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60" d="100"/>
          <a:sy n="60" d="100"/>
        </p:scale>
        <p:origin x="2118"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3545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1006420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63049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84484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9E2EDB-DEC2-4DE7-AF96-EA1DEE8F8E55}" type="datetimeFigureOut">
              <a:rPr lang="en-GB" smtClean="0"/>
              <a:t>19/10/2026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101781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9E2EDB-DEC2-4DE7-AF96-EA1DEE8F8E55}" type="datetimeFigureOut">
              <a:rPr lang="en-GB" smtClean="0"/>
              <a:t>19/10/2026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95832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E2EDB-DEC2-4DE7-AF96-EA1DEE8F8E55}" type="datetimeFigureOut">
              <a:rPr lang="en-GB" smtClean="0"/>
              <a:t>19/10/2026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8408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1535182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389128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80900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a:p>
        </p:txBody>
      </p:sp>
    </p:spTree>
    <p:extLst>
      <p:ext uri="{BB962C8B-B14F-4D97-AF65-F5344CB8AC3E}">
        <p14:creationId xmlns:p14="http://schemas.microsoft.com/office/powerpoint/2010/main" val="25020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99E2EDB-DEC2-4DE7-AF96-EA1DEE8F8E55}" type="datetimeFigureOut">
              <a:rPr lang="en-GB" smtClean="0"/>
              <a:t>19/10/2026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52DBC26-1D77-427A-B07F-8018D6DA933C}" type="slidenum">
              <a:rPr lang="en-GB" smtClean="0"/>
              <a:t>‹#›</a:t>
            </a:fld>
            <a:endParaRPr lang="en-GB"/>
          </a:p>
        </p:txBody>
      </p:sp>
    </p:spTree>
    <p:extLst>
      <p:ext uri="{BB962C8B-B14F-4D97-AF65-F5344CB8AC3E}">
        <p14:creationId xmlns:p14="http://schemas.microsoft.com/office/powerpoint/2010/main" val="2098068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899410" cy="899410"/>
          </a:xfrm>
          <a:prstGeom prst="rect">
            <a:avLst/>
          </a:prstGeom>
        </p:spPr>
      </p:pic>
      <p:sp>
        <p:nvSpPr>
          <p:cNvPr id="5" name="TextBox 4"/>
          <p:cNvSpPr txBox="1"/>
          <p:nvPr/>
        </p:nvSpPr>
        <p:spPr>
          <a:xfrm>
            <a:off x="899410" y="80373"/>
            <a:ext cx="5059180" cy="830997"/>
          </a:xfrm>
          <a:prstGeom prst="rect">
            <a:avLst/>
          </a:prstGeom>
          <a:noFill/>
        </p:spPr>
        <p:txBody>
          <a:bodyPr wrap="square" rtlCol="0">
            <a:spAutoFit/>
          </a:bodyPr>
          <a:lstStyle/>
          <a:p>
            <a:pPr algn="ctr"/>
            <a:r>
              <a:rPr lang="en-GB" sz="2400" b="1" dirty="0">
                <a:latin typeface="Comic Sans MS" panose="030F0702030302020204" pitchFamily="66" charset="0"/>
              </a:rPr>
              <a:t>What does ‘Maths’ look like at </a:t>
            </a:r>
          </a:p>
          <a:p>
            <a:pPr algn="ctr"/>
            <a:r>
              <a:rPr lang="en-GB" sz="2400" b="1" dirty="0">
                <a:latin typeface="Comic Sans MS" panose="030F0702030302020204" pitchFamily="66" charset="0"/>
              </a:rPr>
              <a:t>Adswood Primary?</a:t>
            </a:r>
          </a:p>
        </p:txBody>
      </p:sp>
      <p:pic>
        <p:nvPicPr>
          <p:cNvPr id="6" name="Picture 5"/>
          <p:cNvPicPr>
            <a:picLocks noChangeAspect="1"/>
          </p:cNvPicPr>
          <p:nvPr/>
        </p:nvPicPr>
        <p:blipFill>
          <a:blip r:embed="rId2"/>
          <a:stretch>
            <a:fillRect/>
          </a:stretch>
        </p:blipFill>
        <p:spPr>
          <a:xfrm>
            <a:off x="5958590" y="13793"/>
            <a:ext cx="899410" cy="899410"/>
          </a:xfrm>
          <a:prstGeom prst="rect">
            <a:avLst/>
          </a:prstGeom>
        </p:spPr>
      </p:pic>
      <p:sp>
        <p:nvSpPr>
          <p:cNvPr id="7" name="TextBox 6"/>
          <p:cNvSpPr txBox="1"/>
          <p:nvPr/>
        </p:nvSpPr>
        <p:spPr>
          <a:xfrm>
            <a:off x="0" y="979783"/>
            <a:ext cx="2481770"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1. Curriculum mapping</a:t>
            </a:r>
          </a:p>
        </p:txBody>
      </p:sp>
      <p:sp>
        <p:nvSpPr>
          <p:cNvPr id="12" name="Rounded Rectangle 11"/>
          <p:cNvSpPr/>
          <p:nvPr/>
        </p:nvSpPr>
        <p:spPr>
          <a:xfrm>
            <a:off x="3089731" y="1085093"/>
            <a:ext cx="3433732" cy="1849791"/>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Our curriculum has been created for our</a:t>
            </a:r>
            <a:r>
              <a:rPr lang="en-GB" sz="1000" b="1" dirty="0">
                <a:solidFill>
                  <a:schemeClr val="tx1"/>
                </a:solidFill>
                <a:latin typeface="Comic Sans MS" panose="030F0702030302020204" pitchFamily="66" charset="0"/>
              </a:rPr>
              <a:t> </a:t>
            </a:r>
            <a:r>
              <a:rPr lang="en-GB" sz="1000" dirty="0">
                <a:solidFill>
                  <a:schemeClr val="tx1"/>
                </a:solidFill>
                <a:latin typeface="Comic Sans MS" panose="030F0702030302020204" pitchFamily="66" charset="0"/>
              </a:rPr>
              <a:t>learners. We use a Concrete, Pictorial and Abstract (CPA) approach in maths. Learning follows a clear sequence in each year group and throughout school. White Rose and the NCETM CP materials are used to support teaching and learning. We have ‘mapped out’ coverage across the school to ensure objectives are revisited often and learning is consolidated.</a:t>
            </a:r>
          </a:p>
        </p:txBody>
      </p:sp>
      <p:sp>
        <p:nvSpPr>
          <p:cNvPr id="14" name="TextBox 13"/>
          <p:cNvSpPr txBox="1"/>
          <p:nvPr/>
        </p:nvSpPr>
        <p:spPr>
          <a:xfrm>
            <a:off x="8924925" y="3981450"/>
            <a:ext cx="184731" cy="369332"/>
          </a:xfrm>
          <a:prstGeom prst="rect">
            <a:avLst/>
          </a:prstGeom>
          <a:noFill/>
        </p:spPr>
        <p:txBody>
          <a:bodyPr wrap="none" rtlCol="0">
            <a:spAutoFit/>
          </a:bodyPr>
          <a:lstStyle/>
          <a:p>
            <a:endParaRPr lang="en-GB" dirty="0"/>
          </a:p>
        </p:txBody>
      </p:sp>
      <p:sp>
        <p:nvSpPr>
          <p:cNvPr id="15" name="Rounded Rectangle 14"/>
          <p:cNvSpPr/>
          <p:nvPr/>
        </p:nvSpPr>
        <p:spPr>
          <a:xfrm>
            <a:off x="159786" y="3284666"/>
            <a:ext cx="2967364" cy="860495"/>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Quality First Teaching in all year groups, a range of questioning strategies , 5 mastery big ideas and the use of weekly SODA,  enhance opportunities to develop maths </a:t>
            </a:r>
          </a:p>
          <a:p>
            <a:pPr algn="ctr"/>
            <a:r>
              <a:rPr lang="en-GB" sz="1000" dirty="0">
                <a:solidFill>
                  <a:schemeClr val="tx1"/>
                </a:solidFill>
                <a:latin typeface="Comic Sans MS" panose="030F0702030302020204" pitchFamily="66" charset="0"/>
              </a:rPr>
              <a:t>problem solving and reasoning</a:t>
            </a:r>
          </a:p>
        </p:txBody>
      </p:sp>
      <p:sp>
        <p:nvSpPr>
          <p:cNvPr id="16" name="Rounded Rectangle 15"/>
          <p:cNvSpPr/>
          <p:nvPr/>
        </p:nvSpPr>
        <p:spPr>
          <a:xfrm>
            <a:off x="3127150" y="4676831"/>
            <a:ext cx="3548163" cy="130568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Our maths lessons are planned from our yearly overviews which allow us to build on each topic through small steps. </a:t>
            </a:r>
            <a:endParaRPr lang="en-GB" sz="1000" b="1" dirty="0">
              <a:solidFill>
                <a:schemeClr val="tx1"/>
              </a:solidFill>
              <a:latin typeface="Comic Sans MS" panose="030F0702030302020204" pitchFamily="66" charset="0"/>
            </a:endParaRPr>
          </a:p>
        </p:txBody>
      </p:sp>
      <p:sp>
        <p:nvSpPr>
          <p:cNvPr id="17" name="TextBox 16"/>
          <p:cNvSpPr txBox="1"/>
          <p:nvPr/>
        </p:nvSpPr>
        <p:spPr>
          <a:xfrm>
            <a:off x="238415" y="6483034"/>
            <a:ext cx="1904689"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2. Learner voice</a:t>
            </a:r>
          </a:p>
        </p:txBody>
      </p:sp>
      <p:sp>
        <p:nvSpPr>
          <p:cNvPr id="23" name="Rounded Rectangle 22"/>
          <p:cNvSpPr/>
          <p:nvPr/>
        </p:nvSpPr>
        <p:spPr>
          <a:xfrm>
            <a:off x="2054898" y="6761025"/>
            <a:ext cx="4620415" cy="164769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We discuss with learners what maths learning looks like in their classroom. We want all our learners to have a voice and to be heard. We use learner voice to impact on the way we teach maths in our school. For those learners who struggle with maths, we want to find out how they would like us to help them to make progress and enjoy their learning.</a:t>
            </a:r>
            <a:endParaRPr lang="en-GB" sz="1000" b="1" dirty="0">
              <a:solidFill>
                <a:schemeClr val="tx1"/>
              </a:solidFill>
              <a:latin typeface="Comic Sans MS" panose="030F0702030302020204" pitchFamily="66" charset="0"/>
            </a:endParaRPr>
          </a:p>
        </p:txBody>
      </p:sp>
      <p:pic>
        <p:nvPicPr>
          <p:cNvPr id="3" name="Picture 2"/>
          <p:cNvPicPr>
            <a:picLocks noChangeAspect="1"/>
          </p:cNvPicPr>
          <p:nvPr/>
        </p:nvPicPr>
        <p:blipFill rotWithShape="1">
          <a:blip r:embed="rId3"/>
          <a:srcRect l="24074" t="31945" r="5555" b="24537"/>
          <a:stretch/>
        </p:blipFill>
        <p:spPr>
          <a:xfrm>
            <a:off x="3227510" y="3216281"/>
            <a:ext cx="1944631" cy="962081"/>
          </a:xfrm>
          <a:prstGeom prst="rect">
            <a:avLst/>
          </a:prstGeom>
        </p:spPr>
      </p:pic>
      <p:sp>
        <p:nvSpPr>
          <p:cNvPr id="26" name="Rounded Rectangle 25"/>
          <p:cNvSpPr/>
          <p:nvPr/>
        </p:nvSpPr>
        <p:spPr>
          <a:xfrm>
            <a:off x="325992" y="8511430"/>
            <a:ext cx="3672675" cy="101351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Leaners voice informs staff that learners are enjoying their maths lessons and are engaged. </a:t>
            </a:r>
          </a:p>
        </p:txBody>
      </p:sp>
      <p:pic>
        <p:nvPicPr>
          <p:cNvPr id="20" name="Picture 19">
            <a:extLst>
              <a:ext uri="{FF2B5EF4-FFF2-40B4-BE49-F238E27FC236}">
                <a16:creationId xmlns:a16="http://schemas.microsoft.com/office/drawing/2014/main" id="{1C2B000C-7881-423A-81AA-A90241A1643D}"/>
              </a:ext>
            </a:extLst>
          </p:cNvPr>
          <p:cNvPicPr>
            <a:picLocks noChangeAspect="1"/>
          </p:cNvPicPr>
          <p:nvPr/>
        </p:nvPicPr>
        <p:blipFill>
          <a:blip r:embed="rId4"/>
          <a:stretch>
            <a:fillRect/>
          </a:stretch>
        </p:blipFill>
        <p:spPr>
          <a:xfrm>
            <a:off x="129434" y="1351307"/>
            <a:ext cx="2810107" cy="1599454"/>
          </a:xfrm>
          <a:prstGeom prst="rect">
            <a:avLst/>
          </a:prstGeom>
        </p:spPr>
      </p:pic>
      <p:pic>
        <p:nvPicPr>
          <p:cNvPr id="21" name="Picture 20">
            <a:extLst>
              <a:ext uri="{FF2B5EF4-FFF2-40B4-BE49-F238E27FC236}">
                <a16:creationId xmlns:a16="http://schemas.microsoft.com/office/drawing/2014/main" id="{86DA20A7-F592-425C-BA70-0BB6A8848913}"/>
              </a:ext>
            </a:extLst>
          </p:cNvPr>
          <p:cNvPicPr>
            <a:picLocks noChangeAspect="1"/>
          </p:cNvPicPr>
          <p:nvPr/>
        </p:nvPicPr>
        <p:blipFill>
          <a:blip r:embed="rId5"/>
          <a:stretch>
            <a:fillRect/>
          </a:stretch>
        </p:blipFill>
        <p:spPr>
          <a:xfrm>
            <a:off x="110380" y="4331581"/>
            <a:ext cx="2954141" cy="1650939"/>
          </a:xfrm>
          <a:prstGeom prst="rect">
            <a:avLst/>
          </a:prstGeom>
        </p:spPr>
      </p:pic>
      <p:pic>
        <p:nvPicPr>
          <p:cNvPr id="22" name="Picture 21">
            <a:extLst>
              <a:ext uri="{FF2B5EF4-FFF2-40B4-BE49-F238E27FC236}">
                <a16:creationId xmlns:a16="http://schemas.microsoft.com/office/drawing/2014/main" id="{7932BEB4-0BF2-4C54-88B3-6AD34BDF71BF}"/>
              </a:ext>
            </a:extLst>
          </p:cNvPr>
          <p:cNvPicPr>
            <a:picLocks noChangeAspect="1"/>
          </p:cNvPicPr>
          <p:nvPr/>
        </p:nvPicPr>
        <p:blipFill>
          <a:blip r:embed="rId6"/>
          <a:stretch>
            <a:fillRect/>
          </a:stretch>
        </p:blipFill>
        <p:spPr>
          <a:xfrm>
            <a:off x="5172141" y="3716795"/>
            <a:ext cx="1641831" cy="885611"/>
          </a:xfrm>
          <a:prstGeom prst="rect">
            <a:avLst/>
          </a:prstGeom>
        </p:spPr>
      </p:pic>
    </p:spTree>
    <p:extLst>
      <p:ext uri="{BB962C8B-B14F-4D97-AF65-F5344CB8AC3E}">
        <p14:creationId xmlns:p14="http://schemas.microsoft.com/office/powerpoint/2010/main" val="2462897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2440092"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3. Adaptive Teaching</a:t>
            </a:r>
          </a:p>
        </p:txBody>
      </p:sp>
      <p:sp>
        <p:nvSpPr>
          <p:cNvPr id="6" name="TextBox 5"/>
          <p:cNvSpPr txBox="1"/>
          <p:nvPr/>
        </p:nvSpPr>
        <p:spPr>
          <a:xfrm>
            <a:off x="74428" y="4616306"/>
            <a:ext cx="2741456"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4. Learning environment</a:t>
            </a:r>
          </a:p>
        </p:txBody>
      </p:sp>
      <p:sp>
        <p:nvSpPr>
          <p:cNvPr id="16" name="Rounded Rectangle 15"/>
          <p:cNvSpPr/>
          <p:nvPr/>
        </p:nvSpPr>
        <p:spPr>
          <a:xfrm>
            <a:off x="3193592" y="538932"/>
            <a:ext cx="3476896" cy="363821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At Adswood Primary the teaching of Maths is inclusive through quality first teaching and adaptive teaching. We are following the mastery approach. Provision for learners is age appropriate and follows the CPA (concrete, pictorial, abstract) approach. We use the NASENCO handbook to assist learning while our SEN Support plans outline specific targets for our learners with additional needs.  </a:t>
            </a:r>
          </a:p>
          <a:p>
            <a:pPr algn="ctr"/>
            <a:r>
              <a:rPr lang="en-GB" sz="1000" dirty="0">
                <a:solidFill>
                  <a:schemeClr val="tx1"/>
                </a:solidFill>
                <a:latin typeface="Comic Sans MS" panose="030F0702030302020204" pitchFamily="66" charset="0"/>
              </a:rPr>
              <a:t>All learners at Adswood complete a ‘One Page Profile’ to let their staff teams know how they learn best and what support they might need. </a:t>
            </a:r>
          </a:p>
          <a:p>
            <a:pPr algn="ctr"/>
            <a:endParaRPr lang="en-GB" sz="1000" dirty="0">
              <a:solidFill>
                <a:schemeClr val="tx1"/>
              </a:solidFill>
              <a:latin typeface="Comic Sans MS" panose="030F0702030302020204" pitchFamily="66" charset="0"/>
            </a:endParaRPr>
          </a:p>
          <a:p>
            <a:pPr algn="ctr"/>
            <a:r>
              <a:rPr lang="en-GB" sz="1000" dirty="0">
                <a:solidFill>
                  <a:schemeClr val="tx1"/>
                </a:solidFill>
                <a:latin typeface="Comic Sans MS" panose="030F0702030302020204" pitchFamily="66" charset="0"/>
              </a:rPr>
              <a:t>In addition we offer support through:</a:t>
            </a:r>
          </a:p>
          <a:p>
            <a:pPr algn="ctr"/>
            <a:r>
              <a:rPr lang="en-GB" sz="1000" dirty="0">
                <a:solidFill>
                  <a:schemeClr val="tx1"/>
                </a:solidFill>
                <a:latin typeface="Comic Sans MS" panose="030F0702030302020204" pitchFamily="66" charset="0"/>
              </a:rPr>
              <a:t>Multisensory approaches to learning</a:t>
            </a:r>
          </a:p>
          <a:p>
            <a:pPr algn="ctr"/>
            <a:r>
              <a:rPr lang="en-GB" sz="1000" dirty="0">
                <a:solidFill>
                  <a:schemeClr val="tx1"/>
                </a:solidFill>
                <a:latin typeface="Comic Sans MS" panose="030F0702030302020204" pitchFamily="66" charset="0"/>
              </a:rPr>
              <a:t>Use of iPads Magma Maths </a:t>
            </a:r>
          </a:p>
          <a:p>
            <a:pPr algn="ctr"/>
            <a:r>
              <a:rPr lang="en-GB" sz="1000" dirty="0">
                <a:solidFill>
                  <a:schemeClr val="tx1"/>
                </a:solidFill>
                <a:latin typeface="Comic Sans MS" panose="030F0702030302020204" pitchFamily="66" charset="0"/>
              </a:rPr>
              <a:t>Speech and language (SALT)</a:t>
            </a:r>
          </a:p>
          <a:p>
            <a:pPr algn="ctr"/>
            <a:r>
              <a:rPr lang="en-GB" sz="1000" dirty="0">
                <a:solidFill>
                  <a:schemeClr val="tx1"/>
                </a:solidFill>
                <a:latin typeface="Comic Sans MS" panose="030F0702030302020204" pitchFamily="66" charset="0"/>
              </a:rPr>
              <a:t>Maths support trays in all classrooms.</a:t>
            </a:r>
          </a:p>
          <a:p>
            <a:pPr algn="ctr"/>
            <a:r>
              <a:rPr lang="en-GB" sz="1000" dirty="0">
                <a:solidFill>
                  <a:schemeClr val="tx1"/>
                </a:solidFill>
                <a:latin typeface="Comic Sans MS" panose="030F0702030302020204" pitchFamily="66" charset="0"/>
              </a:rPr>
              <a:t>Concrete ‘Help yourself’ stations.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907905" y="7564021"/>
            <a:ext cx="2184400" cy="1631558"/>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4428" t="137" r="33731" b="4074"/>
          <a:stretch/>
        </p:blipFill>
        <p:spPr>
          <a:xfrm>
            <a:off x="3457788" y="5484662"/>
            <a:ext cx="1767241" cy="398733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815" y="5640293"/>
            <a:ext cx="2440092" cy="1830069"/>
          </a:xfrm>
          <a:prstGeom prst="rect">
            <a:avLst/>
          </a:prstGeom>
        </p:spPr>
      </p:pic>
      <p:sp>
        <p:nvSpPr>
          <p:cNvPr id="14" name="TextBox 13"/>
          <p:cNvSpPr txBox="1"/>
          <p:nvPr/>
        </p:nvSpPr>
        <p:spPr>
          <a:xfrm>
            <a:off x="1255593" y="5218873"/>
            <a:ext cx="994936" cy="370978"/>
          </a:xfrm>
          <a:prstGeom prst="rect">
            <a:avLst/>
          </a:prstGeom>
          <a:noFill/>
        </p:spPr>
        <p:txBody>
          <a:bodyPr wrap="square" rtlCol="0">
            <a:spAutoFit/>
          </a:bodyPr>
          <a:lstStyle/>
          <a:p>
            <a:r>
              <a:rPr lang="en-GB" dirty="0"/>
              <a:t>EYFS</a:t>
            </a:r>
          </a:p>
        </p:txBody>
      </p:sp>
      <p:sp>
        <p:nvSpPr>
          <p:cNvPr id="18" name="TextBox 17"/>
          <p:cNvSpPr txBox="1"/>
          <p:nvPr/>
        </p:nvSpPr>
        <p:spPr>
          <a:xfrm>
            <a:off x="3722629" y="5097329"/>
            <a:ext cx="994936" cy="370978"/>
          </a:xfrm>
          <a:prstGeom prst="rect">
            <a:avLst/>
          </a:prstGeom>
          <a:noFill/>
        </p:spPr>
        <p:txBody>
          <a:bodyPr wrap="square" rtlCol="0">
            <a:spAutoFit/>
          </a:bodyPr>
          <a:lstStyle/>
          <a:p>
            <a:r>
              <a:rPr lang="en-GB" dirty="0"/>
              <a:t>KS1/KS2</a:t>
            </a:r>
          </a:p>
        </p:txBody>
      </p:sp>
      <p:pic>
        <p:nvPicPr>
          <p:cNvPr id="1026" name="Picture 2" descr="Magma Math | Education Alliance Finland | Global Quality Standard for  Learning Solutions">
            <a:extLst>
              <a:ext uri="{FF2B5EF4-FFF2-40B4-BE49-F238E27FC236}">
                <a16:creationId xmlns:a16="http://schemas.microsoft.com/office/drawing/2014/main" id="{03A78A05-FF82-4FD3-BF0D-B0039E2894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8845" y="549581"/>
            <a:ext cx="2093495" cy="20934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BBBA974-FEFD-4C1B-9523-E1C6B8F14525}"/>
              </a:ext>
            </a:extLst>
          </p:cNvPr>
          <p:cNvPicPr>
            <a:picLocks noChangeAspect="1"/>
          </p:cNvPicPr>
          <p:nvPr/>
        </p:nvPicPr>
        <p:blipFill>
          <a:blip r:embed="rId6"/>
          <a:stretch>
            <a:fillRect/>
          </a:stretch>
        </p:blipFill>
        <p:spPr>
          <a:xfrm>
            <a:off x="1414285" y="2650987"/>
            <a:ext cx="1657350" cy="1838325"/>
          </a:xfrm>
          <a:prstGeom prst="rect">
            <a:avLst/>
          </a:prstGeom>
        </p:spPr>
      </p:pic>
    </p:spTree>
    <p:extLst>
      <p:ext uri="{BB962C8B-B14F-4D97-AF65-F5344CB8AC3E}">
        <p14:creationId xmlns:p14="http://schemas.microsoft.com/office/powerpoint/2010/main" val="1588138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4148893"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5. Opportunities to celebrate Maths.</a:t>
            </a:r>
          </a:p>
        </p:txBody>
      </p:sp>
      <p:sp>
        <p:nvSpPr>
          <p:cNvPr id="6" name="TextBox 5"/>
          <p:cNvSpPr txBox="1"/>
          <p:nvPr/>
        </p:nvSpPr>
        <p:spPr>
          <a:xfrm>
            <a:off x="0" y="4669468"/>
            <a:ext cx="2975495"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6. Cross curricular Maths.</a:t>
            </a:r>
          </a:p>
        </p:txBody>
      </p:sp>
      <p:sp>
        <p:nvSpPr>
          <p:cNvPr id="15" name="Rounded Rectangle 14"/>
          <p:cNvSpPr/>
          <p:nvPr/>
        </p:nvSpPr>
        <p:spPr>
          <a:xfrm>
            <a:off x="540033" y="5284481"/>
            <a:ext cx="3026768" cy="125601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We have had exciting opportunities</a:t>
            </a:r>
            <a:r>
              <a:rPr lang="en-GB" sz="1000" b="1" dirty="0">
                <a:solidFill>
                  <a:schemeClr val="tx1"/>
                </a:solidFill>
                <a:latin typeface="Comic Sans MS" panose="030F0702030302020204" pitchFamily="66" charset="0"/>
              </a:rPr>
              <a:t> </a:t>
            </a:r>
            <a:r>
              <a:rPr lang="en-GB" sz="1000" dirty="0">
                <a:solidFill>
                  <a:schemeClr val="tx1"/>
                </a:solidFill>
                <a:latin typeface="Comic Sans MS" panose="030F0702030302020204" pitchFamily="66" charset="0"/>
              </a:rPr>
              <a:t>where maths learning out of school is enhanced. Examples include: Cook for life, Local Walks and theme weeks.</a:t>
            </a:r>
          </a:p>
        </p:txBody>
      </p:sp>
      <p:sp>
        <p:nvSpPr>
          <p:cNvPr id="17" name="Rounded Rectangle 16"/>
          <p:cNvSpPr/>
          <p:nvPr/>
        </p:nvSpPr>
        <p:spPr>
          <a:xfrm>
            <a:off x="1272990" y="516691"/>
            <a:ext cx="3808618" cy="198350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The school is proactive in attending competitions to promote maths.</a:t>
            </a:r>
          </a:p>
          <a:p>
            <a:pPr algn="ctr"/>
            <a:r>
              <a:rPr lang="en-GB" sz="1000" dirty="0">
                <a:solidFill>
                  <a:schemeClr val="tx1"/>
                </a:solidFill>
                <a:latin typeface="Comic Sans MS" panose="030F0702030302020204" pitchFamily="66" charset="0"/>
              </a:rPr>
              <a:t>In February we take part in the NSPCC number day in which all classes</a:t>
            </a:r>
          </a:p>
          <a:p>
            <a:pPr algn="ctr"/>
            <a:r>
              <a:rPr lang="en-GB" sz="1000" dirty="0">
                <a:solidFill>
                  <a:schemeClr val="tx1"/>
                </a:solidFill>
                <a:latin typeface="Comic Sans MS" panose="030F0702030302020204" pitchFamily="66" charset="0"/>
              </a:rPr>
              <a:t> are asked to choose </a:t>
            </a:r>
          </a:p>
          <a:p>
            <a:pPr algn="ctr"/>
            <a:r>
              <a:rPr lang="en-GB" sz="1000" dirty="0">
                <a:solidFill>
                  <a:schemeClr val="tx1"/>
                </a:solidFill>
                <a:latin typeface="Comic Sans MS" panose="030F0702030302020204" pitchFamily="66" charset="0"/>
              </a:rPr>
              <a:t>one competition to enter online.</a:t>
            </a:r>
          </a:p>
          <a:p>
            <a:pPr algn="ctr"/>
            <a:r>
              <a:rPr lang="en-GB" sz="1000" dirty="0">
                <a:solidFill>
                  <a:schemeClr val="tx1"/>
                </a:solidFill>
                <a:latin typeface="Comic Sans MS" panose="030F0702030302020204" pitchFamily="66" charset="0"/>
              </a:rPr>
              <a:t>Throughout the year we take part in</a:t>
            </a:r>
          </a:p>
          <a:p>
            <a:pPr algn="ctr"/>
            <a:r>
              <a:rPr lang="en-GB" sz="1000" dirty="0">
                <a:solidFill>
                  <a:schemeClr val="tx1"/>
                </a:solidFill>
                <a:latin typeface="Comic Sans MS" panose="030F0702030302020204" pitchFamily="66" charset="0"/>
              </a:rPr>
              <a:t> </a:t>
            </a:r>
            <a:r>
              <a:rPr lang="en-GB" sz="1000" dirty="0" err="1">
                <a:solidFill>
                  <a:schemeClr val="tx1"/>
                </a:solidFill>
                <a:latin typeface="Comic Sans MS" panose="030F0702030302020204" pitchFamily="66" charset="0"/>
              </a:rPr>
              <a:t>Timestable</a:t>
            </a:r>
            <a:r>
              <a:rPr lang="en-GB" sz="1000" dirty="0">
                <a:solidFill>
                  <a:schemeClr val="tx1"/>
                </a:solidFill>
                <a:latin typeface="Comic Sans MS" panose="030F0702030302020204" pitchFamily="66" charset="0"/>
              </a:rPr>
              <a:t> </a:t>
            </a:r>
            <a:r>
              <a:rPr lang="en-GB" sz="1000" dirty="0" err="1">
                <a:solidFill>
                  <a:schemeClr val="tx1"/>
                </a:solidFill>
                <a:latin typeface="Comic Sans MS" panose="030F0702030302020204" pitchFamily="66" charset="0"/>
              </a:rPr>
              <a:t>Rockstar</a:t>
            </a:r>
            <a:r>
              <a:rPr lang="en-GB" sz="1000" dirty="0">
                <a:solidFill>
                  <a:schemeClr val="tx1"/>
                </a:solidFill>
                <a:latin typeface="Comic Sans MS" panose="030F0702030302020204" pitchFamily="66" charset="0"/>
              </a:rPr>
              <a:t> battles</a:t>
            </a:r>
          </a:p>
          <a:p>
            <a:pPr algn="ctr"/>
            <a:r>
              <a:rPr lang="en-GB" sz="1000" dirty="0">
                <a:solidFill>
                  <a:schemeClr val="tx1"/>
                </a:solidFill>
                <a:latin typeface="Comic Sans MS" panose="030F0702030302020204" pitchFamily="66" charset="0"/>
              </a:rPr>
              <a:t> between classes, year groups and within the Victorious trust.</a:t>
            </a:r>
          </a:p>
        </p:txBody>
      </p:sp>
      <p:sp>
        <p:nvSpPr>
          <p:cNvPr id="18" name="Rounded Rectangle 17"/>
          <p:cNvSpPr/>
          <p:nvPr/>
        </p:nvSpPr>
        <p:spPr>
          <a:xfrm>
            <a:off x="3448194" y="6929804"/>
            <a:ext cx="3026768" cy="1442266"/>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We also use maths throughout the curriculum we incorporate it into our Geography destinations, timelines, Science –statistics, P.E – measuring, counting. EFYS even display maths through snack time. We also aim to help with their use motor skills united within maths. </a:t>
            </a:r>
          </a:p>
          <a:p>
            <a:pPr algn="ctr"/>
            <a:endParaRPr lang="en-GB" sz="1000" dirty="0">
              <a:solidFill>
                <a:schemeClr val="tx1"/>
              </a:solidFill>
              <a:latin typeface="Comic Sans MS" panose="030F0702030302020204" pitchFamily="66" charset="0"/>
            </a:endParaRPr>
          </a:p>
        </p:txBody>
      </p:sp>
      <p:sp>
        <p:nvSpPr>
          <p:cNvPr id="9" name="Rounded Rectangle 8"/>
          <p:cNvSpPr/>
          <p:nvPr/>
        </p:nvSpPr>
        <p:spPr>
          <a:xfrm>
            <a:off x="3566801" y="3405575"/>
            <a:ext cx="3026768" cy="125601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We are competing in the ‘Times Table Rock Stars’ competition against 2000 other schools. This means the learners need to answer as many as possible questions correctly within a week to score points!</a:t>
            </a:r>
          </a:p>
        </p:txBody>
      </p:sp>
      <p:sp>
        <p:nvSpPr>
          <p:cNvPr id="12" name="Rounded Rectangle 11"/>
          <p:cNvSpPr/>
          <p:nvPr/>
        </p:nvSpPr>
        <p:spPr>
          <a:xfrm>
            <a:off x="147220" y="3553987"/>
            <a:ext cx="2854644" cy="85249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Every year as a school we take part in National Number Day. This encourages learners to focus on Maths for a whole day exploring maths in all different lessons through various activities. </a:t>
            </a:r>
          </a:p>
        </p:txBody>
      </p:sp>
      <p:pic>
        <p:nvPicPr>
          <p:cNvPr id="14" name="Picture 13"/>
          <p:cNvPicPr>
            <a:picLocks noChangeAspect="1"/>
          </p:cNvPicPr>
          <p:nvPr/>
        </p:nvPicPr>
        <p:blipFill rotWithShape="1">
          <a:blip r:embed="rId2"/>
          <a:srcRect r="24382"/>
          <a:stretch/>
        </p:blipFill>
        <p:spPr>
          <a:xfrm>
            <a:off x="5004359" y="5385654"/>
            <a:ext cx="1470603" cy="1450974"/>
          </a:xfrm>
          <a:prstGeom prst="rect">
            <a:avLst/>
          </a:prstGeom>
        </p:spPr>
      </p:pic>
      <p:pic>
        <p:nvPicPr>
          <p:cNvPr id="5" name="Picture 4"/>
          <p:cNvPicPr>
            <a:picLocks noChangeAspect="1"/>
          </p:cNvPicPr>
          <p:nvPr/>
        </p:nvPicPr>
        <p:blipFill>
          <a:blip r:embed="rId3"/>
          <a:stretch>
            <a:fillRect/>
          </a:stretch>
        </p:blipFill>
        <p:spPr>
          <a:xfrm>
            <a:off x="4961578" y="1099140"/>
            <a:ext cx="1631991" cy="2306436"/>
          </a:xfrm>
          <a:prstGeom prst="rect">
            <a:avLst/>
          </a:prstGeom>
        </p:spPr>
      </p:pic>
      <p:pic>
        <p:nvPicPr>
          <p:cNvPr id="3" name="Picture 2">
            <a:extLst>
              <a:ext uri="{FF2B5EF4-FFF2-40B4-BE49-F238E27FC236}">
                <a16:creationId xmlns:a16="http://schemas.microsoft.com/office/drawing/2014/main" id="{4E95C82A-7EBA-4817-B582-39C6587CA422}"/>
              </a:ext>
            </a:extLst>
          </p:cNvPr>
          <p:cNvPicPr>
            <a:picLocks noChangeAspect="1"/>
          </p:cNvPicPr>
          <p:nvPr/>
        </p:nvPicPr>
        <p:blipFill>
          <a:blip r:embed="rId4"/>
          <a:stretch>
            <a:fillRect/>
          </a:stretch>
        </p:blipFill>
        <p:spPr>
          <a:xfrm>
            <a:off x="222947" y="2236414"/>
            <a:ext cx="1631991" cy="1258098"/>
          </a:xfrm>
          <a:prstGeom prst="rect">
            <a:avLst/>
          </a:prstGeom>
        </p:spPr>
      </p:pic>
      <p:pic>
        <p:nvPicPr>
          <p:cNvPr id="13" name="Picture 12">
            <a:extLst>
              <a:ext uri="{FF2B5EF4-FFF2-40B4-BE49-F238E27FC236}">
                <a16:creationId xmlns:a16="http://schemas.microsoft.com/office/drawing/2014/main" id="{7AFF28D0-FCD7-471C-B84B-9D97A443E1F5}"/>
              </a:ext>
            </a:extLst>
          </p:cNvPr>
          <p:cNvPicPr>
            <a:picLocks noChangeAspect="1"/>
          </p:cNvPicPr>
          <p:nvPr/>
        </p:nvPicPr>
        <p:blipFill>
          <a:blip r:embed="rId5"/>
          <a:stretch>
            <a:fillRect/>
          </a:stretch>
        </p:blipFill>
        <p:spPr>
          <a:xfrm>
            <a:off x="205189" y="6522615"/>
            <a:ext cx="2457450" cy="1676400"/>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b="6296"/>
          <a:stretch/>
        </p:blipFill>
        <p:spPr>
          <a:xfrm>
            <a:off x="1864584" y="8024315"/>
            <a:ext cx="1702217" cy="1595041"/>
          </a:xfrm>
          <a:prstGeom prst="rect">
            <a:avLst/>
          </a:prstGeom>
        </p:spPr>
      </p:pic>
    </p:spTree>
    <p:extLst>
      <p:ext uri="{BB962C8B-B14F-4D97-AF65-F5344CB8AC3E}">
        <p14:creationId xmlns:p14="http://schemas.microsoft.com/office/powerpoint/2010/main" val="400316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3825086"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7. Learning beyond the classroom</a:t>
            </a:r>
          </a:p>
        </p:txBody>
      </p:sp>
      <p:sp>
        <p:nvSpPr>
          <p:cNvPr id="6" name="TextBox 5"/>
          <p:cNvSpPr txBox="1"/>
          <p:nvPr/>
        </p:nvSpPr>
        <p:spPr>
          <a:xfrm>
            <a:off x="174177" y="5087256"/>
            <a:ext cx="3618298"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8. Challenges to deepen learning</a:t>
            </a:r>
          </a:p>
        </p:txBody>
      </p:sp>
      <p:sp>
        <p:nvSpPr>
          <p:cNvPr id="12" name="Rounded Rectangle 11"/>
          <p:cNvSpPr/>
          <p:nvPr/>
        </p:nvSpPr>
        <p:spPr>
          <a:xfrm>
            <a:off x="357025" y="3016875"/>
            <a:ext cx="6234844" cy="1618070"/>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We introduced the mastery CPA approach in order for learners to visually see maths.</a:t>
            </a:r>
            <a:endParaRPr lang="en-GB" sz="1000" b="1" dirty="0">
              <a:solidFill>
                <a:schemeClr val="tx1"/>
              </a:solidFill>
              <a:latin typeface="Comic Sans MS" panose="030F0702030302020204" pitchFamily="66" charset="0"/>
            </a:endParaRPr>
          </a:p>
          <a:p>
            <a:pPr algn="ctr"/>
            <a:endParaRPr lang="en-GB" sz="1000" dirty="0">
              <a:solidFill>
                <a:schemeClr val="tx1"/>
              </a:solidFill>
              <a:latin typeface="Comic Sans MS" panose="030F0702030302020204" pitchFamily="66" charset="0"/>
            </a:endParaRPr>
          </a:p>
          <a:p>
            <a:pPr algn="ctr"/>
            <a:r>
              <a:rPr lang="en-GB" sz="1000" dirty="0">
                <a:solidFill>
                  <a:schemeClr val="tx1"/>
                </a:solidFill>
                <a:latin typeface="Comic Sans MS" panose="030F0702030302020204" pitchFamily="66" charset="0"/>
              </a:rPr>
              <a:t>All learners are provided with maths challenges in their home learning to take home. Parents/Carers are encouraged to communicate with the staff team about how the learners are attempting their maths challenges.</a:t>
            </a:r>
          </a:p>
          <a:p>
            <a:pPr algn="ctr"/>
            <a:endParaRPr lang="en-GB" sz="1000" dirty="0">
              <a:solidFill>
                <a:schemeClr val="tx1"/>
              </a:solidFill>
              <a:latin typeface="Comic Sans MS" panose="030F0702030302020204" pitchFamily="66" charset="0"/>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4441" y="5087256"/>
            <a:ext cx="2021738" cy="2859781"/>
          </a:xfrm>
          <a:prstGeom prst="rect">
            <a:avLst/>
          </a:prstGeom>
        </p:spPr>
      </p:pic>
      <p:sp>
        <p:nvSpPr>
          <p:cNvPr id="20" name="Rounded Rectangle 19"/>
          <p:cNvSpPr/>
          <p:nvPr/>
        </p:nvSpPr>
        <p:spPr>
          <a:xfrm>
            <a:off x="129661" y="5519650"/>
            <a:ext cx="3600994" cy="197261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Our school vision, ‘Enjoy. Believe. Achieve’ is evident through our additional challenges for learners. Some set verbally as a result of daily formative assessment, others available through ‘Challenge’ areas within the classroom, we enjoy seeing our learners challenge themselves to achieve more.</a:t>
            </a:r>
          </a:p>
          <a:p>
            <a:pPr algn="ctr"/>
            <a:endParaRPr lang="en-GB" sz="1000" dirty="0">
              <a:solidFill>
                <a:schemeClr val="tx1"/>
              </a:solidFill>
              <a:latin typeface="Comic Sans MS" panose="030F0702030302020204" pitchFamily="66" charset="0"/>
            </a:endParaRPr>
          </a:p>
          <a:p>
            <a:pPr algn="ctr"/>
            <a:r>
              <a:rPr lang="en-GB" sz="1000" dirty="0">
                <a:solidFill>
                  <a:schemeClr val="tx1"/>
                </a:solidFill>
                <a:latin typeface="Comic Sans MS" panose="030F0702030302020204" pitchFamily="66" charset="0"/>
              </a:rPr>
              <a:t>Each half term, learners are set ‘Home Learning Challenges’ aimed to deepen learning. These challenges may be completed independently or with support from someone outside of school. </a:t>
            </a:r>
          </a:p>
        </p:txBody>
      </p:sp>
      <p:pic>
        <p:nvPicPr>
          <p:cNvPr id="8" name="Picture 7"/>
          <p:cNvPicPr>
            <a:picLocks noChangeAspect="1"/>
          </p:cNvPicPr>
          <p:nvPr/>
        </p:nvPicPr>
        <p:blipFill>
          <a:blip r:embed="rId3"/>
          <a:stretch>
            <a:fillRect/>
          </a:stretch>
        </p:blipFill>
        <p:spPr>
          <a:xfrm>
            <a:off x="3730655" y="6468624"/>
            <a:ext cx="1351865" cy="1812613"/>
          </a:xfrm>
          <a:prstGeom prst="rect">
            <a:avLst/>
          </a:prstGeom>
        </p:spPr>
      </p:pic>
      <p:sp>
        <p:nvSpPr>
          <p:cNvPr id="13" name="Rounded Rectangle 12"/>
          <p:cNvSpPr/>
          <p:nvPr/>
        </p:nvSpPr>
        <p:spPr>
          <a:xfrm>
            <a:off x="496852" y="8393374"/>
            <a:ext cx="3909735" cy="126923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Within the EYFS classrooms we have ‘Challenge areas’ We enjoy seeing our learners challenge themselves. Challenge areas  often link to maths in everyday life. </a:t>
            </a:r>
          </a:p>
          <a:p>
            <a:pPr algn="ctr"/>
            <a:r>
              <a:rPr lang="en-GB" sz="1000" dirty="0">
                <a:solidFill>
                  <a:schemeClr val="tx1"/>
                </a:solidFill>
                <a:latin typeface="Comic Sans MS" panose="030F0702030302020204" pitchFamily="66" charset="0"/>
              </a:rPr>
              <a:t>We have introduced ‘APE’ KS1 and KS2 this is when children have to ‘Answer it, Prove it and Explain it’ to deepen their understanding of the question.</a:t>
            </a:r>
          </a:p>
        </p:txBody>
      </p:sp>
      <p:sp>
        <p:nvSpPr>
          <p:cNvPr id="16" name="Rounded Rectangle 15"/>
          <p:cNvSpPr/>
          <p:nvPr/>
        </p:nvSpPr>
        <p:spPr>
          <a:xfrm>
            <a:off x="253993" y="647482"/>
            <a:ext cx="2168366" cy="2079675"/>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Where possible, we aim to lift Maths off the page and bring it to life for our learners. This begins in EYFS with maths outdoor areas and in the willow garden.</a:t>
            </a:r>
          </a:p>
          <a:p>
            <a:pPr algn="ctr"/>
            <a:r>
              <a:rPr lang="en-GB" sz="1000" dirty="0">
                <a:solidFill>
                  <a:schemeClr val="tx1"/>
                </a:solidFill>
                <a:latin typeface="Comic Sans MS" panose="030F0702030302020204" pitchFamily="66" charset="0"/>
              </a:rPr>
              <a:t>Through to maths outdoors in KS1 and KS2.</a:t>
            </a:r>
          </a:p>
        </p:txBody>
      </p:sp>
      <p:pic>
        <p:nvPicPr>
          <p:cNvPr id="3" name="Picture 2"/>
          <p:cNvPicPr>
            <a:picLocks noChangeAspect="1"/>
          </p:cNvPicPr>
          <p:nvPr/>
        </p:nvPicPr>
        <p:blipFill rotWithShape="1">
          <a:blip r:embed="rId4"/>
          <a:srcRect l="16518" t="22692" r="10647" b="8851"/>
          <a:stretch/>
        </p:blipFill>
        <p:spPr>
          <a:xfrm>
            <a:off x="4485576" y="8005623"/>
            <a:ext cx="2350603" cy="1656982"/>
          </a:xfrm>
          <a:prstGeom prst="rect">
            <a:avLst/>
          </a:prstGeom>
        </p:spPr>
      </p:pic>
      <p:pic>
        <p:nvPicPr>
          <p:cNvPr id="7" name="Picture 6"/>
          <p:cNvPicPr>
            <a:picLocks noChangeAspect="1"/>
          </p:cNvPicPr>
          <p:nvPr/>
        </p:nvPicPr>
        <p:blipFill>
          <a:blip r:embed="rId5"/>
          <a:stretch>
            <a:fillRect/>
          </a:stretch>
        </p:blipFill>
        <p:spPr>
          <a:xfrm>
            <a:off x="357025" y="7523997"/>
            <a:ext cx="2658086" cy="963251"/>
          </a:xfrm>
          <a:prstGeom prst="rect">
            <a:avLst/>
          </a:prstGeom>
        </p:spPr>
      </p:pic>
      <p:pic>
        <p:nvPicPr>
          <p:cNvPr id="2" name="Picture 1">
            <a:extLst>
              <a:ext uri="{FF2B5EF4-FFF2-40B4-BE49-F238E27FC236}">
                <a16:creationId xmlns:a16="http://schemas.microsoft.com/office/drawing/2014/main" id="{5CB2D337-87E6-4EC0-AC12-25B049A70908}"/>
              </a:ext>
            </a:extLst>
          </p:cNvPr>
          <p:cNvPicPr>
            <a:picLocks noChangeAspect="1"/>
          </p:cNvPicPr>
          <p:nvPr/>
        </p:nvPicPr>
        <p:blipFill>
          <a:blip r:embed="rId6"/>
          <a:stretch>
            <a:fillRect/>
          </a:stretch>
        </p:blipFill>
        <p:spPr>
          <a:xfrm>
            <a:off x="4042611" y="557485"/>
            <a:ext cx="2549258" cy="1584005"/>
          </a:xfrm>
          <a:prstGeom prst="rect">
            <a:avLst/>
          </a:prstGeom>
        </p:spPr>
      </p:pic>
      <p:pic>
        <p:nvPicPr>
          <p:cNvPr id="5" name="Picture 4">
            <a:extLst>
              <a:ext uri="{FF2B5EF4-FFF2-40B4-BE49-F238E27FC236}">
                <a16:creationId xmlns:a16="http://schemas.microsoft.com/office/drawing/2014/main" id="{7F9C2558-E70D-4A7E-9C08-45822ED4FD41}"/>
              </a:ext>
            </a:extLst>
          </p:cNvPr>
          <p:cNvPicPr>
            <a:picLocks noChangeAspect="1"/>
          </p:cNvPicPr>
          <p:nvPr/>
        </p:nvPicPr>
        <p:blipFill>
          <a:blip r:embed="rId7"/>
          <a:stretch>
            <a:fillRect/>
          </a:stretch>
        </p:blipFill>
        <p:spPr>
          <a:xfrm>
            <a:off x="2564809" y="660474"/>
            <a:ext cx="1819275" cy="2171700"/>
          </a:xfrm>
          <a:prstGeom prst="rect">
            <a:avLst/>
          </a:prstGeom>
        </p:spPr>
      </p:pic>
    </p:spTree>
    <p:extLst>
      <p:ext uri="{BB962C8B-B14F-4D97-AF65-F5344CB8AC3E}">
        <p14:creationId xmlns:p14="http://schemas.microsoft.com/office/powerpoint/2010/main" val="1745471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2363147"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9. Self- Assessment</a:t>
            </a:r>
          </a:p>
        </p:txBody>
      </p:sp>
      <p:sp>
        <p:nvSpPr>
          <p:cNvPr id="6" name="TextBox 5"/>
          <p:cNvSpPr txBox="1"/>
          <p:nvPr/>
        </p:nvSpPr>
        <p:spPr>
          <a:xfrm>
            <a:off x="0" y="4669468"/>
            <a:ext cx="1742785"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10. Staff CPD </a:t>
            </a:r>
          </a:p>
        </p:txBody>
      </p:sp>
      <p:pic>
        <p:nvPicPr>
          <p:cNvPr id="3" name="Picture 2"/>
          <p:cNvPicPr>
            <a:picLocks noChangeAspect="1"/>
          </p:cNvPicPr>
          <p:nvPr/>
        </p:nvPicPr>
        <p:blipFill rotWithShape="1">
          <a:blip r:embed="rId2"/>
          <a:srcRect l="38889" t="16204" r="20001" b="13194"/>
          <a:stretch/>
        </p:blipFill>
        <p:spPr>
          <a:xfrm>
            <a:off x="3396670" y="164916"/>
            <a:ext cx="1612899" cy="2215920"/>
          </a:xfrm>
          <a:prstGeom prst="rect">
            <a:avLst/>
          </a:prstGeom>
        </p:spPr>
      </p:pic>
      <p:sp>
        <p:nvSpPr>
          <p:cNvPr id="8" name="Rounded Rectangle 7"/>
          <p:cNvSpPr/>
          <p:nvPr/>
        </p:nvSpPr>
        <p:spPr>
          <a:xfrm>
            <a:off x="362235" y="445348"/>
            <a:ext cx="2761100" cy="163665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Where possible, we aim to allow learners to self-assess their own work in order for them to see where they have made errors and self correct them. This is displayed in our marking and feedback policy and will be labelled in learners books as SA.</a:t>
            </a:r>
          </a:p>
          <a:p>
            <a:pPr algn="ctr"/>
            <a:r>
              <a:rPr lang="en-GB" sz="1000" dirty="0">
                <a:solidFill>
                  <a:schemeClr val="tx1"/>
                </a:solidFill>
                <a:latin typeface="Comic Sans MS" panose="030F0702030302020204" pitchFamily="66" charset="0"/>
              </a:rPr>
              <a:t>Staff will monitor self-assessment in books.</a:t>
            </a:r>
          </a:p>
        </p:txBody>
      </p:sp>
      <p:sp>
        <p:nvSpPr>
          <p:cNvPr id="10" name="Rounded Rectangle 9"/>
          <p:cNvSpPr/>
          <p:nvPr/>
        </p:nvSpPr>
        <p:spPr>
          <a:xfrm>
            <a:off x="3485570" y="2558637"/>
            <a:ext cx="2952172" cy="1457816"/>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In the Maths area we have ‘Help yourself’ baskets. These allow learners to take concrete resources to aid their learning. This teaches the children to understand what helps them learn. </a:t>
            </a:r>
          </a:p>
        </p:txBody>
      </p:sp>
      <p:pic>
        <p:nvPicPr>
          <p:cNvPr id="7" name="Picture 6"/>
          <p:cNvPicPr>
            <a:picLocks noChangeAspect="1"/>
          </p:cNvPicPr>
          <p:nvPr/>
        </p:nvPicPr>
        <p:blipFill>
          <a:blip r:embed="rId3"/>
          <a:stretch>
            <a:fillRect/>
          </a:stretch>
        </p:blipFill>
        <p:spPr>
          <a:xfrm>
            <a:off x="5175655" y="676765"/>
            <a:ext cx="1426792" cy="1655078"/>
          </a:xfrm>
          <a:prstGeom prst="rect">
            <a:avLst/>
          </a:prstGeom>
        </p:spPr>
      </p:pic>
      <p:pic>
        <p:nvPicPr>
          <p:cNvPr id="11" name="Picture 10"/>
          <p:cNvPicPr>
            <a:picLocks noChangeAspect="1"/>
          </p:cNvPicPr>
          <p:nvPr/>
        </p:nvPicPr>
        <p:blipFill>
          <a:blip r:embed="rId4"/>
          <a:stretch>
            <a:fillRect/>
          </a:stretch>
        </p:blipFill>
        <p:spPr>
          <a:xfrm>
            <a:off x="1531807" y="3058838"/>
            <a:ext cx="1513740" cy="1130745"/>
          </a:xfrm>
          <a:prstGeom prst="rect">
            <a:avLst/>
          </a:prstGeom>
        </p:spPr>
      </p:pic>
      <p:pic>
        <p:nvPicPr>
          <p:cNvPr id="12" name="Picture 11"/>
          <p:cNvPicPr>
            <a:picLocks noChangeAspect="1"/>
          </p:cNvPicPr>
          <p:nvPr/>
        </p:nvPicPr>
        <p:blipFill>
          <a:blip r:embed="rId5"/>
          <a:stretch>
            <a:fillRect/>
          </a:stretch>
        </p:blipFill>
        <p:spPr>
          <a:xfrm>
            <a:off x="119476" y="2127074"/>
            <a:ext cx="1769311" cy="1167190"/>
          </a:xfrm>
          <a:prstGeom prst="rect">
            <a:avLst/>
          </a:prstGeom>
        </p:spPr>
      </p:pic>
      <p:sp>
        <p:nvSpPr>
          <p:cNvPr id="14" name="Rounded Rectangle 13"/>
          <p:cNvSpPr/>
          <p:nvPr/>
        </p:nvSpPr>
        <p:spPr>
          <a:xfrm>
            <a:off x="3348755" y="5200046"/>
            <a:ext cx="3253691" cy="306542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In order to provide staff with CPD we have joined the North West Maths Hub. This has given staff the opportunities to take part in CPD in different areas of Maths from Number work to pedagogy of Maths.</a:t>
            </a:r>
          </a:p>
          <a:p>
            <a:pPr algn="ctr"/>
            <a:endParaRPr lang="en-GB" sz="1000" dirty="0">
              <a:solidFill>
                <a:schemeClr val="tx1"/>
              </a:solidFill>
              <a:latin typeface="Comic Sans MS" panose="030F0702030302020204" pitchFamily="66" charset="0"/>
            </a:endParaRPr>
          </a:p>
          <a:p>
            <a:pPr algn="ctr"/>
            <a:r>
              <a:rPr lang="en-GB" sz="1000" dirty="0">
                <a:solidFill>
                  <a:schemeClr val="tx1"/>
                </a:solidFill>
                <a:latin typeface="Comic Sans MS" panose="030F0702030302020204" pitchFamily="66" charset="0"/>
              </a:rPr>
              <a:t> We invited a speech and language specialist to host a staff meeting to help us with learners vocab this is not only needed in English, but a necessity in maths. This is in its infancy.</a:t>
            </a:r>
          </a:p>
          <a:p>
            <a:pPr algn="ctr"/>
            <a:r>
              <a:rPr lang="en-GB" sz="1000" dirty="0">
                <a:solidFill>
                  <a:schemeClr val="tx1"/>
                </a:solidFill>
                <a:latin typeface="Comic Sans MS" panose="030F0702030302020204" pitchFamily="66" charset="0"/>
              </a:rPr>
              <a:t>Following the visit we received resources we can adapt to suit our learners to aid their problem solving and reasoning skills and increase their understanding of maths vocabulary. </a:t>
            </a:r>
          </a:p>
        </p:txBody>
      </p:sp>
      <p:sp>
        <p:nvSpPr>
          <p:cNvPr id="17" name="Rounded Rectangle 16"/>
          <p:cNvSpPr/>
          <p:nvPr/>
        </p:nvSpPr>
        <p:spPr>
          <a:xfrm>
            <a:off x="440022" y="6366162"/>
            <a:ext cx="2605525" cy="1513426"/>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As a subject lead I attend courses led by the trust and Maths Hub North West One. Feedback from courses is delivered to staff. An ongoing CPD programme for maths is in place.</a:t>
            </a:r>
          </a:p>
        </p:txBody>
      </p:sp>
      <p:sp>
        <p:nvSpPr>
          <p:cNvPr id="18" name="Rectangle 17"/>
          <p:cNvSpPr/>
          <p:nvPr/>
        </p:nvSpPr>
        <p:spPr>
          <a:xfrm>
            <a:off x="1714500" y="3106341"/>
            <a:ext cx="3429000" cy="646331"/>
          </a:xfrm>
          <a:prstGeom prst="rect">
            <a:avLst/>
          </a:prstGeom>
        </p:spPr>
        <p:txBody>
          <a:bodyPr>
            <a:spAutoFit/>
          </a:bodyPr>
          <a:lstStyle/>
          <a:p>
            <a:r>
              <a:rPr lang="en-GB" dirty="0"/>
              <a:t>. </a:t>
            </a:r>
          </a:p>
          <a:p>
            <a:endParaRPr lang="en-GB" dirty="0"/>
          </a:p>
        </p:txBody>
      </p:sp>
      <p:pic>
        <p:nvPicPr>
          <p:cNvPr id="20" name="Picture 19"/>
          <p:cNvPicPr>
            <a:picLocks noChangeAspect="1"/>
          </p:cNvPicPr>
          <p:nvPr/>
        </p:nvPicPr>
        <p:blipFill rotWithShape="1">
          <a:blip r:embed="rId6"/>
          <a:srcRect l="9815" t="19444" r="12222" b="13889"/>
          <a:stretch/>
        </p:blipFill>
        <p:spPr>
          <a:xfrm>
            <a:off x="1134062" y="5048778"/>
            <a:ext cx="1866427" cy="1276796"/>
          </a:xfrm>
          <a:prstGeom prst="rect">
            <a:avLst/>
          </a:prstGeom>
        </p:spPr>
      </p:pic>
      <p:pic>
        <p:nvPicPr>
          <p:cNvPr id="5" name="Picture 4">
            <a:extLst>
              <a:ext uri="{FF2B5EF4-FFF2-40B4-BE49-F238E27FC236}">
                <a16:creationId xmlns:a16="http://schemas.microsoft.com/office/drawing/2014/main" id="{BCAF25E3-6BC2-4B45-8D0B-26AB5E04673C}"/>
              </a:ext>
            </a:extLst>
          </p:cNvPr>
          <p:cNvPicPr>
            <a:picLocks noChangeAspect="1"/>
          </p:cNvPicPr>
          <p:nvPr/>
        </p:nvPicPr>
        <p:blipFill>
          <a:blip r:embed="rId7"/>
          <a:stretch>
            <a:fillRect/>
          </a:stretch>
        </p:blipFill>
        <p:spPr>
          <a:xfrm>
            <a:off x="1481182" y="7976792"/>
            <a:ext cx="1513741" cy="1403428"/>
          </a:xfrm>
          <a:prstGeom prst="rect">
            <a:avLst/>
          </a:prstGeom>
        </p:spPr>
      </p:pic>
    </p:spTree>
    <p:extLst>
      <p:ext uri="{BB962C8B-B14F-4D97-AF65-F5344CB8AC3E}">
        <p14:creationId xmlns:p14="http://schemas.microsoft.com/office/powerpoint/2010/main" val="16863970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1106</TotalTime>
  <Words>1092</Words>
  <Application>Microsoft Office PowerPoint</Application>
  <PresentationFormat>A4 Paper (210x297 mm)</PresentationFormat>
  <Paragraphs>59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vector>
  </TitlesOfParts>
  <Company>RM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Richardson</dc:creator>
  <cp:lastModifiedBy>Miss Edwards</cp:lastModifiedBy>
  <cp:revision>103</cp:revision>
  <cp:lastPrinted>2023-06-20T09:21:29Z</cp:lastPrinted>
  <dcterms:created xsi:type="dcterms:W3CDTF">2019-10-03T08:10:59Z</dcterms:created>
  <dcterms:modified xsi:type="dcterms:W3CDTF">2026-10-19T15:53:23Z</dcterms:modified>
</cp:coreProperties>
</file>