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
  </p:notesMasterIdLst>
  <p:sldIdLst>
    <p:sldId id="256" r:id="rId2"/>
    <p:sldId id="257" r:id="rId3"/>
    <p:sldId id="258" r:id="rId4"/>
    <p:sldId id="259" r:id="rId5"/>
  </p:sldIdLst>
  <p:sldSz cx="6858000" cy="9906000" type="A4"/>
  <p:notesSz cx="6810375" cy="99425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 roundtripDataSignature="AMtx7mi2Jay+Gjdbi/8iscB+s4iQ1OqSP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317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35275" y="745675"/>
            <a:ext cx="4540475" cy="3728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1025" y="4722675"/>
            <a:ext cx="5448300" cy="447412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1025" y="4722675"/>
            <a:ext cx="5448300" cy="447412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2114550" y="746125"/>
            <a:ext cx="2581275"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8:notes"/>
          <p:cNvSpPr txBox="1">
            <a:spLocks noGrp="1"/>
          </p:cNvSpPr>
          <p:nvPr>
            <p:ph type="body" idx="1"/>
          </p:nvPr>
        </p:nvSpPr>
        <p:spPr>
          <a:xfrm>
            <a:off x="681025" y="4722675"/>
            <a:ext cx="5448300" cy="447412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9" name="Google Shape;99;p18:notes"/>
          <p:cNvSpPr>
            <a:spLocks noGrp="1" noRot="1" noChangeAspect="1"/>
          </p:cNvSpPr>
          <p:nvPr>
            <p:ph type="sldImg" idx="2"/>
          </p:nvPr>
        </p:nvSpPr>
        <p:spPr>
          <a:xfrm>
            <a:off x="2114550" y="746125"/>
            <a:ext cx="2581275"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2:notes"/>
          <p:cNvSpPr txBox="1">
            <a:spLocks noGrp="1"/>
          </p:cNvSpPr>
          <p:nvPr>
            <p:ph type="body" idx="1"/>
          </p:nvPr>
        </p:nvSpPr>
        <p:spPr>
          <a:xfrm>
            <a:off x="681025" y="4722675"/>
            <a:ext cx="5448300" cy="447412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8" name="Google Shape;118;p2:notes"/>
          <p:cNvSpPr>
            <a:spLocks noGrp="1" noRot="1" noChangeAspect="1"/>
          </p:cNvSpPr>
          <p:nvPr>
            <p:ph type="sldImg" idx="2"/>
          </p:nvPr>
        </p:nvSpPr>
        <p:spPr>
          <a:xfrm>
            <a:off x="2114550" y="746125"/>
            <a:ext cx="2581275"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5:notes"/>
          <p:cNvSpPr txBox="1">
            <a:spLocks noGrp="1"/>
          </p:cNvSpPr>
          <p:nvPr>
            <p:ph type="body" idx="1"/>
          </p:nvPr>
        </p:nvSpPr>
        <p:spPr>
          <a:xfrm>
            <a:off x="681025" y="4722675"/>
            <a:ext cx="5448300" cy="447412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2" name="Google Shape;132;p5:notes"/>
          <p:cNvSpPr>
            <a:spLocks noGrp="1" noRot="1" noChangeAspect="1"/>
          </p:cNvSpPr>
          <p:nvPr>
            <p:ph type="sldImg" idx="2"/>
          </p:nvPr>
        </p:nvSpPr>
        <p:spPr>
          <a:xfrm>
            <a:off x="2114550" y="746125"/>
            <a:ext cx="2581275"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7"/>
          <p:cNvSpPr txBox="1">
            <a:spLocks noGrp="1"/>
          </p:cNvSpPr>
          <p:nvPr>
            <p:ph type="ctrTitle"/>
          </p:nvPr>
        </p:nvSpPr>
        <p:spPr>
          <a:xfrm>
            <a:off x="514350" y="1621191"/>
            <a:ext cx="5829300" cy="3448756"/>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Arial"/>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7"/>
          <p:cNvSpPr txBox="1">
            <a:spLocks noGrp="1"/>
          </p:cNvSpPr>
          <p:nvPr>
            <p:ph type="subTitle" idx="1"/>
          </p:nvPr>
        </p:nvSpPr>
        <p:spPr>
          <a:xfrm>
            <a:off x="857250" y="5202944"/>
            <a:ext cx="5143500" cy="2391656"/>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4" name="Google Shape;14;p7"/>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7"/>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7"/>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6"/>
          <p:cNvSpPr txBox="1">
            <a:spLocks noGrp="1"/>
          </p:cNvSpPr>
          <p:nvPr>
            <p:ph type="body" idx="1"/>
          </p:nvPr>
        </p:nvSpPr>
        <p:spPr>
          <a:xfrm rot="5400000">
            <a:off x="286367" y="2822135"/>
            <a:ext cx="6285266" cy="59150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1" name="Google Shape;71;p16"/>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6"/>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6"/>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rot="5400000">
            <a:off x="1449696" y="3985464"/>
            <a:ext cx="8394877" cy="14787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7"/>
          <p:cNvSpPr txBox="1">
            <a:spLocks noGrp="1"/>
          </p:cNvSpPr>
          <p:nvPr>
            <p:ph type="body" idx="1"/>
          </p:nvPr>
        </p:nvSpPr>
        <p:spPr>
          <a:xfrm rot="5400000">
            <a:off x="-1550679" y="2549570"/>
            <a:ext cx="8394877" cy="43505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7" name="Google Shape;77;p17"/>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7"/>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7"/>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8"/>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8"/>
          <p:cNvSpPr txBox="1">
            <a:spLocks noGrp="1"/>
          </p:cNvSpPr>
          <p:nvPr>
            <p:ph type="body" idx="1"/>
          </p:nvPr>
        </p:nvSpPr>
        <p:spPr>
          <a:xfrm>
            <a:off x="471488" y="2637014"/>
            <a:ext cx="5915025"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0" name="Google Shape;20;p8"/>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8"/>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8"/>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9"/>
          <p:cNvSpPr txBox="1">
            <a:spLocks noGrp="1"/>
          </p:cNvSpPr>
          <p:nvPr>
            <p:ph type="title"/>
          </p:nvPr>
        </p:nvSpPr>
        <p:spPr>
          <a:xfrm>
            <a:off x="467916" y="2469624"/>
            <a:ext cx="5915025" cy="412062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Arial"/>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9"/>
          <p:cNvSpPr txBox="1">
            <a:spLocks noGrp="1"/>
          </p:cNvSpPr>
          <p:nvPr>
            <p:ph type="body" idx="1"/>
          </p:nvPr>
        </p:nvSpPr>
        <p:spPr>
          <a:xfrm>
            <a:off x="467916" y="6629226"/>
            <a:ext cx="5915025" cy="216693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800"/>
              <a:buNone/>
              <a:defRPr sz="1800">
                <a:solidFill>
                  <a:schemeClr val="dk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26" name="Google Shape;26;p9"/>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9"/>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9"/>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0"/>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0"/>
          <p:cNvSpPr txBox="1">
            <a:spLocks noGrp="1"/>
          </p:cNvSpPr>
          <p:nvPr>
            <p:ph type="body" idx="1"/>
          </p:nvPr>
        </p:nvSpPr>
        <p:spPr>
          <a:xfrm>
            <a:off x="471488" y="2637014"/>
            <a:ext cx="2914650"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2" name="Google Shape;32;p10"/>
          <p:cNvSpPr txBox="1">
            <a:spLocks noGrp="1"/>
          </p:cNvSpPr>
          <p:nvPr>
            <p:ph type="body" idx="2"/>
          </p:nvPr>
        </p:nvSpPr>
        <p:spPr>
          <a:xfrm>
            <a:off x="3471863" y="2637014"/>
            <a:ext cx="2914650"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3" name="Google Shape;33;p10"/>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0"/>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0"/>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1"/>
          <p:cNvSpPr txBox="1">
            <a:spLocks noGrp="1"/>
          </p:cNvSpPr>
          <p:nvPr>
            <p:ph type="title"/>
          </p:nvPr>
        </p:nvSpPr>
        <p:spPr>
          <a:xfrm>
            <a:off x="472381"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1"/>
          <p:cNvSpPr txBox="1">
            <a:spLocks noGrp="1"/>
          </p:cNvSpPr>
          <p:nvPr>
            <p:ph type="body" idx="1"/>
          </p:nvPr>
        </p:nvSpPr>
        <p:spPr>
          <a:xfrm>
            <a:off x="472381" y="2428347"/>
            <a:ext cx="2901255" cy="119009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39" name="Google Shape;39;p11"/>
          <p:cNvSpPr txBox="1">
            <a:spLocks noGrp="1"/>
          </p:cNvSpPr>
          <p:nvPr>
            <p:ph type="body" idx="2"/>
          </p:nvPr>
        </p:nvSpPr>
        <p:spPr>
          <a:xfrm>
            <a:off x="472381" y="3618442"/>
            <a:ext cx="2901255" cy="53221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0" name="Google Shape;40;p11"/>
          <p:cNvSpPr txBox="1">
            <a:spLocks noGrp="1"/>
          </p:cNvSpPr>
          <p:nvPr>
            <p:ph type="body" idx="3"/>
          </p:nvPr>
        </p:nvSpPr>
        <p:spPr>
          <a:xfrm>
            <a:off x="3471863" y="2428347"/>
            <a:ext cx="2915543" cy="119009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1" name="Google Shape;41;p11"/>
          <p:cNvSpPr txBox="1">
            <a:spLocks noGrp="1"/>
          </p:cNvSpPr>
          <p:nvPr>
            <p:ph type="body" idx="4"/>
          </p:nvPr>
        </p:nvSpPr>
        <p:spPr>
          <a:xfrm>
            <a:off x="3471863" y="3618442"/>
            <a:ext cx="2915543" cy="53221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2" name="Google Shape;42;p11"/>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1"/>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1"/>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2"/>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2"/>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2"/>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2"/>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3"/>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3"/>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3"/>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Arial"/>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4"/>
          <p:cNvSpPr txBox="1">
            <a:spLocks noGrp="1"/>
          </p:cNvSpPr>
          <p:nvPr>
            <p:ph type="body" idx="1"/>
          </p:nvPr>
        </p:nvSpPr>
        <p:spPr>
          <a:xfrm>
            <a:off x="2915543" y="1426283"/>
            <a:ext cx="3471863" cy="7039681"/>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57" name="Google Shape;57;p14"/>
          <p:cNvSpPr txBox="1">
            <a:spLocks noGrp="1"/>
          </p:cNvSpPr>
          <p:nvPr>
            <p:ph type="body" idx="2"/>
          </p:nvPr>
        </p:nvSpPr>
        <p:spPr>
          <a:xfrm>
            <a:off x="472381" y="2971800"/>
            <a:ext cx="2211884" cy="55056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58" name="Google Shape;58;p14"/>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4"/>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4"/>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5"/>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Arial"/>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5"/>
          <p:cNvSpPr>
            <a:spLocks noGrp="1"/>
          </p:cNvSpPr>
          <p:nvPr>
            <p:ph type="pic" idx="2"/>
          </p:nvPr>
        </p:nvSpPr>
        <p:spPr>
          <a:xfrm>
            <a:off x="2915543" y="1426283"/>
            <a:ext cx="3471863" cy="7039681"/>
          </a:xfrm>
          <a:prstGeom prst="rect">
            <a:avLst/>
          </a:prstGeom>
          <a:noFill/>
          <a:ln>
            <a:noFill/>
          </a:ln>
        </p:spPr>
      </p:sp>
      <p:sp>
        <p:nvSpPr>
          <p:cNvPr id="64" name="Google Shape;64;p15"/>
          <p:cNvSpPr txBox="1">
            <a:spLocks noGrp="1"/>
          </p:cNvSpPr>
          <p:nvPr>
            <p:ph type="body" idx="1"/>
          </p:nvPr>
        </p:nvSpPr>
        <p:spPr>
          <a:xfrm>
            <a:off x="472381" y="2971800"/>
            <a:ext cx="2211884" cy="55056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5" name="Google Shape;65;p15"/>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5"/>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5"/>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6"/>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6"/>
          <p:cNvSpPr txBox="1">
            <a:spLocks noGrp="1"/>
          </p:cNvSpPr>
          <p:nvPr>
            <p:ph type="body" idx="1"/>
          </p:nvPr>
        </p:nvSpPr>
        <p:spPr>
          <a:xfrm>
            <a:off x="471488" y="2637014"/>
            <a:ext cx="5915025" cy="6285266"/>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8" name="Google Shape;8;p6"/>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 name="Google Shape;9;p6"/>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 name="Google Shape;10;p6"/>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a:stretch/>
        </p:blipFill>
        <p:spPr>
          <a:xfrm>
            <a:off x="0" y="0"/>
            <a:ext cx="899410" cy="899410"/>
          </a:xfrm>
          <a:prstGeom prst="rect">
            <a:avLst/>
          </a:prstGeom>
          <a:noFill/>
          <a:ln>
            <a:noFill/>
          </a:ln>
        </p:spPr>
      </p:pic>
      <p:sp>
        <p:nvSpPr>
          <p:cNvPr id="85" name="Google Shape;85;p1"/>
          <p:cNvSpPr txBox="1"/>
          <p:nvPr/>
        </p:nvSpPr>
        <p:spPr>
          <a:xfrm>
            <a:off x="899410" y="80373"/>
            <a:ext cx="5059180"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chemeClr val="dk1"/>
                </a:solidFill>
                <a:latin typeface="Comic Sans MS"/>
                <a:ea typeface="Comic Sans MS"/>
                <a:cs typeface="Comic Sans MS"/>
                <a:sym typeface="Comic Sans MS"/>
              </a:rPr>
              <a:t>What does ‘PE’ look like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chemeClr val="dk1"/>
                </a:solidFill>
                <a:latin typeface="Comic Sans MS"/>
                <a:ea typeface="Comic Sans MS"/>
                <a:cs typeface="Comic Sans MS"/>
                <a:sym typeface="Comic Sans MS"/>
              </a:rPr>
              <a:t>Adswood Primary?</a:t>
            </a:r>
            <a:endParaRPr sz="2400" b="1" i="0" u="none" strike="noStrike" cap="none">
              <a:solidFill>
                <a:schemeClr val="dk1"/>
              </a:solidFill>
              <a:latin typeface="Comic Sans MS"/>
              <a:ea typeface="Comic Sans MS"/>
              <a:cs typeface="Comic Sans MS"/>
              <a:sym typeface="Comic Sans MS"/>
            </a:endParaRPr>
          </a:p>
        </p:txBody>
      </p:sp>
      <p:pic>
        <p:nvPicPr>
          <p:cNvPr id="86" name="Google Shape;86;p1"/>
          <p:cNvPicPr preferRelativeResize="0"/>
          <p:nvPr/>
        </p:nvPicPr>
        <p:blipFill rotWithShape="1">
          <a:blip r:embed="rId3">
            <a:alphaModFix/>
          </a:blip>
          <a:srcRect/>
          <a:stretch/>
        </p:blipFill>
        <p:spPr>
          <a:xfrm>
            <a:off x="5958590" y="13793"/>
            <a:ext cx="899410" cy="899410"/>
          </a:xfrm>
          <a:prstGeom prst="rect">
            <a:avLst/>
          </a:prstGeom>
          <a:noFill/>
          <a:ln>
            <a:noFill/>
          </a:ln>
        </p:spPr>
      </p:pic>
      <p:sp>
        <p:nvSpPr>
          <p:cNvPr id="87" name="Google Shape;87;p1"/>
          <p:cNvSpPr txBox="1"/>
          <p:nvPr/>
        </p:nvSpPr>
        <p:spPr>
          <a:xfrm>
            <a:off x="68291" y="1168108"/>
            <a:ext cx="2481770"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FF0000"/>
                </a:solidFill>
                <a:latin typeface="Comic Sans MS"/>
                <a:ea typeface="Comic Sans MS"/>
                <a:cs typeface="Comic Sans MS"/>
                <a:sym typeface="Comic Sans MS"/>
              </a:rPr>
              <a:t>1. Curriculum mapping</a:t>
            </a:r>
            <a:endParaRPr sz="1800" b="0" i="0" u="none" strike="noStrike" cap="none">
              <a:solidFill>
                <a:srgbClr val="FF0000"/>
              </a:solidFill>
              <a:latin typeface="Comic Sans MS"/>
              <a:ea typeface="Comic Sans MS"/>
              <a:cs typeface="Comic Sans MS"/>
              <a:sym typeface="Comic Sans MS"/>
            </a:endParaRPr>
          </a:p>
        </p:txBody>
      </p:sp>
      <p:sp>
        <p:nvSpPr>
          <p:cNvPr id="88" name="Google Shape;88;p1"/>
          <p:cNvSpPr/>
          <p:nvPr/>
        </p:nvSpPr>
        <p:spPr>
          <a:xfrm>
            <a:off x="3200795" y="1119469"/>
            <a:ext cx="3441982" cy="4822387"/>
          </a:xfrm>
          <a:prstGeom prst="roundRect">
            <a:avLst>
              <a:gd name="adj" fmla="val 16667"/>
            </a:avLst>
          </a:prstGeom>
          <a:solidFill>
            <a:srgbClr val="92D05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Comic Sans MS"/>
              <a:ea typeface="Comic Sans MS"/>
              <a:cs typeface="Comic Sans MS"/>
              <a:sym typeface="Comic Sans MS"/>
            </a:endParaRPr>
          </a:p>
        </p:txBody>
      </p:sp>
      <p:sp>
        <p:nvSpPr>
          <p:cNvPr id="89" name="Google Shape;89;p1"/>
          <p:cNvSpPr txBox="1"/>
          <p:nvPr/>
        </p:nvSpPr>
        <p:spPr>
          <a:xfrm>
            <a:off x="8924925" y="3981450"/>
            <a:ext cx="18473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0" name="Google Shape;90;p1"/>
          <p:cNvSpPr/>
          <p:nvPr/>
        </p:nvSpPr>
        <p:spPr>
          <a:xfrm>
            <a:off x="39766" y="6693733"/>
            <a:ext cx="3686400" cy="2928600"/>
          </a:xfrm>
          <a:prstGeom prst="roundRect">
            <a:avLst>
              <a:gd name="adj" fmla="val 16667"/>
            </a:avLst>
          </a:prstGeom>
          <a:solidFill>
            <a:srgbClr val="92D05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Comic Sans MS"/>
              <a:ea typeface="Comic Sans MS"/>
              <a:cs typeface="Comic Sans MS"/>
              <a:sym typeface="Comic Sans MS"/>
            </a:endParaRPr>
          </a:p>
        </p:txBody>
      </p:sp>
      <p:pic>
        <p:nvPicPr>
          <p:cNvPr id="91" name="Google Shape;91;p1"/>
          <p:cNvPicPr preferRelativeResize="0"/>
          <p:nvPr/>
        </p:nvPicPr>
        <p:blipFill rotWithShape="1">
          <a:blip r:embed="rId4">
            <a:alphaModFix/>
          </a:blip>
          <a:srcRect/>
          <a:stretch/>
        </p:blipFill>
        <p:spPr>
          <a:xfrm>
            <a:off x="1226339" y="4498988"/>
            <a:ext cx="1923554" cy="1583745"/>
          </a:xfrm>
          <a:prstGeom prst="rect">
            <a:avLst/>
          </a:prstGeom>
          <a:noFill/>
          <a:ln>
            <a:noFill/>
          </a:ln>
        </p:spPr>
      </p:pic>
      <p:sp>
        <p:nvSpPr>
          <p:cNvPr id="92" name="Google Shape;92;p1"/>
          <p:cNvSpPr txBox="1"/>
          <p:nvPr/>
        </p:nvSpPr>
        <p:spPr>
          <a:xfrm>
            <a:off x="732733" y="6097804"/>
            <a:ext cx="5392533" cy="369291"/>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FF0000"/>
                </a:solidFill>
                <a:latin typeface="Comic Sans MS"/>
                <a:ea typeface="Comic Sans MS"/>
                <a:cs typeface="Comic Sans MS"/>
                <a:sym typeface="Comic Sans MS"/>
              </a:rPr>
              <a:t>2. Progression of Learning </a:t>
            </a:r>
            <a:endParaRPr sz="1800" b="0" i="0" u="none" strike="noStrike" cap="none">
              <a:solidFill>
                <a:srgbClr val="FF0000"/>
              </a:solidFill>
              <a:latin typeface="Comic Sans MS"/>
              <a:ea typeface="Comic Sans MS"/>
              <a:cs typeface="Comic Sans MS"/>
              <a:sym typeface="Comic Sans MS"/>
            </a:endParaRPr>
          </a:p>
        </p:txBody>
      </p:sp>
      <p:sp>
        <p:nvSpPr>
          <p:cNvPr id="93" name="Google Shape;93;p1"/>
          <p:cNvSpPr txBox="1"/>
          <p:nvPr/>
        </p:nvSpPr>
        <p:spPr>
          <a:xfrm>
            <a:off x="3317836" y="1415067"/>
            <a:ext cx="3207900" cy="44011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For the past 2 years we have followed a whole school overview which informs staff of the teaching and learning that will take place in each half term.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The yearly overview ensures that learners have the best chance to progress within a sport. We combine sports of similar rules to encourage metacognition skills to develop. For example, benchball &amp; netball and                                    handball &amp; basketball. Sports are revisited each year to ensure learners build on prior learning.</a:t>
            </a:r>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At Adswood we use PrimaryPEPlanning platform to support in the delivery of high quality PE lessons.</a:t>
            </a:r>
            <a:endParaRPr sz="1400" b="0" i="0" u="none" strike="noStrike" cap="none">
              <a:solidFill>
                <a:srgbClr val="000000"/>
              </a:solidFill>
              <a:latin typeface="Arial"/>
              <a:ea typeface="Arial"/>
              <a:cs typeface="Arial"/>
              <a:sym typeface="Arial"/>
            </a:endParaRPr>
          </a:p>
        </p:txBody>
      </p:sp>
      <p:sp>
        <p:nvSpPr>
          <p:cNvPr id="94" name="Google Shape;94;p1"/>
          <p:cNvSpPr txBox="1"/>
          <p:nvPr/>
        </p:nvSpPr>
        <p:spPr>
          <a:xfrm>
            <a:off x="229530" y="7061270"/>
            <a:ext cx="3306871" cy="216978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GB" sz="1500" b="0" i="0" u="none" strike="noStrike" cap="none">
                <a:solidFill>
                  <a:srgbClr val="000000"/>
                </a:solidFill>
                <a:latin typeface="Comic Sans MS"/>
                <a:ea typeface="Comic Sans MS"/>
                <a:cs typeface="Comic Sans MS"/>
                <a:sym typeface="Comic Sans MS"/>
              </a:rPr>
              <a:t>Knowledge organisers and progressions of skills and vocabulary documents are used throughout EYFS, KS1 and KS2 to ensure progression of learning and national curriculum coverage. Learning follows a clear sequence in each year group and throughout school.</a:t>
            </a:r>
            <a:endParaRPr sz="1700" b="0" i="0" u="none" strike="noStrike" cap="none">
              <a:solidFill>
                <a:srgbClr val="000000"/>
              </a:solidFill>
              <a:latin typeface="Arial"/>
              <a:ea typeface="Arial"/>
              <a:cs typeface="Arial"/>
              <a:sym typeface="Arial"/>
            </a:endParaRPr>
          </a:p>
        </p:txBody>
      </p:sp>
      <p:pic>
        <p:nvPicPr>
          <p:cNvPr id="95" name="Google Shape;95;p1"/>
          <p:cNvPicPr preferRelativeResize="0"/>
          <p:nvPr/>
        </p:nvPicPr>
        <p:blipFill rotWithShape="1">
          <a:blip r:embed="rId5">
            <a:alphaModFix/>
          </a:blip>
          <a:srcRect/>
          <a:stretch/>
        </p:blipFill>
        <p:spPr>
          <a:xfrm>
            <a:off x="229530" y="1731426"/>
            <a:ext cx="2324100" cy="2776417"/>
          </a:xfrm>
          <a:prstGeom prst="rect">
            <a:avLst/>
          </a:prstGeom>
          <a:noFill/>
          <a:ln>
            <a:noFill/>
          </a:ln>
        </p:spPr>
      </p:pic>
      <p:pic>
        <p:nvPicPr>
          <p:cNvPr id="96" name="Google Shape;96;p1"/>
          <p:cNvPicPr preferRelativeResize="0"/>
          <p:nvPr/>
        </p:nvPicPr>
        <p:blipFill rotWithShape="1">
          <a:blip r:embed="rId6">
            <a:alphaModFix/>
          </a:blip>
          <a:srcRect/>
          <a:stretch/>
        </p:blipFill>
        <p:spPr>
          <a:xfrm>
            <a:off x="3871546" y="7061270"/>
            <a:ext cx="2771231" cy="203616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18"/>
          <p:cNvPicPr preferRelativeResize="0"/>
          <p:nvPr/>
        </p:nvPicPr>
        <p:blipFill rotWithShape="1">
          <a:blip r:embed="rId3">
            <a:alphaModFix/>
          </a:blip>
          <a:srcRect/>
          <a:stretch/>
        </p:blipFill>
        <p:spPr>
          <a:xfrm>
            <a:off x="0" y="0"/>
            <a:ext cx="899410" cy="899410"/>
          </a:xfrm>
          <a:prstGeom prst="rect">
            <a:avLst/>
          </a:prstGeom>
          <a:noFill/>
          <a:ln>
            <a:noFill/>
          </a:ln>
        </p:spPr>
      </p:pic>
      <p:sp>
        <p:nvSpPr>
          <p:cNvPr id="102" name="Google Shape;102;p18"/>
          <p:cNvSpPr txBox="1"/>
          <p:nvPr/>
        </p:nvSpPr>
        <p:spPr>
          <a:xfrm>
            <a:off x="899410" y="80373"/>
            <a:ext cx="5059180"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chemeClr val="dk1"/>
                </a:solidFill>
                <a:latin typeface="Comic Sans MS"/>
                <a:ea typeface="Comic Sans MS"/>
                <a:cs typeface="Comic Sans MS"/>
                <a:sym typeface="Comic Sans MS"/>
              </a:rPr>
              <a:t>What does ‘PE’ look like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chemeClr val="dk1"/>
                </a:solidFill>
                <a:latin typeface="Comic Sans MS"/>
                <a:ea typeface="Comic Sans MS"/>
                <a:cs typeface="Comic Sans MS"/>
                <a:sym typeface="Comic Sans MS"/>
              </a:rPr>
              <a:t>Adswood Primary?</a:t>
            </a:r>
            <a:endParaRPr sz="2400" b="1" i="0" u="none" strike="noStrike" cap="none">
              <a:solidFill>
                <a:schemeClr val="dk1"/>
              </a:solidFill>
              <a:latin typeface="Comic Sans MS"/>
              <a:ea typeface="Comic Sans MS"/>
              <a:cs typeface="Comic Sans MS"/>
              <a:sym typeface="Comic Sans MS"/>
            </a:endParaRPr>
          </a:p>
        </p:txBody>
      </p:sp>
      <p:pic>
        <p:nvPicPr>
          <p:cNvPr id="103" name="Google Shape;103;p18"/>
          <p:cNvPicPr preferRelativeResize="0"/>
          <p:nvPr/>
        </p:nvPicPr>
        <p:blipFill rotWithShape="1">
          <a:blip r:embed="rId3">
            <a:alphaModFix/>
          </a:blip>
          <a:srcRect/>
          <a:stretch/>
        </p:blipFill>
        <p:spPr>
          <a:xfrm>
            <a:off x="5958590" y="13793"/>
            <a:ext cx="899410" cy="899410"/>
          </a:xfrm>
          <a:prstGeom prst="rect">
            <a:avLst/>
          </a:prstGeom>
          <a:noFill/>
          <a:ln>
            <a:noFill/>
          </a:ln>
        </p:spPr>
      </p:pic>
      <p:sp>
        <p:nvSpPr>
          <p:cNvPr id="104" name="Google Shape;104;p18"/>
          <p:cNvSpPr txBox="1"/>
          <p:nvPr/>
        </p:nvSpPr>
        <p:spPr>
          <a:xfrm>
            <a:off x="8924925" y="3981450"/>
            <a:ext cx="18473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5" name="Google Shape;105;p18"/>
          <p:cNvSpPr/>
          <p:nvPr/>
        </p:nvSpPr>
        <p:spPr>
          <a:xfrm>
            <a:off x="36334" y="1890942"/>
            <a:ext cx="3897259" cy="2275174"/>
          </a:xfrm>
          <a:prstGeom prst="roundRect">
            <a:avLst>
              <a:gd name="adj" fmla="val 16667"/>
            </a:avLst>
          </a:prstGeom>
          <a:solidFill>
            <a:srgbClr val="92D05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1" i="0" u="none" strike="noStrike" cap="none">
              <a:solidFill>
                <a:schemeClr val="dk1"/>
              </a:solidFill>
              <a:latin typeface="Comic Sans MS"/>
              <a:ea typeface="Comic Sans MS"/>
              <a:cs typeface="Comic Sans MS"/>
              <a:sym typeface="Comic Sans MS"/>
            </a:endParaRPr>
          </a:p>
        </p:txBody>
      </p:sp>
      <p:sp>
        <p:nvSpPr>
          <p:cNvPr id="106" name="Google Shape;106;p18"/>
          <p:cNvSpPr txBox="1"/>
          <p:nvPr/>
        </p:nvSpPr>
        <p:spPr>
          <a:xfrm>
            <a:off x="350194" y="2342312"/>
            <a:ext cx="3439800" cy="1169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400"/>
              <a:buFont typeface="Comic Sans MS"/>
              <a:buNone/>
            </a:pPr>
            <a:r>
              <a:rPr lang="en-GB" sz="1400" b="0" i="0" u="none" strike="noStrike" cap="none">
                <a:solidFill>
                  <a:schemeClr val="dk1"/>
                </a:solidFill>
                <a:latin typeface="Comic Sans MS"/>
                <a:ea typeface="Comic Sans MS"/>
                <a:cs typeface="Comic Sans MS"/>
                <a:sym typeface="Comic Sans MS"/>
              </a:rPr>
              <a:t>Learner voice informs staff that learners are enjoying their P.E  lessons and are engaged. It also provides learners suggestions for future lesson planning. </a:t>
            </a:r>
            <a:endParaRPr sz="1400" b="0" i="0" u="none" strike="noStrike" cap="none">
              <a:solidFill>
                <a:srgbClr val="000000"/>
              </a:solidFill>
              <a:latin typeface="Arial"/>
              <a:ea typeface="Arial"/>
              <a:cs typeface="Arial"/>
              <a:sym typeface="Arial"/>
            </a:endParaRPr>
          </a:p>
        </p:txBody>
      </p:sp>
      <p:sp>
        <p:nvSpPr>
          <p:cNvPr id="107" name="Google Shape;107;p18"/>
          <p:cNvSpPr/>
          <p:nvPr/>
        </p:nvSpPr>
        <p:spPr>
          <a:xfrm>
            <a:off x="4017161" y="1328981"/>
            <a:ext cx="2735346" cy="3271295"/>
          </a:xfrm>
          <a:prstGeom prst="roundRect">
            <a:avLst>
              <a:gd name="adj" fmla="val 16667"/>
            </a:avLst>
          </a:prstGeom>
          <a:solidFill>
            <a:srgbClr val="92D05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1" i="0" u="none" strike="noStrike" cap="none">
              <a:solidFill>
                <a:schemeClr val="dk1"/>
              </a:solidFill>
              <a:latin typeface="Comic Sans MS"/>
              <a:ea typeface="Comic Sans MS"/>
              <a:cs typeface="Comic Sans MS"/>
              <a:sym typeface="Comic Sans MS"/>
            </a:endParaRPr>
          </a:p>
        </p:txBody>
      </p:sp>
      <p:sp>
        <p:nvSpPr>
          <p:cNvPr id="108" name="Google Shape;108;p18"/>
          <p:cNvSpPr txBox="1"/>
          <p:nvPr/>
        </p:nvSpPr>
        <p:spPr>
          <a:xfrm>
            <a:off x="225394" y="1376028"/>
            <a:ext cx="1904689"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FF0000"/>
                </a:solidFill>
                <a:latin typeface="Comic Sans MS"/>
                <a:ea typeface="Comic Sans MS"/>
                <a:cs typeface="Comic Sans MS"/>
                <a:sym typeface="Comic Sans MS"/>
              </a:rPr>
              <a:t>3. Learner voice</a:t>
            </a:r>
            <a:endParaRPr sz="1800" b="0" i="0" u="none" strike="noStrike" cap="none">
              <a:solidFill>
                <a:srgbClr val="FF0000"/>
              </a:solidFill>
              <a:latin typeface="Comic Sans MS"/>
              <a:ea typeface="Comic Sans MS"/>
              <a:cs typeface="Comic Sans MS"/>
              <a:sym typeface="Comic Sans MS"/>
            </a:endParaRPr>
          </a:p>
        </p:txBody>
      </p:sp>
      <p:sp>
        <p:nvSpPr>
          <p:cNvPr id="109" name="Google Shape;109;p18"/>
          <p:cNvSpPr txBox="1"/>
          <p:nvPr/>
        </p:nvSpPr>
        <p:spPr>
          <a:xfrm>
            <a:off x="227246" y="4435361"/>
            <a:ext cx="2733669" cy="369291"/>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FF0000"/>
                </a:solidFill>
                <a:latin typeface="Comic Sans MS"/>
                <a:ea typeface="Comic Sans MS"/>
                <a:cs typeface="Comic Sans MS"/>
                <a:sym typeface="Comic Sans MS"/>
              </a:rPr>
              <a:t>4. Evidence of Learning</a:t>
            </a:r>
            <a:endParaRPr sz="1800" b="0" i="0" u="none" strike="noStrike" cap="none">
              <a:solidFill>
                <a:srgbClr val="FF0000"/>
              </a:solidFill>
              <a:latin typeface="Comic Sans MS"/>
              <a:ea typeface="Comic Sans MS"/>
              <a:cs typeface="Comic Sans MS"/>
              <a:sym typeface="Comic Sans MS"/>
            </a:endParaRPr>
          </a:p>
        </p:txBody>
      </p:sp>
      <p:sp>
        <p:nvSpPr>
          <p:cNvPr id="110" name="Google Shape;110;p18"/>
          <p:cNvSpPr/>
          <p:nvPr/>
        </p:nvSpPr>
        <p:spPr>
          <a:xfrm>
            <a:off x="119903" y="4919074"/>
            <a:ext cx="6427027" cy="2489875"/>
          </a:xfrm>
          <a:prstGeom prst="roundRect">
            <a:avLst>
              <a:gd name="adj" fmla="val 16667"/>
            </a:avLst>
          </a:prstGeom>
          <a:solidFill>
            <a:srgbClr val="92D05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1" i="0" u="none" strike="noStrike" cap="none">
              <a:solidFill>
                <a:schemeClr val="dk1"/>
              </a:solidFill>
              <a:latin typeface="Comic Sans MS"/>
              <a:ea typeface="Comic Sans MS"/>
              <a:cs typeface="Comic Sans MS"/>
              <a:sym typeface="Comic Sans MS"/>
            </a:endParaRPr>
          </a:p>
        </p:txBody>
      </p:sp>
      <p:sp>
        <p:nvSpPr>
          <p:cNvPr id="111" name="Google Shape;111;p18"/>
          <p:cNvSpPr txBox="1"/>
          <p:nvPr/>
        </p:nvSpPr>
        <p:spPr>
          <a:xfrm>
            <a:off x="172600" y="4927888"/>
            <a:ext cx="6321600" cy="2493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300"/>
              <a:buFont typeface="Arial"/>
              <a:buNone/>
            </a:pPr>
            <a:r>
              <a:rPr lang="en-GB" sz="1300" b="0" i="0" u="none" strike="noStrike" cap="none">
                <a:solidFill>
                  <a:srgbClr val="000000"/>
                </a:solidFill>
                <a:latin typeface="Arial"/>
                <a:ea typeface="Arial"/>
                <a:cs typeface="Arial"/>
                <a:sym typeface="Arial"/>
              </a:rPr>
              <a:t>From 2024/2025, each year group will share an e-book to evidence the learning throughout the Year (UKS2 will share one e-book which evidences the learning during the Foundation 5 lessons). At the beginning of each half term, each class will assess the learners on their understanding of key vocabulary and understanding of the sports/activities they will be taking part in. Each week, the lessons will progress and introduce a new skill while reflecting on skills from previous sessions. Pictures and pupil voice will be recorded from the sessions to evidence the learning and progress made by the learners. At the end of a half term, teachers will assess the learners understanding of key vocabulary and skills learnt within that particular sport/activity to assess progress. </a:t>
            </a:r>
            <a:r>
              <a:rPr lang="en-GB" sz="1300" b="0" i="0" u="none" strike="noStrike" cap="none">
                <a:solidFill>
                  <a:schemeClr val="dk1"/>
                </a:solidFill>
                <a:latin typeface="Arial"/>
                <a:ea typeface="Arial"/>
                <a:cs typeface="Arial"/>
                <a:sym typeface="Arial"/>
              </a:rPr>
              <a:t>The PE lead completes the impact form at the end of every academic year to evidence where the PE Premium budget is spent and how it is used to support learners learning.</a:t>
            </a:r>
            <a:endParaRPr sz="1300" b="0" i="0" u="none" strike="noStrike" cap="none">
              <a:solidFill>
                <a:srgbClr val="000000"/>
              </a:solidFill>
              <a:latin typeface="Arial"/>
              <a:ea typeface="Arial"/>
              <a:cs typeface="Arial"/>
              <a:sym typeface="Arial"/>
            </a:endParaRPr>
          </a:p>
        </p:txBody>
      </p:sp>
      <p:sp>
        <p:nvSpPr>
          <p:cNvPr id="112" name="Google Shape;112;p18"/>
          <p:cNvSpPr txBox="1"/>
          <p:nvPr/>
        </p:nvSpPr>
        <p:spPr>
          <a:xfrm>
            <a:off x="2070121" y="7461300"/>
            <a:ext cx="3439800" cy="3693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FF0000"/>
                </a:solidFill>
                <a:latin typeface="Comic Sans MS"/>
                <a:ea typeface="Comic Sans MS"/>
                <a:cs typeface="Comic Sans MS"/>
                <a:sym typeface="Comic Sans MS"/>
              </a:rPr>
              <a:t>5. Adaptive Teaching</a:t>
            </a:r>
            <a:endParaRPr sz="1800" b="0" i="0" u="none" strike="noStrike" cap="none">
              <a:solidFill>
                <a:srgbClr val="FF0000"/>
              </a:solidFill>
              <a:latin typeface="Comic Sans MS"/>
              <a:ea typeface="Comic Sans MS"/>
              <a:cs typeface="Comic Sans MS"/>
              <a:sym typeface="Comic Sans MS"/>
            </a:endParaRPr>
          </a:p>
        </p:txBody>
      </p:sp>
      <p:sp>
        <p:nvSpPr>
          <p:cNvPr id="113" name="Google Shape;113;p18"/>
          <p:cNvSpPr/>
          <p:nvPr/>
        </p:nvSpPr>
        <p:spPr>
          <a:xfrm>
            <a:off x="119900" y="7830600"/>
            <a:ext cx="6632700" cy="1907100"/>
          </a:xfrm>
          <a:prstGeom prst="roundRect">
            <a:avLst>
              <a:gd name="adj" fmla="val 16667"/>
            </a:avLst>
          </a:prstGeom>
          <a:solidFill>
            <a:srgbClr val="92D05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18"/>
          <p:cNvSpPr txBox="1"/>
          <p:nvPr/>
        </p:nvSpPr>
        <p:spPr>
          <a:xfrm>
            <a:off x="235007" y="7882961"/>
            <a:ext cx="6196800" cy="1754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Arial"/>
                <a:ea typeface="Arial"/>
                <a:cs typeface="Arial"/>
                <a:sym typeface="Arial"/>
              </a:rPr>
              <a:t>Inclusion is vital in the success of our school. To ensure inclusion in PE we provide PE kits for ALL learners from Nursery through to Year 6. If a child is recognised as someone who can be reluctant to engage in learning during PE sessions, lessons can be adapted to encourage all. We use the PE budget to support FSM families in engaging with after school activities.  </a:t>
            </a:r>
            <a:r>
              <a:rPr lang="en-GB" sz="1200" b="0" i="0" u="none" strike="noStrike" cap="none">
                <a:solidFill>
                  <a:schemeClr val="dk1"/>
                </a:solidFill>
                <a:latin typeface="Comic Sans MS"/>
                <a:ea typeface="Comic Sans MS"/>
                <a:cs typeface="Comic Sans MS"/>
                <a:sym typeface="Comic Sans MS"/>
              </a:rPr>
              <a:t>Adaptive teaching allows all pupils to access learning and achieve age related expectations. We have adapted UKS2 lessons in the form of creating ability groups in the Foundation 5 sessions - ensuring all learners are able to participate and have the opportunity to enjoy PE. This Foundation 5 also ensures a smooth transition in to high school.</a:t>
            </a:r>
            <a:endParaRPr sz="1200" b="0" i="0" u="none" strike="noStrike" cap="none">
              <a:solidFill>
                <a:srgbClr val="000000"/>
              </a:solidFill>
              <a:latin typeface="Arial"/>
              <a:ea typeface="Arial"/>
              <a:cs typeface="Arial"/>
              <a:sym typeface="Arial"/>
            </a:endParaRPr>
          </a:p>
        </p:txBody>
      </p:sp>
      <p:pic>
        <p:nvPicPr>
          <p:cNvPr id="115" name="Google Shape;115;p18"/>
          <p:cNvPicPr preferRelativeResize="0"/>
          <p:nvPr/>
        </p:nvPicPr>
        <p:blipFill rotWithShape="1">
          <a:blip r:embed="rId4">
            <a:alphaModFix/>
          </a:blip>
          <a:srcRect/>
          <a:stretch/>
        </p:blipFill>
        <p:spPr>
          <a:xfrm>
            <a:off x="4246300" y="1639388"/>
            <a:ext cx="2277040" cy="26504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
          <p:cNvSpPr txBox="1"/>
          <p:nvPr/>
        </p:nvSpPr>
        <p:spPr>
          <a:xfrm>
            <a:off x="2060875" y="1047183"/>
            <a:ext cx="2741456" cy="369291"/>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FF0000"/>
                </a:solidFill>
                <a:latin typeface="Comic Sans MS"/>
                <a:ea typeface="Comic Sans MS"/>
                <a:cs typeface="Comic Sans MS"/>
                <a:sym typeface="Comic Sans MS"/>
              </a:rPr>
              <a:t>6. Theme Weeks </a:t>
            </a:r>
            <a:endParaRPr sz="1800" b="0" i="0" u="none" strike="noStrike" cap="none">
              <a:solidFill>
                <a:srgbClr val="FF0000"/>
              </a:solidFill>
              <a:latin typeface="Comic Sans MS"/>
              <a:ea typeface="Comic Sans MS"/>
              <a:cs typeface="Comic Sans MS"/>
              <a:sym typeface="Comic Sans MS"/>
            </a:endParaRPr>
          </a:p>
        </p:txBody>
      </p:sp>
      <p:sp>
        <p:nvSpPr>
          <p:cNvPr id="121" name="Google Shape;121;p2"/>
          <p:cNvSpPr/>
          <p:nvPr/>
        </p:nvSpPr>
        <p:spPr>
          <a:xfrm>
            <a:off x="77025" y="1528636"/>
            <a:ext cx="6519600" cy="2661300"/>
          </a:xfrm>
          <a:prstGeom prst="roundRect">
            <a:avLst>
              <a:gd name="adj" fmla="val 16667"/>
            </a:avLst>
          </a:prstGeom>
          <a:solidFill>
            <a:srgbClr val="92D05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omic Sans MS"/>
                <a:ea typeface="Comic Sans MS"/>
                <a:cs typeface="Comic Sans MS"/>
                <a:sym typeface="Comic Sans MS"/>
              </a:rPr>
              <a:t>.</a:t>
            </a:r>
            <a:endParaRPr sz="1000" b="0" i="0" u="none" strike="noStrike" cap="none">
              <a:solidFill>
                <a:schemeClr val="dk1"/>
              </a:solidFill>
              <a:latin typeface="Comic Sans MS"/>
              <a:ea typeface="Comic Sans MS"/>
              <a:cs typeface="Comic Sans MS"/>
              <a:sym typeface="Comic Sans MS"/>
            </a:endParaRPr>
          </a:p>
        </p:txBody>
      </p:sp>
      <p:pic>
        <p:nvPicPr>
          <p:cNvPr id="122" name="Google Shape;122;p2"/>
          <p:cNvPicPr preferRelativeResize="0"/>
          <p:nvPr/>
        </p:nvPicPr>
        <p:blipFill rotWithShape="1">
          <a:blip r:embed="rId3">
            <a:alphaModFix/>
          </a:blip>
          <a:srcRect/>
          <a:stretch/>
        </p:blipFill>
        <p:spPr>
          <a:xfrm>
            <a:off x="0" y="0"/>
            <a:ext cx="899410" cy="899410"/>
          </a:xfrm>
          <a:prstGeom prst="rect">
            <a:avLst/>
          </a:prstGeom>
          <a:noFill/>
          <a:ln>
            <a:noFill/>
          </a:ln>
        </p:spPr>
      </p:pic>
      <p:sp>
        <p:nvSpPr>
          <p:cNvPr id="123" name="Google Shape;123;p2"/>
          <p:cNvSpPr txBox="1"/>
          <p:nvPr/>
        </p:nvSpPr>
        <p:spPr>
          <a:xfrm>
            <a:off x="899410" y="80373"/>
            <a:ext cx="5059180"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chemeClr val="dk1"/>
                </a:solidFill>
                <a:latin typeface="Comic Sans MS"/>
                <a:ea typeface="Comic Sans MS"/>
                <a:cs typeface="Comic Sans MS"/>
                <a:sym typeface="Comic Sans MS"/>
              </a:rPr>
              <a:t>What does ‘PE’ look like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chemeClr val="dk1"/>
                </a:solidFill>
                <a:latin typeface="Comic Sans MS"/>
                <a:ea typeface="Comic Sans MS"/>
                <a:cs typeface="Comic Sans MS"/>
                <a:sym typeface="Comic Sans MS"/>
              </a:rPr>
              <a:t>Adswood Primary?</a:t>
            </a:r>
            <a:endParaRPr sz="2400" b="1" i="0" u="none" strike="noStrike" cap="none">
              <a:solidFill>
                <a:schemeClr val="dk1"/>
              </a:solidFill>
              <a:latin typeface="Comic Sans MS"/>
              <a:ea typeface="Comic Sans MS"/>
              <a:cs typeface="Comic Sans MS"/>
              <a:sym typeface="Comic Sans MS"/>
            </a:endParaRPr>
          </a:p>
        </p:txBody>
      </p:sp>
      <p:pic>
        <p:nvPicPr>
          <p:cNvPr id="124" name="Google Shape;124;p2"/>
          <p:cNvPicPr preferRelativeResize="0"/>
          <p:nvPr/>
        </p:nvPicPr>
        <p:blipFill rotWithShape="1">
          <a:blip r:embed="rId3">
            <a:alphaModFix/>
          </a:blip>
          <a:srcRect/>
          <a:stretch/>
        </p:blipFill>
        <p:spPr>
          <a:xfrm>
            <a:off x="5958590" y="13793"/>
            <a:ext cx="899410" cy="899410"/>
          </a:xfrm>
          <a:prstGeom prst="rect">
            <a:avLst/>
          </a:prstGeom>
          <a:noFill/>
          <a:ln>
            <a:noFill/>
          </a:ln>
        </p:spPr>
      </p:pic>
      <p:pic>
        <p:nvPicPr>
          <p:cNvPr id="125" name="Google Shape;125;p2"/>
          <p:cNvPicPr preferRelativeResize="0"/>
          <p:nvPr/>
        </p:nvPicPr>
        <p:blipFill rotWithShape="1">
          <a:blip r:embed="rId4">
            <a:alphaModFix/>
          </a:blip>
          <a:srcRect/>
          <a:stretch/>
        </p:blipFill>
        <p:spPr>
          <a:xfrm>
            <a:off x="1962775" y="4656059"/>
            <a:ext cx="2355738" cy="1569672"/>
          </a:xfrm>
          <a:prstGeom prst="rect">
            <a:avLst/>
          </a:prstGeom>
          <a:noFill/>
          <a:ln>
            <a:noFill/>
          </a:ln>
        </p:spPr>
      </p:pic>
      <p:sp>
        <p:nvSpPr>
          <p:cNvPr id="126" name="Google Shape;126;p2"/>
          <p:cNvSpPr txBox="1"/>
          <p:nvPr/>
        </p:nvSpPr>
        <p:spPr>
          <a:xfrm>
            <a:off x="459230" y="1654071"/>
            <a:ext cx="5755200" cy="2493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600" b="0" i="0" u="none" strike="noStrike" cap="none">
                <a:solidFill>
                  <a:srgbClr val="000000"/>
                </a:solidFill>
                <a:latin typeface="Arial"/>
                <a:ea typeface="Arial"/>
                <a:cs typeface="Arial"/>
                <a:sym typeface="Arial"/>
              </a:rPr>
              <a:t>Each year we will conduct a PE and Sports theme week. They will be planned and organised close to sports day. If there is a key sporting event in that academic year, for example ‘The European Championships’ or ‘The Olympics’, the sports week will reflect this event. We will encourage all learners to participate in sporting opportunities that week and discuss and develop an understanding of a healthy balanced lifestyle. We approach external agencies to help inspire the next generation of sports stars.</a:t>
            </a:r>
            <a:endParaRPr sz="16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127" name="Google Shape;127;p2"/>
          <p:cNvSpPr txBox="1"/>
          <p:nvPr/>
        </p:nvSpPr>
        <p:spPr>
          <a:xfrm>
            <a:off x="1769953" y="6285501"/>
            <a:ext cx="2741400" cy="6465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FF0000"/>
                </a:solidFill>
                <a:latin typeface="Comic Sans MS"/>
                <a:ea typeface="Comic Sans MS"/>
                <a:cs typeface="Comic Sans MS"/>
                <a:sym typeface="Comic Sans MS"/>
              </a:rPr>
              <a:t>7. Learning beyond the classroom education. </a:t>
            </a:r>
            <a:endParaRPr sz="1800" b="0" i="0" u="none" strike="noStrike" cap="none">
              <a:solidFill>
                <a:srgbClr val="FF0000"/>
              </a:solidFill>
              <a:latin typeface="Comic Sans MS"/>
              <a:ea typeface="Comic Sans MS"/>
              <a:cs typeface="Comic Sans MS"/>
              <a:sym typeface="Comic Sans MS"/>
            </a:endParaRPr>
          </a:p>
        </p:txBody>
      </p:sp>
      <p:sp>
        <p:nvSpPr>
          <p:cNvPr id="128" name="Google Shape;128;p2"/>
          <p:cNvSpPr/>
          <p:nvPr/>
        </p:nvSpPr>
        <p:spPr>
          <a:xfrm>
            <a:off x="171788" y="6913991"/>
            <a:ext cx="6519600" cy="2298600"/>
          </a:xfrm>
          <a:prstGeom prst="roundRect">
            <a:avLst>
              <a:gd name="adj" fmla="val 16667"/>
            </a:avLst>
          </a:prstGeom>
          <a:solidFill>
            <a:srgbClr val="92D05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omic Sans MS"/>
                <a:ea typeface="Comic Sans MS"/>
                <a:cs typeface="Comic Sans MS"/>
                <a:sym typeface="Comic Sans MS"/>
              </a:rPr>
              <a:t>.</a:t>
            </a:r>
            <a:endParaRPr sz="1000" b="0" i="0" u="none" strike="noStrike" cap="none">
              <a:solidFill>
                <a:schemeClr val="dk1"/>
              </a:solidFill>
              <a:latin typeface="Comic Sans MS"/>
              <a:ea typeface="Comic Sans MS"/>
              <a:cs typeface="Comic Sans MS"/>
              <a:sym typeface="Comic Sans MS"/>
            </a:endParaRPr>
          </a:p>
        </p:txBody>
      </p:sp>
      <p:sp>
        <p:nvSpPr>
          <p:cNvPr id="129" name="Google Shape;129;p2"/>
          <p:cNvSpPr txBox="1"/>
          <p:nvPr/>
        </p:nvSpPr>
        <p:spPr>
          <a:xfrm>
            <a:off x="351643" y="7155211"/>
            <a:ext cx="5958600" cy="1816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Learners have the opportunity to represent the school in intra and inter competitive activities. For example, football matches/tournaments and gymnastics. Sports coaches have been used at lunchtime to encourage participation outside of the classroom. Sports equipment is provided for the learners to use during break times and lunchtimes to encourage physical activity throughout the school day.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5"/>
          <p:cNvSpPr txBox="1"/>
          <p:nvPr/>
        </p:nvSpPr>
        <p:spPr>
          <a:xfrm>
            <a:off x="0" y="1186359"/>
            <a:ext cx="2363147"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FF0000"/>
                </a:solidFill>
                <a:latin typeface="Comic Sans MS"/>
                <a:ea typeface="Comic Sans MS"/>
                <a:cs typeface="Comic Sans MS"/>
                <a:sym typeface="Comic Sans MS"/>
              </a:rPr>
              <a:t>8. Self- Assessment</a:t>
            </a:r>
            <a:endParaRPr sz="1800" b="0" i="0" u="none" strike="noStrike" cap="none">
              <a:solidFill>
                <a:srgbClr val="FF0000"/>
              </a:solidFill>
              <a:latin typeface="Comic Sans MS"/>
              <a:ea typeface="Comic Sans MS"/>
              <a:cs typeface="Comic Sans MS"/>
              <a:sym typeface="Comic Sans MS"/>
            </a:endParaRPr>
          </a:p>
        </p:txBody>
      </p:sp>
      <p:sp>
        <p:nvSpPr>
          <p:cNvPr id="135" name="Google Shape;135;p5"/>
          <p:cNvSpPr txBox="1"/>
          <p:nvPr/>
        </p:nvSpPr>
        <p:spPr>
          <a:xfrm>
            <a:off x="3429000" y="1186359"/>
            <a:ext cx="1742785"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FF0000"/>
                </a:solidFill>
                <a:latin typeface="Comic Sans MS"/>
                <a:ea typeface="Comic Sans MS"/>
                <a:cs typeface="Comic Sans MS"/>
                <a:sym typeface="Comic Sans MS"/>
              </a:rPr>
              <a:t>9. Staff CPD </a:t>
            </a:r>
            <a:endParaRPr sz="1800" b="0" i="0" u="none" strike="noStrike" cap="none">
              <a:solidFill>
                <a:srgbClr val="FF0000"/>
              </a:solidFill>
              <a:latin typeface="Comic Sans MS"/>
              <a:ea typeface="Comic Sans MS"/>
              <a:cs typeface="Comic Sans MS"/>
              <a:sym typeface="Comic Sans MS"/>
            </a:endParaRPr>
          </a:p>
        </p:txBody>
      </p:sp>
      <p:sp>
        <p:nvSpPr>
          <p:cNvPr id="136" name="Google Shape;136;p5"/>
          <p:cNvSpPr/>
          <p:nvPr/>
        </p:nvSpPr>
        <p:spPr>
          <a:xfrm>
            <a:off x="65450" y="1571899"/>
            <a:ext cx="2636400" cy="3109200"/>
          </a:xfrm>
          <a:prstGeom prst="roundRect">
            <a:avLst>
              <a:gd name="adj" fmla="val 16667"/>
            </a:avLst>
          </a:prstGeom>
          <a:solidFill>
            <a:srgbClr val="92D05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7" name="Google Shape;137;p5"/>
          <p:cNvPicPr preferRelativeResize="0"/>
          <p:nvPr/>
        </p:nvPicPr>
        <p:blipFill rotWithShape="1">
          <a:blip r:embed="rId3">
            <a:alphaModFix/>
          </a:blip>
          <a:srcRect/>
          <a:stretch/>
        </p:blipFill>
        <p:spPr>
          <a:xfrm>
            <a:off x="0" y="0"/>
            <a:ext cx="899410" cy="899410"/>
          </a:xfrm>
          <a:prstGeom prst="rect">
            <a:avLst/>
          </a:prstGeom>
          <a:noFill/>
          <a:ln>
            <a:noFill/>
          </a:ln>
        </p:spPr>
      </p:pic>
      <p:sp>
        <p:nvSpPr>
          <p:cNvPr id="138" name="Google Shape;138;p5"/>
          <p:cNvSpPr txBox="1"/>
          <p:nvPr/>
        </p:nvSpPr>
        <p:spPr>
          <a:xfrm>
            <a:off x="899410" y="80373"/>
            <a:ext cx="5059180"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chemeClr val="dk1"/>
                </a:solidFill>
                <a:latin typeface="Comic Sans MS"/>
                <a:ea typeface="Comic Sans MS"/>
                <a:cs typeface="Comic Sans MS"/>
                <a:sym typeface="Comic Sans MS"/>
              </a:rPr>
              <a:t>What does ‘PE’ look like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chemeClr val="dk1"/>
                </a:solidFill>
                <a:latin typeface="Comic Sans MS"/>
                <a:ea typeface="Comic Sans MS"/>
                <a:cs typeface="Comic Sans MS"/>
                <a:sym typeface="Comic Sans MS"/>
              </a:rPr>
              <a:t>Adswood Primary?</a:t>
            </a:r>
            <a:endParaRPr sz="2400" b="1" i="0" u="none" strike="noStrike" cap="none">
              <a:solidFill>
                <a:schemeClr val="dk1"/>
              </a:solidFill>
              <a:latin typeface="Comic Sans MS"/>
              <a:ea typeface="Comic Sans MS"/>
              <a:cs typeface="Comic Sans MS"/>
              <a:sym typeface="Comic Sans MS"/>
            </a:endParaRPr>
          </a:p>
        </p:txBody>
      </p:sp>
      <p:pic>
        <p:nvPicPr>
          <p:cNvPr id="139" name="Google Shape;139;p5"/>
          <p:cNvPicPr preferRelativeResize="0"/>
          <p:nvPr/>
        </p:nvPicPr>
        <p:blipFill rotWithShape="1">
          <a:blip r:embed="rId3">
            <a:alphaModFix/>
          </a:blip>
          <a:srcRect/>
          <a:stretch/>
        </p:blipFill>
        <p:spPr>
          <a:xfrm>
            <a:off x="5958590" y="13793"/>
            <a:ext cx="899410" cy="899410"/>
          </a:xfrm>
          <a:prstGeom prst="rect">
            <a:avLst/>
          </a:prstGeom>
          <a:noFill/>
          <a:ln>
            <a:noFill/>
          </a:ln>
        </p:spPr>
      </p:pic>
      <p:sp>
        <p:nvSpPr>
          <p:cNvPr id="140" name="Google Shape;140;p5"/>
          <p:cNvSpPr/>
          <p:nvPr/>
        </p:nvSpPr>
        <p:spPr>
          <a:xfrm>
            <a:off x="2982250" y="1571899"/>
            <a:ext cx="3527400" cy="3109200"/>
          </a:xfrm>
          <a:prstGeom prst="roundRect">
            <a:avLst>
              <a:gd name="adj" fmla="val 16667"/>
            </a:avLst>
          </a:prstGeom>
          <a:solidFill>
            <a:srgbClr val="92D05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5"/>
          <p:cNvSpPr txBox="1"/>
          <p:nvPr/>
        </p:nvSpPr>
        <p:spPr>
          <a:xfrm>
            <a:off x="259251" y="1895150"/>
            <a:ext cx="2248800" cy="2462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Learners are encouraged to self assess and peer assess across all PE lessons. In addition, with our expert coaches for Invasion Games and  Gymnastics, we encourage self and peer assessment while watching other learners's perform skills/routines.</a:t>
            </a:r>
            <a:endParaRPr sz="1400" b="0" i="0" u="none" strike="noStrike" cap="none">
              <a:solidFill>
                <a:srgbClr val="000000"/>
              </a:solidFill>
              <a:latin typeface="Arial"/>
              <a:ea typeface="Arial"/>
              <a:cs typeface="Arial"/>
              <a:sym typeface="Arial"/>
            </a:endParaRPr>
          </a:p>
        </p:txBody>
      </p:sp>
      <p:sp>
        <p:nvSpPr>
          <p:cNvPr id="142" name="Google Shape;142;p5"/>
          <p:cNvSpPr txBox="1"/>
          <p:nvPr/>
        </p:nvSpPr>
        <p:spPr>
          <a:xfrm>
            <a:off x="3527351" y="1982050"/>
            <a:ext cx="2437200" cy="2031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PE lead monitors CPD by assessing teachers levels of confidence through conducting  questionnaires. These are allowing targeted CPD to be planned for the teachers wanting some support in the delivery of PE lessons. </a:t>
            </a:r>
            <a:endParaRPr sz="1400" b="0" i="0" u="none" strike="noStrike" cap="none">
              <a:solidFill>
                <a:srgbClr val="000000"/>
              </a:solidFill>
              <a:latin typeface="Arial"/>
              <a:ea typeface="Arial"/>
              <a:cs typeface="Arial"/>
              <a:sym typeface="Arial"/>
            </a:endParaRPr>
          </a:p>
        </p:txBody>
      </p:sp>
      <p:sp>
        <p:nvSpPr>
          <p:cNvPr id="143" name="Google Shape;143;p5"/>
          <p:cNvSpPr txBox="1"/>
          <p:nvPr/>
        </p:nvSpPr>
        <p:spPr>
          <a:xfrm>
            <a:off x="65461" y="4923377"/>
            <a:ext cx="3171600" cy="646500"/>
          </a:xfrm>
          <a:prstGeom prst="rect">
            <a:avLst/>
          </a:prstGeom>
          <a:solidFill>
            <a:srgbClr val="FFFFFF"/>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0000"/>
              </a:buClr>
              <a:buSzPts val="1800"/>
              <a:buFont typeface="Comic Sans MS"/>
              <a:buNone/>
            </a:pPr>
            <a:r>
              <a:rPr lang="en-GB" sz="1800" b="0" i="0" u="none" strike="noStrike" cap="none">
                <a:solidFill>
                  <a:srgbClr val="FF0000"/>
                </a:solidFill>
                <a:latin typeface="Comic Sans MS"/>
                <a:ea typeface="Comic Sans MS"/>
                <a:cs typeface="Comic Sans MS"/>
                <a:sym typeface="Comic Sans MS"/>
              </a:rPr>
              <a:t>10. Foundation 5</a:t>
            </a:r>
            <a:endParaRPr sz="1800" b="0" i="0" u="none" strike="noStrike" cap="none">
              <a:solidFill>
                <a:srgbClr val="FF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FF0000"/>
              </a:buClr>
              <a:buSzPts val="1800"/>
              <a:buFont typeface="Comic Sans MS"/>
              <a:buNone/>
            </a:pPr>
            <a:endParaRPr sz="1800" b="0" i="0" u="none" strike="noStrike" cap="none">
              <a:solidFill>
                <a:srgbClr val="FF0000"/>
              </a:solidFill>
              <a:latin typeface="Comic Sans MS"/>
              <a:ea typeface="Comic Sans MS"/>
              <a:cs typeface="Comic Sans MS"/>
              <a:sym typeface="Comic Sans MS"/>
            </a:endParaRPr>
          </a:p>
        </p:txBody>
      </p:sp>
      <p:grpSp>
        <p:nvGrpSpPr>
          <p:cNvPr id="144" name="Google Shape;144;p5"/>
          <p:cNvGrpSpPr/>
          <p:nvPr/>
        </p:nvGrpSpPr>
        <p:grpSpPr>
          <a:xfrm>
            <a:off x="1016358" y="5341633"/>
            <a:ext cx="4676543" cy="2650143"/>
            <a:chOff x="-560208" y="271624"/>
            <a:chExt cx="3321408" cy="1636800"/>
          </a:xfrm>
        </p:grpSpPr>
        <p:sp>
          <p:nvSpPr>
            <p:cNvPr id="145" name="Google Shape;145;p5"/>
            <p:cNvSpPr/>
            <p:nvPr/>
          </p:nvSpPr>
          <p:spPr>
            <a:xfrm>
              <a:off x="0" y="271624"/>
              <a:ext cx="2761200" cy="1636800"/>
            </a:xfrm>
            <a:prstGeom prst="roundRect">
              <a:avLst>
                <a:gd name="adj" fmla="val 16667"/>
              </a:avLst>
            </a:prstGeom>
            <a:solidFill>
              <a:srgbClr val="92D050"/>
            </a:solidFill>
            <a:ln w="12700" cap="flat" cmpd="sng">
              <a:solidFill>
                <a:srgbClr val="000000"/>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Comic Sans MS"/>
                <a:buNone/>
              </a:pPr>
              <a:endParaRPr sz="1800" b="0" i="0" u="none" strike="noStrike" cap="none">
                <a:solidFill>
                  <a:srgbClr val="000000"/>
                </a:solidFill>
                <a:latin typeface="Calibri"/>
                <a:ea typeface="Calibri"/>
                <a:cs typeface="Calibri"/>
                <a:sym typeface="Calibri"/>
              </a:endParaRPr>
            </a:p>
          </p:txBody>
        </p:sp>
        <p:sp>
          <p:nvSpPr>
            <p:cNvPr id="146" name="Google Shape;146;p5"/>
            <p:cNvSpPr txBox="1"/>
            <p:nvPr/>
          </p:nvSpPr>
          <p:spPr>
            <a:xfrm>
              <a:off x="-560208" y="319918"/>
              <a:ext cx="3265500" cy="1540200"/>
            </a:xfrm>
            <a:prstGeom prst="rect">
              <a:avLst/>
            </a:prstGeom>
            <a:noFill/>
            <a:ln>
              <a:noFill/>
            </a:ln>
          </p:spPr>
          <p:txBody>
            <a:bodyPr spcFirstLastPara="1" wrap="square" lIns="45700" tIns="45700" rIns="45700" bIns="45700" anchor="ctr" anchorCtr="0">
              <a:spAutoFit/>
            </a:bodyPr>
            <a:lstStyle/>
            <a:p>
              <a:pPr marL="914400" marR="0" lvl="0" indent="0" algn="ctr" rtl="0">
                <a:lnSpc>
                  <a:spcPct val="100000"/>
                </a:lnSpc>
                <a:spcBef>
                  <a:spcPts val="0"/>
                </a:spcBef>
                <a:spcAft>
                  <a:spcPts val="0"/>
                </a:spcAft>
                <a:buClr>
                  <a:srgbClr val="000000"/>
                </a:buClr>
                <a:buSzPts val="1000"/>
                <a:buFont typeface="Comic Sans MS"/>
                <a:buNone/>
              </a:pPr>
              <a:r>
                <a:rPr lang="en-GB" sz="1200" b="0" i="0" u="none" strike="noStrike" cap="none">
                  <a:solidFill>
                    <a:srgbClr val="000000"/>
                  </a:solidFill>
                  <a:latin typeface="Comic Sans MS"/>
                  <a:ea typeface="Comic Sans MS"/>
                  <a:cs typeface="Comic Sans MS"/>
                  <a:sym typeface="Comic Sans MS"/>
                </a:rPr>
                <a:t>Foundation 5 is unique to Adswood Primary School.</a:t>
              </a:r>
              <a:endParaRPr sz="1200" b="0" i="0" u="none" strike="noStrike" cap="none">
                <a:solidFill>
                  <a:srgbClr val="000000"/>
                </a:solidFill>
                <a:latin typeface="Comic Sans MS"/>
                <a:ea typeface="Comic Sans MS"/>
                <a:cs typeface="Comic Sans MS"/>
                <a:sym typeface="Comic Sans MS"/>
              </a:endParaRPr>
            </a:p>
            <a:p>
              <a:pPr marL="914400" marR="0" lvl="0" indent="0" algn="ctr" rtl="0">
                <a:lnSpc>
                  <a:spcPct val="100000"/>
                </a:lnSpc>
                <a:spcBef>
                  <a:spcPts val="0"/>
                </a:spcBef>
                <a:spcAft>
                  <a:spcPts val="0"/>
                </a:spcAft>
                <a:buClr>
                  <a:srgbClr val="000000"/>
                </a:buClr>
                <a:buSzPts val="1000"/>
                <a:buFont typeface="Comic Sans MS"/>
                <a:buNone/>
              </a:pPr>
              <a:r>
                <a:rPr lang="en-GB" sz="1200" b="0" i="0" u="none" strike="noStrike" cap="none">
                  <a:solidFill>
                    <a:srgbClr val="000000"/>
                  </a:solidFill>
                  <a:latin typeface="Comic Sans MS"/>
                  <a:ea typeface="Comic Sans MS"/>
                  <a:cs typeface="Comic Sans MS"/>
                  <a:sym typeface="Comic Sans MS"/>
                </a:rPr>
                <a:t>It is aimed at Year 5 and 6 learners in order to aid their transition between year groups and primary to secondary school. Beliefs and Values, P.E, Computing, Music and M.F.L are taught three afternoons a week by subject leads. This allows learners to move from class to class, develop relationships with numerous members of staff   and enhance their knowledge and understanding of that subject. It is an excellent way to accelerate progress within these subjects. Furthermore, it is directly increasing the level of engagement in PE across the two year groups.</a:t>
              </a:r>
              <a:endParaRPr sz="1200" b="0" i="0" u="none" strike="noStrike" cap="none">
                <a:solidFill>
                  <a:srgbClr val="000000"/>
                </a:solidFill>
                <a:latin typeface="Comic Sans MS"/>
                <a:ea typeface="Comic Sans MS"/>
                <a:cs typeface="Comic Sans MS"/>
                <a:sym typeface="Comic Sans MS"/>
              </a:endParaRPr>
            </a:p>
          </p:txBody>
        </p:sp>
      </p:grpSp>
      <p:pic>
        <p:nvPicPr>
          <p:cNvPr id="147" name="Google Shape;147;p5"/>
          <p:cNvPicPr preferRelativeResize="0"/>
          <p:nvPr/>
        </p:nvPicPr>
        <p:blipFill rotWithShape="1">
          <a:blip r:embed="rId4">
            <a:alphaModFix/>
          </a:blip>
          <a:srcRect/>
          <a:stretch/>
        </p:blipFill>
        <p:spPr>
          <a:xfrm>
            <a:off x="313817" y="5697588"/>
            <a:ext cx="1246766" cy="1200325"/>
          </a:xfrm>
          <a:prstGeom prst="rect">
            <a:avLst/>
          </a:prstGeom>
          <a:noFill/>
          <a:ln>
            <a:noFill/>
          </a:ln>
        </p:spPr>
      </p:pic>
      <p:pic>
        <p:nvPicPr>
          <p:cNvPr id="148" name="Google Shape;148;p5"/>
          <p:cNvPicPr preferRelativeResize="0"/>
          <p:nvPr/>
        </p:nvPicPr>
        <p:blipFill rotWithShape="1">
          <a:blip r:embed="rId5">
            <a:alphaModFix/>
          </a:blip>
          <a:srcRect/>
          <a:stretch/>
        </p:blipFill>
        <p:spPr>
          <a:xfrm>
            <a:off x="313825" y="6969615"/>
            <a:ext cx="1246750" cy="1196323"/>
          </a:xfrm>
          <a:prstGeom prst="rect">
            <a:avLst/>
          </a:prstGeom>
          <a:noFill/>
          <a:ln>
            <a:noFill/>
          </a:ln>
        </p:spPr>
      </p:pic>
      <p:pic>
        <p:nvPicPr>
          <p:cNvPr id="149" name="Google Shape;149;p5"/>
          <p:cNvPicPr preferRelativeResize="0"/>
          <p:nvPr/>
        </p:nvPicPr>
        <p:blipFill rotWithShape="1">
          <a:blip r:embed="rId6">
            <a:alphaModFix/>
          </a:blip>
          <a:srcRect/>
          <a:stretch/>
        </p:blipFill>
        <p:spPr>
          <a:xfrm>
            <a:off x="5753349" y="5884002"/>
            <a:ext cx="1028300" cy="1007425"/>
          </a:xfrm>
          <a:prstGeom prst="rect">
            <a:avLst/>
          </a:prstGeom>
          <a:noFill/>
          <a:ln>
            <a:noFill/>
          </a:ln>
        </p:spPr>
      </p:pic>
      <p:pic>
        <p:nvPicPr>
          <p:cNvPr id="150" name="Google Shape;150;p5"/>
          <p:cNvPicPr preferRelativeResize="0"/>
          <p:nvPr/>
        </p:nvPicPr>
        <p:blipFill rotWithShape="1">
          <a:blip r:embed="rId7">
            <a:alphaModFix/>
          </a:blip>
          <a:srcRect/>
          <a:stretch/>
        </p:blipFill>
        <p:spPr>
          <a:xfrm>
            <a:off x="5535449" y="8094318"/>
            <a:ext cx="1028300" cy="978483"/>
          </a:xfrm>
          <a:prstGeom prst="rect">
            <a:avLst/>
          </a:prstGeom>
          <a:noFill/>
          <a:ln>
            <a:noFill/>
          </a:ln>
        </p:spPr>
      </p:pic>
      <p:pic>
        <p:nvPicPr>
          <p:cNvPr id="151" name="Google Shape;151;p5"/>
          <p:cNvPicPr preferRelativeResize="0"/>
          <p:nvPr/>
        </p:nvPicPr>
        <p:blipFill rotWithShape="1">
          <a:blip r:embed="rId8">
            <a:alphaModFix/>
          </a:blip>
          <a:srcRect/>
          <a:stretch/>
        </p:blipFill>
        <p:spPr>
          <a:xfrm>
            <a:off x="313824" y="8237638"/>
            <a:ext cx="1246750" cy="1200462"/>
          </a:xfrm>
          <a:prstGeom prst="rect">
            <a:avLst/>
          </a:prstGeom>
          <a:noFill/>
          <a:ln>
            <a:noFill/>
          </a:ln>
        </p:spPr>
      </p:pic>
      <p:pic>
        <p:nvPicPr>
          <p:cNvPr id="152" name="Google Shape;152;p5"/>
          <p:cNvPicPr preferRelativeResize="0"/>
          <p:nvPr/>
        </p:nvPicPr>
        <p:blipFill rotWithShape="1">
          <a:blip r:embed="rId9">
            <a:alphaModFix/>
          </a:blip>
          <a:srcRect/>
          <a:stretch/>
        </p:blipFill>
        <p:spPr>
          <a:xfrm>
            <a:off x="2236850" y="8182675"/>
            <a:ext cx="2248800" cy="155775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912</Words>
  <Application>Microsoft Office PowerPoint</Application>
  <PresentationFormat>A4 Paper (210x297 mm)</PresentationFormat>
  <Paragraphs>37</Paragraphs>
  <Slides>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Comic Sans MS</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Miss Richardson</dc:creator>
  <cp:lastModifiedBy>Mr Smith</cp:lastModifiedBy>
  <cp:revision>1</cp:revision>
  <dcterms:created xsi:type="dcterms:W3CDTF">2019-10-03T08:10:59Z</dcterms:created>
  <dcterms:modified xsi:type="dcterms:W3CDTF">2025-10-16T12:25:55Z</dcterms:modified>
</cp:coreProperties>
</file>