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67" r:id="rId4"/>
    <p:sldId id="270" r:id="rId5"/>
    <p:sldId id="281" r:id="rId6"/>
    <p:sldId id="257" r:id="rId7"/>
    <p:sldId id="271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72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77" autoAdjust="0"/>
  </p:normalViewPr>
  <p:slideViewPr>
    <p:cSldViewPr>
      <p:cViewPr varScale="1">
        <p:scale>
          <a:sx n="59" d="100"/>
          <a:sy n="59" d="100"/>
        </p:scale>
        <p:origin x="2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EF311-DF9F-4CD3-9FB9-0D9A40B6F4CF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EB72C-5453-4312-B571-C092B4ACBA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83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EB72C-5453-4312-B571-C092B4ACBA0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85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EB72C-5453-4312-B571-C092B4ACBA0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59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5536" y="-83819"/>
            <a:ext cx="9172063" cy="1894364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0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4DFAF79-3A43-53CA-129B-AA2CA9FE09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7FC9438-D2BF-8F8B-7142-BF5EA5EEA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28588" indent="-128588" algn="l">
              <a:buFont typeface="Arial" panose="020B0604020202020204" pitchFamily="34" charset="0"/>
              <a:buChar char="•"/>
              <a:defRPr sz="9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408762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152C39A-4BFE-DB73-66A5-2101643936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5536" y="-83819"/>
            <a:ext cx="9172063" cy="1894364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0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4DFAF79-3A43-53CA-129B-AA2CA9FE09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4271740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C5A306-6B16-3C5B-659D-2BEADE5332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28CD344-C175-0FA4-27C7-9CFAFC454D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28588" indent="-128588" algn="l">
              <a:buFont typeface="Arial" panose="020B0604020202020204" pitchFamily="34" charset="0"/>
              <a:buChar char="•"/>
              <a:defRPr sz="9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964444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C5A306-6B16-3C5B-659D-2BEADE5332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5C80AC9-5A65-8E4E-9018-532F4F07A5C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258823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A409040-68BE-A5BA-FDAB-664CDEADE2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CE17C68-D9D3-CA0A-F50F-FEE318EB9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28588" indent="-128588" algn="l">
              <a:buFont typeface="Arial" panose="020B0604020202020204" pitchFamily="34" charset="0"/>
              <a:buChar char="•"/>
              <a:defRPr sz="9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2043462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A409040-68BE-A5BA-FDAB-664CDEADE2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30531C8-C317-2890-CC38-0B68ED5C34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542958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951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BD3CD92-785A-D0F0-50F2-2C0A685F81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50F3912-B780-8103-36CF-16C6D468DF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28588" indent="-128588" algn="l">
              <a:buFont typeface="Arial" panose="020B0604020202020204" pitchFamily="34" charset="0"/>
              <a:buChar char="•"/>
              <a:defRPr sz="9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9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995031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951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2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2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35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6858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BD3CD92-785A-D0F0-50F2-2C0A685F81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3" y="2176358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9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9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74A2084-07FD-37E3-778A-784053F4C8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2" y="2176358"/>
            <a:ext cx="3780868" cy="394887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85562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EAD54-7971-4D33-8081-926A3CFEA64C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6028D-9C23-49FC-8239-5CCDEE39D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76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3">
          <p15:clr>
            <a:srgbClr val="F26B43"/>
          </p15:clr>
        </p15:guide>
        <p15:guide id="2" pos="317">
          <p15:clr>
            <a:srgbClr val="F26B43"/>
          </p15:clr>
        </p15:guide>
        <p15:guide id="3" pos="5443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pos="2767">
          <p15:clr>
            <a:srgbClr val="F26B43"/>
          </p15:clr>
        </p15:guide>
        <p15:guide id="7" pos="2993">
          <p15:clr>
            <a:srgbClr val="F26B43"/>
          </p15:clr>
        </p15:guide>
        <p15:guide id="8" orient="horz" pos="123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-theresas.cheshire.sch.uk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15125" y="1153572"/>
            <a:ext cx="24003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to Year 5</a:t>
            </a:r>
            <a:br>
              <a:rPr lang="en-US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    </a:t>
            </a:r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r>
              <a:rPr lang="en-US" dirty="0" err="1"/>
              <a:t>Mrs</a:t>
            </a:r>
            <a:r>
              <a:rPr lang="en-US" dirty="0"/>
              <a:t> Shaw</a:t>
            </a:r>
          </a:p>
          <a:p>
            <a:pPr indent="-228600">
              <a:lnSpc>
                <a:spcPct val="90000"/>
              </a:lnSpc>
            </a:pPr>
            <a:r>
              <a:rPr lang="en-US" dirty="0" err="1"/>
              <a:t>Mrs</a:t>
            </a:r>
            <a:r>
              <a:rPr lang="en-US" dirty="0"/>
              <a:t> Edwards</a:t>
            </a:r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indent="-228600">
              <a:lnSpc>
                <a:spcPct val="90000"/>
              </a:lnSpc>
            </a:pPr>
            <a:endParaRPr lang="en-US" dirty="0"/>
          </a:p>
          <a:p>
            <a:pPr marL="114300" indent="0"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sz="3400" b="1" u="sng">
                <a:solidFill>
                  <a:srgbClr val="FFFFFF"/>
                </a:solidFill>
              </a:rPr>
              <a:t>P.E. Information</a:t>
            </a:r>
            <a:br>
              <a:rPr lang="en-GB" sz="3400" b="1" u="sng">
                <a:solidFill>
                  <a:srgbClr val="FFFFFF"/>
                </a:solidFill>
              </a:rPr>
            </a:br>
            <a:endParaRPr lang="en-US" sz="3400" b="1" u="sng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000" b="1"/>
              <a:t>PE WILL BE ON:</a:t>
            </a:r>
          </a:p>
          <a:p>
            <a:pPr>
              <a:lnSpc>
                <a:spcPct val="90000"/>
              </a:lnSpc>
              <a:buNone/>
            </a:pPr>
            <a:endParaRPr lang="en-GB" sz="2000" b="1"/>
          </a:p>
          <a:p>
            <a:pPr>
              <a:lnSpc>
                <a:spcPct val="90000"/>
              </a:lnSpc>
            </a:pPr>
            <a:r>
              <a:rPr lang="en-GB" sz="2000" b="1"/>
              <a:t>Thursday </a:t>
            </a:r>
          </a:p>
          <a:p>
            <a:pPr>
              <a:lnSpc>
                <a:spcPct val="90000"/>
              </a:lnSpc>
            </a:pPr>
            <a:r>
              <a:rPr lang="en-GB" sz="2000" b="1"/>
              <a:t>Friday</a:t>
            </a:r>
          </a:p>
          <a:p>
            <a:pPr marL="0" indent="0">
              <a:lnSpc>
                <a:spcPct val="90000"/>
              </a:lnSpc>
              <a:buNone/>
            </a:pPr>
            <a:endParaRPr lang="en-GB" sz="2000" b="1"/>
          </a:p>
          <a:p>
            <a:pPr>
              <a:lnSpc>
                <a:spcPct val="90000"/>
              </a:lnSpc>
              <a:buNone/>
            </a:pPr>
            <a:r>
              <a:rPr lang="en-GB" sz="2000"/>
              <a:t>Please ensure your child has a PE kit in school on a</a:t>
            </a:r>
          </a:p>
          <a:p>
            <a:pPr>
              <a:lnSpc>
                <a:spcPct val="90000"/>
              </a:lnSpc>
              <a:buNone/>
            </a:pPr>
            <a:r>
              <a:rPr lang="en-GB" sz="2000"/>
              <a:t>Monday for the week, this can be brought home on Friday if needed or kept in school.</a:t>
            </a:r>
          </a:p>
          <a:p>
            <a:pPr>
              <a:lnSpc>
                <a:spcPct val="90000"/>
              </a:lnSpc>
              <a:buNone/>
            </a:pPr>
            <a:endParaRPr lang="en-GB" sz="2000"/>
          </a:p>
          <a:p>
            <a:pPr>
              <a:lnSpc>
                <a:spcPct val="90000"/>
              </a:lnSpc>
              <a:buNone/>
            </a:pPr>
            <a:r>
              <a:rPr lang="en-GB" sz="2000" b="1"/>
              <a:t>Correct P.E kit: </a:t>
            </a:r>
          </a:p>
          <a:p>
            <a:pPr>
              <a:lnSpc>
                <a:spcPct val="90000"/>
              </a:lnSpc>
              <a:buNone/>
            </a:pPr>
            <a:endParaRPr lang="en-GB" sz="2000" b="1"/>
          </a:p>
          <a:p>
            <a:pPr>
              <a:lnSpc>
                <a:spcPct val="90000"/>
              </a:lnSpc>
            </a:pPr>
            <a:r>
              <a:rPr lang="en-GB" sz="2000"/>
              <a:t>Red t-shirt</a:t>
            </a:r>
          </a:p>
          <a:p>
            <a:pPr>
              <a:lnSpc>
                <a:spcPct val="90000"/>
              </a:lnSpc>
            </a:pPr>
            <a:r>
              <a:rPr lang="en-GB" sz="2000"/>
              <a:t>Blue shorts/leggings/joggers</a:t>
            </a:r>
          </a:p>
          <a:p>
            <a:pPr>
              <a:lnSpc>
                <a:spcPct val="90000"/>
              </a:lnSpc>
            </a:pPr>
            <a:r>
              <a:rPr lang="en-GB" sz="2000"/>
              <a:t>Trainers or pumps</a:t>
            </a:r>
          </a:p>
          <a:p>
            <a:pPr>
              <a:lnSpc>
                <a:spcPct val="90000"/>
              </a:lnSpc>
              <a:buNone/>
            </a:pPr>
            <a:r>
              <a:rPr lang="en-GB" sz="2000"/>
              <a:t>                           </a:t>
            </a: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sz="3700" b="1" u="sng">
                <a:solidFill>
                  <a:srgbClr val="FFFFFF"/>
                </a:solidFill>
              </a:rPr>
              <a:t>Homework</a:t>
            </a:r>
            <a:endParaRPr lang="en-US" sz="3700" b="1" u="sng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dirty="0"/>
              <a:t>Homework will be given out on a Monday.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Maths – family activity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English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Homework will need to be returned by the Friday.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04AC9-F3D4-9DE4-9924-19FB984AD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B3A9E-AE11-86A2-290D-2A714B910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27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A87554-0DFF-043B-DF73-92B56F073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03331" y="1167729"/>
            <a:ext cx="5989008" cy="869059"/>
          </a:xfrm>
        </p:spPr>
        <p:txBody>
          <a:bodyPr anchor="t">
            <a:normAutofit/>
          </a:bodyPr>
          <a:lstStyle/>
          <a:p>
            <a:pPr>
              <a:spcAft>
                <a:spcPts val="450"/>
              </a:spcAft>
            </a:pPr>
            <a:r>
              <a:rPr lang="en-GB" sz="3000" dirty="0"/>
              <a:t>Family Maths Scrapbook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B1E492D-C3F3-0702-8586-0D2F70E43C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349" y="2489518"/>
            <a:ext cx="2835651" cy="2961653"/>
          </a:xfrm>
        </p:spPr>
        <p:txBody>
          <a:bodyPr/>
          <a:lstStyle/>
          <a:p>
            <a:r>
              <a:rPr lang="en-US" sz="1500" dirty="0"/>
              <a:t>How can you help at home?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/>
              <a:t>Enjoy the challenge with your child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/>
              <a:t>Write comments/ draw pictures/ take photos and put in the scrapbook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/>
              <a:t>Send the scrapbook back to school</a:t>
            </a:r>
          </a:p>
        </p:txBody>
      </p:sp>
      <p:pic>
        <p:nvPicPr>
          <p:cNvPr id="5" name="Picture 4" descr="A group of notebooks on a blue surface&#10;&#10;AI-generated content may be incorrect.">
            <a:extLst>
              <a:ext uri="{FF2B5EF4-FFF2-40B4-BE49-F238E27FC236}">
                <a16:creationId xmlns:a16="http://schemas.microsoft.com/office/drawing/2014/main" id="{F3AA3E9E-246A-0891-A16B-A74450DD2A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6" r="13354" b="-2"/>
          <a:stretch>
            <a:fillRect/>
          </a:stretch>
        </p:blipFill>
        <p:spPr>
          <a:xfrm>
            <a:off x="4756688" y="2489518"/>
            <a:ext cx="2835651" cy="29616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6775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u="sng">
                <a:solidFill>
                  <a:srgbClr val="FFFFFF"/>
                </a:solidFill>
              </a:rPr>
              <a:t>Reading</a:t>
            </a:r>
            <a:br>
              <a:rPr lang="en-GB" u="sng">
                <a:solidFill>
                  <a:srgbClr val="FFFFFF"/>
                </a:solidFill>
              </a:rPr>
            </a:br>
            <a:endParaRPr lang="en-GB" u="sng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endParaRPr lang="en-GB" sz="1500" b="1" u="sng" dirty="0"/>
          </a:p>
          <a:p>
            <a:pPr>
              <a:lnSpc>
                <a:spcPct val="90000"/>
              </a:lnSpc>
              <a:buNone/>
            </a:pPr>
            <a:endParaRPr lang="en-GB" sz="1500" b="1" u="sng" dirty="0"/>
          </a:p>
          <a:p>
            <a:pPr>
              <a:lnSpc>
                <a:spcPct val="90000"/>
              </a:lnSpc>
              <a:buNone/>
            </a:pPr>
            <a:r>
              <a:rPr lang="en-GB" sz="2000" b="1" u="sng" dirty="0"/>
              <a:t>Home Reading: </a:t>
            </a:r>
          </a:p>
          <a:p>
            <a:pPr>
              <a:lnSpc>
                <a:spcPct val="90000"/>
              </a:lnSpc>
            </a:pPr>
            <a:r>
              <a:rPr lang="en-GB" sz="2000" dirty="0"/>
              <a:t>Some children will be choosing their own books to bring home and others will have an appropriate levelled  book chosen for them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Children can return their book when they have finished reading it and it will be changed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Please read with your child as well as giving them the time to read independently - please encourage your child to read for at least 15 minutes each night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Challenge your child to enjoy reading books by new authors and encourage them to talk about the books they are reading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Remember - you have a fantastic library in </a:t>
            </a:r>
            <a:r>
              <a:rPr lang="en-GB" sz="2000" dirty="0" err="1"/>
              <a:t>Blacon</a:t>
            </a:r>
            <a:r>
              <a:rPr lang="en-GB" sz="2000" dirty="0"/>
              <a:t> for the children to use</a:t>
            </a:r>
          </a:p>
          <a:p>
            <a:pPr>
              <a:lnSpc>
                <a:spcPct val="90000"/>
              </a:lnSpc>
            </a:pPr>
            <a:endParaRPr lang="en-GB" sz="1500" dirty="0"/>
          </a:p>
          <a:p>
            <a:pPr marL="0" indent="0">
              <a:lnSpc>
                <a:spcPct val="90000"/>
              </a:lnSpc>
              <a:buNone/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46717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EGPS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/>
              <a:t>English Grammar Punctuation and Spelling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This will be a focus throughout the year and so quite a bit of the homework will be revision on what we have covered in previous years and in class. </a:t>
            </a:r>
          </a:p>
        </p:txBody>
      </p:sp>
    </p:spTree>
    <p:extLst>
      <p:ext uri="{BB962C8B-B14F-4D97-AF65-F5344CB8AC3E}">
        <p14:creationId xmlns:p14="http://schemas.microsoft.com/office/powerpoint/2010/main" val="2020076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569EF-20E7-288C-6DA5-869751C9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Spellings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F5D5A-684D-2784-0F52-F2BB93E5A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/>
              <a:t>New spellings every Wednesday to be tested the following week.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Ed Shed to practice</a:t>
            </a:r>
          </a:p>
        </p:txBody>
      </p:sp>
    </p:spTree>
    <p:extLst>
      <p:ext uri="{BB962C8B-B14F-4D97-AF65-F5344CB8AC3E}">
        <p14:creationId xmlns:p14="http://schemas.microsoft.com/office/powerpoint/2010/main" val="3218053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C9428-5E94-BBED-9AC3-94AB7895A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sz="4100">
                <a:solidFill>
                  <a:srgbClr val="FFFFFF"/>
                </a:solidFill>
              </a:rPr>
              <a:t>Passwords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C079D-7BE0-B375-8335-4C2594B93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/>
              <a:t>TTRS for times tables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Edshed</a:t>
            </a:r>
            <a:r>
              <a:rPr lang="en-GB" dirty="0"/>
              <a:t> for spellings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Children will have access in school as well as at home.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Passwords will be sent home</a:t>
            </a:r>
          </a:p>
        </p:txBody>
      </p:sp>
    </p:spTree>
    <p:extLst>
      <p:ext uri="{BB962C8B-B14F-4D97-AF65-F5344CB8AC3E}">
        <p14:creationId xmlns:p14="http://schemas.microsoft.com/office/powerpoint/2010/main" val="1319136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54CF1-89FA-8064-5445-B56C1F1E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Allergies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AF11E-CD39-E0D2-7E81-803C0C089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/>
              <a:t>Nuts and Shellfish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Please do not send any into school and check ingredients </a:t>
            </a:r>
          </a:p>
        </p:txBody>
      </p:sp>
    </p:spTree>
    <p:extLst>
      <p:ext uri="{BB962C8B-B14F-4D97-AF65-F5344CB8AC3E}">
        <p14:creationId xmlns:p14="http://schemas.microsoft.com/office/powerpoint/2010/main" val="1223627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93A05-B616-482B-89BF-FFEAF0CE1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Walking home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D670A-8925-7350-63E0-3BE356515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3000"/>
              <a:t>You must give permission for your child to walk home alone, without adult supervision.</a:t>
            </a:r>
          </a:p>
          <a:p>
            <a:pPr marL="0" indent="0">
              <a:lnSpc>
                <a:spcPct val="90000"/>
              </a:lnSpc>
              <a:buNone/>
            </a:pPr>
            <a:endParaRPr lang="en-GB" sz="3000"/>
          </a:p>
          <a:p>
            <a:pPr marL="0" indent="0">
              <a:lnSpc>
                <a:spcPct val="90000"/>
              </a:lnSpc>
              <a:buNone/>
            </a:pPr>
            <a:r>
              <a:rPr lang="en-GB" sz="3000"/>
              <a:t>This can be done either using the survey sent out at the start of the term or by emailing written permission to the office.</a:t>
            </a:r>
          </a:p>
          <a:p>
            <a:pPr marL="0" indent="0">
              <a:lnSpc>
                <a:spcPct val="90000"/>
              </a:lnSpc>
              <a:buNone/>
            </a:pPr>
            <a:endParaRPr lang="en-GB" sz="3000"/>
          </a:p>
          <a:p>
            <a:pPr marL="0" indent="0">
              <a:lnSpc>
                <a:spcPct val="90000"/>
              </a:lnSpc>
              <a:buNone/>
            </a:pPr>
            <a:r>
              <a:rPr lang="en-GB" sz="3000"/>
              <a:t>Your child will not be allowed to walk home alone without permission. </a:t>
            </a:r>
          </a:p>
        </p:txBody>
      </p:sp>
    </p:spTree>
    <p:extLst>
      <p:ext uri="{BB962C8B-B14F-4D97-AF65-F5344CB8AC3E}">
        <p14:creationId xmlns:p14="http://schemas.microsoft.com/office/powerpoint/2010/main" val="456536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1C2302-7B6B-C922-42B3-939413E2E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Mobile Phone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7E048-AA8C-75EF-A20A-687E36581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dirty="0"/>
              <a:t>If your child needs to bring their mobile phone into school, it MUST be handed in at the start of the day. I will then keep the phone safe throughout the day and give it back to your child at the end of the day. 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  <a:p>
            <a:pPr marL="0" indent="0">
              <a:lnSpc>
                <a:spcPct val="90000"/>
              </a:lnSpc>
              <a:buNone/>
            </a:pPr>
            <a:r>
              <a:rPr lang="en-GB" dirty="0"/>
              <a:t>Phones MUST NOT be kept in their bag or pockets in school.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750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CD96F-2C0A-32E1-23B2-D28BCF71C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Music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0BFA2-38D4-60C6-C1ED-2E40FF58B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10 weeks – 1 lesson per week</a:t>
            </a:r>
          </a:p>
          <a:p>
            <a:pPr marL="0" indent="0">
              <a:buNone/>
            </a:pPr>
            <a:r>
              <a:rPr lang="en-GB" dirty="0"/>
              <a:t>Begin to learn how to play an instrument</a:t>
            </a:r>
          </a:p>
          <a:p>
            <a:pPr marL="0" indent="0">
              <a:buNone/>
            </a:pPr>
            <a:r>
              <a:rPr lang="en-GB" dirty="0"/>
              <a:t>They will be able to bring them home with written permission from parents/ carers</a:t>
            </a:r>
          </a:p>
        </p:txBody>
      </p:sp>
    </p:spTree>
    <p:extLst>
      <p:ext uri="{BB962C8B-B14F-4D97-AF65-F5344CB8AC3E}">
        <p14:creationId xmlns:p14="http://schemas.microsoft.com/office/powerpoint/2010/main" val="997124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76B946-938D-1D58-6B7D-7E2BEEFC5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Cooking with a chef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8D68-2315-901B-EA51-3F3C9E85B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/>
              <a:t>Royal Academy of Culinary Arts – Adopt a chef programme</a:t>
            </a:r>
          </a:p>
          <a:p>
            <a:r>
              <a:rPr lang="en-GB" dirty="0"/>
              <a:t>1 session per term with a chef </a:t>
            </a:r>
          </a:p>
          <a:p>
            <a:r>
              <a:rPr lang="en-GB" dirty="0"/>
              <a:t>£3 per child through ParentPay</a:t>
            </a:r>
          </a:p>
          <a:p>
            <a:r>
              <a:rPr lang="en-GB" dirty="0"/>
              <a:t>Chef’s apron and hat</a:t>
            </a:r>
          </a:p>
          <a:p>
            <a:r>
              <a:rPr lang="en-GB" dirty="0"/>
              <a:t>Letter to be sent out soon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083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School Website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>
              <a:hlinkClick r:id="rId2"/>
            </a:endParaRPr>
          </a:p>
          <a:p>
            <a:pPr marL="0" indent="0">
              <a:buNone/>
            </a:pPr>
            <a:r>
              <a:rPr lang="en-GB">
                <a:hlinkClick r:id="rId2"/>
              </a:rPr>
              <a:t>https://www.st-theresas.cheshire.sch.uk/</a:t>
            </a: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197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endParaRPr lang="en-US" b="1" u="sng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/>
              <a:t> ANY 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page (no falling numbers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71479FD-F14B-D646-BCA7-316635391FFE}" vid="{6CCB65F1-755A-5D49-8CE5-890D031327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541</Words>
  <Application>Microsoft Office PowerPoint</Application>
  <PresentationFormat>On-screen Show (4:3)</PresentationFormat>
  <Paragraphs>103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Lato</vt:lpstr>
      <vt:lpstr>Rubik Medium</vt:lpstr>
      <vt:lpstr>Office Theme</vt:lpstr>
      <vt:lpstr>Content page (no falling numbers)</vt:lpstr>
      <vt:lpstr>  Welcome to Year 5  </vt:lpstr>
      <vt:lpstr>P.E. Information </vt:lpstr>
      <vt:lpstr>Homework</vt:lpstr>
      <vt:lpstr>PowerPoint Presentation</vt:lpstr>
      <vt:lpstr>PowerPoint Presentation</vt:lpstr>
      <vt:lpstr>Reading </vt:lpstr>
      <vt:lpstr>EGPS</vt:lpstr>
      <vt:lpstr>Spellings</vt:lpstr>
      <vt:lpstr>Passwords</vt:lpstr>
      <vt:lpstr>Allergies</vt:lpstr>
      <vt:lpstr>Walking home</vt:lpstr>
      <vt:lpstr>Mobile Phone</vt:lpstr>
      <vt:lpstr>Music</vt:lpstr>
      <vt:lpstr>Cooking with a chef</vt:lpstr>
      <vt:lpstr>School Website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5!</dc:title>
  <dc:creator>Manager</dc:creator>
  <cp:lastModifiedBy>Nicola Sowerby</cp:lastModifiedBy>
  <cp:revision>45</cp:revision>
  <dcterms:created xsi:type="dcterms:W3CDTF">2015-09-10T11:50:06Z</dcterms:created>
  <dcterms:modified xsi:type="dcterms:W3CDTF">2026-09-07T15:21:27Z</dcterms:modified>
</cp:coreProperties>
</file>