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1"/>
  </p:notesMasterIdLst>
  <p:sldIdLst>
    <p:sldId id="256" r:id="rId5"/>
    <p:sldId id="257" r:id="rId6"/>
    <p:sldId id="258" r:id="rId7"/>
    <p:sldId id="271" r:id="rId8"/>
    <p:sldId id="273" r:id="rId9"/>
    <p:sldId id="274" r:id="rId10"/>
    <p:sldId id="259" r:id="rId11"/>
    <p:sldId id="260" r:id="rId12"/>
    <p:sldId id="261" r:id="rId13"/>
    <p:sldId id="265" r:id="rId14"/>
    <p:sldId id="272" r:id="rId15"/>
    <p:sldId id="266" r:id="rId16"/>
    <p:sldId id="267" r:id="rId17"/>
    <p:sldId id="268" r:id="rId18"/>
    <p:sldId id="269" r:id="rId19"/>
    <p:sldId id="270" r:id="rId20"/>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
      <p:font typeface="Comic Sans MS" panose="030F0702030302020204" pitchFamily="66" charset="0"/>
      <p:regular r:id="rId26"/>
      <p:bold r:id="rId27"/>
      <p:italic r:id="rId28"/>
      <p:boldItalic r:id="rId29"/>
    </p:embeddedFont>
    <p:embeddedFont>
      <p:font typeface="Dancing Script" panose="020B0604020202020204" charset="0"/>
      <p:regular r:id="rId30"/>
      <p:bold r:id="rId31"/>
    </p:embeddedFont>
    <p:embeddedFont>
      <p:font typeface="Overlock" panose="020B0604020202020204" charset="0"/>
      <p:regular r:id="rId32"/>
      <p:bold r:id="rId33"/>
      <p:italic r:id="rId34"/>
      <p:boldItalic r:id="rId35"/>
    </p:embeddedFont>
    <p:embeddedFont>
      <p:font typeface="Pacifico" panose="020B0604020202020204" charset="0"/>
      <p:regular r:id="rId3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7" roundtripDataSignature="AMtx7mh5ot8191+JLn32m/imW2BTSiQp8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39BED3-91BC-253E-4E59-232C3C3F3FD5}" v="1017" dt="2024-10-15T22:01:45.01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8" d="100"/>
          <a:sy n="108" d="100"/>
        </p:scale>
        <p:origin x="80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5.fntdata"/><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34" Type="http://schemas.openxmlformats.org/officeDocument/2006/relationships/font" Target="fonts/font13.fntdata"/><Relationship Id="rId42"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8.fntdata"/><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32" Type="http://schemas.openxmlformats.org/officeDocument/2006/relationships/font" Target="fonts/font11.fntdata"/><Relationship Id="rId37" Type="http://customschemas.google.com/relationships/presentationmetadata" Target="meta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0.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14f00a027f4_4_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6" name="Google Shape;96;g14f00a027f4_4_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4f00a027f4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1" name="Google Shape;111;g14f00a027f4_4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14f00a027f4_4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1" name="Google Shape;111;g14f00a027f4_4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582155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107322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064124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6" name="Google Shape;126;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5" name="Google Shape;15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2" name="Google Shape;222;p2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6240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0" name="Google Shape;240;p2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57" name="Google Shape;257;p2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9" name="Google Shape;279;p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96" name="Google Shape;296;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14f00a027f4_4_5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313" name="Google Shape;313;g14f00a027f4_4_5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2"/>
          <p:cNvSpPr txBox="1">
            <a:spLocks noGrp="1"/>
          </p:cNvSpPr>
          <p:nvPr>
            <p:ph type="ctrTitle"/>
          </p:nvPr>
        </p:nvSpPr>
        <p:spPr>
          <a:xfrm>
            <a:off x="685800" y="1122363"/>
            <a:ext cx="77724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2"/>
          <p:cNvSpPr txBox="1">
            <a:spLocks noGrp="1"/>
          </p:cNvSpPr>
          <p:nvPr>
            <p:ph type="subTitle" idx="1"/>
          </p:nvPr>
        </p:nvSpPr>
        <p:spPr>
          <a:xfrm>
            <a:off x="1143000" y="3602038"/>
            <a:ext cx="6858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 name="Google Shape;15;p1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1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3"/>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3"/>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3"/>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13"/>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 name="Google Shape;22;p13"/>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4"/>
          <p:cNvSpPr txBox="1">
            <a:spLocks noGrp="1"/>
          </p:cNvSpPr>
          <p:nvPr>
            <p:ph type="title"/>
          </p:nvPr>
        </p:nvSpPr>
        <p:spPr>
          <a:xfrm>
            <a:off x="623888" y="1709739"/>
            <a:ext cx="78867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4"/>
          <p:cNvSpPr txBox="1">
            <a:spLocks noGrp="1"/>
          </p:cNvSpPr>
          <p:nvPr>
            <p:ph type="body" idx="1"/>
          </p:nvPr>
        </p:nvSpPr>
        <p:spPr>
          <a:xfrm>
            <a:off x="623888" y="4589464"/>
            <a:ext cx="78867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4"/>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14"/>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14"/>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5"/>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5"/>
          <p:cNvSpPr txBox="1">
            <a:spLocks noGrp="1"/>
          </p:cNvSpPr>
          <p:nvPr>
            <p:ph type="body" idx="1"/>
          </p:nvPr>
        </p:nvSpPr>
        <p:spPr>
          <a:xfrm>
            <a:off x="6286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5"/>
          <p:cNvSpPr txBox="1">
            <a:spLocks noGrp="1"/>
          </p:cNvSpPr>
          <p:nvPr>
            <p:ph type="body" idx="2"/>
          </p:nvPr>
        </p:nvSpPr>
        <p:spPr>
          <a:xfrm>
            <a:off x="4629150" y="1825625"/>
            <a:ext cx="38862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5"/>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 name="Google Shape;34;p15"/>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15"/>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6"/>
          <p:cNvSpPr txBox="1">
            <a:spLocks noGrp="1"/>
          </p:cNvSpPr>
          <p:nvPr>
            <p:ph type="title"/>
          </p:nvPr>
        </p:nvSpPr>
        <p:spPr>
          <a:xfrm>
            <a:off x="629841"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6"/>
          <p:cNvSpPr txBox="1">
            <a:spLocks noGrp="1"/>
          </p:cNvSpPr>
          <p:nvPr>
            <p:ph type="body" idx="1"/>
          </p:nvPr>
        </p:nvSpPr>
        <p:spPr>
          <a:xfrm>
            <a:off x="629842" y="1681163"/>
            <a:ext cx="3868340"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6"/>
          <p:cNvSpPr txBox="1">
            <a:spLocks noGrp="1"/>
          </p:cNvSpPr>
          <p:nvPr>
            <p:ph type="body" idx="2"/>
          </p:nvPr>
        </p:nvSpPr>
        <p:spPr>
          <a:xfrm>
            <a:off x="629842" y="2505075"/>
            <a:ext cx="3868340"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6"/>
          <p:cNvSpPr txBox="1">
            <a:spLocks noGrp="1"/>
          </p:cNvSpPr>
          <p:nvPr>
            <p:ph type="body" idx="3"/>
          </p:nvPr>
        </p:nvSpPr>
        <p:spPr>
          <a:xfrm>
            <a:off x="4629150" y="1681163"/>
            <a:ext cx="3887391"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6"/>
          <p:cNvSpPr txBox="1">
            <a:spLocks noGrp="1"/>
          </p:cNvSpPr>
          <p:nvPr>
            <p:ph type="body" idx="4"/>
          </p:nvPr>
        </p:nvSpPr>
        <p:spPr>
          <a:xfrm>
            <a:off x="4629150" y="2505075"/>
            <a:ext cx="3887391"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6"/>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3" name="Google Shape;43;p16"/>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16"/>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7"/>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7"/>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17"/>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9" name="Google Shape;49;p17"/>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8"/>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18"/>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18"/>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19"/>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9"/>
          <p:cNvSpPr txBox="1">
            <a:spLocks noGrp="1"/>
          </p:cNvSpPr>
          <p:nvPr>
            <p:ph type="body" idx="1"/>
          </p:nvPr>
        </p:nvSpPr>
        <p:spPr>
          <a:xfrm>
            <a:off x="3887391" y="987426"/>
            <a:ext cx="462915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19"/>
          <p:cNvSpPr txBox="1">
            <a:spLocks noGrp="1"/>
          </p:cNvSpPr>
          <p:nvPr>
            <p:ph type="body" idx="2"/>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19"/>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19"/>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0" name="Google Shape;60;p19"/>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0"/>
          <p:cNvSpPr txBox="1">
            <a:spLocks noGrp="1"/>
          </p:cNvSpPr>
          <p:nvPr>
            <p:ph type="title"/>
          </p:nvPr>
        </p:nvSpPr>
        <p:spPr>
          <a:xfrm>
            <a:off x="629841" y="457200"/>
            <a:ext cx="2949178"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20"/>
          <p:cNvSpPr>
            <a:spLocks noGrp="1"/>
          </p:cNvSpPr>
          <p:nvPr>
            <p:ph type="pic" idx="2"/>
          </p:nvPr>
        </p:nvSpPr>
        <p:spPr>
          <a:xfrm>
            <a:off x="3887391" y="987426"/>
            <a:ext cx="4629150" cy="4873625"/>
          </a:xfrm>
          <a:prstGeom prst="rect">
            <a:avLst/>
          </a:prstGeom>
          <a:noFill/>
          <a:ln>
            <a:noFill/>
          </a:ln>
        </p:spPr>
      </p:sp>
      <p:sp>
        <p:nvSpPr>
          <p:cNvPr id="64" name="Google Shape;64;p20"/>
          <p:cNvSpPr txBox="1">
            <a:spLocks noGrp="1"/>
          </p:cNvSpPr>
          <p:nvPr>
            <p:ph type="body" idx="1"/>
          </p:nvPr>
        </p:nvSpPr>
        <p:spPr>
          <a:xfrm>
            <a:off x="629841" y="2057400"/>
            <a:ext cx="2949178"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0"/>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20"/>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7" name="Google Shape;67;p20"/>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1"/>
          <p:cNvSpPr txBox="1">
            <a:spLocks noGrp="1"/>
          </p:cNvSpPr>
          <p:nvPr>
            <p:ph type="body" idx="1"/>
          </p:nvPr>
        </p:nvSpPr>
        <p:spPr>
          <a:xfrm rot="5400000">
            <a:off x="2396331" y="57944"/>
            <a:ext cx="4351338"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2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3" name="Google Shape;73;p2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2"/>
          <p:cNvSpPr txBox="1">
            <a:spLocks noGrp="1"/>
          </p:cNvSpPr>
          <p:nvPr>
            <p:ph type="title"/>
          </p:nvPr>
        </p:nvSpPr>
        <p:spPr>
          <a:xfrm rot="5400000">
            <a:off x="4623593" y="2285206"/>
            <a:ext cx="5811838"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2"/>
          <p:cNvSpPr txBox="1">
            <a:spLocks noGrp="1"/>
          </p:cNvSpPr>
          <p:nvPr>
            <p:ph type="body" idx="1"/>
          </p:nvPr>
        </p:nvSpPr>
        <p:spPr>
          <a:xfrm rot="5400000">
            <a:off x="623093" y="370681"/>
            <a:ext cx="5811838"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2"/>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8" name="Google Shape;78;p22"/>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9" name="Google Shape;79;p22"/>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1"/>
          <p:cNvSpPr txBox="1">
            <a:spLocks noGrp="1"/>
          </p:cNvSpPr>
          <p:nvPr>
            <p:ph type="title"/>
          </p:nvPr>
        </p:nvSpPr>
        <p:spPr>
          <a:xfrm>
            <a:off x="628650" y="365126"/>
            <a:ext cx="78867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1"/>
          <p:cNvSpPr txBox="1">
            <a:spLocks noGrp="1"/>
          </p:cNvSpPr>
          <p:nvPr>
            <p:ph type="body" idx="1"/>
          </p:nvPr>
        </p:nvSpPr>
        <p:spPr>
          <a:xfrm>
            <a:off x="628650" y="1825625"/>
            <a:ext cx="78867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1"/>
          <p:cNvSpPr txBox="1">
            <a:spLocks noGrp="1"/>
          </p:cNvSpPr>
          <p:nvPr>
            <p:ph type="dt" idx="10"/>
          </p:nvPr>
        </p:nvSpPr>
        <p:spPr>
          <a:xfrm>
            <a:off x="628650" y="6356351"/>
            <a:ext cx="2057400" cy="365125"/>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1"/>
          <p:cNvSpPr txBox="1">
            <a:spLocks noGrp="1"/>
          </p:cNvSpPr>
          <p:nvPr>
            <p:ph type="ftr" idx="11"/>
          </p:nvPr>
        </p:nvSpPr>
        <p:spPr>
          <a:xfrm>
            <a:off x="3028950" y="6356351"/>
            <a:ext cx="3086100" cy="365125"/>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1"/>
          <p:cNvSpPr txBox="1">
            <a:spLocks noGrp="1"/>
          </p:cNvSpPr>
          <p:nvPr>
            <p:ph type="sldNum" idx="12"/>
          </p:nvPr>
        </p:nvSpPr>
        <p:spPr>
          <a:xfrm>
            <a:off x="6457950" y="6356351"/>
            <a:ext cx="20574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g"/><Relationship Id="rId5" Type="http://schemas.openxmlformats.org/officeDocument/2006/relationships/image" Target="../media/image3.jp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jpg"/><Relationship Id="rId5" Type="http://schemas.openxmlformats.org/officeDocument/2006/relationships/image" Target="../media/image8.jpg"/><Relationship Id="rId4" Type="http://schemas.openxmlformats.org/officeDocument/2006/relationships/image" Target="../media/image2.png"/><Relationship Id="rId9" Type="http://schemas.openxmlformats.org/officeDocument/2006/relationships/image" Target="../media/image11.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5.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7" Type="http://schemas.openxmlformats.org/officeDocument/2006/relationships/image" Target="../media/image17.jp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8.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9.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1.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5.jpg"/><Relationship Id="rId3" Type="http://schemas.openxmlformats.org/officeDocument/2006/relationships/image" Target="../media/image1.jpg"/><Relationship Id="rId7" Type="http://schemas.openxmlformats.org/officeDocument/2006/relationships/image" Target="../media/image24.jp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3.jpg"/><Relationship Id="rId11" Type="http://schemas.openxmlformats.org/officeDocument/2006/relationships/image" Target="../media/image28.jpg"/><Relationship Id="rId5" Type="http://schemas.openxmlformats.org/officeDocument/2006/relationships/image" Target="../media/image22.jpg"/><Relationship Id="rId10" Type="http://schemas.openxmlformats.org/officeDocument/2006/relationships/image" Target="../media/image27.jpg"/><Relationship Id="rId4" Type="http://schemas.openxmlformats.org/officeDocument/2006/relationships/image" Target="../media/image2.png"/><Relationship Id="rId9" Type="http://schemas.openxmlformats.org/officeDocument/2006/relationships/image" Target="../media/image26.jp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hyperlink" Target="https://www.warrington.gov.uk/primary-school-admissions" TargetMode="Externa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hyperlink" Target="mailto:admin@greatsankeyprimary.tcat.uk.com" TargetMode="External"/><Relationship Id="rId5" Type="http://schemas.openxmlformats.org/officeDocument/2006/relationships/image" Target="../media/image29.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0.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15352" y="-1"/>
            <a:ext cx="382385" cy="6858001"/>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5" name="Google Shape;85;p1"/>
          <p:cNvSpPr/>
          <p:nvPr/>
        </p:nvSpPr>
        <p:spPr>
          <a:xfrm>
            <a:off x="363259" y="10293"/>
            <a:ext cx="133004" cy="6847707"/>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86" name="Google Shape;86;p1" descr="A picture containing logo&#10;&#10;Description automatically generated"/>
          <p:cNvPicPr preferRelativeResize="0"/>
          <p:nvPr/>
        </p:nvPicPr>
        <p:blipFill rotWithShape="1">
          <a:blip r:embed="rId3">
            <a:alphaModFix/>
          </a:blip>
          <a:srcRect/>
          <a:stretch/>
        </p:blipFill>
        <p:spPr>
          <a:xfrm>
            <a:off x="779581" y="5769890"/>
            <a:ext cx="786605" cy="995562"/>
          </a:xfrm>
          <a:prstGeom prst="rect">
            <a:avLst/>
          </a:prstGeom>
          <a:noFill/>
          <a:ln>
            <a:noFill/>
          </a:ln>
        </p:spPr>
      </p:pic>
      <p:pic>
        <p:nvPicPr>
          <p:cNvPr id="87" name="Google Shape;87;p1"/>
          <p:cNvPicPr preferRelativeResize="0"/>
          <p:nvPr/>
        </p:nvPicPr>
        <p:blipFill rotWithShape="1">
          <a:blip r:embed="rId4">
            <a:alphaModFix/>
          </a:blip>
          <a:srcRect/>
          <a:stretch/>
        </p:blipFill>
        <p:spPr>
          <a:xfrm>
            <a:off x="1892469" y="6267671"/>
            <a:ext cx="6817532" cy="556404"/>
          </a:xfrm>
          <a:prstGeom prst="rect">
            <a:avLst/>
          </a:prstGeom>
          <a:noFill/>
          <a:ln>
            <a:noFill/>
          </a:ln>
        </p:spPr>
      </p:pic>
      <p:sp>
        <p:nvSpPr>
          <p:cNvPr id="88" name="Google Shape;88;p1"/>
          <p:cNvSpPr txBox="1"/>
          <p:nvPr/>
        </p:nvSpPr>
        <p:spPr>
          <a:xfrm>
            <a:off x="2026507" y="5590563"/>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89" name="Google Shape;89;p1"/>
          <p:cNvSpPr/>
          <p:nvPr/>
        </p:nvSpPr>
        <p:spPr>
          <a:xfrm>
            <a:off x="745644" y="5544844"/>
            <a:ext cx="8190538"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0" name="Google Shape;90;p1"/>
          <p:cNvSpPr txBox="1"/>
          <p:nvPr/>
        </p:nvSpPr>
        <p:spPr>
          <a:xfrm>
            <a:off x="2459269" y="1537977"/>
            <a:ext cx="5801700" cy="21240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FF0000"/>
                </a:solidFill>
                <a:latin typeface="Pacifico"/>
                <a:ea typeface="Pacifico"/>
                <a:cs typeface="Pacifico"/>
                <a:sym typeface="Pacifico"/>
              </a:rPr>
              <a:t>Great Sankey Primary School </a:t>
            </a:r>
            <a:endParaRPr sz="4400" b="1" i="0" u="none" strike="noStrike" cap="none">
              <a:solidFill>
                <a:srgbClr val="FF0000"/>
              </a:solidFill>
              <a:latin typeface="Pacifico"/>
              <a:ea typeface="Pacifico"/>
              <a:cs typeface="Pacifico"/>
              <a:sym typeface="Pacifico"/>
            </a:endParaRPr>
          </a:p>
          <a:p>
            <a:pPr marL="0" marR="0" lvl="0" indent="0" algn="ctr" rtl="0">
              <a:lnSpc>
                <a:spcPct val="100000"/>
              </a:lnSpc>
              <a:spcBef>
                <a:spcPts val="0"/>
              </a:spcBef>
              <a:spcAft>
                <a:spcPts val="0"/>
              </a:spcAft>
              <a:buClr>
                <a:srgbClr val="000000"/>
              </a:buClr>
              <a:buSzPts val="4400"/>
              <a:buFont typeface="Arial"/>
              <a:buNone/>
            </a:pPr>
            <a:r>
              <a:rPr lang="en-US" sz="4400" b="1" i="0" u="none" strike="noStrike" cap="none">
                <a:solidFill>
                  <a:srgbClr val="FF0000"/>
                </a:solidFill>
                <a:latin typeface="Pacifico"/>
                <a:ea typeface="Pacifico"/>
                <a:cs typeface="Pacifico"/>
                <a:sym typeface="Pacifico"/>
              </a:rPr>
              <a:t>Welcomes You</a:t>
            </a:r>
            <a:endParaRPr sz="4400" b="1" i="0" u="none" strike="noStrike" cap="none">
              <a:solidFill>
                <a:srgbClr val="FF0000"/>
              </a:solidFill>
              <a:latin typeface="Pacifico"/>
              <a:ea typeface="Pacifico"/>
              <a:cs typeface="Pacifico"/>
              <a:sym typeface="Pacifico"/>
            </a:endParaRPr>
          </a:p>
        </p:txBody>
      </p:sp>
      <p:pic>
        <p:nvPicPr>
          <p:cNvPr id="91" name="Google Shape;91;p1"/>
          <p:cNvPicPr preferRelativeResize="0"/>
          <p:nvPr/>
        </p:nvPicPr>
        <p:blipFill rotWithShape="1">
          <a:blip r:embed="rId5">
            <a:alphaModFix/>
          </a:blip>
          <a:srcRect/>
          <a:stretch/>
        </p:blipFill>
        <p:spPr>
          <a:xfrm>
            <a:off x="659416" y="223152"/>
            <a:ext cx="1636713" cy="2123618"/>
          </a:xfrm>
          <a:prstGeom prst="rect">
            <a:avLst/>
          </a:prstGeom>
          <a:noFill/>
          <a:ln>
            <a:noFill/>
          </a:ln>
        </p:spPr>
      </p:pic>
      <p:sp>
        <p:nvSpPr>
          <p:cNvPr id="92" name="Google Shape;92;p1"/>
          <p:cNvSpPr txBox="1"/>
          <p:nvPr/>
        </p:nvSpPr>
        <p:spPr>
          <a:xfrm>
            <a:off x="3989616" y="223157"/>
            <a:ext cx="4946566" cy="4308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rgbClr val="FF0000"/>
                </a:solidFill>
                <a:latin typeface="Arial"/>
                <a:ea typeface="Arial"/>
                <a:cs typeface="Arial"/>
                <a:sym typeface="Arial"/>
              </a:rPr>
              <a:t>Reception 2027 September Starters </a:t>
            </a:r>
            <a:endParaRPr dirty="0"/>
          </a:p>
        </p:txBody>
      </p:sp>
      <p:pic>
        <p:nvPicPr>
          <p:cNvPr id="93" name="Google Shape;93;p1" descr="A Lot Of Different Colorful Hands With A Love Symbol Shaped As A Heart  Stock Photo, Picture And Royalty Free Image. Image 53219062."/>
          <p:cNvPicPr preferRelativeResize="0"/>
          <p:nvPr/>
        </p:nvPicPr>
        <p:blipFill rotWithShape="1">
          <a:blip r:embed="rId6">
            <a:alphaModFix/>
          </a:blip>
          <a:srcRect/>
          <a:stretch/>
        </p:blipFill>
        <p:spPr>
          <a:xfrm>
            <a:off x="2647842" y="3840922"/>
            <a:ext cx="4688562" cy="170392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14f00a027f4_4_13"/>
          <p:cNvSpPr/>
          <p:nvPr/>
        </p:nvSpPr>
        <p:spPr>
          <a:xfrm>
            <a:off x="0" y="0"/>
            <a:ext cx="9144000" cy="285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9" name="Google Shape;99;g14f00a027f4_4_13"/>
          <p:cNvSpPr/>
          <p:nvPr/>
        </p:nvSpPr>
        <p:spPr>
          <a:xfrm>
            <a:off x="0" y="241643"/>
            <a:ext cx="9144000" cy="117900"/>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0" name="Google Shape;100;g14f00a027f4_4_13" descr="A picture containing logo&#10;&#10;Description automatically generated"/>
          <p:cNvPicPr preferRelativeResize="0"/>
          <p:nvPr/>
        </p:nvPicPr>
        <p:blipFill rotWithShape="1">
          <a:blip r:embed="rId3">
            <a:alphaModFix/>
          </a:blip>
          <a:srcRect/>
          <a:stretch/>
        </p:blipFill>
        <p:spPr>
          <a:xfrm>
            <a:off x="242916" y="6081318"/>
            <a:ext cx="546356" cy="713149"/>
          </a:xfrm>
          <a:prstGeom prst="rect">
            <a:avLst/>
          </a:prstGeom>
          <a:noFill/>
          <a:ln>
            <a:noFill/>
          </a:ln>
        </p:spPr>
      </p:pic>
      <p:sp>
        <p:nvSpPr>
          <p:cNvPr id="101" name="Google Shape;101;g14f00a027f4_4_13"/>
          <p:cNvSpPr txBox="1"/>
          <p:nvPr/>
        </p:nvSpPr>
        <p:spPr>
          <a:xfrm>
            <a:off x="1317536" y="6081318"/>
            <a:ext cx="6549600" cy="677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02" name="Google Shape;102;g14f00a027f4_4_13"/>
          <p:cNvSpPr/>
          <p:nvPr/>
        </p:nvSpPr>
        <p:spPr>
          <a:xfrm rot="10800000" flipH="1">
            <a:off x="242916" y="5962040"/>
            <a:ext cx="8658300" cy="45600"/>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03" name="Google Shape;103;g14f00a027f4_4_13"/>
          <p:cNvPicPr preferRelativeResize="0"/>
          <p:nvPr/>
        </p:nvPicPr>
        <p:blipFill rotWithShape="1">
          <a:blip r:embed="rId4">
            <a:alphaModFix/>
          </a:blip>
          <a:srcRect r="92280" b="7244"/>
          <a:stretch/>
        </p:blipFill>
        <p:spPr>
          <a:xfrm>
            <a:off x="8135069" y="6026194"/>
            <a:ext cx="766016" cy="713149"/>
          </a:xfrm>
          <a:prstGeom prst="rect">
            <a:avLst/>
          </a:prstGeom>
          <a:noFill/>
          <a:ln>
            <a:noFill/>
          </a:ln>
        </p:spPr>
      </p:pic>
      <p:sp>
        <p:nvSpPr>
          <p:cNvPr id="104" name="Google Shape;104;g14f00a027f4_4_13"/>
          <p:cNvSpPr txBox="1"/>
          <p:nvPr/>
        </p:nvSpPr>
        <p:spPr>
          <a:xfrm>
            <a:off x="242775" y="795850"/>
            <a:ext cx="8658300" cy="2031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5" name="Google Shape;105;g14f00a027f4_4_13"/>
          <p:cNvSpPr txBox="1"/>
          <p:nvPr/>
        </p:nvSpPr>
        <p:spPr>
          <a:xfrm>
            <a:off x="53800" y="3575625"/>
            <a:ext cx="9009600" cy="3046948"/>
          </a:xfrm>
          <a:prstGeom prst="rect">
            <a:avLst/>
          </a:prstGeom>
          <a:noFill/>
          <a:ln>
            <a:noFill/>
          </a:ln>
        </p:spPr>
        <p:txBody>
          <a:bodyPr spcFirstLastPara="1" wrap="square" lIns="91425" tIns="45700" rIns="91425" bIns="45700" anchor="t" anchorCtr="0">
            <a:spAutoFit/>
          </a:bodyPr>
          <a:lstStyle/>
          <a:p>
            <a:pPr marL="457200" marR="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Calibri"/>
                <a:ea typeface="Calibri"/>
                <a:cs typeface="Calibri"/>
                <a:sym typeface="Calibri"/>
              </a:rPr>
              <a:t>Introductions</a:t>
            </a:r>
            <a:endParaRPr sz="2400" b="1" dirty="0">
              <a:solidFill>
                <a:schemeClr val="dk1"/>
              </a:solidFill>
              <a:latin typeface="Calibri"/>
              <a:ea typeface="Calibri"/>
              <a:cs typeface="Calibri"/>
              <a:sym typeface="Calibri"/>
            </a:endParaRPr>
          </a:p>
          <a:p>
            <a:pPr marL="457200" marR="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Calibri"/>
                <a:ea typeface="Calibri"/>
                <a:cs typeface="Calibri"/>
                <a:sym typeface="Calibri"/>
              </a:rPr>
              <a:t>45 pupil intake</a:t>
            </a:r>
            <a:endParaRPr sz="2400" b="1" dirty="0">
              <a:solidFill>
                <a:schemeClr val="dk1"/>
              </a:solidFill>
              <a:latin typeface="Calibri"/>
              <a:ea typeface="Calibri"/>
              <a:cs typeface="Calibri"/>
              <a:sym typeface="Calibri"/>
            </a:endParaRPr>
          </a:p>
          <a:p>
            <a:pPr marL="457200" marR="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Calibri"/>
                <a:ea typeface="Calibri"/>
                <a:cs typeface="Calibri"/>
                <a:sym typeface="Calibri"/>
              </a:rPr>
              <a:t>Part of a Multi Academy Trust (The Challenge Academy Trust)</a:t>
            </a:r>
          </a:p>
          <a:p>
            <a:pPr marL="457200" marR="0" lvl="0" indent="-381000" algn="l" rtl="0">
              <a:lnSpc>
                <a:spcPct val="100000"/>
              </a:lnSpc>
              <a:spcBef>
                <a:spcPts val="0"/>
              </a:spcBef>
              <a:spcAft>
                <a:spcPts val="0"/>
              </a:spcAft>
              <a:buClr>
                <a:schemeClr val="dk1"/>
              </a:buClr>
              <a:buSzPts val="2400"/>
              <a:buFont typeface="Calibri"/>
              <a:buChar char="★"/>
            </a:pPr>
            <a:r>
              <a:rPr lang="en-US" sz="2400" b="1" dirty="0" err="1">
                <a:solidFill>
                  <a:schemeClr val="dk1"/>
                </a:solidFill>
                <a:latin typeface="Calibri"/>
                <a:ea typeface="Calibri"/>
                <a:cs typeface="Calibri"/>
                <a:sym typeface="Calibri"/>
              </a:rPr>
              <a:t>Ofsted</a:t>
            </a:r>
            <a:r>
              <a:rPr lang="en-US" sz="2400" b="1" dirty="0">
                <a:solidFill>
                  <a:schemeClr val="dk1"/>
                </a:solidFill>
                <a:latin typeface="Calibri"/>
                <a:ea typeface="Calibri"/>
                <a:cs typeface="Calibri"/>
                <a:sym typeface="Calibri"/>
              </a:rPr>
              <a:t> inspected in Nov 2025 – STRONG in all 7 areas</a:t>
            </a:r>
            <a:endParaRPr sz="2400" b="1" dirty="0">
              <a:solidFill>
                <a:schemeClr val="dk1"/>
              </a:solidFill>
              <a:latin typeface="Calibri"/>
              <a:ea typeface="Calibri"/>
              <a:cs typeface="Calibri"/>
              <a:sym typeface="Calibri"/>
            </a:endParaRPr>
          </a:p>
          <a:p>
            <a:pPr marL="457200" marR="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Calibri"/>
                <a:ea typeface="Calibri"/>
                <a:cs typeface="Calibri"/>
                <a:sym typeface="Calibri"/>
              </a:rPr>
              <a:t>Run our own successful wrap around school hours club - Treetops</a:t>
            </a:r>
            <a:endParaRPr sz="2400" b="1" dirty="0">
              <a:solidFill>
                <a:schemeClr val="dk1"/>
              </a:solidFill>
              <a:latin typeface="Calibri"/>
              <a:ea typeface="Calibri"/>
              <a:cs typeface="Calibri"/>
              <a:sym typeface="Calibri"/>
            </a:endParaRPr>
          </a:p>
          <a:p>
            <a:pPr marL="457200" marR="0" lvl="0" indent="-381000" algn="l" rtl="0">
              <a:lnSpc>
                <a:spcPct val="100000"/>
              </a:lnSpc>
              <a:spcBef>
                <a:spcPts val="0"/>
              </a:spcBef>
              <a:spcAft>
                <a:spcPts val="0"/>
              </a:spcAft>
              <a:buClr>
                <a:schemeClr val="dk1"/>
              </a:buClr>
              <a:buSzPts val="2400"/>
              <a:buFont typeface="Calibri"/>
              <a:buChar char="★"/>
            </a:pPr>
            <a:r>
              <a:rPr lang="en-US" sz="2400" b="1" dirty="0">
                <a:solidFill>
                  <a:schemeClr val="dk1"/>
                </a:solidFill>
                <a:latin typeface="Calibri"/>
                <a:ea typeface="Calibri"/>
                <a:cs typeface="Calibri"/>
                <a:sym typeface="Calibri"/>
              </a:rPr>
              <a:t>Children are at the             of everything we do</a:t>
            </a:r>
            <a:endParaRPr sz="2400" b="1"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400"/>
              <a:buFont typeface="Arial"/>
              <a:buNone/>
            </a:pPr>
            <a:endParaRPr sz="2400" b="1" dirty="0">
              <a:solidFill>
                <a:schemeClr val="dk1"/>
              </a:solidFill>
              <a:latin typeface="Calibri"/>
              <a:ea typeface="Calibri"/>
              <a:cs typeface="Calibri"/>
              <a:sym typeface="Calibri"/>
            </a:endParaRPr>
          </a:p>
          <a:p>
            <a:pPr marL="1485900" marR="0" lvl="2" indent="-419100" algn="l" rtl="0">
              <a:lnSpc>
                <a:spcPct val="100000"/>
              </a:lnSpc>
              <a:spcBef>
                <a:spcPts val="0"/>
              </a:spcBef>
              <a:spcAft>
                <a:spcPts val="0"/>
              </a:spcAft>
              <a:buClr>
                <a:schemeClr val="dk1"/>
              </a:buClr>
              <a:buSzPts val="2400"/>
              <a:buFont typeface="Arial"/>
              <a:buNone/>
            </a:pPr>
            <a:endParaRPr sz="2400" b="1" i="0" u="none" strike="noStrike" cap="none" dirty="0">
              <a:solidFill>
                <a:schemeClr val="dk1"/>
              </a:solidFill>
              <a:latin typeface="Calibri"/>
              <a:ea typeface="Calibri"/>
              <a:cs typeface="Calibri"/>
              <a:sym typeface="Calibri"/>
            </a:endParaRPr>
          </a:p>
        </p:txBody>
      </p:sp>
      <p:pic>
        <p:nvPicPr>
          <p:cNvPr id="106" name="Google Shape;106;g14f00a027f4_4_13"/>
          <p:cNvPicPr preferRelativeResize="0"/>
          <p:nvPr/>
        </p:nvPicPr>
        <p:blipFill>
          <a:blip r:embed="rId5">
            <a:alphaModFix/>
          </a:blip>
          <a:stretch>
            <a:fillRect/>
          </a:stretch>
        </p:blipFill>
        <p:spPr>
          <a:xfrm>
            <a:off x="1598000" y="432288"/>
            <a:ext cx="5988650" cy="3070599"/>
          </a:xfrm>
          <a:prstGeom prst="rect">
            <a:avLst/>
          </a:prstGeom>
          <a:noFill/>
          <a:ln>
            <a:noFill/>
          </a:ln>
        </p:spPr>
      </p:pic>
      <p:pic>
        <p:nvPicPr>
          <p:cNvPr id="107" name="Google Shape;107;g14f00a027f4_4_13"/>
          <p:cNvPicPr preferRelativeResize="0"/>
          <p:nvPr/>
        </p:nvPicPr>
        <p:blipFill>
          <a:blip r:embed="rId6">
            <a:alphaModFix/>
          </a:blip>
          <a:stretch>
            <a:fillRect/>
          </a:stretch>
        </p:blipFill>
        <p:spPr>
          <a:xfrm>
            <a:off x="3089429" y="5370887"/>
            <a:ext cx="514039" cy="528259"/>
          </a:xfrm>
          <a:prstGeom prst="rect">
            <a:avLst/>
          </a:prstGeom>
          <a:noFill/>
          <a:ln>
            <a:noFill/>
          </a:ln>
        </p:spPr>
      </p:pic>
      <p:pic>
        <p:nvPicPr>
          <p:cNvPr id="108" name="Google Shape;108;g14f00a027f4_4_13" descr="Treetops @GSP"/>
          <p:cNvPicPr preferRelativeResize="0"/>
          <p:nvPr/>
        </p:nvPicPr>
        <p:blipFill rotWithShape="1">
          <a:blip r:embed="rId7">
            <a:alphaModFix/>
          </a:blip>
          <a:srcRect/>
          <a:stretch/>
        </p:blipFill>
        <p:spPr>
          <a:xfrm>
            <a:off x="7586650" y="5061193"/>
            <a:ext cx="1375600" cy="88230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4f00a027f4_4_0"/>
          <p:cNvSpPr/>
          <p:nvPr/>
        </p:nvSpPr>
        <p:spPr>
          <a:xfrm>
            <a:off x="0" y="0"/>
            <a:ext cx="9144000" cy="285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4" name="Google Shape;114;g14f00a027f4_4_0"/>
          <p:cNvSpPr/>
          <p:nvPr/>
        </p:nvSpPr>
        <p:spPr>
          <a:xfrm>
            <a:off x="0" y="241643"/>
            <a:ext cx="9144000" cy="117900"/>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5" name="Google Shape;115;g14f00a027f4_4_0" descr="A picture containing logo&#10;&#10;Description automatically generated"/>
          <p:cNvPicPr preferRelativeResize="0"/>
          <p:nvPr/>
        </p:nvPicPr>
        <p:blipFill rotWithShape="1">
          <a:blip r:embed="rId3">
            <a:alphaModFix/>
          </a:blip>
          <a:srcRect/>
          <a:stretch/>
        </p:blipFill>
        <p:spPr>
          <a:xfrm>
            <a:off x="242916" y="6081318"/>
            <a:ext cx="546356" cy="713149"/>
          </a:xfrm>
          <a:prstGeom prst="rect">
            <a:avLst/>
          </a:prstGeom>
          <a:noFill/>
          <a:ln>
            <a:noFill/>
          </a:ln>
        </p:spPr>
      </p:pic>
      <p:sp>
        <p:nvSpPr>
          <p:cNvPr id="116" name="Google Shape;116;g14f00a027f4_4_0"/>
          <p:cNvSpPr txBox="1"/>
          <p:nvPr/>
        </p:nvSpPr>
        <p:spPr>
          <a:xfrm>
            <a:off x="1317536" y="6081318"/>
            <a:ext cx="6549600" cy="677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17" name="Google Shape;117;g14f00a027f4_4_0"/>
          <p:cNvSpPr/>
          <p:nvPr/>
        </p:nvSpPr>
        <p:spPr>
          <a:xfrm rot="10800000" flipH="1">
            <a:off x="242916" y="5962040"/>
            <a:ext cx="8658300" cy="45600"/>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8" name="Google Shape;118;g14f00a027f4_4_0"/>
          <p:cNvPicPr preferRelativeResize="0"/>
          <p:nvPr/>
        </p:nvPicPr>
        <p:blipFill rotWithShape="1">
          <a:blip r:embed="rId4">
            <a:alphaModFix/>
          </a:blip>
          <a:srcRect r="92280" b="7244"/>
          <a:stretch/>
        </p:blipFill>
        <p:spPr>
          <a:xfrm>
            <a:off x="8135069" y="6026194"/>
            <a:ext cx="766016" cy="713149"/>
          </a:xfrm>
          <a:prstGeom prst="rect">
            <a:avLst/>
          </a:prstGeom>
          <a:noFill/>
          <a:ln>
            <a:noFill/>
          </a:ln>
        </p:spPr>
      </p:pic>
      <p:sp>
        <p:nvSpPr>
          <p:cNvPr id="119" name="Google Shape;119;g14f00a027f4_4_0"/>
          <p:cNvSpPr txBox="1"/>
          <p:nvPr/>
        </p:nvSpPr>
        <p:spPr>
          <a:xfrm>
            <a:off x="139905" y="784420"/>
            <a:ext cx="8658300" cy="4433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endParaRPr sz="36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3000" b="1" i="0" u="none" strike="noStrike" cap="none">
                <a:solidFill>
                  <a:schemeClr val="dk1"/>
                </a:solidFill>
                <a:latin typeface="Calibri"/>
                <a:ea typeface="Calibri"/>
                <a:cs typeface="Calibri"/>
                <a:sym typeface="Calibri"/>
              </a:rPr>
              <a:t>Our mission is to </a:t>
            </a:r>
            <a:r>
              <a:rPr lang="en-US" sz="3000" b="1" i="1" u="none" strike="noStrike" cap="none">
                <a:solidFill>
                  <a:srgbClr val="FF0000"/>
                </a:solidFill>
                <a:latin typeface="Calibri"/>
                <a:ea typeface="Calibri"/>
                <a:cs typeface="Calibri"/>
                <a:sym typeface="Calibri"/>
              </a:rPr>
              <a:t>inspire, challenge and support </a:t>
            </a:r>
            <a:r>
              <a:rPr lang="en-US" sz="3000" b="1" i="0" u="none" strike="noStrike" cap="none">
                <a:solidFill>
                  <a:schemeClr val="dk1"/>
                </a:solidFill>
                <a:latin typeface="Calibri"/>
                <a:ea typeface="Calibri"/>
                <a:cs typeface="Calibri"/>
                <a:sym typeface="Calibri"/>
              </a:rPr>
              <a:t>young people to excel in learning and in life.</a:t>
            </a:r>
            <a:endParaRPr sz="30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000" b="1">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r>
              <a:rPr lang="en-US" sz="3000" b="1">
                <a:solidFill>
                  <a:schemeClr val="dk1"/>
                </a:solidFill>
                <a:latin typeface="Calibri"/>
                <a:ea typeface="Calibri"/>
                <a:cs typeface="Calibri"/>
                <a:sym typeface="Calibri"/>
              </a:rPr>
              <a:t>Our school motto is important to us:</a:t>
            </a:r>
            <a:endParaRPr sz="3000" b="1">
              <a:solidFill>
                <a:schemeClr val="dk1"/>
              </a:solidFill>
              <a:latin typeface="Calibri"/>
              <a:ea typeface="Calibri"/>
              <a:cs typeface="Calibri"/>
              <a:sym typeface="Calibri"/>
            </a:endParaRPr>
          </a:p>
          <a:p>
            <a:pPr marL="0" lvl="0" indent="0" algn="ctr" rtl="0">
              <a:spcBef>
                <a:spcPts val="0"/>
              </a:spcBef>
              <a:spcAft>
                <a:spcPts val="0"/>
              </a:spcAft>
              <a:buClr>
                <a:schemeClr val="dk1"/>
              </a:buClr>
              <a:buFont typeface="Arial"/>
              <a:buNone/>
            </a:pPr>
            <a:r>
              <a:rPr lang="en-US" sz="3600" b="1">
                <a:solidFill>
                  <a:srgbClr val="FF0000"/>
                </a:solidFill>
                <a:latin typeface="Dancing Script"/>
                <a:ea typeface="Dancing Script"/>
                <a:cs typeface="Dancing Script"/>
                <a:sym typeface="Dancing Script"/>
              </a:rPr>
              <a:t>‘Together We Learn and Grow’</a:t>
            </a:r>
            <a:endParaRPr sz="36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dk1"/>
              </a:solidFill>
              <a:latin typeface="Calibri"/>
              <a:ea typeface="Calibri"/>
              <a:cs typeface="Calibri"/>
              <a:sym typeface="Calibri"/>
            </a:endParaRPr>
          </a:p>
          <a:p>
            <a:pPr marL="0" marR="0" lvl="0" indent="0" algn="ctr" rtl="0">
              <a:lnSpc>
                <a:spcPct val="100000"/>
              </a:lnSpc>
              <a:spcBef>
                <a:spcPts val="0"/>
              </a:spcBef>
              <a:spcAft>
                <a:spcPts val="0"/>
              </a:spcAft>
              <a:buClr>
                <a:srgbClr val="000000"/>
              </a:buClr>
              <a:buSzPts val="3600"/>
              <a:buFont typeface="Arial"/>
              <a:buNone/>
            </a:pPr>
            <a:endParaRPr sz="3600" b="1"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0" name="Google Shape;120;g14f00a027f4_4_0"/>
          <p:cNvSpPr txBox="1"/>
          <p:nvPr/>
        </p:nvSpPr>
        <p:spPr>
          <a:xfrm>
            <a:off x="242916" y="3979028"/>
            <a:ext cx="76242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chemeClr val="dk1"/>
              </a:solidFill>
              <a:latin typeface="Calibri"/>
              <a:ea typeface="Calibri"/>
              <a:cs typeface="Calibri"/>
              <a:sym typeface="Calibri"/>
            </a:endParaRPr>
          </a:p>
          <a:p>
            <a:pPr marL="1485900" marR="0" lvl="2" indent="-419100" algn="l" rtl="0">
              <a:lnSpc>
                <a:spcPct val="100000"/>
              </a:lnSpc>
              <a:spcBef>
                <a:spcPts val="0"/>
              </a:spcBef>
              <a:spcAft>
                <a:spcPts val="0"/>
              </a:spcAft>
              <a:buClr>
                <a:schemeClr val="dk1"/>
              </a:buClr>
              <a:buSzPts val="2400"/>
              <a:buFont typeface="Arial"/>
              <a:buNone/>
            </a:pPr>
            <a:endParaRPr sz="2400" b="1" i="0" u="none" strike="noStrike" cap="none">
              <a:solidFill>
                <a:schemeClr val="dk1"/>
              </a:solidFill>
              <a:latin typeface="Calibri"/>
              <a:ea typeface="Calibri"/>
              <a:cs typeface="Calibri"/>
              <a:sym typeface="Calibri"/>
            </a:endParaRPr>
          </a:p>
        </p:txBody>
      </p:sp>
      <p:pic>
        <p:nvPicPr>
          <p:cNvPr id="121" name="Google Shape;121;g14f00a027f4_4_0" descr="IMG_8404(1)"/>
          <p:cNvPicPr preferRelativeResize="0"/>
          <p:nvPr/>
        </p:nvPicPr>
        <p:blipFill rotWithShape="1">
          <a:blip r:embed="rId5">
            <a:alphaModFix/>
          </a:blip>
          <a:srcRect/>
          <a:stretch/>
        </p:blipFill>
        <p:spPr>
          <a:xfrm rot="20421688">
            <a:off x="259182" y="4091439"/>
            <a:ext cx="2213345" cy="1660013"/>
          </a:xfrm>
          <a:prstGeom prst="rect">
            <a:avLst/>
          </a:prstGeom>
          <a:noFill/>
          <a:ln>
            <a:noFill/>
          </a:ln>
        </p:spPr>
      </p:pic>
      <p:pic>
        <p:nvPicPr>
          <p:cNvPr id="122" name="Google Shape;122;g14f00a027f4_4_0" descr="URYT3468"/>
          <p:cNvPicPr preferRelativeResize="0"/>
          <p:nvPr/>
        </p:nvPicPr>
        <p:blipFill rotWithShape="1">
          <a:blip r:embed="rId6">
            <a:alphaModFix/>
          </a:blip>
          <a:srcRect/>
          <a:stretch/>
        </p:blipFill>
        <p:spPr>
          <a:xfrm rot="1234891">
            <a:off x="6680951" y="4107636"/>
            <a:ext cx="2242434" cy="1630890"/>
          </a:xfrm>
          <a:prstGeom prst="rect">
            <a:avLst/>
          </a:prstGeom>
          <a:noFill/>
          <a:ln>
            <a:noFill/>
          </a:ln>
        </p:spPr>
      </p:pic>
      <p:pic>
        <p:nvPicPr>
          <p:cNvPr id="123" name="Google Shape;123;g14f00a027f4_4_0"/>
          <p:cNvPicPr preferRelativeResize="0"/>
          <p:nvPr/>
        </p:nvPicPr>
        <p:blipFill>
          <a:blip r:embed="rId7">
            <a:alphaModFix/>
          </a:blip>
          <a:stretch>
            <a:fillRect/>
          </a:stretch>
        </p:blipFill>
        <p:spPr>
          <a:xfrm>
            <a:off x="85465" y="239527"/>
            <a:ext cx="2199100" cy="1127550"/>
          </a:xfrm>
          <a:prstGeom prst="rect">
            <a:avLst/>
          </a:prstGeom>
          <a:noFill/>
          <a:ln>
            <a:noFill/>
          </a:ln>
        </p:spPr>
      </p:pic>
      <p:pic>
        <p:nvPicPr>
          <p:cNvPr id="3" name="Google Shape;178;p26">
            <a:extLst>
              <a:ext uri="{FF2B5EF4-FFF2-40B4-BE49-F238E27FC236}">
                <a16:creationId xmlns:a16="http://schemas.microsoft.com/office/drawing/2014/main" id="{ABB63950-C3BF-EFEA-C58C-CBE195F86C05}"/>
              </a:ext>
            </a:extLst>
          </p:cNvPr>
          <p:cNvPicPr preferRelativeResize="0"/>
          <p:nvPr/>
        </p:nvPicPr>
        <p:blipFill rotWithShape="1">
          <a:blip r:embed="rId8">
            <a:alphaModFix/>
          </a:blip>
          <a:srcRect/>
          <a:stretch/>
        </p:blipFill>
        <p:spPr>
          <a:xfrm>
            <a:off x="2558096" y="3836255"/>
            <a:ext cx="1968445" cy="1457635"/>
          </a:xfrm>
          <a:prstGeom prst="rect">
            <a:avLst/>
          </a:prstGeom>
          <a:noFill/>
          <a:ln>
            <a:noFill/>
          </a:ln>
        </p:spPr>
      </p:pic>
      <p:pic>
        <p:nvPicPr>
          <p:cNvPr id="5" name="Google Shape;177;p26" descr="A group of people putting their hands together&#10;&#10;Description automatically generated">
            <a:extLst>
              <a:ext uri="{FF2B5EF4-FFF2-40B4-BE49-F238E27FC236}">
                <a16:creationId xmlns:a16="http://schemas.microsoft.com/office/drawing/2014/main" id="{0A04C7B3-DEB3-89C6-34C8-4C57E7E921E3}"/>
              </a:ext>
            </a:extLst>
          </p:cNvPr>
          <p:cNvPicPr preferRelativeResize="0"/>
          <p:nvPr/>
        </p:nvPicPr>
        <p:blipFill rotWithShape="1">
          <a:blip r:embed="rId9">
            <a:alphaModFix/>
          </a:blip>
          <a:srcRect/>
          <a:stretch/>
        </p:blipFill>
        <p:spPr>
          <a:xfrm>
            <a:off x="4569576" y="3899620"/>
            <a:ext cx="1899285" cy="1243498"/>
          </a:xfrm>
          <a:prstGeom prst="rect">
            <a:avLst/>
          </a:prstGeom>
          <a:noFill/>
          <a:ln>
            <a:noFill/>
          </a:ln>
        </p:spPr>
      </p:pic>
      <p:sp>
        <p:nvSpPr>
          <p:cNvPr id="7" name="Google Shape;179;p26">
            <a:extLst>
              <a:ext uri="{FF2B5EF4-FFF2-40B4-BE49-F238E27FC236}">
                <a16:creationId xmlns:a16="http://schemas.microsoft.com/office/drawing/2014/main" id="{F9C897DC-1EAF-A8B6-1C66-C1550EEDEDCF}"/>
              </a:ext>
            </a:extLst>
          </p:cNvPr>
          <p:cNvSpPr txBox="1"/>
          <p:nvPr/>
        </p:nvSpPr>
        <p:spPr>
          <a:xfrm>
            <a:off x="7440926" y="2406440"/>
            <a:ext cx="1637790" cy="156962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0" i="0" u="none" strike="noStrike" cap="none" dirty="0">
                <a:solidFill>
                  <a:srgbClr val="FF0000"/>
                </a:solidFill>
                <a:latin typeface="Overlock"/>
                <a:ea typeface="Overlock"/>
                <a:cs typeface="Overlock"/>
                <a:sym typeface="Overlock"/>
              </a:rPr>
              <a:t>#TeamGSP</a:t>
            </a:r>
            <a:endParaRPr lang="en-US" sz="2400" b="0" i="0" u="none" strike="noStrike" cap="none" dirty="0">
              <a:solidFill>
                <a:srgbClr val="FF0000"/>
              </a:solidFill>
              <a:latin typeface="Overlock"/>
              <a:ea typeface="Overlock"/>
              <a:cs typeface="Overlock"/>
            </a:endParaRPr>
          </a:p>
          <a:p>
            <a:pPr marL="457200" marR="0" lvl="0" indent="-381000" algn="l" rtl="0">
              <a:lnSpc>
                <a:spcPct val="100000"/>
              </a:lnSpc>
              <a:spcBef>
                <a:spcPts val="0"/>
              </a:spcBef>
              <a:spcAft>
                <a:spcPts val="0"/>
              </a:spcAft>
              <a:buClr>
                <a:srgbClr val="FF0000"/>
              </a:buClr>
              <a:buSzPts val="2400"/>
              <a:buFont typeface="Overlock"/>
              <a:buChar char="❏"/>
            </a:pPr>
            <a:r>
              <a:rPr lang="en-US" sz="2400" dirty="0">
                <a:solidFill>
                  <a:srgbClr val="FF0000"/>
                </a:solidFill>
                <a:latin typeface="Overlock"/>
                <a:ea typeface="Overlock"/>
                <a:cs typeface="Overlock"/>
                <a:sym typeface="Overlock"/>
              </a:rPr>
              <a:t>staff</a:t>
            </a:r>
            <a:endParaRPr sz="2400" dirty="0">
              <a:solidFill>
                <a:srgbClr val="FF0000"/>
              </a:solidFill>
              <a:latin typeface="Overlock"/>
              <a:ea typeface="Overlock"/>
              <a:cs typeface="Overlock"/>
              <a:sym typeface="Overlock"/>
            </a:endParaRPr>
          </a:p>
          <a:p>
            <a:pPr marL="457200" marR="0" lvl="0" indent="-381000" algn="l" rtl="0">
              <a:lnSpc>
                <a:spcPct val="100000"/>
              </a:lnSpc>
              <a:spcBef>
                <a:spcPts val="0"/>
              </a:spcBef>
              <a:spcAft>
                <a:spcPts val="0"/>
              </a:spcAft>
              <a:buClr>
                <a:srgbClr val="FF0000"/>
              </a:buClr>
              <a:buSzPts val="2400"/>
              <a:buFont typeface="Overlock"/>
              <a:buChar char="❏"/>
            </a:pPr>
            <a:r>
              <a:rPr lang="en-US" sz="2400" dirty="0">
                <a:solidFill>
                  <a:srgbClr val="FF0000"/>
                </a:solidFill>
                <a:latin typeface="Overlock"/>
                <a:ea typeface="Overlock"/>
                <a:cs typeface="Overlock"/>
                <a:sym typeface="Overlock"/>
              </a:rPr>
              <a:t>children</a:t>
            </a:r>
            <a:endParaRPr sz="2400" dirty="0">
              <a:solidFill>
                <a:srgbClr val="FF0000"/>
              </a:solidFill>
              <a:latin typeface="Overlock"/>
              <a:ea typeface="Overlock"/>
              <a:cs typeface="Overlock"/>
              <a:sym typeface="Overlock"/>
            </a:endParaRPr>
          </a:p>
          <a:p>
            <a:pPr marL="457200" marR="0" lvl="0" indent="-381000" algn="l" rtl="0">
              <a:lnSpc>
                <a:spcPct val="100000"/>
              </a:lnSpc>
              <a:spcBef>
                <a:spcPts val="0"/>
              </a:spcBef>
              <a:spcAft>
                <a:spcPts val="0"/>
              </a:spcAft>
              <a:buClr>
                <a:srgbClr val="FF0000"/>
              </a:buClr>
              <a:buSzPts val="2400"/>
              <a:buFont typeface="Overlock"/>
              <a:buChar char="❏"/>
            </a:pPr>
            <a:r>
              <a:rPr lang="en-US" sz="2400" dirty="0">
                <a:solidFill>
                  <a:srgbClr val="FF0000"/>
                </a:solidFill>
                <a:latin typeface="Overlock"/>
                <a:ea typeface="Overlock"/>
                <a:cs typeface="Overlock"/>
                <a:sym typeface="Overlock"/>
              </a:rPr>
              <a:t>families</a:t>
            </a:r>
            <a:endParaRPr sz="2400" dirty="0">
              <a:solidFill>
                <a:srgbClr val="FF0000"/>
              </a:solidFill>
              <a:latin typeface="Overlock"/>
              <a:ea typeface="Overlock"/>
              <a:cs typeface="Overlock"/>
              <a:sym typeface="Overlock"/>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g14f00a027f4_4_0"/>
          <p:cNvSpPr/>
          <p:nvPr/>
        </p:nvSpPr>
        <p:spPr>
          <a:xfrm>
            <a:off x="0" y="0"/>
            <a:ext cx="9144000" cy="285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4" name="Google Shape;114;g14f00a027f4_4_0"/>
          <p:cNvSpPr/>
          <p:nvPr/>
        </p:nvSpPr>
        <p:spPr>
          <a:xfrm>
            <a:off x="0" y="241643"/>
            <a:ext cx="9144000" cy="117900"/>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5" name="Google Shape;115;g14f00a027f4_4_0" descr="A picture containing logo&#10;&#10;Description automatically generated"/>
          <p:cNvPicPr preferRelativeResize="0"/>
          <p:nvPr/>
        </p:nvPicPr>
        <p:blipFill rotWithShape="1">
          <a:blip r:embed="rId3">
            <a:alphaModFix/>
          </a:blip>
          <a:srcRect/>
          <a:stretch/>
        </p:blipFill>
        <p:spPr>
          <a:xfrm>
            <a:off x="242916" y="6081318"/>
            <a:ext cx="546356" cy="713149"/>
          </a:xfrm>
          <a:prstGeom prst="rect">
            <a:avLst/>
          </a:prstGeom>
          <a:noFill/>
          <a:ln>
            <a:noFill/>
          </a:ln>
        </p:spPr>
      </p:pic>
      <p:sp>
        <p:nvSpPr>
          <p:cNvPr id="116" name="Google Shape;116;g14f00a027f4_4_0"/>
          <p:cNvSpPr txBox="1"/>
          <p:nvPr/>
        </p:nvSpPr>
        <p:spPr>
          <a:xfrm>
            <a:off x="1317536" y="6081318"/>
            <a:ext cx="6549600" cy="677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17" name="Google Shape;117;g14f00a027f4_4_0"/>
          <p:cNvSpPr/>
          <p:nvPr/>
        </p:nvSpPr>
        <p:spPr>
          <a:xfrm rot="10800000" flipH="1">
            <a:off x="242916" y="5962040"/>
            <a:ext cx="8658300" cy="45600"/>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8" name="Google Shape;118;g14f00a027f4_4_0"/>
          <p:cNvPicPr preferRelativeResize="0"/>
          <p:nvPr/>
        </p:nvPicPr>
        <p:blipFill rotWithShape="1">
          <a:blip r:embed="rId4">
            <a:alphaModFix/>
          </a:blip>
          <a:srcRect r="92280" b="7244"/>
          <a:stretch/>
        </p:blipFill>
        <p:spPr>
          <a:xfrm>
            <a:off x="8135069" y="6026194"/>
            <a:ext cx="766016" cy="713149"/>
          </a:xfrm>
          <a:prstGeom prst="rect">
            <a:avLst/>
          </a:prstGeom>
          <a:noFill/>
          <a:ln>
            <a:noFill/>
          </a:ln>
        </p:spPr>
      </p:pic>
      <p:sp>
        <p:nvSpPr>
          <p:cNvPr id="120" name="Google Shape;120;g14f00a027f4_4_0"/>
          <p:cNvSpPr txBox="1"/>
          <p:nvPr/>
        </p:nvSpPr>
        <p:spPr>
          <a:xfrm>
            <a:off x="242916" y="3979028"/>
            <a:ext cx="7624200" cy="8310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chemeClr val="dk1"/>
              </a:solidFill>
              <a:latin typeface="Calibri"/>
              <a:ea typeface="Calibri"/>
              <a:cs typeface="Calibri"/>
              <a:sym typeface="Calibri"/>
            </a:endParaRPr>
          </a:p>
          <a:p>
            <a:pPr marL="1485900" marR="0" lvl="2" indent="-419100" algn="l" rtl="0">
              <a:lnSpc>
                <a:spcPct val="100000"/>
              </a:lnSpc>
              <a:spcBef>
                <a:spcPts val="0"/>
              </a:spcBef>
              <a:spcAft>
                <a:spcPts val="0"/>
              </a:spcAft>
              <a:buClr>
                <a:schemeClr val="dk1"/>
              </a:buClr>
              <a:buSzPts val="2400"/>
              <a:buFont typeface="Arial"/>
              <a:buNone/>
            </a:pPr>
            <a:endParaRPr sz="2400" b="1" i="0" u="none" strike="noStrike" cap="none">
              <a:solidFill>
                <a:schemeClr val="dk1"/>
              </a:solidFill>
              <a:latin typeface="Calibri"/>
              <a:ea typeface="Calibri"/>
              <a:cs typeface="Calibri"/>
              <a:sym typeface="Calibri"/>
            </a:endParaRPr>
          </a:p>
        </p:txBody>
      </p:sp>
      <p:pic>
        <p:nvPicPr>
          <p:cNvPr id="123" name="Google Shape;123;g14f00a027f4_4_0"/>
          <p:cNvPicPr preferRelativeResize="0"/>
          <p:nvPr/>
        </p:nvPicPr>
        <p:blipFill>
          <a:blip r:embed="rId5">
            <a:alphaModFix/>
          </a:blip>
          <a:stretch>
            <a:fillRect/>
          </a:stretch>
        </p:blipFill>
        <p:spPr>
          <a:xfrm>
            <a:off x="108325" y="359542"/>
            <a:ext cx="2199100" cy="1127550"/>
          </a:xfrm>
          <a:prstGeom prst="rect">
            <a:avLst/>
          </a:prstGeom>
          <a:noFill/>
          <a:ln>
            <a:noFill/>
          </a:ln>
        </p:spPr>
      </p:pic>
      <p:pic>
        <p:nvPicPr>
          <p:cNvPr id="1026" name="Picture 2" descr="Diagram&#10;&#10;Description automatically generated">
            <a:extLst>
              <a:ext uri="{FF2B5EF4-FFF2-40B4-BE49-F238E27FC236}">
                <a16:creationId xmlns:a16="http://schemas.microsoft.com/office/drawing/2014/main" id="{B271282A-EF4C-413D-AC22-93F2AA336FA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3349" y="1249969"/>
            <a:ext cx="8377301" cy="477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4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p8"/>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0" name="Google Shape;130;p8"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131" name="Google Shape;131;p8"/>
          <p:cNvSpPr txBox="1"/>
          <p:nvPr/>
        </p:nvSpPr>
        <p:spPr>
          <a:xfrm>
            <a:off x="1317536" y="6081318"/>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32" name="Google Shape;132;p8"/>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3" name="Google Shape;133;p8"/>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135" name="Google Shape;135;p8"/>
          <p:cNvSpPr/>
          <p:nvPr/>
        </p:nvSpPr>
        <p:spPr>
          <a:xfrm>
            <a:off x="413552" y="1442244"/>
            <a:ext cx="9144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2" name="Picture 1">
            <a:extLst>
              <a:ext uri="{FF2B5EF4-FFF2-40B4-BE49-F238E27FC236}">
                <a16:creationId xmlns:a16="http://schemas.microsoft.com/office/drawing/2014/main" id="{04D70104-84BD-48E6-83AB-514EC40DDD5F}"/>
              </a:ext>
            </a:extLst>
          </p:cNvPr>
          <p:cNvPicPr>
            <a:picLocks noChangeAspect="1"/>
          </p:cNvPicPr>
          <p:nvPr/>
        </p:nvPicPr>
        <p:blipFill>
          <a:blip r:embed="rId5"/>
          <a:stretch>
            <a:fillRect/>
          </a:stretch>
        </p:blipFill>
        <p:spPr>
          <a:xfrm>
            <a:off x="0" y="883187"/>
            <a:ext cx="9144000" cy="5091625"/>
          </a:xfrm>
          <a:prstGeom prst="rect">
            <a:avLst/>
          </a:prstGeom>
        </p:spPr>
      </p:pic>
    </p:spTree>
    <p:extLst>
      <p:ext uri="{BB962C8B-B14F-4D97-AF65-F5344CB8AC3E}">
        <p14:creationId xmlns:p14="http://schemas.microsoft.com/office/powerpoint/2010/main" val="38574045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p8"/>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0" name="Google Shape;130;p8"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131" name="Google Shape;131;p8"/>
          <p:cNvSpPr txBox="1"/>
          <p:nvPr/>
        </p:nvSpPr>
        <p:spPr>
          <a:xfrm>
            <a:off x="1317536" y="6081318"/>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32" name="Google Shape;132;p8"/>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3" name="Google Shape;133;p8"/>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135" name="Google Shape;135;p8"/>
          <p:cNvSpPr/>
          <p:nvPr/>
        </p:nvSpPr>
        <p:spPr>
          <a:xfrm>
            <a:off x="413552" y="1442244"/>
            <a:ext cx="9144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pic>
        <p:nvPicPr>
          <p:cNvPr id="3" name="Picture 2">
            <a:extLst>
              <a:ext uri="{FF2B5EF4-FFF2-40B4-BE49-F238E27FC236}">
                <a16:creationId xmlns:a16="http://schemas.microsoft.com/office/drawing/2014/main" id="{52DA6085-2FED-4C1C-A199-4D077D15A9D8}"/>
              </a:ext>
            </a:extLst>
          </p:cNvPr>
          <p:cNvPicPr>
            <a:picLocks noChangeAspect="1"/>
          </p:cNvPicPr>
          <p:nvPr/>
        </p:nvPicPr>
        <p:blipFill>
          <a:blip r:embed="rId5"/>
          <a:stretch>
            <a:fillRect/>
          </a:stretch>
        </p:blipFill>
        <p:spPr>
          <a:xfrm>
            <a:off x="20263" y="648321"/>
            <a:ext cx="9144000" cy="5024707"/>
          </a:xfrm>
          <a:prstGeom prst="rect">
            <a:avLst/>
          </a:prstGeom>
        </p:spPr>
      </p:pic>
    </p:spTree>
    <p:extLst>
      <p:ext uri="{BB962C8B-B14F-4D97-AF65-F5344CB8AC3E}">
        <p14:creationId xmlns:p14="http://schemas.microsoft.com/office/powerpoint/2010/main" val="1426894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Google Shape;128;p8"/>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29" name="Google Shape;129;p8"/>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0" name="Google Shape;130;p8"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131" name="Google Shape;131;p8"/>
          <p:cNvSpPr txBox="1"/>
          <p:nvPr/>
        </p:nvSpPr>
        <p:spPr>
          <a:xfrm>
            <a:off x="1317536" y="6081318"/>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32" name="Google Shape;132;p8"/>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3" name="Google Shape;133;p8"/>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134" name="Google Shape;134;p8"/>
          <p:cNvSpPr txBox="1"/>
          <p:nvPr/>
        </p:nvSpPr>
        <p:spPr>
          <a:xfrm>
            <a:off x="121491" y="346746"/>
            <a:ext cx="8901000" cy="15699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000" b="1" i="1">
                <a:solidFill>
                  <a:srgbClr val="FF0000"/>
                </a:solidFill>
                <a:latin typeface="Calibri"/>
                <a:ea typeface="Calibri"/>
                <a:cs typeface="Calibri"/>
                <a:sym typeface="Calibri"/>
              </a:rPr>
              <a:t>How do we Inspire, Challenge and Support our children?</a:t>
            </a:r>
            <a:endParaRPr sz="3000" b="1" i="1">
              <a:solidFill>
                <a:srgbClr val="FF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Calibri"/>
                <a:ea typeface="Calibri"/>
                <a:cs typeface="Calibri"/>
                <a:sym typeface="Calibri"/>
              </a:rPr>
              <a:t>The inspirational GSP Curriculum</a:t>
            </a:r>
            <a:endParaRPr sz="1800" b="0" i="0" u="none" strike="noStrike" cap="none">
              <a:solidFill>
                <a:schemeClr val="dk1"/>
              </a:solidFill>
              <a:latin typeface="Calibri"/>
              <a:ea typeface="Calibri"/>
              <a:cs typeface="Calibri"/>
              <a:sym typeface="Calibri"/>
            </a:endParaRPr>
          </a:p>
        </p:txBody>
      </p:sp>
      <p:sp>
        <p:nvSpPr>
          <p:cNvPr id="135" name="Google Shape;135;p8"/>
          <p:cNvSpPr/>
          <p:nvPr/>
        </p:nvSpPr>
        <p:spPr>
          <a:xfrm>
            <a:off x="413552" y="1442244"/>
            <a:ext cx="9144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136" name="Google Shape;136;p8"/>
          <p:cNvSpPr txBox="1"/>
          <p:nvPr/>
        </p:nvSpPr>
        <p:spPr>
          <a:xfrm>
            <a:off x="121502" y="1729509"/>
            <a:ext cx="7935300" cy="28629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800" b="0" i="0" u="none" strike="noStrike" cap="none">
                <a:solidFill>
                  <a:srgbClr val="000000"/>
                </a:solidFill>
                <a:latin typeface="Calibri"/>
                <a:ea typeface="Calibri"/>
                <a:cs typeface="Calibri"/>
                <a:sym typeface="Calibri"/>
              </a:rPr>
              <a:t>At the heart of our curriculum lies three main drivers which help to shape our bespoke curriculum:</a:t>
            </a:r>
            <a:endParaRPr/>
          </a:p>
          <a:p>
            <a:pPr marL="0" marR="0" lvl="0" indent="0" algn="l" rtl="0">
              <a:lnSpc>
                <a:spcPct val="100000"/>
              </a:lnSpc>
              <a:spcBef>
                <a:spcPts val="0"/>
              </a:spcBef>
              <a:spcAft>
                <a:spcPts val="0"/>
              </a:spcAft>
              <a:buClr>
                <a:srgbClr val="000000"/>
              </a:buClr>
              <a:buSzPts val="2800"/>
              <a:buFont typeface="Arial"/>
              <a:buNone/>
            </a:pPr>
            <a:endParaRPr sz="2800" b="0" i="0" u="none" strike="noStrike" cap="none">
              <a:solidFill>
                <a:srgbClr val="000000"/>
              </a:solidFill>
              <a:latin typeface="Calibri"/>
              <a:ea typeface="Calibri"/>
              <a:cs typeface="Calibri"/>
              <a:sym typeface="Calibri"/>
            </a:endParaRPr>
          </a:p>
          <a:p>
            <a:pPr marL="457200" marR="0" lvl="0" indent="-457200" algn="l" rtl="0">
              <a:lnSpc>
                <a:spcPct val="100000"/>
              </a:lnSpc>
              <a:spcBef>
                <a:spcPts val="0"/>
              </a:spcBef>
              <a:spcAft>
                <a:spcPts val="0"/>
              </a:spcAft>
              <a:buClr>
                <a:srgbClr val="000000"/>
              </a:buClr>
              <a:buSzPts val="3200"/>
              <a:buFont typeface="Arial"/>
              <a:buChar char="•"/>
            </a:pPr>
            <a:r>
              <a:rPr lang="en-US" sz="3200" b="1" i="0" u="none" strike="noStrike" cap="none">
                <a:solidFill>
                  <a:srgbClr val="000000"/>
                </a:solidFill>
                <a:latin typeface="Calibri"/>
                <a:ea typeface="Calibri"/>
                <a:cs typeface="Calibri"/>
                <a:sym typeface="Calibri"/>
              </a:rPr>
              <a:t>Growth </a:t>
            </a:r>
            <a:endParaRPr/>
          </a:p>
          <a:p>
            <a:pPr marL="457200" marR="0" lvl="0" indent="-457200" algn="l" rtl="0">
              <a:lnSpc>
                <a:spcPct val="100000"/>
              </a:lnSpc>
              <a:spcBef>
                <a:spcPts val="0"/>
              </a:spcBef>
              <a:spcAft>
                <a:spcPts val="0"/>
              </a:spcAft>
              <a:buClr>
                <a:srgbClr val="000000"/>
              </a:buClr>
              <a:buSzPts val="3200"/>
              <a:buFont typeface="Arial"/>
              <a:buChar char="•"/>
            </a:pPr>
            <a:r>
              <a:rPr lang="en-US" sz="3200" b="1" i="0" u="none" strike="noStrike" cap="none">
                <a:solidFill>
                  <a:srgbClr val="000000"/>
                </a:solidFill>
                <a:latin typeface="Calibri"/>
                <a:ea typeface="Calibri"/>
                <a:cs typeface="Calibri"/>
                <a:sym typeface="Calibri"/>
              </a:rPr>
              <a:t>Mindfulness</a:t>
            </a:r>
            <a:endParaRPr/>
          </a:p>
          <a:p>
            <a:pPr marL="457200" marR="0" lvl="0" indent="-457200" algn="l" rtl="0">
              <a:lnSpc>
                <a:spcPct val="100000"/>
              </a:lnSpc>
              <a:spcBef>
                <a:spcPts val="0"/>
              </a:spcBef>
              <a:spcAft>
                <a:spcPts val="0"/>
              </a:spcAft>
              <a:buClr>
                <a:srgbClr val="000000"/>
              </a:buClr>
              <a:buSzPts val="3200"/>
              <a:buFont typeface="Arial"/>
              <a:buChar char="•"/>
            </a:pPr>
            <a:r>
              <a:rPr lang="en-US" sz="3200" b="1" i="0" u="none" strike="noStrike" cap="none">
                <a:solidFill>
                  <a:srgbClr val="000000"/>
                </a:solidFill>
                <a:latin typeface="Calibri"/>
                <a:ea typeface="Calibri"/>
                <a:cs typeface="Calibri"/>
                <a:sym typeface="Calibri"/>
              </a:rPr>
              <a:t>Community </a:t>
            </a:r>
            <a:endParaRPr sz="3200" b="0" i="0" u="none" strike="noStrike" cap="none">
              <a:solidFill>
                <a:srgbClr val="000000"/>
              </a:solidFill>
              <a:latin typeface="Calibri"/>
              <a:ea typeface="Calibri"/>
              <a:cs typeface="Calibri"/>
              <a:sym typeface="Calibri"/>
            </a:endParaRPr>
          </a:p>
        </p:txBody>
      </p:sp>
      <p:pic>
        <p:nvPicPr>
          <p:cNvPr id="137" name="Google Shape;137;p8" descr="A group of people sitting at a table&#10;&#10;Description automatically generated"/>
          <p:cNvPicPr preferRelativeResize="0"/>
          <p:nvPr/>
        </p:nvPicPr>
        <p:blipFill rotWithShape="1">
          <a:blip r:embed="rId5">
            <a:alphaModFix/>
          </a:blip>
          <a:srcRect/>
          <a:stretch/>
        </p:blipFill>
        <p:spPr>
          <a:xfrm>
            <a:off x="4033498" y="2836387"/>
            <a:ext cx="2238077" cy="1678562"/>
          </a:xfrm>
          <a:prstGeom prst="rect">
            <a:avLst/>
          </a:prstGeom>
          <a:noFill/>
          <a:ln>
            <a:noFill/>
          </a:ln>
        </p:spPr>
      </p:pic>
      <p:pic>
        <p:nvPicPr>
          <p:cNvPr id="138" name="Google Shape;138;p8" descr="A person wearing a suit and tie&#10;&#10;Description automatically generated"/>
          <p:cNvPicPr preferRelativeResize="0"/>
          <p:nvPr/>
        </p:nvPicPr>
        <p:blipFill rotWithShape="1">
          <a:blip r:embed="rId6">
            <a:alphaModFix/>
          </a:blip>
          <a:srcRect/>
          <a:stretch/>
        </p:blipFill>
        <p:spPr>
          <a:xfrm>
            <a:off x="2947566" y="4114729"/>
            <a:ext cx="2474049" cy="1847805"/>
          </a:xfrm>
          <a:prstGeom prst="rect">
            <a:avLst/>
          </a:prstGeom>
          <a:noFill/>
          <a:ln>
            <a:noFill/>
          </a:ln>
        </p:spPr>
      </p:pic>
      <p:pic>
        <p:nvPicPr>
          <p:cNvPr id="139" name="Google Shape;139;p8" descr="A group of people around a table&#10;&#10;Description automatically generated"/>
          <p:cNvPicPr preferRelativeResize="0"/>
          <p:nvPr/>
        </p:nvPicPr>
        <p:blipFill rotWithShape="1">
          <a:blip r:embed="rId7">
            <a:alphaModFix/>
          </a:blip>
          <a:srcRect/>
          <a:stretch/>
        </p:blipFill>
        <p:spPr>
          <a:xfrm>
            <a:off x="6527000" y="2743199"/>
            <a:ext cx="2293100" cy="30574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9"/>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45" name="Google Shape;145;p9"/>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6" name="Google Shape;146;p9"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147" name="Google Shape;147;p9"/>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148" name="Google Shape;148;p9"/>
          <p:cNvSpPr txBox="1"/>
          <p:nvPr/>
        </p:nvSpPr>
        <p:spPr>
          <a:xfrm>
            <a:off x="1683296" y="5560955"/>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49" name="Google Shape;149;p9"/>
          <p:cNvSpPr/>
          <p:nvPr/>
        </p:nvSpPr>
        <p:spPr>
          <a:xfrm rot="10800000" flipH="1">
            <a:off x="242918" y="5464417"/>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0" name="Google Shape;150;p9"/>
          <p:cNvSpPr txBox="1"/>
          <p:nvPr/>
        </p:nvSpPr>
        <p:spPr>
          <a:xfrm>
            <a:off x="242916" y="562708"/>
            <a:ext cx="8901084"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Calibri"/>
                <a:ea typeface="Calibri"/>
                <a:cs typeface="Calibri"/>
                <a:sym typeface="Calibri"/>
              </a:rPr>
              <a:t>The GSP Curriculum</a:t>
            </a:r>
            <a:endParaRPr sz="1800" b="0" i="0" u="none" strike="noStrike" cap="none">
              <a:solidFill>
                <a:schemeClr val="dk1"/>
              </a:solidFill>
              <a:latin typeface="Calibri"/>
              <a:ea typeface="Calibri"/>
              <a:cs typeface="Calibri"/>
              <a:sym typeface="Calibri"/>
            </a:endParaRPr>
          </a:p>
        </p:txBody>
      </p:sp>
      <p:sp>
        <p:nvSpPr>
          <p:cNvPr id="151" name="Google Shape;151;p9"/>
          <p:cNvSpPr txBox="1"/>
          <p:nvPr/>
        </p:nvSpPr>
        <p:spPr>
          <a:xfrm>
            <a:off x="66428" y="1067458"/>
            <a:ext cx="8757975" cy="452427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dirty="0">
                <a:latin typeface="Calibri"/>
                <a:ea typeface="Calibri"/>
                <a:cs typeface="Calibri"/>
                <a:sym typeface="Calibri"/>
              </a:rPr>
              <a:t>Meets the needs of all learners</a:t>
            </a:r>
          </a:p>
          <a:p>
            <a:pPr marL="342900" marR="0" lvl="0" indent="-342900" algn="l" rtl="0">
              <a:lnSpc>
                <a:spcPct val="100000"/>
              </a:lnSpc>
              <a:spcBef>
                <a:spcPts val="0"/>
              </a:spcBef>
              <a:spcAft>
                <a:spcPts val="0"/>
              </a:spcAft>
              <a:buClr>
                <a:srgbClr val="000000"/>
              </a:buClr>
              <a:buSzPts val="2400"/>
              <a:buFont typeface="Noto Sans Symbols"/>
              <a:buChar char="✔"/>
            </a:pPr>
            <a:r>
              <a:rPr lang="en-US" sz="2400" dirty="0">
                <a:latin typeface="Calibri"/>
                <a:ea typeface="Calibri"/>
                <a:cs typeface="Calibri"/>
                <a:sym typeface="Calibri"/>
              </a:rPr>
              <a:t>High expectations</a:t>
            </a:r>
            <a:endParaRPr sz="2400" dirty="0">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Exciting, relevant and brings </a:t>
            </a:r>
            <a:r>
              <a:rPr lang="en-US" sz="2400" dirty="0">
                <a:latin typeface="Calibri"/>
                <a:ea typeface="Calibri"/>
                <a:cs typeface="Calibri"/>
                <a:sym typeface="Calibri"/>
              </a:rPr>
              <a:t>learning</a:t>
            </a:r>
            <a:r>
              <a:rPr lang="en-US" sz="2400" b="0" i="0" u="none" strike="noStrike" cap="none" dirty="0">
                <a:solidFill>
                  <a:srgbClr val="000000"/>
                </a:solidFill>
                <a:latin typeface="Calibri"/>
                <a:ea typeface="Calibri"/>
                <a:cs typeface="Calibri"/>
                <a:sym typeface="Calibri"/>
              </a:rPr>
              <a:t> to life</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Visitors, visits, whole school trips, residentials in Y2, 4 and 6</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Knowledge acquisition</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Transferable skills across other areas of the curriculum</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dirty="0">
                <a:latin typeface="Calibri"/>
                <a:ea typeface="Calibri"/>
                <a:cs typeface="Calibri"/>
                <a:sym typeface="Calibri"/>
              </a:rPr>
              <a:t>Teach how to be a good citizen to make positive contributions to society </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Values</a:t>
            </a:r>
            <a:r>
              <a:rPr lang="en-US" sz="2400" dirty="0">
                <a:latin typeface="Calibri"/>
                <a:ea typeface="Calibri"/>
                <a:cs typeface="Calibri"/>
                <a:sym typeface="Calibri"/>
              </a:rPr>
              <a:t>: Honesty, Acceptance, Responsibility, Resilience, Kindness</a:t>
            </a:r>
          </a:p>
          <a:p>
            <a:pPr marL="342900" marR="0" lvl="0" indent="-342900" algn="l" rtl="0">
              <a:lnSpc>
                <a:spcPct val="100000"/>
              </a:lnSpc>
              <a:spcBef>
                <a:spcPts val="0"/>
              </a:spcBef>
              <a:spcAft>
                <a:spcPts val="0"/>
              </a:spcAft>
              <a:buClr>
                <a:srgbClr val="000000"/>
              </a:buClr>
              <a:buSzPts val="2400"/>
              <a:buFont typeface="Noto Sans Symbols"/>
              <a:buChar char="✔"/>
            </a:pPr>
            <a:r>
              <a:rPr lang="en-US" sz="2400" b="0" i="0" u="none" strike="noStrike" cap="none" dirty="0">
                <a:solidFill>
                  <a:srgbClr val="000000"/>
                </a:solidFill>
                <a:latin typeface="Calibri"/>
                <a:ea typeface="Calibri"/>
                <a:cs typeface="Calibri"/>
                <a:sym typeface="Calibri"/>
              </a:rPr>
              <a:t>Don’t scrimp on subjects! No curriculum narrowing.</a:t>
            </a:r>
            <a:endParaRPr dirty="0"/>
          </a:p>
          <a:p>
            <a:pPr marL="342900" marR="0" lvl="0" indent="-342900" algn="l" rtl="0">
              <a:lnSpc>
                <a:spcPct val="100000"/>
              </a:lnSpc>
              <a:spcBef>
                <a:spcPts val="0"/>
              </a:spcBef>
              <a:spcAft>
                <a:spcPts val="0"/>
              </a:spcAft>
              <a:buClr>
                <a:srgbClr val="000000"/>
              </a:buClr>
              <a:buSzPts val="2400"/>
              <a:buFont typeface="Noto Sans Symbols"/>
              <a:buChar char="✔"/>
            </a:pPr>
            <a:r>
              <a:rPr lang="en-US" sz="2400" dirty="0">
                <a:latin typeface="Calibri"/>
                <a:ea typeface="Calibri"/>
                <a:cs typeface="Calibri"/>
                <a:sym typeface="Calibri"/>
              </a:rPr>
              <a:t>Offer e</a:t>
            </a:r>
            <a:r>
              <a:rPr lang="en-US" sz="2400" b="0" i="0" u="none" strike="noStrike" cap="none" dirty="0">
                <a:solidFill>
                  <a:srgbClr val="000000"/>
                </a:solidFill>
                <a:latin typeface="Calibri"/>
                <a:ea typeface="Calibri"/>
                <a:cs typeface="Calibri"/>
                <a:sym typeface="Calibri"/>
              </a:rPr>
              <a:t>nrichment withi</a:t>
            </a:r>
            <a:r>
              <a:rPr lang="en-US" sz="2400" dirty="0">
                <a:latin typeface="Calibri"/>
                <a:ea typeface="Calibri"/>
                <a:cs typeface="Calibri"/>
                <a:sym typeface="Calibri"/>
              </a:rPr>
              <a:t>n and beyond the school</a:t>
            </a:r>
            <a:r>
              <a:rPr lang="en-US" sz="2400" b="0" i="0" u="none" strike="noStrike" cap="none" dirty="0">
                <a:solidFill>
                  <a:srgbClr val="000000"/>
                </a:solidFill>
                <a:latin typeface="Calibri"/>
                <a:ea typeface="Calibri"/>
                <a:cs typeface="Calibri"/>
                <a:sym typeface="Calibri"/>
              </a:rPr>
              <a:t> curriculum</a:t>
            </a:r>
            <a:endParaRPr sz="2400" b="0" i="0" u="none" strike="noStrike" cap="none" dirty="0">
              <a:solidFill>
                <a:srgbClr val="000000"/>
              </a:solidFill>
              <a:latin typeface="Calibri"/>
              <a:ea typeface="Calibri"/>
              <a:cs typeface="Calibri"/>
              <a:sym typeface="Calibri"/>
            </a:endParaRPr>
          </a:p>
          <a:p>
            <a:pPr marL="342900" marR="0" lvl="0" indent="-342900" algn="l" rtl="0">
              <a:lnSpc>
                <a:spcPct val="100000"/>
              </a:lnSpc>
              <a:spcBef>
                <a:spcPts val="0"/>
              </a:spcBef>
              <a:spcAft>
                <a:spcPts val="0"/>
              </a:spcAft>
              <a:buClr>
                <a:srgbClr val="000000"/>
              </a:buClr>
              <a:buSzPts val="2400"/>
              <a:buFont typeface="Noto Sans Symbols"/>
              <a:buChar char="✔"/>
            </a:pPr>
            <a:r>
              <a:rPr lang="en-US" sz="2400" dirty="0">
                <a:latin typeface="Calibri"/>
                <a:ea typeface="Calibri"/>
                <a:cs typeface="Calibri"/>
                <a:sym typeface="Calibri"/>
              </a:rPr>
              <a:t>Supports wellbeing and positive mental health</a:t>
            </a:r>
            <a:r>
              <a:rPr lang="en-US" sz="2400" b="0" i="0" u="none" strike="noStrike" cap="none" dirty="0">
                <a:solidFill>
                  <a:srgbClr val="000000"/>
                </a:solidFill>
                <a:latin typeface="Calibri"/>
                <a:ea typeface="Calibri"/>
                <a:cs typeface="Calibri"/>
                <a:sym typeface="Calibri"/>
              </a:rPr>
              <a:t> </a:t>
            </a:r>
            <a:endParaRPr dirty="0"/>
          </a:p>
        </p:txBody>
      </p:sp>
      <p:pic>
        <p:nvPicPr>
          <p:cNvPr id="152" name="Google Shape;152;p9"/>
          <p:cNvPicPr preferRelativeResize="0"/>
          <p:nvPr/>
        </p:nvPicPr>
        <p:blipFill rotWithShape="1">
          <a:blip r:embed="rId5">
            <a:alphaModFix/>
          </a:blip>
          <a:srcRect/>
          <a:stretch/>
        </p:blipFill>
        <p:spPr>
          <a:xfrm>
            <a:off x="7319628" y="885873"/>
            <a:ext cx="1504775" cy="107887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7"/>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58" name="Google Shape;158;p7"/>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9" name="Google Shape;159;p7"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160" name="Google Shape;160;p7"/>
          <p:cNvSpPr txBox="1"/>
          <p:nvPr/>
        </p:nvSpPr>
        <p:spPr>
          <a:xfrm>
            <a:off x="1317536" y="6180709"/>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161" name="Google Shape;161;p7"/>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62" name="Google Shape;162;p7"/>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163" name="Google Shape;163;p7"/>
          <p:cNvSpPr txBox="1"/>
          <p:nvPr/>
        </p:nvSpPr>
        <p:spPr>
          <a:xfrm>
            <a:off x="101236" y="254853"/>
            <a:ext cx="8901000" cy="6462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dirty="0">
                <a:solidFill>
                  <a:srgbClr val="FF0000"/>
                </a:solidFill>
                <a:latin typeface="Calibri"/>
                <a:ea typeface="Calibri"/>
                <a:cs typeface="Calibri"/>
                <a:sym typeface="Calibri"/>
              </a:rPr>
              <a:t>School Outcomes </a:t>
            </a:r>
            <a:r>
              <a:rPr lang="en-US" sz="3600" b="1" dirty="0">
                <a:solidFill>
                  <a:srgbClr val="FF0000"/>
                </a:solidFill>
                <a:latin typeface="Calibri"/>
                <a:ea typeface="Calibri"/>
                <a:cs typeface="Calibri"/>
                <a:sym typeface="Calibri"/>
              </a:rPr>
              <a:t>2026</a:t>
            </a:r>
            <a:r>
              <a:rPr lang="en-US" sz="3600" b="1" i="0" u="none" strike="noStrike" cap="none" dirty="0">
                <a:solidFill>
                  <a:srgbClr val="FF0000"/>
                </a:solidFill>
                <a:latin typeface="Calibri"/>
                <a:ea typeface="Calibri"/>
                <a:cs typeface="Calibri"/>
                <a:sym typeface="Calibri"/>
              </a:rPr>
              <a:t> </a:t>
            </a:r>
            <a:endParaRPr sz="1800" b="0" i="0" u="none" strike="noStrike" cap="none" dirty="0">
              <a:solidFill>
                <a:srgbClr val="FF0000"/>
              </a:solidFill>
              <a:latin typeface="Calibri"/>
              <a:ea typeface="Calibri"/>
              <a:cs typeface="Calibri"/>
              <a:sym typeface="Calibri"/>
            </a:endParaRPr>
          </a:p>
        </p:txBody>
      </p:sp>
      <p:pic>
        <p:nvPicPr>
          <p:cNvPr id="165" name="Google Shape;165;p7" descr="Image result for green tick"/>
          <p:cNvPicPr preferRelativeResize="0"/>
          <p:nvPr/>
        </p:nvPicPr>
        <p:blipFill rotWithShape="1">
          <a:blip r:embed="rId5">
            <a:alphaModFix/>
          </a:blip>
          <a:srcRect/>
          <a:stretch/>
        </p:blipFill>
        <p:spPr>
          <a:xfrm>
            <a:off x="8389759" y="102068"/>
            <a:ext cx="612477" cy="743091"/>
          </a:xfrm>
          <a:prstGeom prst="rect">
            <a:avLst/>
          </a:prstGeom>
          <a:noFill/>
          <a:ln>
            <a:noFill/>
          </a:ln>
        </p:spPr>
      </p:pic>
      <p:graphicFrame>
        <p:nvGraphicFramePr>
          <p:cNvPr id="2" name="Table 1">
            <a:extLst>
              <a:ext uri="{FF2B5EF4-FFF2-40B4-BE49-F238E27FC236}">
                <a16:creationId xmlns:a16="http://schemas.microsoft.com/office/drawing/2014/main" id="{F0461972-CAA7-4575-A554-756F7B323513}"/>
              </a:ext>
            </a:extLst>
          </p:cNvPr>
          <p:cNvGraphicFramePr>
            <a:graphicFrameLocks noGrp="1"/>
          </p:cNvGraphicFramePr>
          <p:nvPr>
            <p:extLst>
              <p:ext uri="{D42A27DB-BD31-4B8C-83A1-F6EECF244321}">
                <p14:modId xmlns:p14="http://schemas.microsoft.com/office/powerpoint/2010/main" val="327991648"/>
              </p:ext>
            </p:extLst>
          </p:nvPr>
        </p:nvGraphicFramePr>
        <p:xfrm>
          <a:off x="242915" y="1004480"/>
          <a:ext cx="7892152" cy="508635"/>
        </p:xfrm>
        <a:graphic>
          <a:graphicData uri="http://schemas.openxmlformats.org/drawingml/2006/table">
            <a:tbl>
              <a:tblPr firstRow="1" firstCol="1" bandRow="1"/>
              <a:tblGrid>
                <a:gridCol w="3946076">
                  <a:extLst>
                    <a:ext uri="{9D8B030D-6E8A-4147-A177-3AD203B41FA5}">
                      <a16:colId xmlns:a16="http://schemas.microsoft.com/office/drawing/2014/main" val="3432072125"/>
                    </a:ext>
                  </a:extLst>
                </a:gridCol>
                <a:gridCol w="3946076">
                  <a:extLst>
                    <a:ext uri="{9D8B030D-6E8A-4147-A177-3AD203B41FA5}">
                      <a16:colId xmlns:a16="http://schemas.microsoft.com/office/drawing/2014/main" val="3321690015"/>
                    </a:ext>
                  </a:extLst>
                </a:gridCol>
              </a:tblGrid>
              <a:tr h="352346">
                <a:tc>
                  <a:txBody>
                    <a:bodyPr/>
                    <a:lstStyle/>
                    <a:p>
                      <a:pPr>
                        <a:lnSpc>
                          <a:spcPct val="107000"/>
                        </a:lnSpc>
                        <a:spcAft>
                          <a:spcPts val="0"/>
                        </a:spcAft>
                      </a:pP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Good Level of Development at the end of Reception year</a:t>
                      </a:r>
                      <a:endParaRPr lang="en-GB"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tc>
                  <a:txBody>
                    <a:bodyPr/>
                    <a:lstStyle/>
                    <a:p>
                      <a:pPr algn="ctr">
                        <a:lnSpc>
                          <a:spcPct val="107000"/>
                        </a:lnSpc>
                        <a:spcAft>
                          <a:spcPts val="0"/>
                        </a:spcAft>
                      </a:pPr>
                      <a:r>
                        <a:rPr lang="en-GB" sz="16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93%</a:t>
                      </a:r>
                      <a:r>
                        <a:rPr lang="en-GB" sz="16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(72% National Figure)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solidFill>
                      <a:srgbClr val="FFFFFF"/>
                    </a:solidFill>
                  </a:tcPr>
                </a:tc>
                <a:extLst>
                  <a:ext uri="{0D108BD9-81ED-4DB2-BD59-A6C34878D82A}">
                    <a16:rowId xmlns:a16="http://schemas.microsoft.com/office/drawing/2014/main" val="30972894"/>
                  </a:ext>
                </a:extLst>
              </a:tr>
            </a:tbl>
          </a:graphicData>
        </a:graphic>
      </p:graphicFrame>
      <p:sp>
        <p:nvSpPr>
          <p:cNvPr id="5" name="Rectangle 4">
            <a:extLst>
              <a:ext uri="{FF2B5EF4-FFF2-40B4-BE49-F238E27FC236}">
                <a16:creationId xmlns:a16="http://schemas.microsoft.com/office/drawing/2014/main" id="{D55CDD9D-AE5F-411A-8625-344B907BD239}"/>
              </a:ext>
            </a:extLst>
          </p:cNvPr>
          <p:cNvSpPr/>
          <p:nvPr/>
        </p:nvSpPr>
        <p:spPr>
          <a:xfrm>
            <a:off x="141764" y="600528"/>
            <a:ext cx="1901483" cy="343492"/>
          </a:xfrm>
          <a:prstGeom prst="rect">
            <a:avLst/>
          </a:prstGeom>
        </p:spPr>
        <p:txBody>
          <a:bodyPr wrap="none">
            <a:spAutoFit/>
          </a:bodyPr>
          <a:lstStyle/>
          <a:p>
            <a:pPr>
              <a:lnSpc>
                <a:spcPct val="107000"/>
              </a:lnSpc>
              <a:spcBef>
                <a:spcPts val="1500"/>
              </a:spcBef>
              <a:spcAft>
                <a:spcPts val="750"/>
              </a:spcAft>
            </a:pPr>
            <a:r>
              <a:rPr lang="en-GB" sz="1600" b="1"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Foundation Stage</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Rectangle 5">
            <a:extLst>
              <a:ext uri="{FF2B5EF4-FFF2-40B4-BE49-F238E27FC236}">
                <a16:creationId xmlns:a16="http://schemas.microsoft.com/office/drawing/2014/main" id="{C4B3A778-BA6B-445A-9F73-A1BA83CDD3F0}"/>
              </a:ext>
            </a:extLst>
          </p:cNvPr>
          <p:cNvSpPr/>
          <p:nvPr/>
        </p:nvSpPr>
        <p:spPr>
          <a:xfrm>
            <a:off x="141764" y="1534316"/>
            <a:ext cx="1992853" cy="341440"/>
          </a:xfrm>
          <a:prstGeom prst="rect">
            <a:avLst/>
          </a:prstGeom>
        </p:spPr>
        <p:txBody>
          <a:bodyPr wrap="none">
            <a:spAutoFit/>
          </a:bodyPr>
          <a:lstStyle/>
          <a:p>
            <a:pPr>
              <a:lnSpc>
                <a:spcPct val="107000"/>
              </a:lnSpc>
              <a:spcBef>
                <a:spcPts val="1500"/>
              </a:spcBef>
              <a:spcAft>
                <a:spcPts val="750"/>
              </a:spcAft>
            </a:pPr>
            <a:r>
              <a:rPr lang="en-GB" sz="1600" b="1"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Phonics Screening</a:t>
            </a:r>
            <a:r>
              <a:rPr lang="en-GB"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a:extLst>
              <a:ext uri="{FF2B5EF4-FFF2-40B4-BE49-F238E27FC236}">
                <a16:creationId xmlns:a16="http://schemas.microsoft.com/office/drawing/2014/main" id="{7D27302F-CE36-4F28-80D4-7F19D0C266CF}"/>
              </a:ext>
            </a:extLst>
          </p:cNvPr>
          <p:cNvSpPr/>
          <p:nvPr/>
        </p:nvSpPr>
        <p:spPr>
          <a:xfrm>
            <a:off x="242915" y="1843670"/>
            <a:ext cx="7624076" cy="800219"/>
          </a:xfrm>
          <a:prstGeom prst="rect">
            <a:avLst/>
          </a:prstGeom>
        </p:spPr>
        <p:txBody>
          <a:bodyPr wrap="square">
            <a:spAutoFit/>
          </a:bodyPr>
          <a:lstStyle/>
          <a:p>
            <a:r>
              <a:rPr lang="en-GB" sz="1600" b="1" dirty="0"/>
              <a:t>Year 1 pass rate				</a:t>
            </a:r>
            <a:r>
              <a:rPr lang="en-GB" sz="1600" b="1" dirty="0">
                <a:solidFill>
                  <a:srgbClr val="FF0000"/>
                </a:solidFill>
              </a:rPr>
              <a:t>93%</a:t>
            </a:r>
            <a:r>
              <a:rPr lang="en-GB" sz="1600" b="1" dirty="0"/>
              <a:t> (82% National Figure)</a:t>
            </a:r>
          </a:p>
          <a:p>
            <a:r>
              <a:rPr lang="en-GB" sz="1600" b="1" dirty="0"/>
              <a:t>Year 2 re-sit pass rate			</a:t>
            </a:r>
            <a:r>
              <a:rPr lang="en-GB" sz="1600" b="1" dirty="0">
                <a:solidFill>
                  <a:srgbClr val="FF0000"/>
                </a:solidFill>
              </a:rPr>
              <a:t>100%</a:t>
            </a:r>
            <a:r>
              <a:rPr lang="en-GB" sz="1600" b="1" dirty="0"/>
              <a:t> (91% National Figure)</a:t>
            </a:r>
          </a:p>
          <a:p>
            <a:r>
              <a:rPr lang="en-GB" dirty="0"/>
              <a:t> </a:t>
            </a:r>
          </a:p>
        </p:txBody>
      </p:sp>
      <p:sp>
        <p:nvSpPr>
          <p:cNvPr id="8" name="Rectangle 7">
            <a:extLst>
              <a:ext uri="{FF2B5EF4-FFF2-40B4-BE49-F238E27FC236}">
                <a16:creationId xmlns:a16="http://schemas.microsoft.com/office/drawing/2014/main" id="{E75E4FCD-2609-473D-910F-1188B5169C6A}"/>
              </a:ext>
            </a:extLst>
          </p:cNvPr>
          <p:cNvSpPr/>
          <p:nvPr/>
        </p:nvSpPr>
        <p:spPr>
          <a:xfrm>
            <a:off x="141764" y="2440436"/>
            <a:ext cx="2924198" cy="343492"/>
          </a:xfrm>
          <a:prstGeom prst="rect">
            <a:avLst/>
          </a:prstGeom>
        </p:spPr>
        <p:txBody>
          <a:bodyPr wrap="none">
            <a:spAutoFit/>
          </a:bodyPr>
          <a:lstStyle/>
          <a:p>
            <a:pPr>
              <a:lnSpc>
                <a:spcPct val="107000"/>
              </a:lnSpc>
              <a:spcBef>
                <a:spcPts val="1500"/>
              </a:spcBef>
              <a:spcAft>
                <a:spcPts val="750"/>
              </a:spcAft>
            </a:pPr>
            <a:r>
              <a:rPr lang="en-GB" sz="1600" b="1"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Year 4 Multiplication Check</a:t>
            </a:r>
            <a:endParaRPr lang="en-GB" sz="16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Rectangle 9">
            <a:extLst>
              <a:ext uri="{FF2B5EF4-FFF2-40B4-BE49-F238E27FC236}">
                <a16:creationId xmlns:a16="http://schemas.microsoft.com/office/drawing/2014/main" id="{14C9E204-4B85-4086-AB9A-4751A5CD9528}"/>
              </a:ext>
            </a:extLst>
          </p:cNvPr>
          <p:cNvSpPr/>
          <p:nvPr/>
        </p:nvSpPr>
        <p:spPr>
          <a:xfrm>
            <a:off x="169779" y="2775109"/>
            <a:ext cx="7965287" cy="338554"/>
          </a:xfrm>
          <a:prstGeom prst="rect">
            <a:avLst/>
          </a:prstGeom>
        </p:spPr>
        <p:txBody>
          <a:bodyPr wrap="square">
            <a:spAutoFit/>
          </a:bodyPr>
          <a:lstStyle/>
          <a:p>
            <a:r>
              <a:rPr lang="en-GB" sz="1600" b="1" dirty="0">
                <a:solidFill>
                  <a:schemeClr val="tx1"/>
                </a:solidFill>
                <a:latin typeface="Arial" panose="020B0604020202020204" pitchFamily="34" charset="0"/>
                <a:ea typeface="Times New Roman" panose="02020603050405020304" pitchFamily="18" charset="0"/>
              </a:rPr>
              <a:t>P</a:t>
            </a:r>
            <a:r>
              <a:rPr lang="en-GB" sz="1600" b="1" dirty="0">
                <a:latin typeface="Arial" panose="020B0604020202020204" pitchFamily="34" charset="0"/>
                <a:ea typeface="Times New Roman" panose="02020603050405020304" pitchFamily="18" charset="0"/>
              </a:rPr>
              <a:t>upils achieving a score of 25/25 		 </a:t>
            </a:r>
            <a:r>
              <a:rPr lang="en-GB" sz="1600" b="1" dirty="0">
                <a:solidFill>
                  <a:srgbClr val="FF0000"/>
                </a:solidFill>
                <a:latin typeface="Arial" panose="020B0604020202020204" pitchFamily="34" charset="0"/>
                <a:ea typeface="Times New Roman" panose="02020603050405020304" pitchFamily="18" charset="0"/>
              </a:rPr>
              <a:t>50% </a:t>
            </a:r>
            <a:r>
              <a:rPr lang="en-GB" sz="1600" b="1" dirty="0">
                <a:latin typeface="Arial" panose="020B0604020202020204" pitchFamily="34" charset="0"/>
                <a:ea typeface="Times New Roman" panose="02020603050405020304" pitchFamily="18" charset="0"/>
              </a:rPr>
              <a:t>(44% National Figure)</a:t>
            </a:r>
            <a:endParaRPr lang="en-GB" sz="1600" dirty="0"/>
          </a:p>
        </p:txBody>
      </p:sp>
      <p:sp>
        <p:nvSpPr>
          <p:cNvPr id="11" name="Rectangle 10">
            <a:extLst>
              <a:ext uri="{FF2B5EF4-FFF2-40B4-BE49-F238E27FC236}">
                <a16:creationId xmlns:a16="http://schemas.microsoft.com/office/drawing/2014/main" id="{EDA476D5-6096-41EE-8C73-156464E057EA}"/>
              </a:ext>
            </a:extLst>
          </p:cNvPr>
          <p:cNvSpPr/>
          <p:nvPr/>
        </p:nvSpPr>
        <p:spPr>
          <a:xfrm>
            <a:off x="169780" y="3084427"/>
            <a:ext cx="2266967" cy="374911"/>
          </a:xfrm>
          <a:prstGeom prst="rect">
            <a:avLst/>
          </a:prstGeom>
        </p:spPr>
        <p:txBody>
          <a:bodyPr wrap="none">
            <a:spAutoFit/>
          </a:bodyPr>
          <a:lstStyle/>
          <a:p>
            <a:pPr>
              <a:lnSpc>
                <a:spcPct val="107000"/>
              </a:lnSpc>
              <a:spcBef>
                <a:spcPts val="1500"/>
              </a:spcBef>
              <a:spcAft>
                <a:spcPts val="750"/>
              </a:spcAft>
            </a:pPr>
            <a:r>
              <a:rPr lang="en-GB" sz="1600" b="1"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End of Key Stage 2</a:t>
            </a:r>
            <a:r>
              <a:rPr lang="en-GB" sz="1800" b="1" u="sng" dirty="0">
                <a:solidFill>
                  <a:srgbClr val="169179"/>
                </a:solidFill>
                <a:latin typeface="Comic Sans MS" panose="030F0702030302020204" pitchFamily="66" charset="0"/>
                <a:ea typeface="Times New Roman" panose="02020603050405020304" pitchFamily="18" charset="0"/>
                <a:cs typeface="Times New Roman" panose="02020603050405020304" pitchFamily="18" charset="0"/>
              </a:rPr>
              <a:t> </a:t>
            </a:r>
            <a:endParaRPr lang="en-GB" sz="1800" b="1"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5" name="Table 14">
            <a:extLst>
              <a:ext uri="{FF2B5EF4-FFF2-40B4-BE49-F238E27FC236}">
                <a16:creationId xmlns:a16="http://schemas.microsoft.com/office/drawing/2014/main" id="{7E0A06A6-7DA5-457D-B461-9126CD9592F2}"/>
              </a:ext>
            </a:extLst>
          </p:cNvPr>
          <p:cNvGraphicFramePr>
            <a:graphicFrameLocks noGrp="1"/>
          </p:cNvGraphicFramePr>
          <p:nvPr>
            <p:extLst>
              <p:ext uri="{D42A27DB-BD31-4B8C-83A1-F6EECF244321}">
                <p14:modId xmlns:p14="http://schemas.microsoft.com/office/powerpoint/2010/main" val="1959340103"/>
              </p:ext>
            </p:extLst>
          </p:nvPr>
        </p:nvGraphicFramePr>
        <p:xfrm>
          <a:off x="242915" y="3523789"/>
          <a:ext cx="8590367" cy="2351598"/>
        </p:xfrm>
        <a:graphic>
          <a:graphicData uri="http://schemas.openxmlformats.org/drawingml/2006/table">
            <a:tbl>
              <a:tblPr firstRow="1" firstCol="1" bandRow="1">
                <a:tableStyleId>{5C22544A-7EE6-4342-B048-85BDC9FD1C3A}</a:tableStyleId>
              </a:tblPr>
              <a:tblGrid>
                <a:gridCol w="2594062">
                  <a:extLst>
                    <a:ext uri="{9D8B030D-6E8A-4147-A177-3AD203B41FA5}">
                      <a16:colId xmlns:a16="http://schemas.microsoft.com/office/drawing/2014/main" val="344766888"/>
                    </a:ext>
                  </a:extLst>
                </a:gridCol>
                <a:gridCol w="2273354">
                  <a:extLst>
                    <a:ext uri="{9D8B030D-6E8A-4147-A177-3AD203B41FA5}">
                      <a16:colId xmlns:a16="http://schemas.microsoft.com/office/drawing/2014/main" val="3352235029"/>
                    </a:ext>
                  </a:extLst>
                </a:gridCol>
                <a:gridCol w="3722951">
                  <a:extLst>
                    <a:ext uri="{9D8B030D-6E8A-4147-A177-3AD203B41FA5}">
                      <a16:colId xmlns:a16="http://schemas.microsoft.com/office/drawing/2014/main" val="1569383992"/>
                    </a:ext>
                  </a:extLst>
                </a:gridCol>
              </a:tblGrid>
              <a:tr h="707032">
                <a:tc>
                  <a:txBody>
                    <a:bodyPr/>
                    <a:lstStyle/>
                    <a:p>
                      <a:pPr algn="ctr">
                        <a:lnSpc>
                          <a:spcPct val="107000"/>
                        </a:lnSpc>
                        <a:spcAft>
                          <a:spcPts val="0"/>
                        </a:spcAft>
                      </a:pPr>
                      <a:r>
                        <a:rPr lang="en-GB" sz="1600" b="1" dirty="0">
                          <a:solidFill>
                            <a:schemeClr val="tx1"/>
                          </a:solidFill>
                          <a:effectLst/>
                        </a:rPr>
                        <a:t>Subject</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ts val="2040"/>
                        </a:lnSpc>
                        <a:spcAft>
                          <a:spcPts val="750"/>
                        </a:spcAft>
                      </a:pPr>
                      <a:r>
                        <a:rPr lang="en-GB" sz="1600" b="1" dirty="0">
                          <a:solidFill>
                            <a:schemeClr val="tx1"/>
                          </a:solidFill>
                          <a:effectLst/>
                        </a:rPr>
                        <a:t>Working at/above the Expected Level</a:t>
                      </a:r>
                    </a:p>
                    <a:p>
                      <a:pPr algn="ctr">
                        <a:lnSpc>
                          <a:spcPts val="2040"/>
                        </a:lnSpc>
                        <a:spcAft>
                          <a:spcPts val="750"/>
                        </a:spcAft>
                      </a:pPr>
                      <a:r>
                        <a:rPr lang="en-GB" sz="1600" b="1" dirty="0">
                          <a:solidFill>
                            <a:schemeClr val="tx1"/>
                          </a:solidFill>
                          <a:effectLst/>
                        </a:rPr>
                        <a:t>(national)</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ts val="2040"/>
                        </a:lnSpc>
                        <a:spcAft>
                          <a:spcPts val="750"/>
                        </a:spcAft>
                      </a:pPr>
                      <a:r>
                        <a:rPr lang="en-GB" sz="1600" b="1" dirty="0">
                          <a:solidFill>
                            <a:schemeClr val="tx1"/>
                          </a:solidFill>
                          <a:effectLst/>
                        </a:rPr>
                        <a:t>Achieving ‘Higher Standard’</a:t>
                      </a:r>
                    </a:p>
                    <a:p>
                      <a:pPr algn="ctr">
                        <a:lnSpc>
                          <a:spcPts val="2040"/>
                        </a:lnSpc>
                        <a:spcAft>
                          <a:spcPts val="750"/>
                        </a:spcAft>
                      </a:pPr>
                      <a:r>
                        <a:rPr lang="en-GB" sz="1600" b="1" dirty="0">
                          <a:solidFill>
                            <a:schemeClr val="tx1"/>
                          </a:solidFill>
                          <a:effectLst/>
                        </a:rPr>
                        <a:t>(2026 national)</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3071655073"/>
                  </a:ext>
                </a:extLst>
              </a:tr>
              <a:tr h="171277">
                <a:tc>
                  <a:txBody>
                    <a:bodyPr/>
                    <a:lstStyle/>
                    <a:p>
                      <a:pPr algn="l">
                        <a:lnSpc>
                          <a:spcPct val="107000"/>
                        </a:lnSpc>
                        <a:spcAft>
                          <a:spcPts val="0"/>
                        </a:spcAft>
                      </a:pPr>
                      <a:r>
                        <a:rPr lang="en-GB" sz="1600" b="1" dirty="0">
                          <a:solidFill>
                            <a:schemeClr val="tx1"/>
                          </a:solidFill>
                          <a:effectLst/>
                        </a:rPr>
                        <a:t>Reading</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0"/>
                        </a:spcAft>
                      </a:pPr>
                      <a:r>
                        <a:rPr lang="en-GB" sz="1600" b="1" dirty="0">
                          <a:solidFill>
                            <a:srgbClr val="FF0000"/>
                          </a:solidFill>
                          <a:effectLst/>
                        </a:rPr>
                        <a:t>91%</a:t>
                      </a:r>
                      <a:r>
                        <a:rPr lang="en-GB" sz="1600" b="1" dirty="0">
                          <a:solidFill>
                            <a:schemeClr val="tx1"/>
                          </a:solidFill>
                          <a:effectLst/>
                        </a:rPr>
                        <a:t> (75%)</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l">
                        <a:lnSpc>
                          <a:spcPct val="107000"/>
                        </a:lnSpc>
                        <a:spcAft>
                          <a:spcPts val="0"/>
                        </a:spcAft>
                      </a:pPr>
                      <a:r>
                        <a:rPr lang="en-GB" sz="1600" b="1" dirty="0">
                          <a:solidFill>
                            <a:schemeClr val="tx1"/>
                          </a:solidFill>
                          <a:effectLst/>
                        </a:rPr>
                        <a:t>                      </a:t>
                      </a:r>
                      <a:r>
                        <a:rPr lang="en-GB" sz="1600" b="1" dirty="0">
                          <a:solidFill>
                            <a:srgbClr val="FF0000"/>
                          </a:solidFill>
                          <a:effectLst/>
                        </a:rPr>
                        <a:t>32%</a:t>
                      </a:r>
                      <a:r>
                        <a:rPr lang="en-GB" sz="1600" b="1" dirty="0">
                          <a:solidFill>
                            <a:schemeClr val="tx1"/>
                          </a:solidFill>
                          <a:effectLst/>
                        </a:rPr>
                        <a:t> (31%)</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972673543"/>
                  </a:ext>
                </a:extLst>
              </a:tr>
              <a:tr h="171277">
                <a:tc>
                  <a:txBody>
                    <a:bodyPr/>
                    <a:lstStyle/>
                    <a:p>
                      <a:pPr algn="l">
                        <a:lnSpc>
                          <a:spcPct val="107000"/>
                        </a:lnSpc>
                        <a:spcAft>
                          <a:spcPts val="0"/>
                        </a:spcAft>
                      </a:pPr>
                      <a:r>
                        <a:rPr lang="en-GB" sz="1600" b="1" dirty="0">
                          <a:solidFill>
                            <a:schemeClr val="tx1"/>
                          </a:solidFill>
                          <a:effectLst/>
                        </a:rPr>
                        <a:t>Writing</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0"/>
                        </a:spcAft>
                      </a:pPr>
                      <a:r>
                        <a:rPr lang="en-GB" sz="1600" b="1" dirty="0">
                          <a:solidFill>
                            <a:srgbClr val="FF0000"/>
                          </a:solidFill>
                          <a:effectLst/>
                        </a:rPr>
                        <a:t>86%</a:t>
                      </a:r>
                      <a:r>
                        <a:rPr lang="en-GB" sz="1600" b="1" dirty="0">
                          <a:solidFill>
                            <a:schemeClr val="tx1"/>
                          </a:solidFill>
                          <a:effectLst/>
                        </a:rPr>
                        <a:t> (73%)</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l">
                        <a:lnSpc>
                          <a:spcPct val="107000"/>
                        </a:lnSpc>
                        <a:spcAft>
                          <a:spcPts val="0"/>
                        </a:spcAft>
                      </a:pPr>
                      <a:r>
                        <a:rPr lang="en-GB" sz="1600" b="1" dirty="0">
                          <a:solidFill>
                            <a:schemeClr val="tx1"/>
                          </a:solidFill>
                          <a:effectLst/>
                        </a:rPr>
                        <a:t>                      </a:t>
                      </a:r>
                      <a:r>
                        <a:rPr lang="en-GB" sz="1600" b="1" dirty="0">
                          <a:solidFill>
                            <a:srgbClr val="FF0000"/>
                          </a:solidFill>
                          <a:effectLst/>
                        </a:rPr>
                        <a:t>30%</a:t>
                      </a:r>
                      <a:r>
                        <a:rPr lang="en-GB" sz="1600" b="1" dirty="0">
                          <a:solidFill>
                            <a:schemeClr val="tx1"/>
                          </a:solidFill>
                          <a:effectLst/>
                        </a:rPr>
                        <a:t> (13%)</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48784948"/>
                  </a:ext>
                </a:extLst>
              </a:tr>
              <a:tr h="171277">
                <a:tc>
                  <a:txBody>
                    <a:bodyPr/>
                    <a:lstStyle/>
                    <a:p>
                      <a:pPr algn="l">
                        <a:lnSpc>
                          <a:spcPct val="107000"/>
                        </a:lnSpc>
                        <a:spcAft>
                          <a:spcPts val="0"/>
                        </a:spcAft>
                      </a:pPr>
                      <a:r>
                        <a:rPr lang="en-GB" sz="1600" b="1">
                          <a:solidFill>
                            <a:schemeClr val="tx1"/>
                          </a:solidFill>
                          <a:effectLst/>
                        </a:rPr>
                        <a:t>Maths</a:t>
                      </a:r>
                      <a:endParaRPr lang="en-GB"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0"/>
                        </a:spcAft>
                      </a:pPr>
                      <a:r>
                        <a:rPr lang="en-GB" sz="1600" b="1" dirty="0">
                          <a:solidFill>
                            <a:srgbClr val="FF0000"/>
                          </a:solidFill>
                          <a:effectLst/>
                        </a:rPr>
                        <a:t>95%</a:t>
                      </a:r>
                      <a:r>
                        <a:rPr lang="en-GB" sz="1600" b="1" dirty="0">
                          <a:solidFill>
                            <a:schemeClr val="tx1"/>
                          </a:solidFill>
                          <a:effectLst/>
                        </a:rPr>
                        <a:t> (75%)</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l">
                        <a:lnSpc>
                          <a:spcPct val="107000"/>
                        </a:lnSpc>
                        <a:spcAft>
                          <a:spcPts val="0"/>
                        </a:spcAft>
                      </a:pPr>
                      <a:r>
                        <a:rPr lang="en-GB" sz="1600" b="1" dirty="0">
                          <a:solidFill>
                            <a:schemeClr val="tx1"/>
                          </a:solidFill>
                          <a:effectLst/>
                        </a:rPr>
                        <a:t>                      </a:t>
                      </a:r>
                      <a:r>
                        <a:rPr lang="en-GB" sz="1600" b="1" dirty="0">
                          <a:solidFill>
                            <a:srgbClr val="FF0000"/>
                          </a:solidFill>
                          <a:effectLst/>
                        </a:rPr>
                        <a:t>55%</a:t>
                      </a:r>
                      <a:r>
                        <a:rPr lang="en-GB" sz="1600" b="1" dirty="0">
                          <a:solidFill>
                            <a:schemeClr val="tx1"/>
                          </a:solidFill>
                          <a:effectLst/>
                        </a:rPr>
                        <a:t> (27%)</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4050113700"/>
                  </a:ext>
                </a:extLst>
              </a:tr>
              <a:tr h="351604">
                <a:tc>
                  <a:txBody>
                    <a:bodyPr/>
                    <a:lstStyle/>
                    <a:p>
                      <a:pPr algn="l">
                        <a:lnSpc>
                          <a:spcPct val="107000"/>
                        </a:lnSpc>
                        <a:spcAft>
                          <a:spcPts val="0"/>
                        </a:spcAft>
                      </a:pPr>
                      <a:r>
                        <a:rPr lang="en-GB" sz="1600" b="1">
                          <a:solidFill>
                            <a:schemeClr val="tx1"/>
                          </a:solidFill>
                          <a:effectLst/>
                        </a:rPr>
                        <a:t>English Grammar, Punctuation and Spelling</a:t>
                      </a:r>
                      <a:endParaRPr lang="en-GB"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0"/>
                        </a:spcAft>
                      </a:pPr>
                      <a:r>
                        <a:rPr lang="en-GB" sz="1600" b="1" dirty="0">
                          <a:solidFill>
                            <a:srgbClr val="FF0000"/>
                          </a:solidFill>
                          <a:effectLst/>
                        </a:rPr>
                        <a:t>91%</a:t>
                      </a:r>
                      <a:r>
                        <a:rPr lang="en-GB" sz="1600" b="1" dirty="0">
                          <a:solidFill>
                            <a:schemeClr val="tx1"/>
                          </a:solidFill>
                          <a:effectLst/>
                        </a:rPr>
                        <a:t> (74%)</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l">
                        <a:lnSpc>
                          <a:spcPct val="107000"/>
                        </a:lnSpc>
                        <a:spcAft>
                          <a:spcPts val="0"/>
                        </a:spcAft>
                      </a:pPr>
                      <a:r>
                        <a:rPr lang="en-GB" sz="1600" b="1" dirty="0">
                          <a:solidFill>
                            <a:schemeClr val="tx1"/>
                          </a:solidFill>
                          <a:effectLst/>
                        </a:rPr>
                        <a:t>                      </a:t>
                      </a:r>
                      <a:r>
                        <a:rPr lang="en-GB" sz="1600" b="1" dirty="0">
                          <a:solidFill>
                            <a:srgbClr val="FF0000"/>
                          </a:solidFill>
                          <a:effectLst/>
                        </a:rPr>
                        <a:t>45%</a:t>
                      </a:r>
                      <a:r>
                        <a:rPr lang="en-GB" sz="1600" b="1" dirty="0">
                          <a:solidFill>
                            <a:schemeClr val="tx1"/>
                          </a:solidFill>
                          <a:effectLst/>
                        </a:rPr>
                        <a:t> (30%)</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425673237"/>
                  </a:ext>
                </a:extLst>
              </a:tr>
              <a:tr h="171277">
                <a:tc>
                  <a:txBody>
                    <a:bodyPr/>
                    <a:lstStyle/>
                    <a:p>
                      <a:pPr algn="l">
                        <a:lnSpc>
                          <a:spcPct val="107000"/>
                        </a:lnSpc>
                        <a:spcAft>
                          <a:spcPts val="0"/>
                        </a:spcAft>
                      </a:pPr>
                      <a:r>
                        <a:rPr lang="en-GB" sz="1600" b="1">
                          <a:solidFill>
                            <a:schemeClr val="tx1"/>
                          </a:solidFill>
                          <a:effectLst/>
                        </a:rPr>
                        <a:t>R, W, M combined</a:t>
                      </a:r>
                      <a:endParaRPr lang="en-GB" sz="16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ctr">
                        <a:lnSpc>
                          <a:spcPct val="107000"/>
                        </a:lnSpc>
                        <a:spcAft>
                          <a:spcPts val="0"/>
                        </a:spcAft>
                      </a:pPr>
                      <a:r>
                        <a:rPr lang="en-GB" sz="1600" b="1" dirty="0">
                          <a:solidFill>
                            <a:srgbClr val="FF0000"/>
                          </a:solidFill>
                          <a:effectLst/>
                        </a:rPr>
                        <a:t>80%</a:t>
                      </a:r>
                      <a:r>
                        <a:rPr lang="en-GB" sz="1600" b="1" dirty="0">
                          <a:solidFill>
                            <a:schemeClr val="tx1"/>
                          </a:solidFill>
                          <a:effectLst/>
                        </a:rPr>
                        <a:t> (63%)</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tc>
                  <a:txBody>
                    <a:bodyPr/>
                    <a:lstStyle/>
                    <a:p>
                      <a:pPr algn="l">
                        <a:lnSpc>
                          <a:spcPct val="107000"/>
                        </a:lnSpc>
                        <a:spcAft>
                          <a:spcPts val="0"/>
                        </a:spcAft>
                      </a:pPr>
                      <a:r>
                        <a:rPr lang="en-GB" sz="1600" b="1" dirty="0">
                          <a:solidFill>
                            <a:schemeClr val="tx1"/>
                          </a:solidFill>
                          <a:effectLst/>
                        </a:rPr>
                        <a:t>                      </a:t>
                      </a:r>
                      <a:r>
                        <a:rPr lang="en-GB" sz="1600" b="1" dirty="0">
                          <a:solidFill>
                            <a:srgbClr val="FF0000"/>
                          </a:solidFill>
                          <a:effectLst/>
                        </a:rPr>
                        <a:t>20%</a:t>
                      </a:r>
                      <a:r>
                        <a:rPr lang="en-GB" sz="1600" b="1" dirty="0">
                          <a:solidFill>
                            <a:schemeClr val="tx1"/>
                          </a:solidFill>
                          <a:effectLst/>
                        </a:rPr>
                        <a:t> (9%)</a:t>
                      </a:r>
                      <a:endParaRPr lang="en-GB" sz="16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noFill/>
                  </a:tcPr>
                </a:tc>
                <a:extLst>
                  <a:ext uri="{0D108BD9-81ED-4DB2-BD59-A6C34878D82A}">
                    <a16:rowId xmlns:a16="http://schemas.microsoft.com/office/drawing/2014/main" val="955644882"/>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5" name="Google Shape;225;p27"/>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6" name="Google Shape;226;p27"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227" name="Google Shape;227;p27"/>
          <p:cNvSpPr txBox="1"/>
          <p:nvPr/>
        </p:nvSpPr>
        <p:spPr>
          <a:xfrm>
            <a:off x="1317536" y="6081318"/>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228" name="Google Shape;228;p27"/>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9" name="Google Shape;229;p27"/>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230" name="Google Shape;230;p27"/>
          <p:cNvSpPr txBox="1"/>
          <p:nvPr/>
        </p:nvSpPr>
        <p:spPr>
          <a:xfrm>
            <a:off x="213842" y="250215"/>
            <a:ext cx="8901084" cy="923289"/>
          </a:xfrm>
          <a:prstGeom prst="rect">
            <a:avLst/>
          </a:prstGeom>
          <a:noFill/>
          <a:ln>
            <a:noFill/>
          </a:ln>
        </p:spPr>
        <p:txBody>
          <a:bodyPr spcFirstLastPara="1" wrap="square" lIns="91425" tIns="45700" rIns="91425" bIns="45700" anchor="t" anchorCtr="0">
            <a:spAutoFit/>
          </a:bodyPr>
          <a:lstStyle/>
          <a:p>
            <a:pPr>
              <a:buSzPts val="3600"/>
            </a:pPr>
            <a:r>
              <a:rPr lang="en-US" sz="3600" b="1" dirty="0">
                <a:solidFill>
                  <a:schemeClr val="dk1"/>
                </a:solidFill>
                <a:latin typeface="Calibri"/>
                <a:ea typeface="Calibri"/>
                <a:cs typeface="Calibri"/>
                <a:sym typeface="Calibri"/>
              </a:rPr>
              <a:t>Parents say</a:t>
            </a:r>
            <a:r>
              <a:rPr lang="en-US" sz="3600" b="1" i="0" u="none" strike="noStrike" cap="none" dirty="0">
                <a:solidFill>
                  <a:schemeClr val="dk1"/>
                </a:solidFill>
                <a:latin typeface="Calibri"/>
                <a:ea typeface="Calibri"/>
                <a:cs typeface="Calibri"/>
                <a:sym typeface="Calibri"/>
              </a:rPr>
              <a:t>:</a:t>
            </a:r>
            <a:endParaRPr lang="en-US" sz="2400" b="1" i="0" u="none" strike="noStrike" cap="none" dirty="0">
              <a:solidFill>
                <a:schemeClr val="dk1"/>
              </a:solidFill>
              <a:latin typeface="Calibri"/>
              <a:ea typeface="Calibri"/>
              <a:cs typeface="Calibri"/>
            </a:endParaRPr>
          </a:p>
          <a:p>
            <a:pPr>
              <a:buSzPts val="1800"/>
            </a:pPr>
            <a:endParaRPr lang="en-US" sz="1800" dirty="0">
              <a:solidFill>
                <a:schemeClr val="dk1"/>
              </a:solidFill>
              <a:latin typeface="Calibri"/>
              <a:ea typeface="Calibri"/>
              <a:cs typeface="Calibri"/>
            </a:endParaRPr>
          </a:p>
        </p:txBody>
      </p:sp>
      <p:sp>
        <p:nvSpPr>
          <p:cNvPr id="231" name="Google Shape;231;p27"/>
          <p:cNvSpPr txBox="1"/>
          <p:nvPr/>
        </p:nvSpPr>
        <p:spPr>
          <a:xfrm rot="20930752">
            <a:off x="-481319" y="1293526"/>
            <a:ext cx="5474308" cy="1323399"/>
          </a:xfrm>
          <a:prstGeom prst="rect">
            <a:avLst/>
          </a:prstGeom>
          <a:noFill/>
          <a:ln>
            <a:noFill/>
          </a:ln>
        </p:spPr>
        <p:txBody>
          <a:bodyPr spcFirstLastPara="1" wrap="square" lIns="91425" tIns="45700" rIns="91425" bIns="45700" anchor="t" anchorCtr="0">
            <a:spAutoFit/>
          </a:bodyPr>
          <a:lstStyle/>
          <a:p>
            <a:pPr marL="1257300" lvl="2" indent="-190500"/>
            <a:r>
              <a:rPr lang="en-US" sz="1400" b="0" i="0" u="none" strike="noStrike" cap="none" dirty="0">
                <a:solidFill>
                  <a:srgbClr val="000000"/>
                </a:solidFill>
                <a:latin typeface="Arial"/>
                <a:ea typeface="Arial"/>
                <a:cs typeface="Arial"/>
                <a:sym typeface="Arial"/>
              </a:rPr>
              <a:t>  </a:t>
            </a:r>
            <a:r>
              <a:rPr lang="en-US" sz="1400" b="1" i="0" u="none" strike="noStrike" cap="none" dirty="0">
                <a:solidFill>
                  <a:srgbClr val="000000"/>
                </a:solidFill>
                <a:latin typeface="Arial"/>
                <a:ea typeface="Arial"/>
                <a:cs typeface="Arial"/>
                <a:sym typeface="Arial"/>
              </a:rPr>
              <a:t> </a:t>
            </a:r>
            <a:r>
              <a:rPr lang="en-US" b="1" dirty="0">
                <a:solidFill>
                  <a:srgbClr val="FF0000"/>
                </a:solidFill>
              </a:rPr>
              <a:t>'</a:t>
            </a:r>
            <a:r>
              <a:rPr lang="en-GB" sz="1600" b="1" dirty="0">
                <a:solidFill>
                  <a:srgbClr val="FF0000"/>
                </a:solidFill>
                <a:latin typeface="Calibri"/>
                <a:ea typeface="Calibri"/>
                <a:cs typeface="Calibri"/>
              </a:rPr>
              <a:t>Fantastic school which fosters a love of learning. Excellent opportunities for the children beyond the usual curriculum and classroom. We couldn’t be happier with the progress our children are making.'</a:t>
            </a:r>
            <a:endParaRPr lang="en-US" sz="1600" b="1" i="0" u="none" strike="noStrike" cap="none" dirty="0">
              <a:solidFill>
                <a:srgbClr val="FF0000"/>
              </a:solidFill>
              <a:latin typeface="Calibri"/>
              <a:ea typeface="Calibri"/>
              <a:cs typeface="Calibri"/>
            </a:endParaRPr>
          </a:p>
        </p:txBody>
      </p:sp>
      <p:sp>
        <p:nvSpPr>
          <p:cNvPr id="233" name="Google Shape;233;p27"/>
          <p:cNvSpPr txBox="1"/>
          <p:nvPr/>
        </p:nvSpPr>
        <p:spPr>
          <a:xfrm rot="300000">
            <a:off x="4961199" y="2685758"/>
            <a:ext cx="3861649" cy="1323399"/>
          </a:xfrm>
          <a:prstGeom prst="rect">
            <a:avLst/>
          </a:prstGeom>
          <a:noFill/>
          <a:ln>
            <a:noFill/>
          </a:ln>
        </p:spPr>
        <p:txBody>
          <a:bodyPr spcFirstLastPara="1" wrap="square" lIns="91425" tIns="45700" rIns="91425" bIns="45700" anchor="t" anchorCtr="0">
            <a:spAutoFit/>
          </a:bodyPr>
          <a:lstStyle/>
          <a:p>
            <a:r>
              <a:rPr lang="en-GB" sz="1600" dirty="0">
                <a:solidFill>
                  <a:schemeClr val="accent2">
                    <a:lumMod val="60000"/>
                    <a:lumOff val="40000"/>
                  </a:schemeClr>
                </a:solidFill>
                <a:latin typeface="Calibri"/>
                <a:ea typeface="Calibri"/>
                <a:cs typeface="Calibri"/>
              </a:rPr>
              <a:t>'</a:t>
            </a:r>
            <a:r>
              <a:rPr lang="en-GB" sz="1600" dirty="0">
                <a:solidFill>
                  <a:schemeClr val="accent2">
                    <a:lumMod val="76000"/>
                  </a:schemeClr>
                </a:solidFill>
                <a:latin typeface="Calibri"/>
                <a:ea typeface="Calibri"/>
                <a:cs typeface="Calibri"/>
              </a:rPr>
              <a:t>The school has a positive happy approach for both students and staff alike. Thus, creating a conducive environment for strong attendance and natural learning and growth</a:t>
            </a:r>
            <a:r>
              <a:rPr lang="en-GB" sz="1600" dirty="0">
                <a:solidFill>
                  <a:schemeClr val="accent2">
                    <a:lumMod val="60000"/>
                    <a:lumOff val="40000"/>
                  </a:schemeClr>
                </a:solidFill>
                <a:latin typeface="Calibri"/>
                <a:ea typeface="Calibri"/>
                <a:cs typeface="Calibri"/>
              </a:rPr>
              <a:t>.'</a:t>
            </a:r>
            <a:endParaRPr lang="en-US" sz="1600" dirty="0">
              <a:solidFill>
                <a:schemeClr val="accent2">
                  <a:lumMod val="60000"/>
                  <a:lumOff val="40000"/>
                </a:schemeClr>
              </a:solidFill>
              <a:latin typeface="Calibri"/>
              <a:ea typeface="Calibri"/>
              <a:cs typeface="Calibri"/>
            </a:endParaRPr>
          </a:p>
        </p:txBody>
      </p:sp>
      <p:sp>
        <p:nvSpPr>
          <p:cNvPr id="234" name="Google Shape;234;p27"/>
          <p:cNvSpPr/>
          <p:nvPr/>
        </p:nvSpPr>
        <p:spPr>
          <a:xfrm rot="21056423">
            <a:off x="289517" y="2822534"/>
            <a:ext cx="4572000" cy="1323399"/>
          </a:xfrm>
          <a:prstGeom prst="rect">
            <a:avLst/>
          </a:prstGeom>
          <a:noFill/>
          <a:ln>
            <a:noFill/>
          </a:ln>
        </p:spPr>
        <p:txBody>
          <a:bodyPr spcFirstLastPara="1" wrap="square" lIns="91425" tIns="45700" rIns="91425" bIns="45700" anchor="t" anchorCtr="0">
            <a:spAutoFit/>
          </a:bodyPr>
          <a:lstStyle/>
          <a:p>
            <a:r>
              <a:rPr lang="en-US" sz="1600" b="1" dirty="0">
                <a:solidFill>
                  <a:srgbClr val="00B050"/>
                </a:solidFill>
              </a:rPr>
              <a:t>‘</a:t>
            </a:r>
            <a:r>
              <a:rPr lang="en-GB" sz="1600" b="1" dirty="0">
                <a:solidFill>
                  <a:srgbClr val="00B050"/>
                </a:solidFill>
                <a:latin typeface="Calibri"/>
                <a:ea typeface="Calibri"/>
                <a:cs typeface="Calibri"/>
              </a:rPr>
              <a:t>Everyone in the school truly cares about the children and wants the best for them. The fact that the children are happy and thriving is proof of this. It’s such a welcoming environment and this is noticed by everyone who walks in.'</a:t>
            </a:r>
            <a:endParaRPr lang="en-US" sz="1600" b="1" dirty="0">
              <a:solidFill>
                <a:srgbClr val="00B050"/>
              </a:solidFill>
              <a:latin typeface="Calibri"/>
              <a:ea typeface="Calibri"/>
              <a:cs typeface="Calibri"/>
            </a:endParaRPr>
          </a:p>
        </p:txBody>
      </p:sp>
      <p:sp>
        <p:nvSpPr>
          <p:cNvPr id="235" name="Google Shape;235;p27"/>
          <p:cNvSpPr/>
          <p:nvPr/>
        </p:nvSpPr>
        <p:spPr>
          <a:xfrm>
            <a:off x="4030631" y="4059720"/>
            <a:ext cx="5104035" cy="1815841"/>
          </a:xfrm>
          <a:prstGeom prst="rect">
            <a:avLst/>
          </a:prstGeom>
          <a:noFill/>
          <a:ln>
            <a:noFill/>
          </a:ln>
        </p:spPr>
        <p:txBody>
          <a:bodyPr spcFirstLastPara="1" wrap="square" lIns="91425" tIns="45700" rIns="91425" bIns="45700" anchor="t" anchorCtr="0">
            <a:spAutoFit/>
          </a:bodyPr>
          <a:lstStyle/>
          <a:p>
            <a:r>
              <a:rPr lang="en-US" sz="1600" b="1" dirty="0">
                <a:solidFill>
                  <a:srgbClr val="212121"/>
                </a:solidFill>
                <a:latin typeface="Calibri"/>
                <a:ea typeface="Calibri"/>
                <a:cs typeface="Calibri"/>
              </a:rPr>
              <a:t>'My children are happy in school and love the range of activities and opportunities made available through the curriculum, trips and visitors. My children are doing extremely well academically. I love how both of my children come home with a story to tell from their day, often telling me things they have enjoyed from their lessons.'</a:t>
            </a:r>
            <a:endParaRPr lang="en-US" sz="1600" b="1" dirty="0"/>
          </a:p>
        </p:txBody>
      </p:sp>
      <p:sp>
        <p:nvSpPr>
          <p:cNvPr id="236" name="Google Shape;236;p27"/>
          <p:cNvSpPr/>
          <p:nvPr/>
        </p:nvSpPr>
        <p:spPr>
          <a:xfrm rot="-660000">
            <a:off x="5223139" y="1166612"/>
            <a:ext cx="3337773" cy="1077178"/>
          </a:xfrm>
          <a:prstGeom prst="rect">
            <a:avLst/>
          </a:prstGeom>
          <a:noFill/>
          <a:ln>
            <a:noFill/>
          </a:ln>
        </p:spPr>
        <p:txBody>
          <a:bodyPr spcFirstLastPara="1" wrap="square" lIns="91425" tIns="45700" rIns="91425" bIns="45700" anchor="t" anchorCtr="0">
            <a:spAutoFit/>
          </a:bodyPr>
          <a:lstStyle/>
          <a:p>
            <a:r>
              <a:rPr lang="en-US" sz="1600" b="1" dirty="0">
                <a:solidFill>
                  <a:srgbClr val="00B0F0"/>
                </a:solidFill>
              </a:rPr>
              <a:t>‘</a:t>
            </a:r>
            <a:r>
              <a:rPr lang="en-GB" sz="1600" b="1" dirty="0">
                <a:solidFill>
                  <a:srgbClr val="00B0F0"/>
                </a:solidFill>
                <a:latin typeface="Calibri"/>
                <a:ea typeface="Calibri"/>
                <a:cs typeface="Calibri"/>
              </a:rPr>
              <a:t>The class teacher has been brilliant – very supportive of my child and all feedback given is constructive and helpful. </a:t>
            </a:r>
            <a:endParaRPr lang="en-US" sz="1600" b="1" dirty="0">
              <a:solidFill>
                <a:srgbClr val="00B0F0"/>
              </a:solidFill>
              <a:latin typeface="Calibri"/>
              <a:ea typeface="Calibri"/>
              <a:cs typeface="Calibri"/>
            </a:endParaRPr>
          </a:p>
        </p:txBody>
      </p:sp>
      <p:sp>
        <p:nvSpPr>
          <p:cNvPr id="237" name="Google Shape;237;p27"/>
          <p:cNvSpPr/>
          <p:nvPr/>
        </p:nvSpPr>
        <p:spPr>
          <a:xfrm>
            <a:off x="514483" y="4498381"/>
            <a:ext cx="3175120" cy="1323399"/>
          </a:xfrm>
          <a:prstGeom prst="rect">
            <a:avLst/>
          </a:prstGeom>
          <a:noFill/>
          <a:ln>
            <a:noFill/>
          </a:ln>
        </p:spPr>
        <p:txBody>
          <a:bodyPr spcFirstLastPara="1" wrap="square" lIns="91425" tIns="45700" rIns="91425" bIns="45700" anchor="t" anchorCtr="0">
            <a:spAutoFit/>
          </a:bodyPr>
          <a:lstStyle/>
          <a:p>
            <a:r>
              <a:rPr lang="en-GB" sz="1600" b="1" dirty="0">
                <a:solidFill>
                  <a:srgbClr val="7030A0"/>
                </a:solidFill>
                <a:latin typeface="Calibri"/>
                <a:ea typeface="Calibri"/>
                <a:cs typeface="Calibri"/>
              </a:rPr>
              <a:t>'Thank you for being such an excellent school and for making my child feel happy and safe. My child proudly tells everyone that he goes the best school in the world.'</a:t>
            </a:r>
            <a:endParaRPr lang="en-US" sz="1600" b="1" dirty="0">
              <a:solidFill>
                <a:srgbClr val="7030A0"/>
              </a:solidFill>
              <a:latin typeface="Calibri"/>
              <a:ea typeface="Calibri"/>
              <a:cs typeface="Calibri"/>
            </a:endParaRPr>
          </a:p>
        </p:txBody>
      </p:sp>
      <p:pic>
        <p:nvPicPr>
          <p:cNvPr id="15" name="Picture 14">
            <a:extLst>
              <a:ext uri="{FF2B5EF4-FFF2-40B4-BE49-F238E27FC236}">
                <a16:creationId xmlns:a16="http://schemas.microsoft.com/office/drawing/2014/main" id="{28CC86E2-C27A-4084-8E5D-07CF27E595F7}"/>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607102">
            <a:off x="4335384" y="897132"/>
            <a:ext cx="925922" cy="639104"/>
          </a:xfrm>
          <a:prstGeom prst="rect">
            <a:avLst/>
          </a:prstGeom>
        </p:spPr>
      </p:pic>
      <p:pic>
        <p:nvPicPr>
          <p:cNvPr id="16" name="Picture 15">
            <a:extLst>
              <a:ext uri="{FF2B5EF4-FFF2-40B4-BE49-F238E27FC236}">
                <a16:creationId xmlns:a16="http://schemas.microsoft.com/office/drawing/2014/main" id="{9CE20FEA-58DC-4725-B323-A6D2E57914A8}"/>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8725036">
            <a:off x="7847675" y="1870653"/>
            <a:ext cx="925922" cy="639104"/>
          </a:xfrm>
          <a:prstGeom prst="rect">
            <a:avLst/>
          </a:prstGeom>
        </p:spPr>
      </p:pic>
      <p:pic>
        <p:nvPicPr>
          <p:cNvPr id="17" name="Picture 16">
            <a:extLst>
              <a:ext uri="{FF2B5EF4-FFF2-40B4-BE49-F238E27FC236}">
                <a16:creationId xmlns:a16="http://schemas.microsoft.com/office/drawing/2014/main" id="{2ACAF18B-9DA0-4B9E-A623-E38DD538FA6F}"/>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607102">
            <a:off x="48020" y="2266568"/>
            <a:ext cx="925922" cy="639104"/>
          </a:xfrm>
          <a:prstGeom prst="rect">
            <a:avLst/>
          </a:prstGeom>
        </p:spPr>
      </p:pic>
      <p:pic>
        <p:nvPicPr>
          <p:cNvPr id="18" name="Picture 17">
            <a:extLst>
              <a:ext uri="{FF2B5EF4-FFF2-40B4-BE49-F238E27FC236}">
                <a16:creationId xmlns:a16="http://schemas.microsoft.com/office/drawing/2014/main" id="{0C961EA8-132E-4660-B725-193747590CAB}"/>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8257142">
            <a:off x="3162649" y="4007430"/>
            <a:ext cx="925922" cy="63910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Google Shape;224;p27"/>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25" name="Google Shape;225;p27"/>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6" name="Google Shape;226;p27" descr="A picture containing logo&#10;&#10;Description automatically generated"/>
          <p:cNvPicPr preferRelativeResize="0"/>
          <p:nvPr/>
        </p:nvPicPr>
        <p:blipFill rotWithShape="1">
          <a:blip r:embed="rId3">
            <a:alphaModFix/>
          </a:blip>
          <a:srcRect/>
          <a:stretch/>
        </p:blipFill>
        <p:spPr>
          <a:xfrm>
            <a:off x="242916" y="6081318"/>
            <a:ext cx="546355" cy="713149"/>
          </a:xfrm>
          <a:prstGeom prst="rect">
            <a:avLst/>
          </a:prstGeom>
          <a:noFill/>
          <a:ln>
            <a:noFill/>
          </a:ln>
        </p:spPr>
      </p:pic>
      <p:sp>
        <p:nvSpPr>
          <p:cNvPr id="227" name="Google Shape;227;p27"/>
          <p:cNvSpPr txBox="1"/>
          <p:nvPr/>
        </p:nvSpPr>
        <p:spPr>
          <a:xfrm>
            <a:off x="1317536" y="6081318"/>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228" name="Google Shape;228;p27"/>
          <p:cNvSpPr/>
          <p:nvPr/>
        </p:nvSpPr>
        <p:spPr>
          <a:xfrm rot="10800000" flipH="1">
            <a:off x="242916" y="5961921"/>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9" name="Google Shape;229;p27"/>
          <p:cNvPicPr preferRelativeResize="0"/>
          <p:nvPr/>
        </p:nvPicPr>
        <p:blipFill rotWithShape="1">
          <a:blip r:embed="rId4">
            <a:alphaModFix/>
          </a:blip>
          <a:srcRect t="1" r="92281" b="7246"/>
          <a:stretch/>
        </p:blipFill>
        <p:spPr>
          <a:xfrm>
            <a:off x="8135069" y="6026194"/>
            <a:ext cx="766014" cy="713149"/>
          </a:xfrm>
          <a:prstGeom prst="rect">
            <a:avLst/>
          </a:prstGeom>
          <a:noFill/>
          <a:ln>
            <a:noFill/>
          </a:ln>
        </p:spPr>
      </p:pic>
      <p:sp>
        <p:nvSpPr>
          <p:cNvPr id="230" name="Google Shape;230;p27"/>
          <p:cNvSpPr txBox="1"/>
          <p:nvPr/>
        </p:nvSpPr>
        <p:spPr>
          <a:xfrm>
            <a:off x="213842" y="250215"/>
            <a:ext cx="8901084" cy="923289"/>
          </a:xfrm>
          <a:prstGeom prst="rect">
            <a:avLst/>
          </a:prstGeom>
          <a:noFill/>
          <a:ln>
            <a:noFill/>
          </a:ln>
        </p:spPr>
        <p:txBody>
          <a:bodyPr spcFirstLastPara="1" wrap="square" lIns="91425" tIns="45700" rIns="91425" bIns="45700" anchor="t" anchorCtr="0">
            <a:spAutoFit/>
          </a:bodyPr>
          <a:lstStyle/>
          <a:p>
            <a:pPr>
              <a:buSzPts val="3600"/>
            </a:pPr>
            <a:r>
              <a:rPr lang="en-US" sz="3600" b="1" dirty="0" err="1">
                <a:solidFill>
                  <a:schemeClr val="dk1"/>
                </a:solidFill>
                <a:latin typeface="Calibri"/>
                <a:ea typeface="Calibri"/>
                <a:cs typeface="Calibri"/>
                <a:sym typeface="Calibri"/>
              </a:rPr>
              <a:t>Ofsted</a:t>
            </a:r>
            <a:r>
              <a:rPr lang="en-US" sz="3600" b="1" dirty="0">
                <a:solidFill>
                  <a:schemeClr val="dk1"/>
                </a:solidFill>
                <a:latin typeface="Calibri"/>
                <a:ea typeface="Calibri"/>
                <a:cs typeface="Calibri"/>
                <a:sym typeface="Calibri"/>
              </a:rPr>
              <a:t> Nov 2025 say</a:t>
            </a:r>
            <a:r>
              <a:rPr lang="en-US" sz="3600" b="1" i="0" u="none" strike="noStrike" cap="none" dirty="0">
                <a:solidFill>
                  <a:schemeClr val="dk1"/>
                </a:solidFill>
                <a:latin typeface="Calibri"/>
                <a:ea typeface="Calibri"/>
                <a:cs typeface="Calibri"/>
                <a:sym typeface="Calibri"/>
              </a:rPr>
              <a:t>:</a:t>
            </a:r>
            <a:endParaRPr lang="en-US" sz="2400" b="1" i="0" u="none" strike="noStrike" cap="none" dirty="0">
              <a:solidFill>
                <a:schemeClr val="dk1"/>
              </a:solidFill>
              <a:latin typeface="Calibri"/>
              <a:ea typeface="Calibri"/>
              <a:cs typeface="Calibri"/>
            </a:endParaRPr>
          </a:p>
          <a:p>
            <a:pPr>
              <a:buSzPts val="1800"/>
            </a:pPr>
            <a:endParaRPr lang="en-US" sz="1800" dirty="0">
              <a:solidFill>
                <a:schemeClr val="dk1"/>
              </a:solidFill>
              <a:latin typeface="Calibri"/>
              <a:ea typeface="Calibri"/>
              <a:cs typeface="Calibri"/>
            </a:endParaRPr>
          </a:p>
        </p:txBody>
      </p:sp>
      <p:sp>
        <p:nvSpPr>
          <p:cNvPr id="231" name="Google Shape;231;p27"/>
          <p:cNvSpPr txBox="1"/>
          <p:nvPr/>
        </p:nvSpPr>
        <p:spPr>
          <a:xfrm rot="20930752">
            <a:off x="-933856" y="1116472"/>
            <a:ext cx="5474308" cy="2062063"/>
          </a:xfrm>
          <a:prstGeom prst="rect">
            <a:avLst/>
          </a:prstGeom>
          <a:noFill/>
          <a:ln>
            <a:noFill/>
          </a:ln>
        </p:spPr>
        <p:txBody>
          <a:bodyPr spcFirstLastPara="1" wrap="square" lIns="91425" tIns="45700" rIns="91425" bIns="45700" anchor="t" anchorCtr="0">
            <a:spAutoFit/>
          </a:bodyPr>
          <a:lstStyle/>
          <a:p>
            <a:pPr marL="1257300" lvl="2" indent="-190500"/>
            <a:r>
              <a:rPr lang="en-US" sz="1400" b="0" i="0" u="none" strike="noStrike" cap="none" dirty="0">
                <a:solidFill>
                  <a:srgbClr val="000000"/>
                </a:solidFill>
                <a:latin typeface="Arial"/>
                <a:ea typeface="Arial"/>
                <a:cs typeface="Arial"/>
                <a:sym typeface="Arial"/>
              </a:rPr>
              <a:t>  </a:t>
            </a:r>
            <a:r>
              <a:rPr lang="en-US" sz="1400" b="1" i="0" u="none" strike="noStrike" cap="none" dirty="0">
                <a:solidFill>
                  <a:srgbClr val="000000"/>
                </a:solidFill>
                <a:latin typeface="Arial"/>
                <a:ea typeface="Arial"/>
                <a:cs typeface="Arial"/>
                <a:sym typeface="Arial"/>
              </a:rPr>
              <a:t> </a:t>
            </a:r>
            <a:r>
              <a:rPr lang="en-GB" sz="1600" b="1" dirty="0">
                <a:solidFill>
                  <a:srgbClr val="C00000"/>
                </a:solidFill>
                <a:ea typeface="+mn-lt"/>
                <a:cs typeface="+mn-lt"/>
              </a:rPr>
              <a:t>Pupils do very well from their starting points. They are consistently well prepared for their next stage of education. Pupils enjoy their learning and take great pride in their work. Lessons are highly engaging and matched well to pupils’ needs. </a:t>
            </a:r>
            <a:endParaRPr lang="en-GB" sz="1600" b="1" dirty="0">
              <a:ea typeface="+mn-lt"/>
              <a:cs typeface="+mn-lt"/>
            </a:endParaRPr>
          </a:p>
          <a:p>
            <a:pPr marL="1257300" lvl="2" indent="-190500"/>
            <a:endParaRPr lang="en-US" sz="1600" b="1" i="0" u="none" strike="noStrike" cap="none" dirty="0">
              <a:solidFill>
                <a:srgbClr val="FF0000"/>
              </a:solidFill>
              <a:latin typeface="Calibri"/>
              <a:ea typeface="Calibri"/>
              <a:cs typeface="Calibri"/>
            </a:endParaRPr>
          </a:p>
        </p:txBody>
      </p:sp>
      <p:sp>
        <p:nvSpPr>
          <p:cNvPr id="233" name="Google Shape;233;p27"/>
          <p:cNvSpPr txBox="1"/>
          <p:nvPr/>
        </p:nvSpPr>
        <p:spPr>
          <a:xfrm rot="300000">
            <a:off x="5096456" y="2791436"/>
            <a:ext cx="3861649" cy="1569620"/>
          </a:xfrm>
          <a:prstGeom prst="rect">
            <a:avLst/>
          </a:prstGeom>
          <a:noFill/>
          <a:ln>
            <a:noFill/>
          </a:ln>
        </p:spPr>
        <p:txBody>
          <a:bodyPr spcFirstLastPara="1" wrap="square" lIns="91425" tIns="45700" rIns="91425" bIns="45700" anchor="t" anchorCtr="0">
            <a:spAutoFit/>
          </a:bodyPr>
          <a:lstStyle/>
          <a:p>
            <a:r>
              <a:rPr lang="en-GB" sz="1600" b="1" dirty="0">
                <a:solidFill>
                  <a:srgbClr val="7030A0"/>
                </a:solidFill>
                <a:ea typeface="+mn-lt"/>
                <a:cs typeface="+mn-lt"/>
              </a:rPr>
              <a:t>Children make a really strong start to this school. They achieve well, develop high levels of independence and are fully ready for their next steps.</a:t>
            </a:r>
            <a:endParaRPr lang="en-GB" sz="1600" b="1" dirty="0">
              <a:solidFill>
                <a:srgbClr val="7030A0"/>
              </a:solidFill>
            </a:endParaRPr>
          </a:p>
          <a:p>
            <a:endParaRPr lang="en-US" sz="1600" dirty="0">
              <a:solidFill>
                <a:schemeClr val="accent2">
                  <a:lumMod val="60000"/>
                  <a:lumOff val="40000"/>
                </a:schemeClr>
              </a:solidFill>
              <a:latin typeface="Calibri"/>
              <a:ea typeface="Calibri"/>
              <a:cs typeface="Calibri"/>
            </a:endParaRPr>
          </a:p>
        </p:txBody>
      </p:sp>
      <p:sp>
        <p:nvSpPr>
          <p:cNvPr id="234" name="Google Shape;234;p27"/>
          <p:cNvSpPr/>
          <p:nvPr/>
        </p:nvSpPr>
        <p:spPr>
          <a:xfrm rot="21056423">
            <a:off x="191862" y="2983827"/>
            <a:ext cx="4572000" cy="1323399"/>
          </a:xfrm>
          <a:prstGeom prst="rect">
            <a:avLst/>
          </a:prstGeom>
          <a:noFill/>
          <a:ln>
            <a:noFill/>
          </a:ln>
        </p:spPr>
        <p:txBody>
          <a:bodyPr spcFirstLastPara="1" wrap="square" lIns="91425" tIns="45700" rIns="91425" bIns="45700" anchor="t" anchorCtr="0">
            <a:spAutoFit/>
          </a:bodyPr>
          <a:lstStyle/>
          <a:p>
            <a:r>
              <a:rPr lang="en-GB" sz="1600" b="1" dirty="0">
                <a:solidFill>
                  <a:schemeClr val="accent6">
                    <a:lumMod val="75000"/>
                  </a:schemeClr>
                </a:solidFill>
                <a:ea typeface="+mn-lt"/>
                <a:cs typeface="+mn-lt"/>
              </a:rPr>
              <a:t>The school's curriculum is of high quality. There is a consistent approach to teaching. Pupils receive the support that they need and do well.</a:t>
            </a:r>
            <a:endParaRPr lang="en-GB" sz="1600" b="1" dirty="0">
              <a:solidFill>
                <a:schemeClr val="accent6">
                  <a:lumMod val="75000"/>
                </a:schemeClr>
              </a:solidFill>
            </a:endParaRPr>
          </a:p>
          <a:p>
            <a:endParaRPr lang="en-US" sz="1600" b="1" dirty="0">
              <a:solidFill>
                <a:srgbClr val="00B050"/>
              </a:solidFill>
              <a:latin typeface="Calibri"/>
              <a:ea typeface="Calibri"/>
              <a:cs typeface="Calibri"/>
            </a:endParaRPr>
          </a:p>
        </p:txBody>
      </p:sp>
      <p:sp>
        <p:nvSpPr>
          <p:cNvPr id="236" name="Google Shape;236;p27"/>
          <p:cNvSpPr/>
          <p:nvPr/>
        </p:nvSpPr>
        <p:spPr>
          <a:xfrm rot="-660000">
            <a:off x="5393789" y="847704"/>
            <a:ext cx="3337773" cy="1569620"/>
          </a:xfrm>
          <a:prstGeom prst="rect">
            <a:avLst/>
          </a:prstGeom>
          <a:noFill/>
          <a:ln>
            <a:noFill/>
          </a:ln>
        </p:spPr>
        <p:txBody>
          <a:bodyPr spcFirstLastPara="1" wrap="square" lIns="91425" tIns="45700" rIns="91425" bIns="45700" anchor="t" anchorCtr="0">
            <a:spAutoFit/>
          </a:bodyPr>
          <a:lstStyle/>
          <a:p>
            <a:r>
              <a:rPr lang="en-GB" sz="1600" b="1" dirty="0">
                <a:solidFill>
                  <a:srgbClr val="002060"/>
                </a:solidFill>
                <a:ea typeface="+mn-lt"/>
                <a:cs typeface="+mn-lt"/>
              </a:rPr>
              <a:t>Bullying of any kind is not tolerated. Older pupils act as positive role models to others. Pupils thrive in this caring and calm environment.</a:t>
            </a:r>
            <a:endParaRPr lang="en-GB" sz="1600" b="1" dirty="0"/>
          </a:p>
          <a:p>
            <a:endParaRPr lang="en-US" sz="1600" b="1" dirty="0">
              <a:solidFill>
                <a:srgbClr val="00B0F0"/>
              </a:solidFill>
              <a:latin typeface="Calibri"/>
              <a:ea typeface="Calibri"/>
              <a:cs typeface="Calibri"/>
            </a:endParaRPr>
          </a:p>
        </p:txBody>
      </p:sp>
      <p:sp>
        <p:nvSpPr>
          <p:cNvPr id="237" name="Google Shape;237;p27"/>
          <p:cNvSpPr/>
          <p:nvPr/>
        </p:nvSpPr>
        <p:spPr>
          <a:xfrm>
            <a:off x="3076823" y="4104303"/>
            <a:ext cx="3350609" cy="1815841"/>
          </a:xfrm>
          <a:prstGeom prst="rect">
            <a:avLst/>
          </a:prstGeom>
          <a:noFill/>
          <a:ln>
            <a:noFill/>
          </a:ln>
        </p:spPr>
        <p:txBody>
          <a:bodyPr spcFirstLastPara="1" wrap="square" lIns="91425" tIns="45700" rIns="91425" bIns="45700" anchor="t" anchorCtr="0">
            <a:spAutoFit/>
          </a:bodyPr>
          <a:lstStyle/>
          <a:p>
            <a:r>
              <a:rPr lang="en-GB" sz="1600" b="1" dirty="0">
                <a:solidFill>
                  <a:srgbClr val="FFC000"/>
                </a:solidFill>
                <a:ea typeface="+mn-lt"/>
                <a:cs typeface="+mn-lt"/>
              </a:rPr>
              <a:t>Every pupil is valued, cared for and thrives at Great Sankey Primary School. Staff build strong, trusting relationships with pupils and their families. This creates a culture of respect</a:t>
            </a:r>
            <a:endParaRPr lang="en-US" sz="1600" b="1" dirty="0">
              <a:solidFill>
                <a:srgbClr val="FFC000"/>
              </a:solidFill>
              <a:ea typeface="+mn-lt"/>
              <a:cs typeface="+mn-lt"/>
            </a:endParaRPr>
          </a:p>
          <a:p>
            <a:endParaRPr lang="en-US" sz="1600" b="1" dirty="0">
              <a:solidFill>
                <a:srgbClr val="7030A0"/>
              </a:solidFill>
              <a:latin typeface="Calibri"/>
              <a:ea typeface="Calibri"/>
              <a:cs typeface="Calibri"/>
            </a:endParaRPr>
          </a:p>
        </p:txBody>
      </p:sp>
      <p:pic>
        <p:nvPicPr>
          <p:cNvPr id="15" name="Picture 14">
            <a:extLst>
              <a:ext uri="{FF2B5EF4-FFF2-40B4-BE49-F238E27FC236}">
                <a16:creationId xmlns:a16="http://schemas.microsoft.com/office/drawing/2014/main" id="{AD40B00B-C92E-43E2-BD2B-4BC0D6561C48}"/>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607102">
            <a:off x="1852238" y="4348655"/>
            <a:ext cx="925922" cy="639104"/>
          </a:xfrm>
          <a:prstGeom prst="rect">
            <a:avLst/>
          </a:prstGeom>
        </p:spPr>
      </p:pic>
      <p:pic>
        <p:nvPicPr>
          <p:cNvPr id="16" name="Picture 15">
            <a:extLst>
              <a:ext uri="{FF2B5EF4-FFF2-40B4-BE49-F238E27FC236}">
                <a16:creationId xmlns:a16="http://schemas.microsoft.com/office/drawing/2014/main" id="{FBF83D20-17CF-446D-9E42-2BCA03CF30BF}"/>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8637827">
            <a:off x="6697971" y="4544005"/>
            <a:ext cx="925922" cy="639104"/>
          </a:xfrm>
          <a:prstGeom prst="rect">
            <a:avLst/>
          </a:prstGeom>
        </p:spPr>
      </p:pic>
      <p:pic>
        <p:nvPicPr>
          <p:cNvPr id="17" name="Picture 16">
            <a:extLst>
              <a:ext uri="{FF2B5EF4-FFF2-40B4-BE49-F238E27FC236}">
                <a16:creationId xmlns:a16="http://schemas.microsoft.com/office/drawing/2014/main" id="{A2A041A9-6474-4C7C-9F1E-935929E91388}"/>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607102">
            <a:off x="4225240" y="2217570"/>
            <a:ext cx="925922" cy="639104"/>
          </a:xfrm>
          <a:prstGeom prst="rect">
            <a:avLst/>
          </a:prstGeom>
        </p:spPr>
      </p:pic>
      <p:pic>
        <p:nvPicPr>
          <p:cNvPr id="18" name="Picture 17">
            <a:extLst>
              <a:ext uri="{FF2B5EF4-FFF2-40B4-BE49-F238E27FC236}">
                <a16:creationId xmlns:a16="http://schemas.microsoft.com/office/drawing/2014/main" id="{D9F9D5DB-A7E2-4FB0-A3F9-BB86A9923935}"/>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7912408">
            <a:off x="7972861" y="1896720"/>
            <a:ext cx="925922" cy="639104"/>
          </a:xfrm>
          <a:prstGeom prst="rect">
            <a:avLst/>
          </a:prstGeom>
        </p:spPr>
      </p:pic>
    </p:spTree>
    <p:extLst>
      <p:ext uri="{BB962C8B-B14F-4D97-AF65-F5344CB8AC3E}">
        <p14:creationId xmlns:p14="http://schemas.microsoft.com/office/powerpoint/2010/main" val="3319774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29"/>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3" name="Google Shape;243;p29"/>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44" name="Google Shape;244;p29"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245" name="Google Shape;245;p29"/>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246" name="Google Shape;246;p29"/>
          <p:cNvSpPr txBox="1"/>
          <p:nvPr/>
        </p:nvSpPr>
        <p:spPr>
          <a:xfrm>
            <a:off x="1683296" y="5560955"/>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247" name="Google Shape;247;p29"/>
          <p:cNvSpPr/>
          <p:nvPr/>
        </p:nvSpPr>
        <p:spPr>
          <a:xfrm rot="10800000" flipH="1">
            <a:off x="242918" y="5464417"/>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p29"/>
          <p:cNvSpPr txBox="1"/>
          <p:nvPr/>
        </p:nvSpPr>
        <p:spPr>
          <a:xfrm>
            <a:off x="242917" y="488670"/>
            <a:ext cx="5856041"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latin typeface="Calibri"/>
                <a:ea typeface="Calibri"/>
                <a:cs typeface="Calibri"/>
                <a:sym typeface="Calibri"/>
              </a:rPr>
              <a:t>Early Years Foundation Stage</a:t>
            </a:r>
            <a:br>
              <a:rPr lang="en-US" sz="4000" b="0" i="0" u="none" strike="noStrike" cap="none" dirty="0">
                <a:solidFill>
                  <a:schemeClr val="dk1"/>
                </a:solidFill>
                <a:latin typeface="Calibri"/>
                <a:ea typeface="Calibri"/>
                <a:cs typeface="Calibri"/>
                <a:sym typeface="Calibri"/>
              </a:rPr>
            </a:br>
            <a:endParaRPr sz="4000" b="0" i="0" u="none" strike="noStrike" cap="none" dirty="0">
              <a:solidFill>
                <a:schemeClr val="dk1"/>
              </a:solidFill>
              <a:latin typeface="Calibri"/>
              <a:ea typeface="Calibri"/>
              <a:cs typeface="Calibri"/>
              <a:sym typeface="Calibri"/>
            </a:endParaRPr>
          </a:p>
        </p:txBody>
      </p:sp>
      <p:sp>
        <p:nvSpPr>
          <p:cNvPr id="249" name="Google Shape;249;p29"/>
          <p:cNvSpPr/>
          <p:nvPr/>
        </p:nvSpPr>
        <p:spPr>
          <a:xfrm>
            <a:off x="3200001" y="924014"/>
            <a:ext cx="7551119"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50" name="Google Shape;250;p29"/>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51" name="Google Shape;251;p29"/>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52" name="Google Shape;252;p29"/>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53" name="Google Shape;253;p29"/>
          <p:cNvSpPr/>
          <p:nvPr/>
        </p:nvSpPr>
        <p:spPr>
          <a:xfrm>
            <a:off x="242917" y="1247179"/>
            <a:ext cx="7976150" cy="4201110"/>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have a highly experienced team </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build strong relationships with our families</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provide a nurturing place for your child to flourish</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treat each child as an individual and take time to get to know them</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have lots of fun as we learn</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We have high expectations of our staff and our children</a:t>
            </a:r>
            <a:endParaRPr sz="2200" b="0" i="0" u="none" strike="noStrike" cap="none" dirty="0">
              <a:solidFill>
                <a:srgbClr val="000000"/>
              </a:solidFill>
              <a:latin typeface="Arial"/>
              <a:ea typeface="Arial"/>
              <a:cs typeface="Arial"/>
              <a:sym typeface="Arial"/>
            </a:endParaRPr>
          </a:p>
          <a:p>
            <a:pPr marL="342900" marR="0" lvl="0" indent="-342900" algn="l" rtl="0">
              <a:lnSpc>
                <a:spcPct val="150000"/>
              </a:lnSpc>
              <a:spcBef>
                <a:spcPts val="0"/>
              </a:spcBef>
              <a:spcAft>
                <a:spcPts val="0"/>
              </a:spcAft>
              <a:buSzPts val="2200"/>
              <a:buChar char="•"/>
            </a:pPr>
            <a:r>
              <a:rPr lang="en-US" sz="2200" b="0" i="0" u="none" strike="noStrike" cap="none" dirty="0">
                <a:solidFill>
                  <a:schemeClr val="tx1"/>
                </a:solidFill>
                <a:latin typeface="Arial"/>
                <a:ea typeface="Arial"/>
                <a:cs typeface="Arial"/>
                <a:sym typeface="Arial"/>
              </a:rPr>
              <a:t>Smaller Reception </a:t>
            </a:r>
            <a:r>
              <a:rPr lang="en-US" sz="2200" dirty="0">
                <a:solidFill>
                  <a:schemeClr val="tx1"/>
                </a:solidFill>
              </a:rPr>
              <a:t>class sizes</a:t>
            </a:r>
            <a:endParaRPr sz="2400" b="0" i="0" u="none" strike="noStrike" cap="none" dirty="0">
              <a:solidFill>
                <a:schemeClr val="tx1"/>
              </a:solidFill>
              <a:sym typeface="Arial"/>
            </a:endParaRPr>
          </a:p>
        </p:txBody>
      </p:sp>
      <p:pic>
        <p:nvPicPr>
          <p:cNvPr id="254" name="Google Shape;254;p29" descr="A picture containing grass, person, child, little&#10;&#10;Description automatically generated"/>
          <p:cNvPicPr preferRelativeResize="0"/>
          <p:nvPr/>
        </p:nvPicPr>
        <p:blipFill rotWithShape="1">
          <a:blip r:embed="rId5">
            <a:alphaModFix/>
          </a:blip>
          <a:srcRect/>
          <a:stretch/>
        </p:blipFill>
        <p:spPr>
          <a:xfrm>
            <a:off x="6977849" y="422925"/>
            <a:ext cx="1987401" cy="186751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28"/>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0" name="Google Shape;260;p28"/>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61" name="Google Shape;261;p28"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262" name="Google Shape;262;p28"/>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263" name="Google Shape;263;p28"/>
          <p:cNvSpPr txBox="1"/>
          <p:nvPr/>
        </p:nvSpPr>
        <p:spPr>
          <a:xfrm>
            <a:off x="1683296" y="5560955"/>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264" name="Google Shape;264;p28"/>
          <p:cNvSpPr/>
          <p:nvPr/>
        </p:nvSpPr>
        <p:spPr>
          <a:xfrm rot="10800000" flipH="1">
            <a:off x="242918" y="5464417"/>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65" name="Google Shape;265;p28"/>
          <p:cNvSpPr txBox="1"/>
          <p:nvPr/>
        </p:nvSpPr>
        <p:spPr>
          <a:xfrm>
            <a:off x="424701" y="557498"/>
            <a:ext cx="5856041"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a:solidFill>
                  <a:schemeClr val="dk1"/>
                </a:solidFill>
                <a:latin typeface="Calibri"/>
                <a:ea typeface="Calibri"/>
                <a:cs typeface="Calibri"/>
                <a:sym typeface="Calibri"/>
              </a:rPr>
              <a:t>The Environment </a:t>
            </a:r>
            <a:br>
              <a:rPr lang="en-US" sz="4000" b="0" i="0" u="none" strike="noStrike" cap="none">
                <a:solidFill>
                  <a:schemeClr val="dk1"/>
                </a:solidFill>
                <a:latin typeface="Calibri"/>
                <a:ea typeface="Calibri"/>
                <a:cs typeface="Calibri"/>
                <a:sym typeface="Calibri"/>
              </a:rPr>
            </a:br>
            <a:endParaRPr sz="4000" b="0" i="0" u="none" strike="noStrike" cap="none">
              <a:solidFill>
                <a:schemeClr val="dk1"/>
              </a:solidFill>
              <a:latin typeface="Calibri"/>
              <a:ea typeface="Calibri"/>
              <a:cs typeface="Calibri"/>
              <a:sym typeface="Calibri"/>
            </a:endParaRPr>
          </a:p>
        </p:txBody>
      </p:sp>
      <p:sp>
        <p:nvSpPr>
          <p:cNvPr id="266" name="Google Shape;266;p28"/>
          <p:cNvSpPr/>
          <p:nvPr/>
        </p:nvSpPr>
        <p:spPr>
          <a:xfrm>
            <a:off x="3200001" y="924014"/>
            <a:ext cx="7551119"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67" name="Google Shape;267;p28"/>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68" name="Google Shape;268;p28"/>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69" name="Google Shape;269;p28"/>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pic>
        <p:nvPicPr>
          <p:cNvPr id="270" name="Google Shape;270;p28" descr="Graphical user interface, application&#10;&#10;Description automatically generated"/>
          <p:cNvPicPr preferRelativeResize="0"/>
          <p:nvPr/>
        </p:nvPicPr>
        <p:blipFill rotWithShape="1">
          <a:blip r:embed="rId5">
            <a:alphaModFix/>
          </a:blip>
          <a:srcRect/>
          <a:stretch/>
        </p:blipFill>
        <p:spPr>
          <a:xfrm rot="375333">
            <a:off x="283712" y="1135484"/>
            <a:ext cx="1657350" cy="2209800"/>
          </a:xfrm>
          <a:prstGeom prst="rect">
            <a:avLst/>
          </a:prstGeom>
          <a:ln>
            <a:noFill/>
          </a:ln>
          <a:effectLst>
            <a:outerShdw blurRad="190500" algn="tl" rotWithShape="0">
              <a:srgbClr val="000000">
                <a:alpha val="70000"/>
              </a:srgbClr>
            </a:outerShdw>
          </a:effectLst>
        </p:spPr>
      </p:pic>
      <p:pic>
        <p:nvPicPr>
          <p:cNvPr id="271" name="Google Shape;271;p28" descr="A picture containing orange&#10;&#10;Description automatically generated"/>
          <p:cNvPicPr preferRelativeResize="0"/>
          <p:nvPr/>
        </p:nvPicPr>
        <p:blipFill rotWithShape="1">
          <a:blip r:embed="rId6">
            <a:alphaModFix/>
          </a:blip>
          <a:srcRect/>
          <a:stretch/>
        </p:blipFill>
        <p:spPr>
          <a:xfrm rot="20892659">
            <a:off x="334465" y="3276095"/>
            <a:ext cx="1385298" cy="1914409"/>
          </a:xfrm>
          <a:prstGeom prst="rect">
            <a:avLst/>
          </a:prstGeom>
          <a:ln>
            <a:noFill/>
          </a:ln>
          <a:effectLst>
            <a:outerShdw blurRad="190500" algn="tl" rotWithShape="0">
              <a:srgbClr val="000000">
                <a:alpha val="70000"/>
              </a:srgbClr>
            </a:outerShdw>
          </a:effectLst>
        </p:spPr>
      </p:pic>
      <p:pic>
        <p:nvPicPr>
          <p:cNvPr id="272" name="Google Shape;272;p28" descr="A picture containing indoor, flower, decorated&#10;&#10;Description automatically generated"/>
          <p:cNvPicPr preferRelativeResize="0"/>
          <p:nvPr/>
        </p:nvPicPr>
        <p:blipFill rotWithShape="1">
          <a:blip r:embed="rId7">
            <a:alphaModFix/>
          </a:blip>
          <a:srcRect/>
          <a:stretch/>
        </p:blipFill>
        <p:spPr>
          <a:xfrm rot="20904314">
            <a:off x="2191290" y="1176885"/>
            <a:ext cx="1657350" cy="2209800"/>
          </a:xfrm>
          <a:prstGeom prst="rect">
            <a:avLst/>
          </a:prstGeom>
          <a:ln>
            <a:noFill/>
          </a:ln>
          <a:effectLst>
            <a:outerShdw blurRad="190500" algn="tl" rotWithShape="0">
              <a:srgbClr val="000000">
                <a:alpha val="70000"/>
              </a:srgbClr>
            </a:outerShdw>
          </a:effectLst>
        </p:spPr>
      </p:pic>
      <p:pic>
        <p:nvPicPr>
          <p:cNvPr id="273" name="Google Shape;273;p28" descr="A picture containing dish&#10;&#10;Description automatically generated"/>
          <p:cNvPicPr preferRelativeResize="0"/>
          <p:nvPr/>
        </p:nvPicPr>
        <p:blipFill rotWithShape="1">
          <a:blip r:embed="rId8">
            <a:alphaModFix/>
          </a:blip>
          <a:srcRect/>
          <a:stretch/>
        </p:blipFill>
        <p:spPr>
          <a:xfrm>
            <a:off x="1993029" y="3012601"/>
            <a:ext cx="1657350" cy="2209800"/>
          </a:xfrm>
          <a:prstGeom prst="rect">
            <a:avLst/>
          </a:prstGeom>
          <a:ln>
            <a:noFill/>
          </a:ln>
          <a:effectLst>
            <a:outerShdw blurRad="190500" algn="tl" rotWithShape="0">
              <a:srgbClr val="000000">
                <a:alpha val="70000"/>
              </a:srgbClr>
            </a:outerShdw>
          </a:effectLst>
        </p:spPr>
      </p:pic>
      <p:pic>
        <p:nvPicPr>
          <p:cNvPr id="274" name="Google Shape;274;p28"/>
          <p:cNvPicPr preferRelativeResize="0"/>
          <p:nvPr/>
        </p:nvPicPr>
        <p:blipFill rotWithShape="1">
          <a:blip r:embed="rId9">
            <a:alphaModFix/>
          </a:blip>
          <a:srcRect/>
          <a:stretch/>
        </p:blipFill>
        <p:spPr>
          <a:xfrm rot="613529">
            <a:off x="5485082" y="511567"/>
            <a:ext cx="3351850" cy="3362325"/>
          </a:xfrm>
          <a:prstGeom prst="rect">
            <a:avLst/>
          </a:prstGeom>
          <a:ln>
            <a:noFill/>
          </a:ln>
          <a:effectLst>
            <a:outerShdw blurRad="190500" algn="tl" rotWithShape="0">
              <a:srgbClr val="000000">
                <a:alpha val="70000"/>
              </a:srgbClr>
            </a:outerShdw>
          </a:effectLst>
        </p:spPr>
      </p:pic>
      <p:pic>
        <p:nvPicPr>
          <p:cNvPr id="275" name="Google Shape;275;p28"/>
          <p:cNvPicPr preferRelativeResize="0"/>
          <p:nvPr/>
        </p:nvPicPr>
        <p:blipFill rotWithShape="1">
          <a:blip r:embed="rId10">
            <a:alphaModFix/>
          </a:blip>
          <a:srcRect/>
          <a:stretch/>
        </p:blipFill>
        <p:spPr>
          <a:xfrm>
            <a:off x="3749389" y="3492703"/>
            <a:ext cx="2562612" cy="1666535"/>
          </a:xfrm>
          <a:prstGeom prst="rect">
            <a:avLst/>
          </a:prstGeom>
          <a:ln>
            <a:noFill/>
          </a:ln>
          <a:effectLst>
            <a:outerShdw blurRad="190500" algn="tl" rotWithShape="0">
              <a:srgbClr val="000000">
                <a:alpha val="70000"/>
              </a:srgbClr>
            </a:outerShdw>
          </a:effectLst>
        </p:spPr>
      </p:pic>
      <p:pic>
        <p:nvPicPr>
          <p:cNvPr id="276" name="Google Shape;276;p28"/>
          <p:cNvPicPr preferRelativeResize="0"/>
          <p:nvPr/>
        </p:nvPicPr>
        <p:blipFill rotWithShape="1">
          <a:blip r:embed="rId11">
            <a:alphaModFix/>
          </a:blip>
          <a:srcRect/>
          <a:stretch/>
        </p:blipFill>
        <p:spPr>
          <a:xfrm>
            <a:off x="3930744" y="448711"/>
            <a:ext cx="1752600" cy="2427630"/>
          </a:xfrm>
          <a:prstGeom prst="rect">
            <a:avLst/>
          </a:prstGeom>
          <a:ln>
            <a:noFill/>
          </a:ln>
          <a:effectLst>
            <a:outerShdw blurRad="190500" algn="tl" rotWithShape="0">
              <a:srgbClr val="000000">
                <a:alpha val="70000"/>
              </a:srgbClr>
            </a:outerShdw>
          </a:effectLst>
        </p:spPr>
      </p:pic>
      <p:sp>
        <p:nvSpPr>
          <p:cNvPr id="2" name="TextBox 1">
            <a:extLst>
              <a:ext uri="{FF2B5EF4-FFF2-40B4-BE49-F238E27FC236}">
                <a16:creationId xmlns:a16="http://schemas.microsoft.com/office/drawing/2014/main" id="{D81472EF-D32D-4CBC-A33B-2F10C8319C7A}"/>
              </a:ext>
            </a:extLst>
          </p:cNvPr>
          <p:cNvSpPr txBox="1"/>
          <p:nvPr/>
        </p:nvSpPr>
        <p:spPr>
          <a:xfrm>
            <a:off x="6409678" y="4253500"/>
            <a:ext cx="2580812" cy="738664"/>
          </a:xfrm>
          <a:prstGeom prst="rect">
            <a:avLst/>
          </a:prstGeom>
          <a:solidFill>
            <a:schemeClr val="accent6">
              <a:lumMod val="40000"/>
              <a:lumOff val="60000"/>
            </a:schemeClr>
          </a:solidFill>
          <a:ln w="28575">
            <a:solidFill>
              <a:schemeClr val="accent6">
                <a:lumMod val="50000"/>
              </a:schemeClr>
            </a:solidFill>
          </a:ln>
        </p:spPr>
        <p:txBody>
          <a:bodyPr wrap="square" rtlCol="0">
            <a:spAutoFit/>
          </a:bodyPr>
          <a:lstStyle/>
          <a:p>
            <a:r>
              <a:rPr lang="en-GB" dirty="0"/>
              <a:t>High quality learning environments both indoors and outdoors. </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80"/>
        <p:cNvGrpSpPr/>
        <p:nvPr/>
      </p:nvGrpSpPr>
      <p:grpSpPr>
        <a:xfrm>
          <a:off x="0" y="0"/>
          <a:ext cx="0" cy="0"/>
          <a:chOff x="0" y="0"/>
          <a:chExt cx="0" cy="0"/>
        </a:xfrm>
      </p:grpSpPr>
      <p:sp>
        <p:nvSpPr>
          <p:cNvPr id="281" name="Google Shape;281;p32"/>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2" name="Google Shape;282;p32"/>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83" name="Google Shape;283;p32"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284" name="Google Shape;284;p32"/>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285" name="Google Shape;285;p32"/>
          <p:cNvSpPr txBox="1"/>
          <p:nvPr/>
        </p:nvSpPr>
        <p:spPr>
          <a:xfrm>
            <a:off x="1683296" y="5560955"/>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286" name="Google Shape;286;p32"/>
          <p:cNvSpPr/>
          <p:nvPr/>
        </p:nvSpPr>
        <p:spPr>
          <a:xfrm rot="10800000" flipH="1">
            <a:off x="242918" y="5464417"/>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87" name="Google Shape;287;p32"/>
          <p:cNvSpPr txBox="1"/>
          <p:nvPr/>
        </p:nvSpPr>
        <p:spPr>
          <a:xfrm>
            <a:off x="242918" y="397999"/>
            <a:ext cx="5856041" cy="12618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Arial"/>
              <a:buNone/>
            </a:pPr>
            <a:r>
              <a:rPr lang="en-US" sz="3600" b="1" i="0" u="none" strike="noStrike" cap="none" dirty="0">
                <a:solidFill>
                  <a:schemeClr val="dk1"/>
                </a:solidFill>
                <a:latin typeface="Calibri"/>
                <a:ea typeface="Calibri"/>
                <a:cs typeface="Calibri"/>
                <a:sym typeface="Calibri"/>
              </a:rPr>
              <a:t>Next Steps</a:t>
            </a:r>
            <a:br>
              <a:rPr lang="en-US" sz="4000" b="0" i="0" u="none" strike="noStrike" cap="none" dirty="0">
                <a:solidFill>
                  <a:schemeClr val="dk1"/>
                </a:solidFill>
                <a:latin typeface="Calibri"/>
                <a:ea typeface="Calibri"/>
                <a:cs typeface="Calibri"/>
                <a:sym typeface="Calibri"/>
              </a:rPr>
            </a:br>
            <a:endParaRPr sz="4000" b="0" i="0" u="none" strike="noStrike" cap="none" dirty="0">
              <a:solidFill>
                <a:schemeClr val="dk1"/>
              </a:solidFill>
              <a:latin typeface="Calibri"/>
              <a:ea typeface="Calibri"/>
              <a:cs typeface="Calibri"/>
              <a:sym typeface="Calibri"/>
            </a:endParaRPr>
          </a:p>
        </p:txBody>
      </p:sp>
      <p:sp>
        <p:nvSpPr>
          <p:cNvPr id="288" name="Google Shape;288;p32"/>
          <p:cNvSpPr/>
          <p:nvPr/>
        </p:nvSpPr>
        <p:spPr>
          <a:xfrm>
            <a:off x="3200001" y="924014"/>
            <a:ext cx="7551119"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289" name="Google Shape;289;p32"/>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90" name="Google Shape;290;p32"/>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91" name="Google Shape;291;p32"/>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292" name="Google Shape;292;p32"/>
          <p:cNvSpPr/>
          <p:nvPr/>
        </p:nvSpPr>
        <p:spPr>
          <a:xfrm>
            <a:off x="424701" y="1324035"/>
            <a:ext cx="4572000" cy="37555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3" name="Google Shape;293;p32"/>
          <p:cNvSpPr txBox="1"/>
          <p:nvPr/>
        </p:nvSpPr>
        <p:spPr>
          <a:xfrm>
            <a:off x="242919" y="925992"/>
            <a:ext cx="8658163" cy="4662775"/>
          </a:xfrm>
          <a:prstGeom prst="rect">
            <a:avLst/>
          </a:prstGeom>
          <a:no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Speak to parents </a:t>
            </a:r>
            <a:r>
              <a:rPr lang="en-US" sz="2200" dirty="0"/>
              <a:t>in the local community who have children already in school</a:t>
            </a:r>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Visit all schools in your area</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Ensure they align with your own vision and ethos</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Choose three schools</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Follow the Warrington Admission guidance </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Complete form by midnight 15</a:t>
            </a:r>
            <a:r>
              <a:rPr lang="en-US" sz="2200" b="0" i="0" u="none" strike="noStrike" cap="none" baseline="30000" dirty="0">
                <a:solidFill>
                  <a:srgbClr val="000000"/>
                </a:solidFill>
                <a:latin typeface="Arial"/>
                <a:ea typeface="Arial"/>
                <a:cs typeface="Arial"/>
                <a:sym typeface="Arial"/>
              </a:rPr>
              <a:t>th</a:t>
            </a:r>
            <a:r>
              <a:rPr lang="en-US" sz="2200" b="0" i="0" u="none" strike="noStrike" cap="none" dirty="0">
                <a:solidFill>
                  <a:srgbClr val="000000"/>
                </a:solidFill>
                <a:latin typeface="Arial"/>
                <a:ea typeface="Arial"/>
                <a:cs typeface="Arial"/>
                <a:sym typeface="Arial"/>
              </a:rPr>
              <a:t> January 2027</a:t>
            </a:r>
            <a:endParaRPr dirty="0"/>
          </a:p>
          <a:p>
            <a:pPr marL="342900" marR="0" lvl="0" indent="-342900" algn="l" rtl="0">
              <a:lnSpc>
                <a:spcPct val="150000"/>
              </a:lnSpc>
              <a:spcBef>
                <a:spcPts val="0"/>
              </a:spcBef>
              <a:spcAft>
                <a:spcPts val="0"/>
              </a:spcAft>
              <a:buClr>
                <a:srgbClr val="000000"/>
              </a:buClr>
              <a:buSzPts val="2200"/>
              <a:buFont typeface="Arial"/>
              <a:buChar char="•"/>
            </a:pPr>
            <a:r>
              <a:rPr lang="en-US" sz="2200" b="0" i="0" u="none" strike="noStrike" cap="none" dirty="0">
                <a:solidFill>
                  <a:srgbClr val="000000"/>
                </a:solidFill>
                <a:latin typeface="Arial"/>
                <a:ea typeface="Arial"/>
                <a:cs typeface="Arial"/>
                <a:sym typeface="Arial"/>
              </a:rPr>
              <a:t>Guidance </a:t>
            </a:r>
            <a:endParaRPr dirty="0"/>
          </a:p>
          <a:p>
            <a:pPr marL="0" marR="0" lvl="0" indent="0" algn="l" rtl="0">
              <a:lnSpc>
                <a:spcPct val="150000"/>
              </a:lnSpc>
              <a:spcBef>
                <a:spcPts val="0"/>
              </a:spcBef>
              <a:spcAft>
                <a:spcPts val="0"/>
              </a:spcAft>
              <a:buNone/>
            </a:pPr>
            <a:r>
              <a:rPr lang="en-US" sz="2200" b="0" i="0" u="sng" strike="noStrike" cap="none" dirty="0">
                <a:solidFill>
                  <a:srgbClr val="000000"/>
                </a:solidFill>
                <a:latin typeface="Arial"/>
                <a:ea typeface="Arial"/>
                <a:cs typeface="Arial"/>
                <a:sym typeface="Arial"/>
                <a:hlinkClick r:id="rId5">
                  <a:extLst>
                    <a:ext uri="{A12FA001-AC4F-418D-AE19-62706E023703}">
                      <ahyp:hlinkClr xmlns:ahyp="http://schemas.microsoft.com/office/drawing/2018/hyperlinkcolor" val="tx"/>
                    </a:ext>
                  </a:extLst>
                </a:hlinkClick>
              </a:rPr>
              <a:t>https://www.warrington.gov.uk/primary-school-admissions</a:t>
            </a:r>
            <a:endParaRPr sz="2200" b="0" i="0" u="none" strike="noStrike" cap="none" dirty="0">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Google Shape;298;p33"/>
          <p:cNvSpPr/>
          <p:nvPr/>
        </p:nvSpPr>
        <p:spPr>
          <a:xfrm>
            <a:off x="0" y="0"/>
            <a:ext cx="9144000" cy="28575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99" name="Google Shape;299;p33"/>
          <p:cNvSpPr/>
          <p:nvPr/>
        </p:nvSpPr>
        <p:spPr>
          <a:xfrm>
            <a:off x="0" y="241643"/>
            <a:ext cx="9144000" cy="117785"/>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00" name="Google Shape;300;p33"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301" name="Google Shape;301;p33"/>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302" name="Google Shape;302;p33"/>
          <p:cNvSpPr txBox="1"/>
          <p:nvPr/>
        </p:nvSpPr>
        <p:spPr>
          <a:xfrm>
            <a:off x="1683296" y="5560955"/>
            <a:ext cx="6549455" cy="67710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303" name="Google Shape;303;p33"/>
          <p:cNvSpPr/>
          <p:nvPr/>
        </p:nvSpPr>
        <p:spPr>
          <a:xfrm rot="10800000" flipH="1">
            <a:off x="242918" y="5464417"/>
            <a:ext cx="8658164" cy="45719"/>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04" name="Google Shape;304;p33"/>
          <p:cNvSpPr/>
          <p:nvPr/>
        </p:nvSpPr>
        <p:spPr>
          <a:xfrm>
            <a:off x="3200001" y="924014"/>
            <a:ext cx="7551119" cy="64633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05" name="Google Shape;305;p33"/>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06" name="Google Shape;306;p33"/>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07" name="Google Shape;307;p33"/>
          <p:cNvSpPr/>
          <p:nvPr/>
        </p:nvSpPr>
        <p:spPr>
          <a:xfrm>
            <a:off x="4457225" y="3275112"/>
            <a:ext cx="229550"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08" name="Google Shape;308;p33"/>
          <p:cNvSpPr/>
          <p:nvPr/>
        </p:nvSpPr>
        <p:spPr>
          <a:xfrm>
            <a:off x="424701" y="1324035"/>
            <a:ext cx="4572000" cy="375552"/>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309" name="Google Shape;309;p33" descr="Some Questions To Consider If You&amp;#39;re Attending NetApp Insight | Pure  Storage Blog"/>
          <p:cNvPicPr preferRelativeResize="0"/>
          <p:nvPr/>
        </p:nvPicPr>
        <p:blipFill rotWithShape="1">
          <a:blip r:embed="rId5">
            <a:alphaModFix/>
          </a:blip>
          <a:srcRect/>
          <a:stretch/>
        </p:blipFill>
        <p:spPr>
          <a:xfrm>
            <a:off x="565303" y="410246"/>
            <a:ext cx="8153996" cy="5040347"/>
          </a:xfrm>
          <a:prstGeom prst="rect">
            <a:avLst/>
          </a:prstGeom>
          <a:noFill/>
          <a:ln>
            <a:noFill/>
          </a:ln>
        </p:spPr>
      </p:pic>
      <p:sp>
        <p:nvSpPr>
          <p:cNvPr id="310" name="Google Shape;310;p33"/>
          <p:cNvSpPr txBox="1"/>
          <p:nvPr/>
        </p:nvSpPr>
        <p:spPr>
          <a:xfrm>
            <a:off x="565303" y="3633707"/>
            <a:ext cx="6208201" cy="15081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800" b="1" i="0" u="none" strike="noStrike" cap="none">
                <a:solidFill>
                  <a:srgbClr val="000000"/>
                </a:solidFill>
                <a:latin typeface="Arial"/>
                <a:ea typeface="Arial"/>
                <a:cs typeface="Arial"/>
                <a:sym typeface="Arial"/>
              </a:rPr>
              <a:t>Contact us:</a:t>
            </a:r>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Tel: 01925 728176</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1400" b="0" i="0" u="none" strike="noStrike" cap="none">
                <a:solidFill>
                  <a:srgbClr val="000000"/>
                </a:solidFill>
                <a:latin typeface="Arial"/>
                <a:ea typeface="Arial"/>
                <a:cs typeface="Arial"/>
                <a:sym typeface="Arial"/>
              </a:rPr>
              <a:t>Email: </a:t>
            </a:r>
            <a:r>
              <a:rPr lang="en-US" sz="1400" b="0" i="0" u="sng" strike="noStrike" cap="none">
                <a:solidFill>
                  <a:srgbClr val="000000"/>
                </a:solidFill>
                <a:latin typeface="Arial"/>
                <a:ea typeface="Arial"/>
                <a:cs typeface="Arial"/>
                <a:sym typeface="Arial"/>
                <a:hlinkClick r:id="rId6">
                  <a:extLst>
                    <a:ext uri="{A12FA001-AC4F-418D-AE19-62706E023703}">
                      <ahyp:hlinkClr xmlns:ahyp="http://schemas.microsoft.com/office/drawing/2018/hyperlinkcolor" val="tx"/>
                    </a:ext>
                  </a:extLst>
                </a:hlinkClick>
              </a:rPr>
              <a:t>admin@greatsankeyprimary.tcat.uk.com</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g14f00a027f4_4_52"/>
          <p:cNvSpPr/>
          <p:nvPr/>
        </p:nvSpPr>
        <p:spPr>
          <a:xfrm>
            <a:off x="0" y="0"/>
            <a:ext cx="9144000" cy="285900"/>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16" name="Google Shape;316;g14f00a027f4_4_52"/>
          <p:cNvSpPr/>
          <p:nvPr/>
        </p:nvSpPr>
        <p:spPr>
          <a:xfrm>
            <a:off x="0" y="241643"/>
            <a:ext cx="9144000" cy="117900"/>
          </a:xfrm>
          <a:prstGeom prst="rect">
            <a:avLst/>
          </a:prstGeom>
          <a:solidFill>
            <a:srgbClr val="FFD96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317" name="Google Shape;317;g14f00a027f4_4_52" descr="A picture containing logo&#10;&#10;Description automatically generated"/>
          <p:cNvPicPr preferRelativeResize="0"/>
          <p:nvPr/>
        </p:nvPicPr>
        <p:blipFill rotWithShape="1">
          <a:blip r:embed="rId3">
            <a:alphaModFix/>
          </a:blip>
          <a:srcRect/>
          <a:stretch/>
        </p:blipFill>
        <p:spPr>
          <a:xfrm>
            <a:off x="424701" y="5614176"/>
            <a:ext cx="904240" cy="1180291"/>
          </a:xfrm>
          <a:prstGeom prst="rect">
            <a:avLst/>
          </a:prstGeom>
          <a:noFill/>
          <a:ln>
            <a:noFill/>
          </a:ln>
        </p:spPr>
      </p:pic>
      <p:pic>
        <p:nvPicPr>
          <p:cNvPr id="318" name="Google Shape;318;g14f00a027f4_4_52"/>
          <p:cNvPicPr preferRelativeResize="0"/>
          <p:nvPr/>
        </p:nvPicPr>
        <p:blipFill rotWithShape="1">
          <a:blip r:embed="rId4">
            <a:alphaModFix/>
          </a:blip>
          <a:srcRect/>
          <a:stretch/>
        </p:blipFill>
        <p:spPr>
          <a:xfrm>
            <a:off x="1683296" y="6238063"/>
            <a:ext cx="6817532" cy="556404"/>
          </a:xfrm>
          <a:prstGeom prst="rect">
            <a:avLst/>
          </a:prstGeom>
          <a:noFill/>
          <a:ln>
            <a:noFill/>
          </a:ln>
        </p:spPr>
      </p:pic>
      <p:sp>
        <p:nvSpPr>
          <p:cNvPr id="319" name="Google Shape;319;g14f00a027f4_4_52"/>
          <p:cNvSpPr txBox="1"/>
          <p:nvPr/>
        </p:nvSpPr>
        <p:spPr>
          <a:xfrm>
            <a:off x="1683296" y="5560955"/>
            <a:ext cx="6549600" cy="677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400"/>
              <a:buFont typeface="Arial"/>
              <a:buNone/>
            </a:pPr>
            <a:r>
              <a:rPr lang="en-US" sz="2400" b="1" i="0" u="none" strike="noStrike" cap="none">
                <a:solidFill>
                  <a:srgbClr val="C00000"/>
                </a:solidFill>
                <a:latin typeface="Calibri"/>
                <a:ea typeface="Calibri"/>
                <a:cs typeface="Calibri"/>
                <a:sym typeface="Calibri"/>
              </a:rPr>
              <a:t>Great Sankey Primary School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BF9000"/>
                </a:solidFill>
                <a:latin typeface="Calibri"/>
                <a:ea typeface="Calibri"/>
                <a:cs typeface="Calibri"/>
                <a:sym typeface="Calibri"/>
              </a:rPr>
              <a:t>‘Together We Learn and Grow’</a:t>
            </a:r>
            <a:endParaRPr sz="1400" b="0" i="0" u="none" strike="noStrike" cap="none">
              <a:solidFill>
                <a:srgbClr val="000000"/>
              </a:solidFill>
              <a:latin typeface="Arial"/>
              <a:ea typeface="Arial"/>
              <a:cs typeface="Arial"/>
              <a:sym typeface="Arial"/>
            </a:endParaRPr>
          </a:p>
        </p:txBody>
      </p:sp>
      <p:sp>
        <p:nvSpPr>
          <p:cNvPr id="320" name="Google Shape;320;g14f00a027f4_4_52"/>
          <p:cNvSpPr/>
          <p:nvPr/>
        </p:nvSpPr>
        <p:spPr>
          <a:xfrm rot="10800000" flipH="1">
            <a:off x="242918" y="5464536"/>
            <a:ext cx="8658300" cy="45600"/>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321" name="Google Shape;321;g14f00a027f4_4_52"/>
          <p:cNvSpPr/>
          <p:nvPr/>
        </p:nvSpPr>
        <p:spPr>
          <a:xfrm>
            <a:off x="3200001" y="924014"/>
            <a:ext cx="7551000" cy="6462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r>
              <a:rPr lang="en-US" sz="1800" b="0" i="0" u="none" strike="noStrike" cap="none">
                <a:solidFill>
                  <a:srgbClr val="000000"/>
                </a:solidFill>
                <a:latin typeface="Times New Roman"/>
                <a:ea typeface="Times New Roman"/>
                <a:cs typeface="Times New Roman"/>
                <a:sym typeface="Times New Roman"/>
              </a:rPr>
              <a:t> </a:t>
            </a:r>
            <a:endParaRPr sz="1800" b="0" i="0" u="none" strike="noStrike" cap="none">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800"/>
              <a:buFont typeface="Arial"/>
              <a:buNone/>
            </a:pPr>
            <a:endParaRPr sz="1800" b="0" i="0" u="none" strike="noStrike" cap="none">
              <a:solidFill>
                <a:schemeClr val="dk1"/>
              </a:solidFill>
              <a:latin typeface="Arial"/>
              <a:ea typeface="Arial"/>
              <a:cs typeface="Arial"/>
              <a:sym typeface="Arial"/>
            </a:endParaRPr>
          </a:p>
        </p:txBody>
      </p:sp>
      <p:sp>
        <p:nvSpPr>
          <p:cNvPr id="322" name="Google Shape;322;g14f00a027f4_4_52"/>
          <p:cNvSpPr/>
          <p:nvPr/>
        </p:nvSpPr>
        <p:spPr>
          <a:xfrm>
            <a:off x="4457225" y="3275112"/>
            <a:ext cx="229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23" name="Google Shape;323;g14f00a027f4_4_52"/>
          <p:cNvSpPr/>
          <p:nvPr/>
        </p:nvSpPr>
        <p:spPr>
          <a:xfrm>
            <a:off x="4457225" y="3275112"/>
            <a:ext cx="229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24" name="Google Shape;324;g14f00a027f4_4_52"/>
          <p:cNvSpPr/>
          <p:nvPr/>
        </p:nvSpPr>
        <p:spPr>
          <a:xfrm>
            <a:off x="4457225" y="3275112"/>
            <a:ext cx="229500" cy="307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1400" b="0" i="0" u="none" strike="noStrike" cap="none">
                <a:solidFill>
                  <a:srgbClr val="000000"/>
                </a:solidFill>
                <a:latin typeface="Times New Roman"/>
                <a:ea typeface="Times New Roman"/>
                <a:cs typeface="Times New Roman"/>
                <a:sym typeface="Times New Roman"/>
              </a:rPr>
              <a:t> </a:t>
            </a:r>
            <a:endParaRPr sz="1400" b="0" i="0" u="none" strike="noStrike" cap="none">
              <a:solidFill>
                <a:srgbClr val="000000"/>
              </a:solidFill>
              <a:latin typeface="Arial"/>
              <a:ea typeface="Arial"/>
              <a:cs typeface="Arial"/>
              <a:sym typeface="Arial"/>
            </a:endParaRPr>
          </a:p>
        </p:txBody>
      </p:sp>
      <p:sp>
        <p:nvSpPr>
          <p:cNvPr id="325" name="Google Shape;325;g14f00a027f4_4_52"/>
          <p:cNvSpPr/>
          <p:nvPr/>
        </p:nvSpPr>
        <p:spPr>
          <a:xfrm>
            <a:off x="424701" y="1324035"/>
            <a:ext cx="4572000" cy="375600"/>
          </a:xfrm>
          <a:prstGeom prst="rect">
            <a:avLst/>
          </a:prstGeom>
          <a:noFill/>
          <a:ln>
            <a:noFill/>
          </a:ln>
        </p:spPr>
        <p:txBody>
          <a:bodyPr spcFirstLastPara="1" wrap="square" lIns="91425" tIns="45700" rIns="91425" bIns="45700" anchor="t" anchorCtr="0">
            <a:noAutofit/>
          </a:bodyPr>
          <a:lstStyle/>
          <a:p>
            <a:pPr marL="0" marR="0" lvl="0" indent="0" algn="l" rtl="0">
              <a:lnSpc>
                <a:spcPct val="15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26" name="Google Shape;326;g14f00a027f4_4_52"/>
          <p:cNvSpPr txBox="1"/>
          <p:nvPr/>
        </p:nvSpPr>
        <p:spPr>
          <a:xfrm>
            <a:off x="121900" y="2593825"/>
            <a:ext cx="8968200" cy="184661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US" sz="2000" dirty="0">
                <a:solidFill>
                  <a:srgbClr val="FF0000"/>
                </a:solidFill>
              </a:rPr>
              <a:t>Red group</a:t>
            </a:r>
            <a:r>
              <a:rPr lang="en-US" sz="2000" dirty="0"/>
              <a:t> led by </a:t>
            </a:r>
            <a:r>
              <a:rPr lang="en-US" sz="2000" dirty="0" err="1"/>
              <a:t>Mrs</a:t>
            </a:r>
            <a:r>
              <a:rPr lang="en-US" sz="2000" dirty="0"/>
              <a:t> Grigg and St George’s Captains (start at Year 3)</a:t>
            </a:r>
            <a:endParaRPr sz="2000" dirty="0"/>
          </a:p>
          <a:p>
            <a:pPr marL="0" marR="0" lvl="0" indent="0" algn="l" rtl="0">
              <a:lnSpc>
                <a:spcPct val="100000"/>
              </a:lnSpc>
              <a:spcBef>
                <a:spcPts val="0"/>
              </a:spcBef>
              <a:spcAft>
                <a:spcPts val="0"/>
              </a:spcAft>
              <a:buClr>
                <a:srgbClr val="000000"/>
              </a:buClr>
              <a:buSzPts val="1400"/>
              <a:buFont typeface="Arial"/>
              <a:buNone/>
            </a:pPr>
            <a:r>
              <a:rPr lang="en-US" sz="2000" dirty="0">
                <a:solidFill>
                  <a:srgbClr val="00B050"/>
                </a:solidFill>
              </a:rPr>
              <a:t>Green group</a:t>
            </a:r>
            <a:r>
              <a:rPr lang="en-US" sz="2000" dirty="0"/>
              <a:t> led by </a:t>
            </a:r>
            <a:r>
              <a:rPr lang="en-US" sz="2000" dirty="0" err="1"/>
              <a:t>Mrs</a:t>
            </a:r>
            <a:r>
              <a:rPr lang="en-US" sz="2000" dirty="0"/>
              <a:t> Wrangles and St Patrick’s Captains (start in Nursery)</a:t>
            </a:r>
            <a:endParaRPr sz="2000" dirty="0"/>
          </a:p>
          <a:p>
            <a:pPr marL="0" marR="0" lvl="0" indent="0" algn="l" rtl="0">
              <a:lnSpc>
                <a:spcPct val="100000"/>
              </a:lnSpc>
              <a:spcBef>
                <a:spcPts val="0"/>
              </a:spcBef>
              <a:spcAft>
                <a:spcPts val="0"/>
              </a:spcAft>
              <a:buClr>
                <a:srgbClr val="000000"/>
              </a:buClr>
              <a:buSzPts val="1400"/>
              <a:buFont typeface="Arial"/>
              <a:buNone/>
            </a:pPr>
            <a:r>
              <a:rPr lang="en-US" sz="2000" dirty="0">
                <a:solidFill>
                  <a:srgbClr val="FFC000"/>
                </a:solidFill>
              </a:rPr>
              <a:t>Yellow group</a:t>
            </a:r>
            <a:r>
              <a:rPr lang="en-US" sz="2000" dirty="0"/>
              <a:t> led by </a:t>
            </a:r>
            <a:r>
              <a:rPr lang="en-US" sz="2000" dirty="0" err="1"/>
              <a:t>Mrs</a:t>
            </a:r>
            <a:r>
              <a:rPr lang="en-US" sz="2000" dirty="0"/>
              <a:t> Williams and St David’s Captains (start at Year 2)</a:t>
            </a:r>
            <a:endParaRPr sz="2000" dirty="0"/>
          </a:p>
          <a:p>
            <a:pPr lvl="0">
              <a:buSzPts val="1400"/>
            </a:pPr>
            <a:r>
              <a:rPr lang="en-US" sz="2000" dirty="0">
                <a:solidFill>
                  <a:srgbClr val="0000FF"/>
                </a:solidFill>
              </a:rPr>
              <a:t>Blue group</a:t>
            </a:r>
            <a:r>
              <a:rPr lang="en-US" sz="2000" dirty="0"/>
              <a:t> led by </a:t>
            </a:r>
            <a:r>
              <a:rPr lang="en-US" sz="2000" dirty="0" err="1"/>
              <a:t>Mrs</a:t>
            </a:r>
            <a:r>
              <a:rPr lang="en-US" sz="2000" dirty="0"/>
              <a:t> Wilding and </a:t>
            </a:r>
            <a:r>
              <a:rPr lang="en-US" sz="2000" dirty="0" err="1"/>
              <a:t>Mr</a:t>
            </a:r>
            <a:r>
              <a:rPr lang="en-US" sz="2000" dirty="0"/>
              <a:t> Hennessey and St Andrew’s Captains (start at Year 6)</a:t>
            </a:r>
            <a:endParaRPr sz="2000" dirty="0"/>
          </a:p>
        </p:txBody>
      </p:sp>
      <p:pic>
        <p:nvPicPr>
          <p:cNvPr id="327" name="Google Shape;327;g14f00a027f4_4_52"/>
          <p:cNvPicPr preferRelativeResize="0"/>
          <p:nvPr/>
        </p:nvPicPr>
        <p:blipFill>
          <a:blip r:embed="rId5">
            <a:alphaModFix/>
          </a:blip>
          <a:stretch>
            <a:fillRect/>
          </a:stretch>
        </p:blipFill>
        <p:spPr>
          <a:xfrm>
            <a:off x="3792753" y="512364"/>
            <a:ext cx="1990725" cy="229552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a400e069-a081-4450-bff0-43e6db6ba74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3FA1EABE34F724F8AA4072B9154C6DD" ma:contentTypeVersion="19" ma:contentTypeDescription="Create a new document." ma:contentTypeScope="" ma:versionID="940a634ba3ac909bbe3deeb94602f0e6">
  <xsd:schema xmlns:xsd="http://www.w3.org/2001/XMLSchema" xmlns:xs="http://www.w3.org/2001/XMLSchema" xmlns:p="http://schemas.microsoft.com/office/2006/metadata/properties" xmlns:ns3="a400e069-a081-4450-bff0-43e6db6ba749" xmlns:ns4="5f63b852-18aa-4511-90b2-41ad43249049" targetNamespace="http://schemas.microsoft.com/office/2006/metadata/properties" ma:root="true" ma:fieldsID="156fac6dd9dea666e71147117833cc2e" ns3:_="" ns4:_="">
    <xsd:import namespace="a400e069-a081-4450-bff0-43e6db6ba749"/>
    <xsd:import namespace="5f63b852-18aa-4511-90b2-41ad43249049"/>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element ref="ns3:MediaLengthInSeconds" minOccurs="0"/>
                <xsd:element ref="ns4:SharedWithUsers" minOccurs="0"/>
                <xsd:element ref="ns4:SharedWithDetails" minOccurs="0"/>
                <xsd:element ref="ns4:SharingHintHash" minOccurs="0"/>
                <xsd:element ref="ns3:MediaServiceSearchProperties" minOccurs="0"/>
                <xsd:element ref="ns3:_activity" minOccurs="0"/>
                <xsd:element ref="ns3:MediaServiceObjectDetectorVersions" minOccurs="0"/>
                <xsd:element ref="ns3:MediaServiceSystemTag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00e069-a081-4450-bff0-43e6db6ba7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f63b852-18aa-4511-90b2-41ad43249049"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SharingHintHash" ma:index="21"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A366BD-189B-44A5-8AE5-6486E321A853}">
  <ds:schemaRefs>
    <ds:schemaRef ds:uri="http://purl.org/dc/dcmitype/"/>
    <ds:schemaRef ds:uri="http://schemas.microsoft.com/office/infopath/2007/PartnerControls"/>
    <ds:schemaRef ds:uri="http://purl.org/dc/elements/1.1/"/>
    <ds:schemaRef ds:uri="http://schemas.microsoft.com/office/2006/metadata/properties"/>
    <ds:schemaRef ds:uri="a400e069-a081-4450-bff0-43e6db6ba749"/>
    <ds:schemaRef ds:uri="http://purl.org/dc/terms/"/>
    <ds:schemaRef ds:uri="http://schemas.openxmlformats.org/package/2006/metadata/core-properties"/>
    <ds:schemaRef ds:uri="http://schemas.microsoft.com/office/2006/documentManagement/types"/>
    <ds:schemaRef ds:uri="5f63b852-18aa-4511-90b2-41ad43249049"/>
    <ds:schemaRef ds:uri="http://www.w3.org/XML/1998/namespace"/>
  </ds:schemaRefs>
</ds:datastoreItem>
</file>

<file path=customXml/itemProps2.xml><?xml version="1.0" encoding="utf-8"?>
<ds:datastoreItem xmlns:ds="http://schemas.openxmlformats.org/officeDocument/2006/customXml" ds:itemID="{43233269-0E4B-4AEA-A25E-720700B9C791}">
  <ds:schemaRefs>
    <ds:schemaRef ds:uri="http://schemas.microsoft.com/sharepoint/v3/contenttype/forms"/>
  </ds:schemaRefs>
</ds:datastoreItem>
</file>

<file path=customXml/itemProps3.xml><?xml version="1.0" encoding="utf-8"?>
<ds:datastoreItem xmlns:ds="http://schemas.openxmlformats.org/officeDocument/2006/customXml" ds:itemID="{B4F80C07-36C4-4E2B-A07A-E681C1F197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00e069-a081-4450-bff0-43e6db6ba749"/>
    <ds:schemaRef ds:uri="5f63b852-18aa-4511-90b2-41ad432490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121</TotalTime>
  <Words>1219</Words>
  <Application>Microsoft Office PowerPoint</Application>
  <PresentationFormat>On-screen Show (4:3)</PresentationFormat>
  <Paragraphs>168</Paragraphs>
  <Slides>16</Slides>
  <Notes>16</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Arial</vt:lpstr>
      <vt:lpstr>Times New Roman</vt:lpstr>
      <vt:lpstr>Pacifico</vt:lpstr>
      <vt:lpstr>Comic Sans MS</vt:lpstr>
      <vt:lpstr>Dancing Script</vt:lpstr>
      <vt:lpstr>Noto Sans Symbols</vt:lpstr>
      <vt:lpstr>Calibri</vt:lpstr>
      <vt:lpstr>Overlock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 Gawne</dc:creator>
  <cp:lastModifiedBy>Lisa Wilding</cp:lastModifiedBy>
  <cp:revision>205</cp:revision>
  <dcterms:created xsi:type="dcterms:W3CDTF">2021-07-27T12:25:25Z</dcterms:created>
  <dcterms:modified xsi:type="dcterms:W3CDTF">2026-09-29T12:58:00Z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0x010100A3FA1EABE34F724F8AA4072B9154C6DD</vt:lpwstr>
  </property>
</Properties>
</file>