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8" r:id="rId3"/>
    <p:sldId id="277" r:id="rId4"/>
    <p:sldId id="279" r:id="rId5"/>
    <p:sldId id="278" r:id="rId6"/>
    <p:sldId id="280" r:id="rId7"/>
    <p:sldId id="282" r:id="rId8"/>
    <p:sldId id="275" r:id="rId9"/>
    <p:sldId id="276" r:id="rId10"/>
    <p:sldId id="285" r:id="rId11"/>
    <p:sldId id="267" r:id="rId12"/>
    <p:sldId id="283" r:id="rId13"/>
    <p:sldId id="266" r:id="rId14"/>
    <p:sldId id="268" r:id="rId15"/>
    <p:sldId id="269" r:id="rId16"/>
    <p:sldId id="286" r:id="rId17"/>
    <p:sldId id="270" r:id="rId18"/>
    <p:sldId id="260" r:id="rId19"/>
    <p:sldId id="274" r:id="rId20"/>
  </p:sldIdLst>
  <p:sldSz cx="9144000" cy="6858000" type="screen4x3"/>
  <p:notesSz cx="6858000" cy="9144000"/>
  <p:embeddedFontLst>
    <p:embeddedFont>
      <p:font typeface="Abadi" panose="020B0604020104020204" pitchFamily="34" charset="0"/>
      <p:regular r:id="rId22"/>
      <p:bold r:id="rId23"/>
      <p:italic r:id="rId24"/>
      <p:boldItalic r:id="rId25"/>
    </p:embeddedFont>
    <p:embeddedFont>
      <p:font typeface="Baguet Script" panose="00000500000000000000" pitchFamily="2" charset="0"/>
      <p:regular r:id="rId26"/>
    </p:embeddedFont>
    <p:embeddedFont>
      <p:font typeface="Dancing Script"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iQZvZ92PyVnlROvYhVFAw23QSA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9654D-FC81-FE15-7083-32A379F1B4ED}" v="201" dt="2026-06-08T09:29:06.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98B6B6-9573-4AC0-B3CE-DD2FAAE6D5E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CCB5818-5015-4866-BB2E-AE76754A5165}">
      <dgm:prSet/>
      <dgm:spPr/>
      <dgm:t>
        <a:bodyPr/>
        <a:lstStyle/>
        <a:p>
          <a:r>
            <a:rPr lang="en-GB"/>
            <a:t>Meet the team</a:t>
          </a:r>
          <a:endParaRPr lang="en-US"/>
        </a:p>
      </dgm:t>
    </dgm:pt>
    <dgm:pt modelId="{946B369C-3301-4D65-9497-6BE4957979C8}" type="parTrans" cxnId="{AA5878A3-BAE0-4B42-99EB-80432E44E40E}">
      <dgm:prSet/>
      <dgm:spPr/>
      <dgm:t>
        <a:bodyPr/>
        <a:lstStyle/>
        <a:p>
          <a:endParaRPr lang="en-US"/>
        </a:p>
      </dgm:t>
    </dgm:pt>
    <dgm:pt modelId="{AF4B359F-2586-4ECF-B3CE-8B28C01C6EDF}" type="sibTrans" cxnId="{AA5878A3-BAE0-4B42-99EB-80432E44E40E}">
      <dgm:prSet/>
      <dgm:spPr/>
      <dgm:t>
        <a:bodyPr/>
        <a:lstStyle/>
        <a:p>
          <a:endParaRPr lang="en-US"/>
        </a:p>
      </dgm:t>
    </dgm:pt>
    <dgm:pt modelId="{0C6EB7EA-A27E-4B32-865D-6419C559A9A8}">
      <dgm:prSet/>
      <dgm:spPr/>
      <dgm:t>
        <a:bodyPr/>
        <a:lstStyle/>
        <a:p>
          <a:r>
            <a:rPr lang="en-GB"/>
            <a:t>The GSP vision and values</a:t>
          </a:r>
          <a:endParaRPr lang="en-US"/>
        </a:p>
      </dgm:t>
    </dgm:pt>
    <dgm:pt modelId="{FFB69F63-42DE-4F6D-9208-7B9311AE5E47}" type="parTrans" cxnId="{6521EE88-823C-4717-8059-2090BC6710E1}">
      <dgm:prSet/>
      <dgm:spPr/>
      <dgm:t>
        <a:bodyPr/>
        <a:lstStyle/>
        <a:p>
          <a:endParaRPr lang="en-US"/>
        </a:p>
      </dgm:t>
    </dgm:pt>
    <dgm:pt modelId="{C7A802E0-6414-4779-838C-FBD72E892954}" type="sibTrans" cxnId="{6521EE88-823C-4717-8059-2090BC6710E1}">
      <dgm:prSet/>
      <dgm:spPr/>
      <dgm:t>
        <a:bodyPr/>
        <a:lstStyle/>
        <a:p>
          <a:endParaRPr lang="en-US"/>
        </a:p>
      </dgm:t>
    </dgm:pt>
    <dgm:pt modelId="{DD43D69F-6A11-4D09-8463-D35BC3F9AA87}">
      <dgm:prSet/>
      <dgm:spPr/>
      <dgm:t>
        <a:bodyPr/>
        <a:lstStyle/>
        <a:p>
          <a:pPr rtl="0"/>
          <a:r>
            <a:rPr lang="en-GB"/>
            <a:t>The transition pack</a:t>
          </a:r>
          <a:r>
            <a:rPr lang="en-GB">
              <a:latin typeface="Arial"/>
            </a:rPr>
            <a:t> </a:t>
          </a:r>
          <a:endParaRPr lang="en-US">
            <a:latin typeface="Arial"/>
          </a:endParaRPr>
        </a:p>
      </dgm:t>
    </dgm:pt>
    <dgm:pt modelId="{EBAB8719-C6BB-40A4-B6E5-EC67334F53A5}" type="parTrans" cxnId="{9BEF7F98-09FA-474A-9C98-7FBF040D241B}">
      <dgm:prSet/>
      <dgm:spPr/>
      <dgm:t>
        <a:bodyPr/>
        <a:lstStyle/>
        <a:p>
          <a:endParaRPr lang="en-US"/>
        </a:p>
      </dgm:t>
    </dgm:pt>
    <dgm:pt modelId="{216B7097-E867-4AD5-81F8-1BFBA1E4DA7C}" type="sibTrans" cxnId="{9BEF7F98-09FA-474A-9C98-7FBF040D241B}">
      <dgm:prSet/>
      <dgm:spPr/>
      <dgm:t>
        <a:bodyPr/>
        <a:lstStyle/>
        <a:p>
          <a:endParaRPr lang="en-US"/>
        </a:p>
      </dgm:t>
    </dgm:pt>
    <dgm:pt modelId="{7BA39514-6491-4232-8C57-41E08234FB6A}">
      <dgm:prSet/>
      <dgm:spPr/>
      <dgm:t>
        <a:bodyPr/>
        <a:lstStyle/>
        <a:p>
          <a:r>
            <a:rPr lang="en-GB"/>
            <a:t>How to prepare your child for September</a:t>
          </a:r>
          <a:endParaRPr lang="en-US"/>
        </a:p>
      </dgm:t>
    </dgm:pt>
    <dgm:pt modelId="{1618230E-A775-4F35-A403-DB9690157B70}" type="parTrans" cxnId="{5EA01924-42F9-49E2-903E-7467341BDC8B}">
      <dgm:prSet/>
      <dgm:spPr/>
      <dgm:t>
        <a:bodyPr/>
        <a:lstStyle/>
        <a:p>
          <a:endParaRPr lang="en-US"/>
        </a:p>
      </dgm:t>
    </dgm:pt>
    <dgm:pt modelId="{851767D1-63CC-485C-9035-CA9451DE8048}" type="sibTrans" cxnId="{5EA01924-42F9-49E2-903E-7467341BDC8B}">
      <dgm:prSet/>
      <dgm:spPr/>
      <dgm:t>
        <a:bodyPr/>
        <a:lstStyle/>
        <a:p>
          <a:endParaRPr lang="en-US"/>
        </a:p>
      </dgm:t>
    </dgm:pt>
    <dgm:pt modelId="{8EB8AD4A-8E96-4219-8F6A-4651415BE9C2}">
      <dgm:prSet/>
      <dgm:spPr/>
      <dgm:t>
        <a:bodyPr/>
        <a:lstStyle/>
        <a:p>
          <a:pPr rtl="0"/>
          <a:r>
            <a:rPr lang="en-GB"/>
            <a:t>Time for questions</a:t>
          </a:r>
          <a:r>
            <a:rPr lang="en-GB">
              <a:latin typeface="Arial"/>
            </a:rPr>
            <a:t> </a:t>
          </a:r>
          <a:endParaRPr lang="en-US"/>
        </a:p>
      </dgm:t>
    </dgm:pt>
    <dgm:pt modelId="{9C8CFC84-0B36-42E5-94B9-21F7B641B49A}" type="parTrans" cxnId="{310CC837-3759-4D96-9547-7990CF1A9858}">
      <dgm:prSet/>
      <dgm:spPr/>
      <dgm:t>
        <a:bodyPr/>
        <a:lstStyle/>
        <a:p>
          <a:endParaRPr lang="en-US"/>
        </a:p>
      </dgm:t>
    </dgm:pt>
    <dgm:pt modelId="{368BE787-FDF7-464E-AD35-A91E51342FD3}" type="sibTrans" cxnId="{310CC837-3759-4D96-9547-7990CF1A9858}">
      <dgm:prSet/>
      <dgm:spPr/>
      <dgm:t>
        <a:bodyPr/>
        <a:lstStyle/>
        <a:p>
          <a:endParaRPr lang="en-US"/>
        </a:p>
      </dgm:t>
    </dgm:pt>
    <dgm:pt modelId="{BDA3179C-EBA4-4A7D-A721-7238010E9334}">
      <dgm:prSet/>
      <dgm:spPr/>
      <dgm:t>
        <a:bodyPr/>
        <a:lstStyle/>
        <a:p>
          <a:r>
            <a:rPr lang="en-GB"/>
            <a:t>Visiting the Reception learning environments</a:t>
          </a:r>
          <a:endParaRPr lang="en-US"/>
        </a:p>
      </dgm:t>
    </dgm:pt>
    <dgm:pt modelId="{3E715556-577B-47BE-A26B-E24A02C750CC}" type="parTrans" cxnId="{C0E10572-6651-4A3F-8E66-D90BBEC67204}">
      <dgm:prSet/>
      <dgm:spPr/>
      <dgm:t>
        <a:bodyPr/>
        <a:lstStyle/>
        <a:p>
          <a:endParaRPr lang="en-US"/>
        </a:p>
      </dgm:t>
    </dgm:pt>
    <dgm:pt modelId="{D10EF9A3-F8D6-4931-BEBA-8BC37C74B455}" type="sibTrans" cxnId="{C0E10572-6651-4A3F-8E66-D90BBEC67204}">
      <dgm:prSet/>
      <dgm:spPr/>
      <dgm:t>
        <a:bodyPr/>
        <a:lstStyle/>
        <a:p>
          <a:endParaRPr lang="en-US"/>
        </a:p>
      </dgm:t>
    </dgm:pt>
    <dgm:pt modelId="{6E2EDBBF-1568-421A-A676-DCADE50AF373}" type="pres">
      <dgm:prSet presAssocID="{A398B6B6-9573-4AC0-B3CE-DD2FAAE6D5E4}" presName="linear" presStyleCnt="0">
        <dgm:presLayoutVars>
          <dgm:animLvl val="lvl"/>
          <dgm:resizeHandles val="exact"/>
        </dgm:presLayoutVars>
      </dgm:prSet>
      <dgm:spPr/>
    </dgm:pt>
    <dgm:pt modelId="{43629623-8EFC-472F-922A-EB498C03CE46}" type="pres">
      <dgm:prSet presAssocID="{7CCB5818-5015-4866-BB2E-AE76754A5165}" presName="parentText" presStyleLbl="node1" presStyleIdx="0" presStyleCnt="6">
        <dgm:presLayoutVars>
          <dgm:chMax val="0"/>
          <dgm:bulletEnabled val="1"/>
        </dgm:presLayoutVars>
      </dgm:prSet>
      <dgm:spPr/>
    </dgm:pt>
    <dgm:pt modelId="{A174D63F-95B9-46A0-AEAF-4972C8372A65}" type="pres">
      <dgm:prSet presAssocID="{AF4B359F-2586-4ECF-B3CE-8B28C01C6EDF}" presName="spacer" presStyleCnt="0"/>
      <dgm:spPr/>
    </dgm:pt>
    <dgm:pt modelId="{0D5FE24D-63F0-4A06-B983-2421D3B194A0}" type="pres">
      <dgm:prSet presAssocID="{0C6EB7EA-A27E-4B32-865D-6419C559A9A8}" presName="parentText" presStyleLbl="node1" presStyleIdx="1" presStyleCnt="6">
        <dgm:presLayoutVars>
          <dgm:chMax val="0"/>
          <dgm:bulletEnabled val="1"/>
        </dgm:presLayoutVars>
      </dgm:prSet>
      <dgm:spPr/>
    </dgm:pt>
    <dgm:pt modelId="{9481AE70-ADF3-4ABF-A2D1-5711D1D550E3}" type="pres">
      <dgm:prSet presAssocID="{C7A802E0-6414-4779-838C-FBD72E892954}" presName="spacer" presStyleCnt="0"/>
      <dgm:spPr/>
    </dgm:pt>
    <dgm:pt modelId="{DF37D22E-5D48-4314-933B-4D9C113669B6}" type="pres">
      <dgm:prSet presAssocID="{DD43D69F-6A11-4D09-8463-D35BC3F9AA87}" presName="parentText" presStyleLbl="node1" presStyleIdx="2" presStyleCnt="6">
        <dgm:presLayoutVars>
          <dgm:chMax val="0"/>
          <dgm:bulletEnabled val="1"/>
        </dgm:presLayoutVars>
      </dgm:prSet>
      <dgm:spPr/>
    </dgm:pt>
    <dgm:pt modelId="{DAE37286-BD3A-4084-90C4-FB7CBA680634}" type="pres">
      <dgm:prSet presAssocID="{216B7097-E867-4AD5-81F8-1BFBA1E4DA7C}" presName="spacer" presStyleCnt="0"/>
      <dgm:spPr/>
    </dgm:pt>
    <dgm:pt modelId="{18525315-C5D7-4F65-8840-9D70A53BCE38}" type="pres">
      <dgm:prSet presAssocID="{7BA39514-6491-4232-8C57-41E08234FB6A}" presName="parentText" presStyleLbl="node1" presStyleIdx="3" presStyleCnt="6">
        <dgm:presLayoutVars>
          <dgm:chMax val="0"/>
          <dgm:bulletEnabled val="1"/>
        </dgm:presLayoutVars>
      </dgm:prSet>
      <dgm:spPr/>
    </dgm:pt>
    <dgm:pt modelId="{B0754FA5-BFE8-4B8D-8B8E-CA77478D786E}" type="pres">
      <dgm:prSet presAssocID="{851767D1-63CC-485C-9035-CA9451DE8048}" presName="spacer" presStyleCnt="0"/>
      <dgm:spPr/>
    </dgm:pt>
    <dgm:pt modelId="{0F793808-57C3-49FA-A9C5-28138420BF2B}" type="pres">
      <dgm:prSet presAssocID="{8EB8AD4A-8E96-4219-8F6A-4651415BE9C2}" presName="parentText" presStyleLbl="node1" presStyleIdx="4" presStyleCnt="6">
        <dgm:presLayoutVars>
          <dgm:chMax val="0"/>
          <dgm:bulletEnabled val="1"/>
        </dgm:presLayoutVars>
      </dgm:prSet>
      <dgm:spPr/>
    </dgm:pt>
    <dgm:pt modelId="{CC995F8F-3429-4DB6-9BAB-49B4EE4A72E4}" type="pres">
      <dgm:prSet presAssocID="{368BE787-FDF7-464E-AD35-A91E51342FD3}" presName="spacer" presStyleCnt="0"/>
      <dgm:spPr/>
    </dgm:pt>
    <dgm:pt modelId="{7A2EEF2A-8741-4492-8330-3BBFC225EAB0}" type="pres">
      <dgm:prSet presAssocID="{BDA3179C-EBA4-4A7D-A721-7238010E9334}" presName="parentText" presStyleLbl="node1" presStyleIdx="5" presStyleCnt="6">
        <dgm:presLayoutVars>
          <dgm:chMax val="0"/>
          <dgm:bulletEnabled val="1"/>
        </dgm:presLayoutVars>
      </dgm:prSet>
      <dgm:spPr/>
    </dgm:pt>
  </dgm:ptLst>
  <dgm:cxnLst>
    <dgm:cxn modelId="{5EA01924-42F9-49E2-903E-7467341BDC8B}" srcId="{A398B6B6-9573-4AC0-B3CE-DD2FAAE6D5E4}" destId="{7BA39514-6491-4232-8C57-41E08234FB6A}" srcOrd="3" destOrd="0" parTransId="{1618230E-A775-4F35-A403-DB9690157B70}" sibTransId="{851767D1-63CC-485C-9035-CA9451DE8048}"/>
    <dgm:cxn modelId="{F2032937-6014-4B1D-BBFD-C3F9E80BF0E5}" type="presOf" srcId="{7CCB5818-5015-4866-BB2E-AE76754A5165}" destId="{43629623-8EFC-472F-922A-EB498C03CE46}" srcOrd="0" destOrd="0" presId="urn:microsoft.com/office/officeart/2005/8/layout/vList2"/>
    <dgm:cxn modelId="{310CC837-3759-4D96-9547-7990CF1A9858}" srcId="{A398B6B6-9573-4AC0-B3CE-DD2FAAE6D5E4}" destId="{8EB8AD4A-8E96-4219-8F6A-4651415BE9C2}" srcOrd="4" destOrd="0" parTransId="{9C8CFC84-0B36-42E5-94B9-21F7B641B49A}" sibTransId="{368BE787-FDF7-464E-AD35-A91E51342FD3}"/>
    <dgm:cxn modelId="{33D0783E-F9C2-40D8-A019-843D0D95818A}" type="presOf" srcId="{7BA39514-6491-4232-8C57-41E08234FB6A}" destId="{18525315-C5D7-4F65-8840-9D70A53BCE38}" srcOrd="0" destOrd="0" presId="urn:microsoft.com/office/officeart/2005/8/layout/vList2"/>
    <dgm:cxn modelId="{25739066-B5AE-4547-A7E9-E29BA1E7FF76}" type="presOf" srcId="{0C6EB7EA-A27E-4B32-865D-6419C559A9A8}" destId="{0D5FE24D-63F0-4A06-B983-2421D3B194A0}" srcOrd="0" destOrd="0" presId="urn:microsoft.com/office/officeart/2005/8/layout/vList2"/>
    <dgm:cxn modelId="{C0E10572-6651-4A3F-8E66-D90BBEC67204}" srcId="{A398B6B6-9573-4AC0-B3CE-DD2FAAE6D5E4}" destId="{BDA3179C-EBA4-4A7D-A721-7238010E9334}" srcOrd="5" destOrd="0" parTransId="{3E715556-577B-47BE-A26B-E24A02C750CC}" sibTransId="{D10EF9A3-F8D6-4931-BEBA-8BC37C74B455}"/>
    <dgm:cxn modelId="{A0220857-CC3E-4FFC-AE0E-C85758D413CE}" type="presOf" srcId="{BDA3179C-EBA4-4A7D-A721-7238010E9334}" destId="{7A2EEF2A-8741-4492-8330-3BBFC225EAB0}" srcOrd="0" destOrd="0" presId="urn:microsoft.com/office/officeart/2005/8/layout/vList2"/>
    <dgm:cxn modelId="{6521EE88-823C-4717-8059-2090BC6710E1}" srcId="{A398B6B6-9573-4AC0-B3CE-DD2FAAE6D5E4}" destId="{0C6EB7EA-A27E-4B32-865D-6419C559A9A8}" srcOrd="1" destOrd="0" parTransId="{FFB69F63-42DE-4F6D-9208-7B9311AE5E47}" sibTransId="{C7A802E0-6414-4779-838C-FBD72E892954}"/>
    <dgm:cxn modelId="{9BEF7F98-09FA-474A-9C98-7FBF040D241B}" srcId="{A398B6B6-9573-4AC0-B3CE-DD2FAAE6D5E4}" destId="{DD43D69F-6A11-4D09-8463-D35BC3F9AA87}" srcOrd="2" destOrd="0" parTransId="{EBAB8719-C6BB-40A4-B6E5-EC67334F53A5}" sibTransId="{216B7097-E867-4AD5-81F8-1BFBA1E4DA7C}"/>
    <dgm:cxn modelId="{AA5878A3-BAE0-4B42-99EB-80432E44E40E}" srcId="{A398B6B6-9573-4AC0-B3CE-DD2FAAE6D5E4}" destId="{7CCB5818-5015-4866-BB2E-AE76754A5165}" srcOrd="0" destOrd="0" parTransId="{946B369C-3301-4D65-9497-6BE4957979C8}" sibTransId="{AF4B359F-2586-4ECF-B3CE-8B28C01C6EDF}"/>
    <dgm:cxn modelId="{6C1F91C2-6168-4A03-A32B-0F85157A6BA9}" type="presOf" srcId="{DD43D69F-6A11-4D09-8463-D35BC3F9AA87}" destId="{DF37D22E-5D48-4314-933B-4D9C113669B6}" srcOrd="0" destOrd="0" presId="urn:microsoft.com/office/officeart/2005/8/layout/vList2"/>
    <dgm:cxn modelId="{D2D2F4F0-13EE-4FDF-8925-8B9EB79D970A}" type="presOf" srcId="{8EB8AD4A-8E96-4219-8F6A-4651415BE9C2}" destId="{0F793808-57C3-49FA-A9C5-28138420BF2B}" srcOrd="0" destOrd="0" presId="urn:microsoft.com/office/officeart/2005/8/layout/vList2"/>
    <dgm:cxn modelId="{48EDEDFD-2F4B-4937-8B7C-6325663BADEE}" type="presOf" srcId="{A398B6B6-9573-4AC0-B3CE-DD2FAAE6D5E4}" destId="{6E2EDBBF-1568-421A-A676-DCADE50AF373}" srcOrd="0" destOrd="0" presId="urn:microsoft.com/office/officeart/2005/8/layout/vList2"/>
    <dgm:cxn modelId="{4A5C24A0-0C00-4E17-9669-98BF3F830D49}" type="presParOf" srcId="{6E2EDBBF-1568-421A-A676-DCADE50AF373}" destId="{43629623-8EFC-472F-922A-EB498C03CE46}" srcOrd="0" destOrd="0" presId="urn:microsoft.com/office/officeart/2005/8/layout/vList2"/>
    <dgm:cxn modelId="{20959859-1114-421B-A613-39EA355C6DB3}" type="presParOf" srcId="{6E2EDBBF-1568-421A-A676-DCADE50AF373}" destId="{A174D63F-95B9-46A0-AEAF-4972C8372A65}" srcOrd="1" destOrd="0" presId="urn:microsoft.com/office/officeart/2005/8/layout/vList2"/>
    <dgm:cxn modelId="{E132380C-26A4-40F0-A14C-BE8DB8E7C65F}" type="presParOf" srcId="{6E2EDBBF-1568-421A-A676-DCADE50AF373}" destId="{0D5FE24D-63F0-4A06-B983-2421D3B194A0}" srcOrd="2" destOrd="0" presId="urn:microsoft.com/office/officeart/2005/8/layout/vList2"/>
    <dgm:cxn modelId="{CFEFF5C0-04CC-46CE-8314-2007B26612E6}" type="presParOf" srcId="{6E2EDBBF-1568-421A-A676-DCADE50AF373}" destId="{9481AE70-ADF3-4ABF-A2D1-5711D1D550E3}" srcOrd="3" destOrd="0" presId="urn:microsoft.com/office/officeart/2005/8/layout/vList2"/>
    <dgm:cxn modelId="{C1537BB7-DECF-4111-818E-1D8EBA87B797}" type="presParOf" srcId="{6E2EDBBF-1568-421A-A676-DCADE50AF373}" destId="{DF37D22E-5D48-4314-933B-4D9C113669B6}" srcOrd="4" destOrd="0" presId="urn:microsoft.com/office/officeart/2005/8/layout/vList2"/>
    <dgm:cxn modelId="{36D73A41-B915-4FD8-8D47-CB125D6F45A5}" type="presParOf" srcId="{6E2EDBBF-1568-421A-A676-DCADE50AF373}" destId="{DAE37286-BD3A-4084-90C4-FB7CBA680634}" srcOrd="5" destOrd="0" presId="urn:microsoft.com/office/officeart/2005/8/layout/vList2"/>
    <dgm:cxn modelId="{08DB8140-54FE-4E42-8507-36848B15C1C2}" type="presParOf" srcId="{6E2EDBBF-1568-421A-A676-DCADE50AF373}" destId="{18525315-C5D7-4F65-8840-9D70A53BCE38}" srcOrd="6" destOrd="0" presId="urn:microsoft.com/office/officeart/2005/8/layout/vList2"/>
    <dgm:cxn modelId="{AB5CD6AF-C957-49CC-A2B7-E5440B3A5069}" type="presParOf" srcId="{6E2EDBBF-1568-421A-A676-DCADE50AF373}" destId="{B0754FA5-BFE8-4B8D-8B8E-CA77478D786E}" srcOrd="7" destOrd="0" presId="urn:microsoft.com/office/officeart/2005/8/layout/vList2"/>
    <dgm:cxn modelId="{C727EA55-E073-4676-9918-18F95E1CAD1E}" type="presParOf" srcId="{6E2EDBBF-1568-421A-A676-DCADE50AF373}" destId="{0F793808-57C3-49FA-A9C5-28138420BF2B}" srcOrd="8" destOrd="0" presId="urn:microsoft.com/office/officeart/2005/8/layout/vList2"/>
    <dgm:cxn modelId="{7EA41A09-6C20-43C2-B010-9C65D06C4697}" type="presParOf" srcId="{6E2EDBBF-1568-421A-A676-DCADE50AF373}" destId="{CC995F8F-3429-4DB6-9BAB-49B4EE4A72E4}" srcOrd="9" destOrd="0" presId="urn:microsoft.com/office/officeart/2005/8/layout/vList2"/>
    <dgm:cxn modelId="{2D3F3970-2F1A-4C83-B704-E52CF2D85650}" type="presParOf" srcId="{6E2EDBBF-1568-421A-A676-DCADE50AF373}" destId="{7A2EEF2A-8741-4492-8330-3BBFC225EAB0}"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29623-8EFC-472F-922A-EB498C03CE46}">
      <dsp:nvSpPr>
        <dsp:cNvPr id="0" name=""/>
        <dsp:cNvSpPr/>
      </dsp:nvSpPr>
      <dsp:spPr>
        <a:xfrm>
          <a:off x="0" y="37049"/>
          <a:ext cx="8098221"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Meet the team</a:t>
          </a:r>
          <a:endParaRPr lang="en-US" sz="2000" kern="1200"/>
        </a:p>
      </dsp:txBody>
      <dsp:txXfrm>
        <a:off x="22846" y="59895"/>
        <a:ext cx="8052529" cy="422308"/>
      </dsp:txXfrm>
    </dsp:sp>
    <dsp:sp modelId="{0D5FE24D-63F0-4A06-B983-2421D3B194A0}">
      <dsp:nvSpPr>
        <dsp:cNvPr id="0" name=""/>
        <dsp:cNvSpPr/>
      </dsp:nvSpPr>
      <dsp:spPr>
        <a:xfrm>
          <a:off x="0" y="562649"/>
          <a:ext cx="8098221"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The GSP vision and values</a:t>
          </a:r>
          <a:endParaRPr lang="en-US" sz="2000" kern="1200"/>
        </a:p>
      </dsp:txBody>
      <dsp:txXfrm>
        <a:off x="22846" y="585495"/>
        <a:ext cx="8052529" cy="422308"/>
      </dsp:txXfrm>
    </dsp:sp>
    <dsp:sp modelId="{DF37D22E-5D48-4314-933B-4D9C113669B6}">
      <dsp:nvSpPr>
        <dsp:cNvPr id="0" name=""/>
        <dsp:cNvSpPr/>
      </dsp:nvSpPr>
      <dsp:spPr>
        <a:xfrm>
          <a:off x="0" y="1088249"/>
          <a:ext cx="8098221"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a:t>The transition pack</a:t>
          </a:r>
          <a:r>
            <a:rPr lang="en-GB" sz="2000" kern="1200">
              <a:latin typeface="Arial"/>
            </a:rPr>
            <a:t> </a:t>
          </a:r>
          <a:endParaRPr lang="en-US" sz="2000" kern="1200">
            <a:latin typeface="Arial"/>
          </a:endParaRPr>
        </a:p>
      </dsp:txBody>
      <dsp:txXfrm>
        <a:off x="22846" y="1111095"/>
        <a:ext cx="8052529" cy="422308"/>
      </dsp:txXfrm>
    </dsp:sp>
    <dsp:sp modelId="{18525315-C5D7-4F65-8840-9D70A53BCE38}">
      <dsp:nvSpPr>
        <dsp:cNvPr id="0" name=""/>
        <dsp:cNvSpPr/>
      </dsp:nvSpPr>
      <dsp:spPr>
        <a:xfrm>
          <a:off x="0" y="1613849"/>
          <a:ext cx="8098221"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How to prepare your child for September</a:t>
          </a:r>
          <a:endParaRPr lang="en-US" sz="2000" kern="1200"/>
        </a:p>
      </dsp:txBody>
      <dsp:txXfrm>
        <a:off x="22846" y="1636695"/>
        <a:ext cx="8052529" cy="422308"/>
      </dsp:txXfrm>
    </dsp:sp>
    <dsp:sp modelId="{0F793808-57C3-49FA-A9C5-28138420BF2B}">
      <dsp:nvSpPr>
        <dsp:cNvPr id="0" name=""/>
        <dsp:cNvSpPr/>
      </dsp:nvSpPr>
      <dsp:spPr>
        <a:xfrm>
          <a:off x="0" y="2139449"/>
          <a:ext cx="8098221"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GB" sz="2000" kern="1200"/>
            <a:t>Time for questions</a:t>
          </a:r>
          <a:r>
            <a:rPr lang="en-GB" sz="2000" kern="1200">
              <a:latin typeface="Arial"/>
            </a:rPr>
            <a:t> </a:t>
          </a:r>
          <a:endParaRPr lang="en-US" sz="2000" kern="1200"/>
        </a:p>
      </dsp:txBody>
      <dsp:txXfrm>
        <a:off x="22846" y="2162295"/>
        <a:ext cx="8052529" cy="422308"/>
      </dsp:txXfrm>
    </dsp:sp>
    <dsp:sp modelId="{7A2EEF2A-8741-4492-8330-3BBFC225EAB0}">
      <dsp:nvSpPr>
        <dsp:cNvPr id="0" name=""/>
        <dsp:cNvSpPr/>
      </dsp:nvSpPr>
      <dsp:spPr>
        <a:xfrm>
          <a:off x="0" y="2665049"/>
          <a:ext cx="8098221" cy="46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Visiting the Reception learning environments</a:t>
          </a:r>
          <a:endParaRPr lang="en-US" sz="2000" kern="1200"/>
        </a:p>
      </dsp:txBody>
      <dsp:txXfrm>
        <a:off x="22846" y="2687895"/>
        <a:ext cx="8052529" cy="42230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851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5394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255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7" name="Google Shape;297;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1" name="Google Shape;13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4" name="Google Shape;36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8650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368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7339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222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3907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210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042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
          <p:cNvSpPr>
            <a:spLocks noGrp="1"/>
          </p:cNvSpPr>
          <p:nvPr>
            <p:ph type="pic" idx="2"/>
          </p:nvPr>
        </p:nvSpPr>
        <p:spPr>
          <a:xfrm>
            <a:off x="3887391" y="987426"/>
            <a:ext cx="4629150" cy="4873625"/>
          </a:xfrm>
          <a:prstGeom prst="rect">
            <a:avLst/>
          </a:prstGeom>
          <a:noFill/>
          <a:ln>
            <a:noFill/>
          </a:ln>
        </p:spPr>
      </p:sp>
      <p:sp>
        <p:nvSpPr>
          <p:cNvPr id="64" name="Google Shape;64;p2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jpe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2.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hyperlink" Target="https://www.greatsankeyprimaryschool.co.uk/page/reception-starters-september-2024/116934" TargetMode="External"/><Relationship Id="rId3" Type="http://schemas.openxmlformats.org/officeDocument/2006/relationships/image" Target="../media/image1.jpeg"/><Relationship Id="rId7" Type="http://schemas.openxmlformats.org/officeDocument/2006/relationships/hyperlink" Target="https://www.greatsankeyprimaryschool.co.uk/"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mailto:admin@greatsankeyprimary.tcat.uk.com" TargetMode="External"/><Relationship Id="rId5" Type="http://schemas.openxmlformats.org/officeDocument/2006/relationships/image" Target="../media/image44.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5.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hyperlink" Target="https://www.greatsankeyprimaryschool.co.uk/page/school-uniform/116333" TargetMode="External"/><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5352" y="-1"/>
            <a:ext cx="382385" cy="685800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363259" y="10293"/>
            <a:ext cx="133004" cy="6847707"/>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6" name="Google Shape;86;p1" descr="A picture containing logo&#10;&#10;Description automatically generated"/>
          <p:cNvPicPr preferRelativeResize="0"/>
          <p:nvPr/>
        </p:nvPicPr>
        <p:blipFill rotWithShape="1">
          <a:blip r:embed="rId3">
            <a:alphaModFix/>
          </a:blip>
          <a:srcRect/>
          <a:stretch/>
        </p:blipFill>
        <p:spPr>
          <a:xfrm>
            <a:off x="779581" y="5769890"/>
            <a:ext cx="786605" cy="995562"/>
          </a:xfrm>
          <a:prstGeom prst="rect">
            <a:avLst/>
          </a:prstGeom>
          <a:noFill/>
          <a:ln>
            <a:noFill/>
          </a:ln>
        </p:spPr>
      </p:pic>
      <p:pic>
        <p:nvPicPr>
          <p:cNvPr id="87" name="Google Shape;87;p1"/>
          <p:cNvPicPr preferRelativeResize="0"/>
          <p:nvPr/>
        </p:nvPicPr>
        <p:blipFill rotWithShape="1">
          <a:blip r:embed="rId4">
            <a:alphaModFix/>
          </a:blip>
          <a:srcRect/>
          <a:stretch/>
        </p:blipFill>
        <p:spPr>
          <a:xfrm>
            <a:off x="1892469" y="6267671"/>
            <a:ext cx="6817532" cy="556404"/>
          </a:xfrm>
          <a:prstGeom prst="rect">
            <a:avLst/>
          </a:prstGeom>
          <a:noFill/>
          <a:ln>
            <a:noFill/>
          </a:ln>
        </p:spPr>
      </p:pic>
      <p:sp>
        <p:nvSpPr>
          <p:cNvPr id="88" name="Google Shape;88;p1"/>
          <p:cNvSpPr txBox="1"/>
          <p:nvPr/>
        </p:nvSpPr>
        <p:spPr>
          <a:xfrm>
            <a:off x="2026507" y="5590563"/>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89" name="Google Shape;89;p1"/>
          <p:cNvSpPr/>
          <p:nvPr/>
        </p:nvSpPr>
        <p:spPr>
          <a:xfrm>
            <a:off x="745644" y="5544844"/>
            <a:ext cx="8190538"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txBox="1"/>
          <p:nvPr/>
        </p:nvSpPr>
        <p:spPr>
          <a:xfrm>
            <a:off x="2418319" y="1516964"/>
            <a:ext cx="5801612" cy="3416279"/>
          </a:xfrm>
          <a:prstGeom prst="rect">
            <a:avLst/>
          </a:prstGeom>
          <a:noFill/>
          <a:ln>
            <a:noFill/>
          </a:ln>
        </p:spPr>
        <p:txBody>
          <a:bodyPr spcFirstLastPara="1" wrap="square" lIns="91425" tIns="45700" rIns="91425" bIns="45700" anchor="t" anchorCtr="0">
            <a:spAutoFit/>
          </a:bodyPr>
          <a:lstStyle/>
          <a:p>
            <a:pPr algn="ctr">
              <a:buSzPts val="4400"/>
            </a:pPr>
            <a:r>
              <a:rPr lang="en-US" sz="7200" b="1" i="0" u="none" strike="noStrike" cap="none">
                <a:solidFill>
                  <a:srgbClr val="FF0000"/>
                </a:solidFill>
                <a:latin typeface="Baguet Script"/>
                <a:ea typeface="Tahoma"/>
                <a:cs typeface="Tahoma"/>
                <a:sym typeface="Tahoma"/>
              </a:rPr>
              <a:t>Welcome to Team GSP</a:t>
            </a:r>
            <a:r>
              <a:rPr lang="en-US" sz="7200" b="1">
                <a:solidFill>
                  <a:srgbClr val="FF0000"/>
                </a:solidFill>
                <a:latin typeface="Baguet Script"/>
                <a:ea typeface="Tahoma"/>
                <a:cs typeface="Tahoma"/>
                <a:sym typeface="Tahoma"/>
              </a:rPr>
              <a:t> </a:t>
            </a:r>
            <a:endParaRPr lang="en-US" sz="7200" b="1" i="0" u="none" strike="noStrike" cap="none">
              <a:solidFill>
                <a:srgbClr val="FF0000"/>
              </a:solidFill>
              <a:latin typeface="Baguet Script" panose="020B0604020202020204" pitchFamily="2" charset="0"/>
              <a:ea typeface="Tahoma"/>
              <a:cs typeface="Tahoma"/>
              <a:sym typeface="Tahoma"/>
            </a:endParaRPr>
          </a:p>
          <a:p>
            <a:pPr marL="0" marR="0" lvl="0" indent="0" algn="ctr" rtl="0">
              <a:lnSpc>
                <a:spcPct val="100000"/>
              </a:lnSpc>
              <a:spcBef>
                <a:spcPts val="0"/>
              </a:spcBef>
              <a:spcAft>
                <a:spcPts val="0"/>
              </a:spcAft>
              <a:buClr>
                <a:srgbClr val="000000"/>
              </a:buClr>
              <a:buSzPts val="4400"/>
              <a:buFont typeface="Arial"/>
              <a:buNone/>
            </a:pPr>
            <a:endParaRPr lang="en-US" sz="4400" b="1" i="0" u="none" strike="noStrike" cap="none">
              <a:solidFill>
                <a:srgbClr val="FF0000"/>
              </a:solidFill>
              <a:latin typeface="Baguet Script" panose="020B0604020202020204" pitchFamily="2" charset="0"/>
              <a:ea typeface="Tahoma"/>
              <a:cs typeface="Tahoma"/>
              <a:sym typeface="Tahoma"/>
            </a:endParaRPr>
          </a:p>
          <a:p>
            <a:pPr marL="0" marR="0" lvl="0" indent="0" algn="ctr" rtl="0">
              <a:lnSpc>
                <a:spcPct val="100000"/>
              </a:lnSpc>
              <a:spcBef>
                <a:spcPts val="0"/>
              </a:spcBef>
              <a:spcAft>
                <a:spcPts val="0"/>
              </a:spcAft>
              <a:buClr>
                <a:srgbClr val="000000"/>
              </a:buClr>
              <a:buSzPts val="4400"/>
              <a:buFont typeface="Arial"/>
              <a:buNone/>
            </a:pPr>
            <a:r>
              <a:rPr lang="en-US" sz="2800" b="1" i="0" u="none" strike="noStrike" cap="none">
                <a:solidFill>
                  <a:srgbClr val="FF0000"/>
                </a:solidFill>
                <a:latin typeface="Baguet Script" panose="020B0604020202020204" pitchFamily="2" charset="0"/>
                <a:ea typeface="Tahoma"/>
                <a:cs typeface="Tahoma"/>
                <a:sym typeface="Tahoma"/>
              </a:rPr>
              <a:t>Great Sankey Primary School</a:t>
            </a:r>
            <a:endParaRPr sz="2800" b="1" i="0" u="none" strike="noStrike" cap="none">
              <a:solidFill>
                <a:srgbClr val="FF0000"/>
              </a:solidFill>
              <a:latin typeface="Baguet Script" panose="020B0604020202020204" pitchFamily="2" charset="0"/>
              <a:ea typeface="Tahoma"/>
              <a:cs typeface="Tahoma"/>
              <a:sym typeface="Tahoma"/>
            </a:endParaRPr>
          </a:p>
        </p:txBody>
      </p:sp>
      <p:pic>
        <p:nvPicPr>
          <p:cNvPr id="91" name="Google Shape;91;p1"/>
          <p:cNvPicPr preferRelativeResize="0"/>
          <p:nvPr/>
        </p:nvPicPr>
        <p:blipFill rotWithShape="1">
          <a:blip r:embed="rId5">
            <a:alphaModFix/>
          </a:blip>
          <a:srcRect/>
          <a:stretch/>
        </p:blipFill>
        <p:spPr>
          <a:xfrm>
            <a:off x="708797" y="1547555"/>
            <a:ext cx="1636713" cy="2123618"/>
          </a:xfrm>
          <a:prstGeom prst="rect">
            <a:avLst/>
          </a:prstGeom>
          <a:ln>
            <a:noFill/>
          </a:ln>
          <a:effectLst>
            <a:outerShdw blurRad="292100" dist="139700" dir="2700000" algn="tl" rotWithShape="0">
              <a:srgbClr val="333333">
                <a:alpha val="65000"/>
              </a:srgbClr>
            </a:outerShdw>
          </a:effectLst>
        </p:spPr>
      </p:pic>
      <p:sp>
        <p:nvSpPr>
          <p:cNvPr id="92" name="Google Shape;92;p1"/>
          <p:cNvSpPr txBox="1"/>
          <p:nvPr/>
        </p:nvSpPr>
        <p:spPr>
          <a:xfrm>
            <a:off x="1839310" y="79785"/>
            <a:ext cx="5951109" cy="769401"/>
          </a:xfrm>
          <a:prstGeom prst="rect">
            <a:avLst/>
          </a:prstGeom>
          <a:noFill/>
          <a:ln>
            <a:noFill/>
          </a:ln>
        </p:spPr>
        <p:txBody>
          <a:bodyPr spcFirstLastPara="1" wrap="square" lIns="91425" tIns="45700" rIns="91425" bIns="45700" anchor="t" anchorCtr="0">
            <a:spAutoFit/>
          </a:bodyPr>
          <a:lstStyle/>
          <a:p>
            <a:pPr algn="ctr"/>
            <a:r>
              <a:rPr lang="en-US" sz="2200" b="1" i="0" u="none" strike="noStrike" cap="none">
                <a:solidFill>
                  <a:srgbClr val="FF0000"/>
                </a:solidFill>
                <a:latin typeface="Arial"/>
                <a:ea typeface="Arial"/>
                <a:cs typeface="Arial"/>
                <a:sym typeface="Arial"/>
              </a:rPr>
              <a:t>Reception </a:t>
            </a:r>
            <a:r>
              <a:rPr lang="en-US" sz="2200" b="1">
                <a:solidFill>
                  <a:srgbClr val="FF0000"/>
                </a:solidFill>
              </a:rPr>
              <a:t>2026 </a:t>
            </a:r>
            <a:r>
              <a:rPr lang="en-US" sz="2200" b="1" i="0" u="none" strike="noStrike" cap="none">
                <a:solidFill>
                  <a:srgbClr val="FF0000"/>
                </a:solidFill>
                <a:latin typeface="Arial"/>
                <a:ea typeface="Arial"/>
                <a:cs typeface="Arial"/>
                <a:sym typeface="Arial"/>
              </a:rPr>
              <a:t>September Starter </a:t>
            </a:r>
            <a:r>
              <a:rPr lang="en-US" sz="2200" b="1" i="0" u="none" strike="noStrike" cap="none" dirty="0">
                <a:solidFill>
                  <a:srgbClr val="FF0000"/>
                </a:solidFill>
                <a:latin typeface="Arial"/>
                <a:ea typeface="Arial"/>
                <a:cs typeface="Arial"/>
                <a:sym typeface="Arial"/>
              </a:rPr>
              <a:t>Meeting</a:t>
            </a:r>
            <a:r>
              <a:rPr lang="en-US" sz="2200" b="1" dirty="0">
                <a:solidFill>
                  <a:srgbClr val="FF0000"/>
                </a:solidFill>
              </a:rPr>
              <a:t> </a:t>
            </a:r>
            <a:endParaRPr dirty="0"/>
          </a:p>
        </p:txBody>
      </p:sp>
      <p:pic>
        <p:nvPicPr>
          <p:cNvPr id="2" name="Google Shape;104;p3" descr="welcome to the team - City Centre Recruitment">
            <a:extLst>
              <a:ext uri="{FF2B5EF4-FFF2-40B4-BE49-F238E27FC236}">
                <a16:creationId xmlns:a16="http://schemas.microsoft.com/office/drawing/2014/main" id="{1D476259-7507-8ECE-24A5-6BB50E51F7AB}"/>
              </a:ext>
            </a:extLst>
          </p:cNvPr>
          <p:cNvPicPr preferRelativeResize="0"/>
          <p:nvPr/>
        </p:nvPicPr>
        <p:blipFill rotWithShape="1">
          <a:blip r:embed="rId6">
            <a:alphaModFix/>
          </a:blip>
          <a:srcRect t="20984" b="26278"/>
          <a:stretch/>
        </p:blipFill>
        <p:spPr>
          <a:xfrm>
            <a:off x="514523" y="4622972"/>
            <a:ext cx="2428374" cy="8044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7"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87" name="Google Shape;187;p7"/>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7"/>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90" name="Google Shape;190;p7"/>
          <p:cNvSpPr txBox="1"/>
          <p:nvPr/>
        </p:nvSpPr>
        <p:spPr>
          <a:xfrm>
            <a:off x="516093" y="616417"/>
            <a:ext cx="8901084"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Baguet Script" panose="00000500000000000000" pitchFamily="2" charset="0"/>
                <a:ea typeface="Calibri"/>
                <a:cs typeface="Calibri"/>
                <a:sym typeface="Calibri"/>
              </a:rPr>
              <a:t>Communication</a:t>
            </a:r>
          </a:p>
          <a:p>
            <a:pPr marL="0" marR="0" lvl="0" indent="0" algn="l" rtl="0">
              <a:lnSpc>
                <a:spcPct val="100000"/>
              </a:lnSpc>
              <a:spcBef>
                <a:spcPts val="0"/>
              </a:spcBef>
              <a:spcAft>
                <a:spcPts val="0"/>
              </a:spcAft>
              <a:buClr>
                <a:srgbClr val="000000"/>
              </a:buClr>
              <a:buSzPts val="3600"/>
              <a:buFont typeface="Arial"/>
              <a:buNone/>
            </a:pPr>
            <a:r>
              <a:rPr lang="en-US" sz="2000" b="1" i="0" u="none" strike="noStrike" cap="none">
                <a:solidFill>
                  <a:srgbClr val="FF0000"/>
                </a:solidFill>
                <a:latin typeface="Baguet Script" panose="00000500000000000000" pitchFamily="2" charset="0"/>
                <a:ea typeface="Calibri"/>
                <a:cs typeface="Calibri"/>
                <a:sym typeface="Calibri"/>
              </a:rPr>
              <a:t>How do we communicate with you?</a:t>
            </a:r>
          </a:p>
        </p:txBody>
      </p:sp>
      <p:sp>
        <p:nvSpPr>
          <p:cNvPr id="3" name="TextBox 2">
            <a:extLst>
              <a:ext uri="{FF2B5EF4-FFF2-40B4-BE49-F238E27FC236}">
                <a16:creationId xmlns:a16="http://schemas.microsoft.com/office/drawing/2014/main" id="{D6C19922-1135-35AA-DCF2-5C4F7CAC5C59}"/>
              </a:ext>
            </a:extLst>
          </p:cNvPr>
          <p:cNvSpPr txBox="1"/>
          <p:nvPr/>
        </p:nvSpPr>
        <p:spPr>
          <a:xfrm>
            <a:off x="240435" y="1576157"/>
            <a:ext cx="7457560" cy="409342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2600" b="1"/>
              <a:t>Arbor</a:t>
            </a:r>
          </a:p>
          <a:p>
            <a:pPr marL="457200" indent="-457200">
              <a:buFont typeface="Arial" panose="020B0604020202020204" pitchFamily="34" charset="0"/>
              <a:buChar char="•"/>
            </a:pPr>
            <a:r>
              <a:rPr lang="en-GB" sz="2600" b="1"/>
              <a:t>Weekly Digital Newsletters</a:t>
            </a:r>
          </a:p>
          <a:p>
            <a:pPr marL="457200" indent="-457200">
              <a:buFont typeface="Arial" panose="020B0604020202020204" pitchFamily="34" charset="0"/>
              <a:buChar char="•"/>
            </a:pPr>
            <a:r>
              <a:rPr lang="en-GB" sz="2600" b="1"/>
              <a:t>Website</a:t>
            </a:r>
          </a:p>
          <a:p>
            <a:pPr marL="457200" indent="-457200">
              <a:buFont typeface="Arial" panose="020B0604020202020204" pitchFamily="34" charset="0"/>
              <a:buChar char="•"/>
            </a:pPr>
            <a:r>
              <a:rPr lang="en-GB" sz="2600" b="1"/>
              <a:t>Google Classroom</a:t>
            </a:r>
          </a:p>
          <a:p>
            <a:pPr marL="457200" indent="-457200">
              <a:buFont typeface="Arial" panose="020B0604020202020204" pitchFamily="34" charset="0"/>
              <a:buChar char="•"/>
            </a:pPr>
            <a:r>
              <a:rPr lang="en-GB" sz="2600" b="1"/>
              <a:t>Social Media</a:t>
            </a:r>
            <a:endParaRPr lang="en-GB" sz="2600" b="1" dirty="0"/>
          </a:p>
          <a:p>
            <a:pPr marL="457200" indent="-457200">
              <a:buFont typeface="Arial" panose="020B0604020202020204" pitchFamily="34" charset="0"/>
              <a:buChar char="•"/>
            </a:pPr>
            <a:r>
              <a:rPr lang="en-GB" sz="2600" b="1"/>
              <a:t>Face-to-Face</a:t>
            </a:r>
          </a:p>
          <a:p>
            <a:pPr marL="457200" indent="-457200">
              <a:buFont typeface="Arial" panose="020B0604020202020204" pitchFamily="34" charset="0"/>
              <a:buChar char="•"/>
            </a:pPr>
            <a:r>
              <a:rPr lang="en-GB" sz="2600" b="1"/>
              <a:t>Parents’ Evenings</a:t>
            </a:r>
          </a:p>
          <a:p>
            <a:pPr marL="457200" indent="-457200">
              <a:buFont typeface="Arial" panose="020B0604020202020204" pitchFamily="34" charset="0"/>
              <a:buChar char="•"/>
            </a:pPr>
            <a:r>
              <a:rPr lang="en-GB" sz="2600" b="1"/>
              <a:t>Academic Progress Formally Reported 3 x per year</a:t>
            </a:r>
          </a:p>
          <a:p>
            <a:pPr marL="457200" indent="-457200">
              <a:buFont typeface="Arial" panose="020B0604020202020204" pitchFamily="34" charset="0"/>
              <a:buChar char="•"/>
            </a:pPr>
            <a:endParaRPr lang="en-GB" sz="2600" b="1"/>
          </a:p>
        </p:txBody>
      </p:sp>
      <p:pic>
        <p:nvPicPr>
          <p:cNvPr id="11266" name="Picture 2" descr="Why more schools are switching to a cloud-based MIS | Education IT Support">
            <a:extLst>
              <a:ext uri="{FF2B5EF4-FFF2-40B4-BE49-F238E27FC236}">
                <a16:creationId xmlns:a16="http://schemas.microsoft.com/office/drawing/2014/main" id="{240D6B51-4693-30A8-E457-355228F59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08056">
            <a:off x="5456398" y="2406511"/>
            <a:ext cx="2464738" cy="1046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8" name="Picture 4" descr="Twitter - Wikipedia">
            <a:extLst>
              <a:ext uri="{FF2B5EF4-FFF2-40B4-BE49-F238E27FC236}">
                <a16:creationId xmlns:a16="http://schemas.microsoft.com/office/drawing/2014/main" id="{3274DDB1-D607-3A48-CC33-500B3BCEC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41857">
            <a:off x="4833942" y="577202"/>
            <a:ext cx="1255165" cy="1036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0" name="Picture 6" descr="Facebook - Wikipedia">
            <a:extLst>
              <a:ext uri="{FF2B5EF4-FFF2-40B4-BE49-F238E27FC236}">
                <a16:creationId xmlns:a16="http://schemas.microsoft.com/office/drawing/2014/main" id="{16AC51F0-C242-FD58-C7AC-8ED980F7C7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224" y="812759"/>
            <a:ext cx="1335689" cy="13356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2" name="Picture 8" descr="New Academic Google Classroom Set up and reminders">
            <a:extLst>
              <a:ext uri="{FF2B5EF4-FFF2-40B4-BE49-F238E27FC236}">
                <a16:creationId xmlns:a16="http://schemas.microsoft.com/office/drawing/2014/main" id="{C38E8592-A4B5-E83A-40C4-56CD9075FF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6142" y="4857524"/>
            <a:ext cx="2185494" cy="12238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74" name="Picture 10" descr="Face to Face Talk Icon Style 8334449 Vector Art at Vecteezy">
            <a:extLst>
              <a:ext uri="{FF2B5EF4-FFF2-40B4-BE49-F238E27FC236}">
                <a16:creationId xmlns:a16="http://schemas.microsoft.com/office/drawing/2014/main" id="{84E1E190-9A89-43D9-F4EB-45358F7CD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380000">
            <a:off x="2986535" y="4937281"/>
            <a:ext cx="1153427" cy="953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2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8"/>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28"/>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0" name="Google Shape;250;p28" descr="A picture containing logo&#10;&#10;Description automatically generated"/>
          <p:cNvPicPr preferRelativeResize="0"/>
          <p:nvPr/>
        </p:nvPicPr>
        <p:blipFill rotWithShape="1">
          <a:blip r:embed="rId3">
            <a:alphaModFix/>
          </a:blip>
          <a:srcRect/>
          <a:stretch/>
        </p:blipFill>
        <p:spPr>
          <a:xfrm>
            <a:off x="756745" y="5925057"/>
            <a:ext cx="572195" cy="869410"/>
          </a:xfrm>
          <a:prstGeom prst="rect">
            <a:avLst/>
          </a:prstGeom>
          <a:noFill/>
          <a:ln>
            <a:noFill/>
          </a:ln>
        </p:spPr>
      </p:pic>
      <p:sp>
        <p:nvSpPr>
          <p:cNvPr id="252" name="Google Shape;252;p28"/>
          <p:cNvSpPr txBox="1"/>
          <p:nvPr/>
        </p:nvSpPr>
        <p:spPr>
          <a:xfrm>
            <a:off x="1683296" y="5925057"/>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253" name="Google Shape;253;p28"/>
          <p:cNvSpPr/>
          <p:nvPr/>
        </p:nvSpPr>
        <p:spPr>
          <a:xfrm rot="10800000" flipH="1">
            <a:off x="200876" y="5828769"/>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28"/>
          <p:cNvSpPr txBox="1"/>
          <p:nvPr/>
        </p:nvSpPr>
        <p:spPr>
          <a:xfrm>
            <a:off x="242917" y="488670"/>
            <a:ext cx="5856041" cy="16311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Baguet Script" panose="00000500000000000000" pitchFamily="2" charset="0"/>
                <a:ea typeface="Calibri"/>
                <a:cs typeface="Calibri"/>
                <a:sym typeface="Calibri"/>
              </a:rPr>
              <a:t>What to expect in the EYFS</a:t>
            </a:r>
          </a:p>
          <a:p>
            <a:pPr marL="0" marR="0" lvl="0" indent="0" algn="l" rtl="0">
              <a:lnSpc>
                <a:spcPct val="100000"/>
              </a:lnSpc>
              <a:spcBef>
                <a:spcPts val="0"/>
              </a:spcBef>
              <a:spcAft>
                <a:spcPts val="0"/>
              </a:spcAft>
              <a:buClr>
                <a:srgbClr val="000000"/>
              </a:buClr>
              <a:buSzPts val="3600"/>
              <a:buFont typeface="Arial"/>
              <a:buNone/>
            </a:pPr>
            <a:r>
              <a:rPr lang="en-US" sz="2400" b="1" i="0" u="none" strike="noStrike" cap="none">
                <a:solidFill>
                  <a:srgbClr val="FF0000"/>
                </a:solidFill>
                <a:latin typeface="Baguet Script" panose="00000500000000000000" pitchFamily="2" charset="0"/>
                <a:ea typeface="Calibri"/>
                <a:cs typeface="Calibri"/>
                <a:sym typeface="Calibri"/>
              </a:rPr>
              <a:t>Curriculum and learning</a:t>
            </a:r>
            <a:br>
              <a:rPr lang="en-US" sz="4000"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255" name="Google Shape;255;p28"/>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6" name="Google Shape;256;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57" name="Google Shape;257;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58" name="Google Shape;258;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260" name="Google Shape;260;p28" descr="A picture containing grass, person, child, little&#10;&#10;Description automatically generated"/>
          <p:cNvPicPr preferRelativeResize="0"/>
          <p:nvPr/>
        </p:nvPicPr>
        <p:blipFill rotWithShape="1">
          <a:blip r:embed="rId4">
            <a:alphaModFix/>
          </a:blip>
          <a:srcRect/>
          <a:stretch/>
        </p:blipFill>
        <p:spPr>
          <a:xfrm>
            <a:off x="7036676" y="422931"/>
            <a:ext cx="1928568" cy="1999704"/>
          </a:xfrm>
          <a:prstGeom prst="rect">
            <a:avLst/>
          </a:prstGeom>
          <a:ln>
            <a:noFill/>
          </a:ln>
          <a:effectLst>
            <a:outerShdw blurRad="292100" dist="139700" dir="2700000" algn="tl" rotWithShape="0">
              <a:srgbClr val="333333">
                <a:alpha val="65000"/>
              </a:srgbClr>
            </a:outerShdw>
          </a:effectLst>
        </p:spPr>
      </p:pic>
      <p:pic>
        <p:nvPicPr>
          <p:cNvPr id="2" name="Google Shape;114;p23">
            <a:extLst>
              <a:ext uri="{FF2B5EF4-FFF2-40B4-BE49-F238E27FC236}">
                <a16:creationId xmlns:a16="http://schemas.microsoft.com/office/drawing/2014/main" id="{BB12015B-06CE-9C84-A0B9-F7F50F7A65ED}"/>
              </a:ext>
            </a:extLst>
          </p:cNvPr>
          <p:cNvPicPr preferRelativeResize="0"/>
          <p:nvPr/>
        </p:nvPicPr>
        <p:blipFill rotWithShape="1">
          <a:blip r:embed="rId5">
            <a:alphaModFix/>
          </a:blip>
          <a:srcRect t="1" r="92281" b="7246"/>
          <a:stretch/>
        </p:blipFill>
        <p:spPr>
          <a:xfrm>
            <a:off x="8135069" y="6026194"/>
            <a:ext cx="766014" cy="713149"/>
          </a:xfrm>
          <a:prstGeom prst="rect">
            <a:avLst/>
          </a:prstGeom>
          <a:noFill/>
          <a:ln>
            <a:noFill/>
          </a:ln>
        </p:spPr>
      </p:pic>
      <p:sp>
        <p:nvSpPr>
          <p:cNvPr id="5" name="TextBox 4">
            <a:extLst>
              <a:ext uri="{FF2B5EF4-FFF2-40B4-BE49-F238E27FC236}">
                <a16:creationId xmlns:a16="http://schemas.microsoft.com/office/drawing/2014/main" id="{AFCA3B18-DBCE-9C51-56AB-982FD5AC878D}"/>
              </a:ext>
            </a:extLst>
          </p:cNvPr>
          <p:cNvSpPr txBox="1"/>
          <p:nvPr/>
        </p:nvSpPr>
        <p:spPr>
          <a:xfrm>
            <a:off x="200876" y="1620913"/>
            <a:ext cx="7660862" cy="4308872"/>
          </a:xfrm>
          <a:prstGeom prst="rect">
            <a:avLst/>
          </a:prstGeom>
          <a:noFill/>
        </p:spPr>
        <p:txBody>
          <a:bodyPr wrap="square" rtlCol="0">
            <a:spAutoFit/>
          </a:bodyPr>
          <a:lstStyle/>
          <a:p>
            <a:pPr marL="285750" indent="-285750">
              <a:buFont typeface="Arial" panose="020B0604020202020204" pitchFamily="34" charset="0"/>
              <a:buChar char="•"/>
            </a:pPr>
            <a:r>
              <a:rPr lang="en-GB" sz="2000"/>
              <a:t>Centres around the 7 Areas of Learning</a:t>
            </a:r>
          </a:p>
          <a:p>
            <a:pPr marL="285750" indent="-285750">
              <a:buFont typeface="Arial" panose="020B0604020202020204" pitchFamily="34" charset="0"/>
              <a:buChar char="•"/>
            </a:pPr>
            <a:r>
              <a:rPr lang="en-GB" sz="2000"/>
              <a:t>Teachers model positive interactions and communication</a:t>
            </a:r>
          </a:p>
          <a:p>
            <a:pPr marL="285750" indent="-285750">
              <a:buFont typeface="Arial" panose="020B0604020202020204" pitchFamily="34" charset="0"/>
              <a:buChar char="•"/>
            </a:pPr>
            <a:r>
              <a:rPr lang="en-GB" sz="2000"/>
              <a:t>Establish secure daily routines</a:t>
            </a:r>
          </a:p>
          <a:p>
            <a:pPr marL="285750" indent="-285750">
              <a:buFont typeface="Arial" panose="020B0604020202020204" pitchFamily="34" charset="0"/>
              <a:buChar char="•"/>
            </a:pPr>
            <a:r>
              <a:rPr lang="en-GB" sz="2000"/>
              <a:t>Build secure, respectful relationships </a:t>
            </a:r>
          </a:p>
          <a:p>
            <a:pPr marL="285750" indent="-285750">
              <a:buFont typeface="Arial" panose="020B0604020202020204" pitchFamily="34" charset="0"/>
              <a:buChar char="•"/>
            </a:pPr>
            <a:r>
              <a:rPr lang="en-GB" sz="2000"/>
              <a:t>Learn to socialise: turn-taking, sharing</a:t>
            </a:r>
          </a:p>
          <a:p>
            <a:pPr marL="285750" indent="-285750">
              <a:buFont typeface="Arial" panose="020B0604020202020204" pitchFamily="34" charset="0"/>
              <a:buChar char="•"/>
            </a:pPr>
            <a:r>
              <a:rPr lang="en-GB" sz="2000"/>
              <a:t>Carefully planned activities in the outdoor and indoor provision  to allow the children to learn through high-quality play</a:t>
            </a:r>
          </a:p>
          <a:p>
            <a:pPr marL="285750" indent="-285750">
              <a:buFont typeface="Arial" panose="020B0604020202020204" pitchFamily="34" charset="0"/>
              <a:buChar char="•"/>
            </a:pPr>
            <a:r>
              <a:rPr lang="en-GB" sz="2000"/>
              <a:t>Build in opportunities for daily phonics and maths focused teaching </a:t>
            </a:r>
          </a:p>
          <a:p>
            <a:pPr marL="285750" indent="-285750">
              <a:buFont typeface="Arial" panose="020B0604020202020204" pitchFamily="34" charset="0"/>
              <a:buChar char="•"/>
            </a:pPr>
            <a:r>
              <a:rPr lang="en-GB" sz="2000"/>
              <a:t>Small group and 1:1 teaching </a:t>
            </a:r>
          </a:p>
          <a:p>
            <a:pPr marL="285750" indent="-285750">
              <a:buFont typeface="Arial" panose="020B0604020202020204" pitchFamily="34" charset="0"/>
              <a:buChar char="•"/>
            </a:pPr>
            <a:r>
              <a:rPr lang="en-GB" sz="2000"/>
              <a:t>High-quality texts drive teacher-led learning</a:t>
            </a:r>
          </a:p>
          <a:p>
            <a:pPr marL="285750" indent="-285750">
              <a:buFont typeface="Arial" panose="020B0604020202020204" pitchFamily="34" charset="0"/>
              <a:buChar char="•"/>
            </a:pPr>
            <a:r>
              <a:rPr lang="en-GB" sz="2000"/>
              <a:t>Child-led learning allows us to respond to pupils’ interest </a:t>
            </a:r>
          </a:p>
          <a:p>
            <a:pPr marL="285750" indent="-285750">
              <a:buFont typeface="Arial" panose="020B0604020202020204" pitchFamily="34" charset="0"/>
              <a:buChar char="•"/>
            </a:pPr>
            <a:endParaRPr lang="en-GB" sz="2000"/>
          </a:p>
          <a:p>
            <a:pPr marL="285750" indent="-285750">
              <a:buFont typeface="Arial" panose="020B0604020202020204" pitchFamily="34" charset="0"/>
              <a:buChar char="•"/>
            </a:pP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8"/>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28"/>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0" name="Google Shape;250;p28" descr="A picture containing logo&#10;&#10;Description automatically generated"/>
          <p:cNvPicPr preferRelativeResize="0"/>
          <p:nvPr/>
        </p:nvPicPr>
        <p:blipFill rotWithShape="1">
          <a:blip r:embed="rId3">
            <a:alphaModFix/>
          </a:blip>
          <a:srcRect/>
          <a:stretch/>
        </p:blipFill>
        <p:spPr>
          <a:xfrm>
            <a:off x="767255" y="6089168"/>
            <a:ext cx="561685" cy="705299"/>
          </a:xfrm>
          <a:prstGeom prst="rect">
            <a:avLst/>
          </a:prstGeom>
          <a:noFill/>
          <a:ln>
            <a:noFill/>
          </a:ln>
        </p:spPr>
      </p:pic>
      <p:sp>
        <p:nvSpPr>
          <p:cNvPr id="252" name="Google Shape;252;p28"/>
          <p:cNvSpPr txBox="1"/>
          <p:nvPr/>
        </p:nvSpPr>
        <p:spPr>
          <a:xfrm>
            <a:off x="1678041" y="608916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253" name="Google Shape;253;p28"/>
          <p:cNvSpPr/>
          <p:nvPr/>
        </p:nvSpPr>
        <p:spPr>
          <a:xfrm rot="10800000" flipH="1">
            <a:off x="242918" y="5891683"/>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28"/>
          <p:cNvSpPr txBox="1"/>
          <p:nvPr/>
        </p:nvSpPr>
        <p:spPr>
          <a:xfrm>
            <a:off x="242917" y="488670"/>
            <a:ext cx="5856041"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Baguet Script" panose="00000500000000000000" pitchFamily="2" charset="0"/>
                <a:ea typeface="Calibri"/>
                <a:cs typeface="Calibri"/>
                <a:sym typeface="Calibri"/>
              </a:rPr>
              <a:t>What to expect in the EYFS</a:t>
            </a:r>
          </a:p>
          <a:p>
            <a:pPr marL="0" marR="0" lvl="0" indent="0" algn="l" rtl="0">
              <a:lnSpc>
                <a:spcPct val="100000"/>
              </a:lnSpc>
              <a:spcBef>
                <a:spcPts val="0"/>
              </a:spcBef>
              <a:spcAft>
                <a:spcPts val="0"/>
              </a:spcAft>
              <a:buClr>
                <a:srgbClr val="000000"/>
              </a:buClr>
              <a:buSzPts val="3600"/>
              <a:buFont typeface="Arial"/>
              <a:buNone/>
            </a:pPr>
            <a:r>
              <a:rPr lang="en-US" sz="2400" b="1">
                <a:solidFill>
                  <a:srgbClr val="FF0000"/>
                </a:solidFill>
                <a:latin typeface="Baguet Script" panose="00000500000000000000" pitchFamily="2" charset="0"/>
                <a:ea typeface="Calibri"/>
                <a:cs typeface="Calibri"/>
                <a:sym typeface="Calibri"/>
              </a:rPr>
              <a:t>Home Learning</a:t>
            </a:r>
          </a:p>
        </p:txBody>
      </p:sp>
      <p:sp>
        <p:nvSpPr>
          <p:cNvPr id="255" name="Google Shape;255;p28"/>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6" name="Google Shape;256;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57" name="Google Shape;257;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58" name="Google Shape;258;p28"/>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2" name="Google Shape;114;p23">
            <a:extLst>
              <a:ext uri="{FF2B5EF4-FFF2-40B4-BE49-F238E27FC236}">
                <a16:creationId xmlns:a16="http://schemas.microsoft.com/office/drawing/2014/main" id="{1EA2E179-510A-4A55-44AF-1CF94A4866C0}"/>
              </a:ext>
            </a:extLst>
          </p:cNvPr>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3" name="TextBox 2">
            <a:extLst>
              <a:ext uri="{FF2B5EF4-FFF2-40B4-BE49-F238E27FC236}">
                <a16:creationId xmlns:a16="http://schemas.microsoft.com/office/drawing/2014/main" id="{A0E0C01E-5ADA-E8EE-3650-2EF5494C0A22}"/>
              </a:ext>
            </a:extLst>
          </p:cNvPr>
          <p:cNvSpPr txBox="1"/>
          <p:nvPr/>
        </p:nvSpPr>
        <p:spPr>
          <a:xfrm>
            <a:off x="242917" y="1558599"/>
            <a:ext cx="8329448" cy="3760966"/>
          </a:xfrm>
          <a:prstGeom prst="rect">
            <a:avLst/>
          </a:prstGeom>
          <a:noFill/>
        </p:spPr>
        <p:txBody>
          <a:bodyPr wrap="square" lIns="91440" tIns="45720" rIns="91440" bIns="45720" rtlCol="0" anchor="t">
            <a:spAutoFit/>
          </a:bodyPr>
          <a:lstStyle/>
          <a:p>
            <a:pPr>
              <a:lnSpc>
                <a:spcPct val="107000"/>
              </a:lnSpc>
              <a:spcAft>
                <a:spcPts val="800"/>
              </a:spcAft>
            </a:pPr>
            <a:r>
              <a:rPr lang="en-GB" sz="1800" kern="100">
                <a:solidFill>
                  <a:schemeClr val="tx1"/>
                </a:solidFill>
                <a:latin typeface="Arial" panose="020B0604020202020204" pitchFamily="34" charset="0"/>
                <a:ea typeface="Calibri" panose="020F0502020204030204" pitchFamily="34" charset="0"/>
                <a:cs typeface="Times New Roman" panose="02020603050405020304" pitchFamily="18" charset="0"/>
              </a:rPr>
              <a:t>Home learning in the Early Years c</a:t>
            </a:r>
            <a:r>
              <a:rPr lang="en-GB" sz="1800" kern="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entres around the core skill of reading</a:t>
            </a:r>
            <a:endParaRPr lang="en-GB" sz="1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kern="100">
                <a:solidFill>
                  <a:schemeClr val="tx1"/>
                </a:solidFill>
                <a:effectLst/>
                <a:ea typeface="Calibri"/>
                <a:cs typeface="Times New Roman"/>
              </a:rPr>
              <a:t>Share daily stories with your child if possible</a:t>
            </a:r>
          </a:p>
          <a:p>
            <a:pPr marL="285750" indent="-285750">
              <a:lnSpc>
                <a:spcPct val="107000"/>
              </a:lnSpc>
              <a:spcAft>
                <a:spcPts val="800"/>
              </a:spcAft>
              <a:buFont typeface="Arial" panose="020B0604020202020204" pitchFamily="34" charset="0"/>
              <a:buChar char="•"/>
            </a:pPr>
            <a:r>
              <a:rPr lang="en-GB" sz="1800" kern="100">
                <a:solidFill>
                  <a:schemeClr val="tx1"/>
                </a:solidFill>
                <a:ea typeface="Calibri"/>
                <a:cs typeface="Times New Roman"/>
              </a:rPr>
              <a:t>Talk is important as it extends vocabulary and supports reading comprehension</a:t>
            </a:r>
          </a:p>
          <a:p>
            <a:pPr marL="285750" indent="-285750">
              <a:lnSpc>
                <a:spcPct val="107000"/>
              </a:lnSpc>
              <a:spcAft>
                <a:spcPts val="800"/>
              </a:spcAft>
              <a:buFont typeface="Arial" panose="020B0604020202020204" pitchFamily="34" charset="0"/>
              <a:buChar char="•"/>
            </a:pPr>
            <a:r>
              <a:rPr lang="en-GB" sz="1800" kern="100">
                <a:solidFill>
                  <a:schemeClr val="tx1"/>
                </a:solidFill>
                <a:effectLst/>
                <a:ea typeface="Calibri"/>
                <a:cs typeface="Times New Roman"/>
              </a:rPr>
              <a:t>When your child starts to bring reading books home, aim to read with them for 10 minutes daily or at least 3 times a week</a:t>
            </a:r>
            <a:r>
              <a:rPr lang="en-GB" sz="1800" kern="100">
                <a:solidFill>
                  <a:schemeClr val="tx1"/>
                </a:solidFill>
                <a:ea typeface="Calibri"/>
                <a:cs typeface="Times New Roman"/>
              </a:rPr>
              <a:t> </a:t>
            </a:r>
            <a:endParaRPr lang="en-GB" sz="1800" kern="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kern="100">
                <a:solidFill>
                  <a:schemeClr val="tx1"/>
                </a:solidFill>
                <a:effectLst/>
                <a:ea typeface="Calibri"/>
                <a:cs typeface="Times New Roman"/>
              </a:rPr>
              <a:t>‘Key’ word keyrings will be sent home to practise – 5 minutes a day if possible</a:t>
            </a:r>
          </a:p>
          <a:p>
            <a:pPr marL="285750" indent="-285750">
              <a:lnSpc>
                <a:spcPct val="107000"/>
              </a:lnSpc>
              <a:spcAft>
                <a:spcPts val="800"/>
              </a:spcAft>
              <a:buFont typeface="Arial" panose="020B0604020202020204" pitchFamily="34" charset="0"/>
              <a:buChar char="•"/>
            </a:pPr>
            <a:r>
              <a:rPr lang="en-GB" sz="1800" kern="100">
                <a:solidFill>
                  <a:schemeClr val="tx1"/>
                </a:solidFill>
                <a:ea typeface="Calibri"/>
                <a:cs typeface="Times New Roman"/>
              </a:rPr>
              <a:t>Work on phonic </a:t>
            </a:r>
            <a:r>
              <a:rPr lang="en-GB" sz="1800" kern="100">
                <a:solidFill>
                  <a:schemeClr val="tx1"/>
                </a:solidFill>
                <a:effectLst/>
                <a:ea typeface="Calibri"/>
                <a:cs typeface="Times New Roman"/>
              </a:rPr>
              <a:t>sounds</a:t>
            </a:r>
            <a:r>
              <a:rPr lang="en-GB" sz="1800" kern="100">
                <a:solidFill>
                  <a:schemeClr val="tx1"/>
                </a:solidFill>
                <a:ea typeface="Calibri"/>
                <a:cs typeface="Times New Roman"/>
              </a:rPr>
              <a:t> to reinforce classroom learning</a:t>
            </a:r>
            <a:endParaRPr lang="en-GB" sz="1800" kern="1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kern="100">
                <a:solidFill>
                  <a:schemeClr val="tx1"/>
                </a:solidFill>
                <a:ea typeface="Calibri"/>
                <a:cs typeface="Times New Roman"/>
              </a:rPr>
              <a:t>Ten Town - online maths program to practise core number skills</a:t>
            </a:r>
            <a:endParaRPr lang="en-GB" sz="1800" kern="1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24" name="Picture 8" descr="Why I love…Ten Town - Teachwire">
            <a:extLst>
              <a:ext uri="{FF2B5EF4-FFF2-40B4-BE49-F238E27FC236}">
                <a16:creationId xmlns:a16="http://schemas.microsoft.com/office/drawing/2014/main" id="{2432DFA8-102C-9A09-A337-A0759D221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742" y="4966137"/>
            <a:ext cx="2321606" cy="931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6" name="Picture 10" descr="Read Write Inc - High View Primary Learning Centre">
            <a:extLst>
              <a:ext uri="{FF2B5EF4-FFF2-40B4-BE49-F238E27FC236}">
                <a16:creationId xmlns:a16="http://schemas.microsoft.com/office/drawing/2014/main" id="{8937CAA7-73EB-B84E-4FDD-0F5A88A340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7850" y="561138"/>
            <a:ext cx="2146273" cy="860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5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7" name="Google Shape;227;p2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8" name="Google Shape;228;p27" descr="A picture containing logo&#10;&#10;Description automatically generated"/>
          <p:cNvPicPr preferRelativeResize="0"/>
          <p:nvPr/>
        </p:nvPicPr>
        <p:blipFill rotWithShape="1">
          <a:blip r:embed="rId3">
            <a:alphaModFix/>
          </a:blip>
          <a:srcRect/>
          <a:stretch/>
        </p:blipFill>
        <p:spPr>
          <a:xfrm>
            <a:off x="551793" y="5926194"/>
            <a:ext cx="614238" cy="856122"/>
          </a:xfrm>
          <a:prstGeom prst="rect">
            <a:avLst/>
          </a:prstGeom>
          <a:noFill/>
          <a:ln>
            <a:noFill/>
          </a:ln>
        </p:spPr>
      </p:pic>
      <p:sp>
        <p:nvSpPr>
          <p:cNvPr id="230" name="Google Shape;230;p27"/>
          <p:cNvSpPr txBox="1"/>
          <p:nvPr/>
        </p:nvSpPr>
        <p:spPr>
          <a:xfrm>
            <a:off x="1699062" y="6050777"/>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231" name="Google Shape;231;p27"/>
          <p:cNvSpPr/>
          <p:nvPr/>
        </p:nvSpPr>
        <p:spPr>
          <a:xfrm rot="10800000" flipH="1">
            <a:off x="242918" y="578796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p27"/>
          <p:cNvSpPr txBox="1"/>
          <p:nvPr/>
        </p:nvSpPr>
        <p:spPr>
          <a:xfrm>
            <a:off x="122184" y="414951"/>
            <a:ext cx="5856041" cy="1261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Baguet Script" panose="00000500000000000000" pitchFamily="2" charset="0"/>
                <a:ea typeface="Calibri"/>
                <a:cs typeface="Calibri"/>
                <a:sym typeface="Calibri"/>
              </a:rPr>
              <a:t>The Environment </a:t>
            </a:r>
            <a:br>
              <a:rPr lang="en-US" sz="4000"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233" name="Google Shape;233;p27"/>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4" name="Google Shape;234;p27"/>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35" name="Google Shape;235;p27"/>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36" name="Google Shape;236;p27"/>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pic>
        <p:nvPicPr>
          <p:cNvPr id="237" name="Google Shape;237;p27" descr="Graphical user interface, application&#10;&#10;Description automatically generated"/>
          <p:cNvPicPr preferRelativeResize="0"/>
          <p:nvPr/>
        </p:nvPicPr>
        <p:blipFill rotWithShape="1">
          <a:blip r:embed="rId4">
            <a:alphaModFix/>
          </a:blip>
          <a:srcRect/>
          <a:stretch/>
        </p:blipFill>
        <p:spPr>
          <a:xfrm>
            <a:off x="136298" y="1151721"/>
            <a:ext cx="1657350" cy="2209800"/>
          </a:xfrm>
          <a:prstGeom prst="rect">
            <a:avLst/>
          </a:prstGeom>
          <a:noFill/>
          <a:ln>
            <a:noFill/>
          </a:ln>
        </p:spPr>
      </p:pic>
      <p:pic>
        <p:nvPicPr>
          <p:cNvPr id="238" name="Google Shape;238;p27" descr="A picture containing orange&#10;&#10;Description automatically generated"/>
          <p:cNvPicPr preferRelativeResize="0"/>
          <p:nvPr/>
        </p:nvPicPr>
        <p:blipFill rotWithShape="1">
          <a:blip r:embed="rId5">
            <a:alphaModFix/>
          </a:blip>
          <a:srcRect/>
          <a:stretch/>
        </p:blipFill>
        <p:spPr>
          <a:xfrm>
            <a:off x="153510" y="3349152"/>
            <a:ext cx="1657350" cy="2209800"/>
          </a:xfrm>
          <a:prstGeom prst="rect">
            <a:avLst/>
          </a:prstGeom>
          <a:noFill/>
          <a:ln>
            <a:noFill/>
          </a:ln>
        </p:spPr>
      </p:pic>
      <p:pic>
        <p:nvPicPr>
          <p:cNvPr id="239" name="Google Shape;239;p27" descr="A picture containing indoor, flower, decorated&#10;&#10;Description automatically generated"/>
          <p:cNvPicPr preferRelativeResize="0"/>
          <p:nvPr/>
        </p:nvPicPr>
        <p:blipFill rotWithShape="1">
          <a:blip r:embed="rId6">
            <a:alphaModFix/>
          </a:blip>
          <a:srcRect/>
          <a:stretch/>
        </p:blipFill>
        <p:spPr>
          <a:xfrm>
            <a:off x="1810860" y="1188420"/>
            <a:ext cx="1657350" cy="2209800"/>
          </a:xfrm>
          <a:prstGeom prst="rect">
            <a:avLst/>
          </a:prstGeom>
          <a:noFill/>
          <a:ln>
            <a:noFill/>
          </a:ln>
        </p:spPr>
      </p:pic>
      <p:pic>
        <p:nvPicPr>
          <p:cNvPr id="240" name="Google Shape;240;p27" descr="A picture containing dish&#10;&#10;Description automatically generated"/>
          <p:cNvPicPr preferRelativeResize="0"/>
          <p:nvPr/>
        </p:nvPicPr>
        <p:blipFill rotWithShape="1">
          <a:blip r:embed="rId7">
            <a:alphaModFix/>
          </a:blip>
          <a:srcRect/>
          <a:stretch/>
        </p:blipFill>
        <p:spPr>
          <a:xfrm>
            <a:off x="1836959" y="3349152"/>
            <a:ext cx="1657350" cy="2209800"/>
          </a:xfrm>
          <a:prstGeom prst="rect">
            <a:avLst/>
          </a:prstGeom>
          <a:noFill/>
          <a:ln>
            <a:noFill/>
          </a:ln>
        </p:spPr>
      </p:pic>
      <p:pic>
        <p:nvPicPr>
          <p:cNvPr id="241" name="Google Shape;241;p27"/>
          <p:cNvPicPr preferRelativeResize="0"/>
          <p:nvPr/>
        </p:nvPicPr>
        <p:blipFill rotWithShape="1">
          <a:blip r:embed="rId8">
            <a:alphaModFix/>
          </a:blip>
          <a:srcRect/>
          <a:stretch/>
        </p:blipFill>
        <p:spPr>
          <a:xfrm>
            <a:off x="5669966" y="533039"/>
            <a:ext cx="3351850" cy="3362325"/>
          </a:xfrm>
          <a:prstGeom prst="rect">
            <a:avLst/>
          </a:prstGeom>
          <a:noFill/>
          <a:ln>
            <a:noFill/>
          </a:ln>
        </p:spPr>
      </p:pic>
      <p:pic>
        <p:nvPicPr>
          <p:cNvPr id="242" name="Google Shape;242;p27"/>
          <p:cNvPicPr preferRelativeResize="0"/>
          <p:nvPr/>
        </p:nvPicPr>
        <p:blipFill rotWithShape="1">
          <a:blip r:embed="rId9">
            <a:alphaModFix/>
          </a:blip>
          <a:srcRect/>
          <a:stretch/>
        </p:blipFill>
        <p:spPr>
          <a:xfrm>
            <a:off x="4280825" y="3673241"/>
            <a:ext cx="2562612" cy="1666535"/>
          </a:xfrm>
          <a:prstGeom prst="rect">
            <a:avLst/>
          </a:prstGeom>
          <a:noFill/>
          <a:ln>
            <a:noFill/>
          </a:ln>
        </p:spPr>
      </p:pic>
      <p:pic>
        <p:nvPicPr>
          <p:cNvPr id="243" name="Google Shape;243;p27"/>
          <p:cNvPicPr preferRelativeResize="0"/>
          <p:nvPr/>
        </p:nvPicPr>
        <p:blipFill rotWithShape="1">
          <a:blip r:embed="rId10">
            <a:alphaModFix/>
          </a:blip>
          <a:srcRect/>
          <a:stretch/>
        </p:blipFill>
        <p:spPr>
          <a:xfrm>
            <a:off x="3995404" y="1304496"/>
            <a:ext cx="1752600" cy="2427630"/>
          </a:xfrm>
          <a:prstGeom prst="rect">
            <a:avLst/>
          </a:prstGeom>
          <a:noFill/>
          <a:ln>
            <a:noFill/>
          </a:ln>
        </p:spPr>
      </p:pic>
      <p:pic>
        <p:nvPicPr>
          <p:cNvPr id="2" name="Google Shape;114;p23">
            <a:extLst>
              <a:ext uri="{FF2B5EF4-FFF2-40B4-BE49-F238E27FC236}">
                <a16:creationId xmlns:a16="http://schemas.microsoft.com/office/drawing/2014/main" id="{0B6D1CA0-3EF7-AE48-5524-27A5C044E782}"/>
              </a:ext>
            </a:extLst>
          </p:cNvPr>
          <p:cNvPicPr preferRelativeResize="0"/>
          <p:nvPr/>
        </p:nvPicPr>
        <p:blipFill rotWithShape="1">
          <a:blip r:embed="rId11">
            <a:alphaModFix/>
          </a:blip>
          <a:srcRect t="1" r="92281" b="7246"/>
          <a:stretch/>
        </p:blipFill>
        <p:spPr>
          <a:xfrm>
            <a:off x="8135069" y="6026194"/>
            <a:ext cx="766014" cy="7131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9"/>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29"/>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7" name="Google Shape;267;p29" descr="A picture containing logo&#10;&#10;Description automatically generated"/>
          <p:cNvPicPr preferRelativeResize="0"/>
          <p:nvPr/>
        </p:nvPicPr>
        <p:blipFill rotWithShape="1">
          <a:blip r:embed="rId3">
            <a:alphaModFix/>
          </a:blip>
          <a:srcRect/>
          <a:stretch/>
        </p:blipFill>
        <p:spPr>
          <a:xfrm>
            <a:off x="641131" y="5985641"/>
            <a:ext cx="687810" cy="808826"/>
          </a:xfrm>
          <a:prstGeom prst="rect">
            <a:avLst/>
          </a:prstGeom>
          <a:noFill/>
          <a:ln>
            <a:noFill/>
          </a:ln>
        </p:spPr>
      </p:pic>
      <p:sp>
        <p:nvSpPr>
          <p:cNvPr id="269" name="Google Shape;269;p29"/>
          <p:cNvSpPr txBox="1"/>
          <p:nvPr/>
        </p:nvSpPr>
        <p:spPr>
          <a:xfrm>
            <a:off x="1683295" y="5985641"/>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270" name="Google Shape;270;p29"/>
          <p:cNvSpPr/>
          <p:nvPr/>
        </p:nvSpPr>
        <p:spPr>
          <a:xfrm rot="10800000" flipH="1">
            <a:off x="242916" y="588826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1" name="Google Shape;271;p29"/>
          <p:cNvSpPr txBox="1"/>
          <p:nvPr/>
        </p:nvSpPr>
        <p:spPr>
          <a:xfrm>
            <a:off x="242916" y="488670"/>
            <a:ext cx="8390411" cy="1261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Baguet Script" panose="00000500000000000000" pitchFamily="2" charset="0"/>
                <a:ea typeface="Calibri"/>
                <a:cs typeface="Calibri"/>
                <a:sym typeface="Calibri"/>
              </a:rPr>
              <a:t>How to help prepare your child for school</a:t>
            </a:r>
            <a:br>
              <a:rPr lang="en-US" sz="4000"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272" name="Google Shape;272;p29"/>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3" name="Google Shape;273;p29"/>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74" name="Google Shape;274;p29"/>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75" name="Google Shape;275;p29"/>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76" name="Google Shape;276;p29"/>
          <p:cNvSpPr/>
          <p:nvPr/>
        </p:nvSpPr>
        <p:spPr>
          <a:xfrm>
            <a:off x="424701" y="1324035"/>
            <a:ext cx="4572000" cy="3755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9"/>
          <p:cNvSpPr txBox="1"/>
          <p:nvPr/>
        </p:nvSpPr>
        <p:spPr>
          <a:xfrm>
            <a:off x="780150" y="1273475"/>
            <a:ext cx="7452600" cy="4093398"/>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US" sz="1600"/>
              <a:t>Visit our website and look at the Cherry Tree / Lime Tree class pages to see the fun things we do</a:t>
            </a:r>
            <a:endParaRPr sz="1600"/>
          </a:p>
          <a:p>
            <a:pPr marL="457200" lvl="0" indent="0" algn="l" rtl="0">
              <a:spcBef>
                <a:spcPts val="0"/>
              </a:spcBef>
              <a:spcAft>
                <a:spcPts val="0"/>
              </a:spcAft>
              <a:buNone/>
            </a:pPr>
            <a:endParaRPr sz="1600"/>
          </a:p>
          <a:p>
            <a:pPr marL="457200" indent="-330200">
              <a:buSzPts val="1600"/>
              <a:buChar char="●"/>
            </a:pPr>
            <a:r>
              <a:rPr lang="en-US" sz="1600"/>
              <a:t>Add us on social media to see what the children in our Reception classes are learning </a:t>
            </a:r>
            <a:r>
              <a:rPr lang="en-US" sz="1600" dirty="0"/>
              <a:t>about</a:t>
            </a:r>
            <a:endParaRPr sz="1600" dirty="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Talk to the children about how they will make lots of new friends and have lots of fun  </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Walk / drive past school making it a familiar place to the children</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Discuss all the fun things you did at school yourselves</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dirty="0"/>
              <a:t>Explain to the children that at the moment you read their bedtime story but very soon they will be able to read stories to them</a:t>
            </a:r>
            <a:endParaRPr sz="1600" dirty="0"/>
          </a:p>
          <a:p>
            <a:pPr marL="457200" lvl="0" indent="0" algn="l" rtl="0">
              <a:spcBef>
                <a:spcPts val="0"/>
              </a:spcBef>
              <a:spcAft>
                <a:spcPts val="0"/>
              </a:spcAft>
              <a:buNone/>
            </a:pPr>
            <a:endParaRPr>
              <a:latin typeface="Calibri"/>
              <a:ea typeface="Calibri"/>
              <a:cs typeface="Calibri"/>
              <a:sym typeface="Calibri"/>
            </a:endParaRPr>
          </a:p>
        </p:txBody>
      </p:sp>
      <p:pic>
        <p:nvPicPr>
          <p:cNvPr id="2" name="Google Shape;114;p23">
            <a:extLst>
              <a:ext uri="{FF2B5EF4-FFF2-40B4-BE49-F238E27FC236}">
                <a16:creationId xmlns:a16="http://schemas.microsoft.com/office/drawing/2014/main" id="{00CA681A-47BB-5AC0-1427-5AD84F196A7E}"/>
              </a:ext>
            </a:extLst>
          </p:cNvPr>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0"/>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30"/>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4" name="Google Shape;284;p30" descr="A picture containing logo&#10;&#10;Description automatically generated"/>
          <p:cNvPicPr preferRelativeResize="0"/>
          <p:nvPr/>
        </p:nvPicPr>
        <p:blipFill rotWithShape="1">
          <a:blip r:embed="rId3">
            <a:alphaModFix/>
          </a:blip>
          <a:srcRect/>
          <a:stretch/>
        </p:blipFill>
        <p:spPr>
          <a:xfrm>
            <a:off x="677917" y="5906814"/>
            <a:ext cx="651024" cy="887653"/>
          </a:xfrm>
          <a:prstGeom prst="rect">
            <a:avLst/>
          </a:prstGeom>
          <a:noFill/>
          <a:ln>
            <a:noFill/>
          </a:ln>
        </p:spPr>
      </p:pic>
      <p:sp>
        <p:nvSpPr>
          <p:cNvPr id="286" name="Google Shape;286;p30"/>
          <p:cNvSpPr txBox="1"/>
          <p:nvPr/>
        </p:nvSpPr>
        <p:spPr>
          <a:xfrm>
            <a:off x="1678041" y="5985544"/>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287" name="Google Shape;287;p30"/>
          <p:cNvSpPr/>
          <p:nvPr/>
        </p:nvSpPr>
        <p:spPr>
          <a:xfrm rot="10800000" flipH="1">
            <a:off x="242916" y="5810168"/>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p30"/>
          <p:cNvSpPr txBox="1"/>
          <p:nvPr/>
        </p:nvSpPr>
        <p:spPr>
          <a:xfrm>
            <a:off x="242916" y="488670"/>
            <a:ext cx="8390411" cy="12618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Baguet Script" panose="00000500000000000000" pitchFamily="2" charset="0"/>
                <a:ea typeface="Calibri"/>
                <a:cs typeface="Calibri"/>
                <a:sym typeface="Calibri"/>
              </a:rPr>
              <a:t>How to help prepare your child for school</a:t>
            </a:r>
            <a:br>
              <a:rPr lang="en-US" sz="4000" b="0" i="0" u="none" strike="noStrike" cap="none">
                <a:solidFill>
                  <a:schemeClr val="dk1"/>
                </a:solidFill>
                <a:latin typeface="Calibri"/>
                <a:ea typeface="Calibri"/>
                <a:cs typeface="Calibri"/>
                <a:sym typeface="Calibri"/>
              </a:rPr>
            </a:br>
            <a:endParaRPr sz="4000" b="0" i="0" u="none" strike="noStrike" cap="none">
              <a:solidFill>
                <a:schemeClr val="dk1"/>
              </a:solidFill>
              <a:latin typeface="Calibri"/>
              <a:ea typeface="Calibri"/>
              <a:cs typeface="Calibri"/>
              <a:sym typeface="Calibri"/>
            </a:endParaRPr>
          </a:p>
        </p:txBody>
      </p:sp>
      <p:sp>
        <p:nvSpPr>
          <p:cNvPr id="289" name="Google Shape;289;p30"/>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90" name="Google Shape;290;p30"/>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91" name="Google Shape;291;p30"/>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92" name="Google Shape;292;p30"/>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293" name="Google Shape;293;p30"/>
          <p:cNvSpPr/>
          <p:nvPr/>
        </p:nvSpPr>
        <p:spPr>
          <a:xfrm>
            <a:off x="424701" y="1324035"/>
            <a:ext cx="4572000" cy="3755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30"/>
          <p:cNvSpPr txBox="1"/>
          <p:nvPr/>
        </p:nvSpPr>
        <p:spPr>
          <a:xfrm>
            <a:off x="661159" y="1117516"/>
            <a:ext cx="7813500" cy="4493508"/>
          </a:xfrm>
          <a:prstGeom prst="rect">
            <a:avLst/>
          </a:prstGeom>
          <a:noFill/>
          <a:ln>
            <a:noFill/>
          </a:ln>
        </p:spPr>
        <p:txBody>
          <a:bodyPr spcFirstLastPara="1" wrap="square" lIns="91425" tIns="91425" rIns="91425" bIns="91425" anchor="t" anchorCtr="0">
            <a:spAutoFit/>
          </a:bodyPr>
          <a:lstStyle/>
          <a:p>
            <a:pPr marL="457200" indent="-368300">
              <a:buSzPts val="2200"/>
              <a:buChar char="●"/>
            </a:pPr>
            <a:r>
              <a:rPr lang="en-US" sz="2000" err="1"/>
              <a:t>Practise</a:t>
            </a:r>
            <a:r>
              <a:rPr lang="en-US" sz="2000"/>
              <a:t> putting on their own coat / cardigan / jumper / shoes</a:t>
            </a:r>
          </a:p>
          <a:p>
            <a:pPr marL="457200" lvl="0" indent="0" algn="l" rtl="0">
              <a:spcBef>
                <a:spcPts val="0"/>
              </a:spcBef>
              <a:spcAft>
                <a:spcPts val="0"/>
              </a:spcAft>
              <a:buNone/>
            </a:pPr>
            <a:endParaRPr sz="2000"/>
          </a:p>
          <a:p>
            <a:pPr marL="457200" lvl="0" indent="-368300" algn="l" rtl="0">
              <a:spcBef>
                <a:spcPts val="0"/>
              </a:spcBef>
              <a:spcAft>
                <a:spcPts val="0"/>
              </a:spcAft>
              <a:buSzPts val="2200"/>
              <a:buChar char="●"/>
            </a:pPr>
            <a:r>
              <a:rPr lang="en-US" sz="2000"/>
              <a:t>Ensure that children can use the bathroom independently</a:t>
            </a:r>
            <a:endParaRPr sz="2000"/>
          </a:p>
          <a:p>
            <a:pPr marL="457200" lvl="0" indent="0" algn="l" rtl="0">
              <a:spcBef>
                <a:spcPts val="0"/>
              </a:spcBef>
              <a:spcAft>
                <a:spcPts val="0"/>
              </a:spcAft>
              <a:buNone/>
            </a:pPr>
            <a:endParaRPr sz="2000"/>
          </a:p>
          <a:p>
            <a:pPr marL="457200" lvl="0" indent="-368300" algn="l" rtl="0">
              <a:spcBef>
                <a:spcPts val="0"/>
              </a:spcBef>
              <a:spcAft>
                <a:spcPts val="0"/>
              </a:spcAft>
              <a:buSzPts val="2200"/>
              <a:buChar char="●"/>
            </a:pPr>
            <a:r>
              <a:rPr lang="en-US" sz="2000"/>
              <a:t>Play turn taking and sharing games</a:t>
            </a:r>
          </a:p>
          <a:p>
            <a:pPr marL="457200" lvl="0" indent="-368300" algn="l">
              <a:spcBef>
                <a:spcPts val="0"/>
              </a:spcBef>
              <a:spcAft>
                <a:spcPts val="0"/>
              </a:spcAft>
              <a:buSzPts val="2200"/>
              <a:buChar char="●"/>
            </a:pPr>
            <a:endParaRPr lang="en-US" sz="2000"/>
          </a:p>
          <a:p>
            <a:pPr marL="457200" indent="-368300">
              <a:buSzPts val="2200"/>
              <a:buChar char="●"/>
            </a:pPr>
            <a:r>
              <a:rPr lang="en-US" sz="2000"/>
              <a:t>Share stories daily</a:t>
            </a:r>
          </a:p>
          <a:p>
            <a:pPr marL="457200" indent="-368300">
              <a:buSzPts val="2200"/>
              <a:buChar char="●"/>
            </a:pPr>
            <a:endParaRPr lang="en-US" sz="2000"/>
          </a:p>
          <a:p>
            <a:pPr marL="457200" indent="-368300">
              <a:buSzPts val="2200"/>
              <a:buChar char="●"/>
            </a:pPr>
            <a:r>
              <a:rPr lang="en-US" sz="2000"/>
              <a:t>Point out numbers and letters / words in the environment</a:t>
            </a:r>
          </a:p>
          <a:p>
            <a:pPr marL="457200"/>
            <a:endParaRPr lang="en-US" sz="2000"/>
          </a:p>
          <a:p>
            <a:pPr marL="457200" lvl="0" indent="-368300" algn="l" rtl="0">
              <a:spcBef>
                <a:spcPts val="0"/>
              </a:spcBef>
              <a:spcAft>
                <a:spcPts val="0"/>
              </a:spcAft>
              <a:buSzPts val="2200"/>
              <a:buChar char="●"/>
            </a:pPr>
            <a:r>
              <a:rPr lang="en-US" sz="2000"/>
              <a:t>Teach children how to use a knife and fork independently</a:t>
            </a:r>
            <a:endParaRPr sz="2000"/>
          </a:p>
          <a:p>
            <a:pPr marL="457200" lvl="0" indent="0" algn="l" rtl="0">
              <a:spcBef>
                <a:spcPts val="0"/>
              </a:spcBef>
              <a:spcAft>
                <a:spcPts val="0"/>
              </a:spcAft>
              <a:buNone/>
            </a:pPr>
            <a:endParaRPr sz="2000"/>
          </a:p>
          <a:p>
            <a:pPr marL="457200" indent="-368300">
              <a:buSzPts val="2200"/>
              <a:buChar char="●"/>
            </a:pPr>
            <a:r>
              <a:rPr lang="en-US" sz="2000"/>
              <a:t>Help your child to </a:t>
            </a:r>
            <a:r>
              <a:rPr lang="en-US" sz="2000" err="1"/>
              <a:t>recognise</a:t>
            </a:r>
            <a:r>
              <a:rPr lang="en-US" sz="2000"/>
              <a:t> their name so that they can identify their own belongings </a:t>
            </a:r>
            <a:endParaRPr sz="2000"/>
          </a:p>
        </p:txBody>
      </p:sp>
      <p:pic>
        <p:nvPicPr>
          <p:cNvPr id="2" name="Google Shape;114;p23">
            <a:extLst>
              <a:ext uri="{FF2B5EF4-FFF2-40B4-BE49-F238E27FC236}">
                <a16:creationId xmlns:a16="http://schemas.microsoft.com/office/drawing/2014/main" id="{2F42A3BC-C53F-8A1D-6B55-A95CBB3B9FC5}"/>
              </a:ext>
            </a:extLst>
          </p:cNvPr>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pic>
        <p:nvPicPr>
          <p:cNvPr id="3" name="Picture 2" descr="A person reading a book to children&#10;&#10;AI-generated content may be incorrect.">
            <a:extLst>
              <a:ext uri="{FF2B5EF4-FFF2-40B4-BE49-F238E27FC236}">
                <a16:creationId xmlns:a16="http://schemas.microsoft.com/office/drawing/2014/main" id="{5926CD50-3B5B-E963-F28C-562DED8485FC}"/>
              </a:ext>
            </a:extLst>
          </p:cNvPr>
          <p:cNvPicPr>
            <a:picLocks noChangeAspect="1"/>
          </p:cNvPicPr>
          <p:nvPr/>
        </p:nvPicPr>
        <p:blipFill>
          <a:blip r:embed="rId5"/>
          <a:stretch>
            <a:fillRect/>
          </a:stretch>
        </p:blipFill>
        <p:spPr>
          <a:xfrm>
            <a:off x="7711046" y="1853354"/>
            <a:ext cx="1287339" cy="17305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7"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87" name="Google Shape;187;p7"/>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7"/>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90" name="Google Shape;190;p7"/>
          <p:cNvSpPr txBox="1"/>
          <p:nvPr/>
        </p:nvSpPr>
        <p:spPr>
          <a:xfrm>
            <a:off x="516093" y="616417"/>
            <a:ext cx="890108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Baguet Script" panose="00000500000000000000" pitchFamily="2" charset="0"/>
                <a:ea typeface="Calibri"/>
                <a:cs typeface="Calibri"/>
                <a:sym typeface="Calibri"/>
              </a:rPr>
              <a:t>Data Sheets</a:t>
            </a:r>
          </a:p>
        </p:txBody>
      </p:sp>
      <p:sp>
        <p:nvSpPr>
          <p:cNvPr id="4" name="TextBox 3">
            <a:extLst>
              <a:ext uri="{FF2B5EF4-FFF2-40B4-BE49-F238E27FC236}">
                <a16:creationId xmlns:a16="http://schemas.microsoft.com/office/drawing/2014/main" id="{D87A9BA3-22D2-F965-495F-25E3AB9CC9E1}"/>
              </a:ext>
            </a:extLst>
          </p:cNvPr>
          <p:cNvSpPr txBox="1"/>
          <p:nvPr/>
        </p:nvSpPr>
        <p:spPr>
          <a:xfrm>
            <a:off x="399393" y="1439975"/>
            <a:ext cx="7924800" cy="4093428"/>
          </a:xfrm>
          <a:prstGeom prst="rect">
            <a:avLst/>
          </a:prstGeom>
          <a:noFill/>
        </p:spPr>
        <p:txBody>
          <a:bodyPr wrap="square" lIns="91440" tIns="45720" rIns="91440" bIns="45720" anchor="t">
            <a:spAutoFit/>
          </a:bodyPr>
          <a:lstStyle/>
          <a:p>
            <a:pPr marL="457200" lvl="0" indent="-355600" algn="l" rtl="0">
              <a:spcBef>
                <a:spcPts val="0"/>
              </a:spcBef>
              <a:spcAft>
                <a:spcPts val="0"/>
              </a:spcAft>
              <a:buSzPts val="2000"/>
              <a:buChar char="●"/>
            </a:pPr>
            <a:r>
              <a:rPr lang="en-GB" sz="2000"/>
              <a:t>Data sheets - please return these on the July visit </a:t>
            </a:r>
          </a:p>
          <a:p>
            <a:pPr marL="101600" lvl="0" algn="l" rtl="0">
              <a:spcBef>
                <a:spcPts val="0"/>
              </a:spcBef>
              <a:spcAft>
                <a:spcPts val="0"/>
              </a:spcAft>
              <a:buSzPts val="2000"/>
            </a:pPr>
            <a:endParaRPr lang="en-GB" sz="2000"/>
          </a:p>
          <a:p>
            <a:pPr marL="457200" lvl="0" indent="-355600" algn="l" rtl="0">
              <a:spcBef>
                <a:spcPts val="0"/>
              </a:spcBef>
              <a:spcAft>
                <a:spcPts val="0"/>
              </a:spcAft>
              <a:buSzPts val="2000"/>
              <a:buChar char="●"/>
            </a:pPr>
            <a:r>
              <a:rPr lang="en-GB" sz="2000"/>
              <a:t>House groups, your transition pack details which house your child will be in and this dictates the colour of book bag and PE top</a:t>
            </a:r>
          </a:p>
          <a:p>
            <a:pPr marL="457200" lvl="0" indent="-355600" algn="l" rtl="0">
              <a:spcBef>
                <a:spcPts val="0"/>
              </a:spcBef>
              <a:spcAft>
                <a:spcPts val="0"/>
              </a:spcAft>
              <a:buSzPts val="2000"/>
              <a:buChar char="●"/>
            </a:pPr>
            <a:endParaRPr lang="en-GB" sz="2000"/>
          </a:p>
          <a:p>
            <a:pPr marL="457200" indent="-355600">
              <a:buSzPts val="2000"/>
              <a:buChar char="●"/>
            </a:pPr>
            <a:r>
              <a:rPr lang="en-GB" sz="2000"/>
              <a:t>Holiday dates - please refer to this when booking family holidays, we cannot authorise any holidays taken in term time</a:t>
            </a:r>
          </a:p>
          <a:p>
            <a:pPr marL="101600" lvl="0" algn="l" rtl="0">
              <a:spcBef>
                <a:spcPts val="0"/>
              </a:spcBef>
              <a:spcAft>
                <a:spcPts val="0"/>
              </a:spcAft>
              <a:buSzPts val="2000"/>
            </a:pPr>
            <a:r>
              <a:rPr lang="en-GB" sz="2000" dirty="0"/>
              <a:t> </a:t>
            </a:r>
          </a:p>
          <a:p>
            <a:pPr marL="457200" indent="-355600">
              <a:buSzPts val="2000"/>
              <a:buChar char="●"/>
            </a:pPr>
            <a:r>
              <a:rPr lang="en-GB" sz="2000" dirty="0"/>
              <a:t>Photo / video consent - in order to post pictures on our social media pages and newsletters or to record performances such as our school Nativity, we require your consent, please complete and return with the data sheet</a:t>
            </a:r>
          </a:p>
        </p:txBody>
      </p:sp>
    </p:spTree>
    <p:extLst>
      <p:ext uri="{BB962C8B-B14F-4D97-AF65-F5344CB8AC3E}">
        <p14:creationId xmlns:p14="http://schemas.microsoft.com/office/powerpoint/2010/main" val="308206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1"/>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31"/>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01" name="Google Shape;301;p31" descr="A picture containing logo&#10;&#10;Description automatically generated"/>
          <p:cNvPicPr preferRelativeResize="0"/>
          <p:nvPr/>
        </p:nvPicPr>
        <p:blipFill rotWithShape="1">
          <a:blip r:embed="rId3">
            <a:alphaModFix/>
          </a:blip>
          <a:srcRect/>
          <a:stretch/>
        </p:blipFill>
        <p:spPr>
          <a:xfrm>
            <a:off x="424701" y="5614176"/>
            <a:ext cx="904240" cy="1180291"/>
          </a:xfrm>
          <a:prstGeom prst="rect">
            <a:avLst/>
          </a:prstGeom>
          <a:noFill/>
          <a:ln>
            <a:noFill/>
          </a:ln>
        </p:spPr>
      </p:pic>
      <p:sp>
        <p:nvSpPr>
          <p:cNvPr id="303" name="Google Shape;303;p31"/>
          <p:cNvSpPr txBox="1"/>
          <p:nvPr/>
        </p:nvSpPr>
        <p:spPr>
          <a:xfrm>
            <a:off x="1683296" y="5560955"/>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304" name="Google Shape;304;p31"/>
          <p:cNvSpPr/>
          <p:nvPr/>
        </p:nvSpPr>
        <p:spPr>
          <a:xfrm rot="10800000" flipH="1">
            <a:off x="242918" y="546441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5" name="Google Shape;305;p31"/>
          <p:cNvSpPr txBox="1"/>
          <p:nvPr/>
        </p:nvSpPr>
        <p:spPr>
          <a:xfrm>
            <a:off x="242916" y="488670"/>
            <a:ext cx="8390411"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Baguet Script" panose="00000500000000000000" pitchFamily="2" charset="0"/>
                <a:ea typeface="Calibri"/>
                <a:cs typeface="Calibri"/>
                <a:sym typeface="Calibri"/>
              </a:rPr>
              <a:t>Information and transition dates</a:t>
            </a:r>
            <a:endParaRPr sz="3600">
              <a:solidFill>
                <a:srgbClr val="FF0000"/>
              </a:solidFill>
              <a:latin typeface="Baguet Script" panose="00000500000000000000" pitchFamily="2" charset="0"/>
            </a:endParaRPr>
          </a:p>
          <a:p>
            <a:pPr marL="0" marR="0" lvl="0" indent="0" algn="l" rtl="0">
              <a:lnSpc>
                <a:spcPct val="100000"/>
              </a:lnSpc>
              <a:spcBef>
                <a:spcPts val="0"/>
              </a:spcBef>
              <a:spcAft>
                <a:spcPts val="0"/>
              </a:spcAft>
              <a:buClr>
                <a:srgbClr val="000000"/>
              </a:buClr>
              <a:buSzPts val="4000"/>
              <a:buFont typeface="Arial"/>
              <a:buNone/>
            </a:pPr>
            <a:br>
              <a:rPr lang="en-US" sz="3600" b="0" i="0" u="none" strike="noStrike" cap="none">
                <a:solidFill>
                  <a:srgbClr val="FF0000"/>
                </a:solidFill>
                <a:latin typeface="Baguet Script" panose="00000500000000000000" pitchFamily="2" charset="0"/>
                <a:ea typeface="Calibri"/>
                <a:cs typeface="Calibri"/>
                <a:sym typeface="Calibri"/>
              </a:rPr>
            </a:br>
            <a:endParaRPr sz="3600" b="0" i="0" u="none" strike="noStrike" cap="none">
              <a:solidFill>
                <a:srgbClr val="FF0000"/>
              </a:solidFill>
              <a:latin typeface="Baguet Script" panose="00000500000000000000" pitchFamily="2" charset="0"/>
              <a:ea typeface="Calibri"/>
              <a:cs typeface="Calibri"/>
              <a:sym typeface="Calibri"/>
            </a:endParaRPr>
          </a:p>
        </p:txBody>
      </p:sp>
      <p:sp>
        <p:nvSpPr>
          <p:cNvPr id="306" name="Google Shape;306;p31"/>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7" name="Google Shape;307;p31"/>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08" name="Google Shape;308;p31"/>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09" name="Google Shape;309;p31"/>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10" name="Google Shape;310;p31"/>
          <p:cNvSpPr/>
          <p:nvPr/>
        </p:nvSpPr>
        <p:spPr>
          <a:xfrm>
            <a:off x="424701" y="1324035"/>
            <a:ext cx="4572000" cy="3755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31"/>
          <p:cNvSpPr txBox="1"/>
          <p:nvPr/>
        </p:nvSpPr>
        <p:spPr>
          <a:xfrm>
            <a:off x="242915" y="1194383"/>
            <a:ext cx="8476383" cy="4154953"/>
          </a:xfrm>
          <a:prstGeom prst="rect">
            <a:avLst/>
          </a:prstGeom>
          <a:noFill/>
          <a:ln>
            <a:noFill/>
          </a:ln>
        </p:spPr>
        <p:txBody>
          <a:bodyPr spcFirstLastPara="1" wrap="square" lIns="91425" tIns="91425" rIns="91425" bIns="91425" anchor="t" anchorCtr="0">
            <a:spAutoFit/>
          </a:bodyPr>
          <a:lstStyle/>
          <a:p>
            <a:pPr marL="628650" lvl="0" indent="-171450" algn="l" rtl="0">
              <a:spcBef>
                <a:spcPts val="0"/>
              </a:spcBef>
              <a:spcAft>
                <a:spcPts val="0"/>
              </a:spcAft>
              <a:buFont typeface="Arial" panose="020B0604020202020204" pitchFamily="34" charset="0"/>
              <a:buChar char="•"/>
            </a:pPr>
            <a:endParaRPr sz="1000"/>
          </a:p>
          <a:p>
            <a:pPr marL="457200" indent="-355600">
              <a:buSzPts val="2000"/>
              <a:buFont typeface="Arial" panose="020B0604020202020204" pitchFamily="34" charset="0"/>
              <a:buChar char="•"/>
            </a:pPr>
            <a:r>
              <a:rPr lang="en-US" sz="2000"/>
              <a:t>Tonight is an opportunity for you to tell us anything you feel we need to know about your child’s individual needs.</a:t>
            </a:r>
          </a:p>
          <a:p>
            <a:pPr marL="457200" indent="-355600">
              <a:buSzPts val="2000"/>
              <a:buFont typeface="Arial" panose="020B0604020202020204" pitchFamily="34" charset="0"/>
              <a:buChar char="•"/>
            </a:pPr>
            <a:endParaRPr lang="en-US" sz="2000"/>
          </a:p>
          <a:p>
            <a:pPr marL="457200" indent="-355600">
              <a:buSzPts val="2000"/>
              <a:buFont typeface="Arial" panose="020B0604020202020204" pitchFamily="34" charset="0"/>
              <a:buChar char="•"/>
            </a:pPr>
            <a:r>
              <a:rPr lang="en-GB" sz="2000" dirty="0"/>
              <a:t>Reception staff have already been / are </a:t>
            </a:r>
            <a:r>
              <a:rPr lang="en-GB" sz="2000"/>
              <a:t>contacting</a:t>
            </a:r>
            <a:r>
              <a:rPr lang="en-GB" sz="2000" dirty="0"/>
              <a:t> nurseries / childcare providers to discuss your children.</a:t>
            </a:r>
          </a:p>
          <a:p>
            <a:pPr lvl="0" algn="l" rtl="0">
              <a:spcBef>
                <a:spcPts val="0"/>
              </a:spcBef>
              <a:spcAft>
                <a:spcPts val="0"/>
              </a:spcAft>
            </a:pPr>
            <a:endParaRPr sz="1000"/>
          </a:p>
          <a:p>
            <a:pPr marL="457200" indent="-355600">
              <a:buSzPts val="2000"/>
              <a:buFont typeface="Arial" panose="020B0604020202020204" pitchFamily="34" charset="0"/>
              <a:buChar char="•"/>
            </a:pPr>
            <a:r>
              <a:rPr lang="en-US" sz="2000"/>
              <a:t>Dates when your child can visit school in July can be found in your pack. Please try to attend these each of these sessions if you can.</a:t>
            </a:r>
            <a:endParaRPr sz="2000"/>
          </a:p>
          <a:p>
            <a:pPr marL="628650" lvl="0" indent="-171450" algn="l" rtl="0">
              <a:spcBef>
                <a:spcPts val="0"/>
              </a:spcBef>
              <a:spcAft>
                <a:spcPts val="0"/>
              </a:spcAft>
              <a:buFont typeface="Arial" panose="020B0604020202020204" pitchFamily="34" charset="0"/>
              <a:buChar char="•"/>
            </a:pPr>
            <a:endParaRPr sz="1000"/>
          </a:p>
          <a:p>
            <a:pPr marL="457200" indent="-355600">
              <a:buSzPts val="2000"/>
              <a:buFont typeface="Arial" panose="020B0604020202020204" pitchFamily="34" charset="0"/>
              <a:buChar char="•"/>
            </a:pPr>
            <a:r>
              <a:rPr lang="en-US" sz="2000" dirty="0"/>
              <a:t>There will be a short, staggered start to school in September to allow children to settle into their new environment smoothly and calmly. Dates for these settling days can be found in your pack.</a:t>
            </a:r>
            <a:endParaRPr sz="2000" dirty="0"/>
          </a:p>
          <a:p>
            <a:pPr marL="742950" lvl="0" indent="-285750" algn="l" rtl="0">
              <a:spcBef>
                <a:spcPts val="0"/>
              </a:spcBef>
              <a:spcAft>
                <a:spcPts val="0"/>
              </a:spcAft>
              <a:buFont typeface="Arial" panose="020B0604020202020204" pitchFamily="34" charset="0"/>
              <a:buChar char="•"/>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25"/>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5" name="Google Shape;135;p25"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36" name="Google Shape;136;p25"/>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37" name="Google Shape;137;p25"/>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8" name="Google Shape;138;p25"/>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39" name="Google Shape;139;p25"/>
          <p:cNvSpPr txBox="1"/>
          <p:nvPr/>
        </p:nvSpPr>
        <p:spPr>
          <a:xfrm>
            <a:off x="242916" y="495451"/>
            <a:ext cx="4572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a:solidFill>
                  <a:srgbClr val="FF0000"/>
                </a:solidFill>
                <a:latin typeface="Baguet Script" panose="00000500000000000000" pitchFamily="2" charset="0"/>
                <a:sym typeface="Overlock"/>
              </a:rPr>
              <a:t>Need to know more?</a:t>
            </a:r>
            <a:endParaRPr sz="3600" b="0" i="0" u="none" strike="noStrike" cap="none">
              <a:solidFill>
                <a:srgbClr val="000000"/>
              </a:solidFill>
              <a:latin typeface="Baguet Script" panose="00000500000000000000" pitchFamily="2" charset="0"/>
              <a:sym typeface="Arial"/>
            </a:endParaRPr>
          </a:p>
        </p:txBody>
      </p:sp>
      <p:pic>
        <p:nvPicPr>
          <p:cNvPr id="140" name="Google Shape;140;p25"/>
          <p:cNvPicPr preferRelativeResize="0"/>
          <p:nvPr/>
        </p:nvPicPr>
        <p:blipFill rotWithShape="1">
          <a:blip r:embed="rId5">
            <a:alphaModFix/>
          </a:blip>
          <a:srcRect/>
          <a:stretch/>
        </p:blipFill>
        <p:spPr>
          <a:xfrm>
            <a:off x="242916" y="1314181"/>
            <a:ext cx="3879786" cy="2311277"/>
          </a:xfrm>
          <a:prstGeom prst="rect">
            <a:avLst/>
          </a:prstGeom>
          <a:noFill/>
          <a:ln>
            <a:noFill/>
          </a:ln>
          <a:effectLst>
            <a:outerShdw blurRad="292100" dist="139700" dir="2700000" algn="tl" rotWithShape="0">
              <a:srgbClr val="333333">
                <a:alpha val="64705"/>
              </a:srgbClr>
            </a:outerShdw>
          </a:effectLst>
        </p:spPr>
      </p:pic>
      <p:pic>
        <p:nvPicPr>
          <p:cNvPr id="142" name="Google Shape;142;p25"/>
          <p:cNvPicPr preferRelativeResize="0"/>
          <p:nvPr/>
        </p:nvPicPr>
        <p:blipFill rotWithShape="1">
          <a:blip r:embed="rId6">
            <a:alphaModFix/>
          </a:blip>
          <a:srcRect/>
          <a:stretch/>
        </p:blipFill>
        <p:spPr>
          <a:xfrm>
            <a:off x="4771696" y="496651"/>
            <a:ext cx="1865072" cy="2625405"/>
          </a:xfrm>
          <a:prstGeom prst="rect">
            <a:avLst/>
          </a:prstGeom>
          <a:noFill/>
          <a:ln>
            <a:noFill/>
          </a:ln>
          <a:effectLst>
            <a:outerShdw blurRad="292100" dist="139700" dir="2700000" algn="tl" rotWithShape="0">
              <a:srgbClr val="333333">
                <a:alpha val="64705"/>
              </a:srgbClr>
            </a:outerShdw>
          </a:effectLst>
        </p:spPr>
      </p:pic>
      <p:sp>
        <p:nvSpPr>
          <p:cNvPr id="3" name="TextBox 2">
            <a:extLst>
              <a:ext uri="{FF2B5EF4-FFF2-40B4-BE49-F238E27FC236}">
                <a16:creationId xmlns:a16="http://schemas.microsoft.com/office/drawing/2014/main" id="{DD540C1D-F834-9444-B18D-6272FAC27632}"/>
              </a:ext>
            </a:extLst>
          </p:cNvPr>
          <p:cNvSpPr txBox="1"/>
          <p:nvPr/>
        </p:nvSpPr>
        <p:spPr>
          <a:xfrm>
            <a:off x="242916" y="3767712"/>
            <a:ext cx="4572000" cy="523220"/>
          </a:xfrm>
          <a:prstGeom prst="rect">
            <a:avLst/>
          </a:prstGeom>
          <a:noFill/>
        </p:spPr>
        <p:txBody>
          <a:bodyPr wrap="square" lIns="91440" tIns="45720" rIns="91440" bIns="45720" anchor="t">
            <a:spAutoFit/>
          </a:bodyPr>
          <a:lstStyle/>
          <a:p>
            <a:r>
              <a:rPr lang="en-GB" b="1" dirty="0">
                <a:solidFill>
                  <a:srgbClr val="FF0000"/>
                </a:solidFill>
                <a:hlinkClick r:id="rId7"/>
              </a:rPr>
              <a:t>https://www.greatsankeyprimaryschool.co.uk/</a:t>
            </a:r>
            <a:endParaRPr lang="en-GB" b="1" dirty="0">
              <a:solidFill>
                <a:srgbClr val="FF0000"/>
              </a:solidFill>
            </a:endParaRPr>
          </a:p>
          <a:p>
            <a:r>
              <a:rPr lang="en-GB" b="1">
                <a:solidFill>
                  <a:srgbClr val="FF0000"/>
                </a:solidFill>
              </a:rPr>
              <a:t>School Prospectus </a:t>
            </a:r>
          </a:p>
        </p:txBody>
      </p:sp>
      <p:sp>
        <p:nvSpPr>
          <p:cNvPr id="5" name="TextBox 4">
            <a:extLst>
              <a:ext uri="{FF2B5EF4-FFF2-40B4-BE49-F238E27FC236}">
                <a16:creationId xmlns:a16="http://schemas.microsoft.com/office/drawing/2014/main" id="{4D5489A7-5DF3-DE36-6226-A46181FBFB8C}"/>
              </a:ext>
            </a:extLst>
          </p:cNvPr>
          <p:cNvSpPr txBox="1"/>
          <p:nvPr/>
        </p:nvSpPr>
        <p:spPr>
          <a:xfrm>
            <a:off x="789271" y="4817087"/>
            <a:ext cx="4572000" cy="523220"/>
          </a:xfrm>
          <a:prstGeom prst="rect">
            <a:avLst/>
          </a:prstGeom>
          <a:noFill/>
        </p:spPr>
        <p:txBody>
          <a:bodyPr wrap="square" lIns="91440" tIns="45720" rIns="91440" bIns="45720" anchor="t">
            <a:spAutoFit/>
          </a:bodyPr>
          <a:lstStyle/>
          <a:p>
            <a:r>
              <a:rPr lang="en-GB" b="1">
                <a:hlinkClick r:id="rId8"/>
              </a:rPr>
              <a:t>Website Link to New Reception Starters Information</a:t>
            </a:r>
            <a:endParaRPr lang="en-GB" b="1"/>
          </a:p>
          <a:p>
            <a:endParaRPr lang="en-GB"/>
          </a:p>
        </p:txBody>
      </p:sp>
      <p:pic>
        <p:nvPicPr>
          <p:cNvPr id="9" name="Picture 8">
            <a:extLst>
              <a:ext uri="{FF2B5EF4-FFF2-40B4-BE49-F238E27FC236}">
                <a16:creationId xmlns:a16="http://schemas.microsoft.com/office/drawing/2014/main" id="{FCDE0684-4F30-6EBF-EDF6-4957CA3E52F2}"/>
              </a:ext>
            </a:extLst>
          </p:cNvPr>
          <p:cNvPicPr>
            <a:picLocks noChangeAspect="1"/>
          </p:cNvPicPr>
          <p:nvPr/>
        </p:nvPicPr>
        <p:blipFill>
          <a:blip r:embed="rId9"/>
          <a:stretch>
            <a:fillRect/>
          </a:stretch>
        </p:blipFill>
        <p:spPr>
          <a:xfrm>
            <a:off x="5465809" y="3947616"/>
            <a:ext cx="2987154" cy="152754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CAE0EAEA-2DFD-76E1-332C-E138A61FB12F}"/>
              </a:ext>
            </a:extLst>
          </p:cNvPr>
          <p:cNvSpPr txBox="1"/>
          <p:nvPr/>
        </p:nvSpPr>
        <p:spPr>
          <a:xfrm>
            <a:off x="6697805" y="658905"/>
            <a:ext cx="2388388" cy="1310552"/>
          </a:xfrm>
          <a:prstGeom prst="rect">
            <a:avLst/>
          </a:prstGeom>
          <a:noFill/>
        </p:spPr>
        <p:txBody>
          <a:bodyPr wrap="square">
            <a:spAutoFit/>
          </a:bodyPr>
          <a:lstStyle/>
          <a:p>
            <a:pPr>
              <a:lnSpc>
                <a:spcPct val="107000"/>
              </a:lnSpc>
              <a:spcAft>
                <a:spcPts val="800"/>
              </a:spcAft>
            </a:pPr>
            <a:r>
              <a:rPr lang="en-GB" kern="100">
                <a:solidFill>
                  <a:srgbClr val="595959"/>
                </a:solidFill>
                <a:latin typeface="Arial" panose="020B0604020202020204" pitchFamily="34" charset="0"/>
                <a:ea typeface="Calibri" panose="020F0502020204030204" pitchFamily="34" charset="0"/>
                <a:cs typeface="Times New Roman" panose="02020603050405020304" pitchFamily="18" charset="0"/>
              </a:rPr>
              <a:t>Start to follow us on Twitter: </a:t>
            </a:r>
          </a:p>
          <a:p>
            <a:pPr>
              <a:lnSpc>
                <a:spcPct val="107000"/>
              </a:lnSpc>
              <a:spcAft>
                <a:spcPts val="800"/>
              </a:spcAft>
            </a:pPr>
            <a:r>
              <a:rPr lang="en-GB" sz="1400" kern="10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@Cherrytreeclass</a:t>
            </a:r>
          </a:p>
          <a:p>
            <a:pPr>
              <a:lnSpc>
                <a:spcPct val="107000"/>
              </a:lnSpc>
              <a:spcAft>
                <a:spcPts val="800"/>
              </a:spcAft>
            </a:pPr>
            <a:r>
              <a:rPr lang="en-GB" sz="1400" kern="10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@lime_class </a:t>
            </a:r>
          </a:p>
          <a:p>
            <a:pPr>
              <a:lnSpc>
                <a:spcPct val="107000"/>
              </a:lnSpc>
              <a:spcAft>
                <a:spcPts val="800"/>
              </a:spcAft>
            </a:pPr>
            <a:r>
              <a:rPr lang="en-GB" sz="1400" kern="10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@GtSankeyPrimary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5"/>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p35"/>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68" name="Google Shape;368;p35" descr="A picture containing logo&#10;&#10;Description automatically generated"/>
          <p:cNvPicPr preferRelativeResize="0"/>
          <p:nvPr/>
        </p:nvPicPr>
        <p:blipFill rotWithShape="1">
          <a:blip r:embed="rId3">
            <a:alphaModFix/>
          </a:blip>
          <a:srcRect/>
          <a:stretch/>
        </p:blipFill>
        <p:spPr>
          <a:xfrm>
            <a:off x="424701" y="5614176"/>
            <a:ext cx="904240" cy="1180291"/>
          </a:xfrm>
          <a:prstGeom prst="rect">
            <a:avLst/>
          </a:prstGeom>
          <a:noFill/>
          <a:ln>
            <a:noFill/>
          </a:ln>
        </p:spPr>
      </p:pic>
      <p:pic>
        <p:nvPicPr>
          <p:cNvPr id="369" name="Google Shape;369;p35"/>
          <p:cNvPicPr preferRelativeResize="0"/>
          <p:nvPr/>
        </p:nvPicPr>
        <p:blipFill rotWithShape="1">
          <a:blip r:embed="rId4">
            <a:alphaModFix/>
          </a:blip>
          <a:srcRect/>
          <a:stretch/>
        </p:blipFill>
        <p:spPr>
          <a:xfrm>
            <a:off x="1683296" y="6238063"/>
            <a:ext cx="6817532" cy="556404"/>
          </a:xfrm>
          <a:prstGeom prst="rect">
            <a:avLst/>
          </a:prstGeom>
          <a:noFill/>
          <a:ln>
            <a:noFill/>
          </a:ln>
        </p:spPr>
      </p:pic>
      <p:sp>
        <p:nvSpPr>
          <p:cNvPr id="370" name="Google Shape;370;p35"/>
          <p:cNvSpPr txBox="1"/>
          <p:nvPr/>
        </p:nvSpPr>
        <p:spPr>
          <a:xfrm>
            <a:off x="1683296" y="5560955"/>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371" name="Google Shape;371;p35"/>
          <p:cNvSpPr/>
          <p:nvPr/>
        </p:nvSpPr>
        <p:spPr>
          <a:xfrm rot="10800000" flipH="1">
            <a:off x="242918" y="5464417"/>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p35"/>
          <p:cNvSpPr/>
          <p:nvPr/>
        </p:nvSpPr>
        <p:spPr>
          <a:xfrm>
            <a:off x="3200001" y="924014"/>
            <a:ext cx="7551119" cy="64633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73" name="Google Shape;373;p35"/>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74" name="Google Shape;374;p35"/>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75" name="Google Shape;375;p35"/>
          <p:cNvSpPr/>
          <p:nvPr/>
        </p:nvSpPr>
        <p:spPr>
          <a:xfrm>
            <a:off x="4457225" y="3275112"/>
            <a:ext cx="22955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376" name="Google Shape;376;p35"/>
          <p:cNvSpPr/>
          <p:nvPr/>
        </p:nvSpPr>
        <p:spPr>
          <a:xfrm>
            <a:off x="424701" y="1324035"/>
            <a:ext cx="4572000" cy="37555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7" name="Google Shape;377;p35" descr="Some Questions To Consider If You&amp;#39;re Attending NetApp Insight | Pure  Storage Blog"/>
          <p:cNvPicPr preferRelativeResize="0"/>
          <p:nvPr/>
        </p:nvPicPr>
        <p:blipFill rotWithShape="1">
          <a:blip r:embed="rId5">
            <a:alphaModFix/>
          </a:blip>
          <a:srcRect/>
          <a:stretch/>
        </p:blipFill>
        <p:spPr>
          <a:xfrm>
            <a:off x="565303" y="410246"/>
            <a:ext cx="8153996" cy="5040347"/>
          </a:xfrm>
          <a:prstGeom prst="rect">
            <a:avLst/>
          </a:prstGeom>
          <a:noFill/>
          <a:ln>
            <a:noFill/>
          </a:ln>
        </p:spPr>
      </p:pic>
      <p:sp>
        <p:nvSpPr>
          <p:cNvPr id="378" name="Google Shape;378;p35"/>
          <p:cNvSpPr txBox="1"/>
          <p:nvPr/>
        </p:nvSpPr>
        <p:spPr>
          <a:xfrm>
            <a:off x="565303" y="3633707"/>
            <a:ext cx="6208201" cy="1508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FF0000"/>
                </a:solidFill>
                <a:latin typeface="Baguet Script" panose="00000500000000000000" pitchFamily="2" charset="0"/>
                <a:sym typeface="Arial"/>
              </a:rPr>
              <a:t>Contact us:</a:t>
            </a:r>
            <a:endParaRPr u="sng">
              <a:solidFill>
                <a:srgbClr val="FF0000"/>
              </a:solidFill>
              <a:latin typeface="Baguet Script" panose="00000500000000000000" pitchFamily="2" charset="0"/>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Tel: 01925 728176</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Email: </a:t>
            </a:r>
            <a:r>
              <a:rPr lang="en-US" sz="14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admin@greatsankeyprimary.tcat.uk.com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3"/>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23"/>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p23"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12" name="Google Shape;112;p23"/>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13" name="Google Shape;113;p23"/>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23"/>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15" name="Google Shape;115;p23"/>
          <p:cNvSpPr txBox="1"/>
          <p:nvPr/>
        </p:nvSpPr>
        <p:spPr>
          <a:xfrm>
            <a:off x="0" y="433105"/>
            <a:ext cx="4991372"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Abadi" panose="020B0604020104020204" pitchFamily="34" charset="0"/>
                <a:ea typeface="Dancing Script"/>
                <a:cs typeface="Dancing Script"/>
                <a:sym typeface="Dancing Script"/>
              </a:rPr>
              <a:t>Outline for the evening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Google Shape;103;p3">
            <a:extLst>
              <a:ext uri="{FF2B5EF4-FFF2-40B4-BE49-F238E27FC236}">
                <a16:creationId xmlns:a16="http://schemas.microsoft.com/office/drawing/2014/main" id="{611ED276-397B-6672-968A-823A88065702}"/>
              </a:ext>
            </a:extLst>
          </p:cNvPr>
          <p:cNvPicPr preferRelativeResize="0"/>
          <p:nvPr/>
        </p:nvPicPr>
        <p:blipFill rotWithShape="1">
          <a:blip r:embed="rId5">
            <a:alphaModFix/>
          </a:blip>
          <a:srcRect/>
          <a:stretch/>
        </p:blipFill>
        <p:spPr>
          <a:xfrm>
            <a:off x="3746937" y="4442171"/>
            <a:ext cx="2354318" cy="1446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17" name="TextBox 1">
            <a:extLst>
              <a:ext uri="{FF2B5EF4-FFF2-40B4-BE49-F238E27FC236}">
                <a16:creationId xmlns:a16="http://schemas.microsoft.com/office/drawing/2014/main" id="{DD173524-CA81-6172-BE3D-9EB004C45CE7}"/>
              </a:ext>
            </a:extLst>
          </p:cNvPr>
          <p:cNvGraphicFramePr/>
          <p:nvPr/>
        </p:nvGraphicFramePr>
        <p:xfrm>
          <a:off x="304800" y="1198395"/>
          <a:ext cx="8098221" cy="31700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7"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87" name="Google Shape;187;p7"/>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7"/>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3" name="TextBox 2">
            <a:extLst>
              <a:ext uri="{FF2B5EF4-FFF2-40B4-BE49-F238E27FC236}">
                <a16:creationId xmlns:a16="http://schemas.microsoft.com/office/drawing/2014/main" id="{554F61B6-DA1F-F668-E10D-958C32ABFE5D}"/>
              </a:ext>
            </a:extLst>
          </p:cNvPr>
          <p:cNvSpPr txBox="1"/>
          <p:nvPr/>
        </p:nvSpPr>
        <p:spPr>
          <a:xfrm>
            <a:off x="295535" y="566001"/>
            <a:ext cx="5751929" cy="646331"/>
          </a:xfrm>
          <a:prstGeom prst="rect">
            <a:avLst/>
          </a:prstGeom>
          <a:noFill/>
        </p:spPr>
        <p:txBody>
          <a:bodyPr wrap="square">
            <a:spAutoFit/>
          </a:bodyPr>
          <a:lstStyle/>
          <a:p>
            <a:r>
              <a:rPr lang="en-US" sz="3600" b="1">
                <a:solidFill>
                  <a:srgbClr val="FF0000"/>
                </a:solidFill>
                <a:latin typeface="Abadi" panose="020B0604020104020204" pitchFamily="34" charset="0"/>
                <a:sym typeface="Dancing Script"/>
              </a:rPr>
              <a:t>Meet the Reception Team</a:t>
            </a:r>
            <a:endParaRPr lang="en-GB" sz="3600"/>
          </a:p>
        </p:txBody>
      </p:sp>
      <p:pic>
        <p:nvPicPr>
          <p:cNvPr id="1026" name="Picture 2">
            <a:extLst>
              <a:ext uri="{FF2B5EF4-FFF2-40B4-BE49-F238E27FC236}">
                <a16:creationId xmlns:a16="http://schemas.microsoft.com/office/drawing/2014/main" id="{55B59EAD-ED2D-C0A0-F363-0C8DF95F3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0543" y="1202014"/>
            <a:ext cx="1256655" cy="18849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F018A7-E5C0-A308-F91F-8024ACD79E6C}"/>
              </a:ext>
            </a:extLst>
          </p:cNvPr>
          <p:cNvSpPr txBox="1"/>
          <p:nvPr/>
        </p:nvSpPr>
        <p:spPr>
          <a:xfrm>
            <a:off x="521390" y="3058656"/>
            <a:ext cx="2434647" cy="738664"/>
          </a:xfrm>
          <a:prstGeom prst="rect">
            <a:avLst/>
          </a:prstGeom>
          <a:noFill/>
        </p:spPr>
        <p:txBody>
          <a:bodyPr wrap="square" rtlCol="0">
            <a:spAutoFit/>
          </a:bodyPr>
          <a:lstStyle/>
          <a:p>
            <a:pPr algn="ctr"/>
            <a:r>
              <a:rPr lang="en-GB"/>
              <a:t>Mrs Jayne Wrangles</a:t>
            </a:r>
          </a:p>
          <a:p>
            <a:pPr algn="ctr"/>
            <a:r>
              <a:rPr lang="en-GB"/>
              <a:t>Early Years Leader</a:t>
            </a:r>
          </a:p>
          <a:p>
            <a:pPr algn="ctr"/>
            <a:r>
              <a:rPr lang="en-GB"/>
              <a:t>Cherry Tree Class Teacher</a:t>
            </a:r>
          </a:p>
        </p:txBody>
      </p:sp>
      <p:sp>
        <p:nvSpPr>
          <p:cNvPr id="8" name="TextBox 7">
            <a:extLst>
              <a:ext uri="{FF2B5EF4-FFF2-40B4-BE49-F238E27FC236}">
                <a16:creationId xmlns:a16="http://schemas.microsoft.com/office/drawing/2014/main" id="{768334C0-DF63-85F0-511D-E8A41D9C7C37}"/>
              </a:ext>
            </a:extLst>
          </p:cNvPr>
          <p:cNvSpPr txBox="1"/>
          <p:nvPr/>
        </p:nvSpPr>
        <p:spPr>
          <a:xfrm>
            <a:off x="6201103" y="3105549"/>
            <a:ext cx="2434647" cy="523220"/>
          </a:xfrm>
          <a:prstGeom prst="rect">
            <a:avLst/>
          </a:prstGeom>
          <a:noFill/>
        </p:spPr>
        <p:txBody>
          <a:bodyPr wrap="square" rtlCol="0">
            <a:spAutoFit/>
          </a:bodyPr>
          <a:lstStyle/>
          <a:p>
            <a:pPr algn="ctr"/>
            <a:r>
              <a:rPr lang="en-GB"/>
              <a:t>Mrs Karen </a:t>
            </a:r>
            <a:r>
              <a:rPr lang="en-GB" err="1"/>
              <a:t>Gow</a:t>
            </a:r>
            <a:endParaRPr lang="en-GB"/>
          </a:p>
          <a:p>
            <a:pPr algn="ctr"/>
            <a:r>
              <a:rPr lang="en-GB"/>
              <a:t>Lime Tree Class Teacher</a:t>
            </a:r>
          </a:p>
        </p:txBody>
      </p:sp>
      <p:sp>
        <p:nvSpPr>
          <p:cNvPr id="10" name="TextBox 9">
            <a:extLst>
              <a:ext uri="{FF2B5EF4-FFF2-40B4-BE49-F238E27FC236}">
                <a16:creationId xmlns:a16="http://schemas.microsoft.com/office/drawing/2014/main" id="{1B1F8636-65F6-073E-5365-E3B78F400CC0}"/>
              </a:ext>
            </a:extLst>
          </p:cNvPr>
          <p:cNvSpPr txBox="1"/>
          <p:nvPr/>
        </p:nvSpPr>
        <p:spPr>
          <a:xfrm>
            <a:off x="3354674" y="3160138"/>
            <a:ext cx="2434647" cy="523220"/>
          </a:xfrm>
          <a:prstGeom prst="rect">
            <a:avLst/>
          </a:prstGeom>
          <a:noFill/>
        </p:spPr>
        <p:txBody>
          <a:bodyPr wrap="square" lIns="91440" tIns="45720" rIns="91440" bIns="45720" rtlCol="0" anchor="t">
            <a:spAutoFit/>
          </a:bodyPr>
          <a:lstStyle/>
          <a:p>
            <a:pPr algn="ctr"/>
            <a:r>
              <a:rPr lang="en-GB"/>
              <a:t>Mrs Claire Garvey</a:t>
            </a:r>
          </a:p>
          <a:p>
            <a:pPr algn="ctr"/>
            <a:r>
              <a:rPr lang="en-GB"/>
              <a:t>Cherry Tree Class Teacher</a:t>
            </a:r>
          </a:p>
        </p:txBody>
      </p:sp>
      <p:sp>
        <p:nvSpPr>
          <p:cNvPr id="15" name="TextBox 14">
            <a:extLst>
              <a:ext uri="{FF2B5EF4-FFF2-40B4-BE49-F238E27FC236}">
                <a16:creationId xmlns:a16="http://schemas.microsoft.com/office/drawing/2014/main" id="{58DEB9D0-D147-3881-BCD8-58C14BA18DC7}"/>
              </a:ext>
            </a:extLst>
          </p:cNvPr>
          <p:cNvSpPr txBox="1"/>
          <p:nvPr/>
        </p:nvSpPr>
        <p:spPr>
          <a:xfrm>
            <a:off x="1955133" y="5511055"/>
            <a:ext cx="2434647" cy="523220"/>
          </a:xfrm>
          <a:prstGeom prst="rect">
            <a:avLst/>
          </a:prstGeom>
          <a:noFill/>
        </p:spPr>
        <p:txBody>
          <a:bodyPr wrap="square" lIns="91440" tIns="45720" rIns="91440" bIns="45720" rtlCol="0" anchor="t">
            <a:spAutoFit/>
          </a:bodyPr>
          <a:lstStyle/>
          <a:p>
            <a:pPr algn="ctr"/>
            <a:r>
              <a:rPr lang="en-GB"/>
              <a:t>Mrs Paula Wilks</a:t>
            </a:r>
          </a:p>
          <a:p>
            <a:pPr algn="ctr"/>
            <a:r>
              <a:rPr lang="en-GB"/>
              <a:t>Cherry Tree Class TA</a:t>
            </a:r>
          </a:p>
        </p:txBody>
      </p:sp>
      <p:pic>
        <p:nvPicPr>
          <p:cNvPr id="6" name="Picture 5" descr="Garvey.JPG">
            <a:extLst>
              <a:ext uri="{FF2B5EF4-FFF2-40B4-BE49-F238E27FC236}">
                <a16:creationId xmlns:a16="http://schemas.microsoft.com/office/drawing/2014/main" id="{90C7A895-424A-AB21-9234-68EE2D66A043}"/>
              </a:ext>
            </a:extLst>
          </p:cNvPr>
          <p:cNvPicPr>
            <a:picLocks noChangeAspect="1"/>
          </p:cNvPicPr>
          <p:nvPr/>
        </p:nvPicPr>
        <p:blipFill>
          <a:blip r:embed="rId6"/>
          <a:stretch>
            <a:fillRect/>
          </a:stretch>
        </p:blipFill>
        <p:spPr>
          <a:xfrm>
            <a:off x="3948758" y="1202049"/>
            <a:ext cx="1240638" cy="1887267"/>
          </a:xfrm>
          <a:prstGeom prst="rect">
            <a:avLst/>
          </a:prstGeom>
        </p:spPr>
      </p:pic>
      <p:pic>
        <p:nvPicPr>
          <p:cNvPr id="9" name="Picture 8" descr="Paula Wilks.jpg">
            <a:extLst>
              <a:ext uri="{FF2B5EF4-FFF2-40B4-BE49-F238E27FC236}">
                <a16:creationId xmlns:a16="http://schemas.microsoft.com/office/drawing/2014/main" id="{0098094C-E07D-80BE-0B94-034FE808B366}"/>
              </a:ext>
            </a:extLst>
          </p:cNvPr>
          <p:cNvPicPr>
            <a:picLocks noChangeAspect="1"/>
          </p:cNvPicPr>
          <p:nvPr/>
        </p:nvPicPr>
        <p:blipFill>
          <a:blip r:embed="rId7"/>
          <a:stretch>
            <a:fillRect/>
          </a:stretch>
        </p:blipFill>
        <p:spPr>
          <a:xfrm>
            <a:off x="2619810" y="3802343"/>
            <a:ext cx="1103049" cy="1677960"/>
          </a:xfrm>
          <a:prstGeom prst="rect">
            <a:avLst/>
          </a:prstGeom>
        </p:spPr>
      </p:pic>
      <p:pic>
        <p:nvPicPr>
          <p:cNvPr id="2" name="Picture 1" descr="JW.JPG">
            <a:extLst>
              <a:ext uri="{FF2B5EF4-FFF2-40B4-BE49-F238E27FC236}">
                <a16:creationId xmlns:a16="http://schemas.microsoft.com/office/drawing/2014/main" id="{FCC3A4B4-BA73-CDF1-F8F8-B65D618FF786}"/>
              </a:ext>
            </a:extLst>
          </p:cNvPr>
          <p:cNvPicPr>
            <a:picLocks noChangeAspect="1"/>
          </p:cNvPicPr>
          <p:nvPr/>
        </p:nvPicPr>
        <p:blipFill>
          <a:blip r:embed="rId8"/>
          <a:stretch>
            <a:fillRect/>
          </a:stretch>
        </p:blipFill>
        <p:spPr>
          <a:xfrm>
            <a:off x="1048870" y="1202050"/>
            <a:ext cx="1217253" cy="1898959"/>
          </a:xfrm>
          <a:prstGeom prst="rect">
            <a:avLst/>
          </a:prstGeom>
        </p:spPr>
      </p:pic>
      <p:pic>
        <p:nvPicPr>
          <p:cNvPr id="5" name="Picture 4" descr="A person and person silhouettes with question marks&#10;&#10;AI-generated content may be incorrect.">
            <a:extLst>
              <a:ext uri="{FF2B5EF4-FFF2-40B4-BE49-F238E27FC236}">
                <a16:creationId xmlns:a16="http://schemas.microsoft.com/office/drawing/2014/main" id="{003926E5-F2E6-BB85-6984-7C5C23B869AC}"/>
              </a:ext>
            </a:extLst>
          </p:cNvPr>
          <p:cNvPicPr>
            <a:picLocks noChangeAspect="1"/>
          </p:cNvPicPr>
          <p:nvPr/>
        </p:nvPicPr>
        <p:blipFill>
          <a:blip r:embed="rId9"/>
          <a:srcRect r="-330" b="6748"/>
          <a:stretch>
            <a:fillRect/>
          </a:stretch>
        </p:blipFill>
        <p:spPr>
          <a:xfrm>
            <a:off x="4949238" y="3911053"/>
            <a:ext cx="2924271" cy="1465565"/>
          </a:xfrm>
          <a:prstGeom prst="rect">
            <a:avLst/>
          </a:prstGeom>
        </p:spPr>
      </p:pic>
      <p:sp>
        <p:nvSpPr>
          <p:cNvPr id="7" name="TextBox 6">
            <a:extLst>
              <a:ext uri="{FF2B5EF4-FFF2-40B4-BE49-F238E27FC236}">
                <a16:creationId xmlns:a16="http://schemas.microsoft.com/office/drawing/2014/main" id="{8FA9AEC0-7D60-B0E1-4DD3-3654AD6C0728}"/>
              </a:ext>
            </a:extLst>
          </p:cNvPr>
          <p:cNvSpPr txBox="1"/>
          <p:nvPr/>
        </p:nvSpPr>
        <p:spPr>
          <a:xfrm>
            <a:off x="5297687" y="5376584"/>
            <a:ext cx="2434647" cy="523220"/>
          </a:xfrm>
          <a:prstGeom prst="rect">
            <a:avLst/>
          </a:prstGeom>
          <a:noFill/>
        </p:spPr>
        <p:txBody>
          <a:bodyPr wrap="square" lIns="91440" tIns="45720" rIns="91440" bIns="45720" rtlCol="0" anchor="t">
            <a:spAutoFit/>
          </a:bodyPr>
          <a:lstStyle/>
          <a:p>
            <a:pPr algn="ctr"/>
            <a:endParaRPr lang="en-GB" dirty="0"/>
          </a:p>
          <a:p>
            <a:pPr algn="ctr"/>
            <a:r>
              <a:rPr lang="en-GB"/>
              <a:t>Lime Tree</a:t>
            </a:r>
            <a:r>
              <a:rPr lang="en-GB" dirty="0"/>
              <a:t> Class TA</a:t>
            </a:r>
          </a:p>
        </p:txBody>
      </p:sp>
    </p:spTree>
    <p:extLst>
      <p:ext uri="{BB962C8B-B14F-4D97-AF65-F5344CB8AC3E}">
        <p14:creationId xmlns:p14="http://schemas.microsoft.com/office/powerpoint/2010/main" val="148366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7"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87" name="Google Shape;187;p7"/>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7"/>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3" name="TextBox 2">
            <a:extLst>
              <a:ext uri="{FF2B5EF4-FFF2-40B4-BE49-F238E27FC236}">
                <a16:creationId xmlns:a16="http://schemas.microsoft.com/office/drawing/2014/main" id="{554F61B6-DA1F-F668-E10D-958C32ABFE5D}"/>
              </a:ext>
            </a:extLst>
          </p:cNvPr>
          <p:cNvSpPr txBox="1"/>
          <p:nvPr/>
        </p:nvSpPr>
        <p:spPr>
          <a:xfrm>
            <a:off x="242916" y="442578"/>
            <a:ext cx="5751929" cy="646331"/>
          </a:xfrm>
          <a:prstGeom prst="rect">
            <a:avLst/>
          </a:prstGeom>
          <a:noFill/>
        </p:spPr>
        <p:txBody>
          <a:bodyPr wrap="square">
            <a:spAutoFit/>
          </a:bodyPr>
          <a:lstStyle/>
          <a:p>
            <a:r>
              <a:rPr lang="en-US" sz="3600" b="1">
                <a:solidFill>
                  <a:srgbClr val="FF0000"/>
                </a:solidFill>
                <a:latin typeface="Abadi" panose="020B0604020104020204" pitchFamily="34" charset="0"/>
                <a:sym typeface="Dancing Script"/>
              </a:rPr>
              <a:t>Meet the Team</a:t>
            </a:r>
            <a:endParaRPr lang="en-GB" sz="3600"/>
          </a:p>
        </p:txBody>
      </p:sp>
      <p:sp>
        <p:nvSpPr>
          <p:cNvPr id="4" name="TextBox 3">
            <a:extLst>
              <a:ext uri="{FF2B5EF4-FFF2-40B4-BE49-F238E27FC236}">
                <a16:creationId xmlns:a16="http://schemas.microsoft.com/office/drawing/2014/main" id="{95F018A7-E5C0-A308-F91F-8024ACD79E6C}"/>
              </a:ext>
            </a:extLst>
          </p:cNvPr>
          <p:cNvSpPr txBox="1"/>
          <p:nvPr/>
        </p:nvSpPr>
        <p:spPr>
          <a:xfrm>
            <a:off x="-116268" y="4304529"/>
            <a:ext cx="2434647" cy="523220"/>
          </a:xfrm>
          <a:prstGeom prst="rect">
            <a:avLst/>
          </a:prstGeom>
          <a:noFill/>
        </p:spPr>
        <p:txBody>
          <a:bodyPr wrap="square" rtlCol="0">
            <a:spAutoFit/>
          </a:bodyPr>
          <a:lstStyle/>
          <a:p>
            <a:pPr algn="ctr"/>
            <a:r>
              <a:rPr lang="en-GB"/>
              <a:t>Mrs Lisa Wilding</a:t>
            </a:r>
          </a:p>
          <a:p>
            <a:pPr algn="ctr"/>
            <a:r>
              <a:rPr lang="en-GB"/>
              <a:t>Headteacher</a:t>
            </a:r>
          </a:p>
        </p:txBody>
      </p:sp>
      <p:sp>
        <p:nvSpPr>
          <p:cNvPr id="10" name="TextBox 9">
            <a:extLst>
              <a:ext uri="{FF2B5EF4-FFF2-40B4-BE49-F238E27FC236}">
                <a16:creationId xmlns:a16="http://schemas.microsoft.com/office/drawing/2014/main" id="{1B1F8636-65F6-073E-5365-E3B78F400CC0}"/>
              </a:ext>
            </a:extLst>
          </p:cNvPr>
          <p:cNvSpPr txBox="1"/>
          <p:nvPr/>
        </p:nvSpPr>
        <p:spPr>
          <a:xfrm>
            <a:off x="2104979" y="4268813"/>
            <a:ext cx="2434647" cy="738664"/>
          </a:xfrm>
          <a:prstGeom prst="rect">
            <a:avLst/>
          </a:prstGeom>
          <a:noFill/>
        </p:spPr>
        <p:txBody>
          <a:bodyPr wrap="square" lIns="91440" tIns="45720" rIns="91440" bIns="45720" rtlCol="0" anchor="t">
            <a:spAutoFit/>
          </a:bodyPr>
          <a:lstStyle/>
          <a:p>
            <a:pPr algn="ctr"/>
            <a:r>
              <a:rPr lang="en-GB"/>
              <a:t>Mrs Lindsay Grigg</a:t>
            </a:r>
          </a:p>
          <a:p>
            <a:pPr algn="ctr"/>
            <a:r>
              <a:rPr lang="en-GB"/>
              <a:t>Deputy Headteacher </a:t>
            </a:r>
          </a:p>
          <a:p>
            <a:pPr algn="ctr"/>
            <a:endParaRPr lang="en-GB" dirty="0"/>
          </a:p>
        </p:txBody>
      </p:sp>
      <p:sp>
        <p:nvSpPr>
          <p:cNvPr id="12" name="TextBox 11">
            <a:extLst>
              <a:ext uri="{FF2B5EF4-FFF2-40B4-BE49-F238E27FC236}">
                <a16:creationId xmlns:a16="http://schemas.microsoft.com/office/drawing/2014/main" id="{CCDE0D85-3227-074B-17BE-CBDF843A6DDD}"/>
              </a:ext>
            </a:extLst>
          </p:cNvPr>
          <p:cNvSpPr txBox="1"/>
          <p:nvPr/>
        </p:nvSpPr>
        <p:spPr>
          <a:xfrm>
            <a:off x="6366699" y="4374571"/>
            <a:ext cx="2742563" cy="738664"/>
          </a:xfrm>
          <a:prstGeom prst="rect">
            <a:avLst/>
          </a:prstGeom>
          <a:noFill/>
        </p:spPr>
        <p:txBody>
          <a:bodyPr wrap="square" lIns="91440" tIns="45720" rIns="91440" bIns="45720" rtlCol="0" anchor="t">
            <a:spAutoFit/>
          </a:bodyPr>
          <a:lstStyle/>
          <a:p>
            <a:pPr algn="ctr"/>
            <a:r>
              <a:rPr lang="en-GB"/>
              <a:t>Mr Matthew Hennessey</a:t>
            </a:r>
          </a:p>
          <a:p>
            <a:pPr algn="ctr"/>
            <a:r>
              <a:rPr lang="en-GB"/>
              <a:t>Senior Leader</a:t>
            </a:r>
          </a:p>
          <a:p>
            <a:pPr algn="ctr"/>
            <a:r>
              <a:rPr lang="en-GB"/>
              <a:t>(from September 26)</a:t>
            </a:r>
          </a:p>
        </p:txBody>
      </p:sp>
      <p:sp>
        <p:nvSpPr>
          <p:cNvPr id="15" name="TextBox 14">
            <a:extLst>
              <a:ext uri="{FF2B5EF4-FFF2-40B4-BE49-F238E27FC236}">
                <a16:creationId xmlns:a16="http://schemas.microsoft.com/office/drawing/2014/main" id="{58DEB9D0-D147-3881-BCD8-58C14BA18DC7}"/>
              </a:ext>
            </a:extLst>
          </p:cNvPr>
          <p:cNvSpPr txBox="1"/>
          <p:nvPr/>
        </p:nvSpPr>
        <p:spPr>
          <a:xfrm>
            <a:off x="4326226" y="4304529"/>
            <a:ext cx="2434647" cy="523220"/>
          </a:xfrm>
          <a:prstGeom prst="rect">
            <a:avLst/>
          </a:prstGeom>
          <a:noFill/>
        </p:spPr>
        <p:txBody>
          <a:bodyPr wrap="square" rtlCol="0">
            <a:spAutoFit/>
          </a:bodyPr>
          <a:lstStyle/>
          <a:p>
            <a:pPr algn="ctr"/>
            <a:r>
              <a:rPr lang="en-GB"/>
              <a:t>Mrs Nia Williams</a:t>
            </a:r>
          </a:p>
          <a:p>
            <a:pPr algn="ctr"/>
            <a:r>
              <a:rPr lang="en-GB"/>
              <a:t>SENDCo</a:t>
            </a:r>
          </a:p>
        </p:txBody>
      </p:sp>
      <p:pic>
        <p:nvPicPr>
          <p:cNvPr id="2050" name="Picture 2">
            <a:extLst>
              <a:ext uri="{FF2B5EF4-FFF2-40B4-BE49-F238E27FC236}">
                <a16:creationId xmlns:a16="http://schemas.microsoft.com/office/drawing/2014/main" id="{55CAD0F7-BDAB-1069-8C9A-6F890858E3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006" y="1892351"/>
            <a:ext cx="1627088" cy="23504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A7CF31B4-3393-94D0-EC13-C5AA0BAC1C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041" y="1891182"/>
            <a:ext cx="1567748" cy="23516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smiling at camera&#10;&#10;AI-generated content may be incorrect.">
            <a:extLst>
              <a:ext uri="{FF2B5EF4-FFF2-40B4-BE49-F238E27FC236}">
                <a16:creationId xmlns:a16="http://schemas.microsoft.com/office/drawing/2014/main" id="{21A31A01-36CD-41C1-E7A8-E7899422AB59}"/>
              </a:ext>
            </a:extLst>
          </p:cNvPr>
          <p:cNvPicPr>
            <a:picLocks noChangeAspect="1"/>
          </p:cNvPicPr>
          <p:nvPr/>
        </p:nvPicPr>
        <p:blipFill>
          <a:blip r:embed="rId7"/>
          <a:stretch>
            <a:fillRect/>
          </a:stretch>
        </p:blipFill>
        <p:spPr>
          <a:xfrm>
            <a:off x="2454234" y="1870364"/>
            <a:ext cx="1741714" cy="2399356"/>
          </a:xfrm>
          <a:prstGeom prst="rect">
            <a:avLst/>
          </a:prstGeom>
        </p:spPr>
      </p:pic>
      <p:pic>
        <p:nvPicPr>
          <p:cNvPr id="5" name="Picture 4" descr="A person wearing glasses and a striped shirt&#10;&#10;AI-generated content may be incorrect.">
            <a:extLst>
              <a:ext uri="{FF2B5EF4-FFF2-40B4-BE49-F238E27FC236}">
                <a16:creationId xmlns:a16="http://schemas.microsoft.com/office/drawing/2014/main" id="{7F785F3B-BC94-B83E-2C14-FF261E0F3A57}"/>
              </a:ext>
            </a:extLst>
          </p:cNvPr>
          <p:cNvPicPr>
            <a:picLocks noChangeAspect="1"/>
          </p:cNvPicPr>
          <p:nvPr/>
        </p:nvPicPr>
        <p:blipFill>
          <a:blip r:embed="rId8"/>
          <a:stretch>
            <a:fillRect/>
          </a:stretch>
        </p:blipFill>
        <p:spPr>
          <a:xfrm>
            <a:off x="6606749" y="1896555"/>
            <a:ext cx="2087335" cy="2344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691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3"/>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23"/>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p23"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12" name="Google Shape;112;p23"/>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13" name="Google Shape;113;p23"/>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23"/>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15" name="Google Shape;115;p23"/>
          <p:cNvSpPr txBox="1"/>
          <p:nvPr/>
        </p:nvSpPr>
        <p:spPr>
          <a:xfrm>
            <a:off x="391107" y="527393"/>
            <a:ext cx="8658300" cy="28007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Dancing Script"/>
                <a:ea typeface="Dancing Script"/>
                <a:cs typeface="Dancing Script"/>
                <a:sym typeface="Dancing Script"/>
              </a:rPr>
              <a:t>‘</a:t>
            </a:r>
            <a:r>
              <a:rPr lang="en-US" sz="3600" b="1" i="0" u="none" strike="noStrike" cap="none">
                <a:solidFill>
                  <a:srgbClr val="FF0000"/>
                </a:solidFill>
                <a:latin typeface="Baguet Script" panose="00000500000000000000" pitchFamily="2" charset="0"/>
                <a:ea typeface="Dancing Script"/>
                <a:cs typeface="Dancing Script"/>
                <a:sym typeface="Dancing Script"/>
              </a:rPr>
              <a:t>Together We Learn and Grow’ </a:t>
            </a:r>
            <a:endParaRPr>
              <a:latin typeface="Baguet Script" panose="00000500000000000000" pitchFamily="2" charset="0"/>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Baguet Script" panose="00000500000000000000" pitchFamily="2" charset="0"/>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16" name="Google Shape;116;p23"/>
          <p:cNvPicPr preferRelativeResize="0"/>
          <p:nvPr/>
        </p:nvPicPr>
        <p:blipFill rotWithShape="1">
          <a:blip r:embed="rId5">
            <a:alphaModFix/>
          </a:blip>
          <a:srcRect/>
          <a:stretch/>
        </p:blipFill>
        <p:spPr>
          <a:xfrm>
            <a:off x="1985739" y="1161931"/>
            <a:ext cx="5605670" cy="3997486"/>
          </a:xfrm>
          <a:prstGeom prst="rect">
            <a:avLst/>
          </a:prstGeom>
          <a:noFill/>
          <a:ln>
            <a:noFill/>
          </a:ln>
          <a:effectLst>
            <a:outerShdw blurRad="292100" dist="139700" dir="2700000" algn="tl" rotWithShape="0">
              <a:srgbClr val="333333">
                <a:alpha val="64705"/>
              </a:srgbClr>
            </a:outerShdw>
          </a:effectLst>
        </p:spPr>
      </p:pic>
      <p:sp>
        <p:nvSpPr>
          <p:cNvPr id="2" name="TextBox 1">
            <a:extLst>
              <a:ext uri="{FF2B5EF4-FFF2-40B4-BE49-F238E27FC236}">
                <a16:creationId xmlns:a16="http://schemas.microsoft.com/office/drawing/2014/main" id="{73184DF5-24B1-8D10-FF00-53ACF67FE93A}"/>
              </a:ext>
            </a:extLst>
          </p:cNvPr>
          <p:cNvSpPr txBox="1"/>
          <p:nvPr/>
        </p:nvSpPr>
        <p:spPr>
          <a:xfrm>
            <a:off x="2685393" y="5299059"/>
            <a:ext cx="4458255" cy="523220"/>
          </a:xfrm>
          <a:prstGeom prst="rect">
            <a:avLst/>
          </a:prstGeom>
          <a:noFill/>
        </p:spPr>
        <p:txBody>
          <a:bodyPr wrap="square" rtlCol="0">
            <a:spAutoFit/>
          </a:bodyPr>
          <a:lstStyle/>
          <a:p>
            <a:r>
              <a:rPr lang="en-GB" sz="2800">
                <a:solidFill>
                  <a:srgbClr val="FF0000"/>
                </a:solidFill>
                <a:latin typeface="Baguet Script" panose="00000500000000000000" pitchFamily="2" charset="0"/>
              </a:rPr>
              <a:t>Inspire, Challenge, Support</a:t>
            </a:r>
          </a:p>
        </p:txBody>
      </p:sp>
    </p:spTree>
    <p:extLst>
      <p:ext uri="{BB962C8B-B14F-4D97-AF65-F5344CB8AC3E}">
        <p14:creationId xmlns:p14="http://schemas.microsoft.com/office/powerpoint/2010/main" val="36819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3"/>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23"/>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p23"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12" name="Google Shape;112;p23"/>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13" name="Google Shape;113;p23"/>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23"/>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15" name="Google Shape;115;p23"/>
          <p:cNvSpPr txBox="1"/>
          <p:nvPr/>
        </p:nvSpPr>
        <p:spPr>
          <a:xfrm>
            <a:off x="242780" y="384724"/>
            <a:ext cx="8658300"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a:solidFill>
                  <a:srgbClr val="FF0000"/>
                </a:solidFill>
                <a:latin typeface="Baguet Script" panose="00000500000000000000" pitchFamily="2" charset="0"/>
                <a:ea typeface="Calibri"/>
                <a:cs typeface="Calibri"/>
                <a:sym typeface="Dancing Script"/>
              </a:rPr>
              <a:t>The GSP Core Values</a:t>
            </a:r>
            <a:endParaRPr sz="3600" b="1" i="0" u="none" strike="noStrike" cap="none">
              <a:solidFill>
                <a:schemeClr val="dk1"/>
              </a:solidFill>
              <a:latin typeface="Baguet Script" panose="00000500000000000000" pitchFamily="2" charset="0"/>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 name="Picture 1" descr="Diagram&#10;&#10;Description automatically generated">
            <a:extLst>
              <a:ext uri="{FF2B5EF4-FFF2-40B4-BE49-F238E27FC236}">
                <a16:creationId xmlns:a16="http://schemas.microsoft.com/office/drawing/2014/main" id="{6F17E80E-2289-0B9D-CFCA-CFC841B6D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160" y="1010751"/>
            <a:ext cx="8749539" cy="49143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538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3"/>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23"/>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1" name="Google Shape;111;p23"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12" name="Google Shape;112;p23"/>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13" name="Google Shape;113;p23"/>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4" name="Google Shape;114;p23"/>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15" name="Google Shape;115;p23"/>
          <p:cNvSpPr txBox="1"/>
          <p:nvPr/>
        </p:nvSpPr>
        <p:spPr>
          <a:xfrm>
            <a:off x="242780" y="384724"/>
            <a:ext cx="8658300"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Baguet Script" panose="00000500000000000000" pitchFamily="2" charset="0"/>
                <a:ea typeface="Calibri"/>
                <a:cs typeface="Calibri"/>
                <a:sym typeface="Dancing Script"/>
              </a:rPr>
              <a:t>Your Transition Pack</a:t>
            </a:r>
            <a:endParaRPr sz="3600" b="1" i="0" u="none" strike="noStrike" cap="none">
              <a:solidFill>
                <a:schemeClr val="dk1"/>
              </a:solidFill>
              <a:latin typeface="Baguet Script" panose="00000500000000000000" pitchFamily="2" charset="0"/>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227640B5-5C27-8355-9E5A-865999F70EE2}"/>
              </a:ext>
            </a:extLst>
          </p:cNvPr>
          <p:cNvPicPr>
            <a:picLocks noChangeAspect="1"/>
          </p:cNvPicPr>
          <p:nvPr/>
        </p:nvPicPr>
        <p:blipFill>
          <a:blip r:embed="rId5"/>
          <a:stretch>
            <a:fillRect/>
          </a:stretch>
        </p:blipFill>
        <p:spPr>
          <a:xfrm>
            <a:off x="3130563" y="1020025"/>
            <a:ext cx="2882733" cy="4198216"/>
          </a:xfrm>
          <a:prstGeom prst="rect">
            <a:avLst/>
          </a:prstGeom>
          <a:ln>
            <a:noFill/>
          </a:ln>
          <a:effectLst>
            <a:outerShdw blurRad="292100" dist="139700" dir="2700000" algn="tl" rotWithShape="0">
              <a:srgbClr val="333333">
                <a:alpha val="65000"/>
              </a:srgbClr>
            </a:outerShdw>
          </a:effectLst>
        </p:spPr>
      </p:pic>
      <p:sp>
        <p:nvSpPr>
          <p:cNvPr id="5" name="Google Shape;115;p23">
            <a:extLst>
              <a:ext uri="{FF2B5EF4-FFF2-40B4-BE49-F238E27FC236}">
                <a16:creationId xmlns:a16="http://schemas.microsoft.com/office/drawing/2014/main" id="{E8794AB7-64CA-21E9-CB98-EB622698B38C}"/>
              </a:ext>
            </a:extLst>
          </p:cNvPr>
          <p:cNvSpPr txBox="1"/>
          <p:nvPr/>
        </p:nvSpPr>
        <p:spPr>
          <a:xfrm>
            <a:off x="242779" y="5358063"/>
            <a:ext cx="8658300"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2800" b="1">
                <a:solidFill>
                  <a:srgbClr val="FF0000"/>
                </a:solidFill>
                <a:latin typeface="Baguet Script" panose="00000500000000000000" pitchFamily="2" charset="0"/>
                <a:ea typeface="Calibri"/>
                <a:cs typeface="Calibri"/>
                <a:sym typeface="Dancing Script"/>
              </a:rPr>
              <a:t>A brief overview of contents</a:t>
            </a:r>
            <a:endParaRPr sz="2800" b="1" i="0" u="none" strike="noStrike" cap="none">
              <a:solidFill>
                <a:schemeClr val="dk1"/>
              </a:solidFill>
              <a:latin typeface="Baguet Script" panose="00000500000000000000" pitchFamily="2" charset="0"/>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81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7"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87" name="Google Shape;187;p7"/>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7"/>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90" name="Google Shape;190;p7"/>
          <p:cNvSpPr txBox="1"/>
          <p:nvPr/>
        </p:nvSpPr>
        <p:spPr>
          <a:xfrm>
            <a:off x="151675" y="430165"/>
            <a:ext cx="8901084" cy="9848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F0000"/>
                </a:solidFill>
                <a:latin typeface="Baguet Script" panose="00000500000000000000" pitchFamily="2" charset="0"/>
                <a:ea typeface="Calibri"/>
                <a:cs typeface="Calibri"/>
                <a:sym typeface="Calibri"/>
              </a:rPr>
              <a:t>School Uniform </a:t>
            </a:r>
          </a:p>
          <a:p>
            <a:pPr>
              <a:buSzPts val="3600"/>
            </a:pPr>
            <a:r>
              <a:rPr lang="en-US" sz="2200" b="1">
                <a:solidFill>
                  <a:schemeClr val="dk1"/>
                </a:solidFill>
                <a:latin typeface="Calibri"/>
                <a:ea typeface="Calibri"/>
                <a:cs typeface="Calibri"/>
                <a:hlinkClick r:id="rId5"/>
              </a:rPr>
              <a:t>Website link to School Uniform Page</a:t>
            </a:r>
            <a:endParaRPr lang="en-US" sz="2200" b="1" i="0" u="none" strike="noStrike" cap="none">
              <a:solidFill>
                <a:schemeClr val="dk1"/>
              </a:solidFill>
              <a:latin typeface="Calibri"/>
              <a:ea typeface="Calibri"/>
              <a:cs typeface="Calibri"/>
            </a:endParaRPr>
          </a:p>
        </p:txBody>
      </p:sp>
      <p:pic>
        <p:nvPicPr>
          <p:cNvPr id="1026" name="Picture 2">
            <a:extLst>
              <a:ext uri="{FF2B5EF4-FFF2-40B4-BE49-F238E27FC236}">
                <a16:creationId xmlns:a16="http://schemas.microsoft.com/office/drawing/2014/main" id="{95DCF590-F6DB-C1D5-D2F6-84716B024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706" y="1593374"/>
            <a:ext cx="3048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0CE95A-967F-E3BC-F26B-7BF4F91AE4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754" y="3543342"/>
            <a:ext cx="18859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F07C194-7060-2921-E6C8-C1E130072788}"/>
              </a:ext>
            </a:extLst>
          </p:cNvPr>
          <p:cNvPicPr>
            <a:picLocks noChangeAspect="1"/>
          </p:cNvPicPr>
          <p:nvPr/>
        </p:nvPicPr>
        <p:blipFill>
          <a:blip r:embed="rId8"/>
          <a:stretch>
            <a:fillRect/>
          </a:stretch>
        </p:blipFill>
        <p:spPr>
          <a:xfrm>
            <a:off x="3734029" y="1751504"/>
            <a:ext cx="3048000" cy="1704975"/>
          </a:xfrm>
          <a:prstGeom prst="rect">
            <a:avLst/>
          </a:prstGeom>
        </p:spPr>
      </p:pic>
      <p:pic>
        <p:nvPicPr>
          <p:cNvPr id="1032" name="Picture 8">
            <a:extLst>
              <a:ext uri="{FF2B5EF4-FFF2-40B4-BE49-F238E27FC236}">
                <a16:creationId xmlns:a16="http://schemas.microsoft.com/office/drawing/2014/main" id="{6D556742-F80F-4B01-FBE1-DCBCEB0506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2546" y="3429000"/>
            <a:ext cx="22383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13001EF-FB9F-6B15-B896-F895255EA942}"/>
              </a:ext>
            </a:extLst>
          </p:cNvPr>
          <p:cNvPicPr>
            <a:picLocks noChangeAspect="1"/>
          </p:cNvPicPr>
          <p:nvPr/>
        </p:nvPicPr>
        <p:blipFill>
          <a:blip r:embed="rId10"/>
          <a:stretch>
            <a:fillRect/>
          </a:stretch>
        </p:blipFill>
        <p:spPr>
          <a:xfrm>
            <a:off x="7106376" y="527393"/>
            <a:ext cx="1885949" cy="5434528"/>
          </a:xfrm>
          <a:prstGeom prst="rect">
            <a:avLst/>
          </a:prstGeom>
        </p:spPr>
      </p:pic>
    </p:spTree>
    <p:extLst>
      <p:ext uri="{BB962C8B-B14F-4D97-AF65-F5344CB8AC3E}">
        <p14:creationId xmlns:p14="http://schemas.microsoft.com/office/powerpoint/2010/main" val="184427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p:nvPr/>
        </p:nvSpPr>
        <p:spPr>
          <a:xfrm>
            <a:off x="0" y="0"/>
            <a:ext cx="9144000" cy="285750"/>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7"/>
          <p:cNvSpPr/>
          <p:nvPr/>
        </p:nvSpPr>
        <p:spPr>
          <a:xfrm>
            <a:off x="0" y="241643"/>
            <a:ext cx="9144000" cy="117785"/>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7" descr="A picture containing logo&#10;&#10;Description automatically generated"/>
          <p:cNvPicPr preferRelativeResize="0"/>
          <p:nvPr/>
        </p:nvPicPr>
        <p:blipFill rotWithShape="1">
          <a:blip r:embed="rId3">
            <a:alphaModFix/>
          </a:blip>
          <a:srcRect/>
          <a:stretch/>
        </p:blipFill>
        <p:spPr>
          <a:xfrm>
            <a:off x="242916" y="6081318"/>
            <a:ext cx="546355" cy="713149"/>
          </a:xfrm>
          <a:prstGeom prst="rect">
            <a:avLst/>
          </a:prstGeom>
          <a:noFill/>
          <a:ln>
            <a:noFill/>
          </a:ln>
        </p:spPr>
      </p:pic>
      <p:sp>
        <p:nvSpPr>
          <p:cNvPr id="187" name="Google Shape;187;p7"/>
          <p:cNvSpPr txBox="1"/>
          <p:nvPr/>
        </p:nvSpPr>
        <p:spPr>
          <a:xfrm>
            <a:off x="1317536" y="6081318"/>
            <a:ext cx="654945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C00000"/>
                </a:solidFill>
                <a:latin typeface="Calibri"/>
                <a:ea typeface="Calibri"/>
                <a:cs typeface="Calibri"/>
                <a:sym typeface="Calibri"/>
              </a:rPr>
              <a:t>Great Sankey Primary School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BF9000"/>
                </a:solidFill>
                <a:latin typeface="Calibri"/>
                <a:ea typeface="Calibri"/>
                <a:cs typeface="Calibri"/>
                <a:sym typeface="Calibri"/>
              </a:rPr>
              <a:t>‘Together We Learn and Grow’</a:t>
            </a:r>
            <a:endParaRPr sz="1400" b="0" i="0" u="none" strike="noStrike" cap="none">
              <a:solidFill>
                <a:srgbClr val="000000"/>
              </a:solidFill>
              <a:latin typeface="Arial"/>
              <a:ea typeface="Arial"/>
              <a:cs typeface="Arial"/>
              <a:sym typeface="Arial"/>
            </a:endParaRPr>
          </a:p>
        </p:txBody>
      </p:sp>
      <p:sp>
        <p:nvSpPr>
          <p:cNvPr id="188" name="Google Shape;188;p7"/>
          <p:cNvSpPr/>
          <p:nvPr/>
        </p:nvSpPr>
        <p:spPr>
          <a:xfrm rot="10800000" flipH="1">
            <a:off x="242916" y="5961921"/>
            <a:ext cx="8658164" cy="45719"/>
          </a:xfrm>
          <a:prstGeom prst="rect">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9" name="Google Shape;189;p7"/>
          <p:cNvPicPr preferRelativeResize="0"/>
          <p:nvPr/>
        </p:nvPicPr>
        <p:blipFill rotWithShape="1">
          <a:blip r:embed="rId4">
            <a:alphaModFix/>
          </a:blip>
          <a:srcRect t="1" r="92281" b="7246"/>
          <a:stretch/>
        </p:blipFill>
        <p:spPr>
          <a:xfrm>
            <a:off x="8135069" y="6026194"/>
            <a:ext cx="766014" cy="713149"/>
          </a:xfrm>
          <a:prstGeom prst="rect">
            <a:avLst/>
          </a:prstGeom>
          <a:noFill/>
          <a:ln>
            <a:noFill/>
          </a:ln>
        </p:spPr>
      </p:pic>
      <p:sp>
        <p:nvSpPr>
          <p:cNvPr id="190" name="Google Shape;190;p7"/>
          <p:cNvSpPr txBox="1"/>
          <p:nvPr/>
        </p:nvSpPr>
        <p:spPr>
          <a:xfrm>
            <a:off x="516093" y="616417"/>
            <a:ext cx="8901084"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a:solidFill>
                  <a:srgbClr val="FF0000"/>
                </a:solidFill>
                <a:latin typeface="Baguet Script" panose="00000500000000000000" pitchFamily="2" charset="0"/>
                <a:ea typeface="Calibri"/>
                <a:cs typeface="Calibri"/>
                <a:sym typeface="Calibri"/>
              </a:rPr>
              <a:t>The School Day</a:t>
            </a:r>
            <a:endParaRPr lang="en-US" sz="3600" b="1" i="0" u="none" strike="noStrike" cap="none">
              <a:solidFill>
                <a:srgbClr val="FF0000"/>
              </a:solidFill>
              <a:latin typeface="Baguet Script" panose="00000500000000000000" pitchFamily="2" charset="0"/>
              <a:ea typeface="Calibri"/>
              <a:cs typeface="Calibri"/>
              <a:sym typeface="Calibri"/>
            </a:endParaRPr>
          </a:p>
        </p:txBody>
      </p:sp>
      <p:sp>
        <p:nvSpPr>
          <p:cNvPr id="3" name="TextBox 2">
            <a:extLst>
              <a:ext uri="{FF2B5EF4-FFF2-40B4-BE49-F238E27FC236}">
                <a16:creationId xmlns:a16="http://schemas.microsoft.com/office/drawing/2014/main" id="{D6C19922-1135-35AA-DCF2-5C4F7CAC5C59}"/>
              </a:ext>
            </a:extLst>
          </p:cNvPr>
          <p:cNvSpPr txBox="1"/>
          <p:nvPr/>
        </p:nvSpPr>
        <p:spPr>
          <a:xfrm>
            <a:off x="336277" y="1388862"/>
            <a:ext cx="7457560" cy="3323987"/>
          </a:xfrm>
          <a:prstGeom prst="rect">
            <a:avLst/>
          </a:prstGeom>
          <a:noFill/>
        </p:spPr>
        <p:txBody>
          <a:bodyPr wrap="square" lIns="91440" tIns="45720" rIns="91440" bIns="45720" rtlCol="0" anchor="t">
            <a:spAutoFit/>
          </a:bodyPr>
          <a:lstStyle/>
          <a:p>
            <a:r>
              <a:rPr lang="en-GB" sz="2600"/>
              <a:t>School gates open from 8.30am</a:t>
            </a:r>
          </a:p>
          <a:p>
            <a:endParaRPr lang="en-GB" sz="2600"/>
          </a:p>
          <a:p>
            <a:r>
              <a:rPr lang="en-GB" sz="2600"/>
              <a:t>School starts at 8.45am and register is taken at 8.55 and closes at 9am</a:t>
            </a:r>
          </a:p>
          <a:p>
            <a:endParaRPr lang="en-GB" sz="2600"/>
          </a:p>
          <a:p>
            <a:r>
              <a:rPr lang="en-GB" sz="2600"/>
              <a:t>End of the day – 3.15pm</a:t>
            </a:r>
          </a:p>
          <a:p>
            <a:endParaRPr lang="en-GB" sz="2600"/>
          </a:p>
          <a:p>
            <a:r>
              <a:rPr lang="en-GB" b="1"/>
              <a:t>Information on how to report a pupil absence is in</a:t>
            </a:r>
          </a:p>
          <a:p>
            <a:r>
              <a:rPr lang="en-GB" b="1"/>
              <a:t>the transition pack. </a:t>
            </a:r>
          </a:p>
        </p:txBody>
      </p:sp>
      <p:pic>
        <p:nvPicPr>
          <p:cNvPr id="4098" name="Picture 2" descr="Case-Study-Great-Sankey-Primary-School - Temperature Control">
            <a:extLst>
              <a:ext uri="{FF2B5EF4-FFF2-40B4-BE49-F238E27FC236}">
                <a16:creationId xmlns:a16="http://schemas.microsoft.com/office/drawing/2014/main" id="{909678EE-DFB7-37C9-5067-642B71A13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426" y="3179365"/>
            <a:ext cx="3479421" cy="23793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The school bell was my enemy - an autistic view | The Art of Autism">
            <a:extLst>
              <a:ext uri="{FF2B5EF4-FFF2-40B4-BE49-F238E27FC236}">
                <a16:creationId xmlns:a16="http://schemas.microsoft.com/office/drawing/2014/main" id="{BB33A577-E9C1-178C-C45C-9B482EA20A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80086">
            <a:off x="7081455" y="546238"/>
            <a:ext cx="1632815" cy="163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80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19</Slides>
  <Notes>19</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Gawne</dc:creator>
  <cp:revision>44</cp:revision>
  <dcterms:created xsi:type="dcterms:W3CDTF">2021-07-27T12:25:25Z</dcterms:created>
  <dcterms:modified xsi:type="dcterms:W3CDTF">2026-06-08T10:43:39Z</dcterms:modified>
</cp:coreProperties>
</file>