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256" r:id="rId5"/>
    <p:sldId id="257" r:id="rId6"/>
    <p:sldId id="263" r:id="rId7"/>
    <p:sldId id="264" r:id="rId8"/>
    <p:sldId id="265" r:id="rId9"/>
    <p:sldId id="260" r:id="rId10"/>
    <p:sldId id="258" r:id="rId11"/>
    <p:sldId id="269" r:id="rId12"/>
    <p:sldId id="261" r:id="rId13"/>
    <p:sldId id="267" r:id="rId14"/>
    <p:sldId id="268"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FFCXocu0qgZhhU4EjWGy1rogG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5" autoAdjust="0"/>
    <p:restoredTop sz="94660"/>
  </p:normalViewPr>
  <p:slideViewPr>
    <p:cSldViewPr snapToGrid="0">
      <p:cViewPr varScale="1">
        <p:scale>
          <a:sx n="37" d="100"/>
          <a:sy n="37" d="100"/>
        </p:scale>
        <p:origin x="1051" y="3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D34CA614-7DEE-7064-BEA5-7659AF38E718}"/>
            </a:ext>
          </a:extLst>
        </p:cNvPr>
        <p:cNvGrpSpPr/>
        <p:nvPr/>
      </p:nvGrpSpPr>
      <p:grpSpPr>
        <a:xfrm>
          <a:off x="0" y="0"/>
          <a:ext cx="0" cy="0"/>
          <a:chOff x="0" y="0"/>
          <a:chExt cx="0" cy="0"/>
        </a:xfrm>
      </p:grpSpPr>
      <p:sp>
        <p:nvSpPr>
          <p:cNvPr id="108" name="Google Shape;108;p3:notes">
            <a:extLst>
              <a:ext uri="{FF2B5EF4-FFF2-40B4-BE49-F238E27FC236}">
                <a16:creationId xmlns:a16="http://schemas.microsoft.com/office/drawing/2014/main" id="{67577A9B-46FC-D019-381A-6116D006AA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time of change for our school so it’s a good time to stop and take stock and reflect. We’ll start with our vision. The school’s vision should be a shared vision where everyone buys into it – when was the last time we looked at it collectively? Today is a good opportunity.</a:t>
            </a:r>
          </a:p>
          <a:p>
            <a:pPr marL="0" lvl="0" indent="0" algn="l" rtl="0">
              <a:spcBef>
                <a:spcPts val="0"/>
              </a:spcBef>
              <a:spcAft>
                <a:spcPts val="0"/>
              </a:spcAft>
              <a:buNone/>
            </a:pPr>
            <a:r>
              <a:rPr lang="en-GB" dirty="0"/>
              <a:t>Read through </a:t>
            </a:r>
          </a:p>
          <a:p>
            <a:pPr marL="0" lvl="0" indent="0" algn="l" rtl="0">
              <a:spcBef>
                <a:spcPts val="0"/>
              </a:spcBef>
              <a:spcAft>
                <a:spcPts val="0"/>
              </a:spcAft>
              <a:buNone/>
            </a:pPr>
            <a:r>
              <a:rPr lang="en-GB" dirty="0"/>
              <a:t>Children are at the heart as they always should be. Everything we do comes down to benefit them. Could this be an opportunity to stop, reflect and to tweak some of our practice? </a:t>
            </a:r>
          </a:p>
          <a:p>
            <a:pPr marL="0" lvl="0" indent="0" algn="l" rtl="0">
              <a:spcBef>
                <a:spcPts val="0"/>
              </a:spcBef>
              <a:spcAft>
                <a:spcPts val="0"/>
              </a:spcAft>
              <a:buNone/>
            </a:pPr>
            <a:r>
              <a:rPr lang="en-GB" dirty="0"/>
              <a:t> Do we do some of the things we do because we’ve always done them? Is there a better way? Referred to in the book as the Christmas tree effect – not saying this is what we do but sometimes – any changes we make or additions have been measured and based on research and this needs to continue. Now is a good time to shape our practice so we’re going to carry out a short exercise in teams. </a:t>
            </a:r>
            <a:endParaRPr dirty="0"/>
          </a:p>
        </p:txBody>
      </p:sp>
      <p:sp>
        <p:nvSpPr>
          <p:cNvPr id="109" name="Google Shape;109;p3:notes">
            <a:extLst>
              <a:ext uri="{FF2B5EF4-FFF2-40B4-BE49-F238E27FC236}">
                <a16:creationId xmlns:a16="http://schemas.microsoft.com/office/drawing/2014/main" id="{2674434F-BBC0-B8C5-5021-3AF6420032C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93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1E597089-97C1-6208-879C-674E8D194A3F}"/>
            </a:ext>
          </a:extLst>
        </p:cNvPr>
        <p:cNvGrpSpPr/>
        <p:nvPr/>
      </p:nvGrpSpPr>
      <p:grpSpPr>
        <a:xfrm>
          <a:off x="0" y="0"/>
          <a:ext cx="0" cy="0"/>
          <a:chOff x="0" y="0"/>
          <a:chExt cx="0" cy="0"/>
        </a:xfrm>
      </p:grpSpPr>
      <p:sp>
        <p:nvSpPr>
          <p:cNvPr id="108" name="Google Shape;108;p3:notes">
            <a:extLst>
              <a:ext uri="{FF2B5EF4-FFF2-40B4-BE49-F238E27FC236}">
                <a16:creationId xmlns:a16="http://schemas.microsoft.com/office/drawing/2014/main" id="{0024CD94-7FBF-BF32-B946-5274F2AE8B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time of change for our school so it’s a good time to stop and take stock and reflect. We’ll start with our vision. The school’s vision should be a shared vision where everyone buys into it – when was the last time we looked at it collectively? Today is a good opportunity.</a:t>
            </a:r>
          </a:p>
          <a:p>
            <a:pPr marL="0" lvl="0" indent="0" algn="l" rtl="0">
              <a:spcBef>
                <a:spcPts val="0"/>
              </a:spcBef>
              <a:spcAft>
                <a:spcPts val="0"/>
              </a:spcAft>
              <a:buNone/>
            </a:pPr>
            <a:r>
              <a:rPr lang="en-GB" dirty="0"/>
              <a:t>Read through </a:t>
            </a:r>
          </a:p>
          <a:p>
            <a:pPr marL="0" lvl="0" indent="0" algn="l" rtl="0">
              <a:spcBef>
                <a:spcPts val="0"/>
              </a:spcBef>
              <a:spcAft>
                <a:spcPts val="0"/>
              </a:spcAft>
              <a:buNone/>
            </a:pPr>
            <a:r>
              <a:rPr lang="en-GB" dirty="0"/>
              <a:t>Children are at the heart as they always should be. Everything we do comes down to benefit them. Could this be an opportunity to stop, reflect and to tweak some of our practice? </a:t>
            </a:r>
          </a:p>
          <a:p>
            <a:pPr marL="0" lvl="0" indent="0" algn="l" rtl="0">
              <a:spcBef>
                <a:spcPts val="0"/>
              </a:spcBef>
              <a:spcAft>
                <a:spcPts val="0"/>
              </a:spcAft>
              <a:buNone/>
            </a:pPr>
            <a:r>
              <a:rPr lang="en-GB" dirty="0"/>
              <a:t> Do we do some of the things we do because we’ve always done them? Is there a better way? Referred to in the book as the Christmas tree effect – not saying this is what we do but sometimes – any changes we make or additions have been measured and based on research and this needs to continue. Now is a good time to shape our practice so we’re going to carry out a short exercise in teams. </a:t>
            </a:r>
            <a:endParaRPr dirty="0"/>
          </a:p>
        </p:txBody>
      </p:sp>
      <p:sp>
        <p:nvSpPr>
          <p:cNvPr id="109" name="Google Shape;109;p3:notes">
            <a:extLst>
              <a:ext uri="{FF2B5EF4-FFF2-40B4-BE49-F238E27FC236}">
                <a16:creationId xmlns:a16="http://schemas.microsoft.com/office/drawing/2014/main" id="{947B609C-8C08-FFC4-67B5-3E46A5264B3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55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Welcome back</a:t>
            </a:r>
          </a:p>
          <a:p>
            <a:pPr marL="0" lvl="0" indent="0" algn="l" rtl="0">
              <a:spcBef>
                <a:spcPts val="0"/>
              </a:spcBef>
              <a:spcAft>
                <a:spcPts val="0"/>
              </a:spcAft>
              <a:buNone/>
            </a:pPr>
            <a:r>
              <a:rPr lang="en-GB" sz="1600" dirty="0"/>
              <a:t>Hope you’ve had a great summer, well rested, relaxed. </a:t>
            </a:r>
          </a:p>
          <a:p>
            <a:pPr marL="0" lvl="0" indent="0" algn="l" rtl="0">
              <a:spcBef>
                <a:spcPts val="0"/>
              </a:spcBef>
              <a:spcAft>
                <a:spcPts val="0"/>
              </a:spcAft>
              <a:buNone/>
            </a:pPr>
            <a:r>
              <a:rPr lang="en-GB" sz="1600" dirty="0"/>
              <a:t>Great to see so many of your photos on FB, Steph’s tik </a:t>
            </a:r>
            <a:r>
              <a:rPr lang="en-GB" sz="1600" dirty="0" err="1"/>
              <a:t>toks</a:t>
            </a:r>
            <a:r>
              <a:rPr lang="en-GB" sz="1600" dirty="0"/>
              <a:t>!</a:t>
            </a:r>
          </a:p>
          <a:p>
            <a:pPr marL="0" lvl="0" indent="0" algn="l" rtl="0">
              <a:spcBef>
                <a:spcPts val="0"/>
              </a:spcBef>
              <a:spcAft>
                <a:spcPts val="0"/>
              </a:spcAft>
              <a:buNone/>
            </a:pPr>
            <a:r>
              <a:rPr lang="en-GB" sz="1600" dirty="0"/>
              <a:t>Congratulations to Granny Jo – Brody </a:t>
            </a:r>
          </a:p>
          <a:p>
            <a:pPr marL="0" lvl="0" indent="0" algn="l" rtl="0">
              <a:spcBef>
                <a:spcPts val="0"/>
              </a:spcBef>
              <a:spcAft>
                <a:spcPts val="0"/>
              </a:spcAft>
              <a:buNone/>
            </a:pPr>
            <a:r>
              <a:rPr lang="en-GB" sz="1600" dirty="0"/>
              <a:t>Run through the day</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Welcome back</a:t>
            </a:r>
          </a:p>
          <a:p>
            <a:pPr marL="0" lvl="0" indent="0" algn="l" rtl="0">
              <a:spcBef>
                <a:spcPts val="0"/>
              </a:spcBef>
              <a:spcAft>
                <a:spcPts val="0"/>
              </a:spcAft>
              <a:buNone/>
            </a:pPr>
            <a:r>
              <a:rPr lang="en-GB" sz="1600" dirty="0"/>
              <a:t>Hope you’ve had a great summer, well rested, relaxed. </a:t>
            </a:r>
          </a:p>
          <a:p>
            <a:pPr marL="0" lvl="0" indent="0" algn="l" rtl="0">
              <a:spcBef>
                <a:spcPts val="0"/>
              </a:spcBef>
              <a:spcAft>
                <a:spcPts val="0"/>
              </a:spcAft>
              <a:buNone/>
            </a:pPr>
            <a:r>
              <a:rPr lang="en-GB" sz="1600" dirty="0"/>
              <a:t>Great to see so many of your photos on FB, Steph’s tik </a:t>
            </a:r>
            <a:r>
              <a:rPr lang="en-GB" sz="1600" dirty="0" err="1"/>
              <a:t>toks</a:t>
            </a:r>
            <a:r>
              <a:rPr lang="en-GB" sz="1600" dirty="0"/>
              <a:t>!</a:t>
            </a:r>
          </a:p>
          <a:p>
            <a:pPr marL="0" lvl="0" indent="0" algn="l" rtl="0">
              <a:spcBef>
                <a:spcPts val="0"/>
              </a:spcBef>
              <a:spcAft>
                <a:spcPts val="0"/>
              </a:spcAft>
              <a:buNone/>
            </a:pPr>
            <a:r>
              <a:rPr lang="en-GB" sz="1600" dirty="0"/>
              <a:t>Congratulations to Granny Jo – Brody </a:t>
            </a:r>
          </a:p>
          <a:p>
            <a:pPr marL="0" lvl="0" indent="0" algn="l" rtl="0">
              <a:spcBef>
                <a:spcPts val="0"/>
              </a:spcBef>
              <a:spcAft>
                <a:spcPts val="0"/>
              </a:spcAft>
              <a:buNone/>
            </a:pPr>
            <a:r>
              <a:rPr lang="en-GB" sz="1600" dirty="0"/>
              <a:t>Run through the day</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Welcome back</a:t>
            </a:r>
          </a:p>
          <a:p>
            <a:pPr marL="0" lvl="0" indent="0" algn="l" rtl="0">
              <a:spcBef>
                <a:spcPts val="0"/>
              </a:spcBef>
              <a:spcAft>
                <a:spcPts val="0"/>
              </a:spcAft>
              <a:buNone/>
            </a:pPr>
            <a:r>
              <a:rPr lang="en-GB" sz="1600" dirty="0"/>
              <a:t>Hope you’ve had a great summer, well rested, relaxed. </a:t>
            </a:r>
          </a:p>
          <a:p>
            <a:pPr marL="0" lvl="0" indent="0" algn="l" rtl="0">
              <a:spcBef>
                <a:spcPts val="0"/>
              </a:spcBef>
              <a:spcAft>
                <a:spcPts val="0"/>
              </a:spcAft>
              <a:buNone/>
            </a:pPr>
            <a:r>
              <a:rPr lang="en-GB" sz="1600" dirty="0"/>
              <a:t>Great to see so many of your photos on FB, Steph’s tik </a:t>
            </a:r>
            <a:r>
              <a:rPr lang="en-GB" sz="1600" dirty="0" err="1"/>
              <a:t>toks</a:t>
            </a:r>
            <a:r>
              <a:rPr lang="en-GB" sz="1600" dirty="0"/>
              <a:t>!</a:t>
            </a:r>
          </a:p>
          <a:p>
            <a:pPr marL="0" lvl="0" indent="0" algn="l" rtl="0">
              <a:spcBef>
                <a:spcPts val="0"/>
              </a:spcBef>
              <a:spcAft>
                <a:spcPts val="0"/>
              </a:spcAft>
              <a:buNone/>
            </a:pPr>
            <a:r>
              <a:rPr lang="en-GB" sz="1600" dirty="0"/>
              <a:t>Congratulations to Granny Jo – Brody </a:t>
            </a:r>
          </a:p>
          <a:p>
            <a:pPr marL="0" lvl="0" indent="0" algn="l" rtl="0">
              <a:spcBef>
                <a:spcPts val="0"/>
              </a:spcBef>
              <a:spcAft>
                <a:spcPts val="0"/>
              </a:spcAft>
              <a:buNone/>
            </a:pPr>
            <a:r>
              <a:rPr lang="en-GB" sz="1600" dirty="0"/>
              <a:t>Run through the day</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63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t>Welcome back</a:t>
            </a:r>
          </a:p>
          <a:p>
            <a:pPr marL="0" lvl="0" indent="0" algn="l" rtl="0">
              <a:spcBef>
                <a:spcPts val="0"/>
              </a:spcBef>
              <a:spcAft>
                <a:spcPts val="0"/>
              </a:spcAft>
              <a:buNone/>
            </a:pPr>
            <a:r>
              <a:rPr lang="en-GB" sz="1600" dirty="0"/>
              <a:t>Hope you’ve had a great summer, well rested, relaxed. </a:t>
            </a:r>
          </a:p>
          <a:p>
            <a:pPr marL="0" lvl="0" indent="0" algn="l" rtl="0">
              <a:spcBef>
                <a:spcPts val="0"/>
              </a:spcBef>
              <a:spcAft>
                <a:spcPts val="0"/>
              </a:spcAft>
              <a:buNone/>
            </a:pPr>
            <a:r>
              <a:rPr lang="en-GB" sz="1600" dirty="0"/>
              <a:t>Great to see so many of your photos on FB, Steph’s tik </a:t>
            </a:r>
            <a:r>
              <a:rPr lang="en-GB" sz="1600" dirty="0" err="1"/>
              <a:t>toks</a:t>
            </a:r>
            <a:r>
              <a:rPr lang="en-GB" sz="1600" dirty="0"/>
              <a:t>!</a:t>
            </a:r>
          </a:p>
          <a:p>
            <a:pPr marL="0" lvl="0" indent="0" algn="l" rtl="0">
              <a:spcBef>
                <a:spcPts val="0"/>
              </a:spcBef>
              <a:spcAft>
                <a:spcPts val="0"/>
              </a:spcAft>
              <a:buNone/>
            </a:pPr>
            <a:r>
              <a:rPr lang="en-GB" sz="1600" dirty="0"/>
              <a:t>Congratulations to Granny Jo – Brody </a:t>
            </a:r>
          </a:p>
          <a:p>
            <a:pPr marL="0" lvl="0" indent="0" algn="l" rtl="0">
              <a:spcBef>
                <a:spcPts val="0"/>
              </a:spcBef>
              <a:spcAft>
                <a:spcPts val="0"/>
              </a:spcAft>
              <a:buNone/>
            </a:pPr>
            <a:r>
              <a:rPr lang="en-GB" sz="1600" dirty="0"/>
              <a:t>Run through the day</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21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time of change for our school so it’s a good time to stop and take stock and reflect. We’ll start with our vision. The school’s vision should be a shared vision where everyone buys into it – when was the last time we looked at it collectively? Today is a good opportunity.</a:t>
            </a:r>
          </a:p>
          <a:p>
            <a:pPr marL="0" lvl="0" indent="0" algn="l" rtl="0">
              <a:spcBef>
                <a:spcPts val="0"/>
              </a:spcBef>
              <a:spcAft>
                <a:spcPts val="0"/>
              </a:spcAft>
              <a:buNone/>
            </a:pPr>
            <a:r>
              <a:rPr lang="en-GB" dirty="0"/>
              <a:t>Read through </a:t>
            </a:r>
          </a:p>
          <a:p>
            <a:pPr marL="0" lvl="0" indent="0" algn="l" rtl="0">
              <a:spcBef>
                <a:spcPts val="0"/>
              </a:spcBef>
              <a:spcAft>
                <a:spcPts val="0"/>
              </a:spcAft>
              <a:buNone/>
            </a:pPr>
            <a:r>
              <a:rPr lang="en-GB" dirty="0"/>
              <a:t>Children are at the heart as they always should be. Everything we do comes down to benefit them. Could this be an opportunity to stop, reflect and to tweak some of our practice? </a:t>
            </a:r>
          </a:p>
          <a:p>
            <a:pPr marL="0" lvl="0" indent="0" algn="l" rtl="0">
              <a:spcBef>
                <a:spcPts val="0"/>
              </a:spcBef>
              <a:spcAft>
                <a:spcPts val="0"/>
              </a:spcAft>
              <a:buNone/>
            </a:pPr>
            <a:r>
              <a:rPr lang="en-GB" dirty="0"/>
              <a:t> Do we do some of the things we do because we’ve always done them? Is there a better way? Referred to in the book as the Christmas tree effect – not saying this is what we do but sometimes – any changes we make or additions have been measured and based on research and this needs to continue. Now is a good time to shape our practice so we’re going to carry out a short exercise in teams. </a:t>
            </a:r>
            <a:endParaRPr dirty="0"/>
          </a:p>
        </p:txBody>
      </p:sp>
      <p:sp>
        <p:nvSpPr>
          <p:cNvPr id="109" name="Google Shape;10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B9091258-4066-4D96-CB03-AAE6BAA649B5}"/>
            </a:ext>
          </a:extLst>
        </p:cNvPr>
        <p:cNvGrpSpPr/>
        <p:nvPr/>
      </p:nvGrpSpPr>
      <p:grpSpPr>
        <a:xfrm>
          <a:off x="0" y="0"/>
          <a:ext cx="0" cy="0"/>
          <a:chOff x="0" y="0"/>
          <a:chExt cx="0" cy="0"/>
        </a:xfrm>
      </p:grpSpPr>
      <p:sp>
        <p:nvSpPr>
          <p:cNvPr id="108" name="Google Shape;108;p3:notes">
            <a:extLst>
              <a:ext uri="{FF2B5EF4-FFF2-40B4-BE49-F238E27FC236}">
                <a16:creationId xmlns:a16="http://schemas.microsoft.com/office/drawing/2014/main" id="{D93CE52D-864D-BCB7-85B4-D3BD85569E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time of change for our school so it’s a good time to stop and take stock and reflect. We’ll start with our vision. The school’s vision should be a shared vision where everyone buys into it – when was the last time we looked at it collectively? Today is a good opportunity.</a:t>
            </a:r>
          </a:p>
          <a:p>
            <a:pPr marL="0" lvl="0" indent="0" algn="l" rtl="0">
              <a:spcBef>
                <a:spcPts val="0"/>
              </a:spcBef>
              <a:spcAft>
                <a:spcPts val="0"/>
              </a:spcAft>
              <a:buNone/>
            </a:pPr>
            <a:r>
              <a:rPr lang="en-GB" dirty="0"/>
              <a:t>Read through </a:t>
            </a:r>
          </a:p>
          <a:p>
            <a:pPr marL="0" lvl="0" indent="0" algn="l" rtl="0">
              <a:spcBef>
                <a:spcPts val="0"/>
              </a:spcBef>
              <a:spcAft>
                <a:spcPts val="0"/>
              </a:spcAft>
              <a:buNone/>
            </a:pPr>
            <a:r>
              <a:rPr lang="en-GB" dirty="0"/>
              <a:t>Children are at the heart as they always should be. Everything we do comes down to benefit them. Could this be an opportunity to stop, reflect and to tweak some of our practice? </a:t>
            </a:r>
          </a:p>
          <a:p>
            <a:pPr marL="0" lvl="0" indent="0" algn="l" rtl="0">
              <a:spcBef>
                <a:spcPts val="0"/>
              </a:spcBef>
              <a:spcAft>
                <a:spcPts val="0"/>
              </a:spcAft>
              <a:buNone/>
            </a:pPr>
            <a:r>
              <a:rPr lang="en-GB" dirty="0"/>
              <a:t> Do we do some of the things we do because we’ve always done them? Is there a better way? Referred to in the book as the Christmas tree effect – not saying this is what we do but sometimes – any changes we make or additions have been measured and based on research and this needs to continue. Now is a good time to shape our practice so we’re going to carry out a short exercise in teams. </a:t>
            </a:r>
            <a:endParaRPr dirty="0"/>
          </a:p>
        </p:txBody>
      </p:sp>
      <p:sp>
        <p:nvSpPr>
          <p:cNvPr id="109" name="Google Shape;109;p3:notes">
            <a:extLst>
              <a:ext uri="{FF2B5EF4-FFF2-40B4-BE49-F238E27FC236}">
                <a16:creationId xmlns:a16="http://schemas.microsoft.com/office/drawing/2014/main" id="{C03F2ACF-9603-53B0-8299-87BD745E951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952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the new Team GSP</a:t>
            </a:r>
          </a:p>
          <a:p>
            <a:pPr marL="0" lvl="0" indent="0" algn="l" rtl="0">
              <a:spcBef>
                <a:spcPts val="0"/>
              </a:spcBef>
              <a:spcAft>
                <a:spcPts val="0"/>
              </a:spcAft>
              <a:buNone/>
            </a:pPr>
            <a:r>
              <a:rPr lang="en-GB" dirty="0"/>
              <a:t>Very proud to be the new HT of this school and to work alongside you all.</a:t>
            </a:r>
          </a:p>
          <a:p>
            <a:pPr marL="0" lvl="0" indent="0" algn="l" rtl="0">
              <a:spcBef>
                <a:spcPts val="0"/>
              </a:spcBef>
              <a:spcAft>
                <a:spcPts val="0"/>
              </a:spcAft>
              <a:buNone/>
            </a:pPr>
            <a:r>
              <a:rPr lang="en-GB" dirty="0"/>
              <a:t>Thank you for all the lovely messages before the summer, meant a great deal to know you’re all behind me and supporting me and I hope I serve you all well</a:t>
            </a:r>
          </a:p>
          <a:p>
            <a:pPr marL="0" lvl="0" indent="0" algn="l" rtl="0">
              <a:spcBef>
                <a:spcPts val="0"/>
              </a:spcBef>
              <a:spcAft>
                <a:spcPts val="0"/>
              </a:spcAft>
              <a:buNone/>
            </a:pPr>
            <a:r>
              <a:rPr lang="en-GB" dirty="0"/>
              <a:t>Jane de Foy ‘ you’re not one of those are you, you know a new broom sweeps clean?’ made me laugh but on reflection made me think about how you all must be feeling. A significant change such as a new HT can lead to some of you feeling unsettled and a bit nervous – reassurance. Strength of the team.</a:t>
            </a:r>
          </a:p>
          <a:p>
            <a:pPr marL="0" lvl="0" indent="0" algn="l" rtl="0">
              <a:spcBef>
                <a:spcPts val="0"/>
              </a:spcBef>
              <a:spcAft>
                <a:spcPts val="0"/>
              </a:spcAft>
              <a:buNone/>
            </a:pPr>
            <a:r>
              <a:rPr lang="en-GB" dirty="0"/>
              <a:t>Book Imperfect leadership ‘page 55’. Great book and has some great advice for new Headteachers.</a:t>
            </a:r>
            <a:endParaRPr dirty="0"/>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79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3887391" y="987426"/>
            <a:ext cx="4629150" cy="4873625"/>
          </a:xfrm>
          <a:prstGeom prst="rect">
            <a:avLst/>
          </a:prstGeom>
          <a:noFill/>
          <a:ln>
            <a:noFill/>
          </a:ln>
        </p:spPr>
      </p:sp>
      <p:sp>
        <p:nvSpPr>
          <p:cNvPr id="64" name="Google Shape;64;p1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5352" y="-1"/>
            <a:ext cx="382385" cy="6858001"/>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63259" y="10293"/>
            <a:ext cx="133004" cy="6847707"/>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6" name="Google Shape;86;p1" descr="A picture containing logo&#10;&#10;Description automatically generated"/>
          <p:cNvPicPr preferRelativeResize="0"/>
          <p:nvPr/>
        </p:nvPicPr>
        <p:blipFill rotWithShape="1">
          <a:blip r:embed="rId3">
            <a:alphaModFix/>
          </a:blip>
          <a:srcRect/>
          <a:stretch/>
        </p:blipFill>
        <p:spPr>
          <a:xfrm>
            <a:off x="779581" y="5769890"/>
            <a:ext cx="786605" cy="995562"/>
          </a:xfrm>
          <a:prstGeom prst="rect">
            <a:avLst/>
          </a:prstGeom>
          <a:noFill/>
          <a:ln>
            <a:noFill/>
          </a:ln>
        </p:spPr>
      </p:pic>
      <p:pic>
        <p:nvPicPr>
          <p:cNvPr id="87" name="Google Shape;87;p1"/>
          <p:cNvPicPr preferRelativeResize="0"/>
          <p:nvPr/>
        </p:nvPicPr>
        <p:blipFill rotWithShape="1">
          <a:blip r:embed="rId4">
            <a:alphaModFix/>
          </a:blip>
          <a:srcRect/>
          <a:stretch/>
        </p:blipFill>
        <p:spPr>
          <a:xfrm>
            <a:off x="1892469" y="6267671"/>
            <a:ext cx="6817532" cy="556404"/>
          </a:xfrm>
          <a:prstGeom prst="rect">
            <a:avLst/>
          </a:prstGeom>
          <a:noFill/>
          <a:ln>
            <a:noFill/>
          </a:ln>
        </p:spPr>
      </p:pic>
      <p:sp>
        <p:nvSpPr>
          <p:cNvPr id="88" name="Google Shape;88;p1"/>
          <p:cNvSpPr txBox="1"/>
          <p:nvPr/>
        </p:nvSpPr>
        <p:spPr>
          <a:xfrm>
            <a:off x="2026507" y="5590563"/>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i="0" u="none" strike="noStrike" cap="none">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i="0" u="none" strike="noStrike" cap="none">
                <a:solidFill>
                  <a:srgbClr val="BF9000"/>
                </a:solidFill>
                <a:latin typeface="Calibri"/>
                <a:ea typeface="Calibri"/>
                <a:cs typeface="Calibri"/>
                <a:sym typeface="Calibri"/>
              </a:rPr>
              <a:t>‘Together We Learn and Grow’</a:t>
            </a:r>
            <a:endParaRPr/>
          </a:p>
        </p:txBody>
      </p:sp>
      <p:sp>
        <p:nvSpPr>
          <p:cNvPr id="89" name="Google Shape;89;p1"/>
          <p:cNvSpPr/>
          <p:nvPr/>
        </p:nvSpPr>
        <p:spPr>
          <a:xfrm>
            <a:off x="745644" y="5544844"/>
            <a:ext cx="8190538"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D90E7BB-5BEE-8EED-2C97-B0599821C268}"/>
              </a:ext>
            </a:extLst>
          </p:cNvPr>
          <p:cNvSpPr txBox="1"/>
          <p:nvPr/>
        </p:nvSpPr>
        <p:spPr>
          <a:xfrm>
            <a:off x="1566186" y="996952"/>
            <a:ext cx="6677702" cy="3262432"/>
          </a:xfrm>
          <a:prstGeom prst="rect">
            <a:avLst/>
          </a:prstGeom>
          <a:noFill/>
        </p:spPr>
        <p:txBody>
          <a:bodyPr wrap="square" rtlCol="0">
            <a:spAutoFit/>
          </a:bodyPr>
          <a:lstStyle/>
          <a:p>
            <a:pPr algn="ctr"/>
            <a:r>
              <a:rPr lang="en-US" sz="4800" dirty="0">
                <a:solidFill>
                  <a:srgbClr val="FF0000"/>
                </a:solidFill>
                <a:latin typeface="Baguet Script" panose="00000500000000000000" pitchFamily="2" charset="0"/>
              </a:rPr>
              <a:t>Welcome to Reception</a:t>
            </a:r>
          </a:p>
          <a:p>
            <a:pPr algn="ctr"/>
            <a:r>
              <a:rPr lang="en-US" sz="4800" dirty="0">
                <a:solidFill>
                  <a:srgbClr val="FF0000"/>
                </a:solidFill>
                <a:latin typeface="Baguet Script" panose="00000500000000000000" pitchFamily="2" charset="0"/>
              </a:rPr>
              <a:t>Stay and Play - PSED </a:t>
            </a:r>
          </a:p>
          <a:p>
            <a:pPr algn="ctr"/>
            <a:r>
              <a:rPr lang="en-US" sz="4800" dirty="0">
                <a:solidFill>
                  <a:srgbClr val="FF0000"/>
                </a:solidFill>
                <a:latin typeface="Baguet Script" panose="00000500000000000000" pitchFamily="2" charset="0"/>
              </a:rPr>
              <a:t>Feb 2025</a:t>
            </a:r>
          </a:p>
          <a:p>
            <a:pPr algn="ctr"/>
            <a:endParaRPr lang="en-US" sz="4800" dirty="0">
              <a:solidFill>
                <a:srgbClr val="FF0000"/>
              </a:solidFill>
              <a:latin typeface="Baguet Script" panose="00000500000000000000" pitchFamily="2" charset="0"/>
            </a:endParaRPr>
          </a:p>
          <a:p>
            <a:endParaRPr lang="en-GB" dirty="0">
              <a:latin typeface="Baguet Script" panose="00000500000000000000" pitchFamily="2" charset="0"/>
            </a:endParaRPr>
          </a:p>
        </p:txBody>
      </p:sp>
      <p:pic>
        <p:nvPicPr>
          <p:cNvPr id="3" name="Picture 2">
            <a:extLst>
              <a:ext uri="{FF2B5EF4-FFF2-40B4-BE49-F238E27FC236}">
                <a16:creationId xmlns:a16="http://schemas.microsoft.com/office/drawing/2014/main" id="{B7044D5A-A390-432E-8EA0-E81C134C7A75}"/>
              </a:ext>
            </a:extLst>
          </p:cNvPr>
          <p:cNvPicPr>
            <a:picLocks noChangeAspect="1"/>
          </p:cNvPicPr>
          <p:nvPr/>
        </p:nvPicPr>
        <p:blipFill>
          <a:blip r:embed="rId5"/>
          <a:stretch>
            <a:fillRect/>
          </a:stretch>
        </p:blipFill>
        <p:spPr>
          <a:xfrm>
            <a:off x="2907338" y="3504825"/>
            <a:ext cx="3867150" cy="1581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44F2D4AD-1EED-381E-8C4B-A405CEDC92F5}"/>
            </a:ext>
          </a:extLst>
        </p:cNvPr>
        <p:cNvGrpSpPr/>
        <p:nvPr/>
      </p:nvGrpSpPr>
      <p:grpSpPr>
        <a:xfrm>
          <a:off x="0" y="0"/>
          <a:ext cx="0" cy="0"/>
          <a:chOff x="0" y="0"/>
          <a:chExt cx="0" cy="0"/>
        </a:xfrm>
      </p:grpSpPr>
      <p:sp>
        <p:nvSpPr>
          <p:cNvPr id="111" name="Google Shape;111;p3">
            <a:extLst>
              <a:ext uri="{FF2B5EF4-FFF2-40B4-BE49-F238E27FC236}">
                <a16:creationId xmlns:a16="http://schemas.microsoft.com/office/drawing/2014/main" id="{145AEC34-3AB6-4E4E-4BC8-C0FF5EAEF3FF}"/>
              </a:ext>
            </a:extLst>
          </p:cNvPr>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a:extLst>
              <a:ext uri="{FF2B5EF4-FFF2-40B4-BE49-F238E27FC236}">
                <a16:creationId xmlns:a16="http://schemas.microsoft.com/office/drawing/2014/main" id="{E755BFAA-DD13-9BC6-87FF-029CBEFC8DA9}"/>
              </a:ext>
            </a:extLst>
          </p:cNvPr>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descr="A picture containing logo&#10;&#10;Description automatically generated">
            <a:extLst>
              <a:ext uri="{FF2B5EF4-FFF2-40B4-BE49-F238E27FC236}">
                <a16:creationId xmlns:a16="http://schemas.microsoft.com/office/drawing/2014/main" id="{83CB48F3-236D-F2A3-D10C-57FA28244084}"/>
              </a:ext>
            </a:extLst>
          </p:cNvPr>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14" name="Google Shape;114;p3">
            <a:extLst>
              <a:ext uri="{FF2B5EF4-FFF2-40B4-BE49-F238E27FC236}">
                <a16:creationId xmlns:a16="http://schemas.microsoft.com/office/drawing/2014/main" id="{F4E40A6C-8CF0-5458-F67C-45AD125D2F92}"/>
              </a:ext>
            </a:extLst>
          </p:cNvPr>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15" name="Google Shape;115;p3">
            <a:extLst>
              <a:ext uri="{FF2B5EF4-FFF2-40B4-BE49-F238E27FC236}">
                <a16:creationId xmlns:a16="http://schemas.microsoft.com/office/drawing/2014/main" id="{599E5251-540B-C2C6-8B44-61A69D568CD3}"/>
              </a:ext>
            </a:extLst>
          </p:cNvPr>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a:extLst>
              <a:ext uri="{FF2B5EF4-FFF2-40B4-BE49-F238E27FC236}">
                <a16:creationId xmlns:a16="http://schemas.microsoft.com/office/drawing/2014/main" id="{04CDCFFD-49B9-6B3D-11DE-94EA9FCA64B0}"/>
              </a:ext>
            </a:extLst>
          </p:cNvPr>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pic>
        <p:nvPicPr>
          <p:cNvPr id="5" name="Picture 4">
            <a:extLst>
              <a:ext uri="{FF2B5EF4-FFF2-40B4-BE49-F238E27FC236}">
                <a16:creationId xmlns:a16="http://schemas.microsoft.com/office/drawing/2014/main" id="{C830B798-B4B1-15FF-3CF6-6DFC22F6DD13}"/>
              </a:ext>
            </a:extLst>
          </p:cNvPr>
          <p:cNvPicPr>
            <a:picLocks noChangeAspect="1"/>
          </p:cNvPicPr>
          <p:nvPr/>
        </p:nvPicPr>
        <p:blipFill>
          <a:blip r:embed="rId5"/>
          <a:stretch>
            <a:fillRect/>
          </a:stretch>
        </p:blipFill>
        <p:spPr>
          <a:xfrm>
            <a:off x="980339" y="1031210"/>
            <a:ext cx="2972523" cy="4086699"/>
          </a:xfrm>
          <a:prstGeom prst="rect">
            <a:avLst/>
          </a:prstGeom>
        </p:spPr>
      </p:pic>
      <p:pic>
        <p:nvPicPr>
          <p:cNvPr id="7" name="Picture 6">
            <a:extLst>
              <a:ext uri="{FF2B5EF4-FFF2-40B4-BE49-F238E27FC236}">
                <a16:creationId xmlns:a16="http://schemas.microsoft.com/office/drawing/2014/main" id="{FBDFF78B-BCFC-ED46-5A07-718A80315FEC}"/>
              </a:ext>
            </a:extLst>
          </p:cNvPr>
          <p:cNvPicPr>
            <a:picLocks noChangeAspect="1"/>
          </p:cNvPicPr>
          <p:nvPr/>
        </p:nvPicPr>
        <p:blipFill>
          <a:blip r:embed="rId6"/>
          <a:stretch>
            <a:fillRect/>
          </a:stretch>
        </p:blipFill>
        <p:spPr>
          <a:xfrm>
            <a:off x="5089057" y="1031210"/>
            <a:ext cx="2825909" cy="4086699"/>
          </a:xfrm>
          <a:prstGeom prst="rect">
            <a:avLst/>
          </a:prstGeom>
        </p:spPr>
      </p:pic>
    </p:spTree>
    <p:extLst>
      <p:ext uri="{BB962C8B-B14F-4D97-AF65-F5344CB8AC3E}">
        <p14:creationId xmlns:p14="http://schemas.microsoft.com/office/powerpoint/2010/main" val="424131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73145D51-18C9-FF1D-12DE-A25E590BD42A}"/>
            </a:ext>
          </a:extLst>
        </p:cNvPr>
        <p:cNvGrpSpPr/>
        <p:nvPr/>
      </p:nvGrpSpPr>
      <p:grpSpPr>
        <a:xfrm>
          <a:off x="0" y="0"/>
          <a:ext cx="0" cy="0"/>
          <a:chOff x="0" y="0"/>
          <a:chExt cx="0" cy="0"/>
        </a:xfrm>
      </p:grpSpPr>
      <p:sp>
        <p:nvSpPr>
          <p:cNvPr id="111" name="Google Shape;111;p3">
            <a:extLst>
              <a:ext uri="{FF2B5EF4-FFF2-40B4-BE49-F238E27FC236}">
                <a16:creationId xmlns:a16="http://schemas.microsoft.com/office/drawing/2014/main" id="{108CF170-B759-B7FE-1CB7-9C5B63FC531D}"/>
              </a:ext>
            </a:extLst>
          </p:cNvPr>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a:extLst>
              <a:ext uri="{FF2B5EF4-FFF2-40B4-BE49-F238E27FC236}">
                <a16:creationId xmlns:a16="http://schemas.microsoft.com/office/drawing/2014/main" id="{0E511834-9DD1-CB4C-E422-EE0FCAACB20F}"/>
              </a:ext>
            </a:extLst>
          </p:cNvPr>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descr="A picture containing logo&#10;&#10;Description automatically generated">
            <a:extLst>
              <a:ext uri="{FF2B5EF4-FFF2-40B4-BE49-F238E27FC236}">
                <a16:creationId xmlns:a16="http://schemas.microsoft.com/office/drawing/2014/main" id="{9CA36ABF-34C8-DAA6-F9DE-48825A9C64D6}"/>
              </a:ext>
            </a:extLst>
          </p:cNvPr>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14" name="Google Shape;114;p3">
            <a:extLst>
              <a:ext uri="{FF2B5EF4-FFF2-40B4-BE49-F238E27FC236}">
                <a16:creationId xmlns:a16="http://schemas.microsoft.com/office/drawing/2014/main" id="{E9085A5E-F398-26FC-44FE-32B535044D11}"/>
              </a:ext>
            </a:extLst>
          </p:cNvPr>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15" name="Google Shape;115;p3">
            <a:extLst>
              <a:ext uri="{FF2B5EF4-FFF2-40B4-BE49-F238E27FC236}">
                <a16:creationId xmlns:a16="http://schemas.microsoft.com/office/drawing/2014/main" id="{9A36B877-7962-174B-95CB-5EE982E91DAB}"/>
              </a:ext>
            </a:extLst>
          </p:cNvPr>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a:extLst>
              <a:ext uri="{FF2B5EF4-FFF2-40B4-BE49-F238E27FC236}">
                <a16:creationId xmlns:a16="http://schemas.microsoft.com/office/drawing/2014/main" id="{6C94ACC3-7500-EFFA-2096-200CB22ED011}"/>
              </a:ext>
            </a:extLst>
          </p:cNvPr>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pic>
        <p:nvPicPr>
          <p:cNvPr id="11" name="Picture 10">
            <a:extLst>
              <a:ext uri="{FF2B5EF4-FFF2-40B4-BE49-F238E27FC236}">
                <a16:creationId xmlns:a16="http://schemas.microsoft.com/office/drawing/2014/main" id="{8A6C117F-4BED-66F1-D26B-7E7C7D28639A}"/>
              </a:ext>
            </a:extLst>
          </p:cNvPr>
          <p:cNvPicPr>
            <a:picLocks noChangeAspect="1"/>
          </p:cNvPicPr>
          <p:nvPr/>
        </p:nvPicPr>
        <p:blipFill>
          <a:blip r:embed="rId5"/>
          <a:stretch>
            <a:fillRect/>
          </a:stretch>
        </p:blipFill>
        <p:spPr>
          <a:xfrm>
            <a:off x="6107789" y="837891"/>
            <a:ext cx="2327153" cy="3391460"/>
          </a:xfrm>
          <a:prstGeom prst="rect">
            <a:avLst/>
          </a:prstGeom>
        </p:spPr>
      </p:pic>
      <p:pic>
        <p:nvPicPr>
          <p:cNvPr id="2050" name="Picture 2" descr="Image result for friendship bracelets from straws">
            <a:extLst>
              <a:ext uri="{FF2B5EF4-FFF2-40B4-BE49-F238E27FC236}">
                <a16:creationId xmlns:a16="http://schemas.microsoft.com/office/drawing/2014/main" id="{FF4CC197-0D36-93D8-7B90-B06E02BF7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200" y="3100147"/>
            <a:ext cx="2524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9CC170-F120-76CD-E204-E834E17C4E8D}"/>
              </a:ext>
            </a:extLst>
          </p:cNvPr>
          <p:cNvPicPr>
            <a:picLocks noChangeAspect="1"/>
          </p:cNvPicPr>
          <p:nvPr/>
        </p:nvPicPr>
        <p:blipFill>
          <a:blip r:embed="rId7"/>
          <a:stretch>
            <a:fillRect/>
          </a:stretch>
        </p:blipFill>
        <p:spPr>
          <a:xfrm>
            <a:off x="695032" y="837891"/>
            <a:ext cx="2341181" cy="3391461"/>
          </a:xfrm>
          <a:prstGeom prst="rect">
            <a:avLst/>
          </a:prstGeom>
        </p:spPr>
      </p:pic>
      <p:sp>
        <p:nvSpPr>
          <p:cNvPr id="4" name="TextBox 3">
            <a:extLst>
              <a:ext uri="{FF2B5EF4-FFF2-40B4-BE49-F238E27FC236}">
                <a16:creationId xmlns:a16="http://schemas.microsoft.com/office/drawing/2014/main" id="{C65C2530-052B-CF34-3808-913BC87ACE7E}"/>
              </a:ext>
            </a:extLst>
          </p:cNvPr>
          <p:cNvSpPr txBox="1"/>
          <p:nvPr/>
        </p:nvSpPr>
        <p:spPr>
          <a:xfrm>
            <a:off x="2477069" y="5145345"/>
            <a:ext cx="4558352" cy="523220"/>
          </a:xfrm>
          <a:prstGeom prst="rect">
            <a:avLst/>
          </a:prstGeom>
          <a:noFill/>
        </p:spPr>
        <p:txBody>
          <a:bodyPr wrap="square" rtlCol="0">
            <a:spAutoFit/>
          </a:bodyPr>
          <a:lstStyle/>
          <a:p>
            <a:r>
              <a:rPr lang="en-GB" dirty="0"/>
              <a:t>A few of the fun activities awaiting you in class </a:t>
            </a:r>
            <a:r>
              <a:rPr lang="en-GB" dirty="0">
                <a:sym typeface="Wingdings" panose="05000000000000000000" pitchFamily="2" charset="2"/>
              </a:rPr>
              <a:t></a:t>
            </a:r>
          </a:p>
          <a:p>
            <a:endParaRPr lang="en-GB" dirty="0"/>
          </a:p>
        </p:txBody>
      </p:sp>
    </p:spTree>
    <p:extLst>
      <p:ext uri="{BB962C8B-B14F-4D97-AF65-F5344CB8AC3E}">
        <p14:creationId xmlns:p14="http://schemas.microsoft.com/office/powerpoint/2010/main" val="174660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00" name="Google Shape;100;p2"/>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01" name="Google Shape;101;p2"/>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2" name="TextBox 1">
            <a:extLst>
              <a:ext uri="{FF2B5EF4-FFF2-40B4-BE49-F238E27FC236}">
                <a16:creationId xmlns:a16="http://schemas.microsoft.com/office/drawing/2014/main" id="{FCF311AE-417A-9ADA-8459-2CB686C1BBDE}"/>
              </a:ext>
            </a:extLst>
          </p:cNvPr>
          <p:cNvSpPr txBox="1"/>
          <p:nvPr/>
        </p:nvSpPr>
        <p:spPr>
          <a:xfrm>
            <a:off x="588588" y="988578"/>
            <a:ext cx="8007350" cy="77251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Thank you for your coming to see us this morning, we really appreciate you taking the time to come into school.</a:t>
            </a:r>
          </a:p>
          <a:p>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As with all aspects of school life, partnership working is essential to give our children the best possible start.</a:t>
            </a:r>
          </a:p>
          <a:p>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Today as it is the start of Children’s Mental Health Week, so we are going to be thinking about  </a:t>
            </a:r>
          </a:p>
          <a:p>
            <a:endParaRPr lang="en-US" sz="2400" dirty="0">
              <a:solidFill>
                <a:schemeClr val="tx1"/>
              </a:solidFill>
              <a:latin typeface="Arial" panose="020B0604020202020204" pitchFamily="34" charset="0"/>
              <a:cs typeface="Arial" panose="020B0604020202020204" pitchFamily="34" charset="0"/>
            </a:endParaRPr>
          </a:p>
          <a:p>
            <a:r>
              <a:rPr lang="en-US" sz="2400" i="1" dirty="0">
                <a:solidFill>
                  <a:schemeClr val="tx1"/>
                </a:solidFill>
                <a:latin typeface="Arial" panose="020B0604020202020204" pitchFamily="34" charset="0"/>
                <a:cs typeface="Arial" panose="020B0604020202020204" pitchFamily="34" charset="0"/>
              </a:rPr>
              <a:t>           Personal, Social and Emotional Development</a:t>
            </a:r>
            <a:r>
              <a:rPr lang="en-US" sz="2400" dirty="0">
                <a:solidFill>
                  <a:schemeClr val="tx1"/>
                </a:solidFill>
                <a:latin typeface="Arial" panose="020B0604020202020204" pitchFamily="34" charset="0"/>
                <a:cs typeface="Arial" panose="020B0604020202020204" pitchFamily="34" charset="0"/>
              </a:rPr>
              <a:t>. </a:t>
            </a:r>
          </a:p>
          <a:p>
            <a:endParaRPr lang="en-US" sz="2400" dirty="0">
              <a:solidFill>
                <a:schemeClr val="tx1"/>
              </a:solidFill>
              <a:latin typeface="Baguet Script" panose="00000500000000000000" pitchFamily="2" charset="0"/>
            </a:endParaRPr>
          </a:p>
          <a:p>
            <a:endParaRPr lang="en-US" sz="2400" dirty="0">
              <a:solidFill>
                <a:schemeClr val="tx1"/>
              </a:solidFill>
              <a:latin typeface="Baguet Script" panose="00000500000000000000" pitchFamily="2" charset="0"/>
            </a:endParaRPr>
          </a:p>
          <a:p>
            <a:pPr marL="342900" indent="-342900">
              <a:buFont typeface="Arial" panose="020B0604020202020204" pitchFamily="34" charset="0"/>
              <a:buChar char="•"/>
            </a:pPr>
            <a:endParaRPr lang="en-US" sz="2400" dirty="0">
              <a:solidFill>
                <a:schemeClr val="tx1"/>
              </a:solidFill>
              <a:latin typeface="Baguet Script" panose="00000500000000000000" pitchFamily="2" charset="0"/>
            </a:endParaRPr>
          </a:p>
          <a:p>
            <a:pPr marL="342900" indent="-342900">
              <a:buFont typeface="Arial" panose="020B0604020202020204" pitchFamily="34" charset="0"/>
              <a:buChar char="•"/>
            </a:pPr>
            <a:endParaRPr lang="en-US" sz="2400" dirty="0">
              <a:solidFill>
                <a:schemeClr val="tx1"/>
              </a:solidFill>
              <a:latin typeface="Baguet Script" panose="00000500000000000000" pitchFamily="2" charset="0"/>
            </a:endParaRPr>
          </a:p>
          <a:p>
            <a:endParaRPr lang="en-US" sz="2400" dirty="0">
              <a:solidFill>
                <a:schemeClr val="tx1"/>
              </a:solidFill>
              <a:latin typeface="Baguet Script" panose="00000500000000000000" pitchFamily="2" charset="0"/>
              <a:sym typeface="Wingdings" panose="05000000000000000000" pitchFamily="2" charset="2"/>
            </a:endParaRPr>
          </a:p>
          <a:p>
            <a:endParaRPr lang="en-US" sz="2800" dirty="0">
              <a:solidFill>
                <a:schemeClr val="tx1"/>
              </a:solidFill>
              <a:latin typeface="Baguet Script" panose="00000500000000000000" pitchFamily="2" charset="0"/>
              <a:sym typeface="Wingdings" panose="05000000000000000000" pitchFamily="2" charset="2"/>
            </a:endParaRPr>
          </a:p>
          <a:p>
            <a:endParaRPr lang="en-US" sz="2800" dirty="0">
              <a:solidFill>
                <a:schemeClr val="tx1"/>
              </a:solidFill>
              <a:latin typeface="Baguet Script" panose="00000500000000000000" pitchFamily="2" charset="0"/>
              <a:sym typeface="Wingdings" panose="05000000000000000000" pitchFamily="2" charset="2"/>
            </a:endParaRPr>
          </a:p>
          <a:p>
            <a:endParaRPr lang="en-US" sz="2800" dirty="0">
              <a:solidFill>
                <a:schemeClr val="tx1"/>
              </a:solidFill>
              <a:latin typeface="Baguet Script" panose="00000500000000000000" pitchFamily="2" charset="0"/>
              <a:sym typeface="Wingdings" panose="05000000000000000000" pitchFamily="2" charset="2"/>
            </a:endParaRPr>
          </a:p>
          <a:p>
            <a:endParaRPr lang="en-US" sz="2800" dirty="0">
              <a:solidFill>
                <a:schemeClr val="tx1"/>
              </a:solidFill>
              <a:latin typeface="Baguet Scrip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00" name="Google Shape;100;p2"/>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01" name="Google Shape;101;p2"/>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2" name="TextBox 1">
            <a:extLst>
              <a:ext uri="{FF2B5EF4-FFF2-40B4-BE49-F238E27FC236}">
                <a16:creationId xmlns:a16="http://schemas.microsoft.com/office/drawing/2014/main" id="{FCF311AE-417A-9ADA-8459-2CB686C1BBDE}"/>
              </a:ext>
            </a:extLst>
          </p:cNvPr>
          <p:cNvSpPr txBox="1"/>
          <p:nvPr/>
        </p:nvSpPr>
        <p:spPr>
          <a:xfrm>
            <a:off x="1033856" y="1146024"/>
            <a:ext cx="7076284" cy="3539430"/>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chemeClr val="tx1"/>
              </a:solidFill>
              <a:latin typeface="Baguet Script" panose="00000500000000000000" pitchFamily="2" charset="0"/>
            </a:endParaRP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What is PSED?</a:t>
            </a:r>
          </a:p>
          <a:p>
            <a:pPr marL="457200" indent="-457200">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Why is it so important?</a:t>
            </a:r>
          </a:p>
          <a:p>
            <a:pPr marL="457200" indent="-457200">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How does it look in school?</a:t>
            </a:r>
          </a:p>
          <a:p>
            <a:pPr marL="457200" indent="-457200">
              <a:buFont typeface="Arial" panose="020B0604020202020204" pitchFamily="34" charset="0"/>
              <a:buChar char="•"/>
            </a:pPr>
            <a:endParaRPr lang="en-US" sz="28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How can you support with this at home?</a:t>
            </a:r>
          </a:p>
        </p:txBody>
      </p:sp>
      <p:sp>
        <p:nvSpPr>
          <p:cNvPr id="3" name="TextBox 2">
            <a:extLst>
              <a:ext uri="{FF2B5EF4-FFF2-40B4-BE49-F238E27FC236}">
                <a16:creationId xmlns:a16="http://schemas.microsoft.com/office/drawing/2014/main" id="{C5570079-189D-4FE1-A6AA-9F2685127BDA}"/>
              </a:ext>
            </a:extLst>
          </p:cNvPr>
          <p:cNvSpPr txBox="1"/>
          <p:nvPr/>
        </p:nvSpPr>
        <p:spPr>
          <a:xfrm>
            <a:off x="-338422" y="-716504"/>
            <a:ext cx="5016629" cy="830997"/>
          </a:xfrm>
          <a:prstGeom prst="rect">
            <a:avLst/>
          </a:prstGeom>
          <a:noFill/>
        </p:spPr>
        <p:txBody>
          <a:bodyPr wrap="square" rtlCol="0">
            <a:spAutoFit/>
          </a:bodyPr>
          <a:lstStyle/>
          <a:p>
            <a:pPr algn="ctr"/>
            <a:endParaRPr lang="en-GB" sz="2000" dirty="0"/>
          </a:p>
          <a:p>
            <a:endParaRPr lang="en-GB" dirty="0"/>
          </a:p>
          <a:p>
            <a:endParaRPr lang="en-GB" dirty="0"/>
          </a:p>
        </p:txBody>
      </p:sp>
      <p:pic>
        <p:nvPicPr>
          <p:cNvPr id="1026" name="Picture 2" descr="Download Question Mark, Question ...">
            <a:extLst>
              <a:ext uri="{FF2B5EF4-FFF2-40B4-BE49-F238E27FC236}">
                <a16:creationId xmlns:a16="http://schemas.microsoft.com/office/drawing/2014/main" id="{743382A0-3D36-49E3-B9F8-8DD43C4B3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800" y="1127471"/>
            <a:ext cx="2721767" cy="311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5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00" name="Google Shape;100;p2"/>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01" name="Google Shape;101;p2"/>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2" name="TextBox 1">
            <a:extLst>
              <a:ext uri="{FF2B5EF4-FFF2-40B4-BE49-F238E27FC236}">
                <a16:creationId xmlns:a16="http://schemas.microsoft.com/office/drawing/2014/main" id="{FCF311AE-417A-9ADA-8459-2CB686C1BBDE}"/>
              </a:ext>
            </a:extLst>
          </p:cNvPr>
          <p:cNvSpPr txBox="1"/>
          <p:nvPr/>
        </p:nvSpPr>
        <p:spPr>
          <a:xfrm>
            <a:off x="568323" y="591939"/>
            <a:ext cx="8007350" cy="1815882"/>
          </a:xfrm>
          <a:prstGeom prst="rect">
            <a:avLst/>
          </a:prstGeom>
          <a:noFill/>
        </p:spPr>
        <p:txBody>
          <a:bodyPr wrap="square" rtlCol="0">
            <a:spAutoFit/>
          </a:bodyPr>
          <a:lstStyle/>
          <a:p>
            <a:endParaRPr lang="en-US" sz="2800" dirty="0">
              <a:solidFill>
                <a:schemeClr val="tx1"/>
              </a:solidFill>
              <a:latin typeface="Baguet Script" panose="00000500000000000000" pitchFamily="2" charset="0"/>
              <a:sym typeface="Wingdings" panose="05000000000000000000" pitchFamily="2" charset="2"/>
            </a:endParaRPr>
          </a:p>
          <a:p>
            <a:endParaRPr lang="en-US" sz="2800" dirty="0">
              <a:solidFill>
                <a:schemeClr val="tx1"/>
              </a:solidFill>
              <a:latin typeface="Baguet Script" panose="00000500000000000000" pitchFamily="2" charset="0"/>
              <a:sym typeface="Wingdings" panose="05000000000000000000" pitchFamily="2" charset="2"/>
            </a:endParaRPr>
          </a:p>
          <a:p>
            <a:endParaRPr lang="en-US" sz="2800" dirty="0">
              <a:solidFill>
                <a:schemeClr val="tx1"/>
              </a:solidFill>
              <a:latin typeface="Baguet Script" panose="00000500000000000000" pitchFamily="2" charset="0"/>
              <a:sym typeface="Wingdings" panose="05000000000000000000" pitchFamily="2" charset="2"/>
            </a:endParaRPr>
          </a:p>
          <a:p>
            <a:endParaRPr lang="en-US" sz="2800" dirty="0">
              <a:solidFill>
                <a:schemeClr val="tx1"/>
              </a:solidFill>
              <a:latin typeface="Baguet Script" panose="00000500000000000000" pitchFamily="2" charset="0"/>
            </a:endParaRPr>
          </a:p>
        </p:txBody>
      </p:sp>
      <p:pic>
        <p:nvPicPr>
          <p:cNvPr id="3" name="Picture 2">
            <a:extLst>
              <a:ext uri="{FF2B5EF4-FFF2-40B4-BE49-F238E27FC236}">
                <a16:creationId xmlns:a16="http://schemas.microsoft.com/office/drawing/2014/main" id="{0B3CC14D-EA51-4E93-8948-659C0B49DE3B}"/>
              </a:ext>
            </a:extLst>
          </p:cNvPr>
          <p:cNvPicPr>
            <a:picLocks noChangeAspect="1"/>
          </p:cNvPicPr>
          <p:nvPr/>
        </p:nvPicPr>
        <p:blipFill>
          <a:blip r:embed="rId5"/>
          <a:stretch>
            <a:fillRect/>
          </a:stretch>
        </p:blipFill>
        <p:spPr>
          <a:xfrm>
            <a:off x="1314450" y="1595437"/>
            <a:ext cx="6515100" cy="3667125"/>
          </a:xfrm>
          <a:prstGeom prst="rect">
            <a:avLst/>
          </a:prstGeom>
        </p:spPr>
      </p:pic>
      <p:sp>
        <p:nvSpPr>
          <p:cNvPr id="4" name="TextBox 3">
            <a:extLst>
              <a:ext uri="{FF2B5EF4-FFF2-40B4-BE49-F238E27FC236}">
                <a16:creationId xmlns:a16="http://schemas.microsoft.com/office/drawing/2014/main" id="{B741B7C7-5BFA-4B40-9B12-FF3641980417}"/>
              </a:ext>
            </a:extLst>
          </p:cNvPr>
          <p:cNvSpPr txBox="1"/>
          <p:nvPr/>
        </p:nvSpPr>
        <p:spPr>
          <a:xfrm>
            <a:off x="2619374" y="665245"/>
            <a:ext cx="3190875" cy="584775"/>
          </a:xfrm>
          <a:prstGeom prst="rect">
            <a:avLst/>
          </a:prstGeom>
          <a:noFill/>
        </p:spPr>
        <p:txBody>
          <a:bodyPr wrap="square" rtlCol="0">
            <a:spAutoFit/>
          </a:bodyPr>
          <a:lstStyle/>
          <a:p>
            <a:r>
              <a:rPr lang="en-GB" sz="3200" dirty="0"/>
              <a:t>What is PSED?</a:t>
            </a:r>
          </a:p>
        </p:txBody>
      </p:sp>
    </p:spTree>
    <p:extLst>
      <p:ext uri="{BB962C8B-B14F-4D97-AF65-F5344CB8AC3E}">
        <p14:creationId xmlns:p14="http://schemas.microsoft.com/office/powerpoint/2010/main" val="25544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9" name="Google Shape;99;p2"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00" name="Google Shape;100;p2"/>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01" name="Google Shape;101;p2"/>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2" name="TextBox 1">
            <a:extLst>
              <a:ext uri="{FF2B5EF4-FFF2-40B4-BE49-F238E27FC236}">
                <a16:creationId xmlns:a16="http://schemas.microsoft.com/office/drawing/2014/main" id="{FCF311AE-417A-9ADA-8459-2CB686C1BBDE}"/>
              </a:ext>
            </a:extLst>
          </p:cNvPr>
          <p:cNvSpPr txBox="1"/>
          <p:nvPr/>
        </p:nvSpPr>
        <p:spPr>
          <a:xfrm>
            <a:off x="5914005" y="794602"/>
            <a:ext cx="2489092" cy="4832092"/>
          </a:xfrm>
          <a:prstGeom prst="rect">
            <a:avLst/>
          </a:prstGeom>
          <a:noFill/>
        </p:spPr>
        <p:txBody>
          <a:bodyPr wrap="square" rtlCol="0">
            <a:spAutoFit/>
          </a:bodyPr>
          <a:lstStyle/>
          <a:p>
            <a:r>
              <a:rPr lang="en-GB" b="1" dirty="0"/>
              <a:t>Self-Regulation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Show an understanding of their own feelings and those of others, and begin to regulate their behaviour accordingly;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Set and work towards simple goals, being able to wait for what they want and control their immediate impulses when appropriate;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Give focused attention to what the teacher says, responding appropriately even when engaged in activity, and show an ability to follow instructions involving several ideas or actions.</a:t>
            </a:r>
          </a:p>
        </p:txBody>
      </p:sp>
      <p:sp>
        <p:nvSpPr>
          <p:cNvPr id="4" name="Rectangle 3">
            <a:extLst>
              <a:ext uri="{FF2B5EF4-FFF2-40B4-BE49-F238E27FC236}">
                <a16:creationId xmlns:a16="http://schemas.microsoft.com/office/drawing/2014/main" id="{CD5A06A1-56AA-4BC9-8EA2-480030B58856}"/>
              </a:ext>
            </a:extLst>
          </p:cNvPr>
          <p:cNvSpPr/>
          <p:nvPr/>
        </p:nvSpPr>
        <p:spPr>
          <a:xfrm>
            <a:off x="3376610" y="797634"/>
            <a:ext cx="2390775" cy="4401205"/>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Managing Self </a:t>
            </a:r>
          </a:p>
          <a:p>
            <a:endParaRPr lang="en-GB" dirty="0">
              <a:solidFill>
                <a:srgbClr val="6F6F6F"/>
              </a:solidFill>
              <a:latin typeface="Arial" panose="020B0604020202020204" pitchFamily="34" charset="0"/>
              <a:cs typeface="Arial" panose="020B0604020202020204" pitchFamily="34" charset="0"/>
            </a:endParaRPr>
          </a:p>
          <a:p>
            <a:r>
              <a:rPr lang="en-GB" dirty="0">
                <a:solidFill>
                  <a:srgbClr val="6F6F6F"/>
                </a:solidFill>
                <a:latin typeface="Arial" panose="020B0604020202020204" pitchFamily="34" charset="0"/>
                <a:cs typeface="Arial" panose="020B0604020202020204" pitchFamily="34" charset="0"/>
              </a:rPr>
              <a:t>Be confident to try new activities and show independence, resilience and perseverance in the face of challenge;</a:t>
            </a:r>
          </a:p>
          <a:p>
            <a:endParaRPr lang="en-GB" dirty="0">
              <a:solidFill>
                <a:srgbClr val="6F6F6F"/>
              </a:solidFill>
              <a:latin typeface="Arial" panose="020B0604020202020204" pitchFamily="34" charset="0"/>
              <a:cs typeface="Arial" panose="020B0604020202020204" pitchFamily="34" charset="0"/>
            </a:endParaRPr>
          </a:p>
          <a:p>
            <a:r>
              <a:rPr lang="en-GB" dirty="0">
                <a:solidFill>
                  <a:srgbClr val="6F6F6F"/>
                </a:solidFill>
                <a:latin typeface="Arial" panose="020B0604020202020204" pitchFamily="34" charset="0"/>
                <a:cs typeface="Arial" panose="020B0604020202020204" pitchFamily="34" charset="0"/>
              </a:rPr>
              <a:t>Explain the reasons for rules, know right from wrong and try to behave accordingly;</a:t>
            </a:r>
          </a:p>
          <a:p>
            <a:pPr>
              <a:buFont typeface="Arial" panose="020B0604020202020204" pitchFamily="34" charset="0"/>
              <a:buChar char="•"/>
            </a:pPr>
            <a:endParaRPr lang="en-GB" dirty="0">
              <a:solidFill>
                <a:srgbClr val="6F6F6F"/>
              </a:solidFill>
              <a:latin typeface="Arial" panose="020B0604020202020204" pitchFamily="34" charset="0"/>
              <a:cs typeface="Arial" panose="020B0604020202020204" pitchFamily="34" charset="0"/>
            </a:endParaRPr>
          </a:p>
          <a:p>
            <a:r>
              <a:rPr lang="en-GB" dirty="0">
                <a:solidFill>
                  <a:srgbClr val="6F6F6F"/>
                </a:solidFill>
                <a:latin typeface="Arial" panose="020B0604020202020204" pitchFamily="34" charset="0"/>
                <a:cs typeface="Arial" panose="020B0604020202020204" pitchFamily="34" charset="0"/>
              </a:rPr>
              <a:t>Manage their own basic hygiene and personal needs, including dressing, going to the toilet and understanding the importance of healthy food choices.</a:t>
            </a:r>
          </a:p>
        </p:txBody>
      </p:sp>
      <p:sp>
        <p:nvSpPr>
          <p:cNvPr id="5" name="Rectangle 4">
            <a:extLst>
              <a:ext uri="{FF2B5EF4-FFF2-40B4-BE49-F238E27FC236}">
                <a16:creationId xmlns:a16="http://schemas.microsoft.com/office/drawing/2014/main" id="{7887F8B9-9E8F-4D6F-9FB5-E14C9E7C633A}"/>
              </a:ext>
            </a:extLst>
          </p:cNvPr>
          <p:cNvSpPr/>
          <p:nvPr/>
        </p:nvSpPr>
        <p:spPr>
          <a:xfrm>
            <a:off x="646488" y="1887978"/>
            <a:ext cx="2298006" cy="3323987"/>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Building Relationships</a:t>
            </a:r>
          </a:p>
          <a:p>
            <a:endParaRPr lang="en-GB" b="1" dirty="0">
              <a:latin typeface="Arial" panose="020B0604020202020204" pitchFamily="34" charset="0"/>
              <a:cs typeface="Arial" panose="020B0604020202020204" pitchFamily="34" charset="0"/>
            </a:endParaRPr>
          </a:p>
          <a:p>
            <a:r>
              <a:rPr lang="en-GB" dirty="0">
                <a:solidFill>
                  <a:srgbClr val="6F6F6F"/>
                </a:solidFill>
                <a:latin typeface="Arial" panose="020B0604020202020204" pitchFamily="34" charset="0"/>
                <a:cs typeface="Arial" panose="020B0604020202020204" pitchFamily="34" charset="0"/>
              </a:rPr>
              <a:t>Children at the expected level of development will:</a:t>
            </a:r>
          </a:p>
          <a:p>
            <a:endParaRPr lang="en-GB" dirty="0">
              <a:solidFill>
                <a:srgbClr val="6F6F6F"/>
              </a:solidFill>
              <a:latin typeface="Arial" panose="020B0604020202020204" pitchFamily="34" charset="0"/>
              <a:cs typeface="Arial" panose="020B0604020202020204" pitchFamily="34" charset="0"/>
            </a:endParaRPr>
          </a:p>
          <a:p>
            <a:r>
              <a:rPr lang="en-GB" dirty="0">
                <a:solidFill>
                  <a:srgbClr val="6F6F6F"/>
                </a:solidFill>
                <a:latin typeface="Arial" panose="020B0604020202020204" pitchFamily="34" charset="0"/>
                <a:cs typeface="Arial" panose="020B0604020202020204" pitchFamily="34" charset="0"/>
              </a:rPr>
              <a:t>Work and play cooperatively and take turns with others;</a:t>
            </a:r>
          </a:p>
          <a:p>
            <a:pPr>
              <a:buFont typeface="Arial" panose="020B0604020202020204" pitchFamily="34" charset="0"/>
              <a:buChar char="•"/>
            </a:pPr>
            <a:endParaRPr lang="en-GB" dirty="0">
              <a:solidFill>
                <a:srgbClr val="6F6F6F"/>
              </a:solidFill>
              <a:latin typeface="Arial" panose="020B0604020202020204" pitchFamily="34" charset="0"/>
              <a:cs typeface="Arial" panose="020B0604020202020204" pitchFamily="34" charset="0"/>
            </a:endParaRPr>
          </a:p>
          <a:p>
            <a:r>
              <a:rPr lang="en-GB" dirty="0">
                <a:solidFill>
                  <a:srgbClr val="6F6F6F"/>
                </a:solidFill>
                <a:latin typeface="Arial" panose="020B0604020202020204" pitchFamily="34" charset="0"/>
                <a:cs typeface="Arial" panose="020B0604020202020204" pitchFamily="34" charset="0"/>
              </a:rPr>
              <a:t>Form positive attachments to adults and friendships with peers;</a:t>
            </a:r>
          </a:p>
          <a:p>
            <a:endParaRPr lang="en-GB" dirty="0">
              <a:solidFill>
                <a:srgbClr val="6F6F6F"/>
              </a:solidFill>
              <a:latin typeface="Arial" panose="020B0604020202020204" pitchFamily="34" charset="0"/>
              <a:cs typeface="Arial" panose="020B0604020202020204" pitchFamily="34" charset="0"/>
            </a:endParaRPr>
          </a:p>
          <a:p>
            <a:r>
              <a:rPr lang="en-GB" dirty="0">
                <a:solidFill>
                  <a:srgbClr val="6F6F6F"/>
                </a:solidFill>
                <a:latin typeface="Arial" panose="020B0604020202020204" pitchFamily="34" charset="0"/>
                <a:cs typeface="Arial" panose="020B0604020202020204" pitchFamily="34" charset="0"/>
              </a:rPr>
              <a:t>Show sensitivity to their own and to others’ needs.</a:t>
            </a:r>
          </a:p>
        </p:txBody>
      </p:sp>
      <p:sp>
        <p:nvSpPr>
          <p:cNvPr id="3" name="TextBox 2">
            <a:extLst>
              <a:ext uri="{FF2B5EF4-FFF2-40B4-BE49-F238E27FC236}">
                <a16:creationId xmlns:a16="http://schemas.microsoft.com/office/drawing/2014/main" id="{CBC282D1-DBF0-8C7E-DE77-18966C015E9A}"/>
              </a:ext>
            </a:extLst>
          </p:cNvPr>
          <p:cNvSpPr txBox="1"/>
          <p:nvPr/>
        </p:nvSpPr>
        <p:spPr>
          <a:xfrm>
            <a:off x="633463" y="629421"/>
            <a:ext cx="2118303" cy="923330"/>
          </a:xfrm>
          <a:prstGeom prst="rect">
            <a:avLst/>
          </a:prstGeom>
          <a:noFill/>
        </p:spPr>
        <p:txBody>
          <a:bodyPr wrap="square" rtlCol="0">
            <a:spAutoFit/>
          </a:bodyPr>
          <a:lstStyle/>
          <a:p>
            <a:pPr algn="ctr"/>
            <a:r>
              <a:rPr lang="en-GB" sz="1800" b="1" dirty="0"/>
              <a:t>What does PSED look like in school?</a:t>
            </a:r>
          </a:p>
        </p:txBody>
      </p:sp>
    </p:spTree>
    <p:extLst>
      <p:ext uri="{BB962C8B-B14F-4D97-AF65-F5344CB8AC3E}">
        <p14:creationId xmlns:p14="http://schemas.microsoft.com/office/powerpoint/2010/main" val="42742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rgbClr val="C00000"/>
                </a:solidFill>
                <a:latin typeface="Calibri"/>
                <a:ea typeface="Calibri"/>
                <a:cs typeface="Calibri"/>
                <a:sym typeface="Calibri"/>
              </a:rPr>
              <a:t>Great Sankey Primary School </a:t>
            </a:r>
            <a:endParaRPr dirty="0"/>
          </a:p>
          <a:p>
            <a:pPr marL="0" marR="0" lvl="0" indent="0" algn="ctr" rtl="0">
              <a:spcBef>
                <a:spcPts val="0"/>
              </a:spcBef>
              <a:spcAft>
                <a:spcPts val="0"/>
              </a:spcAft>
              <a:buNone/>
            </a:pPr>
            <a:r>
              <a:rPr lang="en-GB" sz="1400" b="1" dirty="0">
                <a:solidFill>
                  <a:srgbClr val="BF9000"/>
                </a:solidFill>
                <a:latin typeface="Calibri"/>
                <a:ea typeface="Calibri"/>
                <a:cs typeface="Calibri"/>
                <a:sym typeface="Calibri"/>
              </a:rPr>
              <a:t>‘Together We Learn and Grow’</a:t>
            </a:r>
            <a:endParaRPr dirty="0"/>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3" name="TextBox 2">
            <a:extLst>
              <a:ext uri="{FF2B5EF4-FFF2-40B4-BE49-F238E27FC236}">
                <a16:creationId xmlns:a16="http://schemas.microsoft.com/office/drawing/2014/main" id="{48E32AD6-4082-B816-AA0A-5C03AC95DD13}"/>
              </a:ext>
            </a:extLst>
          </p:cNvPr>
          <p:cNvSpPr txBox="1"/>
          <p:nvPr/>
        </p:nvSpPr>
        <p:spPr>
          <a:xfrm>
            <a:off x="560013" y="709370"/>
            <a:ext cx="8064500" cy="523220"/>
          </a:xfrm>
          <a:prstGeom prst="rect">
            <a:avLst/>
          </a:prstGeom>
          <a:noFill/>
        </p:spPr>
        <p:txBody>
          <a:bodyPr wrap="square">
            <a:spAutoFit/>
          </a:bodyPr>
          <a:lstStyle/>
          <a:p>
            <a:pPr marL="285750" indent="-285750">
              <a:buFont typeface="Arial" panose="020B0604020202020204" pitchFamily="34" charset="0"/>
              <a:buChar char="•"/>
            </a:pPr>
            <a:endParaRPr lang="en-US" dirty="0">
              <a:solidFill>
                <a:schemeClr val="tx1"/>
              </a:solidFill>
              <a:latin typeface="Baguet Script" panose="00000500000000000000" pitchFamily="2" charset="0"/>
            </a:endParaRPr>
          </a:p>
          <a:p>
            <a:pPr marL="285750" indent="-285750">
              <a:buFont typeface="Arial" panose="020B0604020202020204" pitchFamily="34" charset="0"/>
              <a:buChar char="•"/>
            </a:pPr>
            <a:endParaRPr lang="en-GB" sz="1400" dirty="0">
              <a:solidFill>
                <a:schemeClr val="tx1"/>
              </a:solidFill>
              <a:latin typeface="Baguet Script" panose="00000500000000000000" pitchFamily="2" charset="0"/>
            </a:endParaRPr>
          </a:p>
        </p:txBody>
      </p:sp>
      <p:sp>
        <p:nvSpPr>
          <p:cNvPr id="11" name="TextBox 10">
            <a:extLst>
              <a:ext uri="{FF2B5EF4-FFF2-40B4-BE49-F238E27FC236}">
                <a16:creationId xmlns:a16="http://schemas.microsoft.com/office/drawing/2014/main" id="{83F122FB-1040-482F-B0B1-EDF2B0289C7F}"/>
              </a:ext>
            </a:extLst>
          </p:cNvPr>
          <p:cNvSpPr txBox="1"/>
          <p:nvPr/>
        </p:nvSpPr>
        <p:spPr>
          <a:xfrm flipV="1">
            <a:off x="242917" y="2525252"/>
            <a:ext cx="2328834" cy="2918286"/>
          </a:xfrm>
          <a:prstGeom prst="rect">
            <a:avLst/>
          </a:prstGeom>
          <a:noFill/>
        </p:spPr>
        <p:txBody>
          <a:bodyPr wrap="square" rtlCol="0">
            <a:spAutoFit/>
          </a:bodyPr>
          <a:lstStyle/>
          <a:p>
            <a:endParaRPr lang="en-GB" sz="1600" dirty="0">
              <a:latin typeface="Baguet Script" panose="00000500000000000000" pitchFamily="2" charset="0"/>
            </a:endParaRPr>
          </a:p>
        </p:txBody>
      </p:sp>
      <p:sp>
        <p:nvSpPr>
          <p:cNvPr id="13" name="TextBox 12">
            <a:extLst>
              <a:ext uri="{FF2B5EF4-FFF2-40B4-BE49-F238E27FC236}">
                <a16:creationId xmlns:a16="http://schemas.microsoft.com/office/drawing/2014/main" id="{C2FEA7DD-EB43-4205-BDEA-0ED6E7AAC0DB}"/>
              </a:ext>
            </a:extLst>
          </p:cNvPr>
          <p:cNvSpPr txBox="1"/>
          <p:nvPr/>
        </p:nvSpPr>
        <p:spPr>
          <a:xfrm>
            <a:off x="6315075" y="4900613"/>
            <a:ext cx="2309438" cy="830763"/>
          </a:xfrm>
          <a:prstGeom prst="rect">
            <a:avLst/>
          </a:prstGeom>
          <a:noFill/>
        </p:spPr>
        <p:txBody>
          <a:bodyPr wrap="square" rtlCol="0">
            <a:spAutoFit/>
          </a:bodyPr>
          <a:lstStyle/>
          <a:p>
            <a:endParaRPr lang="en-GB"/>
          </a:p>
        </p:txBody>
      </p:sp>
      <p:sp>
        <p:nvSpPr>
          <p:cNvPr id="5" name="TextBox 4">
            <a:extLst>
              <a:ext uri="{FF2B5EF4-FFF2-40B4-BE49-F238E27FC236}">
                <a16:creationId xmlns:a16="http://schemas.microsoft.com/office/drawing/2014/main" id="{C857DB2C-558D-8F70-4025-C1785299BB45}"/>
              </a:ext>
            </a:extLst>
          </p:cNvPr>
          <p:cNvSpPr txBox="1"/>
          <p:nvPr/>
        </p:nvSpPr>
        <p:spPr>
          <a:xfrm>
            <a:off x="876784" y="747698"/>
            <a:ext cx="7160550" cy="400110"/>
          </a:xfrm>
          <a:prstGeom prst="rect">
            <a:avLst/>
          </a:prstGeom>
          <a:noFill/>
        </p:spPr>
        <p:txBody>
          <a:bodyPr wrap="square" rtlCol="0">
            <a:spAutoFit/>
          </a:bodyPr>
          <a:lstStyle/>
          <a:p>
            <a:pPr algn="ctr"/>
            <a:r>
              <a:rPr lang="en-GB" sz="2000" dirty="0"/>
              <a:t>How can you help to develop your child’s PSED at home?</a:t>
            </a:r>
          </a:p>
        </p:txBody>
      </p:sp>
      <p:sp>
        <p:nvSpPr>
          <p:cNvPr id="7" name="TextBox 6">
            <a:extLst>
              <a:ext uri="{FF2B5EF4-FFF2-40B4-BE49-F238E27FC236}">
                <a16:creationId xmlns:a16="http://schemas.microsoft.com/office/drawing/2014/main" id="{759F0F1D-797F-D14E-F72B-5BF85B5FFAF0}"/>
              </a:ext>
            </a:extLst>
          </p:cNvPr>
          <p:cNvSpPr txBox="1"/>
          <p:nvPr/>
        </p:nvSpPr>
        <p:spPr>
          <a:xfrm>
            <a:off x="727860" y="1463135"/>
            <a:ext cx="7745104" cy="954107"/>
          </a:xfrm>
          <a:prstGeom prst="rect">
            <a:avLst/>
          </a:prstGeom>
          <a:noFill/>
        </p:spPr>
        <p:txBody>
          <a:bodyPr wrap="square">
            <a:spAutoFit/>
          </a:bodyPr>
          <a:lstStyle/>
          <a:p>
            <a:pPr algn="l">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When you remind </a:t>
            </a:r>
            <a:r>
              <a:rPr lang="en-GB" dirty="0">
                <a:solidFill>
                  <a:srgbClr val="374151"/>
                </a:solidFill>
                <a:latin typeface="Arial" panose="020B0604020202020204" pitchFamily="34" charset="0"/>
                <a:cs typeface="Arial" panose="020B0604020202020204" pitchFamily="34" charset="0"/>
              </a:rPr>
              <a:t>children</a:t>
            </a:r>
            <a:r>
              <a:rPr lang="en-GB" b="0" i="0" dirty="0">
                <a:solidFill>
                  <a:srgbClr val="374151"/>
                </a:solidFill>
                <a:effectLst/>
                <a:latin typeface="Arial" panose="020B0604020202020204" pitchFamily="34" charset="0"/>
                <a:cs typeface="Arial" panose="020B0604020202020204" pitchFamily="34" charset="0"/>
              </a:rPr>
              <a:t> to ask for something politely you are helping them to become socially competent.</a:t>
            </a:r>
          </a:p>
          <a:p>
            <a:pPr algn="l"/>
            <a:endParaRPr lang="en-GB" b="0" i="0" dirty="0">
              <a:solidFill>
                <a:srgbClr val="37415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dirty="0">
                <a:solidFill>
                  <a:srgbClr val="374151"/>
                </a:solidFill>
                <a:latin typeface="Arial" panose="020B0604020202020204" pitchFamily="34" charset="0"/>
                <a:cs typeface="Arial" panose="020B0604020202020204" pitchFamily="34" charset="0"/>
              </a:rPr>
              <a:t>By reminding children </a:t>
            </a:r>
            <a:r>
              <a:rPr lang="en-GB" b="0" i="0" dirty="0">
                <a:solidFill>
                  <a:srgbClr val="374151"/>
                </a:solidFill>
                <a:effectLst/>
                <a:latin typeface="Arial" panose="020B0604020202020204" pitchFamily="34" charset="0"/>
                <a:cs typeface="Arial" panose="020B0604020202020204" pitchFamily="34" charset="0"/>
              </a:rPr>
              <a:t>to thank people who help them you are passing on important social skills.</a:t>
            </a:r>
          </a:p>
        </p:txBody>
      </p:sp>
      <p:sp>
        <p:nvSpPr>
          <p:cNvPr id="9" name="TextBox 8">
            <a:extLst>
              <a:ext uri="{FF2B5EF4-FFF2-40B4-BE49-F238E27FC236}">
                <a16:creationId xmlns:a16="http://schemas.microsoft.com/office/drawing/2014/main" id="{C3BEDB46-F5C0-025A-89EC-157529149593}"/>
              </a:ext>
            </a:extLst>
          </p:cNvPr>
          <p:cNvSpPr txBox="1"/>
          <p:nvPr/>
        </p:nvSpPr>
        <p:spPr>
          <a:xfrm>
            <a:off x="707595" y="2589143"/>
            <a:ext cx="7728805" cy="3108543"/>
          </a:xfrm>
          <a:prstGeom prst="rect">
            <a:avLst/>
          </a:prstGeom>
          <a:noFill/>
        </p:spPr>
        <p:txBody>
          <a:bodyPr wrap="square">
            <a:spAutoFit/>
          </a:bodyPr>
          <a:lstStyle/>
          <a:p>
            <a:pPr algn="l">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Helping your child to do things for others </a:t>
            </a:r>
            <a:r>
              <a:rPr lang="en-GB" dirty="0" err="1">
                <a:solidFill>
                  <a:srgbClr val="374151"/>
                </a:solidFill>
                <a:latin typeface="Arial" panose="020B0604020202020204" pitchFamily="34" charset="0"/>
                <a:cs typeface="Arial" panose="020B0604020202020204" pitchFamily="34" charset="0"/>
              </a:rPr>
              <a:t>eg</a:t>
            </a:r>
            <a:r>
              <a:rPr lang="en-GB" dirty="0">
                <a:solidFill>
                  <a:srgbClr val="374151"/>
                </a:solidFill>
                <a:latin typeface="Arial" panose="020B0604020202020204" pitchFamily="34" charset="0"/>
                <a:cs typeface="Arial" panose="020B0604020202020204" pitchFamily="34" charset="0"/>
              </a:rPr>
              <a:t>:-</a:t>
            </a:r>
            <a:r>
              <a:rPr lang="en-GB" b="0" i="0" dirty="0">
                <a:solidFill>
                  <a:srgbClr val="374151"/>
                </a:solidFill>
                <a:effectLst/>
                <a:latin typeface="Arial" panose="020B0604020202020204" pitchFamily="34" charset="0"/>
                <a:cs typeface="Arial" panose="020B0604020202020204" pitchFamily="34" charset="0"/>
              </a:rPr>
              <a:t> making a card for somebody who has a birthday or giving away toys they no longer play with.</a:t>
            </a:r>
          </a:p>
          <a:p>
            <a:pPr algn="l">
              <a:buFont typeface="Arial" panose="020B0604020202020204" pitchFamily="34" charset="0"/>
              <a:buChar char="•"/>
            </a:pPr>
            <a:endParaRPr lang="en-GB" dirty="0">
              <a:solidFill>
                <a:srgbClr val="374151"/>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Talk to your child about feelings - it may be that they are afraid of something they have seen, or a noise they have heard. Dismissing fears often creates bigger ones. </a:t>
            </a:r>
          </a:p>
          <a:p>
            <a:pPr>
              <a:buFont typeface="Arial" panose="020B0604020202020204" pitchFamily="34" charset="0"/>
              <a:buChar char="•"/>
            </a:pPr>
            <a:endParaRPr lang="en-GB" dirty="0">
              <a:solidFill>
                <a:srgbClr val="374151"/>
              </a:solidFill>
              <a:latin typeface="Arial" panose="020B0604020202020204" pitchFamily="34" charset="0"/>
              <a:cs typeface="Arial" panose="020B0604020202020204" pitchFamily="34" charset="0"/>
            </a:endParaRPr>
          </a:p>
          <a:p>
            <a:pPr>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When you help a child to express their feelings, they understand that their feelings are only temporary. Sharing your own feelings and explaining how you feel helps a child to understand that feelings can be managed.</a:t>
            </a:r>
          </a:p>
          <a:p>
            <a:pPr algn="l"/>
            <a:endParaRPr lang="en-GB" dirty="0">
              <a:solidFill>
                <a:srgbClr val="37415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Children love to observe how we treat others and emulate this in their own play </a:t>
            </a:r>
            <a:r>
              <a:rPr lang="en-GB" b="0" i="0" dirty="0">
                <a:solidFill>
                  <a:srgbClr val="374151"/>
                </a:solidFill>
                <a:effectLst/>
                <a:latin typeface="Arial" panose="020B0604020202020204" pitchFamily="34" charset="0"/>
                <a:cs typeface="Arial" panose="020B0604020202020204" pitchFamily="34" charset="0"/>
                <a:sym typeface="Wingdings" panose="05000000000000000000" pitchFamily="2" charset="2"/>
              </a:rPr>
              <a:t></a:t>
            </a:r>
            <a:endParaRPr lang="en-GB" b="0" i="0" dirty="0">
              <a:solidFill>
                <a:srgbClr val="374151"/>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GB" dirty="0">
              <a:solidFill>
                <a:srgbClr val="37415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b="0" i="0" dirty="0">
                <a:solidFill>
                  <a:srgbClr val="374151"/>
                </a:solidFill>
                <a:effectLst/>
                <a:latin typeface="Arial" panose="020B0604020202020204" pitchFamily="34" charset="0"/>
                <a:cs typeface="Arial" panose="020B0604020202020204" pitchFamily="34" charset="0"/>
              </a:rPr>
              <a:t>We follow a programme “My Happy Mind” </a:t>
            </a:r>
            <a:r>
              <a:rPr lang="en-GB" dirty="0">
                <a:solidFill>
                  <a:srgbClr val="374151"/>
                </a:solidFill>
                <a:latin typeface="Arial" panose="020B0604020202020204" pitchFamily="34" charset="0"/>
                <a:cs typeface="Arial" panose="020B0604020202020204" pitchFamily="34" charset="0"/>
              </a:rPr>
              <a:t>to support positive mental health, this can be accessed from home.</a:t>
            </a:r>
            <a:endParaRPr lang="en-GB" b="0" i="0" dirty="0">
              <a:solidFill>
                <a:srgbClr val="374151"/>
              </a:solidFill>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14" name="Google Shape;114;p3"/>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15" name="Google Shape;115;p3"/>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pic>
        <p:nvPicPr>
          <p:cNvPr id="8" name="Picture 4" descr="Image">
            <a:extLst>
              <a:ext uri="{FF2B5EF4-FFF2-40B4-BE49-F238E27FC236}">
                <a16:creationId xmlns:a16="http://schemas.microsoft.com/office/drawing/2014/main" id="{4042FDCC-BCEC-4630-89AF-63A8C4675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19" y="814322"/>
            <a:ext cx="1483303" cy="2636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a:extLst>
              <a:ext uri="{FF2B5EF4-FFF2-40B4-BE49-F238E27FC236}">
                <a16:creationId xmlns:a16="http://schemas.microsoft.com/office/drawing/2014/main" id="{ECA25597-25CB-AAA8-7751-CDF0AA8D1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3082" y="2901320"/>
            <a:ext cx="1775037" cy="2366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a:extLst>
              <a:ext uri="{FF2B5EF4-FFF2-40B4-BE49-F238E27FC236}">
                <a16:creationId xmlns:a16="http://schemas.microsoft.com/office/drawing/2014/main" id="{D44F0271-2C99-8222-CA15-83192CD474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5902" y="821146"/>
            <a:ext cx="1538745" cy="27355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a:extLst>
              <a:ext uri="{FF2B5EF4-FFF2-40B4-BE49-F238E27FC236}">
                <a16:creationId xmlns:a16="http://schemas.microsoft.com/office/drawing/2014/main" id="{4530E6D5-141C-10D5-217C-23FC278910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2430" y="2914150"/>
            <a:ext cx="2366716" cy="2366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a:extLst>
            <a:ext uri="{FF2B5EF4-FFF2-40B4-BE49-F238E27FC236}">
              <a16:creationId xmlns:a16="http://schemas.microsoft.com/office/drawing/2014/main" id="{9CDF7423-D9C1-2F66-82B2-CDBEA0A9E587}"/>
            </a:ext>
          </a:extLst>
        </p:cNvPr>
        <p:cNvGrpSpPr/>
        <p:nvPr/>
      </p:nvGrpSpPr>
      <p:grpSpPr>
        <a:xfrm>
          <a:off x="0" y="0"/>
          <a:ext cx="0" cy="0"/>
          <a:chOff x="0" y="0"/>
          <a:chExt cx="0" cy="0"/>
        </a:xfrm>
      </p:grpSpPr>
      <p:sp>
        <p:nvSpPr>
          <p:cNvPr id="111" name="Google Shape;111;p3">
            <a:extLst>
              <a:ext uri="{FF2B5EF4-FFF2-40B4-BE49-F238E27FC236}">
                <a16:creationId xmlns:a16="http://schemas.microsoft.com/office/drawing/2014/main" id="{339D3A6F-A8B4-4E02-A320-1EFC76339869}"/>
              </a:ext>
            </a:extLst>
          </p:cNvPr>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a:extLst>
              <a:ext uri="{FF2B5EF4-FFF2-40B4-BE49-F238E27FC236}">
                <a16:creationId xmlns:a16="http://schemas.microsoft.com/office/drawing/2014/main" id="{E3647A06-BAC2-F166-05BB-03406DAAA02E}"/>
              </a:ext>
            </a:extLst>
          </p:cNvPr>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3" name="Google Shape;113;p3" descr="A picture containing logo&#10;&#10;Description automatically generated">
            <a:extLst>
              <a:ext uri="{FF2B5EF4-FFF2-40B4-BE49-F238E27FC236}">
                <a16:creationId xmlns:a16="http://schemas.microsoft.com/office/drawing/2014/main" id="{B8316492-A8CA-19BE-7590-D581989442D5}"/>
              </a:ext>
            </a:extLst>
          </p:cNvPr>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14" name="Google Shape;114;p3">
            <a:extLst>
              <a:ext uri="{FF2B5EF4-FFF2-40B4-BE49-F238E27FC236}">
                <a16:creationId xmlns:a16="http://schemas.microsoft.com/office/drawing/2014/main" id="{B8358FA7-5CF5-56CF-6A21-E00FA6738208}"/>
              </a:ext>
            </a:extLst>
          </p:cNvPr>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C00000"/>
                </a:solidFill>
                <a:latin typeface="Calibri"/>
                <a:ea typeface="Calibri"/>
                <a:cs typeface="Calibri"/>
                <a:sym typeface="Calibri"/>
              </a:rPr>
              <a:t>Great Sankey Primary School </a:t>
            </a:r>
            <a:endParaRPr/>
          </a:p>
          <a:p>
            <a:pPr marL="0" marR="0" lvl="0" indent="0" algn="ctr" rtl="0">
              <a:spcBef>
                <a:spcPts val="0"/>
              </a:spcBef>
              <a:spcAft>
                <a:spcPts val="0"/>
              </a:spcAft>
              <a:buNone/>
            </a:pPr>
            <a:r>
              <a:rPr lang="en-GB" sz="1400" b="1">
                <a:solidFill>
                  <a:srgbClr val="BF9000"/>
                </a:solidFill>
                <a:latin typeface="Calibri"/>
                <a:ea typeface="Calibri"/>
                <a:cs typeface="Calibri"/>
                <a:sym typeface="Calibri"/>
              </a:rPr>
              <a:t>‘Together We Learn and Grow’</a:t>
            </a:r>
            <a:endParaRPr/>
          </a:p>
        </p:txBody>
      </p:sp>
      <p:sp>
        <p:nvSpPr>
          <p:cNvPr id="115" name="Google Shape;115;p3">
            <a:extLst>
              <a:ext uri="{FF2B5EF4-FFF2-40B4-BE49-F238E27FC236}">
                <a16:creationId xmlns:a16="http://schemas.microsoft.com/office/drawing/2014/main" id="{9542C899-749C-5E54-8F6A-5AB3753E8B24}"/>
              </a:ext>
            </a:extLst>
          </p:cNvPr>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a:extLst>
              <a:ext uri="{FF2B5EF4-FFF2-40B4-BE49-F238E27FC236}">
                <a16:creationId xmlns:a16="http://schemas.microsoft.com/office/drawing/2014/main" id="{6A55DD70-CC89-6E08-EE9B-AF68716368D9}"/>
              </a:ext>
            </a:extLst>
          </p:cNvPr>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pic>
        <p:nvPicPr>
          <p:cNvPr id="3074" name="Picture 2" descr="Image">
            <a:extLst>
              <a:ext uri="{FF2B5EF4-FFF2-40B4-BE49-F238E27FC236}">
                <a16:creationId xmlns:a16="http://schemas.microsoft.com/office/drawing/2014/main" id="{736CD691-9367-427A-AB11-84BCF7EA6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93" y="719957"/>
            <a:ext cx="2159719" cy="2159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a:extLst>
              <a:ext uri="{FF2B5EF4-FFF2-40B4-BE49-F238E27FC236}">
                <a16:creationId xmlns:a16="http://schemas.microsoft.com/office/drawing/2014/main" id="{A879C563-C285-EDB1-9D4C-A5E1C51A3F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1946" y="719957"/>
            <a:ext cx="2215304" cy="22153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a:extLst>
              <a:ext uri="{FF2B5EF4-FFF2-40B4-BE49-F238E27FC236}">
                <a16:creationId xmlns:a16="http://schemas.microsoft.com/office/drawing/2014/main" id="{CAD1652C-AB63-C958-8366-1985A86DC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9036" y="2164869"/>
            <a:ext cx="2389685" cy="334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03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p:nvPr/>
        </p:nvSpPr>
        <p:spPr>
          <a:xfrm>
            <a:off x="0" y="0"/>
            <a:ext cx="9144000" cy="2857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a:off x="0" y="241643"/>
            <a:ext cx="9144000" cy="117785"/>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descr="A picture containing logo&#10;&#10;Description automatically generated"/>
          <p:cNvPicPr preferRelativeResize="0"/>
          <p:nvPr/>
        </p:nvPicPr>
        <p:blipFill rotWithShape="1">
          <a:blip r:embed="rId3">
            <a:alphaModFix/>
          </a:blip>
          <a:srcRect/>
          <a:stretch/>
        </p:blipFill>
        <p:spPr>
          <a:xfrm>
            <a:off x="242916" y="6081318"/>
            <a:ext cx="546355" cy="713149"/>
          </a:xfrm>
          <a:prstGeom prst="rect">
            <a:avLst/>
          </a:prstGeom>
          <a:noFill/>
          <a:ln>
            <a:noFill/>
          </a:ln>
        </p:spPr>
      </p:pic>
      <p:sp>
        <p:nvSpPr>
          <p:cNvPr id="140" name="Google Shape;140;p5"/>
          <p:cNvSpPr txBox="1"/>
          <p:nvPr/>
        </p:nvSpPr>
        <p:spPr>
          <a:xfrm>
            <a:off x="1317536" y="6081318"/>
            <a:ext cx="654945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rgbClr val="C00000"/>
                </a:solidFill>
                <a:latin typeface="Calibri"/>
                <a:ea typeface="Calibri"/>
                <a:cs typeface="Calibri"/>
                <a:sym typeface="Calibri"/>
              </a:rPr>
              <a:t>Great Sankey Primary School </a:t>
            </a:r>
            <a:endParaRPr dirty="0"/>
          </a:p>
          <a:p>
            <a:pPr marL="0" marR="0" lvl="0" indent="0" algn="ctr" rtl="0">
              <a:spcBef>
                <a:spcPts val="0"/>
              </a:spcBef>
              <a:spcAft>
                <a:spcPts val="0"/>
              </a:spcAft>
              <a:buNone/>
            </a:pPr>
            <a:r>
              <a:rPr lang="en-GB" sz="1400" b="1" dirty="0">
                <a:solidFill>
                  <a:srgbClr val="BF9000"/>
                </a:solidFill>
                <a:latin typeface="Calibri"/>
                <a:ea typeface="Calibri"/>
                <a:cs typeface="Calibri"/>
                <a:sym typeface="Calibri"/>
              </a:rPr>
              <a:t>‘Together We Learn and Grow’</a:t>
            </a:r>
            <a:endParaRPr dirty="0"/>
          </a:p>
        </p:txBody>
      </p:sp>
      <p:sp>
        <p:nvSpPr>
          <p:cNvPr id="141" name="Google Shape;141;p5"/>
          <p:cNvSpPr/>
          <p:nvPr/>
        </p:nvSpPr>
        <p:spPr>
          <a:xfrm rot="10800000" flipH="1">
            <a:off x="242916" y="5961921"/>
            <a:ext cx="8658164" cy="4571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5"/>
          <p:cNvPicPr preferRelativeResize="0"/>
          <p:nvPr/>
        </p:nvPicPr>
        <p:blipFill rotWithShape="1">
          <a:blip r:embed="rId4">
            <a:alphaModFix/>
          </a:blip>
          <a:srcRect t="1" r="92281" b="7246"/>
          <a:stretch/>
        </p:blipFill>
        <p:spPr>
          <a:xfrm>
            <a:off x="8135069" y="6026194"/>
            <a:ext cx="766014" cy="713149"/>
          </a:xfrm>
          <a:prstGeom prst="rect">
            <a:avLst/>
          </a:prstGeom>
          <a:noFill/>
          <a:ln>
            <a:noFill/>
          </a:ln>
        </p:spPr>
      </p:pic>
      <p:sp>
        <p:nvSpPr>
          <p:cNvPr id="3" name="TextBox 2">
            <a:extLst>
              <a:ext uri="{FF2B5EF4-FFF2-40B4-BE49-F238E27FC236}">
                <a16:creationId xmlns:a16="http://schemas.microsoft.com/office/drawing/2014/main" id="{48E32AD6-4082-B816-AA0A-5C03AC95DD13}"/>
              </a:ext>
            </a:extLst>
          </p:cNvPr>
          <p:cNvSpPr txBox="1"/>
          <p:nvPr/>
        </p:nvSpPr>
        <p:spPr>
          <a:xfrm>
            <a:off x="577026" y="744372"/>
            <a:ext cx="7941050" cy="6309420"/>
          </a:xfrm>
          <a:prstGeom prst="rect">
            <a:avLst/>
          </a:prstGeom>
          <a:noFill/>
        </p:spPr>
        <p:txBody>
          <a:bodyPr wrap="square">
            <a:spAutoFit/>
          </a:bodyPr>
          <a:lstStyle/>
          <a:p>
            <a:r>
              <a:rPr lang="en-GB" sz="1800" dirty="0">
                <a:solidFill>
                  <a:schemeClr val="tx1"/>
                </a:solidFill>
                <a:latin typeface="+mn-lt"/>
              </a:rPr>
              <a:t>PSED underpins everything we do in class. We are developing our PSED when we:-</a:t>
            </a:r>
          </a:p>
          <a:p>
            <a:endParaRPr lang="en-GB" sz="1800" dirty="0">
              <a:solidFill>
                <a:schemeClr val="tx1"/>
              </a:solidFill>
              <a:latin typeface="+mn-lt"/>
            </a:endParaRPr>
          </a:p>
          <a:p>
            <a:pPr marL="285750" indent="-285750">
              <a:buFont typeface="Arial" panose="020B0604020202020204" pitchFamily="34" charset="0"/>
              <a:buChar char="•"/>
            </a:pPr>
            <a:r>
              <a:rPr lang="en-GB" sz="1800" dirty="0">
                <a:solidFill>
                  <a:schemeClr val="tx1"/>
                </a:solidFill>
                <a:latin typeface="+mn-lt"/>
              </a:rPr>
              <a:t>Share and take turns</a:t>
            </a:r>
          </a:p>
          <a:p>
            <a:pPr marL="285750" indent="-285750">
              <a:buFont typeface="Arial" panose="020B0604020202020204" pitchFamily="34" charset="0"/>
              <a:buChar char="•"/>
            </a:pPr>
            <a:endParaRPr lang="en-GB" sz="1800" dirty="0">
              <a:solidFill>
                <a:schemeClr val="tx1"/>
              </a:solidFill>
              <a:latin typeface="+mn-lt"/>
            </a:endParaRPr>
          </a:p>
          <a:p>
            <a:pPr marL="285750" indent="-285750">
              <a:buFont typeface="Arial" panose="020B0604020202020204" pitchFamily="34" charset="0"/>
              <a:buChar char="•"/>
            </a:pPr>
            <a:r>
              <a:rPr lang="en-GB" sz="1800" dirty="0">
                <a:solidFill>
                  <a:schemeClr val="tx1"/>
                </a:solidFill>
                <a:latin typeface="+mn-lt"/>
              </a:rPr>
              <a:t>Invite a friend to play</a:t>
            </a:r>
          </a:p>
          <a:p>
            <a:pPr marL="285750" indent="-285750">
              <a:buFont typeface="Arial" panose="020B0604020202020204" pitchFamily="34" charset="0"/>
              <a:buChar char="•"/>
            </a:pPr>
            <a:endParaRPr lang="en-GB" sz="1800" dirty="0">
              <a:solidFill>
                <a:schemeClr val="tx1"/>
              </a:solidFill>
              <a:latin typeface="+mn-lt"/>
            </a:endParaRPr>
          </a:p>
          <a:p>
            <a:pPr marL="285750" indent="-285750">
              <a:buFont typeface="Arial" panose="020B0604020202020204" pitchFamily="34" charset="0"/>
              <a:buChar char="•"/>
            </a:pPr>
            <a:r>
              <a:rPr lang="en-GB" sz="1800" dirty="0">
                <a:solidFill>
                  <a:schemeClr val="tx1"/>
                </a:solidFill>
                <a:latin typeface="+mn-lt"/>
              </a:rPr>
              <a:t>Show empathy towards others</a:t>
            </a:r>
          </a:p>
          <a:p>
            <a:pPr marL="285750" indent="-285750">
              <a:buFont typeface="Arial" panose="020B0604020202020204" pitchFamily="34" charset="0"/>
              <a:buChar char="•"/>
            </a:pPr>
            <a:endParaRPr lang="en-GB" sz="1800" dirty="0">
              <a:solidFill>
                <a:schemeClr val="tx1"/>
              </a:solidFill>
              <a:latin typeface="+mn-lt"/>
            </a:endParaRPr>
          </a:p>
          <a:p>
            <a:pPr marL="285750" indent="-285750">
              <a:buFont typeface="Arial" panose="020B0604020202020204" pitchFamily="34" charset="0"/>
              <a:buChar char="•"/>
            </a:pPr>
            <a:r>
              <a:rPr lang="en-GB" sz="1800" dirty="0">
                <a:solidFill>
                  <a:schemeClr val="tx1"/>
                </a:solidFill>
                <a:latin typeface="+mn-lt"/>
              </a:rPr>
              <a:t>Show resilience when we find things tricky</a:t>
            </a:r>
          </a:p>
          <a:p>
            <a:pPr marL="285750" indent="-285750">
              <a:buFont typeface="Arial" panose="020B0604020202020204" pitchFamily="34" charset="0"/>
              <a:buChar char="•"/>
            </a:pPr>
            <a:endParaRPr lang="en-GB" sz="1800" dirty="0">
              <a:solidFill>
                <a:schemeClr val="tx1"/>
              </a:solidFill>
              <a:latin typeface="+mn-lt"/>
            </a:endParaRPr>
          </a:p>
          <a:p>
            <a:pPr marL="285750" indent="-285750">
              <a:buFont typeface="Arial" panose="020B0604020202020204" pitchFamily="34" charset="0"/>
              <a:buChar char="•"/>
            </a:pPr>
            <a:r>
              <a:rPr lang="en-GB" sz="1800" dirty="0">
                <a:solidFill>
                  <a:schemeClr val="tx1"/>
                </a:solidFill>
                <a:latin typeface="+mn-lt"/>
              </a:rPr>
              <a:t>Follow the golden rules </a:t>
            </a:r>
          </a:p>
          <a:p>
            <a:pPr marL="285750" indent="-285750">
              <a:buFont typeface="Arial" panose="020B0604020202020204" pitchFamily="34" charset="0"/>
              <a:buChar char="•"/>
            </a:pPr>
            <a:endParaRPr lang="en-GB" sz="1800" dirty="0">
              <a:solidFill>
                <a:schemeClr val="tx1"/>
              </a:solidFill>
              <a:latin typeface="+mn-lt"/>
            </a:endParaRPr>
          </a:p>
          <a:p>
            <a:pPr marL="285750" indent="-285750">
              <a:buFont typeface="Arial" panose="020B0604020202020204" pitchFamily="34" charset="0"/>
              <a:buChar char="•"/>
            </a:pPr>
            <a:r>
              <a:rPr lang="en-GB" sz="1800" dirty="0">
                <a:solidFill>
                  <a:schemeClr val="tx1"/>
                </a:solidFill>
                <a:latin typeface="+mn-lt"/>
              </a:rPr>
              <a:t>Make a healthy food choice</a:t>
            </a:r>
          </a:p>
          <a:p>
            <a:pPr marL="285750" indent="-285750">
              <a:buFont typeface="Arial" panose="020B0604020202020204" pitchFamily="34" charset="0"/>
              <a:buChar char="•"/>
            </a:pPr>
            <a:endParaRPr lang="en-GB" sz="1800" dirty="0">
              <a:solidFill>
                <a:schemeClr val="tx1"/>
              </a:solidFill>
              <a:latin typeface="+mn-lt"/>
            </a:endParaRPr>
          </a:p>
          <a:p>
            <a:pPr marL="285750" indent="-285750">
              <a:buFont typeface="Arial" panose="020B0604020202020204" pitchFamily="34" charset="0"/>
              <a:buChar char="•"/>
            </a:pPr>
            <a:r>
              <a:rPr lang="en-GB" sz="1800" dirty="0">
                <a:solidFill>
                  <a:schemeClr val="tx1"/>
                </a:solidFill>
                <a:latin typeface="+mn-lt"/>
              </a:rPr>
              <a:t>Speak to an adult about how we are feeling </a:t>
            </a:r>
          </a:p>
          <a:p>
            <a:pPr marL="285750" indent="-285750">
              <a:buFont typeface="Arial" panose="020B0604020202020204" pitchFamily="34" charset="0"/>
              <a:buChar char="•"/>
            </a:pPr>
            <a:endParaRPr lang="en-GB" sz="1800" dirty="0">
              <a:solidFill>
                <a:schemeClr val="tx1"/>
              </a:solidFill>
              <a:latin typeface="+mn-lt"/>
            </a:endParaRPr>
          </a:p>
          <a:p>
            <a:endParaRPr lang="en-GB" sz="1800" dirty="0">
              <a:solidFill>
                <a:schemeClr val="tx1"/>
              </a:solidFill>
              <a:latin typeface="+mn-lt"/>
            </a:endParaRPr>
          </a:p>
          <a:p>
            <a:pPr marL="285750" indent="-285750">
              <a:buFont typeface="Arial" panose="020B0604020202020204" pitchFamily="34" charset="0"/>
              <a:buChar char="•"/>
            </a:pPr>
            <a:endParaRPr lang="en-GB" sz="1600" dirty="0">
              <a:solidFill>
                <a:schemeClr val="tx1"/>
              </a:solidFill>
              <a:latin typeface="+mn-lt"/>
              <a:sym typeface="Wingdings" panose="05000000000000000000" pitchFamily="2" charset="2"/>
            </a:endParaRPr>
          </a:p>
          <a:p>
            <a:endParaRPr lang="en-GB" sz="1600" dirty="0">
              <a:solidFill>
                <a:schemeClr val="tx1"/>
              </a:solidFill>
              <a:latin typeface="+mn-lt"/>
              <a:sym typeface="Wingdings" panose="05000000000000000000" pitchFamily="2" charset="2"/>
            </a:endParaRPr>
          </a:p>
          <a:p>
            <a:pPr marL="285750" indent="-285750">
              <a:buFont typeface="Arial" panose="020B0604020202020204" pitchFamily="34" charset="0"/>
              <a:buChar char="•"/>
            </a:pPr>
            <a:endParaRPr lang="en-GB" sz="1600" dirty="0">
              <a:solidFill>
                <a:schemeClr val="tx1"/>
              </a:solidFill>
              <a:latin typeface="+mn-lt"/>
              <a:sym typeface="Wingdings" panose="05000000000000000000" pitchFamily="2" charset="2"/>
            </a:endParaRPr>
          </a:p>
          <a:p>
            <a:pPr marL="285750" indent="-285750">
              <a:buFont typeface="Arial" panose="020B0604020202020204" pitchFamily="34" charset="0"/>
              <a:buChar char="•"/>
            </a:pPr>
            <a:endParaRPr lang="en-GB" sz="1600" dirty="0">
              <a:solidFill>
                <a:schemeClr val="tx1"/>
              </a:solidFill>
              <a:latin typeface="+mn-lt"/>
            </a:endParaRPr>
          </a:p>
          <a:p>
            <a:endParaRPr lang="en-GB" sz="1600" dirty="0">
              <a:solidFill>
                <a:schemeClr val="tx1"/>
              </a:solidFill>
              <a:latin typeface="+mn-lt"/>
            </a:endParaRPr>
          </a:p>
        </p:txBody>
      </p:sp>
    </p:spTree>
    <p:extLst>
      <p:ext uri="{BB962C8B-B14F-4D97-AF65-F5344CB8AC3E}">
        <p14:creationId xmlns:p14="http://schemas.microsoft.com/office/powerpoint/2010/main" val="263138879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400e069-a081-4450-bff0-43e6db6ba7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FA1EABE34F724F8AA4072B9154C6DD" ma:contentTypeVersion="16" ma:contentTypeDescription="Create a new document." ma:contentTypeScope="" ma:versionID="153d8549c0f7f42d5add9b6185900e5d">
  <xsd:schema xmlns:xsd="http://www.w3.org/2001/XMLSchema" xmlns:xs="http://www.w3.org/2001/XMLSchema" xmlns:p="http://schemas.microsoft.com/office/2006/metadata/properties" xmlns:ns3="a400e069-a081-4450-bff0-43e6db6ba749" xmlns:ns4="5f63b852-18aa-4511-90b2-41ad43249049" targetNamespace="http://schemas.microsoft.com/office/2006/metadata/properties" ma:root="true" ma:fieldsID="63424b23359ec41c6b39380a95af65e4" ns3:_="" ns4:_="">
    <xsd:import namespace="a400e069-a081-4450-bff0-43e6db6ba749"/>
    <xsd:import namespace="5f63b852-18aa-4511-90b2-41ad432490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0e069-a081-4450-bff0-43e6db6ba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63b852-18aa-4511-90b2-41ad4324904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8445F-81B2-488A-90FC-D5EDC255E04C}">
  <ds:schemaRef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www.w3.org/XML/1998/namespace"/>
    <ds:schemaRef ds:uri="http://schemas.microsoft.com/office/2006/metadata/properties"/>
    <ds:schemaRef ds:uri="5f63b852-18aa-4511-90b2-41ad43249049"/>
    <ds:schemaRef ds:uri="a400e069-a081-4450-bff0-43e6db6ba749"/>
    <ds:schemaRef ds:uri="http://purl.org/dc/terms/"/>
  </ds:schemaRefs>
</ds:datastoreItem>
</file>

<file path=customXml/itemProps2.xml><?xml version="1.0" encoding="utf-8"?>
<ds:datastoreItem xmlns:ds="http://schemas.openxmlformats.org/officeDocument/2006/customXml" ds:itemID="{C2256EC2-642D-4D1B-9F42-596721FFC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0e069-a081-4450-bff0-43e6db6ba749"/>
    <ds:schemaRef ds:uri="5f63b852-18aa-4511-90b2-41ad43249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6480D8-80BA-4095-A1A2-83D972863B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674</TotalTime>
  <Words>1827</Words>
  <Application>Microsoft Office PowerPoint</Application>
  <PresentationFormat>On-screen Show (4:3)</PresentationFormat>
  <Paragraphs>155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Baguet Script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Gawne</dc:creator>
  <cp:lastModifiedBy>Jayne Wrangles</cp:lastModifiedBy>
  <cp:revision>37</cp:revision>
  <dcterms:created xsi:type="dcterms:W3CDTF">2021-07-27T12:25:25Z</dcterms:created>
  <dcterms:modified xsi:type="dcterms:W3CDTF">2025-02-10T11:58:42Z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0x010100A3FA1EABE34F724F8AA4072B9154C6DD</vt:lpwstr>
  </property>
</Properties>
</file>