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68" r:id="rId1"/>
  </p:sldMasterIdLst>
  <p:notesMasterIdLst>
    <p:notesMasterId r:id="rId26"/>
  </p:notesMasterIdLst>
  <p:sldIdLst>
    <p:sldId id="261" r:id="rId2"/>
    <p:sldId id="257" r:id="rId3"/>
    <p:sldId id="258" r:id="rId4"/>
    <p:sldId id="259" r:id="rId5"/>
    <p:sldId id="283" r:id="rId6"/>
    <p:sldId id="263" r:id="rId7"/>
    <p:sldId id="264" r:id="rId8"/>
    <p:sldId id="265" r:id="rId9"/>
    <p:sldId id="268" r:id="rId10"/>
    <p:sldId id="266" r:id="rId11"/>
    <p:sldId id="260" r:id="rId12"/>
    <p:sldId id="271" r:id="rId13"/>
    <p:sldId id="269" r:id="rId14"/>
    <p:sldId id="282" r:id="rId15"/>
    <p:sldId id="279" r:id="rId16"/>
    <p:sldId id="280" r:id="rId17"/>
    <p:sldId id="278" r:id="rId18"/>
    <p:sldId id="272" r:id="rId19"/>
    <p:sldId id="281" r:id="rId20"/>
    <p:sldId id="274" r:id="rId21"/>
    <p:sldId id="275" r:id="rId22"/>
    <p:sldId id="273" r:id="rId23"/>
    <p:sldId id="270" r:id="rId24"/>
    <p:sldId id="276"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om Gawne" initials="TG" lastIdx="1" clrIdx="0">
    <p:extLst>
      <p:ext uri="{19B8F6BF-5375-455C-9EA6-DF929625EA0E}">
        <p15:presenceInfo xmlns:p15="http://schemas.microsoft.com/office/powerpoint/2012/main" userId="5d9339482ff17612"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23C0C"/>
    <a:srgbClr val="F50F0F"/>
    <a:srgbClr val="E53614"/>
    <a:srgbClr val="F90C47"/>
    <a:srgbClr val="46F0E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745"/>
    <p:restoredTop sz="94656"/>
  </p:normalViewPr>
  <p:slideViewPr>
    <p:cSldViewPr snapToGrid="0" snapToObjects="1">
      <p:cViewPr varScale="1">
        <p:scale>
          <a:sx n="108" d="100"/>
          <a:sy n="108" d="100"/>
        </p:scale>
        <p:origin x="840"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commentAuthors" Target="commentAuthors.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01A0BE1-AC95-3042-9B54-59134205A9F8}" type="datetimeFigureOut">
              <a:rPr lang="en-GB" smtClean="0"/>
              <a:t>18/11/2024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48728E9-8734-AC44-974E-E2E111133AC9}" type="slidenum">
              <a:rPr lang="en-GB" smtClean="0"/>
              <a:t>‹#›</a:t>
            </a:fld>
            <a:endParaRPr lang="en-GB"/>
          </a:p>
        </p:txBody>
      </p:sp>
    </p:spTree>
    <p:extLst>
      <p:ext uri="{BB962C8B-B14F-4D97-AF65-F5344CB8AC3E}">
        <p14:creationId xmlns:p14="http://schemas.microsoft.com/office/powerpoint/2010/main" val="25037307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48728E9-8734-AC44-974E-E2E111133AC9}" type="slidenum">
              <a:rPr lang="en-GB" smtClean="0"/>
              <a:t>1</a:t>
            </a:fld>
            <a:endParaRPr lang="en-GB"/>
          </a:p>
        </p:txBody>
      </p:sp>
    </p:spTree>
    <p:extLst>
      <p:ext uri="{BB962C8B-B14F-4D97-AF65-F5344CB8AC3E}">
        <p14:creationId xmlns:p14="http://schemas.microsoft.com/office/powerpoint/2010/main" val="17784114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48728E9-8734-AC44-974E-E2E111133AC9}" type="slidenum">
              <a:rPr lang="en-GB" smtClean="0"/>
              <a:t>11</a:t>
            </a:fld>
            <a:endParaRPr lang="en-GB"/>
          </a:p>
        </p:txBody>
      </p:sp>
    </p:spTree>
    <p:extLst>
      <p:ext uri="{BB962C8B-B14F-4D97-AF65-F5344CB8AC3E}">
        <p14:creationId xmlns:p14="http://schemas.microsoft.com/office/powerpoint/2010/main" val="35511892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48728E9-8734-AC44-974E-E2E111133AC9}" type="slidenum">
              <a:rPr lang="en-GB" smtClean="0"/>
              <a:t>14</a:t>
            </a:fld>
            <a:endParaRPr lang="en-GB"/>
          </a:p>
        </p:txBody>
      </p:sp>
    </p:spTree>
    <p:extLst>
      <p:ext uri="{BB962C8B-B14F-4D97-AF65-F5344CB8AC3E}">
        <p14:creationId xmlns:p14="http://schemas.microsoft.com/office/powerpoint/2010/main" val="41971075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48728E9-8734-AC44-974E-E2E111133AC9}" type="slidenum">
              <a:rPr lang="en-GB" smtClean="0"/>
              <a:t>23</a:t>
            </a:fld>
            <a:endParaRPr lang="en-GB"/>
          </a:p>
        </p:txBody>
      </p:sp>
    </p:spTree>
    <p:extLst>
      <p:ext uri="{BB962C8B-B14F-4D97-AF65-F5344CB8AC3E}">
        <p14:creationId xmlns:p14="http://schemas.microsoft.com/office/powerpoint/2010/main" val="8829162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401E65-7BA4-244B-BAEB-D1B14272C0A7}"/>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a:extLst>
              <a:ext uri="{FF2B5EF4-FFF2-40B4-BE49-F238E27FC236}">
                <a16:creationId xmlns:a16="http://schemas.microsoft.com/office/drawing/2014/main" id="{4CD4433A-EE4E-1C41-9C5A-E060F05FE98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a:extLst>
              <a:ext uri="{FF2B5EF4-FFF2-40B4-BE49-F238E27FC236}">
                <a16:creationId xmlns:a16="http://schemas.microsoft.com/office/drawing/2014/main" id="{73B21956-79AC-324F-B45B-FB00CE86B581}"/>
              </a:ext>
            </a:extLst>
          </p:cNvPr>
          <p:cNvSpPr>
            <a:spLocks noGrp="1"/>
          </p:cNvSpPr>
          <p:nvPr>
            <p:ph type="dt" sz="half" idx="10"/>
          </p:nvPr>
        </p:nvSpPr>
        <p:spPr/>
        <p:txBody>
          <a:bodyPr/>
          <a:lstStyle/>
          <a:p>
            <a:fld id="{692F80E3-71F5-D74E-A9EA-EB0EF1D3203A}" type="datetimeFigureOut">
              <a:rPr lang="en-GB" smtClean="0"/>
              <a:t>18/11/2024</a:t>
            </a:fld>
            <a:endParaRPr lang="en-GB"/>
          </a:p>
        </p:txBody>
      </p:sp>
      <p:sp>
        <p:nvSpPr>
          <p:cNvPr id="5" name="Footer Placeholder 4">
            <a:extLst>
              <a:ext uri="{FF2B5EF4-FFF2-40B4-BE49-F238E27FC236}">
                <a16:creationId xmlns:a16="http://schemas.microsoft.com/office/drawing/2014/main" id="{58A8E3FE-DA47-5B4B-A73C-E70EED4DAF0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F51EF79-023C-764C-A63B-DB42AC43F047}"/>
              </a:ext>
            </a:extLst>
          </p:cNvPr>
          <p:cNvSpPr>
            <a:spLocks noGrp="1"/>
          </p:cNvSpPr>
          <p:nvPr>
            <p:ph type="sldNum" sz="quarter" idx="12"/>
          </p:nvPr>
        </p:nvSpPr>
        <p:spPr/>
        <p:txBody>
          <a:bodyPr/>
          <a:lstStyle/>
          <a:p>
            <a:fld id="{9732A947-AE53-8E4B-AFF6-6F21C1702008}" type="slidenum">
              <a:rPr lang="en-GB" smtClean="0"/>
              <a:t>‹#›</a:t>
            </a:fld>
            <a:endParaRPr lang="en-GB"/>
          </a:p>
        </p:txBody>
      </p:sp>
    </p:spTree>
    <p:extLst>
      <p:ext uri="{BB962C8B-B14F-4D97-AF65-F5344CB8AC3E}">
        <p14:creationId xmlns:p14="http://schemas.microsoft.com/office/powerpoint/2010/main" val="28945582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3C07B9-2AC2-8B4A-A46C-89582D1E83CB}"/>
              </a:ext>
            </a:extLst>
          </p:cNvPr>
          <p:cNvSpPr>
            <a:spLocks noGrp="1"/>
          </p:cNvSpPr>
          <p:nvPr>
            <p:ph type="title"/>
          </p:nvPr>
        </p:nvSpPr>
        <p:spPr/>
        <p:txBody>
          <a:bodyPr/>
          <a:lstStyle/>
          <a:p>
            <a:r>
              <a:rPr lang="en-GB"/>
              <a:t>Click to edit Master title style</a:t>
            </a:r>
          </a:p>
        </p:txBody>
      </p:sp>
      <p:sp>
        <p:nvSpPr>
          <p:cNvPr id="3" name="Vertical Text Placeholder 2">
            <a:extLst>
              <a:ext uri="{FF2B5EF4-FFF2-40B4-BE49-F238E27FC236}">
                <a16:creationId xmlns:a16="http://schemas.microsoft.com/office/drawing/2014/main" id="{7F616A78-42C9-5D4A-88A2-694783D38C8C}"/>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B3BC9E17-9624-C44B-9978-FDA3474CE6A8}"/>
              </a:ext>
            </a:extLst>
          </p:cNvPr>
          <p:cNvSpPr>
            <a:spLocks noGrp="1"/>
          </p:cNvSpPr>
          <p:nvPr>
            <p:ph type="dt" sz="half" idx="10"/>
          </p:nvPr>
        </p:nvSpPr>
        <p:spPr/>
        <p:txBody>
          <a:bodyPr/>
          <a:lstStyle/>
          <a:p>
            <a:fld id="{692F80E3-71F5-D74E-A9EA-EB0EF1D3203A}" type="datetimeFigureOut">
              <a:rPr lang="en-GB" smtClean="0"/>
              <a:t>18/11/2024</a:t>
            </a:fld>
            <a:endParaRPr lang="en-GB"/>
          </a:p>
        </p:txBody>
      </p:sp>
      <p:sp>
        <p:nvSpPr>
          <p:cNvPr id="5" name="Footer Placeholder 4">
            <a:extLst>
              <a:ext uri="{FF2B5EF4-FFF2-40B4-BE49-F238E27FC236}">
                <a16:creationId xmlns:a16="http://schemas.microsoft.com/office/drawing/2014/main" id="{7C733DB3-9D0E-7944-AEBE-F7D47708A5F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174743F-BC8C-3F49-9831-A70CAA4FE55B}"/>
              </a:ext>
            </a:extLst>
          </p:cNvPr>
          <p:cNvSpPr>
            <a:spLocks noGrp="1"/>
          </p:cNvSpPr>
          <p:nvPr>
            <p:ph type="sldNum" sz="quarter" idx="12"/>
          </p:nvPr>
        </p:nvSpPr>
        <p:spPr/>
        <p:txBody>
          <a:bodyPr/>
          <a:lstStyle/>
          <a:p>
            <a:fld id="{9732A947-AE53-8E4B-AFF6-6F21C1702008}" type="slidenum">
              <a:rPr lang="en-GB" smtClean="0"/>
              <a:t>‹#›</a:t>
            </a:fld>
            <a:endParaRPr lang="en-GB"/>
          </a:p>
        </p:txBody>
      </p:sp>
    </p:spTree>
    <p:extLst>
      <p:ext uri="{BB962C8B-B14F-4D97-AF65-F5344CB8AC3E}">
        <p14:creationId xmlns:p14="http://schemas.microsoft.com/office/powerpoint/2010/main" val="32529674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6D68A0E-7E0C-D943-9BAC-C1AB2D17FBB9}"/>
              </a:ext>
            </a:extLst>
          </p:cNvPr>
          <p:cNvSpPr>
            <a:spLocks noGrp="1"/>
          </p:cNvSpPr>
          <p:nvPr>
            <p:ph type="title" orient="vert"/>
          </p:nvPr>
        </p:nvSpPr>
        <p:spPr>
          <a:xfrm>
            <a:off x="8724900" y="365125"/>
            <a:ext cx="2628900" cy="5811838"/>
          </a:xfrm>
        </p:spPr>
        <p:txBody>
          <a:bodyPr vert="eaVert"/>
          <a:lstStyle/>
          <a:p>
            <a:r>
              <a:rPr lang="en-GB"/>
              <a:t>Click to edit Master title style</a:t>
            </a:r>
          </a:p>
        </p:txBody>
      </p:sp>
      <p:sp>
        <p:nvSpPr>
          <p:cNvPr id="3" name="Vertical Text Placeholder 2">
            <a:extLst>
              <a:ext uri="{FF2B5EF4-FFF2-40B4-BE49-F238E27FC236}">
                <a16:creationId xmlns:a16="http://schemas.microsoft.com/office/drawing/2014/main" id="{A6496AB8-E65A-8341-AA23-F95D2E1829E1}"/>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B779314B-462A-AA4A-81B4-07951E7088AC}"/>
              </a:ext>
            </a:extLst>
          </p:cNvPr>
          <p:cNvSpPr>
            <a:spLocks noGrp="1"/>
          </p:cNvSpPr>
          <p:nvPr>
            <p:ph type="dt" sz="half" idx="10"/>
          </p:nvPr>
        </p:nvSpPr>
        <p:spPr/>
        <p:txBody>
          <a:bodyPr/>
          <a:lstStyle/>
          <a:p>
            <a:fld id="{692F80E3-71F5-D74E-A9EA-EB0EF1D3203A}" type="datetimeFigureOut">
              <a:rPr lang="en-GB" smtClean="0"/>
              <a:t>18/11/2024</a:t>
            </a:fld>
            <a:endParaRPr lang="en-GB"/>
          </a:p>
        </p:txBody>
      </p:sp>
      <p:sp>
        <p:nvSpPr>
          <p:cNvPr id="5" name="Footer Placeholder 4">
            <a:extLst>
              <a:ext uri="{FF2B5EF4-FFF2-40B4-BE49-F238E27FC236}">
                <a16:creationId xmlns:a16="http://schemas.microsoft.com/office/drawing/2014/main" id="{1A2C7B8D-D5B2-504F-87B8-7BE9027079A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EC95FF7-B284-8A46-85F3-BA3F81DC7498}"/>
              </a:ext>
            </a:extLst>
          </p:cNvPr>
          <p:cNvSpPr>
            <a:spLocks noGrp="1"/>
          </p:cNvSpPr>
          <p:nvPr>
            <p:ph type="sldNum" sz="quarter" idx="12"/>
          </p:nvPr>
        </p:nvSpPr>
        <p:spPr/>
        <p:txBody>
          <a:bodyPr/>
          <a:lstStyle/>
          <a:p>
            <a:fld id="{9732A947-AE53-8E4B-AFF6-6F21C1702008}" type="slidenum">
              <a:rPr lang="en-GB" smtClean="0"/>
              <a:t>‹#›</a:t>
            </a:fld>
            <a:endParaRPr lang="en-GB"/>
          </a:p>
        </p:txBody>
      </p:sp>
    </p:spTree>
    <p:extLst>
      <p:ext uri="{BB962C8B-B14F-4D97-AF65-F5344CB8AC3E}">
        <p14:creationId xmlns:p14="http://schemas.microsoft.com/office/powerpoint/2010/main" val="41106637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3D8104-42CE-2C4D-9EB2-41C01D952847}"/>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473F55C0-A0BB-A345-96A1-D4B436EE81B8}"/>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5A93D465-935B-FF49-ABC1-AA4255656894}"/>
              </a:ext>
            </a:extLst>
          </p:cNvPr>
          <p:cNvSpPr>
            <a:spLocks noGrp="1"/>
          </p:cNvSpPr>
          <p:nvPr>
            <p:ph type="dt" sz="half" idx="10"/>
          </p:nvPr>
        </p:nvSpPr>
        <p:spPr/>
        <p:txBody>
          <a:bodyPr/>
          <a:lstStyle/>
          <a:p>
            <a:fld id="{692F80E3-71F5-D74E-A9EA-EB0EF1D3203A}" type="datetimeFigureOut">
              <a:rPr lang="en-GB" smtClean="0"/>
              <a:t>18/11/2024</a:t>
            </a:fld>
            <a:endParaRPr lang="en-GB"/>
          </a:p>
        </p:txBody>
      </p:sp>
      <p:sp>
        <p:nvSpPr>
          <p:cNvPr id="5" name="Footer Placeholder 4">
            <a:extLst>
              <a:ext uri="{FF2B5EF4-FFF2-40B4-BE49-F238E27FC236}">
                <a16:creationId xmlns:a16="http://schemas.microsoft.com/office/drawing/2014/main" id="{8BC0FD10-DB59-0940-B69C-FB1E32C42E6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723E6DA-E030-2D49-B511-F372444F77C1}"/>
              </a:ext>
            </a:extLst>
          </p:cNvPr>
          <p:cNvSpPr>
            <a:spLocks noGrp="1"/>
          </p:cNvSpPr>
          <p:nvPr>
            <p:ph type="sldNum" sz="quarter" idx="12"/>
          </p:nvPr>
        </p:nvSpPr>
        <p:spPr/>
        <p:txBody>
          <a:bodyPr/>
          <a:lstStyle/>
          <a:p>
            <a:fld id="{9732A947-AE53-8E4B-AFF6-6F21C1702008}" type="slidenum">
              <a:rPr lang="en-GB" smtClean="0"/>
              <a:t>‹#›</a:t>
            </a:fld>
            <a:endParaRPr lang="en-GB"/>
          </a:p>
        </p:txBody>
      </p:sp>
    </p:spTree>
    <p:extLst>
      <p:ext uri="{BB962C8B-B14F-4D97-AF65-F5344CB8AC3E}">
        <p14:creationId xmlns:p14="http://schemas.microsoft.com/office/powerpoint/2010/main" val="11439687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66E2DB-3D7A-E945-A1BC-B3D1668851C9}"/>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p>
        </p:txBody>
      </p:sp>
      <p:sp>
        <p:nvSpPr>
          <p:cNvPr id="3" name="Text Placeholder 2">
            <a:extLst>
              <a:ext uri="{FF2B5EF4-FFF2-40B4-BE49-F238E27FC236}">
                <a16:creationId xmlns:a16="http://schemas.microsoft.com/office/drawing/2014/main" id="{19B4010B-8DA0-7142-BBCD-2A948FD06C7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CA75CD7A-6558-1F4A-85F6-9CD91E2A9414}"/>
              </a:ext>
            </a:extLst>
          </p:cNvPr>
          <p:cNvSpPr>
            <a:spLocks noGrp="1"/>
          </p:cNvSpPr>
          <p:nvPr>
            <p:ph type="dt" sz="half" idx="10"/>
          </p:nvPr>
        </p:nvSpPr>
        <p:spPr/>
        <p:txBody>
          <a:bodyPr/>
          <a:lstStyle/>
          <a:p>
            <a:fld id="{692F80E3-71F5-D74E-A9EA-EB0EF1D3203A}" type="datetimeFigureOut">
              <a:rPr lang="en-GB" smtClean="0"/>
              <a:t>18/11/2024</a:t>
            </a:fld>
            <a:endParaRPr lang="en-GB"/>
          </a:p>
        </p:txBody>
      </p:sp>
      <p:sp>
        <p:nvSpPr>
          <p:cNvPr id="5" name="Footer Placeholder 4">
            <a:extLst>
              <a:ext uri="{FF2B5EF4-FFF2-40B4-BE49-F238E27FC236}">
                <a16:creationId xmlns:a16="http://schemas.microsoft.com/office/drawing/2014/main" id="{59A09451-5670-564D-A670-13167E1F462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07C0962-CEA0-2844-BF33-196097781CF2}"/>
              </a:ext>
            </a:extLst>
          </p:cNvPr>
          <p:cNvSpPr>
            <a:spLocks noGrp="1"/>
          </p:cNvSpPr>
          <p:nvPr>
            <p:ph type="sldNum" sz="quarter" idx="12"/>
          </p:nvPr>
        </p:nvSpPr>
        <p:spPr/>
        <p:txBody>
          <a:bodyPr/>
          <a:lstStyle/>
          <a:p>
            <a:fld id="{9732A947-AE53-8E4B-AFF6-6F21C1702008}" type="slidenum">
              <a:rPr lang="en-GB" smtClean="0"/>
              <a:t>‹#›</a:t>
            </a:fld>
            <a:endParaRPr lang="en-GB"/>
          </a:p>
        </p:txBody>
      </p:sp>
    </p:spTree>
    <p:extLst>
      <p:ext uri="{BB962C8B-B14F-4D97-AF65-F5344CB8AC3E}">
        <p14:creationId xmlns:p14="http://schemas.microsoft.com/office/powerpoint/2010/main" val="7199450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E87B9-06F2-7E48-8029-4CFD34C9EAEC}"/>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8930073F-0905-2748-B554-82D2E2D1EEEC}"/>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BAAD4B85-BD67-6C47-8C30-D4DE028D1481}"/>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D11B7756-FC2E-B440-88FA-B1E3851E5610}"/>
              </a:ext>
            </a:extLst>
          </p:cNvPr>
          <p:cNvSpPr>
            <a:spLocks noGrp="1"/>
          </p:cNvSpPr>
          <p:nvPr>
            <p:ph type="dt" sz="half" idx="10"/>
          </p:nvPr>
        </p:nvSpPr>
        <p:spPr/>
        <p:txBody>
          <a:bodyPr/>
          <a:lstStyle/>
          <a:p>
            <a:fld id="{692F80E3-71F5-D74E-A9EA-EB0EF1D3203A}" type="datetimeFigureOut">
              <a:rPr lang="en-GB" smtClean="0"/>
              <a:t>18/11/2024</a:t>
            </a:fld>
            <a:endParaRPr lang="en-GB"/>
          </a:p>
        </p:txBody>
      </p:sp>
      <p:sp>
        <p:nvSpPr>
          <p:cNvPr id="6" name="Footer Placeholder 5">
            <a:extLst>
              <a:ext uri="{FF2B5EF4-FFF2-40B4-BE49-F238E27FC236}">
                <a16:creationId xmlns:a16="http://schemas.microsoft.com/office/drawing/2014/main" id="{E4709419-9912-114A-B4C2-7DD0C955AB8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978141F-E9FD-9F4F-B24D-FC202DD5021B}"/>
              </a:ext>
            </a:extLst>
          </p:cNvPr>
          <p:cNvSpPr>
            <a:spLocks noGrp="1"/>
          </p:cNvSpPr>
          <p:nvPr>
            <p:ph type="sldNum" sz="quarter" idx="12"/>
          </p:nvPr>
        </p:nvSpPr>
        <p:spPr/>
        <p:txBody>
          <a:bodyPr/>
          <a:lstStyle/>
          <a:p>
            <a:fld id="{9732A947-AE53-8E4B-AFF6-6F21C1702008}" type="slidenum">
              <a:rPr lang="en-GB" smtClean="0"/>
              <a:t>‹#›</a:t>
            </a:fld>
            <a:endParaRPr lang="en-GB"/>
          </a:p>
        </p:txBody>
      </p:sp>
    </p:spTree>
    <p:extLst>
      <p:ext uri="{BB962C8B-B14F-4D97-AF65-F5344CB8AC3E}">
        <p14:creationId xmlns:p14="http://schemas.microsoft.com/office/powerpoint/2010/main" val="11030609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48077E-5CC4-9347-BF2F-4910644B0E39}"/>
              </a:ext>
            </a:extLst>
          </p:cNvPr>
          <p:cNvSpPr>
            <a:spLocks noGrp="1"/>
          </p:cNvSpPr>
          <p:nvPr>
            <p:ph type="title"/>
          </p:nvPr>
        </p:nvSpPr>
        <p:spPr>
          <a:xfrm>
            <a:off x="839788" y="365125"/>
            <a:ext cx="10515600" cy="1325563"/>
          </a:xfrm>
        </p:spPr>
        <p:txBody>
          <a:bodyPr/>
          <a:lstStyle/>
          <a:p>
            <a:r>
              <a:rPr lang="en-GB"/>
              <a:t>Click to edit Master title style</a:t>
            </a:r>
          </a:p>
        </p:txBody>
      </p:sp>
      <p:sp>
        <p:nvSpPr>
          <p:cNvPr id="3" name="Text Placeholder 2">
            <a:extLst>
              <a:ext uri="{FF2B5EF4-FFF2-40B4-BE49-F238E27FC236}">
                <a16:creationId xmlns:a16="http://schemas.microsoft.com/office/drawing/2014/main" id="{9976243E-DC20-6348-BFDC-50CF38D038D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48C62911-B81C-BD48-A0B8-97147D5A4AAC}"/>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B266F0E5-54BB-4747-8332-1EC11B062CB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EFDFC7D7-E16D-A249-B2B6-FBFD68F042D1}"/>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78B8BAB0-E4FE-744E-BE0F-BF6F194268A3}"/>
              </a:ext>
            </a:extLst>
          </p:cNvPr>
          <p:cNvSpPr>
            <a:spLocks noGrp="1"/>
          </p:cNvSpPr>
          <p:nvPr>
            <p:ph type="dt" sz="half" idx="10"/>
          </p:nvPr>
        </p:nvSpPr>
        <p:spPr/>
        <p:txBody>
          <a:bodyPr/>
          <a:lstStyle/>
          <a:p>
            <a:fld id="{692F80E3-71F5-D74E-A9EA-EB0EF1D3203A}" type="datetimeFigureOut">
              <a:rPr lang="en-GB" smtClean="0"/>
              <a:t>18/11/2024</a:t>
            </a:fld>
            <a:endParaRPr lang="en-GB"/>
          </a:p>
        </p:txBody>
      </p:sp>
      <p:sp>
        <p:nvSpPr>
          <p:cNvPr id="8" name="Footer Placeholder 7">
            <a:extLst>
              <a:ext uri="{FF2B5EF4-FFF2-40B4-BE49-F238E27FC236}">
                <a16:creationId xmlns:a16="http://schemas.microsoft.com/office/drawing/2014/main" id="{38841E72-EF0B-3449-A68D-3D84465E9D60}"/>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B68F06EF-2725-1F41-A49D-57B9B0CAE55D}"/>
              </a:ext>
            </a:extLst>
          </p:cNvPr>
          <p:cNvSpPr>
            <a:spLocks noGrp="1"/>
          </p:cNvSpPr>
          <p:nvPr>
            <p:ph type="sldNum" sz="quarter" idx="12"/>
          </p:nvPr>
        </p:nvSpPr>
        <p:spPr/>
        <p:txBody>
          <a:bodyPr/>
          <a:lstStyle/>
          <a:p>
            <a:fld id="{9732A947-AE53-8E4B-AFF6-6F21C1702008}" type="slidenum">
              <a:rPr lang="en-GB" smtClean="0"/>
              <a:t>‹#›</a:t>
            </a:fld>
            <a:endParaRPr lang="en-GB"/>
          </a:p>
        </p:txBody>
      </p:sp>
    </p:spTree>
    <p:extLst>
      <p:ext uri="{BB962C8B-B14F-4D97-AF65-F5344CB8AC3E}">
        <p14:creationId xmlns:p14="http://schemas.microsoft.com/office/powerpoint/2010/main" val="7336752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BD96F6-6B04-7540-A11A-FD3579ECDFD8}"/>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47124375-31AA-CA42-9398-365E82F0D703}"/>
              </a:ext>
            </a:extLst>
          </p:cNvPr>
          <p:cNvSpPr>
            <a:spLocks noGrp="1"/>
          </p:cNvSpPr>
          <p:nvPr>
            <p:ph type="dt" sz="half" idx="10"/>
          </p:nvPr>
        </p:nvSpPr>
        <p:spPr/>
        <p:txBody>
          <a:bodyPr/>
          <a:lstStyle/>
          <a:p>
            <a:fld id="{692F80E3-71F5-D74E-A9EA-EB0EF1D3203A}" type="datetimeFigureOut">
              <a:rPr lang="en-GB" smtClean="0"/>
              <a:t>18/11/2024</a:t>
            </a:fld>
            <a:endParaRPr lang="en-GB"/>
          </a:p>
        </p:txBody>
      </p:sp>
      <p:sp>
        <p:nvSpPr>
          <p:cNvPr id="4" name="Footer Placeholder 3">
            <a:extLst>
              <a:ext uri="{FF2B5EF4-FFF2-40B4-BE49-F238E27FC236}">
                <a16:creationId xmlns:a16="http://schemas.microsoft.com/office/drawing/2014/main" id="{3A2101C2-3856-8548-918B-9DC1E0E48BA5}"/>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996C8F9D-A65B-B54A-BFBD-663FAB19D38F}"/>
              </a:ext>
            </a:extLst>
          </p:cNvPr>
          <p:cNvSpPr>
            <a:spLocks noGrp="1"/>
          </p:cNvSpPr>
          <p:nvPr>
            <p:ph type="sldNum" sz="quarter" idx="12"/>
          </p:nvPr>
        </p:nvSpPr>
        <p:spPr/>
        <p:txBody>
          <a:bodyPr/>
          <a:lstStyle/>
          <a:p>
            <a:fld id="{9732A947-AE53-8E4B-AFF6-6F21C1702008}" type="slidenum">
              <a:rPr lang="en-GB" smtClean="0"/>
              <a:t>‹#›</a:t>
            </a:fld>
            <a:endParaRPr lang="en-GB"/>
          </a:p>
        </p:txBody>
      </p:sp>
    </p:spTree>
    <p:extLst>
      <p:ext uri="{BB962C8B-B14F-4D97-AF65-F5344CB8AC3E}">
        <p14:creationId xmlns:p14="http://schemas.microsoft.com/office/powerpoint/2010/main" val="14261953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10161F4-3A7C-A642-8272-E977C4826C2C}"/>
              </a:ext>
            </a:extLst>
          </p:cNvPr>
          <p:cNvSpPr>
            <a:spLocks noGrp="1"/>
          </p:cNvSpPr>
          <p:nvPr>
            <p:ph type="dt" sz="half" idx="10"/>
          </p:nvPr>
        </p:nvSpPr>
        <p:spPr/>
        <p:txBody>
          <a:bodyPr/>
          <a:lstStyle/>
          <a:p>
            <a:fld id="{692F80E3-71F5-D74E-A9EA-EB0EF1D3203A}" type="datetimeFigureOut">
              <a:rPr lang="en-GB" smtClean="0"/>
              <a:t>18/11/2024</a:t>
            </a:fld>
            <a:endParaRPr lang="en-GB"/>
          </a:p>
        </p:txBody>
      </p:sp>
      <p:sp>
        <p:nvSpPr>
          <p:cNvPr id="3" name="Footer Placeholder 2">
            <a:extLst>
              <a:ext uri="{FF2B5EF4-FFF2-40B4-BE49-F238E27FC236}">
                <a16:creationId xmlns:a16="http://schemas.microsoft.com/office/drawing/2014/main" id="{8873A8BD-2327-2643-BAA7-FD1569B3B604}"/>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AC6C602B-1C44-0049-8D68-DBEB1CFF61DA}"/>
              </a:ext>
            </a:extLst>
          </p:cNvPr>
          <p:cNvSpPr>
            <a:spLocks noGrp="1"/>
          </p:cNvSpPr>
          <p:nvPr>
            <p:ph type="sldNum" sz="quarter" idx="12"/>
          </p:nvPr>
        </p:nvSpPr>
        <p:spPr/>
        <p:txBody>
          <a:bodyPr/>
          <a:lstStyle/>
          <a:p>
            <a:fld id="{9732A947-AE53-8E4B-AFF6-6F21C1702008}" type="slidenum">
              <a:rPr lang="en-GB" smtClean="0"/>
              <a:t>‹#›</a:t>
            </a:fld>
            <a:endParaRPr lang="en-GB"/>
          </a:p>
        </p:txBody>
      </p:sp>
    </p:spTree>
    <p:extLst>
      <p:ext uri="{BB962C8B-B14F-4D97-AF65-F5344CB8AC3E}">
        <p14:creationId xmlns:p14="http://schemas.microsoft.com/office/powerpoint/2010/main" val="8802747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D3E3A7-5023-3646-8095-3B3738D79168}"/>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Content Placeholder 2">
            <a:extLst>
              <a:ext uri="{FF2B5EF4-FFF2-40B4-BE49-F238E27FC236}">
                <a16:creationId xmlns:a16="http://schemas.microsoft.com/office/drawing/2014/main" id="{EB2F019D-A004-4349-9318-B3A86FE335E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276FCDC3-4A9D-6841-9AEA-15C3EF43C16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D1D313C4-8580-0F4C-BA6E-E1BA9A3003AA}"/>
              </a:ext>
            </a:extLst>
          </p:cNvPr>
          <p:cNvSpPr>
            <a:spLocks noGrp="1"/>
          </p:cNvSpPr>
          <p:nvPr>
            <p:ph type="dt" sz="half" idx="10"/>
          </p:nvPr>
        </p:nvSpPr>
        <p:spPr/>
        <p:txBody>
          <a:bodyPr/>
          <a:lstStyle/>
          <a:p>
            <a:fld id="{692F80E3-71F5-D74E-A9EA-EB0EF1D3203A}" type="datetimeFigureOut">
              <a:rPr lang="en-GB" smtClean="0"/>
              <a:t>18/11/2024</a:t>
            </a:fld>
            <a:endParaRPr lang="en-GB"/>
          </a:p>
        </p:txBody>
      </p:sp>
      <p:sp>
        <p:nvSpPr>
          <p:cNvPr id="6" name="Footer Placeholder 5">
            <a:extLst>
              <a:ext uri="{FF2B5EF4-FFF2-40B4-BE49-F238E27FC236}">
                <a16:creationId xmlns:a16="http://schemas.microsoft.com/office/drawing/2014/main" id="{7AF6B8E9-4D40-304E-BE4A-552987762B7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7D0BA44-D46B-C144-B7BC-98F2D0E72BA8}"/>
              </a:ext>
            </a:extLst>
          </p:cNvPr>
          <p:cNvSpPr>
            <a:spLocks noGrp="1"/>
          </p:cNvSpPr>
          <p:nvPr>
            <p:ph type="sldNum" sz="quarter" idx="12"/>
          </p:nvPr>
        </p:nvSpPr>
        <p:spPr/>
        <p:txBody>
          <a:bodyPr/>
          <a:lstStyle/>
          <a:p>
            <a:fld id="{9732A947-AE53-8E4B-AFF6-6F21C1702008}" type="slidenum">
              <a:rPr lang="en-GB" smtClean="0"/>
              <a:t>‹#›</a:t>
            </a:fld>
            <a:endParaRPr lang="en-GB"/>
          </a:p>
        </p:txBody>
      </p:sp>
    </p:spTree>
    <p:extLst>
      <p:ext uri="{BB962C8B-B14F-4D97-AF65-F5344CB8AC3E}">
        <p14:creationId xmlns:p14="http://schemas.microsoft.com/office/powerpoint/2010/main" val="33022542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09C425-F3EC-9D4C-AB05-C53ED7FEC965}"/>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a:extLst>
              <a:ext uri="{FF2B5EF4-FFF2-40B4-BE49-F238E27FC236}">
                <a16:creationId xmlns:a16="http://schemas.microsoft.com/office/drawing/2014/main" id="{6AC387A4-E09A-8947-8D03-BD0C5CE881A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5EF8B34D-EFFA-6740-B0BD-C6D284C7C3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735E8FB7-13F1-B84C-B197-0DE95A7169E9}"/>
              </a:ext>
            </a:extLst>
          </p:cNvPr>
          <p:cNvSpPr>
            <a:spLocks noGrp="1"/>
          </p:cNvSpPr>
          <p:nvPr>
            <p:ph type="dt" sz="half" idx="10"/>
          </p:nvPr>
        </p:nvSpPr>
        <p:spPr/>
        <p:txBody>
          <a:bodyPr/>
          <a:lstStyle/>
          <a:p>
            <a:fld id="{692F80E3-71F5-D74E-A9EA-EB0EF1D3203A}" type="datetimeFigureOut">
              <a:rPr lang="en-GB" smtClean="0"/>
              <a:t>18/11/2024</a:t>
            </a:fld>
            <a:endParaRPr lang="en-GB"/>
          </a:p>
        </p:txBody>
      </p:sp>
      <p:sp>
        <p:nvSpPr>
          <p:cNvPr id="6" name="Footer Placeholder 5">
            <a:extLst>
              <a:ext uri="{FF2B5EF4-FFF2-40B4-BE49-F238E27FC236}">
                <a16:creationId xmlns:a16="http://schemas.microsoft.com/office/drawing/2014/main" id="{6C404191-F5B0-9D4F-87A0-9D34F9921E2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5EA2179-88C6-7644-BCE0-F4FCA9C0CD6D}"/>
              </a:ext>
            </a:extLst>
          </p:cNvPr>
          <p:cNvSpPr>
            <a:spLocks noGrp="1"/>
          </p:cNvSpPr>
          <p:nvPr>
            <p:ph type="sldNum" sz="quarter" idx="12"/>
          </p:nvPr>
        </p:nvSpPr>
        <p:spPr/>
        <p:txBody>
          <a:bodyPr/>
          <a:lstStyle/>
          <a:p>
            <a:fld id="{9732A947-AE53-8E4B-AFF6-6F21C1702008}" type="slidenum">
              <a:rPr lang="en-GB" smtClean="0"/>
              <a:t>‹#›</a:t>
            </a:fld>
            <a:endParaRPr lang="en-GB"/>
          </a:p>
        </p:txBody>
      </p:sp>
    </p:spTree>
    <p:extLst>
      <p:ext uri="{BB962C8B-B14F-4D97-AF65-F5344CB8AC3E}">
        <p14:creationId xmlns:p14="http://schemas.microsoft.com/office/powerpoint/2010/main" val="15861450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AFF6A60-C5E4-674C-AD4E-5728B3F1344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06CA1AEE-82F9-7C48-A3A5-2E3E01779B2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DE682129-AD7D-7D4D-AE35-949339A0C15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92F80E3-71F5-D74E-A9EA-EB0EF1D3203A}" type="datetimeFigureOut">
              <a:rPr lang="en-GB" smtClean="0"/>
              <a:t>18/11/2024</a:t>
            </a:fld>
            <a:endParaRPr lang="en-GB"/>
          </a:p>
        </p:txBody>
      </p:sp>
      <p:sp>
        <p:nvSpPr>
          <p:cNvPr id="5" name="Footer Placeholder 4">
            <a:extLst>
              <a:ext uri="{FF2B5EF4-FFF2-40B4-BE49-F238E27FC236}">
                <a16:creationId xmlns:a16="http://schemas.microsoft.com/office/drawing/2014/main" id="{3AD8AE01-B313-C445-AC9B-FD0153E3212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162DEA00-2239-D94F-8F83-14D398CC950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732A947-AE53-8E4B-AFF6-6F21C1702008}" type="slidenum">
              <a:rPr lang="en-GB" smtClean="0"/>
              <a:t>‹#›</a:t>
            </a:fld>
            <a:endParaRPr lang="en-GB"/>
          </a:p>
        </p:txBody>
      </p:sp>
    </p:spTree>
    <p:extLst>
      <p:ext uri="{BB962C8B-B14F-4D97-AF65-F5344CB8AC3E}">
        <p14:creationId xmlns:p14="http://schemas.microsoft.com/office/powerpoint/2010/main" val="2030354439"/>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png"/><Relationship Id="rId7"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3.png"/><Relationship Id="rId5" Type="http://schemas.microsoft.com/office/2007/relationships/hdphoto" Target="../media/hdphoto1.wdp"/><Relationship Id="rId4" Type="http://schemas.openxmlformats.org/officeDocument/2006/relationships/image" Target="../media/image2.png"/><Relationship Id="rId9"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7.png"/><Relationship Id="rId1" Type="http://schemas.openxmlformats.org/officeDocument/2006/relationships/slideLayout" Target="../slideLayouts/slideLayout1.xml"/><Relationship Id="rId5" Type="http://schemas.openxmlformats.org/officeDocument/2006/relationships/image" Target="../media/image31.jpg"/><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35.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7.png"/><Relationship Id="rId1" Type="http://schemas.openxmlformats.org/officeDocument/2006/relationships/slideLayout" Target="../slideLayouts/slideLayout1.xml"/><Relationship Id="rId5" Type="http://schemas.openxmlformats.org/officeDocument/2006/relationships/image" Target="../media/image38.jpeg"/><Relationship Id="rId4" Type="http://schemas.openxmlformats.org/officeDocument/2006/relationships/image" Target="../media/image37.jpeg"/></Relationships>
</file>

<file path=ppt/slides/_rels/slide1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7.png"/><Relationship Id="rId1" Type="http://schemas.openxmlformats.org/officeDocument/2006/relationships/slideLayout" Target="../slideLayouts/slideLayout1.xml"/><Relationship Id="rId4" Type="http://schemas.openxmlformats.org/officeDocument/2006/relationships/image" Target="../media/image40.png"/></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43.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hyperlink" Target="https://www.greatsankeyprimaryschool.co.uk/page/out-of-school-hours-care/116305" TargetMode="External"/><Relationship Id="rId5" Type="http://schemas.openxmlformats.org/officeDocument/2006/relationships/image" Target="../media/image42.jpeg"/><Relationship Id="rId4" Type="http://schemas.openxmlformats.org/officeDocument/2006/relationships/image" Target="../media/image41.jpeg"/></Relationships>
</file>

<file path=ppt/slides/_rels/slide1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47.jpeg"/><Relationship Id="rId5" Type="http://schemas.openxmlformats.org/officeDocument/2006/relationships/image" Target="../media/image46.png"/><Relationship Id="rId4" Type="http://schemas.openxmlformats.org/officeDocument/2006/relationships/image" Target="../media/image45.png"/></Relationships>
</file>

<file path=ppt/slides/_rels/slide16.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48.png"/><Relationship Id="rId7" Type="http://schemas.openxmlformats.org/officeDocument/2006/relationships/image" Target="../media/image52.jpeg"/><Relationship Id="rId2" Type="http://schemas.openxmlformats.org/officeDocument/2006/relationships/hyperlink" Target="https://www.warrington.gov.uk/warrington-safeguarding-partnership" TargetMode="External"/><Relationship Id="rId1" Type="http://schemas.openxmlformats.org/officeDocument/2006/relationships/slideLayout" Target="../slideLayouts/slideLayout1.xml"/><Relationship Id="rId6" Type="http://schemas.openxmlformats.org/officeDocument/2006/relationships/image" Target="../media/image51.png"/><Relationship Id="rId11" Type="http://schemas.openxmlformats.org/officeDocument/2006/relationships/image" Target="../media/image53.png"/><Relationship Id="rId5" Type="http://schemas.openxmlformats.org/officeDocument/2006/relationships/image" Target="../media/image50.png"/><Relationship Id="rId10" Type="http://schemas.openxmlformats.org/officeDocument/2006/relationships/image" Target="../media/image18.png"/><Relationship Id="rId4" Type="http://schemas.openxmlformats.org/officeDocument/2006/relationships/image" Target="../media/image49.png"/><Relationship Id="rId9"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54.png"/><Relationship Id="rId1" Type="http://schemas.openxmlformats.org/officeDocument/2006/relationships/slideLayout" Target="../slideLayouts/slideLayout1.xml"/><Relationship Id="rId4" Type="http://schemas.openxmlformats.org/officeDocument/2006/relationships/image" Target="../media/image53.png"/></Relationships>
</file>

<file path=ppt/slides/_rels/slide1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8.png"/><Relationship Id="rId7" Type="http://schemas.openxmlformats.org/officeDocument/2006/relationships/image" Target="../media/image12.jpe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jpeg"/><Relationship Id="rId4" Type="http://schemas.openxmlformats.org/officeDocument/2006/relationships/image" Target="../media/image9.jpeg"/><Relationship Id="rId9" Type="http://schemas.openxmlformats.org/officeDocument/2006/relationships/image" Target="../media/image14.jpg"/></Relationships>
</file>

<file path=ppt/slides/_rels/slide2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7.png"/><Relationship Id="rId1" Type="http://schemas.openxmlformats.org/officeDocument/2006/relationships/slideLayout" Target="../slideLayouts/slideLayout1.xml"/><Relationship Id="rId5" Type="http://schemas.openxmlformats.org/officeDocument/2006/relationships/image" Target="../media/image43.png"/><Relationship Id="rId4" Type="http://schemas.openxmlformats.org/officeDocument/2006/relationships/hyperlink" Target="https://www.greatsankeyprimaryschool.co.uk/page/parent-surveys-views/116307"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7.png"/><Relationship Id="rId1" Type="http://schemas.openxmlformats.org/officeDocument/2006/relationships/slideLayout" Target="../slideLayouts/slideLayout1.xml"/><Relationship Id="rId5" Type="http://schemas.openxmlformats.org/officeDocument/2006/relationships/hyperlink" Target="mailto:GreatSankey_Primary@warrington.gov.uk" TargetMode="External"/><Relationship Id="rId4" Type="http://schemas.openxmlformats.org/officeDocument/2006/relationships/image" Target="../media/image57.png"/></Relationships>
</file>

<file path=ppt/slides/_rels/slide22.xml.rels><?xml version="1.0" encoding="UTF-8" standalone="yes"?>
<Relationships xmlns="http://schemas.openxmlformats.org/package/2006/relationships"><Relationship Id="rId3" Type="http://schemas.openxmlformats.org/officeDocument/2006/relationships/image" Target="../media/image58.png"/><Relationship Id="rId7" Type="http://schemas.openxmlformats.org/officeDocument/2006/relationships/hyperlink" Target="https://www.greatsankeyprimaryschool.co.uk/" TargetMode="External"/><Relationship Id="rId2" Type="http://schemas.openxmlformats.org/officeDocument/2006/relationships/image" Target="../media/image7.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2.png"/><Relationship Id="rId4" Type="http://schemas.openxmlformats.org/officeDocument/2006/relationships/image" Target="../media/image59.png"/></Relationships>
</file>

<file path=ppt/slides/_rels/slide2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60.png"/><Relationship Id="rId7"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3.png"/><Relationship Id="rId11" Type="http://schemas.openxmlformats.org/officeDocument/2006/relationships/image" Target="../media/image62.png"/><Relationship Id="rId5" Type="http://schemas.microsoft.com/office/2007/relationships/hdphoto" Target="../media/hdphoto1.wdp"/><Relationship Id="rId10" Type="http://schemas.openxmlformats.org/officeDocument/2006/relationships/image" Target="../media/image61.png"/><Relationship Id="rId4" Type="http://schemas.openxmlformats.org/officeDocument/2006/relationships/image" Target="../media/image2.png"/><Relationship Id="rId9" Type="http://schemas.openxmlformats.org/officeDocument/2006/relationships/image" Target="../media/image6.png"/></Relationships>
</file>

<file path=ppt/slides/_rels/slide24.xml.rels><?xml version="1.0" encoding="UTF-8" standalone="yes"?>
<Relationships xmlns="http://schemas.openxmlformats.org/package/2006/relationships"><Relationship Id="rId8" Type="http://schemas.openxmlformats.org/officeDocument/2006/relationships/image" Target="../media/image12.jpeg"/><Relationship Id="rId13" Type="http://schemas.openxmlformats.org/officeDocument/2006/relationships/image" Target="../media/image67.png"/><Relationship Id="rId3" Type="http://schemas.openxmlformats.org/officeDocument/2006/relationships/image" Target="../media/image3.png"/><Relationship Id="rId7" Type="http://schemas.openxmlformats.org/officeDocument/2006/relationships/image" Target="../media/image19.jpg"/><Relationship Id="rId12" Type="http://schemas.openxmlformats.org/officeDocument/2006/relationships/image" Target="../media/image66.png"/><Relationship Id="rId17" Type="http://schemas.microsoft.com/office/2007/relationships/hdphoto" Target="../media/hdphoto1.wdp"/><Relationship Id="rId2" Type="http://schemas.openxmlformats.org/officeDocument/2006/relationships/image" Target="../media/image63.jpeg"/><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37.jpeg"/><Relationship Id="rId11" Type="http://schemas.openxmlformats.org/officeDocument/2006/relationships/image" Target="../media/image65.jpeg"/><Relationship Id="rId5" Type="http://schemas.openxmlformats.org/officeDocument/2006/relationships/image" Target="../media/image13.jpeg"/><Relationship Id="rId15" Type="http://schemas.openxmlformats.org/officeDocument/2006/relationships/image" Target="../media/image69.jpeg"/><Relationship Id="rId10" Type="http://schemas.openxmlformats.org/officeDocument/2006/relationships/image" Target="../media/image64.jpeg"/><Relationship Id="rId4" Type="http://schemas.openxmlformats.org/officeDocument/2006/relationships/image" Target="../media/image11.png"/><Relationship Id="rId9" Type="http://schemas.openxmlformats.org/officeDocument/2006/relationships/image" Target="../media/image20.jpg"/><Relationship Id="rId14" Type="http://schemas.openxmlformats.org/officeDocument/2006/relationships/image" Target="../media/image68.jpeg"/></Relationships>
</file>

<file path=ppt/slides/_rels/slide3.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hyperlink" Target="https://www.greatsankeyprimaryschool.co.uk/" TargetMode="External"/><Relationship Id="rId7" Type="http://schemas.openxmlformats.org/officeDocument/2006/relationships/image" Target="../media/image17.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20.jp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19.jpg"/><Relationship Id="rId5" Type="http://schemas.openxmlformats.org/officeDocument/2006/relationships/image" Target="../media/image12.jpeg"/><Relationship Id="rId4" Type="http://schemas.openxmlformats.org/officeDocument/2006/relationships/image" Target="../media/image13.jpe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6.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8.png"/><Relationship Id="rId7" Type="http://schemas.openxmlformats.org/officeDocument/2006/relationships/image" Target="../media/image18.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10.jpeg"/><Relationship Id="rId9" Type="http://schemas.openxmlformats.org/officeDocument/2006/relationships/image" Target="../media/image25.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 Id="rId5" Type="http://schemas.openxmlformats.org/officeDocument/2006/relationships/image" Target="../media/image26.png"/><Relationship Id="rId4" Type="http://schemas.openxmlformats.org/officeDocument/2006/relationships/image" Target="../media/image10.jpeg"/></Relationships>
</file>

<file path=ppt/slides/_rels/slide8.xml.rels><?xml version="1.0" encoding="UTF-8" standalone="yes"?>
<Relationships xmlns="http://schemas.openxmlformats.org/package/2006/relationships"><Relationship Id="rId8" Type="http://schemas.openxmlformats.org/officeDocument/2006/relationships/image" Target="../media/image28.jpg"/><Relationship Id="rId3" Type="http://schemas.openxmlformats.org/officeDocument/2006/relationships/hyperlink" Target="https://www.warrington.gov.uk/primary-school-admissions" TargetMode="External"/><Relationship Id="rId7" Type="http://schemas.openxmlformats.org/officeDocument/2006/relationships/image" Target="../media/image27.jpeg"/><Relationship Id="rId2"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hyperlink" Target="https://www.warrington.gov.uk/sites/default/files/2022-08/Primary-information-booklet-2023-24.pdf" TargetMode="External"/><Relationship Id="rId5" Type="http://schemas.openxmlformats.org/officeDocument/2006/relationships/hyperlink" Target="https://www.warrington.gov.uk/sites/default/files/2024-10/Primary%20Schools%20Brochure%202025-26%20%20V4.pdf" TargetMode="External"/><Relationship Id="rId4" Type="http://schemas.openxmlformats.org/officeDocument/2006/relationships/hyperlink" Target="https://www.warrington.gov.uk/info/201094/school_admissions/1945/primary_school_admissions" TargetMode="External"/></Relationships>
</file>

<file path=ppt/slides/_rels/slide9.xml.rels><?xml version="1.0" encoding="UTF-8" standalone="yes"?>
<Relationships xmlns="http://schemas.openxmlformats.org/package/2006/relationships"><Relationship Id="rId3" Type="http://schemas.openxmlformats.org/officeDocument/2006/relationships/hyperlink" Target="https://www.warrington.gov.uk/primary-school-admissions" TargetMode="External"/><Relationship Id="rId7" Type="http://schemas.openxmlformats.org/officeDocument/2006/relationships/image" Target="../media/image29.jpg"/><Relationship Id="rId2"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image" Target="../media/image20.jpg"/><Relationship Id="rId5" Type="http://schemas.openxmlformats.org/officeDocument/2006/relationships/hyperlink" Target="https://www.warrington.gov.uk/info/201094/school_admissions/675/transferring_your_child_to_another_school" TargetMode="External"/><Relationship Id="rId4" Type="http://schemas.openxmlformats.org/officeDocument/2006/relationships/hyperlink" Target="mailto:schooladmissions@warrington.gov.uk"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6A167F6-7672-484A-B817-02DBB96C9F57}"/>
              </a:ext>
            </a:extLst>
          </p:cNvPr>
          <p:cNvSpPr/>
          <p:nvPr/>
        </p:nvSpPr>
        <p:spPr>
          <a:xfrm>
            <a:off x="0" y="0"/>
            <a:ext cx="12192000" cy="6858000"/>
          </a:xfrm>
          <a:prstGeom prst="rect">
            <a:avLst/>
          </a:prstGeom>
          <a:blipFill>
            <a:blip r:embed="rId3"/>
            <a:tile tx="0" ty="0" sx="100000" sy="100000" flip="none" algn="tl"/>
          </a:blipFill>
          <a:ln w="2159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descr="A picture containing logo&#10;&#10;Description automatically generated">
            <a:extLst>
              <a:ext uri="{FF2B5EF4-FFF2-40B4-BE49-F238E27FC236}">
                <a16:creationId xmlns:a16="http://schemas.microsoft.com/office/drawing/2014/main" id="{5155F1B1-2DBB-CD43-93BC-00DAC7CD1D60}"/>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5762" b="93262" l="7723" r="92016">
                        <a14:foregroundMark x1="9686" y1="6348" x2="42408" y2="30566"/>
                        <a14:foregroundMark x1="42408" y1="30566" x2="64921" y2="56055"/>
                        <a14:foregroundMark x1="64921" y1="56055" x2="72120" y2="80762"/>
                        <a14:foregroundMark x1="51309" y1="93457" x2="36518" y2="87891"/>
                        <a14:foregroundMark x1="36518" y1="87891" x2="28272" y2="80371"/>
                        <a14:foregroundMark x1="41361" y1="84863" x2="34817" y2="61426"/>
                        <a14:foregroundMark x1="34817" y1="61426" x2="36518" y2="50879"/>
                        <a14:foregroundMark x1="20026" y1="36133" x2="20026" y2="59473"/>
                        <a14:foregroundMark x1="20026" y1="51758" x2="23298" y2="71777"/>
                        <a14:foregroundMark x1="23298" y1="71777" x2="27225" y2="79590"/>
                        <a14:foregroundMark x1="37042" y1="83594" x2="28272" y2="54199"/>
                        <a14:foregroundMark x1="48037" y1="71387" x2="28403" y2="46094"/>
                        <a14:foregroundMark x1="28403" y1="46094" x2="26047" y2="39063"/>
                        <a14:foregroundMark x1="23822" y1="42773" x2="40314" y2="64844"/>
                        <a14:foregroundMark x1="36518" y1="61914" x2="27225" y2="56445"/>
                        <a14:foregroundMark x1="27225" y1="56445" x2="26047" y2="52930"/>
                        <a14:foregroundMark x1="26571" y1="52539" x2="27749" y2="57031"/>
                        <a14:foregroundMark x1="29974" y1="56641" x2="38089" y2="62793"/>
                        <a14:foregroundMark x1="38089" y1="62793" x2="38089" y2="63574"/>
                        <a14:foregroundMark x1="15707" y1="51758" x2="31545" y2="64844"/>
                        <a14:foregroundMark x1="32068" y1="70117" x2="32068" y2="76660"/>
                        <a14:foregroundMark x1="27225" y1="61523" x2="26571" y2="57031"/>
                        <a14:foregroundMark x1="26571" y1="62793" x2="26571" y2="60742"/>
                        <a14:foregroundMark x1="26571" y1="60352" x2="26571" y2="60352"/>
                        <a14:foregroundMark x1="25785" y1="59668" x2="30236" y2="59863"/>
                        <a14:foregroundMark x1="23822" y1="65820" x2="29581" y2="69824"/>
                        <a14:foregroundMark x1="28272" y1="64355" x2="27094" y2="66895"/>
                        <a14:foregroundMark x1="27356" y1="67285" x2="29843" y2="80957"/>
                        <a14:foregroundMark x1="31283" y1="85156" x2="26571" y2="82617"/>
                        <a14:foregroundMark x1="35209" y1="88672" x2="18455" y2="74414"/>
                        <a14:foregroundMark x1="18455" y1="74414" x2="7723" y2="49512"/>
                        <a14:foregroundMark x1="10733" y1="7031" x2="33508" y2="25781"/>
                        <a14:foregroundMark x1="33508" y1="25781" x2="40052" y2="34277"/>
                        <a14:foregroundMark x1="40052" y1="34277" x2="40183" y2="34375"/>
                        <a14:foregroundMark x1="28534" y1="15918" x2="28534" y2="28027"/>
                        <a14:foregroundMark x1="28534" y1="28027" x2="25654" y2="18262"/>
                        <a14:foregroundMark x1="25654" y1="18262" x2="24869" y2="30957"/>
                        <a14:foregroundMark x1="24869" y1="30957" x2="25785" y2="19141"/>
                        <a14:foregroundMark x1="25785" y1="19141" x2="29188" y2="31348"/>
                        <a14:foregroundMark x1="29188" y1="31348" x2="26571" y2="19238"/>
                        <a14:foregroundMark x1="26571" y1="19238" x2="24738" y2="30566"/>
                        <a14:foregroundMark x1="24738" y1="30566" x2="20157" y2="25000"/>
                        <a14:foregroundMark x1="43455" y1="6836" x2="72382" y2="11523"/>
                        <a14:foregroundMark x1="72382" y1="11523" x2="84555" y2="16016"/>
                        <a14:foregroundMark x1="84555" y1="16016" x2="90183" y2="31445"/>
                        <a14:foregroundMark x1="90707" y1="46191" x2="92016" y2="6445"/>
                        <a14:foregroundMark x1="92016" y1="6445" x2="75524" y2="9766"/>
                        <a14:foregroundMark x1="75524" y1="9766" x2="36780" y2="6543"/>
                        <a14:foregroundMark x1="7984" y1="7227" x2="12304" y2="69238"/>
                        <a14:foregroundMark x1="12304" y1="69238" x2="13743" y2="70996"/>
                        <a14:foregroundMark x1="30497" y1="80566" x2="34686" y2="88379"/>
                        <a14:foregroundMark x1="34686" y1="88379" x2="45812" y2="91699"/>
                        <a14:foregroundMark x1="45812" y1="91699" x2="57330" y2="91113"/>
                        <a14:foregroundMark x1="57330" y1="91113" x2="83246" y2="74902"/>
                        <a14:foregroundMark x1="83246" y1="74902" x2="90576" y2="57227"/>
                        <a14:foregroundMark x1="90576" y1="57227" x2="88743" y2="12891"/>
                        <a14:foregroundMark x1="88743" y1="12891" x2="81806" y2="5957"/>
                        <a14:foregroundMark x1="81806" y1="5957" x2="9031" y2="5762"/>
                        <a14:foregroundMark x1="16623" y1="20215" x2="23822" y2="61523"/>
                        <a14:foregroundMark x1="35471" y1="65625" x2="45942" y2="47852"/>
                        <a14:foregroundMark x1="45942" y1="47656" x2="49607" y2="64160"/>
                        <a14:foregroundMark x1="12958" y1="12012" x2="15314" y2="21094"/>
                        <a14:foregroundMark x1="15314" y1="21094" x2="26571" y2="28320"/>
                        <a14:foregroundMark x1="26571" y1="28320" x2="40183" y2="23340"/>
                        <a14:foregroundMark x1="40183" y1="23340" x2="45942" y2="15234"/>
                        <a14:foregroundMark x1="45942" y1="15234" x2="60602" y2="15820"/>
                        <a14:foregroundMark x1="60602" y1="15820" x2="70419" y2="20508"/>
                        <a14:foregroundMark x1="70419" y1="20508" x2="74607" y2="33105"/>
                        <a14:foregroundMark x1="74607" y1="33105" x2="56283" y2="77051"/>
                        <a14:foregroundMark x1="56021" y1="79980" x2="35602" y2="58887"/>
                        <a14:foregroundMark x1="35602" y1="58887" x2="25000" y2="36719"/>
                        <a14:foregroundMark x1="25000" y1="36719" x2="24607" y2="17383"/>
                        <a14:foregroundMark x1="24607" y1="17383" x2="36387" y2="14258"/>
                        <a14:foregroundMark x1="36387" y1="14258" x2="44895" y2="16699"/>
                        <a14:foregroundMark x1="44895" y1="16113" x2="45026" y2="59961"/>
                        <a14:foregroundMark x1="45026" y1="59961" x2="54058" y2="65234"/>
                        <a14:foregroundMark x1="54058" y1="65234" x2="55105" y2="61719"/>
                        <a14:foregroundMark x1="16623" y1="18359" x2="16230" y2="39355"/>
                        <a14:foregroundMark x1="13220" y1="23340" x2="21597" y2="30957"/>
                        <a14:foregroundMark x1="21597" y1="30957" x2="34031" y2="35840"/>
                        <a14:foregroundMark x1="34031" y1="35645" x2="47120" y2="37012"/>
                        <a14:foregroundMark x1="47120" y1="37012" x2="67932" y2="34180"/>
                        <a14:foregroundMark x1="79319" y1="25195" x2="72382" y2="45508"/>
                        <a14:foregroundMark x1="79319" y1="30664" x2="78272" y2="50684"/>
                        <a14:foregroundMark x1="78272" y1="50684" x2="72120" y2="56934"/>
                        <a14:foregroundMark x1="61780" y1="77441" x2="79450" y2="49414"/>
                        <a14:foregroundMark x1="79450" y1="49414" x2="81806" y2="30078"/>
                        <a14:foregroundMark x1="81806" y1="30078" x2="83508" y2="27734"/>
                        <a14:foregroundMark x1="79843" y1="22168" x2="62173" y2="21484"/>
                        <a14:foregroundMark x1="62173" y1="21484" x2="30759" y2="12402"/>
                        <a14:foregroundMark x1="30759" y1="12207" x2="51571" y2="21387"/>
                        <a14:foregroundMark x1="51571" y1="21387" x2="61257" y2="31836"/>
                        <a14:foregroundMark x1="61257" y1="31641" x2="67277" y2="44043"/>
                        <a14:foregroundMark x1="67277" y1="44043" x2="76440" y2="52637"/>
                        <a14:foregroundMark x1="76440" y1="52637" x2="83508" y2="45801"/>
                        <a14:foregroundMark x1="83508" y1="45801" x2="83508" y2="44043"/>
                        <a14:foregroundMark x1="83508" y1="43848" x2="80890" y2="60938"/>
                        <a14:foregroundMark x1="80890" y1="60938" x2="80759" y2="61328"/>
                        <a14:foregroundMark x1="80759" y1="61719" x2="78927" y2="70020"/>
                        <a14:foregroundMark x1="78927" y1="70020" x2="77618" y2="71875"/>
                        <a14:foregroundMark x1="77618" y1="71680" x2="50785" y2="76855"/>
                        <a14:foregroundMark x1="50785" y1="76855" x2="38220" y2="77246"/>
                        <a14:foregroundMark x1="38220" y1="77246" x2="31545" y2="80176"/>
                        <a14:backgroundMark x1="11257" y1="86133" x2="11257" y2="86133"/>
                        <a14:backgroundMark x1="5759" y1="88574" x2="18586" y2="95703"/>
                        <a14:backgroundMark x1="18586" y1="95703" x2="31152" y2="99219"/>
                        <a14:backgroundMark x1="31152" y1="99219" x2="32068" y2="99219"/>
                      </a14:backgroundRemoval>
                    </a14:imgEffect>
                  </a14:imgLayer>
                </a14:imgProps>
              </a:ext>
            </a:extLst>
          </a:blip>
          <a:stretch>
            <a:fillRect/>
          </a:stretch>
        </p:blipFill>
        <p:spPr>
          <a:xfrm>
            <a:off x="573548" y="4278475"/>
            <a:ext cx="1823743" cy="2444389"/>
          </a:xfrm>
          <a:prstGeom prst="rect">
            <a:avLst/>
          </a:prstGeom>
        </p:spPr>
      </p:pic>
      <p:sp>
        <p:nvSpPr>
          <p:cNvPr id="2" name="Freeform 1">
            <a:extLst>
              <a:ext uri="{FF2B5EF4-FFF2-40B4-BE49-F238E27FC236}">
                <a16:creationId xmlns:a16="http://schemas.microsoft.com/office/drawing/2014/main" id="{B2DEC580-CA24-7C41-8400-EB3DF5B074A7}"/>
              </a:ext>
            </a:extLst>
          </p:cNvPr>
          <p:cNvSpPr/>
          <p:nvPr/>
        </p:nvSpPr>
        <p:spPr>
          <a:xfrm>
            <a:off x="0" y="1157288"/>
            <a:ext cx="12201525" cy="4686300"/>
          </a:xfrm>
          <a:custGeom>
            <a:avLst/>
            <a:gdLst>
              <a:gd name="connsiteX0" fmla="*/ 0 w 12201525"/>
              <a:gd name="connsiteY0" fmla="*/ 0 h 4686300"/>
              <a:gd name="connsiteX1" fmla="*/ 5300663 w 12201525"/>
              <a:gd name="connsiteY1" fmla="*/ 800100 h 4686300"/>
              <a:gd name="connsiteX2" fmla="*/ 7758113 w 12201525"/>
              <a:gd name="connsiteY2" fmla="*/ 3300412 h 4686300"/>
              <a:gd name="connsiteX3" fmla="*/ 12201525 w 12201525"/>
              <a:gd name="connsiteY3" fmla="*/ 4686300 h 4686300"/>
              <a:gd name="connsiteX4" fmla="*/ 12201525 w 12201525"/>
              <a:gd name="connsiteY4" fmla="*/ 4686300 h 4686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1525" h="4686300" extrusionOk="0">
                <a:moveTo>
                  <a:pt x="0" y="0"/>
                </a:moveTo>
                <a:cubicBezTo>
                  <a:pt x="2273151" y="-150025"/>
                  <a:pt x="4062218" y="197029"/>
                  <a:pt x="5300663" y="800100"/>
                </a:cubicBezTo>
                <a:cubicBezTo>
                  <a:pt x="6259122" y="1237577"/>
                  <a:pt x="6244783" y="2657494"/>
                  <a:pt x="7758113" y="3300412"/>
                </a:cubicBezTo>
                <a:cubicBezTo>
                  <a:pt x="8908257" y="3948113"/>
                  <a:pt x="12201525" y="4686299"/>
                  <a:pt x="12201525" y="4686300"/>
                </a:cubicBezTo>
                <a:lnTo>
                  <a:pt x="12201525" y="4686300"/>
                </a:lnTo>
              </a:path>
            </a:pathLst>
          </a:custGeom>
          <a:noFill/>
          <a:ln w="76200">
            <a:solidFill>
              <a:srgbClr val="C00000"/>
            </a:solidFill>
            <a:extLst>
              <a:ext uri="{C807C97D-BFC1-408E-A445-0C87EB9F89A2}">
                <ask:lineSketchStyleProps xmlns="" xmlns:ask="http://schemas.microsoft.com/office/drawing/2018/sketchyshapes" sd="4087787619">
                  <a:custGeom>
                    <a:avLst/>
                    <a:gdLst>
                      <a:gd name="connsiteX0" fmla="*/ 0 w 12201525"/>
                      <a:gd name="connsiteY0" fmla="*/ 0 h 4686300"/>
                      <a:gd name="connsiteX1" fmla="*/ 5300663 w 12201525"/>
                      <a:gd name="connsiteY1" fmla="*/ 800100 h 4686300"/>
                      <a:gd name="connsiteX2" fmla="*/ 7758113 w 12201525"/>
                      <a:gd name="connsiteY2" fmla="*/ 3300412 h 4686300"/>
                      <a:gd name="connsiteX3" fmla="*/ 12201525 w 12201525"/>
                      <a:gd name="connsiteY3" fmla="*/ 4686300 h 4686300"/>
                      <a:gd name="connsiteX4" fmla="*/ 12201525 w 12201525"/>
                      <a:gd name="connsiteY4" fmla="*/ 4686300 h 4686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1525" h="4686300">
                        <a:moveTo>
                          <a:pt x="0" y="0"/>
                        </a:moveTo>
                        <a:cubicBezTo>
                          <a:pt x="2003822" y="125015"/>
                          <a:pt x="4007644" y="250031"/>
                          <a:pt x="5300663" y="800100"/>
                        </a:cubicBezTo>
                        <a:cubicBezTo>
                          <a:pt x="6593682" y="1350169"/>
                          <a:pt x="6607969" y="2652712"/>
                          <a:pt x="7758113" y="3300412"/>
                        </a:cubicBezTo>
                        <a:cubicBezTo>
                          <a:pt x="8908257" y="3948112"/>
                          <a:pt x="12201525" y="4686300"/>
                          <a:pt x="12201525" y="4686300"/>
                        </a:cubicBezTo>
                        <a:lnTo>
                          <a:pt x="12201525" y="4686300"/>
                        </a:lnTo>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a:extLst>
              <a:ext uri="{FF2B5EF4-FFF2-40B4-BE49-F238E27FC236}">
                <a16:creationId xmlns:a16="http://schemas.microsoft.com/office/drawing/2014/main" id="{2F3E44C4-FC05-5443-94AC-116E90E73789}"/>
              </a:ext>
            </a:extLst>
          </p:cNvPr>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t="15530"/>
          <a:stretch/>
        </p:blipFill>
        <p:spPr bwMode="auto">
          <a:xfrm>
            <a:off x="2643188" y="6086475"/>
            <a:ext cx="9075277" cy="625151"/>
          </a:xfrm>
          <a:prstGeom prst="rect">
            <a:avLst/>
          </a:prstGeom>
          <a:noFill/>
          <a:ln>
            <a:noFill/>
          </a:ln>
        </p:spPr>
      </p:pic>
      <p:sp>
        <p:nvSpPr>
          <p:cNvPr id="7" name="TextBox 6">
            <a:extLst>
              <a:ext uri="{FF2B5EF4-FFF2-40B4-BE49-F238E27FC236}">
                <a16:creationId xmlns:a16="http://schemas.microsoft.com/office/drawing/2014/main" id="{047ACD6A-AA32-0341-BCB8-FAB09EEE989F}"/>
              </a:ext>
            </a:extLst>
          </p:cNvPr>
          <p:cNvSpPr txBox="1"/>
          <p:nvPr/>
        </p:nvSpPr>
        <p:spPr>
          <a:xfrm>
            <a:off x="5005863" y="378580"/>
            <a:ext cx="6712602" cy="3046988"/>
          </a:xfrm>
          <a:prstGeom prst="rect">
            <a:avLst/>
          </a:prstGeom>
          <a:noFill/>
          <a:ln>
            <a:noFill/>
          </a:ln>
        </p:spPr>
        <p:txBody>
          <a:bodyPr wrap="square" rtlCol="0">
            <a:spAutoFit/>
          </a:bodyPr>
          <a:lstStyle/>
          <a:p>
            <a:pPr algn="ctr"/>
            <a:r>
              <a:rPr lang="en-GB" sz="4800" b="1" spc="50" dirty="0">
                <a:ln w="28575" cmpd="sng">
                  <a:solidFill>
                    <a:srgbClr val="C00000"/>
                  </a:solidFill>
                  <a:prstDash val="solid"/>
                </a:ln>
                <a:solidFill>
                  <a:schemeClr val="accent4">
                    <a:lumMod val="60000"/>
                    <a:lumOff val="40000"/>
                  </a:schemeClr>
                </a:solidFill>
                <a:effectLst>
                  <a:glow rad="63500">
                    <a:schemeClr val="accent3">
                      <a:satMod val="175000"/>
                      <a:alpha val="40000"/>
                    </a:schemeClr>
                  </a:glow>
                </a:effectLst>
                <a:latin typeface="Chalkboard" panose="03050602040202020205" pitchFamily="66" charset="77"/>
                <a:ea typeface="STCaiyun" panose="020B0400000000000000" pitchFamily="34" charset="-122"/>
                <a:cs typeface="Forte" panose="020F0502020204030204" pitchFamily="34" charset="0"/>
              </a:rPr>
              <a:t>Great Sankey Primary </a:t>
            </a:r>
          </a:p>
          <a:p>
            <a:pPr algn="ctr"/>
            <a:r>
              <a:rPr lang="en-GB" sz="4800" b="1" spc="50" dirty="0">
                <a:ln w="28575" cmpd="sng">
                  <a:solidFill>
                    <a:srgbClr val="C00000"/>
                  </a:solidFill>
                  <a:prstDash val="solid"/>
                </a:ln>
                <a:solidFill>
                  <a:schemeClr val="accent4">
                    <a:lumMod val="60000"/>
                    <a:lumOff val="40000"/>
                  </a:schemeClr>
                </a:solidFill>
                <a:effectLst>
                  <a:glow rad="63500">
                    <a:schemeClr val="accent3">
                      <a:satMod val="175000"/>
                      <a:alpha val="40000"/>
                    </a:schemeClr>
                  </a:glow>
                </a:effectLst>
                <a:latin typeface="Chalkboard" panose="03050602040202020205" pitchFamily="66" charset="77"/>
                <a:ea typeface="STCaiyun" panose="020B0400000000000000" pitchFamily="34" charset="-122"/>
                <a:cs typeface="Forte" panose="020F0502020204030204" pitchFamily="34" charset="0"/>
              </a:rPr>
              <a:t>&amp; Nursery School</a:t>
            </a:r>
          </a:p>
          <a:p>
            <a:pPr algn="ctr"/>
            <a:endParaRPr lang="en-GB" sz="4800" dirty="0">
              <a:latin typeface="Chalkboard" panose="03050602040202020205" pitchFamily="66" charset="77"/>
            </a:endParaRPr>
          </a:p>
          <a:p>
            <a:pPr algn="ctr"/>
            <a:endParaRPr lang="en-GB" sz="4800" dirty="0">
              <a:latin typeface="Chalkboard" panose="03050602040202020205" pitchFamily="66" charset="77"/>
            </a:endParaRPr>
          </a:p>
        </p:txBody>
      </p:sp>
      <p:sp>
        <p:nvSpPr>
          <p:cNvPr id="3" name="Oval 2">
            <a:extLst>
              <a:ext uri="{FF2B5EF4-FFF2-40B4-BE49-F238E27FC236}">
                <a16:creationId xmlns:a16="http://schemas.microsoft.com/office/drawing/2014/main" id="{A879D836-B302-1447-9F45-B6FD8AB43B65}"/>
              </a:ext>
            </a:extLst>
          </p:cNvPr>
          <p:cNvSpPr/>
          <p:nvPr/>
        </p:nvSpPr>
        <p:spPr>
          <a:xfrm>
            <a:off x="375804" y="249936"/>
            <a:ext cx="3891395" cy="3785652"/>
          </a:xfrm>
          <a:prstGeom prst="ellipse">
            <a:avLst/>
          </a:prstGeom>
          <a:solidFill>
            <a:schemeClr val="bg1"/>
          </a:solidFill>
          <a:ln w="762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ounded Rectangle 3">
            <a:extLst>
              <a:ext uri="{FF2B5EF4-FFF2-40B4-BE49-F238E27FC236}">
                <a16:creationId xmlns:a16="http://schemas.microsoft.com/office/drawing/2014/main" id="{B976C7D5-6469-9C4B-8CC6-147751316D6E}"/>
              </a:ext>
            </a:extLst>
          </p:cNvPr>
          <p:cNvSpPr/>
          <p:nvPr/>
        </p:nvSpPr>
        <p:spPr>
          <a:xfrm>
            <a:off x="6305182" y="5267685"/>
            <a:ext cx="3053717" cy="575903"/>
          </a:xfrm>
          <a:prstGeom prst="roundRect">
            <a:avLst/>
          </a:prstGeom>
          <a:solidFill>
            <a:schemeClr val="bg1"/>
          </a:solidFill>
          <a:ln w="76200">
            <a:solidFill>
              <a:srgbClr val="C23C0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accent4">
                    <a:lumMod val="50000"/>
                  </a:schemeClr>
                </a:solidFill>
                <a:latin typeface="Chalkboard" panose="03050602040202020205" pitchFamily="66" charset="77"/>
              </a:rPr>
              <a:t>2024 - 2025</a:t>
            </a:r>
          </a:p>
        </p:txBody>
      </p:sp>
      <p:sp>
        <p:nvSpPr>
          <p:cNvPr id="13" name="Rounded Rectangle 12">
            <a:extLst>
              <a:ext uri="{FF2B5EF4-FFF2-40B4-BE49-F238E27FC236}">
                <a16:creationId xmlns:a16="http://schemas.microsoft.com/office/drawing/2014/main" id="{EC224104-F145-9341-A6FB-430ABD922740}"/>
              </a:ext>
            </a:extLst>
          </p:cNvPr>
          <p:cNvSpPr/>
          <p:nvPr/>
        </p:nvSpPr>
        <p:spPr>
          <a:xfrm>
            <a:off x="8426288" y="3500438"/>
            <a:ext cx="3516204" cy="778037"/>
          </a:xfrm>
          <a:prstGeom prst="roundRect">
            <a:avLst/>
          </a:prstGeom>
          <a:solidFill>
            <a:schemeClr val="bg1"/>
          </a:solidFill>
          <a:ln w="76200">
            <a:solidFill>
              <a:srgbClr val="C23C0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a:solidFill>
                  <a:srgbClr val="002060"/>
                </a:solidFill>
                <a:latin typeface="Chalkboard" panose="03050602040202020205" pitchFamily="66" charset="77"/>
              </a:rPr>
              <a:t>Prospectus</a:t>
            </a:r>
          </a:p>
        </p:txBody>
      </p:sp>
      <p:pic>
        <p:nvPicPr>
          <p:cNvPr id="16" name="Picture 15" descr="A picture containing diagram&#10;&#10;Description automatically generated">
            <a:extLst>
              <a:ext uri="{FF2B5EF4-FFF2-40B4-BE49-F238E27FC236}">
                <a16:creationId xmlns:a16="http://schemas.microsoft.com/office/drawing/2014/main" id="{840A0444-DDA5-324C-8FC9-8C7B7FDD5D86}"/>
              </a:ext>
            </a:extLst>
          </p:cNvPr>
          <p:cNvPicPr>
            <a:picLocks noChangeAspect="1"/>
          </p:cNvPicPr>
          <p:nvPr/>
        </p:nvPicPr>
        <p:blipFill>
          <a:blip r:embed="rId7"/>
          <a:stretch>
            <a:fillRect/>
          </a:stretch>
        </p:blipFill>
        <p:spPr>
          <a:xfrm>
            <a:off x="375804" y="292315"/>
            <a:ext cx="3891395" cy="3724023"/>
          </a:xfrm>
          <a:prstGeom prst="rect">
            <a:avLst/>
          </a:prstGeom>
        </p:spPr>
      </p:pic>
      <p:pic>
        <p:nvPicPr>
          <p:cNvPr id="12" name="Picture 11" descr="Logo&#10;&#10;Description automatically generated">
            <a:extLst>
              <a:ext uri="{FF2B5EF4-FFF2-40B4-BE49-F238E27FC236}">
                <a16:creationId xmlns:a16="http://schemas.microsoft.com/office/drawing/2014/main" id="{97C0BA91-93CD-5447-9053-1475F92BC7AF}"/>
              </a:ext>
            </a:extLst>
          </p:cNvPr>
          <p:cNvPicPr>
            <a:picLocks noChangeAspect="1"/>
          </p:cNvPicPr>
          <p:nvPr/>
        </p:nvPicPr>
        <p:blipFill rotWithShape="1">
          <a:blip r:embed="rId8"/>
          <a:srcRect l="134" t="123" r="644" b="91"/>
          <a:stretch/>
        </p:blipFill>
        <p:spPr>
          <a:xfrm>
            <a:off x="5440107" y="2184244"/>
            <a:ext cx="2484696" cy="2489511"/>
          </a:xfrm>
          <a:prstGeom prst="ellipse">
            <a:avLst/>
          </a:prstGeom>
          <a:ln w="76200">
            <a:solidFill>
              <a:srgbClr val="C23C0C"/>
            </a:solidFill>
          </a:ln>
        </p:spPr>
      </p:pic>
      <p:pic>
        <p:nvPicPr>
          <p:cNvPr id="9" name="Picture 8" descr="A group of people posing for a photo&#10;&#10;Description automatically generated">
            <a:extLst>
              <a:ext uri="{FF2B5EF4-FFF2-40B4-BE49-F238E27FC236}">
                <a16:creationId xmlns:a16="http://schemas.microsoft.com/office/drawing/2014/main" id="{C8DFA7E3-1324-0648-8905-C64F037FCB46}"/>
              </a:ext>
            </a:extLst>
          </p:cNvPr>
          <p:cNvPicPr>
            <a:picLocks noChangeAspect="1"/>
          </p:cNvPicPr>
          <p:nvPr/>
        </p:nvPicPr>
        <p:blipFill rotWithShape="1">
          <a:blip r:embed="rId9"/>
          <a:srcRect t="2490"/>
          <a:stretch/>
        </p:blipFill>
        <p:spPr>
          <a:xfrm>
            <a:off x="4014962" y="3412263"/>
            <a:ext cx="2081038" cy="1983106"/>
          </a:xfrm>
          <a:prstGeom prst="ellipse">
            <a:avLst/>
          </a:prstGeom>
          <a:ln w="76200">
            <a:solidFill>
              <a:schemeClr val="accent4">
                <a:lumMod val="75000"/>
              </a:schemeClr>
            </a:solidFill>
          </a:ln>
        </p:spPr>
      </p:pic>
    </p:spTree>
    <p:extLst>
      <p:ext uri="{BB962C8B-B14F-4D97-AF65-F5344CB8AC3E}">
        <p14:creationId xmlns:p14="http://schemas.microsoft.com/office/powerpoint/2010/main" val="8757285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a:extLst>
              <a:ext uri="{FF2B5EF4-FFF2-40B4-BE49-F238E27FC236}">
                <a16:creationId xmlns:a16="http://schemas.microsoft.com/office/drawing/2014/main" id="{3EBB6A96-B8D9-9A40-8245-DB9D90A4ECCE}"/>
              </a:ext>
            </a:extLst>
          </p:cNvPr>
          <p:cNvSpPr/>
          <p:nvPr/>
        </p:nvSpPr>
        <p:spPr>
          <a:xfrm>
            <a:off x="902878" y="281898"/>
            <a:ext cx="5295754" cy="744349"/>
          </a:xfrm>
          <a:custGeom>
            <a:avLst/>
            <a:gdLst>
              <a:gd name="connsiteX0" fmla="*/ 0 w 5295754"/>
              <a:gd name="connsiteY0" fmla="*/ 124061 h 744349"/>
              <a:gd name="connsiteX1" fmla="*/ 124061 w 5295754"/>
              <a:gd name="connsiteY1" fmla="*/ 0 h 744349"/>
              <a:gd name="connsiteX2" fmla="*/ 634433 w 5295754"/>
              <a:gd name="connsiteY2" fmla="*/ 0 h 744349"/>
              <a:gd name="connsiteX3" fmla="*/ 1296233 w 5295754"/>
              <a:gd name="connsiteY3" fmla="*/ 0 h 744349"/>
              <a:gd name="connsiteX4" fmla="*/ 1756129 w 5295754"/>
              <a:gd name="connsiteY4" fmla="*/ 0 h 744349"/>
              <a:gd name="connsiteX5" fmla="*/ 2216024 w 5295754"/>
              <a:gd name="connsiteY5" fmla="*/ 0 h 744349"/>
              <a:gd name="connsiteX6" fmla="*/ 2776872 w 5295754"/>
              <a:gd name="connsiteY6" fmla="*/ 0 h 744349"/>
              <a:gd name="connsiteX7" fmla="*/ 3438673 w 5295754"/>
              <a:gd name="connsiteY7" fmla="*/ 0 h 744349"/>
              <a:gd name="connsiteX8" fmla="*/ 4049997 w 5295754"/>
              <a:gd name="connsiteY8" fmla="*/ 0 h 744349"/>
              <a:gd name="connsiteX9" fmla="*/ 4509892 w 5295754"/>
              <a:gd name="connsiteY9" fmla="*/ 0 h 744349"/>
              <a:gd name="connsiteX10" fmla="*/ 5171693 w 5295754"/>
              <a:gd name="connsiteY10" fmla="*/ 0 h 744349"/>
              <a:gd name="connsiteX11" fmla="*/ 5295754 w 5295754"/>
              <a:gd name="connsiteY11" fmla="*/ 124061 h 744349"/>
              <a:gd name="connsiteX12" fmla="*/ 5295754 w 5295754"/>
              <a:gd name="connsiteY12" fmla="*/ 620288 h 744349"/>
              <a:gd name="connsiteX13" fmla="*/ 5171693 w 5295754"/>
              <a:gd name="connsiteY13" fmla="*/ 744349 h 744349"/>
              <a:gd name="connsiteX14" fmla="*/ 4610845 w 5295754"/>
              <a:gd name="connsiteY14" fmla="*/ 744349 h 744349"/>
              <a:gd name="connsiteX15" fmla="*/ 3999521 w 5295754"/>
              <a:gd name="connsiteY15" fmla="*/ 744349 h 744349"/>
              <a:gd name="connsiteX16" fmla="*/ 3539625 w 5295754"/>
              <a:gd name="connsiteY16" fmla="*/ 744349 h 744349"/>
              <a:gd name="connsiteX17" fmla="*/ 2928301 w 5295754"/>
              <a:gd name="connsiteY17" fmla="*/ 744349 h 744349"/>
              <a:gd name="connsiteX18" fmla="*/ 2468406 w 5295754"/>
              <a:gd name="connsiteY18" fmla="*/ 744349 h 744349"/>
              <a:gd name="connsiteX19" fmla="*/ 1958034 w 5295754"/>
              <a:gd name="connsiteY19" fmla="*/ 744349 h 744349"/>
              <a:gd name="connsiteX20" fmla="*/ 1346710 w 5295754"/>
              <a:gd name="connsiteY20" fmla="*/ 744349 h 744349"/>
              <a:gd name="connsiteX21" fmla="*/ 785862 w 5295754"/>
              <a:gd name="connsiteY21" fmla="*/ 744349 h 744349"/>
              <a:gd name="connsiteX22" fmla="*/ 124061 w 5295754"/>
              <a:gd name="connsiteY22" fmla="*/ 744349 h 744349"/>
              <a:gd name="connsiteX23" fmla="*/ 0 w 5295754"/>
              <a:gd name="connsiteY23" fmla="*/ 620288 h 744349"/>
              <a:gd name="connsiteX24" fmla="*/ 0 w 5295754"/>
              <a:gd name="connsiteY24" fmla="*/ 124061 h 744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295754" h="744349" fill="none" extrusionOk="0">
                <a:moveTo>
                  <a:pt x="0" y="124061"/>
                </a:moveTo>
                <a:cubicBezTo>
                  <a:pt x="-1734" y="47906"/>
                  <a:pt x="59597" y="540"/>
                  <a:pt x="124061" y="0"/>
                </a:cubicBezTo>
                <a:cubicBezTo>
                  <a:pt x="247954" y="-20424"/>
                  <a:pt x="429893" y="2457"/>
                  <a:pt x="634433" y="0"/>
                </a:cubicBezTo>
                <a:cubicBezTo>
                  <a:pt x="838973" y="-2457"/>
                  <a:pt x="982701" y="44983"/>
                  <a:pt x="1296233" y="0"/>
                </a:cubicBezTo>
                <a:cubicBezTo>
                  <a:pt x="1609765" y="-44983"/>
                  <a:pt x="1583677" y="45206"/>
                  <a:pt x="1756129" y="0"/>
                </a:cubicBezTo>
                <a:cubicBezTo>
                  <a:pt x="1928581" y="-45206"/>
                  <a:pt x="1997519" y="52123"/>
                  <a:pt x="2216024" y="0"/>
                </a:cubicBezTo>
                <a:cubicBezTo>
                  <a:pt x="2434530" y="-52123"/>
                  <a:pt x="2500793" y="9450"/>
                  <a:pt x="2776872" y="0"/>
                </a:cubicBezTo>
                <a:cubicBezTo>
                  <a:pt x="3052951" y="-9450"/>
                  <a:pt x="3138427" y="29558"/>
                  <a:pt x="3438673" y="0"/>
                </a:cubicBezTo>
                <a:cubicBezTo>
                  <a:pt x="3738919" y="-29558"/>
                  <a:pt x="3855150" y="52000"/>
                  <a:pt x="4049997" y="0"/>
                </a:cubicBezTo>
                <a:cubicBezTo>
                  <a:pt x="4244844" y="-52000"/>
                  <a:pt x="4315080" y="16519"/>
                  <a:pt x="4509892" y="0"/>
                </a:cubicBezTo>
                <a:cubicBezTo>
                  <a:pt x="4704705" y="-16519"/>
                  <a:pt x="5006018" y="38267"/>
                  <a:pt x="5171693" y="0"/>
                </a:cubicBezTo>
                <a:cubicBezTo>
                  <a:pt x="5246844" y="-837"/>
                  <a:pt x="5300594" y="56999"/>
                  <a:pt x="5295754" y="124061"/>
                </a:cubicBezTo>
                <a:cubicBezTo>
                  <a:pt x="5305682" y="269690"/>
                  <a:pt x="5281055" y="499878"/>
                  <a:pt x="5295754" y="620288"/>
                </a:cubicBezTo>
                <a:cubicBezTo>
                  <a:pt x="5294255" y="689015"/>
                  <a:pt x="5238975" y="741760"/>
                  <a:pt x="5171693" y="744349"/>
                </a:cubicBezTo>
                <a:cubicBezTo>
                  <a:pt x="4932612" y="783507"/>
                  <a:pt x="4826474" y="693507"/>
                  <a:pt x="4610845" y="744349"/>
                </a:cubicBezTo>
                <a:cubicBezTo>
                  <a:pt x="4395216" y="795191"/>
                  <a:pt x="4226494" y="691386"/>
                  <a:pt x="3999521" y="744349"/>
                </a:cubicBezTo>
                <a:cubicBezTo>
                  <a:pt x="3772548" y="797312"/>
                  <a:pt x="3656446" y="729552"/>
                  <a:pt x="3539625" y="744349"/>
                </a:cubicBezTo>
                <a:cubicBezTo>
                  <a:pt x="3422804" y="759146"/>
                  <a:pt x="3231658" y="708246"/>
                  <a:pt x="2928301" y="744349"/>
                </a:cubicBezTo>
                <a:cubicBezTo>
                  <a:pt x="2624944" y="780452"/>
                  <a:pt x="2595902" y="697468"/>
                  <a:pt x="2468406" y="744349"/>
                </a:cubicBezTo>
                <a:cubicBezTo>
                  <a:pt x="2340911" y="791230"/>
                  <a:pt x="2087488" y="692270"/>
                  <a:pt x="1958034" y="744349"/>
                </a:cubicBezTo>
                <a:cubicBezTo>
                  <a:pt x="1828580" y="796428"/>
                  <a:pt x="1543315" y="710343"/>
                  <a:pt x="1346710" y="744349"/>
                </a:cubicBezTo>
                <a:cubicBezTo>
                  <a:pt x="1150105" y="778355"/>
                  <a:pt x="970360" y="723128"/>
                  <a:pt x="785862" y="744349"/>
                </a:cubicBezTo>
                <a:cubicBezTo>
                  <a:pt x="601364" y="765570"/>
                  <a:pt x="263781" y="730093"/>
                  <a:pt x="124061" y="744349"/>
                </a:cubicBezTo>
                <a:cubicBezTo>
                  <a:pt x="47648" y="728056"/>
                  <a:pt x="-5978" y="693029"/>
                  <a:pt x="0" y="620288"/>
                </a:cubicBezTo>
                <a:cubicBezTo>
                  <a:pt x="-26631" y="408189"/>
                  <a:pt x="9690" y="344294"/>
                  <a:pt x="0" y="124061"/>
                </a:cubicBezTo>
                <a:close/>
              </a:path>
              <a:path w="5295754" h="744349" stroke="0" extrusionOk="0">
                <a:moveTo>
                  <a:pt x="0" y="124061"/>
                </a:moveTo>
                <a:cubicBezTo>
                  <a:pt x="-1617" y="48942"/>
                  <a:pt x="52895" y="18037"/>
                  <a:pt x="124061" y="0"/>
                </a:cubicBezTo>
                <a:cubicBezTo>
                  <a:pt x="321359" y="-11660"/>
                  <a:pt x="549393" y="1288"/>
                  <a:pt x="684909" y="0"/>
                </a:cubicBezTo>
                <a:cubicBezTo>
                  <a:pt x="820425" y="-1288"/>
                  <a:pt x="1139075" y="57021"/>
                  <a:pt x="1296233" y="0"/>
                </a:cubicBezTo>
                <a:cubicBezTo>
                  <a:pt x="1453391" y="-57021"/>
                  <a:pt x="1584927" y="46546"/>
                  <a:pt x="1705652" y="0"/>
                </a:cubicBezTo>
                <a:cubicBezTo>
                  <a:pt x="1826377" y="-46546"/>
                  <a:pt x="1970871" y="52712"/>
                  <a:pt x="2216024" y="0"/>
                </a:cubicBezTo>
                <a:cubicBezTo>
                  <a:pt x="2461177" y="-52712"/>
                  <a:pt x="2736220" y="38535"/>
                  <a:pt x="2877825" y="0"/>
                </a:cubicBezTo>
                <a:cubicBezTo>
                  <a:pt x="3019430" y="-38535"/>
                  <a:pt x="3258359" y="69001"/>
                  <a:pt x="3539625" y="0"/>
                </a:cubicBezTo>
                <a:cubicBezTo>
                  <a:pt x="3820891" y="-69001"/>
                  <a:pt x="3839484" y="38170"/>
                  <a:pt x="3949044" y="0"/>
                </a:cubicBezTo>
                <a:cubicBezTo>
                  <a:pt x="4058604" y="-38170"/>
                  <a:pt x="4477685" y="75971"/>
                  <a:pt x="4610845" y="0"/>
                </a:cubicBezTo>
                <a:cubicBezTo>
                  <a:pt x="4744005" y="-75971"/>
                  <a:pt x="5003849" y="17862"/>
                  <a:pt x="5171693" y="0"/>
                </a:cubicBezTo>
                <a:cubicBezTo>
                  <a:pt x="5240432" y="-1490"/>
                  <a:pt x="5301697" y="62242"/>
                  <a:pt x="5295754" y="124061"/>
                </a:cubicBezTo>
                <a:cubicBezTo>
                  <a:pt x="5300689" y="265455"/>
                  <a:pt x="5291017" y="424873"/>
                  <a:pt x="5295754" y="620288"/>
                </a:cubicBezTo>
                <a:cubicBezTo>
                  <a:pt x="5293187" y="693942"/>
                  <a:pt x="5228747" y="741948"/>
                  <a:pt x="5171693" y="744349"/>
                </a:cubicBezTo>
                <a:cubicBezTo>
                  <a:pt x="4958199" y="791889"/>
                  <a:pt x="4932789" y="696204"/>
                  <a:pt x="4711798" y="744349"/>
                </a:cubicBezTo>
                <a:cubicBezTo>
                  <a:pt x="4490808" y="792494"/>
                  <a:pt x="4375835" y="717357"/>
                  <a:pt x="4049997" y="744349"/>
                </a:cubicBezTo>
                <a:cubicBezTo>
                  <a:pt x="3724159" y="771341"/>
                  <a:pt x="3775736" y="691450"/>
                  <a:pt x="3590102" y="744349"/>
                </a:cubicBezTo>
                <a:cubicBezTo>
                  <a:pt x="3404468" y="797248"/>
                  <a:pt x="3099527" y="669281"/>
                  <a:pt x="2928301" y="744349"/>
                </a:cubicBezTo>
                <a:cubicBezTo>
                  <a:pt x="2757075" y="819417"/>
                  <a:pt x="2573366" y="731317"/>
                  <a:pt x="2417929" y="744349"/>
                </a:cubicBezTo>
                <a:cubicBezTo>
                  <a:pt x="2262492" y="757381"/>
                  <a:pt x="2033743" y="676302"/>
                  <a:pt x="1806605" y="744349"/>
                </a:cubicBezTo>
                <a:cubicBezTo>
                  <a:pt x="1579467" y="812396"/>
                  <a:pt x="1420408" y="695892"/>
                  <a:pt x="1245757" y="744349"/>
                </a:cubicBezTo>
                <a:cubicBezTo>
                  <a:pt x="1071106" y="792806"/>
                  <a:pt x="842448" y="732241"/>
                  <a:pt x="634433" y="744349"/>
                </a:cubicBezTo>
                <a:cubicBezTo>
                  <a:pt x="426418" y="756457"/>
                  <a:pt x="228451" y="731021"/>
                  <a:pt x="124061" y="744349"/>
                </a:cubicBezTo>
                <a:cubicBezTo>
                  <a:pt x="57408" y="728709"/>
                  <a:pt x="-7997" y="699760"/>
                  <a:pt x="0" y="620288"/>
                </a:cubicBezTo>
                <a:cubicBezTo>
                  <a:pt x="-43683" y="376640"/>
                  <a:pt x="40407" y="336654"/>
                  <a:pt x="0" y="124061"/>
                </a:cubicBezTo>
                <a:close/>
              </a:path>
            </a:pathLst>
          </a:custGeom>
          <a:solidFill>
            <a:srgbClr val="C00000"/>
          </a:solidFill>
          <a:ln w="76200">
            <a:solidFill>
              <a:schemeClr val="accent4">
                <a:lumMod val="60000"/>
                <a:lumOff val="40000"/>
              </a:schemeClr>
            </a:solidFill>
            <a:extLst>
              <a:ext uri="{C807C97D-BFC1-408E-A445-0C87EB9F89A2}">
                <ask:lineSketchStyleProps xmlns="" xmlns:ask="http://schemas.microsoft.com/office/drawing/2018/sketchyshapes" sd="1607263410">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dirty="0">
                <a:latin typeface="Chalkboard" panose="03050602040202020205" pitchFamily="66" charset="77"/>
              </a:rPr>
              <a:t>Our School Curriculum</a:t>
            </a:r>
          </a:p>
        </p:txBody>
      </p:sp>
      <p:pic>
        <p:nvPicPr>
          <p:cNvPr id="4" name="Picture 3">
            <a:extLst>
              <a:ext uri="{FF2B5EF4-FFF2-40B4-BE49-F238E27FC236}">
                <a16:creationId xmlns:a16="http://schemas.microsoft.com/office/drawing/2014/main" id="{159FED66-FA1C-024D-925D-61A895DA5B9B}"/>
              </a:ext>
            </a:extLst>
          </p:cNvPr>
          <p:cNvPicPr>
            <a:picLocks noChangeAspect="1"/>
          </p:cNvPicPr>
          <p:nvPr/>
        </p:nvPicPr>
        <p:blipFill>
          <a:blip r:embed="rId2">
            <a:alphaModFix amt="20000"/>
            <a:duotone>
              <a:schemeClr val="accent2">
                <a:shade val="45000"/>
                <a:satMod val="135000"/>
              </a:schemeClr>
              <a:prstClr val="white"/>
            </a:duotone>
          </a:blip>
          <a:stretch>
            <a:fillRect/>
          </a:stretch>
        </p:blipFill>
        <p:spPr>
          <a:xfrm>
            <a:off x="-1" y="3434443"/>
            <a:ext cx="12192000" cy="3454401"/>
          </a:xfrm>
          <a:prstGeom prst="rect">
            <a:avLst/>
          </a:prstGeom>
        </p:spPr>
      </p:pic>
      <p:pic>
        <p:nvPicPr>
          <p:cNvPr id="3" name="Picture 2" descr="A picture containing grass, outdoor, building, cake&#10;&#10;Description automatically generated">
            <a:extLst>
              <a:ext uri="{FF2B5EF4-FFF2-40B4-BE49-F238E27FC236}">
                <a16:creationId xmlns:a16="http://schemas.microsoft.com/office/drawing/2014/main" id="{43094E44-F9A9-5D4E-A549-B3479EAF4E36}"/>
              </a:ext>
            </a:extLst>
          </p:cNvPr>
          <p:cNvPicPr>
            <a:picLocks noChangeAspect="1"/>
          </p:cNvPicPr>
          <p:nvPr/>
        </p:nvPicPr>
        <p:blipFill>
          <a:blip r:embed="rId3"/>
          <a:stretch>
            <a:fillRect/>
          </a:stretch>
        </p:blipFill>
        <p:spPr>
          <a:xfrm rot="20637126">
            <a:off x="6901242" y="269875"/>
            <a:ext cx="3504323" cy="2628242"/>
          </a:xfrm>
          <a:prstGeom prst="ellipse">
            <a:avLst/>
          </a:prstGeom>
          <a:effectLst>
            <a:softEdge rad="317500"/>
          </a:effectLst>
        </p:spPr>
      </p:pic>
      <p:pic>
        <p:nvPicPr>
          <p:cNvPr id="6" name="Picture 5" descr="A picture containing person, indoor, table, child&#10;&#10;Description automatically generated">
            <a:extLst>
              <a:ext uri="{FF2B5EF4-FFF2-40B4-BE49-F238E27FC236}">
                <a16:creationId xmlns:a16="http://schemas.microsoft.com/office/drawing/2014/main" id="{55A28D8E-BC0D-1441-AFB9-CD7D91F34B73}"/>
              </a:ext>
            </a:extLst>
          </p:cNvPr>
          <p:cNvPicPr>
            <a:picLocks noChangeAspect="1"/>
          </p:cNvPicPr>
          <p:nvPr/>
        </p:nvPicPr>
        <p:blipFill>
          <a:blip r:embed="rId4"/>
          <a:stretch>
            <a:fillRect/>
          </a:stretch>
        </p:blipFill>
        <p:spPr>
          <a:xfrm rot="340110">
            <a:off x="8309582" y="1966889"/>
            <a:ext cx="3284939" cy="2463704"/>
          </a:xfrm>
          <a:prstGeom prst="ellipse">
            <a:avLst/>
          </a:prstGeom>
          <a:effectLst>
            <a:softEdge rad="127000"/>
          </a:effectLst>
        </p:spPr>
      </p:pic>
      <p:sp>
        <p:nvSpPr>
          <p:cNvPr id="9" name="Rectangle 8">
            <a:extLst>
              <a:ext uri="{FF2B5EF4-FFF2-40B4-BE49-F238E27FC236}">
                <a16:creationId xmlns:a16="http://schemas.microsoft.com/office/drawing/2014/main" id="{13428081-92FE-824D-B1F7-215FF5A4A9FF}"/>
              </a:ext>
            </a:extLst>
          </p:cNvPr>
          <p:cNvSpPr/>
          <p:nvPr/>
        </p:nvSpPr>
        <p:spPr>
          <a:xfrm>
            <a:off x="0" y="0"/>
            <a:ext cx="12192000" cy="6858000"/>
          </a:xfrm>
          <a:prstGeom prst="rect">
            <a:avLst/>
          </a:prstGeom>
          <a:noFill/>
          <a:ln w="762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FD745E62-037F-1841-B237-0E423A59D577}"/>
              </a:ext>
            </a:extLst>
          </p:cNvPr>
          <p:cNvSpPr/>
          <p:nvPr/>
        </p:nvSpPr>
        <p:spPr>
          <a:xfrm>
            <a:off x="205154" y="1189531"/>
            <a:ext cx="6983185" cy="5509200"/>
          </a:xfrm>
          <a:prstGeom prst="rect">
            <a:avLst/>
          </a:prstGeom>
        </p:spPr>
        <p:txBody>
          <a:bodyPr wrap="square">
            <a:spAutoFit/>
          </a:bodyPr>
          <a:lstStyle/>
          <a:p>
            <a:r>
              <a:rPr lang="en-GB" sz="1600" b="1" u="sng" dirty="0">
                <a:solidFill>
                  <a:srgbClr val="C00000"/>
                </a:solidFill>
              </a:rPr>
              <a:t>Curriculum Design Statement:</a:t>
            </a:r>
          </a:p>
          <a:p>
            <a:r>
              <a:rPr lang="en-GB" sz="1600" b="1" u="sng" dirty="0">
                <a:solidFill>
                  <a:srgbClr val="C00000"/>
                </a:solidFill>
              </a:rPr>
              <a:t> </a:t>
            </a:r>
          </a:p>
          <a:p>
            <a:r>
              <a:rPr lang="en-GB" sz="1600" dirty="0"/>
              <a:t>At Great Sankey Primary School, we believe that all our children have the right to an inclusive and diverse curriculum that is exciting and relevant and will equip them with key skills for every stage in their educational lives and beyond. We have planned our curriculum to develop both knowledge and skills; it encourages curiosity, discovery, creativity, co-operation, resilience and independence; it produces leaders, innovators, collaborators and personal growth.</a:t>
            </a:r>
          </a:p>
          <a:p>
            <a:endParaRPr lang="en-GB" sz="1600" dirty="0"/>
          </a:p>
          <a:p>
            <a:r>
              <a:rPr lang="en-GB" sz="1600" dirty="0"/>
              <a:t>At GSP we follow The Early Years Foundation Stage Curriculum and The National Curriculum. However, we have developed a bespoke curriculum, based on the Chris Quigley Essentials Curriculum and the principles as set out in the OECD Learning Framework 2030, that drive the aims and values of our school and serves the needs of all our children and families.</a:t>
            </a:r>
          </a:p>
          <a:p>
            <a:endParaRPr lang="en-GB" sz="1600" dirty="0"/>
          </a:p>
          <a:p>
            <a:r>
              <a:rPr lang="en-GB" sz="1600" dirty="0"/>
              <a:t>It includes not only the formal requirements but also an abundance of extra-curricular activities and theme approaches that we carefully plan in order to enrich the children’s experiences. We place a strong emphasis on securing the basic skills of reading, writing and mathematics in every year group.</a:t>
            </a:r>
          </a:p>
          <a:p>
            <a:r>
              <a:rPr lang="en-GB" sz="1600" dirty="0"/>
              <a:t>We want every child in our school to feel safe, cared for, valued and trusted.  We want our school to nurture and foster curiosity in an environment that is safe and stimulating to their ever-changing interests.</a:t>
            </a:r>
            <a:endParaRPr lang="en-GB" sz="1600" b="0" i="0" u="none" strike="noStrike" dirty="0">
              <a:effectLst/>
            </a:endParaRPr>
          </a:p>
        </p:txBody>
      </p:sp>
      <p:pic>
        <p:nvPicPr>
          <p:cNvPr id="11" name="Picture 10" descr="A group of people posing for a photo&#10;&#10;Description automatically generated">
            <a:extLst>
              <a:ext uri="{FF2B5EF4-FFF2-40B4-BE49-F238E27FC236}">
                <a16:creationId xmlns:a16="http://schemas.microsoft.com/office/drawing/2014/main" id="{CA7D2B94-46D2-AB4A-BCBB-FE28C89957BB}"/>
              </a:ext>
            </a:extLst>
          </p:cNvPr>
          <p:cNvPicPr>
            <a:picLocks noChangeAspect="1"/>
          </p:cNvPicPr>
          <p:nvPr/>
        </p:nvPicPr>
        <p:blipFill>
          <a:blip r:embed="rId5"/>
          <a:stretch>
            <a:fillRect/>
          </a:stretch>
        </p:blipFill>
        <p:spPr>
          <a:xfrm rot="21214446">
            <a:off x="7677517" y="3974273"/>
            <a:ext cx="3261895" cy="2446421"/>
          </a:xfrm>
          <a:prstGeom prst="ellipse">
            <a:avLst/>
          </a:prstGeom>
          <a:effectLst>
            <a:softEdge rad="127000"/>
          </a:effectLst>
        </p:spPr>
      </p:pic>
    </p:spTree>
    <p:extLst>
      <p:ext uri="{BB962C8B-B14F-4D97-AF65-F5344CB8AC3E}">
        <p14:creationId xmlns:p14="http://schemas.microsoft.com/office/powerpoint/2010/main" val="4385300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3EC664A-E179-2F4C-A7E4-A1B7F88E71C5}"/>
              </a:ext>
            </a:extLst>
          </p:cNvPr>
          <p:cNvSpPr/>
          <p:nvPr/>
        </p:nvSpPr>
        <p:spPr>
          <a:xfrm>
            <a:off x="0" y="0"/>
            <a:ext cx="12192000" cy="6858000"/>
          </a:xfrm>
          <a:prstGeom prst="rect">
            <a:avLst/>
          </a:prstGeom>
          <a:noFill/>
          <a:ln w="762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a:extLst>
              <a:ext uri="{FF2B5EF4-FFF2-40B4-BE49-F238E27FC236}">
                <a16:creationId xmlns:a16="http://schemas.microsoft.com/office/drawing/2014/main" id="{9A717401-3B63-7C47-9177-F3182A0BCFAA}"/>
              </a:ext>
            </a:extLst>
          </p:cNvPr>
          <p:cNvPicPr>
            <a:picLocks noChangeAspect="1"/>
          </p:cNvPicPr>
          <p:nvPr/>
        </p:nvPicPr>
        <p:blipFill>
          <a:blip r:embed="rId3">
            <a:alphaModFix amt="20000"/>
            <a:duotone>
              <a:schemeClr val="accent2">
                <a:shade val="45000"/>
                <a:satMod val="135000"/>
              </a:schemeClr>
              <a:prstClr val="white"/>
            </a:duotone>
          </a:blip>
          <a:stretch>
            <a:fillRect/>
          </a:stretch>
        </p:blipFill>
        <p:spPr>
          <a:xfrm>
            <a:off x="0" y="3482743"/>
            <a:ext cx="12192000" cy="3454401"/>
          </a:xfrm>
          <a:prstGeom prst="rect">
            <a:avLst/>
          </a:prstGeom>
        </p:spPr>
      </p:pic>
      <p:sp>
        <p:nvSpPr>
          <p:cNvPr id="5" name="Rounded Rectangle 4">
            <a:extLst>
              <a:ext uri="{FF2B5EF4-FFF2-40B4-BE49-F238E27FC236}">
                <a16:creationId xmlns:a16="http://schemas.microsoft.com/office/drawing/2014/main" id="{C191CAD6-D6FD-094E-BF7D-B42C1D3D166C}"/>
              </a:ext>
            </a:extLst>
          </p:cNvPr>
          <p:cNvSpPr/>
          <p:nvPr/>
        </p:nvSpPr>
        <p:spPr>
          <a:xfrm>
            <a:off x="302803" y="241561"/>
            <a:ext cx="5295754" cy="744349"/>
          </a:xfrm>
          <a:custGeom>
            <a:avLst/>
            <a:gdLst>
              <a:gd name="connsiteX0" fmla="*/ 0 w 5295754"/>
              <a:gd name="connsiteY0" fmla="*/ 124061 h 744349"/>
              <a:gd name="connsiteX1" fmla="*/ 124061 w 5295754"/>
              <a:gd name="connsiteY1" fmla="*/ 0 h 744349"/>
              <a:gd name="connsiteX2" fmla="*/ 634433 w 5295754"/>
              <a:gd name="connsiteY2" fmla="*/ 0 h 744349"/>
              <a:gd name="connsiteX3" fmla="*/ 1296233 w 5295754"/>
              <a:gd name="connsiteY3" fmla="*/ 0 h 744349"/>
              <a:gd name="connsiteX4" fmla="*/ 1756129 w 5295754"/>
              <a:gd name="connsiteY4" fmla="*/ 0 h 744349"/>
              <a:gd name="connsiteX5" fmla="*/ 2216024 w 5295754"/>
              <a:gd name="connsiteY5" fmla="*/ 0 h 744349"/>
              <a:gd name="connsiteX6" fmla="*/ 2776872 w 5295754"/>
              <a:gd name="connsiteY6" fmla="*/ 0 h 744349"/>
              <a:gd name="connsiteX7" fmla="*/ 3438673 w 5295754"/>
              <a:gd name="connsiteY7" fmla="*/ 0 h 744349"/>
              <a:gd name="connsiteX8" fmla="*/ 4049997 w 5295754"/>
              <a:gd name="connsiteY8" fmla="*/ 0 h 744349"/>
              <a:gd name="connsiteX9" fmla="*/ 4509892 w 5295754"/>
              <a:gd name="connsiteY9" fmla="*/ 0 h 744349"/>
              <a:gd name="connsiteX10" fmla="*/ 5171693 w 5295754"/>
              <a:gd name="connsiteY10" fmla="*/ 0 h 744349"/>
              <a:gd name="connsiteX11" fmla="*/ 5295754 w 5295754"/>
              <a:gd name="connsiteY11" fmla="*/ 124061 h 744349"/>
              <a:gd name="connsiteX12" fmla="*/ 5295754 w 5295754"/>
              <a:gd name="connsiteY12" fmla="*/ 620288 h 744349"/>
              <a:gd name="connsiteX13" fmla="*/ 5171693 w 5295754"/>
              <a:gd name="connsiteY13" fmla="*/ 744349 h 744349"/>
              <a:gd name="connsiteX14" fmla="*/ 4610845 w 5295754"/>
              <a:gd name="connsiteY14" fmla="*/ 744349 h 744349"/>
              <a:gd name="connsiteX15" fmla="*/ 3999521 w 5295754"/>
              <a:gd name="connsiteY15" fmla="*/ 744349 h 744349"/>
              <a:gd name="connsiteX16" fmla="*/ 3539625 w 5295754"/>
              <a:gd name="connsiteY16" fmla="*/ 744349 h 744349"/>
              <a:gd name="connsiteX17" fmla="*/ 2928301 w 5295754"/>
              <a:gd name="connsiteY17" fmla="*/ 744349 h 744349"/>
              <a:gd name="connsiteX18" fmla="*/ 2468406 w 5295754"/>
              <a:gd name="connsiteY18" fmla="*/ 744349 h 744349"/>
              <a:gd name="connsiteX19" fmla="*/ 1958034 w 5295754"/>
              <a:gd name="connsiteY19" fmla="*/ 744349 h 744349"/>
              <a:gd name="connsiteX20" fmla="*/ 1346710 w 5295754"/>
              <a:gd name="connsiteY20" fmla="*/ 744349 h 744349"/>
              <a:gd name="connsiteX21" fmla="*/ 785862 w 5295754"/>
              <a:gd name="connsiteY21" fmla="*/ 744349 h 744349"/>
              <a:gd name="connsiteX22" fmla="*/ 124061 w 5295754"/>
              <a:gd name="connsiteY22" fmla="*/ 744349 h 744349"/>
              <a:gd name="connsiteX23" fmla="*/ 0 w 5295754"/>
              <a:gd name="connsiteY23" fmla="*/ 620288 h 744349"/>
              <a:gd name="connsiteX24" fmla="*/ 0 w 5295754"/>
              <a:gd name="connsiteY24" fmla="*/ 124061 h 744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295754" h="744349" fill="none" extrusionOk="0">
                <a:moveTo>
                  <a:pt x="0" y="124061"/>
                </a:moveTo>
                <a:cubicBezTo>
                  <a:pt x="-1734" y="47906"/>
                  <a:pt x="59597" y="540"/>
                  <a:pt x="124061" y="0"/>
                </a:cubicBezTo>
                <a:cubicBezTo>
                  <a:pt x="247954" y="-20424"/>
                  <a:pt x="429893" y="2457"/>
                  <a:pt x="634433" y="0"/>
                </a:cubicBezTo>
                <a:cubicBezTo>
                  <a:pt x="838973" y="-2457"/>
                  <a:pt x="982701" y="44983"/>
                  <a:pt x="1296233" y="0"/>
                </a:cubicBezTo>
                <a:cubicBezTo>
                  <a:pt x="1609765" y="-44983"/>
                  <a:pt x="1583677" y="45206"/>
                  <a:pt x="1756129" y="0"/>
                </a:cubicBezTo>
                <a:cubicBezTo>
                  <a:pt x="1928581" y="-45206"/>
                  <a:pt x="1997519" y="52123"/>
                  <a:pt x="2216024" y="0"/>
                </a:cubicBezTo>
                <a:cubicBezTo>
                  <a:pt x="2434530" y="-52123"/>
                  <a:pt x="2500793" y="9450"/>
                  <a:pt x="2776872" y="0"/>
                </a:cubicBezTo>
                <a:cubicBezTo>
                  <a:pt x="3052951" y="-9450"/>
                  <a:pt x="3138427" y="29558"/>
                  <a:pt x="3438673" y="0"/>
                </a:cubicBezTo>
                <a:cubicBezTo>
                  <a:pt x="3738919" y="-29558"/>
                  <a:pt x="3855150" y="52000"/>
                  <a:pt x="4049997" y="0"/>
                </a:cubicBezTo>
                <a:cubicBezTo>
                  <a:pt x="4244844" y="-52000"/>
                  <a:pt x="4315080" y="16519"/>
                  <a:pt x="4509892" y="0"/>
                </a:cubicBezTo>
                <a:cubicBezTo>
                  <a:pt x="4704705" y="-16519"/>
                  <a:pt x="5006018" y="38267"/>
                  <a:pt x="5171693" y="0"/>
                </a:cubicBezTo>
                <a:cubicBezTo>
                  <a:pt x="5246844" y="-837"/>
                  <a:pt x="5300594" y="56999"/>
                  <a:pt x="5295754" y="124061"/>
                </a:cubicBezTo>
                <a:cubicBezTo>
                  <a:pt x="5305682" y="269690"/>
                  <a:pt x="5281055" y="499878"/>
                  <a:pt x="5295754" y="620288"/>
                </a:cubicBezTo>
                <a:cubicBezTo>
                  <a:pt x="5294255" y="689015"/>
                  <a:pt x="5238975" y="741760"/>
                  <a:pt x="5171693" y="744349"/>
                </a:cubicBezTo>
                <a:cubicBezTo>
                  <a:pt x="4932612" y="783507"/>
                  <a:pt x="4826474" y="693507"/>
                  <a:pt x="4610845" y="744349"/>
                </a:cubicBezTo>
                <a:cubicBezTo>
                  <a:pt x="4395216" y="795191"/>
                  <a:pt x="4226494" y="691386"/>
                  <a:pt x="3999521" y="744349"/>
                </a:cubicBezTo>
                <a:cubicBezTo>
                  <a:pt x="3772548" y="797312"/>
                  <a:pt x="3656446" y="729552"/>
                  <a:pt x="3539625" y="744349"/>
                </a:cubicBezTo>
                <a:cubicBezTo>
                  <a:pt x="3422804" y="759146"/>
                  <a:pt x="3231658" y="708246"/>
                  <a:pt x="2928301" y="744349"/>
                </a:cubicBezTo>
                <a:cubicBezTo>
                  <a:pt x="2624944" y="780452"/>
                  <a:pt x="2595902" y="697468"/>
                  <a:pt x="2468406" y="744349"/>
                </a:cubicBezTo>
                <a:cubicBezTo>
                  <a:pt x="2340911" y="791230"/>
                  <a:pt x="2087488" y="692270"/>
                  <a:pt x="1958034" y="744349"/>
                </a:cubicBezTo>
                <a:cubicBezTo>
                  <a:pt x="1828580" y="796428"/>
                  <a:pt x="1543315" y="710343"/>
                  <a:pt x="1346710" y="744349"/>
                </a:cubicBezTo>
                <a:cubicBezTo>
                  <a:pt x="1150105" y="778355"/>
                  <a:pt x="970360" y="723128"/>
                  <a:pt x="785862" y="744349"/>
                </a:cubicBezTo>
                <a:cubicBezTo>
                  <a:pt x="601364" y="765570"/>
                  <a:pt x="263781" y="730093"/>
                  <a:pt x="124061" y="744349"/>
                </a:cubicBezTo>
                <a:cubicBezTo>
                  <a:pt x="47648" y="728056"/>
                  <a:pt x="-5978" y="693029"/>
                  <a:pt x="0" y="620288"/>
                </a:cubicBezTo>
                <a:cubicBezTo>
                  <a:pt x="-26631" y="408189"/>
                  <a:pt x="9690" y="344294"/>
                  <a:pt x="0" y="124061"/>
                </a:cubicBezTo>
                <a:close/>
              </a:path>
              <a:path w="5295754" h="744349" stroke="0" extrusionOk="0">
                <a:moveTo>
                  <a:pt x="0" y="124061"/>
                </a:moveTo>
                <a:cubicBezTo>
                  <a:pt x="-1617" y="48942"/>
                  <a:pt x="52895" y="18037"/>
                  <a:pt x="124061" y="0"/>
                </a:cubicBezTo>
                <a:cubicBezTo>
                  <a:pt x="321359" y="-11660"/>
                  <a:pt x="549393" y="1288"/>
                  <a:pt x="684909" y="0"/>
                </a:cubicBezTo>
                <a:cubicBezTo>
                  <a:pt x="820425" y="-1288"/>
                  <a:pt x="1139075" y="57021"/>
                  <a:pt x="1296233" y="0"/>
                </a:cubicBezTo>
                <a:cubicBezTo>
                  <a:pt x="1453391" y="-57021"/>
                  <a:pt x="1584927" y="46546"/>
                  <a:pt x="1705652" y="0"/>
                </a:cubicBezTo>
                <a:cubicBezTo>
                  <a:pt x="1826377" y="-46546"/>
                  <a:pt x="1970871" y="52712"/>
                  <a:pt x="2216024" y="0"/>
                </a:cubicBezTo>
                <a:cubicBezTo>
                  <a:pt x="2461177" y="-52712"/>
                  <a:pt x="2736220" y="38535"/>
                  <a:pt x="2877825" y="0"/>
                </a:cubicBezTo>
                <a:cubicBezTo>
                  <a:pt x="3019430" y="-38535"/>
                  <a:pt x="3258359" y="69001"/>
                  <a:pt x="3539625" y="0"/>
                </a:cubicBezTo>
                <a:cubicBezTo>
                  <a:pt x="3820891" y="-69001"/>
                  <a:pt x="3839484" y="38170"/>
                  <a:pt x="3949044" y="0"/>
                </a:cubicBezTo>
                <a:cubicBezTo>
                  <a:pt x="4058604" y="-38170"/>
                  <a:pt x="4477685" y="75971"/>
                  <a:pt x="4610845" y="0"/>
                </a:cubicBezTo>
                <a:cubicBezTo>
                  <a:pt x="4744005" y="-75971"/>
                  <a:pt x="5003849" y="17862"/>
                  <a:pt x="5171693" y="0"/>
                </a:cubicBezTo>
                <a:cubicBezTo>
                  <a:pt x="5240432" y="-1490"/>
                  <a:pt x="5301697" y="62242"/>
                  <a:pt x="5295754" y="124061"/>
                </a:cubicBezTo>
                <a:cubicBezTo>
                  <a:pt x="5300689" y="265455"/>
                  <a:pt x="5291017" y="424873"/>
                  <a:pt x="5295754" y="620288"/>
                </a:cubicBezTo>
                <a:cubicBezTo>
                  <a:pt x="5293187" y="693942"/>
                  <a:pt x="5228747" y="741948"/>
                  <a:pt x="5171693" y="744349"/>
                </a:cubicBezTo>
                <a:cubicBezTo>
                  <a:pt x="4958199" y="791889"/>
                  <a:pt x="4932789" y="696204"/>
                  <a:pt x="4711798" y="744349"/>
                </a:cubicBezTo>
                <a:cubicBezTo>
                  <a:pt x="4490808" y="792494"/>
                  <a:pt x="4375835" y="717357"/>
                  <a:pt x="4049997" y="744349"/>
                </a:cubicBezTo>
                <a:cubicBezTo>
                  <a:pt x="3724159" y="771341"/>
                  <a:pt x="3775736" y="691450"/>
                  <a:pt x="3590102" y="744349"/>
                </a:cubicBezTo>
                <a:cubicBezTo>
                  <a:pt x="3404468" y="797248"/>
                  <a:pt x="3099527" y="669281"/>
                  <a:pt x="2928301" y="744349"/>
                </a:cubicBezTo>
                <a:cubicBezTo>
                  <a:pt x="2757075" y="819417"/>
                  <a:pt x="2573366" y="731317"/>
                  <a:pt x="2417929" y="744349"/>
                </a:cubicBezTo>
                <a:cubicBezTo>
                  <a:pt x="2262492" y="757381"/>
                  <a:pt x="2033743" y="676302"/>
                  <a:pt x="1806605" y="744349"/>
                </a:cubicBezTo>
                <a:cubicBezTo>
                  <a:pt x="1579467" y="812396"/>
                  <a:pt x="1420408" y="695892"/>
                  <a:pt x="1245757" y="744349"/>
                </a:cubicBezTo>
                <a:cubicBezTo>
                  <a:pt x="1071106" y="792806"/>
                  <a:pt x="842448" y="732241"/>
                  <a:pt x="634433" y="744349"/>
                </a:cubicBezTo>
                <a:cubicBezTo>
                  <a:pt x="426418" y="756457"/>
                  <a:pt x="228451" y="731021"/>
                  <a:pt x="124061" y="744349"/>
                </a:cubicBezTo>
                <a:cubicBezTo>
                  <a:pt x="57408" y="728709"/>
                  <a:pt x="-7997" y="699760"/>
                  <a:pt x="0" y="620288"/>
                </a:cubicBezTo>
                <a:cubicBezTo>
                  <a:pt x="-43683" y="376640"/>
                  <a:pt x="40407" y="336654"/>
                  <a:pt x="0" y="124061"/>
                </a:cubicBezTo>
                <a:close/>
              </a:path>
            </a:pathLst>
          </a:custGeom>
          <a:solidFill>
            <a:srgbClr val="C00000"/>
          </a:solidFill>
          <a:ln w="76200">
            <a:solidFill>
              <a:schemeClr val="accent4">
                <a:lumMod val="60000"/>
                <a:lumOff val="40000"/>
              </a:schemeClr>
            </a:solidFill>
            <a:extLst>
              <a:ext uri="{C807C97D-BFC1-408E-A445-0C87EB9F89A2}">
                <ask:lineSketchStyleProps xmlns="" xmlns:ask="http://schemas.microsoft.com/office/drawing/2018/sketchyshapes" sd="1607263410">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dirty="0">
                <a:latin typeface="Chalkboard" panose="03050602040202020205" pitchFamily="66" charset="77"/>
              </a:rPr>
              <a:t>Our School Curriculum</a:t>
            </a:r>
          </a:p>
        </p:txBody>
      </p:sp>
      <p:sp>
        <p:nvSpPr>
          <p:cNvPr id="6" name="Rectangle 5">
            <a:extLst>
              <a:ext uri="{FF2B5EF4-FFF2-40B4-BE49-F238E27FC236}">
                <a16:creationId xmlns:a16="http://schemas.microsoft.com/office/drawing/2014/main" id="{58F64426-D9A1-D24E-9DF8-D1E48A79EDEA}"/>
              </a:ext>
            </a:extLst>
          </p:cNvPr>
          <p:cNvSpPr/>
          <p:nvPr/>
        </p:nvSpPr>
        <p:spPr>
          <a:xfrm>
            <a:off x="179614" y="1201596"/>
            <a:ext cx="4607772" cy="5509200"/>
          </a:xfrm>
          <a:prstGeom prst="rect">
            <a:avLst/>
          </a:prstGeom>
        </p:spPr>
        <p:txBody>
          <a:bodyPr wrap="square">
            <a:spAutoFit/>
          </a:bodyPr>
          <a:lstStyle/>
          <a:p>
            <a:r>
              <a:rPr lang="en-GB" sz="1600" b="1" u="sng" dirty="0">
                <a:solidFill>
                  <a:srgbClr val="C00000"/>
                </a:solidFill>
              </a:rPr>
              <a:t>Intent:</a:t>
            </a:r>
            <a:endParaRPr lang="en-GB" sz="1600" dirty="0">
              <a:solidFill>
                <a:srgbClr val="C00000"/>
              </a:solidFill>
            </a:endParaRPr>
          </a:p>
          <a:p>
            <a:r>
              <a:rPr lang="en-GB" sz="1600" dirty="0"/>
              <a:t>At the heart of our GSP curriculum lies three main drivers which help to shape our bespoke curriculum.</a:t>
            </a:r>
          </a:p>
          <a:p>
            <a:endParaRPr lang="en-GB" sz="800" dirty="0"/>
          </a:p>
          <a:p>
            <a:pPr>
              <a:buFont typeface="+mj-lt"/>
              <a:buAutoNum type="arabicPeriod"/>
            </a:pPr>
            <a:r>
              <a:rPr lang="en-GB" sz="1600" b="1" dirty="0"/>
              <a:t>Growth -</a:t>
            </a:r>
            <a:r>
              <a:rPr lang="en-GB" sz="1600" dirty="0"/>
              <a:t>  The strong emphasis we place on a team approach is based on our school motto of ‘Together We Learn and Grow.’ This creates a culture in which learners gain confidence, self-respect, feel valued and supported to take responsibility for their own learning and achieve their full potential. This further helps children to build aspirations and believe that anything is possible in their future lives.</a:t>
            </a:r>
          </a:p>
          <a:p>
            <a:pPr>
              <a:buFont typeface="+mj-lt"/>
              <a:buAutoNum type="arabicPeriod"/>
            </a:pPr>
            <a:endParaRPr lang="en-GB" sz="800" dirty="0"/>
          </a:p>
          <a:p>
            <a:pPr>
              <a:buFont typeface="+mj-lt"/>
              <a:buAutoNum type="arabicPeriod"/>
            </a:pPr>
            <a:r>
              <a:rPr lang="en-GB" sz="1600" b="1" dirty="0"/>
              <a:t>Mindfulness –</a:t>
            </a:r>
            <a:r>
              <a:rPr lang="en-GB" sz="1600" dirty="0"/>
              <a:t> This helps our learners to concentrate, focus and to fully experience and find fulfilment in their lives. They also recognise the importance of supporting one another, being outward facing, and have a growing understanding of the impact they can have on themselves and others.</a:t>
            </a:r>
          </a:p>
          <a:p>
            <a:pPr>
              <a:buFont typeface="+mj-lt"/>
              <a:buAutoNum type="arabicPeriod"/>
            </a:pPr>
            <a:endParaRPr lang="en-GB" sz="800" dirty="0"/>
          </a:p>
          <a:p>
            <a:pPr>
              <a:buFont typeface="+mj-lt"/>
              <a:buAutoNum type="arabicPeriod"/>
            </a:pPr>
            <a:r>
              <a:rPr lang="en-GB" sz="1600" b="1" dirty="0"/>
              <a:t>Community –</a:t>
            </a:r>
            <a:r>
              <a:rPr lang="en-GB" sz="1600" dirty="0"/>
              <a:t> This helps learners to be an active, responsible member of our school, the locality, our country and the world.</a:t>
            </a:r>
            <a:endParaRPr lang="en-GB" sz="1600" b="0" i="0" u="none" strike="noStrike" dirty="0">
              <a:effectLst/>
            </a:endParaRPr>
          </a:p>
        </p:txBody>
      </p:sp>
      <p:sp>
        <p:nvSpPr>
          <p:cNvPr id="7" name="Rectangle 6">
            <a:extLst>
              <a:ext uri="{FF2B5EF4-FFF2-40B4-BE49-F238E27FC236}">
                <a16:creationId xmlns:a16="http://schemas.microsoft.com/office/drawing/2014/main" id="{45D09E16-CAD1-7A42-975F-7BFEDECD8284}"/>
              </a:ext>
            </a:extLst>
          </p:cNvPr>
          <p:cNvSpPr/>
          <p:nvPr/>
        </p:nvSpPr>
        <p:spPr>
          <a:xfrm>
            <a:off x="6225694" y="214777"/>
            <a:ext cx="5847278" cy="6740307"/>
          </a:xfrm>
          <a:prstGeom prst="rect">
            <a:avLst/>
          </a:prstGeom>
        </p:spPr>
        <p:txBody>
          <a:bodyPr wrap="square">
            <a:spAutoFit/>
          </a:bodyPr>
          <a:lstStyle/>
          <a:p>
            <a:r>
              <a:rPr lang="en-GB" sz="1600" dirty="0"/>
              <a:t>Every new topic is carefully planned to create memorable learning experiences which are also supported with educational visits and visitors to the school. Outdoor learning is also promoted throughout all subjects and we also deliver residential visits in Y2, Y4 and Y6.</a:t>
            </a:r>
          </a:p>
          <a:p>
            <a:endParaRPr lang="en-GB" sz="800" dirty="0"/>
          </a:p>
          <a:p>
            <a:r>
              <a:rPr lang="en-GB" sz="1600" dirty="0"/>
              <a:t>English (reading, writing, spelling, grammar, punctuation, handwriting and phonics), Maths, Science, Religious Education, Physical Education, Computing are taught all year round, with links to the topic where relevant to enhance learning. Art and Design, Design Technology, History and Geography are currently taught in focus blocks linked to the topics across the half term as part of a two-year cycle across phases. This current blocking however, does include regular opportunities for children to review and revisit previously taught content. SMSC and PHSCE are taught discreetly on a weekly basis as well as being planned for across the whole school topics and through our monthly values. At Key Stage Two our children are taught French although, it is introduced subtly throughout Key Stage One also. In KS2 children also learn how to swim.</a:t>
            </a:r>
          </a:p>
          <a:p>
            <a:endParaRPr lang="en-GB" sz="800" dirty="0"/>
          </a:p>
          <a:p>
            <a:r>
              <a:rPr lang="en-GB" sz="1600" dirty="0"/>
              <a:t>To further enhance the curriculum, we also have whole school topics throughout the year that allow for further in-depth development of knowledge, concepts and understanding across all subjects (see whole school topic plan) and link to community and current affairs.</a:t>
            </a:r>
          </a:p>
          <a:p>
            <a:r>
              <a:rPr lang="en-GB" sz="1600" dirty="0"/>
              <a:t>As part of our Trust we also have regular access to specialist teachers to support and enhance in the delivery of the GSP curriculum.</a:t>
            </a:r>
            <a:endParaRPr lang="en-GB" sz="1600" b="0" i="0" u="none" strike="noStrike" dirty="0">
              <a:effectLst/>
            </a:endParaRPr>
          </a:p>
        </p:txBody>
      </p:sp>
      <p:pic>
        <p:nvPicPr>
          <p:cNvPr id="8" name="Picture 7">
            <a:extLst>
              <a:ext uri="{FF2B5EF4-FFF2-40B4-BE49-F238E27FC236}">
                <a16:creationId xmlns:a16="http://schemas.microsoft.com/office/drawing/2014/main" id="{7103DD81-0841-1D42-AD24-745119CCBCCF}"/>
              </a:ext>
            </a:extLst>
          </p:cNvPr>
          <p:cNvPicPr>
            <a:picLocks noChangeAspect="1"/>
          </p:cNvPicPr>
          <p:nvPr/>
        </p:nvPicPr>
        <p:blipFill rotWithShape="1">
          <a:blip r:embed="rId4"/>
          <a:srcRect l="16722" r="19274"/>
          <a:stretch/>
        </p:blipFill>
        <p:spPr>
          <a:xfrm>
            <a:off x="4618991" y="1314143"/>
            <a:ext cx="1259919" cy="1028700"/>
          </a:xfrm>
          <a:prstGeom prst="rect">
            <a:avLst/>
          </a:prstGeom>
        </p:spPr>
      </p:pic>
      <p:pic>
        <p:nvPicPr>
          <p:cNvPr id="9" name="Picture 8">
            <a:extLst>
              <a:ext uri="{FF2B5EF4-FFF2-40B4-BE49-F238E27FC236}">
                <a16:creationId xmlns:a16="http://schemas.microsoft.com/office/drawing/2014/main" id="{FD453DA9-2FB7-9042-B0BC-769DD8E975F0}"/>
              </a:ext>
            </a:extLst>
          </p:cNvPr>
          <p:cNvPicPr>
            <a:picLocks noChangeAspect="1"/>
          </p:cNvPicPr>
          <p:nvPr/>
        </p:nvPicPr>
        <p:blipFill>
          <a:blip r:embed="rId5"/>
          <a:stretch>
            <a:fillRect/>
          </a:stretch>
        </p:blipFill>
        <p:spPr>
          <a:xfrm>
            <a:off x="5077967" y="2499721"/>
            <a:ext cx="1028700" cy="1028700"/>
          </a:xfrm>
          <a:prstGeom prst="rect">
            <a:avLst/>
          </a:prstGeom>
        </p:spPr>
      </p:pic>
      <p:pic>
        <p:nvPicPr>
          <p:cNvPr id="10" name="Picture 9">
            <a:extLst>
              <a:ext uri="{FF2B5EF4-FFF2-40B4-BE49-F238E27FC236}">
                <a16:creationId xmlns:a16="http://schemas.microsoft.com/office/drawing/2014/main" id="{9E829CC0-3583-1D41-B8D8-81C87EDFABD8}"/>
              </a:ext>
            </a:extLst>
          </p:cNvPr>
          <p:cNvPicPr>
            <a:picLocks noChangeAspect="1"/>
          </p:cNvPicPr>
          <p:nvPr/>
        </p:nvPicPr>
        <p:blipFill>
          <a:blip r:embed="rId6"/>
          <a:stretch>
            <a:fillRect/>
          </a:stretch>
        </p:blipFill>
        <p:spPr>
          <a:xfrm>
            <a:off x="4787386" y="3744995"/>
            <a:ext cx="1113964" cy="1113964"/>
          </a:xfrm>
          <a:prstGeom prst="rect">
            <a:avLst/>
          </a:prstGeom>
        </p:spPr>
      </p:pic>
      <p:pic>
        <p:nvPicPr>
          <p:cNvPr id="11" name="Picture 10">
            <a:extLst>
              <a:ext uri="{FF2B5EF4-FFF2-40B4-BE49-F238E27FC236}">
                <a16:creationId xmlns:a16="http://schemas.microsoft.com/office/drawing/2014/main" id="{28FBAB0B-1A2A-7242-BEBF-AF04FE5BA0C4}"/>
              </a:ext>
            </a:extLst>
          </p:cNvPr>
          <p:cNvPicPr>
            <a:picLocks noChangeAspect="1"/>
          </p:cNvPicPr>
          <p:nvPr/>
        </p:nvPicPr>
        <p:blipFill>
          <a:blip r:embed="rId7"/>
          <a:stretch>
            <a:fillRect/>
          </a:stretch>
        </p:blipFill>
        <p:spPr>
          <a:xfrm>
            <a:off x="5063604" y="5082364"/>
            <a:ext cx="1113964" cy="1113964"/>
          </a:xfrm>
          <a:prstGeom prst="rect">
            <a:avLst/>
          </a:prstGeom>
        </p:spPr>
      </p:pic>
    </p:spTree>
    <p:extLst>
      <p:ext uri="{BB962C8B-B14F-4D97-AF65-F5344CB8AC3E}">
        <p14:creationId xmlns:p14="http://schemas.microsoft.com/office/powerpoint/2010/main" val="24620859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3EC664A-E179-2F4C-A7E4-A1B7F88E71C5}"/>
              </a:ext>
            </a:extLst>
          </p:cNvPr>
          <p:cNvSpPr/>
          <p:nvPr/>
        </p:nvSpPr>
        <p:spPr>
          <a:xfrm>
            <a:off x="0" y="0"/>
            <a:ext cx="12192000" cy="6858000"/>
          </a:xfrm>
          <a:prstGeom prst="rect">
            <a:avLst/>
          </a:prstGeom>
          <a:noFill/>
          <a:ln w="762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a:extLst>
              <a:ext uri="{FF2B5EF4-FFF2-40B4-BE49-F238E27FC236}">
                <a16:creationId xmlns:a16="http://schemas.microsoft.com/office/drawing/2014/main" id="{9A717401-3B63-7C47-9177-F3182A0BCFAA}"/>
              </a:ext>
            </a:extLst>
          </p:cNvPr>
          <p:cNvPicPr>
            <a:picLocks noChangeAspect="1"/>
          </p:cNvPicPr>
          <p:nvPr/>
        </p:nvPicPr>
        <p:blipFill>
          <a:blip r:embed="rId2">
            <a:alphaModFix amt="20000"/>
            <a:duotone>
              <a:schemeClr val="accent5">
                <a:shade val="45000"/>
                <a:satMod val="135000"/>
              </a:schemeClr>
              <a:prstClr val="white"/>
            </a:duotone>
          </a:blip>
          <a:stretch>
            <a:fillRect/>
          </a:stretch>
        </p:blipFill>
        <p:spPr>
          <a:xfrm>
            <a:off x="0" y="3482743"/>
            <a:ext cx="12192000" cy="3454401"/>
          </a:xfrm>
          <a:prstGeom prst="rect">
            <a:avLst/>
          </a:prstGeom>
        </p:spPr>
      </p:pic>
      <p:sp>
        <p:nvSpPr>
          <p:cNvPr id="5" name="Rounded Rectangle 4">
            <a:extLst>
              <a:ext uri="{FF2B5EF4-FFF2-40B4-BE49-F238E27FC236}">
                <a16:creationId xmlns:a16="http://schemas.microsoft.com/office/drawing/2014/main" id="{C191CAD6-D6FD-094E-BF7D-B42C1D3D166C}"/>
              </a:ext>
            </a:extLst>
          </p:cNvPr>
          <p:cNvSpPr/>
          <p:nvPr/>
        </p:nvSpPr>
        <p:spPr>
          <a:xfrm>
            <a:off x="302803" y="241561"/>
            <a:ext cx="3854860" cy="744349"/>
          </a:xfrm>
          <a:custGeom>
            <a:avLst/>
            <a:gdLst>
              <a:gd name="connsiteX0" fmla="*/ 0 w 3854860"/>
              <a:gd name="connsiteY0" fmla="*/ 124061 h 744349"/>
              <a:gd name="connsiteX1" fmla="*/ 124061 w 3854860"/>
              <a:gd name="connsiteY1" fmla="*/ 0 h 744349"/>
              <a:gd name="connsiteX2" fmla="*/ 711444 w 3854860"/>
              <a:gd name="connsiteY2" fmla="*/ 0 h 744349"/>
              <a:gd name="connsiteX3" fmla="*/ 1298827 w 3854860"/>
              <a:gd name="connsiteY3" fmla="*/ 0 h 744349"/>
              <a:gd name="connsiteX4" fmla="*/ 1778008 w 3854860"/>
              <a:gd name="connsiteY4" fmla="*/ 0 h 744349"/>
              <a:gd name="connsiteX5" fmla="*/ 2365391 w 3854860"/>
              <a:gd name="connsiteY5" fmla="*/ 0 h 744349"/>
              <a:gd name="connsiteX6" fmla="*/ 2952774 w 3854860"/>
              <a:gd name="connsiteY6" fmla="*/ 0 h 744349"/>
              <a:gd name="connsiteX7" fmla="*/ 3730799 w 3854860"/>
              <a:gd name="connsiteY7" fmla="*/ 0 h 744349"/>
              <a:gd name="connsiteX8" fmla="*/ 3854860 w 3854860"/>
              <a:gd name="connsiteY8" fmla="*/ 124061 h 744349"/>
              <a:gd name="connsiteX9" fmla="*/ 3854860 w 3854860"/>
              <a:gd name="connsiteY9" fmla="*/ 620288 h 744349"/>
              <a:gd name="connsiteX10" fmla="*/ 3730799 w 3854860"/>
              <a:gd name="connsiteY10" fmla="*/ 744349 h 744349"/>
              <a:gd name="connsiteX11" fmla="*/ 3323753 w 3854860"/>
              <a:gd name="connsiteY11" fmla="*/ 744349 h 744349"/>
              <a:gd name="connsiteX12" fmla="*/ 2880639 w 3854860"/>
              <a:gd name="connsiteY12" fmla="*/ 744349 h 744349"/>
              <a:gd name="connsiteX13" fmla="*/ 2329324 w 3854860"/>
              <a:gd name="connsiteY13" fmla="*/ 744349 h 744349"/>
              <a:gd name="connsiteX14" fmla="*/ 1814075 w 3854860"/>
              <a:gd name="connsiteY14" fmla="*/ 744349 h 744349"/>
              <a:gd name="connsiteX15" fmla="*/ 1262760 w 3854860"/>
              <a:gd name="connsiteY15" fmla="*/ 744349 h 744349"/>
              <a:gd name="connsiteX16" fmla="*/ 783579 w 3854860"/>
              <a:gd name="connsiteY16" fmla="*/ 744349 h 744349"/>
              <a:gd name="connsiteX17" fmla="*/ 124061 w 3854860"/>
              <a:gd name="connsiteY17" fmla="*/ 744349 h 744349"/>
              <a:gd name="connsiteX18" fmla="*/ 0 w 3854860"/>
              <a:gd name="connsiteY18" fmla="*/ 620288 h 744349"/>
              <a:gd name="connsiteX19" fmla="*/ 0 w 3854860"/>
              <a:gd name="connsiteY19" fmla="*/ 124061 h 744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854860" h="744349" fill="none" extrusionOk="0">
                <a:moveTo>
                  <a:pt x="0" y="124061"/>
                </a:moveTo>
                <a:cubicBezTo>
                  <a:pt x="10685" y="66597"/>
                  <a:pt x="59515" y="18279"/>
                  <a:pt x="124061" y="0"/>
                </a:cubicBezTo>
                <a:cubicBezTo>
                  <a:pt x="368250" y="-41585"/>
                  <a:pt x="461881" y="30912"/>
                  <a:pt x="711444" y="0"/>
                </a:cubicBezTo>
                <a:cubicBezTo>
                  <a:pt x="961007" y="-30912"/>
                  <a:pt x="1164795" y="2687"/>
                  <a:pt x="1298827" y="0"/>
                </a:cubicBezTo>
                <a:cubicBezTo>
                  <a:pt x="1432859" y="-2687"/>
                  <a:pt x="1557624" y="1783"/>
                  <a:pt x="1778008" y="0"/>
                </a:cubicBezTo>
                <a:cubicBezTo>
                  <a:pt x="1998392" y="-1783"/>
                  <a:pt x="2244238" y="10177"/>
                  <a:pt x="2365391" y="0"/>
                </a:cubicBezTo>
                <a:cubicBezTo>
                  <a:pt x="2486544" y="-10177"/>
                  <a:pt x="2673357" y="65555"/>
                  <a:pt x="2952774" y="0"/>
                </a:cubicBezTo>
                <a:cubicBezTo>
                  <a:pt x="3232191" y="-65555"/>
                  <a:pt x="3390753" y="48597"/>
                  <a:pt x="3730799" y="0"/>
                </a:cubicBezTo>
                <a:cubicBezTo>
                  <a:pt x="3809129" y="-8604"/>
                  <a:pt x="3845315" y="63115"/>
                  <a:pt x="3854860" y="124061"/>
                </a:cubicBezTo>
                <a:cubicBezTo>
                  <a:pt x="3903475" y="326318"/>
                  <a:pt x="3804960" y="432751"/>
                  <a:pt x="3854860" y="620288"/>
                </a:cubicBezTo>
                <a:cubicBezTo>
                  <a:pt x="3865857" y="705817"/>
                  <a:pt x="3789965" y="740959"/>
                  <a:pt x="3730799" y="744349"/>
                </a:cubicBezTo>
                <a:cubicBezTo>
                  <a:pt x="3647653" y="762261"/>
                  <a:pt x="3521738" y="736480"/>
                  <a:pt x="3323753" y="744349"/>
                </a:cubicBezTo>
                <a:cubicBezTo>
                  <a:pt x="3125768" y="752218"/>
                  <a:pt x="2978441" y="702658"/>
                  <a:pt x="2880639" y="744349"/>
                </a:cubicBezTo>
                <a:cubicBezTo>
                  <a:pt x="2782837" y="786040"/>
                  <a:pt x="2491672" y="727742"/>
                  <a:pt x="2329324" y="744349"/>
                </a:cubicBezTo>
                <a:cubicBezTo>
                  <a:pt x="2166976" y="760956"/>
                  <a:pt x="2068533" y="697548"/>
                  <a:pt x="1814075" y="744349"/>
                </a:cubicBezTo>
                <a:cubicBezTo>
                  <a:pt x="1559617" y="791150"/>
                  <a:pt x="1537735" y="679477"/>
                  <a:pt x="1262760" y="744349"/>
                </a:cubicBezTo>
                <a:cubicBezTo>
                  <a:pt x="987786" y="809221"/>
                  <a:pt x="884193" y="709841"/>
                  <a:pt x="783579" y="744349"/>
                </a:cubicBezTo>
                <a:cubicBezTo>
                  <a:pt x="682965" y="778857"/>
                  <a:pt x="312798" y="695629"/>
                  <a:pt x="124061" y="744349"/>
                </a:cubicBezTo>
                <a:cubicBezTo>
                  <a:pt x="46997" y="741851"/>
                  <a:pt x="-12054" y="677173"/>
                  <a:pt x="0" y="620288"/>
                </a:cubicBezTo>
                <a:cubicBezTo>
                  <a:pt x="-13331" y="515474"/>
                  <a:pt x="30964" y="359070"/>
                  <a:pt x="0" y="124061"/>
                </a:cubicBezTo>
                <a:close/>
              </a:path>
              <a:path w="3854860" h="744349" stroke="0" extrusionOk="0">
                <a:moveTo>
                  <a:pt x="0" y="124061"/>
                </a:moveTo>
                <a:cubicBezTo>
                  <a:pt x="-1617" y="48942"/>
                  <a:pt x="52895" y="18037"/>
                  <a:pt x="124061" y="0"/>
                </a:cubicBezTo>
                <a:cubicBezTo>
                  <a:pt x="365058" y="-33877"/>
                  <a:pt x="495253" y="37467"/>
                  <a:pt x="639309" y="0"/>
                </a:cubicBezTo>
                <a:cubicBezTo>
                  <a:pt x="783365" y="-37467"/>
                  <a:pt x="982199" y="39578"/>
                  <a:pt x="1190625" y="0"/>
                </a:cubicBezTo>
                <a:cubicBezTo>
                  <a:pt x="1399051" y="-39578"/>
                  <a:pt x="1465467" y="44803"/>
                  <a:pt x="1597671" y="0"/>
                </a:cubicBezTo>
                <a:cubicBezTo>
                  <a:pt x="1729875" y="-44803"/>
                  <a:pt x="1844193" y="18455"/>
                  <a:pt x="2076852" y="0"/>
                </a:cubicBezTo>
                <a:cubicBezTo>
                  <a:pt x="2309511" y="-18455"/>
                  <a:pt x="2402966" y="20263"/>
                  <a:pt x="2664235" y="0"/>
                </a:cubicBezTo>
                <a:cubicBezTo>
                  <a:pt x="2925504" y="-20263"/>
                  <a:pt x="3080251" y="15306"/>
                  <a:pt x="3251618" y="0"/>
                </a:cubicBezTo>
                <a:cubicBezTo>
                  <a:pt x="3422985" y="-15306"/>
                  <a:pt x="3493799" y="24825"/>
                  <a:pt x="3730799" y="0"/>
                </a:cubicBezTo>
                <a:cubicBezTo>
                  <a:pt x="3792291" y="19235"/>
                  <a:pt x="3866920" y="40395"/>
                  <a:pt x="3854860" y="124061"/>
                </a:cubicBezTo>
                <a:cubicBezTo>
                  <a:pt x="3892523" y="285691"/>
                  <a:pt x="3854025" y="388456"/>
                  <a:pt x="3854860" y="620288"/>
                </a:cubicBezTo>
                <a:cubicBezTo>
                  <a:pt x="3837442" y="683656"/>
                  <a:pt x="3813546" y="744829"/>
                  <a:pt x="3730799" y="744349"/>
                </a:cubicBezTo>
                <a:cubicBezTo>
                  <a:pt x="3575822" y="772535"/>
                  <a:pt x="3464486" y="707894"/>
                  <a:pt x="3215551" y="744349"/>
                </a:cubicBezTo>
                <a:cubicBezTo>
                  <a:pt x="2966616" y="780804"/>
                  <a:pt x="2857440" y="707180"/>
                  <a:pt x="2664235" y="744349"/>
                </a:cubicBezTo>
                <a:cubicBezTo>
                  <a:pt x="2471030" y="781518"/>
                  <a:pt x="2329867" y="714249"/>
                  <a:pt x="2148987" y="744349"/>
                </a:cubicBezTo>
                <a:cubicBezTo>
                  <a:pt x="1968107" y="774449"/>
                  <a:pt x="1837743" y="707719"/>
                  <a:pt x="1561604" y="744349"/>
                </a:cubicBezTo>
                <a:cubicBezTo>
                  <a:pt x="1285465" y="780979"/>
                  <a:pt x="1241041" y="710752"/>
                  <a:pt x="1118490" y="744349"/>
                </a:cubicBezTo>
                <a:cubicBezTo>
                  <a:pt x="995939" y="777946"/>
                  <a:pt x="339475" y="656355"/>
                  <a:pt x="124061" y="744349"/>
                </a:cubicBezTo>
                <a:cubicBezTo>
                  <a:pt x="56956" y="725934"/>
                  <a:pt x="-276" y="681194"/>
                  <a:pt x="0" y="620288"/>
                </a:cubicBezTo>
                <a:cubicBezTo>
                  <a:pt x="-13347" y="383399"/>
                  <a:pt x="24025" y="336903"/>
                  <a:pt x="0" y="124061"/>
                </a:cubicBezTo>
                <a:close/>
              </a:path>
            </a:pathLst>
          </a:custGeom>
          <a:solidFill>
            <a:srgbClr val="C00000"/>
          </a:solidFill>
          <a:ln w="76200">
            <a:solidFill>
              <a:schemeClr val="accent4">
                <a:lumMod val="60000"/>
                <a:lumOff val="40000"/>
              </a:schemeClr>
            </a:solidFill>
            <a:extLst>
              <a:ext uri="{C807C97D-BFC1-408E-A445-0C87EB9F89A2}">
                <ask:lineSketchStyleProps xmlns="" xmlns:ask="http://schemas.microsoft.com/office/drawing/2018/sketchyshapes" sd="1607263410">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dirty="0">
                <a:latin typeface="Chalkboard" panose="03050602040202020205" pitchFamily="66" charset="77"/>
              </a:rPr>
              <a:t>Enrichment</a:t>
            </a:r>
          </a:p>
        </p:txBody>
      </p:sp>
      <p:pic>
        <p:nvPicPr>
          <p:cNvPr id="12" name="Picture 11">
            <a:extLst>
              <a:ext uri="{FF2B5EF4-FFF2-40B4-BE49-F238E27FC236}">
                <a16:creationId xmlns:a16="http://schemas.microsoft.com/office/drawing/2014/main" id="{A26DD034-C48A-724C-B1B4-7F79022CC02B}"/>
              </a:ext>
            </a:extLst>
          </p:cNvPr>
          <p:cNvPicPr>
            <a:picLocks noChangeAspect="1"/>
          </p:cNvPicPr>
          <p:nvPr/>
        </p:nvPicPr>
        <p:blipFill>
          <a:blip r:embed="rId3"/>
          <a:stretch>
            <a:fillRect/>
          </a:stretch>
        </p:blipFill>
        <p:spPr>
          <a:xfrm rot="20380830">
            <a:off x="5910431" y="4434474"/>
            <a:ext cx="3124882" cy="2294209"/>
          </a:xfrm>
          <a:prstGeom prst="rect">
            <a:avLst/>
          </a:prstGeom>
          <a:ln>
            <a:noFill/>
          </a:ln>
          <a:effectLst>
            <a:softEdge rad="112500"/>
          </a:effectLst>
        </p:spPr>
      </p:pic>
      <p:pic>
        <p:nvPicPr>
          <p:cNvPr id="14" name="Picture 13">
            <a:extLst>
              <a:ext uri="{FF2B5EF4-FFF2-40B4-BE49-F238E27FC236}">
                <a16:creationId xmlns:a16="http://schemas.microsoft.com/office/drawing/2014/main" id="{F6F6BDF8-1A4B-2143-8DB7-DF114CA0AF04}"/>
              </a:ext>
            </a:extLst>
          </p:cNvPr>
          <p:cNvPicPr>
            <a:picLocks noChangeAspect="1"/>
          </p:cNvPicPr>
          <p:nvPr/>
        </p:nvPicPr>
        <p:blipFill>
          <a:blip r:embed="rId4"/>
          <a:stretch>
            <a:fillRect/>
          </a:stretch>
        </p:blipFill>
        <p:spPr>
          <a:xfrm rot="621321">
            <a:off x="5884725" y="330816"/>
            <a:ext cx="2673809" cy="2043675"/>
          </a:xfrm>
          <a:prstGeom prst="rect">
            <a:avLst/>
          </a:prstGeom>
          <a:effectLst>
            <a:softEdge rad="127000"/>
          </a:effectLst>
        </p:spPr>
      </p:pic>
      <p:pic>
        <p:nvPicPr>
          <p:cNvPr id="16" name="Picture 15">
            <a:extLst>
              <a:ext uri="{FF2B5EF4-FFF2-40B4-BE49-F238E27FC236}">
                <a16:creationId xmlns:a16="http://schemas.microsoft.com/office/drawing/2014/main" id="{D53909EA-9AF1-154E-A5EB-BB3D98255B4E}"/>
              </a:ext>
            </a:extLst>
          </p:cNvPr>
          <p:cNvPicPr>
            <a:picLocks noChangeAspect="1"/>
          </p:cNvPicPr>
          <p:nvPr/>
        </p:nvPicPr>
        <p:blipFill>
          <a:blip r:embed="rId5"/>
          <a:stretch>
            <a:fillRect/>
          </a:stretch>
        </p:blipFill>
        <p:spPr>
          <a:xfrm>
            <a:off x="5988585" y="2454043"/>
            <a:ext cx="2552700" cy="2057400"/>
          </a:xfrm>
          <a:prstGeom prst="rect">
            <a:avLst/>
          </a:prstGeom>
          <a:effectLst>
            <a:softEdge rad="127000"/>
          </a:effectLst>
        </p:spPr>
      </p:pic>
      <p:sp>
        <p:nvSpPr>
          <p:cNvPr id="3" name="Rectangle 2">
            <a:extLst>
              <a:ext uri="{FF2B5EF4-FFF2-40B4-BE49-F238E27FC236}">
                <a16:creationId xmlns:a16="http://schemas.microsoft.com/office/drawing/2014/main" id="{2B865C50-6C2A-1740-B1D5-F79B339FCC30}"/>
              </a:ext>
            </a:extLst>
          </p:cNvPr>
          <p:cNvSpPr/>
          <p:nvPr/>
        </p:nvSpPr>
        <p:spPr>
          <a:xfrm>
            <a:off x="190500" y="1285554"/>
            <a:ext cx="5769609" cy="5519460"/>
          </a:xfrm>
          <a:prstGeom prst="rect">
            <a:avLst/>
          </a:prstGeom>
        </p:spPr>
        <p:txBody>
          <a:bodyPr wrap="square">
            <a:spAutoFit/>
          </a:bodyPr>
          <a:lstStyle/>
          <a:p>
            <a:pPr>
              <a:spcAft>
                <a:spcPts val="1000"/>
              </a:spcAft>
            </a:pPr>
            <a:r>
              <a:rPr lang="en-GB" sz="1600" dirty="0"/>
              <a:t>At Great Sankey Primary School we pride ourselves in the exciting enrichment activities we offer to all our children. The clubs are wide ranging and cater for every age and interest and reflect our commitment in developing children at GSP into confident individuals with their own interests. We encourage every child to try our clubs and many of these can lead towards life-long hobbies and passions.</a:t>
            </a:r>
          </a:p>
          <a:p>
            <a:pPr>
              <a:spcAft>
                <a:spcPts val="1000"/>
              </a:spcAft>
            </a:pPr>
            <a:r>
              <a:rPr lang="en-GB" sz="1600" dirty="0"/>
              <a:t>We also take part in competitions throughout the year and encourage everyone to get involved. These have included sporting victories and team achievements to choir and baking competitions. Recent successes have included our UKS2 Football team winning the School Games Football Tournament, our Rugby team reaching the finals and playing at Warrington Rugby team's Halliwell Jones stadium, Gold medal for our UKS2 Athletics team, successes for our Netball team and our cross country team completing their first ever competition. Of course we also must not forget our national success in winning The Guardian’s - School We Want competition and the resulting 'Splat Shed' now sits proudly in our school grounds for all to use.</a:t>
            </a:r>
          </a:p>
          <a:p>
            <a:pPr>
              <a:spcAft>
                <a:spcPts val="1000"/>
              </a:spcAft>
            </a:pPr>
            <a:r>
              <a:rPr lang="en-GB" sz="1600" dirty="0"/>
              <a:t>Our enrichment activities are organised on a termly basis and may change.</a:t>
            </a:r>
            <a:endParaRPr lang="en-GB" sz="1600" b="0" i="0" u="none" strike="noStrike" dirty="0">
              <a:effectLst/>
            </a:endParaRPr>
          </a:p>
        </p:txBody>
      </p:sp>
      <p:sp>
        <p:nvSpPr>
          <p:cNvPr id="6" name="Rectangle 5">
            <a:extLst>
              <a:ext uri="{FF2B5EF4-FFF2-40B4-BE49-F238E27FC236}">
                <a16:creationId xmlns:a16="http://schemas.microsoft.com/office/drawing/2014/main" id="{FBFEECF5-8F52-E143-A74D-1851C82BBC2C}"/>
              </a:ext>
            </a:extLst>
          </p:cNvPr>
          <p:cNvSpPr/>
          <p:nvPr/>
        </p:nvSpPr>
        <p:spPr>
          <a:xfrm>
            <a:off x="8815687" y="228599"/>
            <a:ext cx="3281063" cy="1815882"/>
          </a:xfrm>
          <a:prstGeom prst="rect">
            <a:avLst/>
          </a:prstGeom>
        </p:spPr>
        <p:txBody>
          <a:bodyPr wrap="square">
            <a:spAutoFit/>
          </a:bodyPr>
          <a:lstStyle/>
          <a:p>
            <a:r>
              <a:rPr lang="en-GB" sz="1600" dirty="0"/>
              <a:t>The school also runs many school trips throughout the year to support and enhance the children's curriculum learning. Our children in Years 2, 4 and 6 also enjoy a residential trip with their classmates each year.</a:t>
            </a:r>
          </a:p>
        </p:txBody>
      </p:sp>
      <p:sp>
        <p:nvSpPr>
          <p:cNvPr id="7" name="Rounded Rectangle 6">
            <a:extLst>
              <a:ext uri="{FF2B5EF4-FFF2-40B4-BE49-F238E27FC236}">
                <a16:creationId xmlns:a16="http://schemas.microsoft.com/office/drawing/2014/main" id="{B599575F-1F93-7843-8021-10058A41E451}"/>
              </a:ext>
            </a:extLst>
          </p:cNvPr>
          <p:cNvSpPr/>
          <p:nvPr/>
        </p:nvSpPr>
        <p:spPr>
          <a:xfrm>
            <a:off x="9201150" y="2198915"/>
            <a:ext cx="2800350" cy="4430486"/>
          </a:xfrm>
          <a:prstGeom prst="roundRect">
            <a:avLst/>
          </a:prstGeom>
          <a:solidFill>
            <a:schemeClr val="accent5">
              <a:lumMod val="20000"/>
              <a:lumOff val="80000"/>
            </a:schemeClr>
          </a:solid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u="sng" dirty="0">
                <a:solidFill>
                  <a:schemeClr val="accent4">
                    <a:lumMod val="75000"/>
                  </a:schemeClr>
                </a:solidFill>
                <a:latin typeface="Segoe Script" panose="020B0804020000000003" pitchFamily="34" charset="0"/>
              </a:rPr>
              <a:t>Why Not Try?</a:t>
            </a:r>
            <a:endParaRPr lang="en-GB" dirty="0">
              <a:solidFill>
                <a:schemeClr val="accent4">
                  <a:lumMod val="75000"/>
                </a:schemeClr>
              </a:solidFill>
            </a:endParaRPr>
          </a:p>
          <a:p>
            <a:pPr algn="ctr"/>
            <a:r>
              <a:rPr lang="en-GB" sz="1600" b="1" dirty="0">
                <a:solidFill>
                  <a:srgbClr val="C00000"/>
                </a:solidFill>
                <a:latin typeface="Chalkboard" panose="03050602040202020205" pitchFamily="66" charset="77"/>
              </a:rPr>
              <a:t>Cross Country Club</a:t>
            </a:r>
          </a:p>
          <a:p>
            <a:pPr algn="ctr"/>
            <a:r>
              <a:rPr lang="en-GB" sz="1600" b="1" dirty="0">
                <a:solidFill>
                  <a:srgbClr val="C00000"/>
                </a:solidFill>
                <a:latin typeface="Chalkboard" panose="03050602040202020205" pitchFamily="66" charset="77"/>
              </a:rPr>
              <a:t>British Sign Language Club</a:t>
            </a:r>
          </a:p>
          <a:p>
            <a:pPr algn="ctr"/>
            <a:r>
              <a:rPr lang="en-GB" sz="1600" b="1" dirty="0">
                <a:solidFill>
                  <a:srgbClr val="C00000"/>
                </a:solidFill>
                <a:latin typeface="Chalkboard" panose="03050602040202020205" pitchFamily="66" charset="77"/>
              </a:rPr>
              <a:t>Football Club</a:t>
            </a:r>
          </a:p>
          <a:p>
            <a:pPr algn="ctr"/>
            <a:r>
              <a:rPr lang="en-GB" sz="1600" b="1" dirty="0">
                <a:solidFill>
                  <a:srgbClr val="C00000"/>
                </a:solidFill>
                <a:latin typeface="Chalkboard" panose="03050602040202020205" pitchFamily="66" charset="77"/>
              </a:rPr>
              <a:t>Crafty Kids Club</a:t>
            </a:r>
          </a:p>
          <a:p>
            <a:pPr algn="ctr"/>
            <a:r>
              <a:rPr lang="en-GB" sz="1600" b="1" dirty="0">
                <a:solidFill>
                  <a:srgbClr val="C00000"/>
                </a:solidFill>
                <a:latin typeface="Chalkboard" panose="03050602040202020205" pitchFamily="66" charset="77"/>
              </a:rPr>
              <a:t>Cookery Club</a:t>
            </a:r>
          </a:p>
          <a:p>
            <a:pPr algn="ctr"/>
            <a:r>
              <a:rPr lang="en-GB" sz="1600" b="1" dirty="0">
                <a:solidFill>
                  <a:srgbClr val="C00000"/>
                </a:solidFill>
                <a:latin typeface="Chalkboard" panose="03050602040202020205" pitchFamily="66" charset="77"/>
              </a:rPr>
              <a:t>Gardening Club</a:t>
            </a:r>
          </a:p>
          <a:p>
            <a:pPr algn="ctr"/>
            <a:r>
              <a:rPr lang="en-GB" sz="1600" b="1" dirty="0">
                <a:solidFill>
                  <a:srgbClr val="C00000"/>
                </a:solidFill>
                <a:latin typeface="Chalkboard" panose="03050602040202020205" pitchFamily="66" charset="77"/>
              </a:rPr>
              <a:t>Archery Club</a:t>
            </a:r>
          </a:p>
          <a:p>
            <a:pPr algn="ctr"/>
            <a:r>
              <a:rPr lang="en-GB" sz="1600" b="1" dirty="0">
                <a:solidFill>
                  <a:srgbClr val="C00000"/>
                </a:solidFill>
                <a:latin typeface="Chalkboard" panose="03050602040202020205" pitchFamily="66" charset="77"/>
              </a:rPr>
              <a:t>Netball Club</a:t>
            </a:r>
          </a:p>
          <a:p>
            <a:pPr algn="ctr"/>
            <a:r>
              <a:rPr lang="en-GB" sz="1600" b="1" dirty="0">
                <a:solidFill>
                  <a:srgbClr val="C00000"/>
                </a:solidFill>
                <a:latin typeface="Chalkboard" panose="03050602040202020205" pitchFamily="66" charset="77"/>
              </a:rPr>
              <a:t>Hockey Club</a:t>
            </a:r>
          </a:p>
          <a:p>
            <a:pPr algn="ctr"/>
            <a:r>
              <a:rPr lang="en-GB" sz="1600" b="1" dirty="0">
                <a:solidFill>
                  <a:srgbClr val="C00000"/>
                </a:solidFill>
                <a:latin typeface="Chalkboard" panose="03050602040202020205" pitchFamily="66" charset="77"/>
              </a:rPr>
              <a:t>Colouring Club</a:t>
            </a:r>
          </a:p>
          <a:p>
            <a:pPr algn="ctr"/>
            <a:r>
              <a:rPr lang="en-GB" sz="1600" b="1" dirty="0">
                <a:solidFill>
                  <a:srgbClr val="C00000"/>
                </a:solidFill>
                <a:latin typeface="Chalkboard" panose="03050602040202020205" pitchFamily="66" charset="77"/>
              </a:rPr>
              <a:t>Sewing Club </a:t>
            </a:r>
          </a:p>
          <a:p>
            <a:pPr algn="ctr"/>
            <a:r>
              <a:rPr lang="en-GB" sz="1600" b="1" dirty="0">
                <a:solidFill>
                  <a:srgbClr val="C00000"/>
                </a:solidFill>
                <a:latin typeface="Chalkboard" panose="03050602040202020205" pitchFamily="66" charset="77"/>
              </a:rPr>
              <a:t>Science Club</a:t>
            </a:r>
          </a:p>
          <a:p>
            <a:pPr algn="ctr"/>
            <a:r>
              <a:rPr lang="en-GB" sz="1600" b="1" dirty="0">
                <a:solidFill>
                  <a:srgbClr val="C00000"/>
                </a:solidFill>
                <a:latin typeface="Chalkboard" panose="03050602040202020205" pitchFamily="66" charset="77"/>
              </a:rPr>
              <a:t>Reading Club</a:t>
            </a:r>
          </a:p>
          <a:p>
            <a:pPr algn="ctr"/>
            <a:endParaRPr lang="en-GB" sz="1000" b="1" dirty="0">
              <a:solidFill>
                <a:srgbClr val="C00000"/>
              </a:solidFill>
              <a:latin typeface="Chalkboard" panose="03050602040202020205" pitchFamily="66" charset="77"/>
            </a:endParaRPr>
          </a:p>
          <a:p>
            <a:pPr algn="ctr"/>
            <a:r>
              <a:rPr lang="en-GB" b="1" i="1" dirty="0">
                <a:solidFill>
                  <a:srgbClr val="C00000"/>
                </a:solidFill>
                <a:latin typeface="Chalkboard" panose="03050602040202020205" pitchFamily="66" charset="77"/>
              </a:rPr>
              <a:t>+ many more!</a:t>
            </a:r>
          </a:p>
        </p:txBody>
      </p:sp>
    </p:spTree>
    <p:extLst>
      <p:ext uri="{BB962C8B-B14F-4D97-AF65-F5344CB8AC3E}">
        <p14:creationId xmlns:p14="http://schemas.microsoft.com/office/powerpoint/2010/main" val="34609888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B01F90F-BB68-F74E-991F-868C56040E9A}"/>
              </a:ext>
            </a:extLst>
          </p:cNvPr>
          <p:cNvPicPr>
            <a:picLocks noChangeAspect="1"/>
          </p:cNvPicPr>
          <p:nvPr/>
        </p:nvPicPr>
        <p:blipFill>
          <a:blip r:embed="rId2">
            <a:alphaModFix amt="20000"/>
            <a:duotone>
              <a:schemeClr val="accent5">
                <a:shade val="45000"/>
                <a:satMod val="135000"/>
              </a:schemeClr>
              <a:prstClr val="white"/>
            </a:duotone>
          </a:blip>
          <a:stretch>
            <a:fillRect/>
          </a:stretch>
        </p:blipFill>
        <p:spPr>
          <a:xfrm>
            <a:off x="0" y="3602074"/>
            <a:ext cx="12192000" cy="3454401"/>
          </a:xfrm>
          <a:prstGeom prst="rect">
            <a:avLst/>
          </a:prstGeom>
        </p:spPr>
      </p:pic>
      <p:sp>
        <p:nvSpPr>
          <p:cNvPr id="2" name="Rectangle 1">
            <a:extLst>
              <a:ext uri="{FF2B5EF4-FFF2-40B4-BE49-F238E27FC236}">
                <a16:creationId xmlns:a16="http://schemas.microsoft.com/office/drawing/2014/main" id="{F3EC664A-E179-2F4C-A7E4-A1B7F88E71C5}"/>
              </a:ext>
            </a:extLst>
          </p:cNvPr>
          <p:cNvSpPr/>
          <p:nvPr/>
        </p:nvSpPr>
        <p:spPr>
          <a:xfrm>
            <a:off x="0" y="0"/>
            <a:ext cx="12192000" cy="6858000"/>
          </a:xfrm>
          <a:prstGeom prst="rect">
            <a:avLst/>
          </a:prstGeom>
          <a:noFill/>
          <a:ln w="762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ounded Rectangle 4">
            <a:extLst>
              <a:ext uri="{FF2B5EF4-FFF2-40B4-BE49-F238E27FC236}">
                <a16:creationId xmlns:a16="http://schemas.microsoft.com/office/drawing/2014/main" id="{C191CAD6-D6FD-094E-BF7D-B42C1D3D166C}"/>
              </a:ext>
            </a:extLst>
          </p:cNvPr>
          <p:cNvSpPr/>
          <p:nvPr/>
        </p:nvSpPr>
        <p:spPr>
          <a:xfrm>
            <a:off x="2319444" y="241632"/>
            <a:ext cx="5295754" cy="744349"/>
          </a:xfrm>
          <a:custGeom>
            <a:avLst/>
            <a:gdLst>
              <a:gd name="connsiteX0" fmla="*/ 0 w 5295754"/>
              <a:gd name="connsiteY0" fmla="*/ 124061 h 744349"/>
              <a:gd name="connsiteX1" fmla="*/ 124061 w 5295754"/>
              <a:gd name="connsiteY1" fmla="*/ 0 h 744349"/>
              <a:gd name="connsiteX2" fmla="*/ 634433 w 5295754"/>
              <a:gd name="connsiteY2" fmla="*/ 0 h 744349"/>
              <a:gd name="connsiteX3" fmla="*/ 1296233 w 5295754"/>
              <a:gd name="connsiteY3" fmla="*/ 0 h 744349"/>
              <a:gd name="connsiteX4" fmla="*/ 1756129 w 5295754"/>
              <a:gd name="connsiteY4" fmla="*/ 0 h 744349"/>
              <a:gd name="connsiteX5" fmla="*/ 2216024 w 5295754"/>
              <a:gd name="connsiteY5" fmla="*/ 0 h 744349"/>
              <a:gd name="connsiteX6" fmla="*/ 2776872 w 5295754"/>
              <a:gd name="connsiteY6" fmla="*/ 0 h 744349"/>
              <a:gd name="connsiteX7" fmla="*/ 3438673 w 5295754"/>
              <a:gd name="connsiteY7" fmla="*/ 0 h 744349"/>
              <a:gd name="connsiteX8" fmla="*/ 4049997 w 5295754"/>
              <a:gd name="connsiteY8" fmla="*/ 0 h 744349"/>
              <a:gd name="connsiteX9" fmla="*/ 4509892 w 5295754"/>
              <a:gd name="connsiteY9" fmla="*/ 0 h 744349"/>
              <a:gd name="connsiteX10" fmla="*/ 5171693 w 5295754"/>
              <a:gd name="connsiteY10" fmla="*/ 0 h 744349"/>
              <a:gd name="connsiteX11" fmla="*/ 5295754 w 5295754"/>
              <a:gd name="connsiteY11" fmla="*/ 124061 h 744349"/>
              <a:gd name="connsiteX12" fmla="*/ 5295754 w 5295754"/>
              <a:gd name="connsiteY12" fmla="*/ 620288 h 744349"/>
              <a:gd name="connsiteX13" fmla="*/ 5171693 w 5295754"/>
              <a:gd name="connsiteY13" fmla="*/ 744349 h 744349"/>
              <a:gd name="connsiteX14" fmla="*/ 4610845 w 5295754"/>
              <a:gd name="connsiteY14" fmla="*/ 744349 h 744349"/>
              <a:gd name="connsiteX15" fmla="*/ 3999521 w 5295754"/>
              <a:gd name="connsiteY15" fmla="*/ 744349 h 744349"/>
              <a:gd name="connsiteX16" fmla="*/ 3539625 w 5295754"/>
              <a:gd name="connsiteY16" fmla="*/ 744349 h 744349"/>
              <a:gd name="connsiteX17" fmla="*/ 2928301 w 5295754"/>
              <a:gd name="connsiteY17" fmla="*/ 744349 h 744349"/>
              <a:gd name="connsiteX18" fmla="*/ 2468406 w 5295754"/>
              <a:gd name="connsiteY18" fmla="*/ 744349 h 744349"/>
              <a:gd name="connsiteX19" fmla="*/ 1958034 w 5295754"/>
              <a:gd name="connsiteY19" fmla="*/ 744349 h 744349"/>
              <a:gd name="connsiteX20" fmla="*/ 1346710 w 5295754"/>
              <a:gd name="connsiteY20" fmla="*/ 744349 h 744349"/>
              <a:gd name="connsiteX21" fmla="*/ 785862 w 5295754"/>
              <a:gd name="connsiteY21" fmla="*/ 744349 h 744349"/>
              <a:gd name="connsiteX22" fmla="*/ 124061 w 5295754"/>
              <a:gd name="connsiteY22" fmla="*/ 744349 h 744349"/>
              <a:gd name="connsiteX23" fmla="*/ 0 w 5295754"/>
              <a:gd name="connsiteY23" fmla="*/ 620288 h 744349"/>
              <a:gd name="connsiteX24" fmla="*/ 0 w 5295754"/>
              <a:gd name="connsiteY24" fmla="*/ 124061 h 744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295754" h="744349" fill="none" extrusionOk="0">
                <a:moveTo>
                  <a:pt x="0" y="124061"/>
                </a:moveTo>
                <a:cubicBezTo>
                  <a:pt x="-1734" y="47906"/>
                  <a:pt x="59597" y="540"/>
                  <a:pt x="124061" y="0"/>
                </a:cubicBezTo>
                <a:cubicBezTo>
                  <a:pt x="247954" y="-20424"/>
                  <a:pt x="429893" y="2457"/>
                  <a:pt x="634433" y="0"/>
                </a:cubicBezTo>
                <a:cubicBezTo>
                  <a:pt x="838973" y="-2457"/>
                  <a:pt x="982701" y="44983"/>
                  <a:pt x="1296233" y="0"/>
                </a:cubicBezTo>
                <a:cubicBezTo>
                  <a:pt x="1609765" y="-44983"/>
                  <a:pt x="1583677" y="45206"/>
                  <a:pt x="1756129" y="0"/>
                </a:cubicBezTo>
                <a:cubicBezTo>
                  <a:pt x="1928581" y="-45206"/>
                  <a:pt x="1997519" y="52123"/>
                  <a:pt x="2216024" y="0"/>
                </a:cubicBezTo>
                <a:cubicBezTo>
                  <a:pt x="2434530" y="-52123"/>
                  <a:pt x="2500793" y="9450"/>
                  <a:pt x="2776872" y="0"/>
                </a:cubicBezTo>
                <a:cubicBezTo>
                  <a:pt x="3052951" y="-9450"/>
                  <a:pt x="3138427" y="29558"/>
                  <a:pt x="3438673" y="0"/>
                </a:cubicBezTo>
                <a:cubicBezTo>
                  <a:pt x="3738919" y="-29558"/>
                  <a:pt x="3855150" y="52000"/>
                  <a:pt x="4049997" y="0"/>
                </a:cubicBezTo>
                <a:cubicBezTo>
                  <a:pt x="4244844" y="-52000"/>
                  <a:pt x="4315080" y="16519"/>
                  <a:pt x="4509892" y="0"/>
                </a:cubicBezTo>
                <a:cubicBezTo>
                  <a:pt x="4704705" y="-16519"/>
                  <a:pt x="5006018" y="38267"/>
                  <a:pt x="5171693" y="0"/>
                </a:cubicBezTo>
                <a:cubicBezTo>
                  <a:pt x="5246844" y="-837"/>
                  <a:pt x="5300594" y="56999"/>
                  <a:pt x="5295754" y="124061"/>
                </a:cubicBezTo>
                <a:cubicBezTo>
                  <a:pt x="5305682" y="269690"/>
                  <a:pt x="5281055" y="499878"/>
                  <a:pt x="5295754" y="620288"/>
                </a:cubicBezTo>
                <a:cubicBezTo>
                  <a:pt x="5294255" y="689015"/>
                  <a:pt x="5238975" y="741760"/>
                  <a:pt x="5171693" y="744349"/>
                </a:cubicBezTo>
                <a:cubicBezTo>
                  <a:pt x="4932612" y="783507"/>
                  <a:pt x="4826474" y="693507"/>
                  <a:pt x="4610845" y="744349"/>
                </a:cubicBezTo>
                <a:cubicBezTo>
                  <a:pt x="4395216" y="795191"/>
                  <a:pt x="4226494" y="691386"/>
                  <a:pt x="3999521" y="744349"/>
                </a:cubicBezTo>
                <a:cubicBezTo>
                  <a:pt x="3772548" y="797312"/>
                  <a:pt x="3656446" y="729552"/>
                  <a:pt x="3539625" y="744349"/>
                </a:cubicBezTo>
                <a:cubicBezTo>
                  <a:pt x="3422804" y="759146"/>
                  <a:pt x="3231658" y="708246"/>
                  <a:pt x="2928301" y="744349"/>
                </a:cubicBezTo>
                <a:cubicBezTo>
                  <a:pt x="2624944" y="780452"/>
                  <a:pt x="2595902" y="697468"/>
                  <a:pt x="2468406" y="744349"/>
                </a:cubicBezTo>
                <a:cubicBezTo>
                  <a:pt x="2340911" y="791230"/>
                  <a:pt x="2087488" y="692270"/>
                  <a:pt x="1958034" y="744349"/>
                </a:cubicBezTo>
                <a:cubicBezTo>
                  <a:pt x="1828580" y="796428"/>
                  <a:pt x="1543315" y="710343"/>
                  <a:pt x="1346710" y="744349"/>
                </a:cubicBezTo>
                <a:cubicBezTo>
                  <a:pt x="1150105" y="778355"/>
                  <a:pt x="970360" y="723128"/>
                  <a:pt x="785862" y="744349"/>
                </a:cubicBezTo>
                <a:cubicBezTo>
                  <a:pt x="601364" y="765570"/>
                  <a:pt x="263781" y="730093"/>
                  <a:pt x="124061" y="744349"/>
                </a:cubicBezTo>
                <a:cubicBezTo>
                  <a:pt x="47648" y="728056"/>
                  <a:pt x="-5978" y="693029"/>
                  <a:pt x="0" y="620288"/>
                </a:cubicBezTo>
                <a:cubicBezTo>
                  <a:pt x="-26631" y="408189"/>
                  <a:pt x="9690" y="344294"/>
                  <a:pt x="0" y="124061"/>
                </a:cubicBezTo>
                <a:close/>
              </a:path>
              <a:path w="5295754" h="744349" stroke="0" extrusionOk="0">
                <a:moveTo>
                  <a:pt x="0" y="124061"/>
                </a:moveTo>
                <a:cubicBezTo>
                  <a:pt x="-1617" y="48942"/>
                  <a:pt x="52895" y="18037"/>
                  <a:pt x="124061" y="0"/>
                </a:cubicBezTo>
                <a:cubicBezTo>
                  <a:pt x="321359" y="-11660"/>
                  <a:pt x="549393" y="1288"/>
                  <a:pt x="684909" y="0"/>
                </a:cubicBezTo>
                <a:cubicBezTo>
                  <a:pt x="820425" y="-1288"/>
                  <a:pt x="1139075" y="57021"/>
                  <a:pt x="1296233" y="0"/>
                </a:cubicBezTo>
                <a:cubicBezTo>
                  <a:pt x="1453391" y="-57021"/>
                  <a:pt x="1584927" y="46546"/>
                  <a:pt x="1705652" y="0"/>
                </a:cubicBezTo>
                <a:cubicBezTo>
                  <a:pt x="1826377" y="-46546"/>
                  <a:pt x="1970871" y="52712"/>
                  <a:pt x="2216024" y="0"/>
                </a:cubicBezTo>
                <a:cubicBezTo>
                  <a:pt x="2461177" y="-52712"/>
                  <a:pt x="2736220" y="38535"/>
                  <a:pt x="2877825" y="0"/>
                </a:cubicBezTo>
                <a:cubicBezTo>
                  <a:pt x="3019430" y="-38535"/>
                  <a:pt x="3258359" y="69001"/>
                  <a:pt x="3539625" y="0"/>
                </a:cubicBezTo>
                <a:cubicBezTo>
                  <a:pt x="3820891" y="-69001"/>
                  <a:pt x="3839484" y="38170"/>
                  <a:pt x="3949044" y="0"/>
                </a:cubicBezTo>
                <a:cubicBezTo>
                  <a:pt x="4058604" y="-38170"/>
                  <a:pt x="4477685" y="75971"/>
                  <a:pt x="4610845" y="0"/>
                </a:cubicBezTo>
                <a:cubicBezTo>
                  <a:pt x="4744005" y="-75971"/>
                  <a:pt x="5003849" y="17862"/>
                  <a:pt x="5171693" y="0"/>
                </a:cubicBezTo>
                <a:cubicBezTo>
                  <a:pt x="5240432" y="-1490"/>
                  <a:pt x="5301697" y="62242"/>
                  <a:pt x="5295754" y="124061"/>
                </a:cubicBezTo>
                <a:cubicBezTo>
                  <a:pt x="5300689" y="265455"/>
                  <a:pt x="5291017" y="424873"/>
                  <a:pt x="5295754" y="620288"/>
                </a:cubicBezTo>
                <a:cubicBezTo>
                  <a:pt x="5293187" y="693942"/>
                  <a:pt x="5228747" y="741948"/>
                  <a:pt x="5171693" y="744349"/>
                </a:cubicBezTo>
                <a:cubicBezTo>
                  <a:pt x="4958199" y="791889"/>
                  <a:pt x="4932789" y="696204"/>
                  <a:pt x="4711798" y="744349"/>
                </a:cubicBezTo>
                <a:cubicBezTo>
                  <a:pt x="4490808" y="792494"/>
                  <a:pt x="4375835" y="717357"/>
                  <a:pt x="4049997" y="744349"/>
                </a:cubicBezTo>
                <a:cubicBezTo>
                  <a:pt x="3724159" y="771341"/>
                  <a:pt x="3775736" y="691450"/>
                  <a:pt x="3590102" y="744349"/>
                </a:cubicBezTo>
                <a:cubicBezTo>
                  <a:pt x="3404468" y="797248"/>
                  <a:pt x="3099527" y="669281"/>
                  <a:pt x="2928301" y="744349"/>
                </a:cubicBezTo>
                <a:cubicBezTo>
                  <a:pt x="2757075" y="819417"/>
                  <a:pt x="2573366" y="731317"/>
                  <a:pt x="2417929" y="744349"/>
                </a:cubicBezTo>
                <a:cubicBezTo>
                  <a:pt x="2262492" y="757381"/>
                  <a:pt x="2033743" y="676302"/>
                  <a:pt x="1806605" y="744349"/>
                </a:cubicBezTo>
                <a:cubicBezTo>
                  <a:pt x="1579467" y="812396"/>
                  <a:pt x="1420408" y="695892"/>
                  <a:pt x="1245757" y="744349"/>
                </a:cubicBezTo>
                <a:cubicBezTo>
                  <a:pt x="1071106" y="792806"/>
                  <a:pt x="842448" y="732241"/>
                  <a:pt x="634433" y="744349"/>
                </a:cubicBezTo>
                <a:cubicBezTo>
                  <a:pt x="426418" y="756457"/>
                  <a:pt x="228451" y="731021"/>
                  <a:pt x="124061" y="744349"/>
                </a:cubicBezTo>
                <a:cubicBezTo>
                  <a:pt x="57408" y="728709"/>
                  <a:pt x="-7997" y="699760"/>
                  <a:pt x="0" y="620288"/>
                </a:cubicBezTo>
                <a:cubicBezTo>
                  <a:pt x="-43683" y="376640"/>
                  <a:pt x="40407" y="336654"/>
                  <a:pt x="0" y="124061"/>
                </a:cubicBezTo>
                <a:close/>
              </a:path>
            </a:pathLst>
          </a:custGeom>
          <a:solidFill>
            <a:srgbClr val="C00000"/>
          </a:solidFill>
          <a:ln w="76200">
            <a:solidFill>
              <a:schemeClr val="accent4">
                <a:lumMod val="60000"/>
                <a:lumOff val="40000"/>
              </a:schemeClr>
            </a:solidFill>
            <a:extLst>
              <a:ext uri="{C807C97D-BFC1-408E-A445-0C87EB9F89A2}">
                <ask:lineSketchStyleProps xmlns="" xmlns:ask="http://schemas.microsoft.com/office/drawing/2018/sketchyshapes" sd="1607263410">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dirty="0">
                <a:latin typeface="Chalkboard" panose="03050602040202020205" pitchFamily="66" charset="77"/>
              </a:rPr>
              <a:t>Our School Uniform</a:t>
            </a:r>
          </a:p>
        </p:txBody>
      </p:sp>
      <p:pic>
        <p:nvPicPr>
          <p:cNvPr id="3" name="Picture 2">
            <a:extLst>
              <a:ext uri="{FF2B5EF4-FFF2-40B4-BE49-F238E27FC236}">
                <a16:creationId xmlns:a16="http://schemas.microsoft.com/office/drawing/2014/main" id="{7B8C8B77-751A-114A-92CD-32A708F43B5B}"/>
              </a:ext>
            </a:extLst>
          </p:cNvPr>
          <p:cNvPicPr>
            <a:picLocks noChangeAspect="1"/>
          </p:cNvPicPr>
          <p:nvPr/>
        </p:nvPicPr>
        <p:blipFill rotWithShape="1">
          <a:blip r:embed="rId3"/>
          <a:srcRect l="13060" t="12520" r="14516" b="5553"/>
          <a:stretch/>
        </p:blipFill>
        <p:spPr>
          <a:xfrm>
            <a:off x="8136945" y="345203"/>
            <a:ext cx="3957638" cy="6164650"/>
          </a:xfrm>
          <a:prstGeom prst="rect">
            <a:avLst/>
          </a:prstGeom>
          <a:effectLst>
            <a:softEdge rad="317500"/>
          </a:effectLst>
        </p:spPr>
      </p:pic>
      <p:pic>
        <p:nvPicPr>
          <p:cNvPr id="12" name="Picture 11">
            <a:extLst>
              <a:ext uri="{FF2B5EF4-FFF2-40B4-BE49-F238E27FC236}">
                <a16:creationId xmlns:a16="http://schemas.microsoft.com/office/drawing/2014/main" id="{689E2E7D-7C91-364B-9738-D09D68A1278D}"/>
              </a:ext>
            </a:extLst>
          </p:cNvPr>
          <p:cNvPicPr>
            <a:picLocks noChangeAspect="1"/>
          </p:cNvPicPr>
          <p:nvPr/>
        </p:nvPicPr>
        <p:blipFill rotWithShape="1">
          <a:blip r:embed="rId4"/>
          <a:srcRect l="4799" t="19368" r="72038" b="7003"/>
          <a:stretch/>
        </p:blipFill>
        <p:spPr>
          <a:xfrm>
            <a:off x="400049" y="3749077"/>
            <a:ext cx="1985963" cy="3001802"/>
          </a:xfrm>
          <a:prstGeom prst="rect">
            <a:avLst/>
          </a:prstGeom>
          <a:effectLst>
            <a:softEdge rad="127000"/>
          </a:effectLst>
        </p:spPr>
      </p:pic>
      <p:pic>
        <p:nvPicPr>
          <p:cNvPr id="13" name="Picture 12">
            <a:extLst>
              <a:ext uri="{FF2B5EF4-FFF2-40B4-BE49-F238E27FC236}">
                <a16:creationId xmlns:a16="http://schemas.microsoft.com/office/drawing/2014/main" id="{38A1E4B1-2107-3944-8547-3991A11DAA60}"/>
              </a:ext>
            </a:extLst>
          </p:cNvPr>
          <p:cNvPicPr>
            <a:picLocks noChangeAspect="1"/>
          </p:cNvPicPr>
          <p:nvPr/>
        </p:nvPicPr>
        <p:blipFill rotWithShape="1">
          <a:blip r:embed="rId4"/>
          <a:srcRect l="71891" t="19755" r="3406" b="6615"/>
          <a:stretch/>
        </p:blipFill>
        <p:spPr>
          <a:xfrm>
            <a:off x="395995" y="985910"/>
            <a:ext cx="1985963" cy="2814638"/>
          </a:xfrm>
          <a:prstGeom prst="rect">
            <a:avLst/>
          </a:prstGeom>
          <a:effectLst>
            <a:softEdge rad="127000"/>
          </a:effectLst>
        </p:spPr>
      </p:pic>
      <p:sp>
        <p:nvSpPr>
          <p:cNvPr id="14" name="Rectangle 13">
            <a:extLst>
              <a:ext uri="{FF2B5EF4-FFF2-40B4-BE49-F238E27FC236}">
                <a16:creationId xmlns:a16="http://schemas.microsoft.com/office/drawing/2014/main" id="{8F8841A5-98A5-334A-928E-79C00EEA0305}"/>
              </a:ext>
            </a:extLst>
          </p:cNvPr>
          <p:cNvSpPr/>
          <p:nvPr/>
        </p:nvSpPr>
        <p:spPr>
          <a:xfrm rot="21239962">
            <a:off x="2762339" y="1604717"/>
            <a:ext cx="5443678" cy="4555093"/>
          </a:xfrm>
          <a:custGeom>
            <a:avLst/>
            <a:gdLst>
              <a:gd name="connsiteX0" fmla="*/ 0 w 5443678"/>
              <a:gd name="connsiteY0" fmla="*/ 0 h 4555093"/>
              <a:gd name="connsiteX1" fmla="*/ 435494 w 5443678"/>
              <a:gd name="connsiteY1" fmla="*/ 0 h 4555093"/>
              <a:gd name="connsiteX2" fmla="*/ 979862 w 5443678"/>
              <a:gd name="connsiteY2" fmla="*/ 0 h 4555093"/>
              <a:gd name="connsiteX3" fmla="*/ 1578667 w 5443678"/>
              <a:gd name="connsiteY3" fmla="*/ 0 h 4555093"/>
              <a:gd name="connsiteX4" fmla="*/ 1959724 w 5443678"/>
              <a:gd name="connsiteY4" fmla="*/ 0 h 4555093"/>
              <a:gd name="connsiteX5" fmla="*/ 2340782 w 5443678"/>
              <a:gd name="connsiteY5" fmla="*/ 0 h 4555093"/>
              <a:gd name="connsiteX6" fmla="*/ 2994023 w 5443678"/>
              <a:gd name="connsiteY6" fmla="*/ 0 h 4555093"/>
              <a:gd name="connsiteX7" fmla="*/ 3538391 w 5443678"/>
              <a:gd name="connsiteY7" fmla="*/ 0 h 4555093"/>
              <a:gd name="connsiteX8" fmla="*/ 3919448 w 5443678"/>
              <a:gd name="connsiteY8" fmla="*/ 0 h 4555093"/>
              <a:gd name="connsiteX9" fmla="*/ 4463816 w 5443678"/>
              <a:gd name="connsiteY9" fmla="*/ 0 h 4555093"/>
              <a:gd name="connsiteX10" fmla="*/ 5443678 w 5443678"/>
              <a:gd name="connsiteY10" fmla="*/ 0 h 4555093"/>
              <a:gd name="connsiteX11" fmla="*/ 5443678 w 5443678"/>
              <a:gd name="connsiteY11" fmla="*/ 523836 h 4555093"/>
              <a:gd name="connsiteX12" fmla="*/ 5443678 w 5443678"/>
              <a:gd name="connsiteY12" fmla="*/ 1093222 h 4555093"/>
              <a:gd name="connsiteX13" fmla="*/ 5443678 w 5443678"/>
              <a:gd name="connsiteY13" fmla="*/ 1525956 h 4555093"/>
              <a:gd name="connsiteX14" fmla="*/ 5443678 w 5443678"/>
              <a:gd name="connsiteY14" fmla="*/ 2186445 h 4555093"/>
              <a:gd name="connsiteX15" fmla="*/ 5443678 w 5443678"/>
              <a:gd name="connsiteY15" fmla="*/ 2755831 h 4555093"/>
              <a:gd name="connsiteX16" fmla="*/ 5443678 w 5443678"/>
              <a:gd name="connsiteY16" fmla="*/ 3416320 h 4555093"/>
              <a:gd name="connsiteX17" fmla="*/ 5443678 w 5443678"/>
              <a:gd name="connsiteY17" fmla="*/ 3940155 h 4555093"/>
              <a:gd name="connsiteX18" fmla="*/ 5443678 w 5443678"/>
              <a:gd name="connsiteY18" fmla="*/ 4555093 h 4555093"/>
              <a:gd name="connsiteX19" fmla="*/ 4899310 w 5443678"/>
              <a:gd name="connsiteY19" fmla="*/ 4555093 h 4555093"/>
              <a:gd name="connsiteX20" fmla="*/ 4354942 w 5443678"/>
              <a:gd name="connsiteY20" fmla="*/ 4555093 h 4555093"/>
              <a:gd name="connsiteX21" fmla="*/ 3973885 w 5443678"/>
              <a:gd name="connsiteY21" fmla="*/ 4555093 h 4555093"/>
              <a:gd name="connsiteX22" fmla="*/ 3429517 w 5443678"/>
              <a:gd name="connsiteY22" fmla="*/ 4555093 h 4555093"/>
              <a:gd name="connsiteX23" fmla="*/ 2939586 w 5443678"/>
              <a:gd name="connsiteY23" fmla="*/ 4555093 h 4555093"/>
              <a:gd name="connsiteX24" fmla="*/ 2449655 w 5443678"/>
              <a:gd name="connsiteY24" fmla="*/ 4555093 h 4555093"/>
              <a:gd name="connsiteX25" fmla="*/ 1959724 w 5443678"/>
              <a:gd name="connsiteY25" fmla="*/ 4555093 h 4555093"/>
              <a:gd name="connsiteX26" fmla="*/ 1469793 w 5443678"/>
              <a:gd name="connsiteY26" fmla="*/ 4555093 h 4555093"/>
              <a:gd name="connsiteX27" fmla="*/ 870988 w 5443678"/>
              <a:gd name="connsiteY27" fmla="*/ 4555093 h 4555093"/>
              <a:gd name="connsiteX28" fmla="*/ 0 w 5443678"/>
              <a:gd name="connsiteY28" fmla="*/ 4555093 h 4555093"/>
              <a:gd name="connsiteX29" fmla="*/ 0 w 5443678"/>
              <a:gd name="connsiteY29" fmla="*/ 4122359 h 4555093"/>
              <a:gd name="connsiteX30" fmla="*/ 0 w 5443678"/>
              <a:gd name="connsiteY30" fmla="*/ 3598523 h 4555093"/>
              <a:gd name="connsiteX31" fmla="*/ 0 w 5443678"/>
              <a:gd name="connsiteY31" fmla="*/ 2983586 h 4555093"/>
              <a:gd name="connsiteX32" fmla="*/ 0 w 5443678"/>
              <a:gd name="connsiteY32" fmla="*/ 2323097 h 4555093"/>
              <a:gd name="connsiteX33" fmla="*/ 0 w 5443678"/>
              <a:gd name="connsiteY33" fmla="*/ 1890364 h 4555093"/>
              <a:gd name="connsiteX34" fmla="*/ 0 w 5443678"/>
              <a:gd name="connsiteY34" fmla="*/ 1457630 h 4555093"/>
              <a:gd name="connsiteX35" fmla="*/ 0 w 5443678"/>
              <a:gd name="connsiteY35" fmla="*/ 797141 h 4555093"/>
              <a:gd name="connsiteX36" fmla="*/ 0 w 5443678"/>
              <a:gd name="connsiteY36" fmla="*/ 0 h 4555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5443678" h="4555093" fill="none" extrusionOk="0">
                <a:moveTo>
                  <a:pt x="0" y="0"/>
                </a:moveTo>
                <a:cubicBezTo>
                  <a:pt x="101294" y="-17561"/>
                  <a:pt x="277510" y="16906"/>
                  <a:pt x="435494" y="0"/>
                </a:cubicBezTo>
                <a:cubicBezTo>
                  <a:pt x="593478" y="-16906"/>
                  <a:pt x="766882" y="24631"/>
                  <a:pt x="979862" y="0"/>
                </a:cubicBezTo>
                <a:cubicBezTo>
                  <a:pt x="1192842" y="-24631"/>
                  <a:pt x="1327908" y="37622"/>
                  <a:pt x="1578667" y="0"/>
                </a:cubicBezTo>
                <a:cubicBezTo>
                  <a:pt x="1829427" y="-37622"/>
                  <a:pt x="1785789" y="6804"/>
                  <a:pt x="1959724" y="0"/>
                </a:cubicBezTo>
                <a:cubicBezTo>
                  <a:pt x="2133659" y="-6804"/>
                  <a:pt x="2261205" y="44647"/>
                  <a:pt x="2340782" y="0"/>
                </a:cubicBezTo>
                <a:cubicBezTo>
                  <a:pt x="2420359" y="-44647"/>
                  <a:pt x="2743024" y="75829"/>
                  <a:pt x="2994023" y="0"/>
                </a:cubicBezTo>
                <a:cubicBezTo>
                  <a:pt x="3245022" y="-75829"/>
                  <a:pt x="3311505" y="54481"/>
                  <a:pt x="3538391" y="0"/>
                </a:cubicBezTo>
                <a:cubicBezTo>
                  <a:pt x="3765277" y="-54481"/>
                  <a:pt x="3731623" y="44783"/>
                  <a:pt x="3919448" y="0"/>
                </a:cubicBezTo>
                <a:cubicBezTo>
                  <a:pt x="4107273" y="-44783"/>
                  <a:pt x="4264644" y="36946"/>
                  <a:pt x="4463816" y="0"/>
                </a:cubicBezTo>
                <a:cubicBezTo>
                  <a:pt x="4662988" y="-36946"/>
                  <a:pt x="5210817" y="42730"/>
                  <a:pt x="5443678" y="0"/>
                </a:cubicBezTo>
                <a:cubicBezTo>
                  <a:pt x="5452230" y="160453"/>
                  <a:pt x="5388906" y="385193"/>
                  <a:pt x="5443678" y="523836"/>
                </a:cubicBezTo>
                <a:cubicBezTo>
                  <a:pt x="5498450" y="662479"/>
                  <a:pt x="5398699" y="916495"/>
                  <a:pt x="5443678" y="1093222"/>
                </a:cubicBezTo>
                <a:cubicBezTo>
                  <a:pt x="5488657" y="1269949"/>
                  <a:pt x="5404459" y="1318781"/>
                  <a:pt x="5443678" y="1525956"/>
                </a:cubicBezTo>
                <a:cubicBezTo>
                  <a:pt x="5482897" y="1733131"/>
                  <a:pt x="5372195" y="1893721"/>
                  <a:pt x="5443678" y="2186445"/>
                </a:cubicBezTo>
                <a:cubicBezTo>
                  <a:pt x="5515161" y="2479169"/>
                  <a:pt x="5394521" y="2614852"/>
                  <a:pt x="5443678" y="2755831"/>
                </a:cubicBezTo>
                <a:cubicBezTo>
                  <a:pt x="5492835" y="2896810"/>
                  <a:pt x="5439205" y="3207257"/>
                  <a:pt x="5443678" y="3416320"/>
                </a:cubicBezTo>
                <a:cubicBezTo>
                  <a:pt x="5448151" y="3625383"/>
                  <a:pt x="5434507" y="3812870"/>
                  <a:pt x="5443678" y="3940155"/>
                </a:cubicBezTo>
                <a:cubicBezTo>
                  <a:pt x="5452849" y="4067441"/>
                  <a:pt x="5421752" y="4313919"/>
                  <a:pt x="5443678" y="4555093"/>
                </a:cubicBezTo>
                <a:cubicBezTo>
                  <a:pt x="5175193" y="4565231"/>
                  <a:pt x="5144478" y="4529297"/>
                  <a:pt x="4899310" y="4555093"/>
                </a:cubicBezTo>
                <a:cubicBezTo>
                  <a:pt x="4654142" y="4580889"/>
                  <a:pt x="4494184" y="4500670"/>
                  <a:pt x="4354942" y="4555093"/>
                </a:cubicBezTo>
                <a:cubicBezTo>
                  <a:pt x="4215700" y="4609516"/>
                  <a:pt x="4096035" y="4527140"/>
                  <a:pt x="3973885" y="4555093"/>
                </a:cubicBezTo>
                <a:cubicBezTo>
                  <a:pt x="3851735" y="4583046"/>
                  <a:pt x="3659089" y="4501952"/>
                  <a:pt x="3429517" y="4555093"/>
                </a:cubicBezTo>
                <a:cubicBezTo>
                  <a:pt x="3199945" y="4608234"/>
                  <a:pt x="3155670" y="4554648"/>
                  <a:pt x="2939586" y="4555093"/>
                </a:cubicBezTo>
                <a:cubicBezTo>
                  <a:pt x="2723502" y="4555538"/>
                  <a:pt x="2628145" y="4539693"/>
                  <a:pt x="2449655" y="4555093"/>
                </a:cubicBezTo>
                <a:cubicBezTo>
                  <a:pt x="2271165" y="4570493"/>
                  <a:pt x="2187151" y="4524027"/>
                  <a:pt x="1959724" y="4555093"/>
                </a:cubicBezTo>
                <a:cubicBezTo>
                  <a:pt x="1732297" y="4586159"/>
                  <a:pt x="1652266" y="4541087"/>
                  <a:pt x="1469793" y="4555093"/>
                </a:cubicBezTo>
                <a:cubicBezTo>
                  <a:pt x="1287320" y="4569099"/>
                  <a:pt x="1078099" y="4488485"/>
                  <a:pt x="870988" y="4555093"/>
                </a:cubicBezTo>
                <a:cubicBezTo>
                  <a:pt x="663877" y="4621701"/>
                  <a:pt x="267444" y="4477667"/>
                  <a:pt x="0" y="4555093"/>
                </a:cubicBezTo>
                <a:cubicBezTo>
                  <a:pt x="-33042" y="4409985"/>
                  <a:pt x="24498" y="4263031"/>
                  <a:pt x="0" y="4122359"/>
                </a:cubicBezTo>
                <a:cubicBezTo>
                  <a:pt x="-24498" y="3981687"/>
                  <a:pt x="8399" y="3732503"/>
                  <a:pt x="0" y="3598523"/>
                </a:cubicBezTo>
                <a:cubicBezTo>
                  <a:pt x="-8399" y="3464543"/>
                  <a:pt x="21888" y="3149092"/>
                  <a:pt x="0" y="2983586"/>
                </a:cubicBezTo>
                <a:cubicBezTo>
                  <a:pt x="-21888" y="2818080"/>
                  <a:pt x="6458" y="2643083"/>
                  <a:pt x="0" y="2323097"/>
                </a:cubicBezTo>
                <a:cubicBezTo>
                  <a:pt x="-6458" y="2003111"/>
                  <a:pt x="19437" y="2005511"/>
                  <a:pt x="0" y="1890364"/>
                </a:cubicBezTo>
                <a:cubicBezTo>
                  <a:pt x="-19437" y="1775217"/>
                  <a:pt x="5822" y="1563176"/>
                  <a:pt x="0" y="1457630"/>
                </a:cubicBezTo>
                <a:cubicBezTo>
                  <a:pt x="-5822" y="1352084"/>
                  <a:pt x="56914" y="1107351"/>
                  <a:pt x="0" y="797141"/>
                </a:cubicBezTo>
                <a:cubicBezTo>
                  <a:pt x="-56914" y="486931"/>
                  <a:pt x="14007" y="246302"/>
                  <a:pt x="0" y="0"/>
                </a:cubicBezTo>
                <a:close/>
              </a:path>
              <a:path w="5443678" h="4555093" stroke="0" extrusionOk="0">
                <a:moveTo>
                  <a:pt x="0" y="0"/>
                </a:moveTo>
                <a:cubicBezTo>
                  <a:pt x="130865" y="-36530"/>
                  <a:pt x="337875" y="22296"/>
                  <a:pt x="489931" y="0"/>
                </a:cubicBezTo>
                <a:cubicBezTo>
                  <a:pt x="641987" y="-22296"/>
                  <a:pt x="751521" y="32913"/>
                  <a:pt x="870988" y="0"/>
                </a:cubicBezTo>
                <a:cubicBezTo>
                  <a:pt x="990455" y="-32913"/>
                  <a:pt x="1359193" y="9488"/>
                  <a:pt x="1524230" y="0"/>
                </a:cubicBezTo>
                <a:cubicBezTo>
                  <a:pt x="1689267" y="-9488"/>
                  <a:pt x="1895606" y="48512"/>
                  <a:pt x="2014161" y="0"/>
                </a:cubicBezTo>
                <a:cubicBezTo>
                  <a:pt x="2132716" y="-48512"/>
                  <a:pt x="2270542" y="3839"/>
                  <a:pt x="2504092" y="0"/>
                </a:cubicBezTo>
                <a:cubicBezTo>
                  <a:pt x="2737642" y="-3839"/>
                  <a:pt x="2897870" y="42585"/>
                  <a:pt x="3157333" y="0"/>
                </a:cubicBezTo>
                <a:cubicBezTo>
                  <a:pt x="3416796" y="-42585"/>
                  <a:pt x="3400572" y="49355"/>
                  <a:pt x="3592827" y="0"/>
                </a:cubicBezTo>
                <a:cubicBezTo>
                  <a:pt x="3785082" y="-49355"/>
                  <a:pt x="3928840" y="43437"/>
                  <a:pt x="4246069" y="0"/>
                </a:cubicBezTo>
                <a:cubicBezTo>
                  <a:pt x="4563298" y="-43437"/>
                  <a:pt x="4745445" y="77775"/>
                  <a:pt x="4899310" y="0"/>
                </a:cubicBezTo>
                <a:cubicBezTo>
                  <a:pt x="5053175" y="-77775"/>
                  <a:pt x="5173115" y="2208"/>
                  <a:pt x="5443678" y="0"/>
                </a:cubicBezTo>
                <a:cubicBezTo>
                  <a:pt x="5499495" y="311449"/>
                  <a:pt x="5364961" y="512958"/>
                  <a:pt x="5443678" y="660488"/>
                </a:cubicBezTo>
                <a:cubicBezTo>
                  <a:pt x="5522395" y="808018"/>
                  <a:pt x="5421603" y="1110390"/>
                  <a:pt x="5443678" y="1275426"/>
                </a:cubicBezTo>
                <a:cubicBezTo>
                  <a:pt x="5465753" y="1440462"/>
                  <a:pt x="5404573" y="1566863"/>
                  <a:pt x="5443678" y="1708160"/>
                </a:cubicBezTo>
                <a:cubicBezTo>
                  <a:pt x="5482783" y="1849457"/>
                  <a:pt x="5424436" y="2002243"/>
                  <a:pt x="5443678" y="2277547"/>
                </a:cubicBezTo>
                <a:cubicBezTo>
                  <a:pt x="5462920" y="2552851"/>
                  <a:pt x="5437817" y="2594142"/>
                  <a:pt x="5443678" y="2846933"/>
                </a:cubicBezTo>
                <a:cubicBezTo>
                  <a:pt x="5449539" y="3099724"/>
                  <a:pt x="5427898" y="3243184"/>
                  <a:pt x="5443678" y="3416320"/>
                </a:cubicBezTo>
                <a:cubicBezTo>
                  <a:pt x="5459458" y="3589456"/>
                  <a:pt x="5432884" y="3808014"/>
                  <a:pt x="5443678" y="4031257"/>
                </a:cubicBezTo>
                <a:cubicBezTo>
                  <a:pt x="5454472" y="4254500"/>
                  <a:pt x="5386795" y="4417775"/>
                  <a:pt x="5443678" y="4555093"/>
                </a:cubicBezTo>
                <a:cubicBezTo>
                  <a:pt x="5295820" y="4615097"/>
                  <a:pt x="5055205" y="4512518"/>
                  <a:pt x="4844873" y="4555093"/>
                </a:cubicBezTo>
                <a:cubicBezTo>
                  <a:pt x="4634542" y="4597668"/>
                  <a:pt x="4519765" y="4522009"/>
                  <a:pt x="4409379" y="4555093"/>
                </a:cubicBezTo>
                <a:cubicBezTo>
                  <a:pt x="4298993" y="4588177"/>
                  <a:pt x="3902850" y="4480364"/>
                  <a:pt x="3756138" y="4555093"/>
                </a:cubicBezTo>
                <a:cubicBezTo>
                  <a:pt x="3609426" y="4629822"/>
                  <a:pt x="3400121" y="4523945"/>
                  <a:pt x="3211770" y="4555093"/>
                </a:cubicBezTo>
                <a:cubicBezTo>
                  <a:pt x="3023419" y="4586241"/>
                  <a:pt x="2885216" y="4518581"/>
                  <a:pt x="2776276" y="4555093"/>
                </a:cubicBezTo>
                <a:cubicBezTo>
                  <a:pt x="2667336" y="4591605"/>
                  <a:pt x="2470814" y="4551194"/>
                  <a:pt x="2231908" y="4555093"/>
                </a:cubicBezTo>
                <a:cubicBezTo>
                  <a:pt x="1993002" y="4558992"/>
                  <a:pt x="1943281" y="4522756"/>
                  <a:pt x="1850851" y="4555093"/>
                </a:cubicBezTo>
                <a:cubicBezTo>
                  <a:pt x="1758421" y="4587430"/>
                  <a:pt x="1549596" y="4512420"/>
                  <a:pt x="1469793" y="4555093"/>
                </a:cubicBezTo>
                <a:cubicBezTo>
                  <a:pt x="1389990" y="4597766"/>
                  <a:pt x="1190599" y="4489799"/>
                  <a:pt x="925425" y="4555093"/>
                </a:cubicBezTo>
                <a:cubicBezTo>
                  <a:pt x="660251" y="4620387"/>
                  <a:pt x="630954" y="4525812"/>
                  <a:pt x="489931" y="4555093"/>
                </a:cubicBezTo>
                <a:cubicBezTo>
                  <a:pt x="348908" y="4584374"/>
                  <a:pt x="191486" y="4547272"/>
                  <a:pt x="0" y="4555093"/>
                </a:cubicBezTo>
                <a:cubicBezTo>
                  <a:pt x="-4364" y="4431013"/>
                  <a:pt x="8922" y="4263762"/>
                  <a:pt x="0" y="4076808"/>
                </a:cubicBezTo>
                <a:cubicBezTo>
                  <a:pt x="-8922" y="3889854"/>
                  <a:pt x="14834" y="3746379"/>
                  <a:pt x="0" y="3644074"/>
                </a:cubicBezTo>
                <a:cubicBezTo>
                  <a:pt x="-14834" y="3541769"/>
                  <a:pt x="16952" y="3227857"/>
                  <a:pt x="0" y="3029137"/>
                </a:cubicBezTo>
                <a:cubicBezTo>
                  <a:pt x="-16952" y="2830417"/>
                  <a:pt x="33409" y="2722152"/>
                  <a:pt x="0" y="2550852"/>
                </a:cubicBezTo>
                <a:cubicBezTo>
                  <a:pt x="-33409" y="2379552"/>
                  <a:pt x="11470" y="2066153"/>
                  <a:pt x="0" y="1935915"/>
                </a:cubicBezTo>
                <a:cubicBezTo>
                  <a:pt x="-11470" y="1805677"/>
                  <a:pt x="10013" y="1443333"/>
                  <a:pt x="0" y="1275426"/>
                </a:cubicBezTo>
                <a:cubicBezTo>
                  <a:pt x="-10013" y="1107519"/>
                  <a:pt x="43176" y="914444"/>
                  <a:pt x="0" y="751590"/>
                </a:cubicBezTo>
                <a:cubicBezTo>
                  <a:pt x="-43176" y="588736"/>
                  <a:pt x="12610" y="281814"/>
                  <a:pt x="0" y="0"/>
                </a:cubicBezTo>
                <a:close/>
              </a:path>
            </a:pathLst>
          </a:custGeom>
          <a:solidFill>
            <a:schemeClr val="accent1">
              <a:lumMod val="20000"/>
              <a:lumOff val="80000"/>
            </a:schemeClr>
          </a:solidFill>
          <a:ln w="28575">
            <a:solidFill>
              <a:srgbClr val="C00000"/>
            </a:solidFill>
            <a:extLst>
              <a:ext uri="{C807C97D-BFC1-408E-A445-0C87EB9F89A2}">
                <ask:lineSketchStyleProps xmlns="" xmlns:ask="http://schemas.microsoft.com/office/drawing/2018/sketchyshapes" sd="1219033472">
                  <a:prstGeom prst="rect">
                    <a:avLst/>
                  </a:prstGeom>
                  <ask:type>
                    <ask:lineSketchScribble/>
                  </ask:type>
                </ask:lineSketchStyleProps>
              </a:ext>
            </a:extLst>
          </a:ln>
        </p:spPr>
        <p:txBody>
          <a:bodyPr wrap="square">
            <a:spAutoFit/>
          </a:bodyPr>
          <a:lstStyle/>
          <a:p>
            <a:r>
              <a:rPr lang="en-GB" dirty="0">
                <a:latin typeface="Chalkboard" panose="03050602040202020205" pitchFamily="66" charset="77"/>
              </a:rPr>
              <a:t>We are very proud of our GSP uniform and it is often commented upon positively by others. All children wear a uniform to instil a sense of pride in the school and parents and carers are asked to fully support this request.</a:t>
            </a:r>
          </a:p>
          <a:p>
            <a:endParaRPr lang="en-GB" sz="1000" dirty="0">
              <a:latin typeface="Chalkboard" panose="03050602040202020205" pitchFamily="66" charset="77"/>
            </a:endParaRPr>
          </a:p>
          <a:p>
            <a:r>
              <a:rPr lang="en-GB" dirty="0">
                <a:latin typeface="Chalkboard" panose="03050602040202020205" pitchFamily="66" charset="77"/>
              </a:rPr>
              <a:t>It is our school policy that all children wear school uniform when attending school, or when participating in a school-organised event outside normal hours. We provide a complete list of the items needed for school uniform in our school on the school website.</a:t>
            </a:r>
          </a:p>
          <a:p>
            <a:endParaRPr lang="en-GB" sz="1000" dirty="0">
              <a:latin typeface="Chalkboard" panose="03050602040202020205" pitchFamily="66" charset="77"/>
            </a:endParaRPr>
          </a:p>
          <a:p>
            <a:r>
              <a:rPr lang="en-GB" dirty="0">
                <a:latin typeface="Chalkboard" panose="03050602040202020205" pitchFamily="66" charset="77"/>
              </a:rPr>
              <a:t>When deciding on school uniform, every effort has been made to ensure that the cost to parents is minimised. The vast majority of items are available from a range of sources. </a:t>
            </a:r>
            <a:endParaRPr lang="en-GB" b="0" i="0" u="none" strike="noStrike" dirty="0">
              <a:effectLst/>
              <a:latin typeface="Chalkboard" panose="03050602040202020205" pitchFamily="66" charset="77"/>
            </a:endParaRPr>
          </a:p>
        </p:txBody>
      </p:sp>
    </p:spTree>
    <p:extLst>
      <p:ext uri="{BB962C8B-B14F-4D97-AF65-F5344CB8AC3E}">
        <p14:creationId xmlns:p14="http://schemas.microsoft.com/office/powerpoint/2010/main" val="9630191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B01F90F-BB68-F74E-991F-868C56040E9A}"/>
              </a:ext>
            </a:extLst>
          </p:cNvPr>
          <p:cNvPicPr>
            <a:picLocks noChangeAspect="1"/>
          </p:cNvPicPr>
          <p:nvPr/>
        </p:nvPicPr>
        <p:blipFill>
          <a:blip r:embed="rId3">
            <a:alphaModFix amt="20000"/>
            <a:duotone>
              <a:schemeClr val="accent5">
                <a:shade val="45000"/>
                <a:satMod val="135000"/>
              </a:schemeClr>
              <a:prstClr val="white"/>
            </a:duotone>
          </a:blip>
          <a:stretch>
            <a:fillRect/>
          </a:stretch>
        </p:blipFill>
        <p:spPr>
          <a:xfrm>
            <a:off x="0" y="3602074"/>
            <a:ext cx="12192000" cy="3454401"/>
          </a:xfrm>
          <a:prstGeom prst="rect">
            <a:avLst/>
          </a:prstGeom>
        </p:spPr>
      </p:pic>
      <p:sp>
        <p:nvSpPr>
          <p:cNvPr id="2" name="Rectangle 1">
            <a:extLst>
              <a:ext uri="{FF2B5EF4-FFF2-40B4-BE49-F238E27FC236}">
                <a16:creationId xmlns:a16="http://schemas.microsoft.com/office/drawing/2014/main" id="{F3EC664A-E179-2F4C-A7E4-A1B7F88E71C5}"/>
              </a:ext>
            </a:extLst>
          </p:cNvPr>
          <p:cNvSpPr/>
          <p:nvPr/>
        </p:nvSpPr>
        <p:spPr>
          <a:xfrm>
            <a:off x="0" y="0"/>
            <a:ext cx="12192000" cy="6858000"/>
          </a:xfrm>
          <a:prstGeom prst="rect">
            <a:avLst/>
          </a:prstGeom>
          <a:noFill/>
          <a:ln w="762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ounded Rectangle 4">
            <a:extLst>
              <a:ext uri="{FF2B5EF4-FFF2-40B4-BE49-F238E27FC236}">
                <a16:creationId xmlns:a16="http://schemas.microsoft.com/office/drawing/2014/main" id="{C191CAD6-D6FD-094E-BF7D-B42C1D3D166C}"/>
              </a:ext>
            </a:extLst>
          </p:cNvPr>
          <p:cNvSpPr/>
          <p:nvPr/>
        </p:nvSpPr>
        <p:spPr>
          <a:xfrm>
            <a:off x="190919" y="206462"/>
            <a:ext cx="7777423" cy="744349"/>
          </a:xfrm>
          <a:custGeom>
            <a:avLst/>
            <a:gdLst>
              <a:gd name="connsiteX0" fmla="*/ 0 w 7777423"/>
              <a:gd name="connsiteY0" fmla="*/ 124061 h 744349"/>
              <a:gd name="connsiteX1" fmla="*/ 124061 w 7777423"/>
              <a:gd name="connsiteY1" fmla="*/ 0 h 744349"/>
              <a:gd name="connsiteX2" fmla="*/ 778531 w 7777423"/>
              <a:gd name="connsiteY2" fmla="*/ 0 h 744349"/>
              <a:gd name="connsiteX3" fmla="*/ 1433001 w 7777423"/>
              <a:gd name="connsiteY3" fmla="*/ 0 h 744349"/>
              <a:gd name="connsiteX4" fmla="*/ 2012178 w 7777423"/>
              <a:gd name="connsiteY4" fmla="*/ 0 h 744349"/>
              <a:gd name="connsiteX5" fmla="*/ 2666648 w 7777423"/>
              <a:gd name="connsiteY5" fmla="*/ 0 h 744349"/>
              <a:gd name="connsiteX6" fmla="*/ 3170532 w 7777423"/>
              <a:gd name="connsiteY6" fmla="*/ 0 h 744349"/>
              <a:gd name="connsiteX7" fmla="*/ 3825002 w 7777423"/>
              <a:gd name="connsiteY7" fmla="*/ 0 h 744349"/>
              <a:gd name="connsiteX8" fmla="*/ 4253593 w 7777423"/>
              <a:gd name="connsiteY8" fmla="*/ 0 h 744349"/>
              <a:gd name="connsiteX9" fmla="*/ 4682184 w 7777423"/>
              <a:gd name="connsiteY9" fmla="*/ 0 h 744349"/>
              <a:gd name="connsiteX10" fmla="*/ 5336654 w 7777423"/>
              <a:gd name="connsiteY10" fmla="*/ 0 h 744349"/>
              <a:gd name="connsiteX11" fmla="*/ 5765245 w 7777423"/>
              <a:gd name="connsiteY11" fmla="*/ 0 h 744349"/>
              <a:gd name="connsiteX12" fmla="*/ 6419715 w 7777423"/>
              <a:gd name="connsiteY12" fmla="*/ 0 h 744349"/>
              <a:gd name="connsiteX13" fmla="*/ 6848306 w 7777423"/>
              <a:gd name="connsiteY13" fmla="*/ 0 h 744349"/>
              <a:gd name="connsiteX14" fmla="*/ 7653362 w 7777423"/>
              <a:gd name="connsiteY14" fmla="*/ 0 h 744349"/>
              <a:gd name="connsiteX15" fmla="*/ 7777423 w 7777423"/>
              <a:gd name="connsiteY15" fmla="*/ 124061 h 744349"/>
              <a:gd name="connsiteX16" fmla="*/ 7777423 w 7777423"/>
              <a:gd name="connsiteY16" fmla="*/ 620288 h 744349"/>
              <a:gd name="connsiteX17" fmla="*/ 7653362 w 7777423"/>
              <a:gd name="connsiteY17" fmla="*/ 744349 h 744349"/>
              <a:gd name="connsiteX18" fmla="*/ 7300064 w 7777423"/>
              <a:gd name="connsiteY18" fmla="*/ 744349 h 744349"/>
              <a:gd name="connsiteX19" fmla="*/ 6796180 w 7777423"/>
              <a:gd name="connsiteY19" fmla="*/ 744349 h 744349"/>
              <a:gd name="connsiteX20" fmla="*/ 6141710 w 7777423"/>
              <a:gd name="connsiteY20" fmla="*/ 744349 h 744349"/>
              <a:gd name="connsiteX21" fmla="*/ 5713119 w 7777423"/>
              <a:gd name="connsiteY21" fmla="*/ 744349 h 744349"/>
              <a:gd name="connsiteX22" fmla="*/ 5133942 w 7777423"/>
              <a:gd name="connsiteY22" fmla="*/ 744349 h 744349"/>
              <a:gd name="connsiteX23" fmla="*/ 4705351 w 7777423"/>
              <a:gd name="connsiteY23" fmla="*/ 744349 h 744349"/>
              <a:gd name="connsiteX24" fmla="*/ 4126174 w 7777423"/>
              <a:gd name="connsiteY24" fmla="*/ 744349 h 744349"/>
              <a:gd name="connsiteX25" fmla="*/ 3697583 w 7777423"/>
              <a:gd name="connsiteY25" fmla="*/ 744349 h 744349"/>
              <a:gd name="connsiteX26" fmla="*/ 3118406 w 7777423"/>
              <a:gd name="connsiteY26" fmla="*/ 744349 h 744349"/>
              <a:gd name="connsiteX27" fmla="*/ 2388643 w 7777423"/>
              <a:gd name="connsiteY27" fmla="*/ 744349 h 744349"/>
              <a:gd name="connsiteX28" fmla="*/ 1658880 w 7777423"/>
              <a:gd name="connsiteY28" fmla="*/ 744349 h 744349"/>
              <a:gd name="connsiteX29" fmla="*/ 929117 w 7777423"/>
              <a:gd name="connsiteY29" fmla="*/ 744349 h 744349"/>
              <a:gd name="connsiteX30" fmla="*/ 124061 w 7777423"/>
              <a:gd name="connsiteY30" fmla="*/ 744349 h 744349"/>
              <a:gd name="connsiteX31" fmla="*/ 0 w 7777423"/>
              <a:gd name="connsiteY31" fmla="*/ 620288 h 744349"/>
              <a:gd name="connsiteX32" fmla="*/ 0 w 7777423"/>
              <a:gd name="connsiteY32" fmla="*/ 124061 h 744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7777423" h="744349" fill="none" extrusionOk="0">
                <a:moveTo>
                  <a:pt x="0" y="124061"/>
                </a:moveTo>
                <a:cubicBezTo>
                  <a:pt x="16218" y="47327"/>
                  <a:pt x="52147" y="434"/>
                  <a:pt x="124061" y="0"/>
                </a:cubicBezTo>
                <a:cubicBezTo>
                  <a:pt x="428950" y="-74887"/>
                  <a:pt x="486467" y="68181"/>
                  <a:pt x="778531" y="0"/>
                </a:cubicBezTo>
                <a:cubicBezTo>
                  <a:pt x="1070595" y="-68181"/>
                  <a:pt x="1301349" y="33619"/>
                  <a:pt x="1433001" y="0"/>
                </a:cubicBezTo>
                <a:cubicBezTo>
                  <a:pt x="1564653" y="-33619"/>
                  <a:pt x="1878991" y="27856"/>
                  <a:pt x="2012178" y="0"/>
                </a:cubicBezTo>
                <a:cubicBezTo>
                  <a:pt x="2145365" y="-27856"/>
                  <a:pt x="2471756" y="69877"/>
                  <a:pt x="2666648" y="0"/>
                </a:cubicBezTo>
                <a:cubicBezTo>
                  <a:pt x="2861540" y="-69877"/>
                  <a:pt x="2981007" y="57057"/>
                  <a:pt x="3170532" y="0"/>
                </a:cubicBezTo>
                <a:cubicBezTo>
                  <a:pt x="3360057" y="-57057"/>
                  <a:pt x="3568748" y="55112"/>
                  <a:pt x="3825002" y="0"/>
                </a:cubicBezTo>
                <a:cubicBezTo>
                  <a:pt x="4081256" y="-55112"/>
                  <a:pt x="4077745" y="1089"/>
                  <a:pt x="4253593" y="0"/>
                </a:cubicBezTo>
                <a:cubicBezTo>
                  <a:pt x="4429441" y="-1089"/>
                  <a:pt x="4546195" y="39202"/>
                  <a:pt x="4682184" y="0"/>
                </a:cubicBezTo>
                <a:cubicBezTo>
                  <a:pt x="4818173" y="-39202"/>
                  <a:pt x="5133177" y="72454"/>
                  <a:pt x="5336654" y="0"/>
                </a:cubicBezTo>
                <a:cubicBezTo>
                  <a:pt x="5540131" y="-72454"/>
                  <a:pt x="5615598" y="43562"/>
                  <a:pt x="5765245" y="0"/>
                </a:cubicBezTo>
                <a:cubicBezTo>
                  <a:pt x="5914892" y="-43562"/>
                  <a:pt x="6213342" y="4947"/>
                  <a:pt x="6419715" y="0"/>
                </a:cubicBezTo>
                <a:cubicBezTo>
                  <a:pt x="6626088" y="-4947"/>
                  <a:pt x="6725304" y="12824"/>
                  <a:pt x="6848306" y="0"/>
                </a:cubicBezTo>
                <a:cubicBezTo>
                  <a:pt x="6971308" y="-12824"/>
                  <a:pt x="7443509" y="7387"/>
                  <a:pt x="7653362" y="0"/>
                </a:cubicBezTo>
                <a:cubicBezTo>
                  <a:pt x="7724488" y="-1329"/>
                  <a:pt x="7776437" y="64432"/>
                  <a:pt x="7777423" y="124061"/>
                </a:cubicBezTo>
                <a:cubicBezTo>
                  <a:pt x="7801496" y="337138"/>
                  <a:pt x="7761662" y="420774"/>
                  <a:pt x="7777423" y="620288"/>
                </a:cubicBezTo>
                <a:cubicBezTo>
                  <a:pt x="7769527" y="672512"/>
                  <a:pt x="7715901" y="748573"/>
                  <a:pt x="7653362" y="744349"/>
                </a:cubicBezTo>
                <a:cubicBezTo>
                  <a:pt x="7540838" y="768509"/>
                  <a:pt x="7472919" y="706658"/>
                  <a:pt x="7300064" y="744349"/>
                </a:cubicBezTo>
                <a:cubicBezTo>
                  <a:pt x="7127209" y="782040"/>
                  <a:pt x="6957943" y="689320"/>
                  <a:pt x="6796180" y="744349"/>
                </a:cubicBezTo>
                <a:cubicBezTo>
                  <a:pt x="6634417" y="799378"/>
                  <a:pt x="6375311" y="720092"/>
                  <a:pt x="6141710" y="744349"/>
                </a:cubicBezTo>
                <a:cubicBezTo>
                  <a:pt x="5908109" y="768606"/>
                  <a:pt x="5820896" y="716604"/>
                  <a:pt x="5713119" y="744349"/>
                </a:cubicBezTo>
                <a:cubicBezTo>
                  <a:pt x="5605342" y="772094"/>
                  <a:pt x="5311814" y="698974"/>
                  <a:pt x="5133942" y="744349"/>
                </a:cubicBezTo>
                <a:cubicBezTo>
                  <a:pt x="4956070" y="789724"/>
                  <a:pt x="4909557" y="737487"/>
                  <a:pt x="4705351" y="744349"/>
                </a:cubicBezTo>
                <a:cubicBezTo>
                  <a:pt x="4501145" y="751211"/>
                  <a:pt x="4323446" y="703246"/>
                  <a:pt x="4126174" y="744349"/>
                </a:cubicBezTo>
                <a:cubicBezTo>
                  <a:pt x="3928902" y="785452"/>
                  <a:pt x="3855117" y="732950"/>
                  <a:pt x="3697583" y="744349"/>
                </a:cubicBezTo>
                <a:cubicBezTo>
                  <a:pt x="3540049" y="755748"/>
                  <a:pt x="3279432" y="722566"/>
                  <a:pt x="3118406" y="744349"/>
                </a:cubicBezTo>
                <a:cubicBezTo>
                  <a:pt x="2957380" y="766132"/>
                  <a:pt x="2744761" y="672893"/>
                  <a:pt x="2388643" y="744349"/>
                </a:cubicBezTo>
                <a:cubicBezTo>
                  <a:pt x="2032525" y="815805"/>
                  <a:pt x="2013670" y="685945"/>
                  <a:pt x="1658880" y="744349"/>
                </a:cubicBezTo>
                <a:cubicBezTo>
                  <a:pt x="1304090" y="802753"/>
                  <a:pt x="1117866" y="702390"/>
                  <a:pt x="929117" y="744349"/>
                </a:cubicBezTo>
                <a:cubicBezTo>
                  <a:pt x="740368" y="786308"/>
                  <a:pt x="425914" y="731798"/>
                  <a:pt x="124061" y="744349"/>
                </a:cubicBezTo>
                <a:cubicBezTo>
                  <a:pt x="47691" y="756425"/>
                  <a:pt x="-10603" y="686371"/>
                  <a:pt x="0" y="620288"/>
                </a:cubicBezTo>
                <a:cubicBezTo>
                  <a:pt x="-51645" y="403563"/>
                  <a:pt x="27495" y="346669"/>
                  <a:pt x="0" y="124061"/>
                </a:cubicBezTo>
                <a:close/>
              </a:path>
              <a:path w="7777423" h="744349" stroke="0" extrusionOk="0">
                <a:moveTo>
                  <a:pt x="0" y="124061"/>
                </a:moveTo>
                <a:cubicBezTo>
                  <a:pt x="-1617" y="48942"/>
                  <a:pt x="52895" y="18037"/>
                  <a:pt x="124061" y="0"/>
                </a:cubicBezTo>
                <a:cubicBezTo>
                  <a:pt x="274005" y="-29303"/>
                  <a:pt x="534346" y="33603"/>
                  <a:pt x="703238" y="0"/>
                </a:cubicBezTo>
                <a:cubicBezTo>
                  <a:pt x="872130" y="-33603"/>
                  <a:pt x="1134466" y="59732"/>
                  <a:pt x="1357708" y="0"/>
                </a:cubicBezTo>
                <a:cubicBezTo>
                  <a:pt x="1580950" y="-59732"/>
                  <a:pt x="1564176" y="11179"/>
                  <a:pt x="1711006" y="0"/>
                </a:cubicBezTo>
                <a:cubicBezTo>
                  <a:pt x="1857836" y="-11179"/>
                  <a:pt x="2080552" y="13980"/>
                  <a:pt x="2214890" y="0"/>
                </a:cubicBezTo>
                <a:cubicBezTo>
                  <a:pt x="2349228" y="-13980"/>
                  <a:pt x="2694372" y="57856"/>
                  <a:pt x="2944653" y="0"/>
                </a:cubicBezTo>
                <a:cubicBezTo>
                  <a:pt x="3194934" y="-57856"/>
                  <a:pt x="3507521" y="70052"/>
                  <a:pt x="3674416" y="0"/>
                </a:cubicBezTo>
                <a:cubicBezTo>
                  <a:pt x="3841311" y="-70052"/>
                  <a:pt x="3898805" y="12666"/>
                  <a:pt x="4027714" y="0"/>
                </a:cubicBezTo>
                <a:cubicBezTo>
                  <a:pt x="4156623" y="-12666"/>
                  <a:pt x="4606931" y="8893"/>
                  <a:pt x="4757477" y="0"/>
                </a:cubicBezTo>
                <a:cubicBezTo>
                  <a:pt x="4908023" y="-8893"/>
                  <a:pt x="5237521" y="58400"/>
                  <a:pt x="5487240" y="0"/>
                </a:cubicBezTo>
                <a:cubicBezTo>
                  <a:pt x="5736959" y="-58400"/>
                  <a:pt x="5886042" y="22562"/>
                  <a:pt x="5991124" y="0"/>
                </a:cubicBezTo>
                <a:cubicBezTo>
                  <a:pt x="6096206" y="-22562"/>
                  <a:pt x="6258202" y="34959"/>
                  <a:pt x="6419715" y="0"/>
                </a:cubicBezTo>
                <a:cubicBezTo>
                  <a:pt x="6581228" y="-34959"/>
                  <a:pt x="6834456" y="57723"/>
                  <a:pt x="6998892" y="0"/>
                </a:cubicBezTo>
                <a:cubicBezTo>
                  <a:pt x="7163328" y="-57723"/>
                  <a:pt x="7392192" y="36160"/>
                  <a:pt x="7653362" y="0"/>
                </a:cubicBezTo>
                <a:cubicBezTo>
                  <a:pt x="7711858" y="-474"/>
                  <a:pt x="7770492" y="61184"/>
                  <a:pt x="7777423" y="124061"/>
                </a:cubicBezTo>
                <a:cubicBezTo>
                  <a:pt x="7826719" y="321022"/>
                  <a:pt x="7723869" y="459960"/>
                  <a:pt x="7777423" y="620288"/>
                </a:cubicBezTo>
                <a:cubicBezTo>
                  <a:pt x="7769142" y="671275"/>
                  <a:pt x="7722475" y="755539"/>
                  <a:pt x="7653362" y="744349"/>
                </a:cubicBezTo>
                <a:cubicBezTo>
                  <a:pt x="7525251" y="745249"/>
                  <a:pt x="7343589" y="718086"/>
                  <a:pt x="7224771" y="744349"/>
                </a:cubicBezTo>
                <a:cubicBezTo>
                  <a:pt x="7105953" y="770612"/>
                  <a:pt x="6858899" y="680911"/>
                  <a:pt x="6570301" y="744349"/>
                </a:cubicBezTo>
                <a:cubicBezTo>
                  <a:pt x="6281703" y="807787"/>
                  <a:pt x="6148230" y="696973"/>
                  <a:pt x="5991124" y="744349"/>
                </a:cubicBezTo>
                <a:cubicBezTo>
                  <a:pt x="5834018" y="791725"/>
                  <a:pt x="5480371" y="743782"/>
                  <a:pt x="5336654" y="744349"/>
                </a:cubicBezTo>
                <a:cubicBezTo>
                  <a:pt x="5192937" y="744916"/>
                  <a:pt x="5028663" y="705118"/>
                  <a:pt x="4908063" y="744349"/>
                </a:cubicBezTo>
                <a:cubicBezTo>
                  <a:pt x="4787463" y="783580"/>
                  <a:pt x="4598612" y="690040"/>
                  <a:pt x="4404179" y="744349"/>
                </a:cubicBezTo>
                <a:cubicBezTo>
                  <a:pt x="4209746" y="798658"/>
                  <a:pt x="4016500" y="658073"/>
                  <a:pt x="3674416" y="744349"/>
                </a:cubicBezTo>
                <a:cubicBezTo>
                  <a:pt x="3332332" y="830625"/>
                  <a:pt x="3300973" y="707087"/>
                  <a:pt x="3170532" y="744349"/>
                </a:cubicBezTo>
                <a:cubicBezTo>
                  <a:pt x="3040091" y="781611"/>
                  <a:pt x="2765073" y="693032"/>
                  <a:pt x="2440769" y="744349"/>
                </a:cubicBezTo>
                <a:cubicBezTo>
                  <a:pt x="2116465" y="795666"/>
                  <a:pt x="1944320" y="731730"/>
                  <a:pt x="1711006" y="744349"/>
                </a:cubicBezTo>
                <a:cubicBezTo>
                  <a:pt x="1477692" y="756968"/>
                  <a:pt x="1330781" y="730124"/>
                  <a:pt x="1131829" y="744349"/>
                </a:cubicBezTo>
                <a:cubicBezTo>
                  <a:pt x="932877" y="758574"/>
                  <a:pt x="483342" y="629241"/>
                  <a:pt x="124061" y="744349"/>
                </a:cubicBezTo>
                <a:cubicBezTo>
                  <a:pt x="48866" y="752692"/>
                  <a:pt x="6250" y="694468"/>
                  <a:pt x="0" y="620288"/>
                </a:cubicBezTo>
                <a:cubicBezTo>
                  <a:pt x="-1541" y="490018"/>
                  <a:pt x="49259" y="253093"/>
                  <a:pt x="0" y="124061"/>
                </a:cubicBezTo>
                <a:close/>
              </a:path>
            </a:pathLst>
          </a:custGeom>
          <a:solidFill>
            <a:srgbClr val="C00000"/>
          </a:solidFill>
          <a:ln w="76200">
            <a:solidFill>
              <a:schemeClr val="accent4">
                <a:lumMod val="60000"/>
                <a:lumOff val="40000"/>
              </a:schemeClr>
            </a:solidFill>
            <a:extLst>
              <a:ext uri="{C807C97D-BFC1-408E-A445-0C87EB9F89A2}">
                <ask:lineSketchStyleProps xmlns="" xmlns:ask="http://schemas.microsoft.com/office/drawing/2018/sketchyshapes" sd="1607263410">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dirty="0">
                <a:latin typeface="Chalkboard" panose="03050602040202020205" pitchFamily="66" charset="77"/>
              </a:rPr>
              <a:t>The School Day &amp; Out of Hours Care</a:t>
            </a:r>
          </a:p>
        </p:txBody>
      </p:sp>
      <p:sp>
        <p:nvSpPr>
          <p:cNvPr id="9" name="Rectangle 8">
            <a:extLst>
              <a:ext uri="{FF2B5EF4-FFF2-40B4-BE49-F238E27FC236}">
                <a16:creationId xmlns:a16="http://schemas.microsoft.com/office/drawing/2014/main" id="{3DD3F4B3-2C72-23F3-9F02-2187AE455EF6}"/>
              </a:ext>
            </a:extLst>
          </p:cNvPr>
          <p:cNvSpPr/>
          <p:nvPr/>
        </p:nvSpPr>
        <p:spPr>
          <a:xfrm>
            <a:off x="353729" y="1236179"/>
            <a:ext cx="4062522" cy="5529719"/>
          </a:xfrm>
          <a:prstGeom prst="rect">
            <a:avLst/>
          </a:prstGeom>
        </p:spPr>
        <p:txBody>
          <a:bodyPr wrap="square">
            <a:spAutoFit/>
          </a:bodyPr>
          <a:lstStyle/>
          <a:p>
            <a:pPr>
              <a:spcAft>
                <a:spcPts val="1000"/>
              </a:spcAft>
            </a:pPr>
            <a:r>
              <a:rPr lang="en-GB" sz="1600" dirty="0"/>
              <a:t>The school day at Great Sankey Primary School runs from 08:45 when our doors open but parents and children can access the school site from 08:30am when the gates are opened onto the playground and finishes at 3:15pm. We encourage all children to be in school before 08:55am which is when our registers open. </a:t>
            </a:r>
          </a:p>
          <a:p>
            <a:pPr>
              <a:spcAft>
                <a:spcPts val="1000"/>
              </a:spcAft>
            </a:pPr>
            <a:endParaRPr lang="en-GB" sz="1600" b="0" i="0" u="none" strike="noStrike" dirty="0">
              <a:effectLst/>
            </a:endParaRPr>
          </a:p>
          <a:p>
            <a:pPr>
              <a:spcAft>
                <a:spcPts val="1000"/>
              </a:spcAft>
            </a:pPr>
            <a:r>
              <a:rPr lang="en-GB" sz="1600" b="0" i="0" u="none" strike="noStrike" dirty="0">
                <a:effectLst/>
              </a:rPr>
              <a:t>The school day ends for the children at 3:15pm and are collected from the school </a:t>
            </a:r>
            <a:r>
              <a:rPr lang="en-GB" sz="1600" dirty="0"/>
              <a:t>playground</a:t>
            </a:r>
            <a:r>
              <a:rPr lang="en-GB" sz="1600" b="0" i="0" u="none" strike="noStrike" dirty="0">
                <a:effectLst/>
              </a:rPr>
              <a:t> at this time. </a:t>
            </a:r>
            <a:r>
              <a:rPr lang="en-GB" sz="1600" dirty="0"/>
              <a:t>Throughout the day, children have breaks during both the morning and then at lunchtime when they have their dinner. </a:t>
            </a:r>
          </a:p>
          <a:p>
            <a:pPr>
              <a:spcAft>
                <a:spcPts val="1000"/>
              </a:spcAft>
            </a:pPr>
            <a:endParaRPr lang="en-GB" sz="1600" dirty="0"/>
          </a:p>
          <a:p>
            <a:pPr>
              <a:spcAft>
                <a:spcPts val="1000"/>
              </a:spcAft>
            </a:pPr>
            <a:r>
              <a:rPr lang="en-GB" sz="1600" dirty="0"/>
              <a:t>As a school, we do also offer a breakfast and after school club through our out of hours care, ‘Treetops @ GSP’, which is run and staffed by the school so that we know the children and families well. </a:t>
            </a:r>
          </a:p>
        </p:txBody>
      </p:sp>
      <p:pic>
        <p:nvPicPr>
          <p:cNvPr id="1026" name="Picture 2" descr="Teacher's Notes: Seattle Pushes Back High School Start Times; My Students  Still Sleep Through First Period | ParentMap">
            <a:extLst>
              <a:ext uri="{FF2B5EF4-FFF2-40B4-BE49-F238E27FC236}">
                <a16:creationId xmlns:a16="http://schemas.microsoft.com/office/drawing/2014/main" id="{01743D83-D508-5F02-A54F-EE12AD582AB0}"/>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701540" y="2855487"/>
            <a:ext cx="2786874" cy="417596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2396C8BA-0610-F3B8-2040-F74BD6AFC44A}"/>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394689" y="1124258"/>
            <a:ext cx="3402622" cy="2182419"/>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a:extLst>
              <a:ext uri="{FF2B5EF4-FFF2-40B4-BE49-F238E27FC236}">
                <a16:creationId xmlns:a16="http://schemas.microsoft.com/office/drawing/2014/main" id="{F8DF52CE-BC17-CB2A-0E4A-F2ACDE93FB4E}"/>
              </a:ext>
            </a:extLst>
          </p:cNvPr>
          <p:cNvSpPr/>
          <p:nvPr/>
        </p:nvSpPr>
        <p:spPr>
          <a:xfrm>
            <a:off x="8265706" y="271813"/>
            <a:ext cx="3753691" cy="6494085"/>
          </a:xfrm>
          <a:prstGeom prst="rect">
            <a:avLst/>
          </a:prstGeom>
        </p:spPr>
        <p:txBody>
          <a:bodyPr wrap="square">
            <a:spAutoFit/>
          </a:bodyPr>
          <a:lstStyle/>
          <a:p>
            <a:pPr algn="l"/>
            <a:r>
              <a:rPr lang="en-GB" sz="1600" dirty="0"/>
              <a:t>Treetops @ GSP is a school run breakfast and after school link club. </a:t>
            </a:r>
            <a:r>
              <a:rPr lang="en-GB" sz="1600" b="0" i="0" dirty="0">
                <a:effectLst/>
                <a:latin typeface="Comfortaa"/>
              </a:rPr>
              <a:t>We offer a welcoming, safe and comfortable facility for the children to have fun before and after school. As this is run by the school, we know the children and families well and the team work closely with the staff to ensure a smooth transition into and from classes.</a:t>
            </a:r>
          </a:p>
          <a:p>
            <a:pPr algn="l"/>
            <a:r>
              <a:rPr lang="en-GB" sz="1600" b="0" i="0" dirty="0">
                <a:effectLst/>
                <a:latin typeface="Comfortaa"/>
              </a:rPr>
              <a:t>Staff are highly trained and all have experience in childcare, first aid and food hygiene. The children are based in the small hall and we have a wide range of exciting resources and wider facilities to make their time at Treetops a fun and welcoming one. </a:t>
            </a:r>
          </a:p>
          <a:p>
            <a:pPr algn="l"/>
            <a:endParaRPr lang="en-GB" sz="1600" dirty="0">
              <a:latin typeface="Comfortaa"/>
            </a:endParaRPr>
          </a:p>
          <a:p>
            <a:pPr algn="l"/>
            <a:r>
              <a:rPr lang="en-GB" sz="1600" b="0" i="0" dirty="0">
                <a:effectLst/>
                <a:latin typeface="Comfortaa"/>
              </a:rPr>
              <a:t>Further information can be found on the following link and by accessing our Link Club Policy. Alternatively, contact the school on the main office who will be more than happy to advise. </a:t>
            </a:r>
          </a:p>
          <a:p>
            <a:pPr algn="l"/>
            <a:endParaRPr lang="en-GB" sz="1600" b="0" i="0" dirty="0">
              <a:effectLst/>
              <a:latin typeface="Comfortaa"/>
            </a:endParaRPr>
          </a:p>
          <a:p>
            <a:pPr algn="l"/>
            <a:r>
              <a:rPr lang="en-GB" sz="1600" dirty="0">
                <a:hlinkClick r:id="rId6"/>
              </a:rPr>
              <a:t>Great Sankey Primary School: Out of School Hours Care</a:t>
            </a:r>
            <a:endParaRPr lang="en-GB" sz="1600" b="0" i="0" dirty="0">
              <a:effectLst/>
              <a:latin typeface="Comfortaa"/>
            </a:endParaRPr>
          </a:p>
          <a:p>
            <a:pPr>
              <a:spcAft>
                <a:spcPts val="1000"/>
              </a:spcAft>
            </a:pPr>
            <a:endParaRPr lang="en-GB" sz="1600" dirty="0"/>
          </a:p>
        </p:txBody>
      </p:sp>
      <p:pic>
        <p:nvPicPr>
          <p:cNvPr id="6" name="Picture 5">
            <a:extLst>
              <a:ext uri="{FF2B5EF4-FFF2-40B4-BE49-F238E27FC236}">
                <a16:creationId xmlns:a16="http://schemas.microsoft.com/office/drawing/2014/main" id="{D2D4BC7E-8D9C-5C07-D8FB-F83636DD8749}"/>
              </a:ext>
            </a:extLst>
          </p:cNvPr>
          <p:cNvPicPr>
            <a:picLocks noChangeAspect="1"/>
          </p:cNvPicPr>
          <p:nvPr/>
        </p:nvPicPr>
        <p:blipFill>
          <a:blip r:embed="rId7">
            <a:clrChange>
              <a:clrFrom>
                <a:srgbClr val="EFEFEF"/>
              </a:clrFrom>
              <a:clrTo>
                <a:srgbClr val="EFEFEF">
                  <a:alpha val="0"/>
                </a:srgbClr>
              </a:clrTo>
            </a:clrChange>
          </a:blip>
          <a:stretch>
            <a:fillRect/>
          </a:stretch>
        </p:blipFill>
        <p:spPr>
          <a:xfrm>
            <a:off x="7488414" y="5712489"/>
            <a:ext cx="718707" cy="924449"/>
          </a:xfrm>
          <a:prstGeom prst="rect">
            <a:avLst/>
          </a:prstGeom>
        </p:spPr>
      </p:pic>
    </p:spTree>
    <p:extLst>
      <p:ext uri="{BB962C8B-B14F-4D97-AF65-F5344CB8AC3E}">
        <p14:creationId xmlns:p14="http://schemas.microsoft.com/office/powerpoint/2010/main" val="27021526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3EC664A-E179-2F4C-A7E4-A1B7F88E71C5}"/>
              </a:ext>
            </a:extLst>
          </p:cNvPr>
          <p:cNvSpPr/>
          <p:nvPr/>
        </p:nvSpPr>
        <p:spPr>
          <a:xfrm>
            <a:off x="0" y="0"/>
            <a:ext cx="12192000" cy="6858000"/>
          </a:xfrm>
          <a:prstGeom prst="rect">
            <a:avLst/>
          </a:prstGeom>
          <a:noFill/>
          <a:ln w="762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a:extLst>
              <a:ext uri="{FF2B5EF4-FFF2-40B4-BE49-F238E27FC236}">
                <a16:creationId xmlns:a16="http://schemas.microsoft.com/office/drawing/2014/main" id="{9A717401-3B63-7C47-9177-F3182A0BCFAA}"/>
              </a:ext>
            </a:extLst>
          </p:cNvPr>
          <p:cNvPicPr>
            <a:picLocks noChangeAspect="1"/>
          </p:cNvPicPr>
          <p:nvPr/>
        </p:nvPicPr>
        <p:blipFill>
          <a:blip r:embed="rId2">
            <a:alphaModFix amt="20000"/>
            <a:duotone>
              <a:schemeClr val="accent5">
                <a:shade val="45000"/>
                <a:satMod val="135000"/>
              </a:schemeClr>
              <a:prstClr val="white"/>
            </a:duotone>
          </a:blip>
          <a:stretch>
            <a:fillRect/>
          </a:stretch>
        </p:blipFill>
        <p:spPr>
          <a:xfrm rot="5400000">
            <a:off x="7791449" y="2457450"/>
            <a:ext cx="6858001" cy="1943101"/>
          </a:xfrm>
          <a:prstGeom prst="rect">
            <a:avLst/>
          </a:prstGeom>
        </p:spPr>
      </p:pic>
      <p:sp>
        <p:nvSpPr>
          <p:cNvPr id="5" name="Rounded Rectangle 4">
            <a:extLst>
              <a:ext uri="{FF2B5EF4-FFF2-40B4-BE49-F238E27FC236}">
                <a16:creationId xmlns:a16="http://schemas.microsoft.com/office/drawing/2014/main" id="{C191CAD6-D6FD-094E-BF7D-B42C1D3D166C}"/>
              </a:ext>
            </a:extLst>
          </p:cNvPr>
          <p:cNvSpPr/>
          <p:nvPr/>
        </p:nvSpPr>
        <p:spPr>
          <a:xfrm>
            <a:off x="380158" y="231090"/>
            <a:ext cx="4637497" cy="714403"/>
          </a:xfrm>
          <a:custGeom>
            <a:avLst/>
            <a:gdLst>
              <a:gd name="connsiteX0" fmla="*/ 0 w 4637497"/>
              <a:gd name="connsiteY0" fmla="*/ 119070 h 714403"/>
              <a:gd name="connsiteX1" fmla="*/ 119070 w 4637497"/>
              <a:gd name="connsiteY1" fmla="*/ 0 h 714403"/>
              <a:gd name="connsiteX2" fmla="*/ 581002 w 4637497"/>
              <a:gd name="connsiteY2" fmla="*/ 0 h 714403"/>
              <a:gd name="connsiteX3" fmla="*/ 1218909 w 4637497"/>
              <a:gd name="connsiteY3" fmla="*/ 0 h 714403"/>
              <a:gd name="connsiteX4" fmla="*/ 1856816 w 4637497"/>
              <a:gd name="connsiteY4" fmla="*/ 0 h 714403"/>
              <a:gd name="connsiteX5" fmla="*/ 2406736 w 4637497"/>
              <a:gd name="connsiteY5" fmla="*/ 0 h 714403"/>
              <a:gd name="connsiteX6" fmla="*/ 3044642 w 4637497"/>
              <a:gd name="connsiteY6" fmla="*/ 0 h 714403"/>
              <a:gd name="connsiteX7" fmla="*/ 3506575 w 4637497"/>
              <a:gd name="connsiteY7" fmla="*/ 0 h 714403"/>
              <a:gd name="connsiteX8" fmla="*/ 3968507 w 4637497"/>
              <a:gd name="connsiteY8" fmla="*/ 0 h 714403"/>
              <a:gd name="connsiteX9" fmla="*/ 4518427 w 4637497"/>
              <a:gd name="connsiteY9" fmla="*/ 0 h 714403"/>
              <a:gd name="connsiteX10" fmla="*/ 4637497 w 4637497"/>
              <a:gd name="connsiteY10" fmla="*/ 119070 h 714403"/>
              <a:gd name="connsiteX11" fmla="*/ 4637497 w 4637497"/>
              <a:gd name="connsiteY11" fmla="*/ 595333 h 714403"/>
              <a:gd name="connsiteX12" fmla="*/ 4518427 w 4637497"/>
              <a:gd name="connsiteY12" fmla="*/ 714403 h 714403"/>
              <a:gd name="connsiteX13" fmla="*/ 3968507 w 4637497"/>
              <a:gd name="connsiteY13" fmla="*/ 714403 h 714403"/>
              <a:gd name="connsiteX14" fmla="*/ 3462581 w 4637497"/>
              <a:gd name="connsiteY14" fmla="*/ 714403 h 714403"/>
              <a:gd name="connsiteX15" fmla="*/ 2868668 w 4637497"/>
              <a:gd name="connsiteY15" fmla="*/ 714403 h 714403"/>
              <a:gd name="connsiteX16" fmla="*/ 2406736 w 4637497"/>
              <a:gd name="connsiteY16" fmla="*/ 714403 h 714403"/>
              <a:gd name="connsiteX17" fmla="*/ 1944803 w 4637497"/>
              <a:gd name="connsiteY17" fmla="*/ 714403 h 714403"/>
              <a:gd name="connsiteX18" fmla="*/ 1350890 w 4637497"/>
              <a:gd name="connsiteY18" fmla="*/ 714403 h 714403"/>
              <a:gd name="connsiteX19" fmla="*/ 888957 w 4637497"/>
              <a:gd name="connsiteY19" fmla="*/ 714403 h 714403"/>
              <a:gd name="connsiteX20" fmla="*/ 119070 w 4637497"/>
              <a:gd name="connsiteY20" fmla="*/ 714403 h 714403"/>
              <a:gd name="connsiteX21" fmla="*/ 0 w 4637497"/>
              <a:gd name="connsiteY21" fmla="*/ 595333 h 714403"/>
              <a:gd name="connsiteX22" fmla="*/ 0 w 4637497"/>
              <a:gd name="connsiteY22" fmla="*/ 119070 h 714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637497" h="714403" fill="none" extrusionOk="0">
                <a:moveTo>
                  <a:pt x="0" y="119070"/>
                </a:moveTo>
                <a:cubicBezTo>
                  <a:pt x="2123" y="35495"/>
                  <a:pt x="46896" y="8785"/>
                  <a:pt x="119070" y="0"/>
                </a:cubicBezTo>
                <a:cubicBezTo>
                  <a:pt x="284779" y="-49034"/>
                  <a:pt x="383118" y="421"/>
                  <a:pt x="581002" y="0"/>
                </a:cubicBezTo>
                <a:cubicBezTo>
                  <a:pt x="778886" y="-421"/>
                  <a:pt x="965232" y="32752"/>
                  <a:pt x="1218909" y="0"/>
                </a:cubicBezTo>
                <a:cubicBezTo>
                  <a:pt x="1472586" y="-32752"/>
                  <a:pt x="1564758" y="42972"/>
                  <a:pt x="1856816" y="0"/>
                </a:cubicBezTo>
                <a:cubicBezTo>
                  <a:pt x="2148874" y="-42972"/>
                  <a:pt x="2151202" y="31283"/>
                  <a:pt x="2406736" y="0"/>
                </a:cubicBezTo>
                <a:cubicBezTo>
                  <a:pt x="2662270" y="-31283"/>
                  <a:pt x="2911064" y="1299"/>
                  <a:pt x="3044642" y="0"/>
                </a:cubicBezTo>
                <a:cubicBezTo>
                  <a:pt x="3178220" y="-1299"/>
                  <a:pt x="3319612" y="38853"/>
                  <a:pt x="3506575" y="0"/>
                </a:cubicBezTo>
                <a:cubicBezTo>
                  <a:pt x="3693538" y="-38853"/>
                  <a:pt x="3816885" y="22459"/>
                  <a:pt x="3968507" y="0"/>
                </a:cubicBezTo>
                <a:cubicBezTo>
                  <a:pt x="4120129" y="-22459"/>
                  <a:pt x="4367542" y="5105"/>
                  <a:pt x="4518427" y="0"/>
                </a:cubicBezTo>
                <a:cubicBezTo>
                  <a:pt x="4592732" y="-4329"/>
                  <a:pt x="4629473" y="54333"/>
                  <a:pt x="4637497" y="119070"/>
                </a:cubicBezTo>
                <a:cubicBezTo>
                  <a:pt x="4651943" y="242065"/>
                  <a:pt x="4631764" y="357691"/>
                  <a:pt x="4637497" y="595333"/>
                </a:cubicBezTo>
                <a:cubicBezTo>
                  <a:pt x="4638958" y="666147"/>
                  <a:pt x="4576933" y="702390"/>
                  <a:pt x="4518427" y="714403"/>
                </a:cubicBezTo>
                <a:cubicBezTo>
                  <a:pt x="4287502" y="751498"/>
                  <a:pt x="4237672" y="692959"/>
                  <a:pt x="3968507" y="714403"/>
                </a:cubicBezTo>
                <a:cubicBezTo>
                  <a:pt x="3699342" y="735847"/>
                  <a:pt x="3693574" y="691142"/>
                  <a:pt x="3462581" y="714403"/>
                </a:cubicBezTo>
                <a:cubicBezTo>
                  <a:pt x="3231588" y="737664"/>
                  <a:pt x="3114058" y="713797"/>
                  <a:pt x="2868668" y="714403"/>
                </a:cubicBezTo>
                <a:cubicBezTo>
                  <a:pt x="2623278" y="715009"/>
                  <a:pt x="2541030" y="689155"/>
                  <a:pt x="2406736" y="714403"/>
                </a:cubicBezTo>
                <a:cubicBezTo>
                  <a:pt x="2272442" y="739651"/>
                  <a:pt x="2039767" y="696260"/>
                  <a:pt x="1944803" y="714403"/>
                </a:cubicBezTo>
                <a:cubicBezTo>
                  <a:pt x="1849839" y="732546"/>
                  <a:pt x="1505197" y="676866"/>
                  <a:pt x="1350890" y="714403"/>
                </a:cubicBezTo>
                <a:cubicBezTo>
                  <a:pt x="1196583" y="751940"/>
                  <a:pt x="1060928" y="693484"/>
                  <a:pt x="888957" y="714403"/>
                </a:cubicBezTo>
                <a:cubicBezTo>
                  <a:pt x="716986" y="735322"/>
                  <a:pt x="274143" y="693371"/>
                  <a:pt x="119070" y="714403"/>
                </a:cubicBezTo>
                <a:cubicBezTo>
                  <a:pt x="41132" y="721532"/>
                  <a:pt x="-11646" y="663824"/>
                  <a:pt x="0" y="595333"/>
                </a:cubicBezTo>
                <a:cubicBezTo>
                  <a:pt x="-55763" y="468795"/>
                  <a:pt x="33253" y="305133"/>
                  <a:pt x="0" y="119070"/>
                </a:cubicBezTo>
                <a:close/>
              </a:path>
              <a:path w="4637497" h="714403" stroke="0" extrusionOk="0">
                <a:moveTo>
                  <a:pt x="0" y="119070"/>
                </a:moveTo>
                <a:cubicBezTo>
                  <a:pt x="-1714" y="46314"/>
                  <a:pt x="50780" y="17218"/>
                  <a:pt x="119070" y="0"/>
                </a:cubicBezTo>
                <a:cubicBezTo>
                  <a:pt x="347973" y="-30265"/>
                  <a:pt x="528521" y="53790"/>
                  <a:pt x="668990" y="0"/>
                </a:cubicBezTo>
                <a:cubicBezTo>
                  <a:pt x="809459" y="-53790"/>
                  <a:pt x="1110535" y="66196"/>
                  <a:pt x="1262903" y="0"/>
                </a:cubicBezTo>
                <a:cubicBezTo>
                  <a:pt x="1415271" y="-66196"/>
                  <a:pt x="1487956" y="12591"/>
                  <a:pt x="1680842" y="0"/>
                </a:cubicBezTo>
                <a:cubicBezTo>
                  <a:pt x="1873728" y="-12591"/>
                  <a:pt x="1977301" y="47229"/>
                  <a:pt x="2186768" y="0"/>
                </a:cubicBezTo>
                <a:cubicBezTo>
                  <a:pt x="2396235" y="-47229"/>
                  <a:pt x="2587439" y="43875"/>
                  <a:pt x="2824675" y="0"/>
                </a:cubicBezTo>
                <a:cubicBezTo>
                  <a:pt x="3061911" y="-43875"/>
                  <a:pt x="3150088" y="61154"/>
                  <a:pt x="3462581" y="0"/>
                </a:cubicBezTo>
                <a:cubicBezTo>
                  <a:pt x="3775074" y="-61154"/>
                  <a:pt x="3790378" y="17877"/>
                  <a:pt x="3880520" y="0"/>
                </a:cubicBezTo>
                <a:cubicBezTo>
                  <a:pt x="3970662" y="-17877"/>
                  <a:pt x="4236617" y="17294"/>
                  <a:pt x="4518427" y="0"/>
                </a:cubicBezTo>
                <a:cubicBezTo>
                  <a:pt x="4587083" y="3907"/>
                  <a:pt x="4643405" y="51358"/>
                  <a:pt x="4637497" y="119070"/>
                </a:cubicBezTo>
                <a:cubicBezTo>
                  <a:pt x="4676865" y="284338"/>
                  <a:pt x="4599722" y="439390"/>
                  <a:pt x="4637497" y="595333"/>
                </a:cubicBezTo>
                <a:cubicBezTo>
                  <a:pt x="4639262" y="666048"/>
                  <a:pt x="4581830" y="718498"/>
                  <a:pt x="4518427" y="714403"/>
                </a:cubicBezTo>
                <a:cubicBezTo>
                  <a:pt x="4314910" y="756746"/>
                  <a:pt x="4162683" y="662900"/>
                  <a:pt x="3880520" y="714403"/>
                </a:cubicBezTo>
                <a:cubicBezTo>
                  <a:pt x="3598357" y="765906"/>
                  <a:pt x="3495451" y="711996"/>
                  <a:pt x="3330601" y="714403"/>
                </a:cubicBezTo>
                <a:cubicBezTo>
                  <a:pt x="3165751" y="716810"/>
                  <a:pt x="2836268" y="661311"/>
                  <a:pt x="2692694" y="714403"/>
                </a:cubicBezTo>
                <a:cubicBezTo>
                  <a:pt x="2549120" y="767495"/>
                  <a:pt x="2426357" y="661685"/>
                  <a:pt x="2230761" y="714403"/>
                </a:cubicBezTo>
                <a:cubicBezTo>
                  <a:pt x="2035165" y="767121"/>
                  <a:pt x="1736604" y="692486"/>
                  <a:pt x="1592855" y="714403"/>
                </a:cubicBezTo>
                <a:cubicBezTo>
                  <a:pt x="1449106" y="736320"/>
                  <a:pt x="1326395" y="680687"/>
                  <a:pt x="1086929" y="714403"/>
                </a:cubicBezTo>
                <a:cubicBezTo>
                  <a:pt x="847463" y="748119"/>
                  <a:pt x="577976" y="702047"/>
                  <a:pt x="119070" y="714403"/>
                </a:cubicBezTo>
                <a:cubicBezTo>
                  <a:pt x="39991" y="709929"/>
                  <a:pt x="284" y="664158"/>
                  <a:pt x="0" y="595333"/>
                </a:cubicBezTo>
                <a:cubicBezTo>
                  <a:pt x="-36114" y="410784"/>
                  <a:pt x="31342" y="280525"/>
                  <a:pt x="0" y="119070"/>
                </a:cubicBezTo>
                <a:close/>
              </a:path>
            </a:pathLst>
          </a:custGeom>
          <a:solidFill>
            <a:srgbClr val="C00000"/>
          </a:solidFill>
          <a:ln w="76200">
            <a:solidFill>
              <a:schemeClr val="accent4">
                <a:lumMod val="60000"/>
                <a:lumOff val="40000"/>
              </a:schemeClr>
            </a:solidFill>
            <a:extLst>
              <a:ext uri="{C807C97D-BFC1-408E-A445-0C87EB9F89A2}">
                <ask:lineSketchStyleProps xmlns="" xmlns:ask="http://schemas.microsoft.com/office/drawing/2018/sketchyshapes" sd="1607263410">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dirty="0">
                <a:latin typeface="Chalkboard" panose="03050602040202020205" pitchFamily="66" charset="77"/>
              </a:rPr>
              <a:t>Equal Opportunities</a:t>
            </a:r>
          </a:p>
        </p:txBody>
      </p:sp>
      <p:sp>
        <p:nvSpPr>
          <p:cNvPr id="3" name="Rectangle 2">
            <a:extLst>
              <a:ext uri="{FF2B5EF4-FFF2-40B4-BE49-F238E27FC236}">
                <a16:creationId xmlns:a16="http://schemas.microsoft.com/office/drawing/2014/main" id="{8FDB6AA2-ED29-AE4B-A337-6150F5571305}"/>
              </a:ext>
            </a:extLst>
          </p:cNvPr>
          <p:cNvSpPr/>
          <p:nvPr/>
        </p:nvSpPr>
        <p:spPr>
          <a:xfrm>
            <a:off x="380158" y="609064"/>
            <a:ext cx="9755597" cy="3600986"/>
          </a:xfrm>
          <a:prstGeom prst="rect">
            <a:avLst/>
          </a:prstGeom>
        </p:spPr>
        <p:txBody>
          <a:bodyPr wrap="square">
            <a:spAutoFit/>
          </a:bodyPr>
          <a:lstStyle/>
          <a:p>
            <a:pPr algn="r"/>
            <a:r>
              <a:rPr lang="en-GB" b="1" dirty="0">
                <a:solidFill>
                  <a:srgbClr val="F50F0F"/>
                </a:solidFill>
                <a:latin typeface="Arial" panose="020B0604020202020204" pitchFamily="34" charset="0"/>
                <a:cs typeface="Arial" panose="020B0604020202020204" pitchFamily="34" charset="0"/>
              </a:rPr>
              <a:t>Equality Statement, Vision and Objectives</a:t>
            </a:r>
          </a:p>
          <a:p>
            <a:pPr algn="ctr"/>
            <a:endParaRPr lang="en-GB" b="1" dirty="0">
              <a:solidFill>
                <a:srgbClr val="E53614"/>
              </a:solidFill>
              <a:latin typeface="Arial" panose="020B0604020202020204" pitchFamily="34" charset="0"/>
              <a:cs typeface="Arial" panose="020B0604020202020204" pitchFamily="34" charset="0"/>
            </a:endParaRPr>
          </a:p>
          <a:p>
            <a:pPr algn="just"/>
            <a:r>
              <a:rPr lang="en-GB" sz="1600" dirty="0">
                <a:latin typeface="Arial" panose="020B0604020202020204" pitchFamily="34" charset="0"/>
                <a:cs typeface="Arial" panose="020B0604020202020204" pitchFamily="34" charset="0"/>
              </a:rPr>
              <a:t>The commitment of the staff and Governors to promote equality resonates in every aspect of our inclusive school, providing fairness and equality for all. We are committed to embracing difference throughout every aspect of school life. We are also a member of the ‘No Outsiders’ Schools programme.</a:t>
            </a:r>
          </a:p>
          <a:p>
            <a:pPr algn="just"/>
            <a:r>
              <a:rPr lang="en-GB" sz="1600" dirty="0">
                <a:latin typeface="Arial" panose="020B0604020202020204" pitchFamily="34" charset="0"/>
                <a:cs typeface="Arial" panose="020B0604020202020204" pitchFamily="34" charset="0"/>
              </a:rPr>
              <a:t> </a:t>
            </a:r>
          </a:p>
          <a:p>
            <a:pPr algn="just"/>
            <a:r>
              <a:rPr lang="en-GB" sz="1600" dirty="0">
                <a:latin typeface="Arial" panose="020B0604020202020204" pitchFamily="34" charset="0"/>
                <a:cs typeface="Arial" panose="020B0604020202020204" pitchFamily="34" charset="0"/>
              </a:rPr>
              <a:t>This involves tackling the barriers which could lead to unequal outcomes so that there is equality of access and that the diversity within the school community is promoted, celebrated and valued.</a:t>
            </a:r>
          </a:p>
          <a:p>
            <a:pPr algn="just"/>
            <a:r>
              <a:rPr lang="en-GB" sz="1600" dirty="0">
                <a:latin typeface="Arial" panose="020B0604020202020204" pitchFamily="34" charset="0"/>
                <a:cs typeface="Arial" panose="020B0604020202020204" pitchFamily="34" charset="0"/>
              </a:rPr>
              <a:t> </a:t>
            </a:r>
          </a:p>
          <a:p>
            <a:pPr algn="just"/>
            <a:r>
              <a:rPr lang="en-GB" sz="1600" dirty="0">
                <a:latin typeface="Arial" panose="020B0604020202020204" pitchFamily="34" charset="0"/>
                <a:cs typeface="Arial" panose="020B0604020202020204" pitchFamily="34" charset="0"/>
              </a:rPr>
              <a:t>We believe that equality at our school should permeate all aspects of school life and is the responsibility of every member of the school and wider community. Every member of the school community should feel safe, secure, valued and of equal worth. At Great Sankey Primary School, equality is a key principle for treating all people the same irrespective of their gender, ethnicity, disability, religious beliefs/faith tradition, sexual orientation, age or any other of the protected characteristics (Single Equalities Act 2010).</a:t>
            </a:r>
            <a:endParaRPr lang="en-GB" sz="1600" b="0" i="0" u="none" strike="noStrike" dirty="0">
              <a:effectLst/>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F799057C-03B5-0446-9CE0-A902B23FD45A}"/>
              </a:ext>
            </a:extLst>
          </p:cNvPr>
          <p:cNvPicPr>
            <a:picLocks noChangeAspect="1"/>
          </p:cNvPicPr>
          <p:nvPr/>
        </p:nvPicPr>
        <p:blipFill>
          <a:blip r:embed="rId3"/>
          <a:stretch>
            <a:fillRect/>
          </a:stretch>
        </p:blipFill>
        <p:spPr>
          <a:xfrm>
            <a:off x="8773439" y="4952839"/>
            <a:ext cx="3161469" cy="1198579"/>
          </a:xfrm>
          <a:prstGeom prst="rect">
            <a:avLst/>
          </a:prstGeom>
        </p:spPr>
      </p:pic>
      <p:pic>
        <p:nvPicPr>
          <p:cNvPr id="7" name="Picture 6">
            <a:extLst>
              <a:ext uri="{FF2B5EF4-FFF2-40B4-BE49-F238E27FC236}">
                <a16:creationId xmlns:a16="http://schemas.microsoft.com/office/drawing/2014/main" id="{3C7D1368-4D06-514D-8695-974DE071C3AE}"/>
              </a:ext>
            </a:extLst>
          </p:cNvPr>
          <p:cNvPicPr>
            <a:picLocks noChangeAspect="1"/>
          </p:cNvPicPr>
          <p:nvPr/>
        </p:nvPicPr>
        <p:blipFill>
          <a:blip r:embed="rId4"/>
          <a:stretch>
            <a:fillRect/>
          </a:stretch>
        </p:blipFill>
        <p:spPr>
          <a:xfrm>
            <a:off x="3188853" y="4397524"/>
            <a:ext cx="2038840" cy="2229386"/>
          </a:xfrm>
          <a:prstGeom prst="rect">
            <a:avLst/>
          </a:prstGeom>
        </p:spPr>
      </p:pic>
      <p:pic>
        <p:nvPicPr>
          <p:cNvPr id="8" name="Picture 7">
            <a:extLst>
              <a:ext uri="{FF2B5EF4-FFF2-40B4-BE49-F238E27FC236}">
                <a16:creationId xmlns:a16="http://schemas.microsoft.com/office/drawing/2014/main" id="{D667250E-64A0-9A46-8B3B-E29C7138ED74}"/>
              </a:ext>
            </a:extLst>
          </p:cNvPr>
          <p:cNvPicPr>
            <a:picLocks noChangeAspect="1"/>
          </p:cNvPicPr>
          <p:nvPr/>
        </p:nvPicPr>
        <p:blipFill>
          <a:blip r:embed="rId5"/>
          <a:stretch>
            <a:fillRect/>
          </a:stretch>
        </p:blipFill>
        <p:spPr>
          <a:xfrm>
            <a:off x="5472059" y="4768071"/>
            <a:ext cx="2984500" cy="1562100"/>
          </a:xfrm>
          <a:prstGeom prst="rect">
            <a:avLst/>
          </a:prstGeom>
        </p:spPr>
      </p:pic>
      <p:pic>
        <p:nvPicPr>
          <p:cNvPr id="9" name="Picture 8">
            <a:extLst>
              <a:ext uri="{FF2B5EF4-FFF2-40B4-BE49-F238E27FC236}">
                <a16:creationId xmlns:a16="http://schemas.microsoft.com/office/drawing/2014/main" id="{1B461C54-8B59-0642-A2B3-459775C05AB2}"/>
              </a:ext>
            </a:extLst>
          </p:cNvPr>
          <p:cNvPicPr>
            <a:picLocks noChangeAspect="1"/>
          </p:cNvPicPr>
          <p:nvPr/>
        </p:nvPicPr>
        <p:blipFill>
          <a:blip r:embed="rId6"/>
          <a:stretch>
            <a:fillRect/>
          </a:stretch>
        </p:blipFill>
        <p:spPr>
          <a:xfrm>
            <a:off x="481336" y="4565171"/>
            <a:ext cx="2594373" cy="1980236"/>
          </a:xfrm>
          <a:prstGeom prst="rect">
            <a:avLst/>
          </a:prstGeom>
        </p:spPr>
      </p:pic>
    </p:spTree>
    <p:extLst>
      <p:ext uri="{BB962C8B-B14F-4D97-AF65-F5344CB8AC3E}">
        <p14:creationId xmlns:p14="http://schemas.microsoft.com/office/powerpoint/2010/main" val="39633357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3EC664A-E179-2F4C-A7E4-A1B7F88E71C5}"/>
              </a:ext>
            </a:extLst>
          </p:cNvPr>
          <p:cNvSpPr/>
          <p:nvPr/>
        </p:nvSpPr>
        <p:spPr>
          <a:xfrm>
            <a:off x="0" y="0"/>
            <a:ext cx="12192000" cy="6858000"/>
          </a:xfrm>
          <a:prstGeom prst="rect">
            <a:avLst/>
          </a:prstGeom>
          <a:noFill/>
          <a:ln w="762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ounded Rectangle 5">
            <a:extLst>
              <a:ext uri="{FF2B5EF4-FFF2-40B4-BE49-F238E27FC236}">
                <a16:creationId xmlns:a16="http://schemas.microsoft.com/office/drawing/2014/main" id="{4EB15808-33F0-904B-8B43-810F6AF3F1E3}"/>
              </a:ext>
            </a:extLst>
          </p:cNvPr>
          <p:cNvSpPr/>
          <p:nvPr/>
        </p:nvSpPr>
        <p:spPr>
          <a:xfrm>
            <a:off x="537586" y="339567"/>
            <a:ext cx="4112035" cy="744349"/>
          </a:xfrm>
          <a:custGeom>
            <a:avLst/>
            <a:gdLst>
              <a:gd name="connsiteX0" fmla="*/ 0 w 4112035"/>
              <a:gd name="connsiteY0" fmla="*/ 124061 h 744349"/>
              <a:gd name="connsiteX1" fmla="*/ 124061 w 4112035"/>
              <a:gd name="connsiteY1" fmla="*/ 0 h 744349"/>
              <a:gd name="connsiteX2" fmla="*/ 753327 w 4112035"/>
              <a:gd name="connsiteY2" fmla="*/ 0 h 744349"/>
              <a:gd name="connsiteX3" fmla="*/ 1382593 w 4112035"/>
              <a:gd name="connsiteY3" fmla="*/ 0 h 744349"/>
              <a:gd name="connsiteX4" fmla="*/ 1895941 w 4112035"/>
              <a:gd name="connsiteY4" fmla="*/ 0 h 744349"/>
              <a:gd name="connsiteX5" fmla="*/ 2525207 w 4112035"/>
              <a:gd name="connsiteY5" fmla="*/ 0 h 744349"/>
              <a:gd name="connsiteX6" fmla="*/ 3154473 w 4112035"/>
              <a:gd name="connsiteY6" fmla="*/ 0 h 744349"/>
              <a:gd name="connsiteX7" fmla="*/ 3987974 w 4112035"/>
              <a:gd name="connsiteY7" fmla="*/ 0 h 744349"/>
              <a:gd name="connsiteX8" fmla="*/ 4112035 w 4112035"/>
              <a:gd name="connsiteY8" fmla="*/ 124061 h 744349"/>
              <a:gd name="connsiteX9" fmla="*/ 4112035 w 4112035"/>
              <a:gd name="connsiteY9" fmla="*/ 620288 h 744349"/>
              <a:gd name="connsiteX10" fmla="*/ 3987974 w 4112035"/>
              <a:gd name="connsiteY10" fmla="*/ 744349 h 744349"/>
              <a:gd name="connsiteX11" fmla="*/ 3551904 w 4112035"/>
              <a:gd name="connsiteY11" fmla="*/ 744349 h 744349"/>
              <a:gd name="connsiteX12" fmla="*/ 3077195 w 4112035"/>
              <a:gd name="connsiteY12" fmla="*/ 744349 h 744349"/>
              <a:gd name="connsiteX13" fmla="*/ 2486568 w 4112035"/>
              <a:gd name="connsiteY13" fmla="*/ 744349 h 744349"/>
              <a:gd name="connsiteX14" fmla="*/ 1934580 w 4112035"/>
              <a:gd name="connsiteY14" fmla="*/ 744349 h 744349"/>
              <a:gd name="connsiteX15" fmla="*/ 1343954 w 4112035"/>
              <a:gd name="connsiteY15" fmla="*/ 744349 h 744349"/>
              <a:gd name="connsiteX16" fmla="*/ 830605 w 4112035"/>
              <a:gd name="connsiteY16" fmla="*/ 744349 h 744349"/>
              <a:gd name="connsiteX17" fmla="*/ 124061 w 4112035"/>
              <a:gd name="connsiteY17" fmla="*/ 744349 h 744349"/>
              <a:gd name="connsiteX18" fmla="*/ 0 w 4112035"/>
              <a:gd name="connsiteY18" fmla="*/ 620288 h 744349"/>
              <a:gd name="connsiteX19" fmla="*/ 0 w 4112035"/>
              <a:gd name="connsiteY19" fmla="*/ 124061 h 744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112035" h="744349" fill="none" extrusionOk="0">
                <a:moveTo>
                  <a:pt x="0" y="124061"/>
                </a:moveTo>
                <a:cubicBezTo>
                  <a:pt x="10685" y="66597"/>
                  <a:pt x="59515" y="18279"/>
                  <a:pt x="124061" y="0"/>
                </a:cubicBezTo>
                <a:cubicBezTo>
                  <a:pt x="309091" y="-22569"/>
                  <a:pt x="473443" y="35156"/>
                  <a:pt x="753327" y="0"/>
                </a:cubicBezTo>
                <a:cubicBezTo>
                  <a:pt x="1033211" y="-35156"/>
                  <a:pt x="1070633" y="60770"/>
                  <a:pt x="1382593" y="0"/>
                </a:cubicBezTo>
                <a:cubicBezTo>
                  <a:pt x="1694553" y="-60770"/>
                  <a:pt x="1696332" y="38390"/>
                  <a:pt x="1895941" y="0"/>
                </a:cubicBezTo>
                <a:cubicBezTo>
                  <a:pt x="2095550" y="-38390"/>
                  <a:pt x="2307322" y="59236"/>
                  <a:pt x="2525207" y="0"/>
                </a:cubicBezTo>
                <a:cubicBezTo>
                  <a:pt x="2743092" y="-59236"/>
                  <a:pt x="2916673" y="26096"/>
                  <a:pt x="3154473" y="0"/>
                </a:cubicBezTo>
                <a:cubicBezTo>
                  <a:pt x="3392273" y="-26096"/>
                  <a:pt x="3759912" y="37362"/>
                  <a:pt x="3987974" y="0"/>
                </a:cubicBezTo>
                <a:cubicBezTo>
                  <a:pt x="4066304" y="-8604"/>
                  <a:pt x="4102490" y="63115"/>
                  <a:pt x="4112035" y="124061"/>
                </a:cubicBezTo>
                <a:cubicBezTo>
                  <a:pt x="4160650" y="326318"/>
                  <a:pt x="4062135" y="432751"/>
                  <a:pt x="4112035" y="620288"/>
                </a:cubicBezTo>
                <a:cubicBezTo>
                  <a:pt x="4123032" y="705817"/>
                  <a:pt x="4047140" y="740959"/>
                  <a:pt x="3987974" y="744349"/>
                </a:cubicBezTo>
                <a:cubicBezTo>
                  <a:pt x="3897888" y="774713"/>
                  <a:pt x="3701819" y="738373"/>
                  <a:pt x="3551904" y="744349"/>
                </a:cubicBezTo>
                <a:cubicBezTo>
                  <a:pt x="3401989" y="750325"/>
                  <a:pt x="3225479" y="741191"/>
                  <a:pt x="3077195" y="744349"/>
                </a:cubicBezTo>
                <a:cubicBezTo>
                  <a:pt x="2928911" y="747507"/>
                  <a:pt x="2613214" y="674342"/>
                  <a:pt x="2486568" y="744349"/>
                </a:cubicBezTo>
                <a:cubicBezTo>
                  <a:pt x="2359922" y="814356"/>
                  <a:pt x="2089171" y="701041"/>
                  <a:pt x="1934580" y="744349"/>
                </a:cubicBezTo>
                <a:cubicBezTo>
                  <a:pt x="1779989" y="787657"/>
                  <a:pt x="1477869" y="737887"/>
                  <a:pt x="1343954" y="744349"/>
                </a:cubicBezTo>
                <a:cubicBezTo>
                  <a:pt x="1210039" y="750811"/>
                  <a:pt x="1005121" y="705246"/>
                  <a:pt x="830605" y="744349"/>
                </a:cubicBezTo>
                <a:cubicBezTo>
                  <a:pt x="656089" y="783452"/>
                  <a:pt x="350638" y="667418"/>
                  <a:pt x="124061" y="744349"/>
                </a:cubicBezTo>
                <a:cubicBezTo>
                  <a:pt x="46997" y="741851"/>
                  <a:pt x="-12054" y="677173"/>
                  <a:pt x="0" y="620288"/>
                </a:cubicBezTo>
                <a:cubicBezTo>
                  <a:pt x="-13331" y="515474"/>
                  <a:pt x="30964" y="359070"/>
                  <a:pt x="0" y="124061"/>
                </a:cubicBezTo>
                <a:close/>
              </a:path>
              <a:path w="4112035" h="744349" stroke="0" extrusionOk="0">
                <a:moveTo>
                  <a:pt x="0" y="124061"/>
                </a:moveTo>
                <a:cubicBezTo>
                  <a:pt x="-1617" y="48942"/>
                  <a:pt x="52895" y="18037"/>
                  <a:pt x="124061" y="0"/>
                </a:cubicBezTo>
                <a:cubicBezTo>
                  <a:pt x="273095" y="-59837"/>
                  <a:pt x="442491" y="6516"/>
                  <a:pt x="676049" y="0"/>
                </a:cubicBezTo>
                <a:cubicBezTo>
                  <a:pt x="909607" y="-6516"/>
                  <a:pt x="999197" y="56774"/>
                  <a:pt x="1266675" y="0"/>
                </a:cubicBezTo>
                <a:cubicBezTo>
                  <a:pt x="1534153" y="-56774"/>
                  <a:pt x="1527670" y="26011"/>
                  <a:pt x="1702745" y="0"/>
                </a:cubicBezTo>
                <a:cubicBezTo>
                  <a:pt x="1877820" y="-26011"/>
                  <a:pt x="2042128" y="28826"/>
                  <a:pt x="2216094" y="0"/>
                </a:cubicBezTo>
                <a:cubicBezTo>
                  <a:pt x="2390060" y="-28826"/>
                  <a:pt x="2671729" y="10208"/>
                  <a:pt x="2845360" y="0"/>
                </a:cubicBezTo>
                <a:cubicBezTo>
                  <a:pt x="3018991" y="-10208"/>
                  <a:pt x="3284232" y="40259"/>
                  <a:pt x="3474626" y="0"/>
                </a:cubicBezTo>
                <a:cubicBezTo>
                  <a:pt x="3665020" y="-40259"/>
                  <a:pt x="3740096" y="19556"/>
                  <a:pt x="3987974" y="0"/>
                </a:cubicBezTo>
                <a:cubicBezTo>
                  <a:pt x="4049466" y="19235"/>
                  <a:pt x="4124095" y="40395"/>
                  <a:pt x="4112035" y="124061"/>
                </a:cubicBezTo>
                <a:cubicBezTo>
                  <a:pt x="4149698" y="285691"/>
                  <a:pt x="4111200" y="388456"/>
                  <a:pt x="4112035" y="620288"/>
                </a:cubicBezTo>
                <a:cubicBezTo>
                  <a:pt x="4094617" y="683656"/>
                  <a:pt x="4070721" y="744829"/>
                  <a:pt x="3987974" y="744349"/>
                </a:cubicBezTo>
                <a:cubicBezTo>
                  <a:pt x="3851821" y="768744"/>
                  <a:pt x="3641496" y="732257"/>
                  <a:pt x="3435986" y="744349"/>
                </a:cubicBezTo>
                <a:cubicBezTo>
                  <a:pt x="3230476" y="756441"/>
                  <a:pt x="3057913" y="733355"/>
                  <a:pt x="2845360" y="744349"/>
                </a:cubicBezTo>
                <a:cubicBezTo>
                  <a:pt x="2632807" y="755343"/>
                  <a:pt x="2417750" y="684745"/>
                  <a:pt x="2293372" y="744349"/>
                </a:cubicBezTo>
                <a:cubicBezTo>
                  <a:pt x="2168994" y="803953"/>
                  <a:pt x="1801318" y="744117"/>
                  <a:pt x="1664106" y="744349"/>
                </a:cubicBezTo>
                <a:cubicBezTo>
                  <a:pt x="1526894" y="744581"/>
                  <a:pt x="1340524" y="719482"/>
                  <a:pt x="1189397" y="744349"/>
                </a:cubicBezTo>
                <a:cubicBezTo>
                  <a:pt x="1038270" y="769216"/>
                  <a:pt x="500360" y="715948"/>
                  <a:pt x="124061" y="744349"/>
                </a:cubicBezTo>
                <a:cubicBezTo>
                  <a:pt x="56956" y="725934"/>
                  <a:pt x="-276" y="681194"/>
                  <a:pt x="0" y="620288"/>
                </a:cubicBezTo>
                <a:cubicBezTo>
                  <a:pt x="-13347" y="383399"/>
                  <a:pt x="24025" y="336903"/>
                  <a:pt x="0" y="124061"/>
                </a:cubicBezTo>
                <a:close/>
              </a:path>
            </a:pathLst>
          </a:custGeom>
          <a:solidFill>
            <a:srgbClr val="C00000"/>
          </a:solidFill>
          <a:ln w="76200">
            <a:solidFill>
              <a:schemeClr val="accent4">
                <a:lumMod val="60000"/>
                <a:lumOff val="40000"/>
              </a:schemeClr>
            </a:solidFill>
            <a:extLst>
              <a:ext uri="{C807C97D-BFC1-408E-A445-0C87EB9F89A2}">
                <ask:lineSketchStyleProps xmlns="" xmlns:ask="http://schemas.microsoft.com/office/drawing/2018/sketchyshapes" sd="1607263410">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dirty="0">
                <a:latin typeface="Chalkboard" panose="03050602040202020205" pitchFamily="66" charset="77"/>
              </a:rPr>
              <a:t>Safeguarding</a:t>
            </a:r>
          </a:p>
        </p:txBody>
      </p:sp>
      <p:sp>
        <p:nvSpPr>
          <p:cNvPr id="9" name="Rectangle 8">
            <a:extLst>
              <a:ext uri="{FF2B5EF4-FFF2-40B4-BE49-F238E27FC236}">
                <a16:creationId xmlns:a16="http://schemas.microsoft.com/office/drawing/2014/main" id="{F759CADF-B5E2-D24F-BDC5-59A931AF82BB}"/>
              </a:ext>
            </a:extLst>
          </p:cNvPr>
          <p:cNvSpPr/>
          <p:nvPr/>
        </p:nvSpPr>
        <p:spPr>
          <a:xfrm>
            <a:off x="189840" y="1423483"/>
            <a:ext cx="4807527" cy="5078313"/>
          </a:xfrm>
          <a:prstGeom prst="rect">
            <a:avLst/>
          </a:prstGeom>
        </p:spPr>
        <p:txBody>
          <a:bodyPr wrap="square">
            <a:spAutoFit/>
          </a:bodyPr>
          <a:lstStyle/>
          <a:p>
            <a:pPr algn="ctr"/>
            <a:r>
              <a:rPr lang="en-GB" b="1" u="sng" dirty="0">
                <a:solidFill>
                  <a:srgbClr val="F50F0F"/>
                </a:solidFill>
                <a:latin typeface="SassoonInfant"/>
              </a:rPr>
              <a:t>At Great Sankey Primary safeguarding is EVERYONE's business.</a:t>
            </a:r>
          </a:p>
          <a:p>
            <a:endParaRPr lang="en-GB" sz="1600" b="1" dirty="0">
              <a:solidFill>
                <a:srgbClr val="F50F0F"/>
              </a:solidFill>
              <a:latin typeface="SassoonInfant"/>
            </a:endParaRPr>
          </a:p>
          <a:p>
            <a:r>
              <a:rPr lang="en-GB" sz="1600" dirty="0">
                <a:latin typeface="sassooninfant"/>
              </a:rPr>
              <a:t>Safeguarding runs through every strand of the work we do at GSP. </a:t>
            </a:r>
            <a:r>
              <a:rPr lang="en-GB" sz="1600" dirty="0">
                <a:latin typeface="SassoonInfant"/>
              </a:rPr>
              <a:t> We are committed to safeguarding and promoting the welfare of children and expect all staff and volunteers to share this commitment at all times.</a:t>
            </a:r>
          </a:p>
          <a:p>
            <a:endParaRPr lang="en-GB" sz="1600" dirty="0">
              <a:latin typeface="SassoonInfant"/>
            </a:endParaRPr>
          </a:p>
          <a:p>
            <a:r>
              <a:rPr lang="en-GB" sz="1600" dirty="0">
                <a:latin typeface="SassoonInfant"/>
              </a:rPr>
              <a:t>We regularly review our child protection policy and procedures, with frequent training provided for all school staff in order to offer a consistent, high quality approach to child protection and safeguarding.  Our policy can be found on our school website.</a:t>
            </a:r>
          </a:p>
          <a:p>
            <a:endParaRPr lang="en-GB" sz="1600" dirty="0">
              <a:latin typeface="SassoonInfant"/>
            </a:endParaRPr>
          </a:p>
          <a:p>
            <a:r>
              <a:rPr lang="en-GB" sz="1600" dirty="0">
                <a:latin typeface="SassoonInfant"/>
              </a:rPr>
              <a:t>Our practice and procedures are informed and driven by the work of Warrington Safeguarding Partnership </a:t>
            </a:r>
            <a:r>
              <a:rPr lang="en-GB" sz="1600" dirty="0">
                <a:solidFill>
                  <a:srgbClr val="FFC000"/>
                </a:solidFill>
                <a:latin typeface="SassoonInfant"/>
                <a:hlinkClick r:id="rId2">
                  <a:extLst>
                    <a:ext uri="{A12FA001-AC4F-418D-AE19-62706E023703}">
                      <ahyp:hlinkClr xmlns:ahyp="http://schemas.microsoft.com/office/drawing/2018/hyperlinkcolor" val="tx"/>
                    </a:ext>
                  </a:extLst>
                </a:hlinkClick>
              </a:rPr>
              <a:t>https://www.warrington.gov.uk/warrington-safeguarding-partnership</a:t>
            </a:r>
            <a:r>
              <a:rPr lang="en-GB" sz="1600" dirty="0">
                <a:solidFill>
                  <a:srgbClr val="FFC000"/>
                </a:solidFill>
                <a:latin typeface="SassoonInfant"/>
              </a:rPr>
              <a:t> </a:t>
            </a:r>
            <a:r>
              <a:rPr lang="en-GB" sz="1600" dirty="0">
                <a:latin typeface="SassoonInfant"/>
              </a:rPr>
              <a:t>and we work collaboratively within our Trust to ensure the very best practice and procedures.</a:t>
            </a:r>
            <a:endParaRPr lang="en-GB" sz="1600" b="0" i="0" u="none" strike="noStrike" dirty="0">
              <a:effectLst/>
              <a:latin typeface="SassoonInfant"/>
            </a:endParaRPr>
          </a:p>
        </p:txBody>
      </p:sp>
      <p:sp>
        <p:nvSpPr>
          <p:cNvPr id="10" name="Rectangle 9">
            <a:extLst>
              <a:ext uri="{FF2B5EF4-FFF2-40B4-BE49-F238E27FC236}">
                <a16:creationId xmlns:a16="http://schemas.microsoft.com/office/drawing/2014/main" id="{A835225C-4272-6042-A766-E65615A51847}"/>
              </a:ext>
            </a:extLst>
          </p:cNvPr>
          <p:cNvSpPr/>
          <p:nvPr/>
        </p:nvSpPr>
        <p:spPr>
          <a:xfrm>
            <a:off x="5092287" y="3429000"/>
            <a:ext cx="7004793" cy="2062103"/>
          </a:xfrm>
          <a:prstGeom prst="rect">
            <a:avLst/>
          </a:prstGeom>
        </p:spPr>
        <p:txBody>
          <a:bodyPr wrap="square">
            <a:spAutoFit/>
          </a:bodyPr>
          <a:lstStyle/>
          <a:p>
            <a:r>
              <a:rPr lang="en-GB" sz="1600" dirty="0">
                <a:latin typeface="sassooninfant"/>
              </a:rPr>
              <a:t>Governors also receive training and we have a dedicated and experienced Safeguarding governor who supports and reviews the school and team against safeguarding. Our named governor for Safeguarding and Prevent is Mr P McEwan.</a:t>
            </a:r>
          </a:p>
          <a:p>
            <a:endParaRPr lang="en-GB" sz="1600" b="0" i="0" u="none" strike="noStrike" dirty="0">
              <a:effectLst/>
              <a:latin typeface="sassooninfant"/>
            </a:endParaRPr>
          </a:p>
          <a:p>
            <a:r>
              <a:rPr lang="en-GB" sz="1600" dirty="0">
                <a:latin typeface="sassooninfant"/>
              </a:rPr>
              <a:t>We also have a children’s safeguarding team who meet regularly to discuss different ways to help keep our school and community safe. They have worked on lots of projects together, including: Warrington Wise Up Awards and E safety – looking at how we can keep ourselves safe online.</a:t>
            </a:r>
            <a:endParaRPr lang="en-GB" sz="1600" b="0" i="0" u="none" strike="noStrike" dirty="0">
              <a:effectLst/>
              <a:latin typeface="SassoonInfant"/>
            </a:endParaRPr>
          </a:p>
        </p:txBody>
      </p:sp>
      <p:pic>
        <p:nvPicPr>
          <p:cNvPr id="11" name="Picture 10">
            <a:extLst>
              <a:ext uri="{FF2B5EF4-FFF2-40B4-BE49-F238E27FC236}">
                <a16:creationId xmlns:a16="http://schemas.microsoft.com/office/drawing/2014/main" id="{8FDB8B1E-B10D-814C-9819-4F5F0107848D}"/>
              </a:ext>
            </a:extLst>
          </p:cNvPr>
          <p:cNvPicPr>
            <a:picLocks noChangeAspect="1"/>
          </p:cNvPicPr>
          <p:nvPr/>
        </p:nvPicPr>
        <p:blipFill>
          <a:blip r:embed="rId3"/>
          <a:stretch>
            <a:fillRect/>
          </a:stretch>
        </p:blipFill>
        <p:spPr>
          <a:xfrm>
            <a:off x="5220317" y="5637653"/>
            <a:ext cx="1060120" cy="1060120"/>
          </a:xfrm>
          <a:prstGeom prst="rect">
            <a:avLst/>
          </a:prstGeom>
        </p:spPr>
      </p:pic>
      <p:pic>
        <p:nvPicPr>
          <p:cNvPr id="12" name="Picture 11">
            <a:extLst>
              <a:ext uri="{FF2B5EF4-FFF2-40B4-BE49-F238E27FC236}">
                <a16:creationId xmlns:a16="http://schemas.microsoft.com/office/drawing/2014/main" id="{9756BFFA-A3A2-9D4C-A269-1897DD254392}"/>
              </a:ext>
            </a:extLst>
          </p:cNvPr>
          <p:cNvPicPr>
            <a:picLocks noChangeAspect="1"/>
          </p:cNvPicPr>
          <p:nvPr/>
        </p:nvPicPr>
        <p:blipFill>
          <a:blip r:embed="rId4"/>
          <a:stretch>
            <a:fillRect/>
          </a:stretch>
        </p:blipFill>
        <p:spPr>
          <a:xfrm>
            <a:off x="6436335" y="5813357"/>
            <a:ext cx="1608998" cy="884416"/>
          </a:xfrm>
          <a:prstGeom prst="rect">
            <a:avLst/>
          </a:prstGeom>
        </p:spPr>
      </p:pic>
      <p:pic>
        <p:nvPicPr>
          <p:cNvPr id="13" name="Picture 12">
            <a:extLst>
              <a:ext uri="{FF2B5EF4-FFF2-40B4-BE49-F238E27FC236}">
                <a16:creationId xmlns:a16="http://schemas.microsoft.com/office/drawing/2014/main" id="{3732DCDE-3BE3-B045-901B-2505969AFB74}"/>
              </a:ext>
            </a:extLst>
          </p:cNvPr>
          <p:cNvPicPr>
            <a:picLocks noChangeAspect="1"/>
          </p:cNvPicPr>
          <p:nvPr/>
        </p:nvPicPr>
        <p:blipFill>
          <a:blip r:embed="rId5"/>
          <a:stretch>
            <a:fillRect/>
          </a:stretch>
        </p:blipFill>
        <p:spPr>
          <a:xfrm>
            <a:off x="8184373" y="5738435"/>
            <a:ext cx="2032000" cy="952500"/>
          </a:xfrm>
          <a:prstGeom prst="rect">
            <a:avLst/>
          </a:prstGeom>
        </p:spPr>
      </p:pic>
      <p:pic>
        <p:nvPicPr>
          <p:cNvPr id="14" name="Picture 13">
            <a:extLst>
              <a:ext uri="{FF2B5EF4-FFF2-40B4-BE49-F238E27FC236}">
                <a16:creationId xmlns:a16="http://schemas.microsoft.com/office/drawing/2014/main" id="{6230F57E-E103-5742-87DC-D59E00ABCD54}"/>
              </a:ext>
            </a:extLst>
          </p:cNvPr>
          <p:cNvPicPr>
            <a:picLocks noChangeAspect="1"/>
          </p:cNvPicPr>
          <p:nvPr/>
        </p:nvPicPr>
        <p:blipFill>
          <a:blip r:embed="rId6"/>
          <a:stretch>
            <a:fillRect/>
          </a:stretch>
        </p:blipFill>
        <p:spPr>
          <a:xfrm>
            <a:off x="10355413" y="5623977"/>
            <a:ext cx="1180134" cy="1060120"/>
          </a:xfrm>
          <a:prstGeom prst="rect">
            <a:avLst/>
          </a:prstGeom>
        </p:spPr>
      </p:pic>
      <p:pic>
        <p:nvPicPr>
          <p:cNvPr id="2050" name="Picture 2">
            <a:extLst>
              <a:ext uri="{FF2B5EF4-FFF2-40B4-BE49-F238E27FC236}">
                <a16:creationId xmlns:a16="http://schemas.microsoft.com/office/drawing/2014/main" id="{7B7F4FFD-DFD3-78DE-1420-910248608DA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639924" y="346755"/>
            <a:ext cx="1207670" cy="182289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Graphical user interface, text, application, Word&#10;&#10;Description automatically generated">
            <a:extLst>
              <a:ext uri="{FF2B5EF4-FFF2-40B4-BE49-F238E27FC236}">
                <a16:creationId xmlns:a16="http://schemas.microsoft.com/office/drawing/2014/main" id="{0073F1BE-37F3-BA85-9CBA-72F2990DC8E1}"/>
              </a:ext>
            </a:extLst>
          </p:cNvPr>
          <p:cNvPicPr>
            <a:picLocks noChangeAspect="1"/>
          </p:cNvPicPr>
          <p:nvPr/>
        </p:nvPicPr>
        <p:blipFill rotWithShape="1">
          <a:blip r:embed="rId8"/>
          <a:srcRect l="21019" t="40833" r="67274" b="29932"/>
          <a:stretch/>
        </p:blipFill>
        <p:spPr>
          <a:xfrm>
            <a:off x="7996106" y="346754"/>
            <a:ext cx="1156218" cy="1804618"/>
          </a:xfrm>
          <a:prstGeom prst="rect">
            <a:avLst/>
          </a:prstGeom>
        </p:spPr>
      </p:pic>
      <p:pic>
        <p:nvPicPr>
          <p:cNvPr id="18" name="Picture 17" descr="Graphical user interface, application, Word&#10;&#10;Description automatically generated">
            <a:extLst>
              <a:ext uri="{FF2B5EF4-FFF2-40B4-BE49-F238E27FC236}">
                <a16:creationId xmlns:a16="http://schemas.microsoft.com/office/drawing/2014/main" id="{66874908-DB72-FB20-47E5-3552B5DBA327}"/>
              </a:ext>
            </a:extLst>
          </p:cNvPr>
          <p:cNvPicPr>
            <a:picLocks noChangeAspect="1"/>
          </p:cNvPicPr>
          <p:nvPr/>
        </p:nvPicPr>
        <p:blipFill rotWithShape="1">
          <a:blip r:embed="rId9"/>
          <a:srcRect l="21528" t="29792" r="67014" b="43245"/>
          <a:stretch/>
        </p:blipFill>
        <p:spPr>
          <a:xfrm>
            <a:off x="9269153" y="332042"/>
            <a:ext cx="1237033" cy="1819330"/>
          </a:xfrm>
          <a:prstGeom prst="rect">
            <a:avLst/>
          </a:prstGeom>
        </p:spPr>
      </p:pic>
      <p:sp>
        <p:nvSpPr>
          <p:cNvPr id="19" name="TextBox 18">
            <a:extLst>
              <a:ext uri="{FF2B5EF4-FFF2-40B4-BE49-F238E27FC236}">
                <a16:creationId xmlns:a16="http://schemas.microsoft.com/office/drawing/2014/main" id="{B6252CC1-EFAF-250C-CD2F-BF7FC6F98335}"/>
              </a:ext>
            </a:extLst>
          </p:cNvPr>
          <p:cNvSpPr txBox="1"/>
          <p:nvPr/>
        </p:nvSpPr>
        <p:spPr>
          <a:xfrm>
            <a:off x="5174901" y="2326193"/>
            <a:ext cx="1207669" cy="954107"/>
          </a:xfrm>
          <a:prstGeom prst="rect">
            <a:avLst/>
          </a:prstGeom>
          <a:noFill/>
        </p:spPr>
        <p:txBody>
          <a:bodyPr wrap="square" rtlCol="0">
            <a:spAutoFit/>
          </a:bodyPr>
          <a:lstStyle/>
          <a:p>
            <a:pPr algn="ctr"/>
            <a:r>
              <a:rPr lang="en-GB" sz="1400" b="1" dirty="0"/>
              <a:t>Headteacher (Designated Safeguarding Lead)</a:t>
            </a:r>
          </a:p>
        </p:txBody>
      </p:sp>
      <p:sp>
        <p:nvSpPr>
          <p:cNvPr id="20" name="TextBox 19">
            <a:extLst>
              <a:ext uri="{FF2B5EF4-FFF2-40B4-BE49-F238E27FC236}">
                <a16:creationId xmlns:a16="http://schemas.microsoft.com/office/drawing/2014/main" id="{241F0E12-E8CC-FDED-CFF1-4C246DBB330B}"/>
              </a:ext>
            </a:extLst>
          </p:cNvPr>
          <p:cNvSpPr txBox="1"/>
          <p:nvPr/>
        </p:nvSpPr>
        <p:spPr>
          <a:xfrm>
            <a:off x="7970380" y="2355082"/>
            <a:ext cx="1207669" cy="738664"/>
          </a:xfrm>
          <a:prstGeom prst="rect">
            <a:avLst/>
          </a:prstGeom>
          <a:noFill/>
        </p:spPr>
        <p:txBody>
          <a:bodyPr wrap="square" rtlCol="0">
            <a:spAutoFit/>
          </a:bodyPr>
          <a:lstStyle/>
          <a:p>
            <a:pPr algn="ctr"/>
            <a:r>
              <a:rPr lang="en-GB" sz="1400" b="1" dirty="0"/>
              <a:t>Deputy Headteacher  (Deputy DSL)</a:t>
            </a:r>
          </a:p>
        </p:txBody>
      </p:sp>
      <p:sp>
        <p:nvSpPr>
          <p:cNvPr id="21" name="TextBox 20">
            <a:extLst>
              <a:ext uri="{FF2B5EF4-FFF2-40B4-BE49-F238E27FC236}">
                <a16:creationId xmlns:a16="http://schemas.microsoft.com/office/drawing/2014/main" id="{8820BB4F-EEA1-EDEF-1F73-80B60E77B23E}"/>
              </a:ext>
            </a:extLst>
          </p:cNvPr>
          <p:cNvSpPr txBox="1"/>
          <p:nvPr/>
        </p:nvSpPr>
        <p:spPr>
          <a:xfrm>
            <a:off x="6639925" y="2329881"/>
            <a:ext cx="1207669" cy="523220"/>
          </a:xfrm>
          <a:prstGeom prst="rect">
            <a:avLst/>
          </a:prstGeom>
          <a:noFill/>
        </p:spPr>
        <p:txBody>
          <a:bodyPr wrap="square" rtlCol="0">
            <a:spAutoFit/>
          </a:bodyPr>
          <a:lstStyle/>
          <a:p>
            <a:pPr algn="ctr"/>
            <a:r>
              <a:rPr lang="en-GB" sz="1400" b="1" dirty="0"/>
              <a:t>Deputy DSL – Pastoral Lead</a:t>
            </a:r>
          </a:p>
        </p:txBody>
      </p:sp>
      <p:sp>
        <p:nvSpPr>
          <p:cNvPr id="22" name="TextBox 21">
            <a:extLst>
              <a:ext uri="{FF2B5EF4-FFF2-40B4-BE49-F238E27FC236}">
                <a16:creationId xmlns:a16="http://schemas.microsoft.com/office/drawing/2014/main" id="{89EF0191-C596-628C-05B4-510AE6D94275}"/>
              </a:ext>
            </a:extLst>
          </p:cNvPr>
          <p:cNvSpPr txBox="1"/>
          <p:nvPr/>
        </p:nvSpPr>
        <p:spPr>
          <a:xfrm>
            <a:off x="9312558" y="2308864"/>
            <a:ext cx="1207669" cy="1169551"/>
          </a:xfrm>
          <a:prstGeom prst="rect">
            <a:avLst/>
          </a:prstGeom>
          <a:noFill/>
        </p:spPr>
        <p:txBody>
          <a:bodyPr wrap="square" rtlCol="0">
            <a:spAutoFit/>
          </a:bodyPr>
          <a:lstStyle/>
          <a:p>
            <a:pPr algn="ctr"/>
            <a:r>
              <a:rPr lang="en-GB" sz="1400" b="1" dirty="0"/>
              <a:t>Mental Health First Aider – Safeguarding Team</a:t>
            </a:r>
          </a:p>
        </p:txBody>
      </p:sp>
      <p:sp>
        <p:nvSpPr>
          <p:cNvPr id="23" name="TextBox 22">
            <a:extLst>
              <a:ext uri="{FF2B5EF4-FFF2-40B4-BE49-F238E27FC236}">
                <a16:creationId xmlns:a16="http://schemas.microsoft.com/office/drawing/2014/main" id="{EEE06644-CCC3-62C5-3757-DD59F42C901C}"/>
              </a:ext>
            </a:extLst>
          </p:cNvPr>
          <p:cNvSpPr txBox="1"/>
          <p:nvPr/>
        </p:nvSpPr>
        <p:spPr>
          <a:xfrm>
            <a:off x="10704819" y="2313825"/>
            <a:ext cx="1207669" cy="738664"/>
          </a:xfrm>
          <a:prstGeom prst="rect">
            <a:avLst/>
          </a:prstGeom>
          <a:noFill/>
        </p:spPr>
        <p:txBody>
          <a:bodyPr wrap="square" rtlCol="0">
            <a:spAutoFit/>
          </a:bodyPr>
          <a:lstStyle/>
          <a:p>
            <a:pPr algn="ctr"/>
            <a:r>
              <a:rPr lang="en-GB" sz="1400" b="1" dirty="0"/>
              <a:t>SENDco – Safeguarding Team</a:t>
            </a:r>
          </a:p>
        </p:txBody>
      </p:sp>
      <p:pic>
        <p:nvPicPr>
          <p:cNvPr id="24" name="Picture 23">
            <a:extLst>
              <a:ext uri="{FF2B5EF4-FFF2-40B4-BE49-F238E27FC236}">
                <a16:creationId xmlns:a16="http://schemas.microsoft.com/office/drawing/2014/main" id="{6C99CE38-ADA6-4CAC-8F37-4F2EE8058D99}"/>
              </a:ext>
            </a:extLst>
          </p:cNvPr>
          <p:cNvPicPr>
            <a:picLocks noChangeAspect="1"/>
          </p:cNvPicPr>
          <p:nvPr/>
        </p:nvPicPr>
        <p:blipFill>
          <a:blip r:embed="rId10"/>
          <a:stretch>
            <a:fillRect/>
          </a:stretch>
        </p:blipFill>
        <p:spPr>
          <a:xfrm>
            <a:off x="5203867" y="346754"/>
            <a:ext cx="1203078" cy="1804618"/>
          </a:xfrm>
          <a:prstGeom prst="rect">
            <a:avLst/>
          </a:prstGeom>
        </p:spPr>
      </p:pic>
      <p:pic>
        <p:nvPicPr>
          <p:cNvPr id="3" name="Picture 2">
            <a:extLst>
              <a:ext uri="{FF2B5EF4-FFF2-40B4-BE49-F238E27FC236}">
                <a16:creationId xmlns:a16="http://schemas.microsoft.com/office/drawing/2014/main" id="{A01815F3-49E2-4347-A7BB-3E4020E537F3}"/>
              </a:ext>
            </a:extLst>
          </p:cNvPr>
          <p:cNvPicPr>
            <a:picLocks noChangeAspect="1"/>
          </p:cNvPicPr>
          <p:nvPr/>
        </p:nvPicPr>
        <p:blipFill>
          <a:blip r:embed="rId11"/>
          <a:stretch>
            <a:fillRect/>
          </a:stretch>
        </p:blipFill>
        <p:spPr>
          <a:xfrm>
            <a:off x="10704819" y="310378"/>
            <a:ext cx="1225402" cy="1835055"/>
          </a:xfrm>
          <a:prstGeom prst="rect">
            <a:avLst/>
          </a:prstGeom>
        </p:spPr>
      </p:pic>
    </p:spTree>
    <p:extLst>
      <p:ext uri="{BB962C8B-B14F-4D97-AF65-F5344CB8AC3E}">
        <p14:creationId xmlns:p14="http://schemas.microsoft.com/office/powerpoint/2010/main" val="3462402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3EC664A-E179-2F4C-A7E4-A1B7F88E71C5}"/>
              </a:ext>
            </a:extLst>
          </p:cNvPr>
          <p:cNvSpPr/>
          <p:nvPr/>
        </p:nvSpPr>
        <p:spPr>
          <a:xfrm>
            <a:off x="0" y="0"/>
            <a:ext cx="12192000" cy="6858000"/>
          </a:xfrm>
          <a:prstGeom prst="rect">
            <a:avLst/>
          </a:prstGeom>
          <a:noFill/>
          <a:ln w="762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0394A42D-5A65-4445-8AC2-5F7BCA105476}"/>
              </a:ext>
            </a:extLst>
          </p:cNvPr>
          <p:cNvSpPr/>
          <p:nvPr/>
        </p:nvSpPr>
        <p:spPr>
          <a:xfrm>
            <a:off x="4558146" y="1130697"/>
            <a:ext cx="7441888" cy="3293209"/>
          </a:xfrm>
          <a:prstGeom prst="rect">
            <a:avLst/>
          </a:prstGeom>
        </p:spPr>
        <p:txBody>
          <a:bodyPr wrap="square">
            <a:spAutoFit/>
          </a:bodyPr>
          <a:lstStyle/>
          <a:p>
            <a:endParaRPr lang="en-GB" sz="1600" dirty="0">
              <a:latin typeface="SassoonInfant"/>
            </a:endParaRPr>
          </a:p>
          <a:p>
            <a:r>
              <a:rPr lang="en-GB" sz="1600" dirty="0">
                <a:latin typeface="SassoonInfant"/>
              </a:rPr>
              <a:t>If a concern is raised about your child's learning or behaviour their class teacher will keep you fully informed about the work being carried out to support your child and what you can do to help alongside any next steps. </a:t>
            </a:r>
          </a:p>
          <a:p>
            <a:endParaRPr lang="en-GB" sz="1600" dirty="0">
              <a:latin typeface="SassoonInfant"/>
            </a:endParaRPr>
          </a:p>
          <a:p>
            <a:r>
              <a:rPr lang="en-GB" sz="1600" dirty="0">
                <a:latin typeface="SassoonInfant"/>
              </a:rPr>
              <a:t>Our Special Educational Needs and Disabilities lead (</a:t>
            </a:r>
            <a:r>
              <a:rPr lang="en-GB" sz="1600" dirty="0" err="1">
                <a:latin typeface="SassoonInfant"/>
              </a:rPr>
              <a:t>SENDco</a:t>
            </a:r>
            <a:r>
              <a:rPr lang="en-GB" sz="1600" dirty="0">
                <a:latin typeface="SassoonInfant"/>
              </a:rPr>
              <a:t>), Mrs Williams, works closely with our staff to support in writing and carrying out individual learning programmes. </a:t>
            </a:r>
          </a:p>
          <a:p>
            <a:endParaRPr lang="en-GB" sz="1600" dirty="0">
              <a:latin typeface="SassoonInfant"/>
            </a:endParaRPr>
          </a:p>
          <a:p>
            <a:r>
              <a:rPr lang="en-GB" sz="1600" dirty="0">
                <a:latin typeface="SassoonInfant"/>
              </a:rPr>
              <a:t>If you have any questions with regards to any areas of S.E.N.D and how we plan for, identify and make provision for our children, please read our school offer, policy and information report in the first instance or contact the School office to speak to our </a:t>
            </a:r>
            <a:r>
              <a:rPr lang="en-GB" sz="1600" dirty="0" err="1">
                <a:latin typeface="SassoonInfant"/>
              </a:rPr>
              <a:t>SENDco</a:t>
            </a:r>
            <a:r>
              <a:rPr lang="en-GB" sz="1600" dirty="0">
                <a:latin typeface="SassoonInfant"/>
              </a:rPr>
              <a:t>. </a:t>
            </a:r>
            <a:endParaRPr lang="en-GB" sz="1600" b="0" i="0" u="none" strike="noStrike" dirty="0">
              <a:effectLst/>
              <a:latin typeface="SassoonInfant"/>
            </a:endParaRPr>
          </a:p>
        </p:txBody>
      </p:sp>
      <p:sp>
        <p:nvSpPr>
          <p:cNvPr id="21" name="Rectangle 20">
            <a:extLst>
              <a:ext uri="{FF2B5EF4-FFF2-40B4-BE49-F238E27FC236}">
                <a16:creationId xmlns:a16="http://schemas.microsoft.com/office/drawing/2014/main" id="{DA9F0F77-9BAC-AC41-9838-755BB90B163B}"/>
              </a:ext>
            </a:extLst>
          </p:cNvPr>
          <p:cNvSpPr/>
          <p:nvPr/>
        </p:nvSpPr>
        <p:spPr>
          <a:xfrm>
            <a:off x="191967" y="1356721"/>
            <a:ext cx="4366178" cy="5786199"/>
          </a:xfrm>
          <a:prstGeom prst="rect">
            <a:avLst/>
          </a:prstGeom>
        </p:spPr>
        <p:txBody>
          <a:bodyPr wrap="square">
            <a:spAutoFit/>
          </a:bodyPr>
          <a:lstStyle/>
          <a:p>
            <a:r>
              <a:rPr lang="en-GB" sz="1600" dirty="0">
                <a:latin typeface="SassoonInfant"/>
              </a:rPr>
              <a:t>Every child is different and we celebrate and embrace this at GSP. Our aim is to cater for each individual's needs in order for them to reach their potential and develop a positive self-image, regardless of ability. We treat our learners in ways that take account of their varied life experiences and needs. </a:t>
            </a:r>
          </a:p>
          <a:p>
            <a:endParaRPr lang="en-GB" sz="1600" dirty="0">
              <a:latin typeface="SassoonInfant"/>
            </a:endParaRPr>
          </a:p>
          <a:p>
            <a:r>
              <a:rPr lang="en-GB" sz="1600" dirty="0">
                <a:latin typeface="SassoonInfant"/>
              </a:rPr>
              <a:t>There are some children in our school community that experience difficulties with their learning. We recognise that they may need additional work, support and equipment that is different from the rest of their peers. First, high quality teaching takes place in every class that is differentiated according to the needs and abilities for all the children.</a:t>
            </a:r>
          </a:p>
          <a:p>
            <a:endParaRPr lang="en-GB" sz="1600" dirty="0">
              <a:latin typeface="SassoonInfant"/>
            </a:endParaRPr>
          </a:p>
          <a:p>
            <a:r>
              <a:rPr lang="en-GB" sz="1600" dirty="0">
                <a:latin typeface="SassoonInfant"/>
              </a:rPr>
              <a:t>We work closely in partnership with parents and carers to ensure that our children, regardless of any additional needs and disability, develop the attitudes, behaviours and skills to enable them to learn.</a:t>
            </a:r>
          </a:p>
          <a:p>
            <a:endParaRPr lang="en-GB" dirty="0">
              <a:latin typeface="SassoonInfant"/>
            </a:endParaRPr>
          </a:p>
        </p:txBody>
      </p:sp>
      <p:pic>
        <p:nvPicPr>
          <p:cNvPr id="15" name="Picture 14" descr="Graphical user interface, text, application&#10;&#10;Description automatically generated">
            <a:extLst>
              <a:ext uri="{FF2B5EF4-FFF2-40B4-BE49-F238E27FC236}">
                <a16:creationId xmlns:a16="http://schemas.microsoft.com/office/drawing/2014/main" id="{0FD954DE-5891-9545-B79C-1B2A87CF0734}"/>
              </a:ext>
            </a:extLst>
          </p:cNvPr>
          <p:cNvPicPr>
            <a:picLocks noChangeAspect="1"/>
          </p:cNvPicPr>
          <p:nvPr/>
        </p:nvPicPr>
        <p:blipFill rotWithShape="1">
          <a:blip r:embed="rId2"/>
          <a:srcRect l="34092" t="58990" r="35663" b="22863"/>
          <a:stretch/>
        </p:blipFill>
        <p:spPr>
          <a:xfrm>
            <a:off x="7890653" y="4145217"/>
            <a:ext cx="3988621" cy="1495735"/>
          </a:xfrm>
          <a:prstGeom prst="rect">
            <a:avLst/>
          </a:prstGeom>
          <a:ln>
            <a:noFill/>
          </a:ln>
        </p:spPr>
      </p:pic>
      <p:sp>
        <p:nvSpPr>
          <p:cNvPr id="25" name="TextBox 24">
            <a:extLst>
              <a:ext uri="{FF2B5EF4-FFF2-40B4-BE49-F238E27FC236}">
                <a16:creationId xmlns:a16="http://schemas.microsoft.com/office/drawing/2014/main" id="{0920931F-98C5-E744-B51D-2356C342B72A}"/>
              </a:ext>
            </a:extLst>
          </p:cNvPr>
          <p:cNvSpPr txBox="1"/>
          <p:nvPr/>
        </p:nvSpPr>
        <p:spPr>
          <a:xfrm>
            <a:off x="5764733" y="4645899"/>
            <a:ext cx="3672896" cy="646331"/>
          </a:xfrm>
          <a:prstGeom prst="rect">
            <a:avLst/>
          </a:prstGeom>
          <a:noFill/>
        </p:spPr>
        <p:txBody>
          <a:bodyPr wrap="square" rtlCol="0">
            <a:spAutoFit/>
          </a:bodyPr>
          <a:lstStyle/>
          <a:p>
            <a:r>
              <a:rPr lang="en-GB" b="1" dirty="0">
                <a:solidFill>
                  <a:srgbClr val="F90C47"/>
                </a:solidFill>
              </a:rPr>
              <a:t>Mrs Nia Williams  </a:t>
            </a:r>
          </a:p>
          <a:p>
            <a:r>
              <a:rPr lang="en-GB" b="1" dirty="0">
                <a:solidFill>
                  <a:srgbClr val="F90C47"/>
                </a:solidFill>
              </a:rPr>
              <a:t>School </a:t>
            </a:r>
            <a:r>
              <a:rPr lang="en-GB" b="1" dirty="0" err="1">
                <a:solidFill>
                  <a:srgbClr val="F90C47"/>
                </a:solidFill>
              </a:rPr>
              <a:t>SENDco</a:t>
            </a:r>
            <a:endParaRPr lang="en-GB" b="1" dirty="0">
              <a:solidFill>
                <a:srgbClr val="F90C47"/>
              </a:solidFill>
            </a:endParaRPr>
          </a:p>
        </p:txBody>
      </p:sp>
      <p:sp>
        <p:nvSpPr>
          <p:cNvPr id="26" name="TextBox 25">
            <a:extLst>
              <a:ext uri="{FF2B5EF4-FFF2-40B4-BE49-F238E27FC236}">
                <a16:creationId xmlns:a16="http://schemas.microsoft.com/office/drawing/2014/main" id="{6903E3DA-4CF3-5F43-AB9E-B5C6C08E1919}"/>
              </a:ext>
            </a:extLst>
          </p:cNvPr>
          <p:cNvSpPr txBox="1"/>
          <p:nvPr/>
        </p:nvSpPr>
        <p:spPr>
          <a:xfrm>
            <a:off x="5793196" y="5671737"/>
            <a:ext cx="6206837" cy="830997"/>
          </a:xfrm>
          <a:prstGeom prst="rect">
            <a:avLst/>
          </a:prstGeom>
          <a:noFill/>
        </p:spPr>
        <p:txBody>
          <a:bodyPr wrap="square" rtlCol="0">
            <a:spAutoFit/>
          </a:bodyPr>
          <a:lstStyle/>
          <a:p>
            <a:r>
              <a:rPr lang="en-GB" sz="1600" dirty="0"/>
              <a:t>The following information reports and policies can be found on our school website under the SEND section. Should you require paper copies of these, please contact the </a:t>
            </a:r>
            <a:r>
              <a:rPr lang="en-GB" sz="1600" dirty="0" err="1"/>
              <a:t>SENDco</a:t>
            </a:r>
            <a:r>
              <a:rPr lang="en-GB" sz="1600" dirty="0"/>
              <a:t>.</a:t>
            </a:r>
          </a:p>
        </p:txBody>
      </p:sp>
      <p:sp>
        <p:nvSpPr>
          <p:cNvPr id="27" name="Rounded Rectangle 26">
            <a:extLst>
              <a:ext uri="{FF2B5EF4-FFF2-40B4-BE49-F238E27FC236}">
                <a16:creationId xmlns:a16="http://schemas.microsoft.com/office/drawing/2014/main" id="{EE4CD96B-B328-394C-BE35-E01B21056929}"/>
              </a:ext>
            </a:extLst>
          </p:cNvPr>
          <p:cNvSpPr/>
          <p:nvPr/>
        </p:nvSpPr>
        <p:spPr>
          <a:xfrm>
            <a:off x="379515" y="250040"/>
            <a:ext cx="9166267" cy="880657"/>
          </a:xfrm>
          <a:custGeom>
            <a:avLst/>
            <a:gdLst>
              <a:gd name="connsiteX0" fmla="*/ 0 w 9166267"/>
              <a:gd name="connsiteY0" fmla="*/ 146779 h 880657"/>
              <a:gd name="connsiteX1" fmla="*/ 146779 w 9166267"/>
              <a:gd name="connsiteY1" fmla="*/ 0 h 880657"/>
              <a:gd name="connsiteX2" fmla="*/ 915747 w 9166267"/>
              <a:gd name="connsiteY2" fmla="*/ 0 h 880657"/>
              <a:gd name="connsiteX3" fmla="*/ 1329807 w 9166267"/>
              <a:gd name="connsiteY3" fmla="*/ 0 h 880657"/>
              <a:gd name="connsiteX4" fmla="*/ 1743867 w 9166267"/>
              <a:gd name="connsiteY4" fmla="*/ 0 h 880657"/>
              <a:gd name="connsiteX5" fmla="*/ 2424108 w 9166267"/>
              <a:gd name="connsiteY5" fmla="*/ 0 h 880657"/>
              <a:gd name="connsiteX6" fmla="*/ 2838167 w 9166267"/>
              <a:gd name="connsiteY6" fmla="*/ 0 h 880657"/>
              <a:gd name="connsiteX7" fmla="*/ 3518408 w 9166267"/>
              <a:gd name="connsiteY7" fmla="*/ 0 h 880657"/>
              <a:gd name="connsiteX8" fmla="*/ 3932468 w 9166267"/>
              <a:gd name="connsiteY8" fmla="*/ 0 h 880657"/>
              <a:gd name="connsiteX9" fmla="*/ 4435255 w 9166267"/>
              <a:gd name="connsiteY9" fmla="*/ 0 h 880657"/>
              <a:gd name="connsiteX10" fmla="*/ 5115496 w 9166267"/>
              <a:gd name="connsiteY10" fmla="*/ 0 h 880657"/>
              <a:gd name="connsiteX11" fmla="*/ 5707010 w 9166267"/>
              <a:gd name="connsiteY11" fmla="*/ 0 h 880657"/>
              <a:gd name="connsiteX12" fmla="*/ 6298524 w 9166267"/>
              <a:gd name="connsiteY12" fmla="*/ 0 h 880657"/>
              <a:gd name="connsiteX13" fmla="*/ 7067492 w 9166267"/>
              <a:gd name="connsiteY13" fmla="*/ 0 h 880657"/>
              <a:gd name="connsiteX14" fmla="*/ 7836460 w 9166267"/>
              <a:gd name="connsiteY14" fmla="*/ 0 h 880657"/>
              <a:gd name="connsiteX15" fmla="*/ 8516701 w 9166267"/>
              <a:gd name="connsiteY15" fmla="*/ 0 h 880657"/>
              <a:gd name="connsiteX16" fmla="*/ 9019488 w 9166267"/>
              <a:gd name="connsiteY16" fmla="*/ 0 h 880657"/>
              <a:gd name="connsiteX17" fmla="*/ 9166267 w 9166267"/>
              <a:gd name="connsiteY17" fmla="*/ 146779 h 880657"/>
              <a:gd name="connsiteX18" fmla="*/ 9166267 w 9166267"/>
              <a:gd name="connsiteY18" fmla="*/ 733878 h 880657"/>
              <a:gd name="connsiteX19" fmla="*/ 9019488 w 9166267"/>
              <a:gd name="connsiteY19" fmla="*/ 880657 h 880657"/>
              <a:gd name="connsiteX20" fmla="*/ 8339247 w 9166267"/>
              <a:gd name="connsiteY20" fmla="*/ 880657 h 880657"/>
              <a:gd name="connsiteX21" fmla="*/ 7747733 w 9166267"/>
              <a:gd name="connsiteY21" fmla="*/ 880657 h 880657"/>
              <a:gd name="connsiteX22" fmla="*/ 6978765 w 9166267"/>
              <a:gd name="connsiteY22" fmla="*/ 880657 h 880657"/>
              <a:gd name="connsiteX23" fmla="*/ 6209797 w 9166267"/>
              <a:gd name="connsiteY23" fmla="*/ 880657 h 880657"/>
              <a:gd name="connsiteX24" fmla="*/ 5440829 w 9166267"/>
              <a:gd name="connsiteY24" fmla="*/ 880657 h 880657"/>
              <a:gd name="connsiteX25" fmla="*/ 4760588 w 9166267"/>
              <a:gd name="connsiteY25" fmla="*/ 880657 h 880657"/>
              <a:gd name="connsiteX26" fmla="*/ 4169074 w 9166267"/>
              <a:gd name="connsiteY26" fmla="*/ 880657 h 880657"/>
              <a:gd name="connsiteX27" fmla="*/ 3755014 w 9166267"/>
              <a:gd name="connsiteY27" fmla="*/ 880657 h 880657"/>
              <a:gd name="connsiteX28" fmla="*/ 3163500 w 9166267"/>
              <a:gd name="connsiteY28" fmla="*/ 880657 h 880657"/>
              <a:gd name="connsiteX29" fmla="*/ 2483259 w 9166267"/>
              <a:gd name="connsiteY29" fmla="*/ 880657 h 880657"/>
              <a:gd name="connsiteX30" fmla="*/ 2069199 w 9166267"/>
              <a:gd name="connsiteY30" fmla="*/ 880657 h 880657"/>
              <a:gd name="connsiteX31" fmla="*/ 1300231 w 9166267"/>
              <a:gd name="connsiteY31" fmla="*/ 880657 h 880657"/>
              <a:gd name="connsiteX32" fmla="*/ 146779 w 9166267"/>
              <a:gd name="connsiteY32" fmla="*/ 880657 h 880657"/>
              <a:gd name="connsiteX33" fmla="*/ 0 w 9166267"/>
              <a:gd name="connsiteY33" fmla="*/ 733878 h 880657"/>
              <a:gd name="connsiteX34" fmla="*/ 0 w 9166267"/>
              <a:gd name="connsiteY34" fmla="*/ 146779 h 880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9166267" h="880657" fill="none" extrusionOk="0">
                <a:moveTo>
                  <a:pt x="0" y="146779"/>
                </a:moveTo>
                <a:cubicBezTo>
                  <a:pt x="-1876" y="62585"/>
                  <a:pt x="64602" y="-5989"/>
                  <a:pt x="146779" y="0"/>
                </a:cubicBezTo>
                <a:cubicBezTo>
                  <a:pt x="396058" y="-17893"/>
                  <a:pt x="745076" y="42816"/>
                  <a:pt x="915747" y="0"/>
                </a:cubicBezTo>
                <a:cubicBezTo>
                  <a:pt x="1086418" y="-42816"/>
                  <a:pt x="1204186" y="21734"/>
                  <a:pt x="1329807" y="0"/>
                </a:cubicBezTo>
                <a:cubicBezTo>
                  <a:pt x="1455428" y="-21734"/>
                  <a:pt x="1538888" y="31711"/>
                  <a:pt x="1743867" y="0"/>
                </a:cubicBezTo>
                <a:cubicBezTo>
                  <a:pt x="1948846" y="-31711"/>
                  <a:pt x="2248706" y="21263"/>
                  <a:pt x="2424108" y="0"/>
                </a:cubicBezTo>
                <a:cubicBezTo>
                  <a:pt x="2599510" y="-21263"/>
                  <a:pt x="2668757" y="43014"/>
                  <a:pt x="2838167" y="0"/>
                </a:cubicBezTo>
                <a:cubicBezTo>
                  <a:pt x="3007577" y="-43014"/>
                  <a:pt x="3329425" y="55525"/>
                  <a:pt x="3518408" y="0"/>
                </a:cubicBezTo>
                <a:cubicBezTo>
                  <a:pt x="3707391" y="-55525"/>
                  <a:pt x="3743722" y="48055"/>
                  <a:pt x="3932468" y="0"/>
                </a:cubicBezTo>
                <a:cubicBezTo>
                  <a:pt x="4121214" y="-48055"/>
                  <a:pt x="4289084" y="38961"/>
                  <a:pt x="4435255" y="0"/>
                </a:cubicBezTo>
                <a:cubicBezTo>
                  <a:pt x="4581426" y="-38961"/>
                  <a:pt x="4866111" y="53793"/>
                  <a:pt x="5115496" y="0"/>
                </a:cubicBezTo>
                <a:cubicBezTo>
                  <a:pt x="5364881" y="-53793"/>
                  <a:pt x="5525525" y="24112"/>
                  <a:pt x="5707010" y="0"/>
                </a:cubicBezTo>
                <a:cubicBezTo>
                  <a:pt x="5888495" y="-24112"/>
                  <a:pt x="6088158" y="10"/>
                  <a:pt x="6298524" y="0"/>
                </a:cubicBezTo>
                <a:cubicBezTo>
                  <a:pt x="6508890" y="-10"/>
                  <a:pt x="6861256" y="27132"/>
                  <a:pt x="7067492" y="0"/>
                </a:cubicBezTo>
                <a:cubicBezTo>
                  <a:pt x="7273728" y="-27132"/>
                  <a:pt x="7632914" y="40728"/>
                  <a:pt x="7836460" y="0"/>
                </a:cubicBezTo>
                <a:cubicBezTo>
                  <a:pt x="8040006" y="-40728"/>
                  <a:pt x="8339561" y="49631"/>
                  <a:pt x="8516701" y="0"/>
                </a:cubicBezTo>
                <a:cubicBezTo>
                  <a:pt x="8693841" y="-49631"/>
                  <a:pt x="8870139" y="53532"/>
                  <a:pt x="9019488" y="0"/>
                </a:cubicBezTo>
                <a:cubicBezTo>
                  <a:pt x="9083389" y="-1455"/>
                  <a:pt x="9162271" y="63089"/>
                  <a:pt x="9166267" y="146779"/>
                </a:cubicBezTo>
                <a:cubicBezTo>
                  <a:pt x="9174343" y="354868"/>
                  <a:pt x="9157405" y="574984"/>
                  <a:pt x="9166267" y="733878"/>
                </a:cubicBezTo>
                <a:cubicBezTo>
                  <a:pt x="9171964" y="800502"/>
                  <a:pt x="9111728" y="881967"/>
                  <a:pt x="9019488" y="880657"/>
                </a:cubicBezTo>
                <a:cubicBezTo>
                  <a:pt x="8748316" y="923371"/>
                  <a:pt x="8604279" y="865903"/>
                  <a:pt x="8339247" y="880657"/>
                </a:cubicBezTo>
                <a:cubicBezTo>
                  <a:pt x="8074215" y="895411"/>
                  <a:pt x="7924566" y="822608"/>
                  <a:pt x="7747733" y="880657"/>
                </a:cubicBezTo>
                <a:cubicBezTo>
                  <a:pt x="7570900" y="938706"/>
                  <a:pt x="7174143" y="825431"/>
                  <a:pt x="6978765" y="880657"/>
                </a:cubicBezTo>
                <a:cubicBezTo>
                  <a:pt x="6783387" y="935883"/>
                  <a:pt x="6556500" y="794874"/>
                  <a:pt x="6209797" y="880657"/>
                </a:cubicBezTo>
                <a:cubicBezTo>
                  <a:pt x="5863094" y="966440"/>
                  <a:pt x="5719397" y="847416"/>
                  <a:pt x="5440829" y="880657"/>
                </a:cubicBezTo>
                <a:cubicBezTo>
                  <a:pt x="5162261" y="913898"/>
                  <a:pt x="4976890" y="870535"/>
                  <a:pt x="4760588" y="880657"/>
                </a:cubicBezTo>
                <a:cubicBezTo>
                  <a:pt x="4544286" y="890779"/>
                  <a:pt x="4344205" y="865218"/>
                  <a:pt x="4169074" y="880657"/>
                </a:cubicBezTo>
                <a:cubicBezTo>
                  <a:pt x="3993943" y="896096"/>
                  <a:pt x="3935039" y="867484"/>
                  <a:pt x="3755014" y="880657"/>
                </a:cubicBezTo>
                <a:cubicBezTo>
                  <a:pt x="3574989" y="893830"/>
                  <a:pt x="3358781" y="816156"/>
                  <a:pt x="3163500" y="880657"/>
                </a:cubicBezTo>
                <a:cubicBezTo>
                  <a:pt x="2968219" y="945158"/>
                  <a:pt x="2700250" y="823765"/>
                  <a:pt x="2483259" y="880657"/>
                </a:cubicBezTo>
                <a:cubicBezTo>
                  <a:pt x="2266268" y="937549"/>
                  <a:pt x="2230480" y="834663"/>
                  <a:pt x="2069199" y="880657"/>
                </a:cubicBezTo>
                <a:cubicBezTo>
                  <a:pt x="1907918" y="926651"/>
                  <a:pt x="1519319" y="809789"/>
                  <a:pt x="1300231" y="880657"/>
                </a:cubicBezTo>
                <a:cubicBezTo>
                  <a:pt x="1081143" y="951525"/>
                  <a:pt x="671216" y="792521"/>
                  <a:pt x="146779" y="880657"/>
                </a:cubicBezTo>
                <a:cubicBezTo>
                  <a:pt x="82375" y="879846"/>
                  <a:pt x="4609" y="814421"/>
                  <a:pt x="0" y="733878"/>
                </a:cubicBezTo>
                <a:cubicBezTo>
                  <a:pt x="-33622" y="456086"/>
                  <a:pt x="56336" y="427739"/>
                  <a:pt x="0" y="146779"/>
                </a:cubicBezTo>
                <a:close/>
              </a:path>
              <a:path w="9166267" h="880657" stroke="0" extrusionOk="0">
                <a:moveTo>
                  <a:pt x="0" y="146779"/>
                </a:moveTo>
                <a:cubicBezTo>
                  <a:pt x="-2811" y="54239"/>
                  <a:pt x="65003" y="4846"/>
                  <a:pt x="146779" y="0"/>
                </a:cubicBezTo>
                <a:cubicBezTo>
                  <a:pt x="271897" y="-24414"/>
                  <a:pt x="446118" y="58899"/>
                  <a:pt x="738293" y="0"/>
                </a:cubicBezTo>
                <a:cubicBezTo>
                  <a:pt x="1030468" y="-58899"/>
                  <a:pt x="1079142" y="234"/>
                  <a:pt x="1418534" y="0"/>
                </a:cubicBezTo>
                <a:cubicBezTo>
                  <a:pt x="1757926" y="-234"/>
                  <a:pt x="1658050" y="14189"/>
                  <a:pt x="1743867" y="0"/>
                </a:cubicBezTo>
                <a:cubicBezTo>
                  <a:pt x="1829684" y="-14189"/>
                  <a:pt x="2094463" y="56782"/>
                  <a:pt x="2246653" y="0"/>
                </a:cubicBezTo>
                <a:cubicBezTo>
                  <a:pt x="2398843" y="-56782"/>
                  <a:pt x="2719818" y="8071"/>
                  <a:pt x="3015622" y="0"/>
                </a:cubicBezTo>
                <a:cubicBezTo>
                  <a:pt x="3311426" y="-8071"/>
                  <a:pt x="3569465" y="30301"/>
                  <a:pt x="3784590" y="0"/>
                </a:cubicBezTo>
                <a:cubicBezTo>
                  <a:pt x="3999715" y="-30301"/>
                  <a:pt x="4041397" y="7110"/>
                  <a:pt x="4109922" y="0"/>
                </a:cubicBezTo>
                <a:cubicBezTo>
                  <a:pt x="4178447" y="-7110"/>
                  <a:pt x="4724721" y="27670"/>
                  <a:pt x="4878890" y="0"/>
                </a:cubicBezTo>
                <a:cubicBezTo>
                  <a:pt x="5033059" y="-27670"/>
                  <a:pt x="5457151" y="80366"/>
                  <a:pt x="5647859" y="0"/>
                </a:cubicBezTo>
                <a:cubicBezTo>
                  <a:pt x="5838567" y="-80366"/>
                  <a:pt x="6020657" y="1609"/>
                  <a:pt x="6150645" y="0"/>
                </a:cubicBezTo>
                <a:cubicBezTo>
                  <a:pt x="6280633" y="-1609"/>
                  <a:pt x="6425480" y="15901"/>
                  <a:pt x="6564705" y="0"/>
                </a:cubicBezTo>
                <a:cubicBezTo>
                  <a:pt x="6703930" y="-15901"/>
                  <a:pt x="6986305" y="773"/>
                  <a:pt x="7156219" y="0"/>
                </a:cubicBezTo>
                <a:cubicBezTo>
                  <a:pt x="7326133" y="-773"/>
                  <a:pt x="7424096" y="47474"/>
                  <a:pt x="7570279" y="0"/>
                </a:cubicBezTo>
                <a:cubicBezTo>
                  <a:pt x="7716462" y="-47474"/>
                  <a:pt x="7949380" y="36599"/>
                  <a:pt x="8250520" y="0"/>
                </a:cubicBezTo>
                <a:cubicBezTo>
                  <a:pt x="8551660" y="-36599"/>
                  <a:pt x="8762828" y="64119"/>
                  <a:pt x="9019488" y="0"/>
                </a:cubicBezTo>
                <a:cubicBezTo>
                  <a:pt x="9102867" y="810"/>
                  <a:pt x="9185922" y="67508"/>
                  <a:pt x="9166267" y="146779"/>
                </a:cubicBezTo>
                <a:cubicBezTo>
                  <a:pt x="9226358" y="395085"/>
                  <a:pt x="9140269" y="466539"/>
                  <a:pt x="9166267" y="733878"/>
                </a:cubicBezTo>
                <a:cubicBezTo>
                  <a:pt x="9167528" y="798492"/>
                  <a:pt x="9100153" y="869676"/>
                  <a:pt x="9019488" y="880657"/>
                </a:cubicBezTo>
                <a:cubicBezTo>
                  <a:pt x="8859719" y="909977"/>
                  <a:pt x="8785210" y="854610"/>
                  <a:pt x="8605428" y="880657"/>
                </a:cubicBezTo>
                <a:cubicBezTo>
                  <a:pt x="8425646" y="906704"/>
                  <a:pt x="8216619" y="802254"/>
                  <a:pt x="7925187" y="880657"/>
                </a:cubicBezTo>
                <a:cubicBezTo>
                  <a:pt x="7633755" y="959060"/>
                  <a:pt x="7613646" y="880469"/>
                  <a:pt x="7511127" y="880657"/>
                </a:cubicBezTo>
                <a:cubicBezTo>
                  <a:pt x="7408608" y="880845"/>
                  <a:pt x="7143507" y="876547"/>
                  <a:pt x="7008341" y="880657"/>
                </a:cubicBezTo>
                <a:cubicBezTo>
                  <a:pt x="6873175" y="884767"/>
                  <a:pt x="6446555" y="823805"/>
                  <a:pt x="6239373" y="880657"/>
                </a:cubicBezTo>
                <a:cubicBezTo>
                  <a:pt x="6032191" y="937509"/>
                  <a:pt x="5890050" y="832182"/>
                  <a:pt x="5736586" y="880657"/>
                </a:cubicBezTo>
                <a:cubicBezTo>
                  <a:pt x="5583122" y="929132"/>
                  <a:pt x="5171060" y="860236"/>
                  <a:pt x="4967618" y="880657"/>
                </a:cubicBezTo>
                <a:cubicBezTo>
                  <a:pt x="4764176" y="901078"/>
                  <a:pt x="4479612" y="878813"/>
                  <a:pt x="4198649" y="880657"/>
                </a:cubicBezTo>
                <a:cubicBezTo>
                  <a:pt x="3917686" y="882501"/>
                  <a:pt x="3856815" y="879443"/>
                  <a:pt x="3607136" y="880657"/>
                </a:cubicBezTo>
                <a:cubicBezTo>
                  <a:pt x="3357457" y="881871"/>
                  <a:pt x="3208836" y="834962"/>
                  <a:pt x="2838167" y="880657"/>
                </a:cubicBezTo>
                <a:cubicBezTo>
                  <a:pt x="2467498" y="926352"/>
                  <a:pt x="2552089" y="864902"/>
                  <a:pt x="2424108" y="880657"/>
                </a:cubicBezTo>
                <a:cubicBezTo>
                  <a:pt x="2296127" y="896412"/>
                  <a:pt x="2209936" y="856097"/>
                  <a:pt x="2010048" y="880657"/>
                </a:cubicBezTo>
                <a:cubicBezTo>
                  <a:pt x="1810160" y="905217"/>
                  <a:pt x="1703246" y="831707"/>
                  <a:pt x="1418534" y="880657"/>
                </a:cubicBezTo>
                <a:cubicBezTo>
                  <a:pt x="1133822" y="929607"/>
                  <a:pt x="867943" y="855760"/>
                  <a:pt x="649566" y="880657"/>
                </a:cubicBezTo>
                <a:cubicBezTo>
                  <a:pt x="431189" y="905554"/>
                  <a:pt x="280670" y="834207"/>
                  <a:pt x="146779" y="880657"/>
                </a:cubicBezTo>
                <a:cubicBezTo>
                  <a:pt x="59563" y="889614"/>
                  <a:pt x="2086" y="802215"/>
                  <a:pt x="0" y="733878"/>
                </a:cubicBezTo>
                <a:cubicBezTo>
                  <a:pt x="-3044" y="493419"/>
                  <a:pt x="4861" y="325673"/>
                  <a:pt x="0" y="146779"/>
                </a:cubicBezTo>
                <a:close/>
              </a:path>
            </a:pathLst>
          </a:custGeom>
          <a:solidFill>
            <a:srgbClr val="C00000"/>
          </a:solidFill>
          <a:ln w="76200">
            <a:solidFill>
              <a:schemeClr val="accent4">
                <a:lumMod val="60000"/>
                <a:lumOff val="40000"/>
              </a:schemeClr>
            </a:solidFill>
            <a:extLst>
              <a:ext uri="{C807C97D-BFC1-408E-A445-0C87EB9F89A2}">
                <ask:lineSketchStyleProps xmlns="" xmlns:ask="http://schemas.microsoft.com/office/drawing/2018/sketchyshapes" sd="1607263410">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latin typeface="Chalkboard" panose="03050602040202020205" pitchFamily="66" charset="77"/>
              </a:rPr>
              <a:t>SEND – Special Educational Needs &amp; Disabilities</a:t>
            </a:r>
          </a:p>
        </p:txBody>
      </p:sp>
      <p:pic>
        <p:nvPicPr>
          <p:cNvPr id="28" name="Picture 27">
            <a:extLst>
              <a:ext uri="{FF2B5EF4-FFF2-40B4-BE49-F238E27FC236}">
                <a16:creationId xmlns:a16="http://schemas.microsoft.com/office/drawing/2014/main" id="{5AE7B396-4D3C-4247-9030-9DA3CF003CE4}"/>
              </a:ext>
            </a:extLst>
          </p:cNvPr>
          <p:cNvPicPr>
            <a:picLocks noChangeAspect="1"/>
          </p:cNvPicPr>
          <p:nvPr/>
        </p:nvPicPr>
        <p:blipFill>
          <a:blip r:embed="rId3">
            <a:clrChange>
              <a:clrFrom>
                <a:srgbClr val="FFFFFF"/>
              </a:clrFrom>
              <a:clrTo>
                <a:srgbClr val="FFFFFF">
                  <a:alpha val="0"/>
                </a:srgbClr>
              </a:clrTo>
            </a:clrChange>
          </a:blip>
          <a:stretch>
            <a:fillRect/>
          </a:stretch>
        </p:blipFill>
        <p:spPr>
          <a:xfrm rot="20140152">
            <a:off x="10437927" y="75041"/>
            <a:ext cx="1220605" cy="1334680"/>
          </a:xfrm>
          <a:prstGeom prst="rect">
            <a:avLst/>
          </a:prstGeom>
        </p:spPr>
      </p:pic>
      <p:sp>
        <p:nvSpPr>
          <p:cNvPr id="3" name="Rectangle 2">
            <a:extLst>
              <a:ext uri="{FF2B5EF4-FFF2-40B4-BE49-F238E27FC236}">
                <a16:creationId xmlns:a16="http://schemas.microsoft.com/office/drawing/2014/main" id="{AF140B5D-27F0-2F40-9BD4-7BC4F359B9B9}"/>
              </a:ext>
            </a:extLst>
          </p:cNvPr>
          <p:cNvSpPr/>
          <p:nvPr/>
        </p:nvSpPr>
        <p:spPr>
          <a:xfrm>
            <a:off x="8115300" y="5292230"/>
            <a:ext cx="1114425" cy="34872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7120F997-906F-CC45-9DF0-A07B46EEC60F}"/>
              </a:ext>
            </a:extLst>
          </p:cNvPr>
          <p:cNvSpPr/>
          <p:nvPr/>
        </p:nvSpPr>
        <p:spPr>
          <a:xfrm>
            <a:off x="9746586" y="5272006"/>
            <a:ext cx="628650" cy="34872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BAB84381-4019-8D41-8970-95588B23BAB5}"/>
              </a:ext>
            </a:extLst>
          </p:cNvPr>
          <p:cNvSpPr/>
          <p:nvPr/>
        </p:nvSpPr>
        <p:spPr>
          <a:xfrm>
            <a:off x="10996679" y="5285893"/>
            <a:ext cx="628650" cy="34872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4" name="Picture 13">
            <a:extLst>
              <a:ext uri="{FF2B5EF4-FFF2-40B4-BE49-F238E27FC236}">
                <a16:creationId xmlns:a16="http://schemas.microsoft.com/office/drawing/2014/main" id="{C6F626BF-233E-48C4-BF50-6A5FC4ACFB2F}"/>
              </a:ext>
            </a:extLst>
          </p:cNvPr>
          <p:cNvPicPr>
            <a:picLocks noChangeAspect="1"/>
          </p:cNvPicPr>
          <p:nvPr/>
        </p:nvPicPr>
        <p:blipFill>
          <a:blip r:embed="rId4"/>
          <a:stretch>
            <a:fillRect/>
          </a:stretch>
        </p:blipFill>
        <p:spPr>
          <a:xfrm>
            <a:off x="4498619" y="4637075"/>
            <a:ext cx="1225402" cy="183505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28379266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3EC664A-E179-2F4C-A7E4-A1B7F88E71C5}"/>
              </a:ext>
            </a:extLst>
          </p:cNvPr>
          <p:cNvSpPr/>
          <p:nvPr/>
        </p:nvSpPr>
        <p:spPr>
          <a:xfrm>
            <a:off x="0" y="0"/>
            <a:ext cx="12192000" cy="6858000"/>
          </a:xfrm>
          <a:prstGeom prst="rect">
            <a:avLst/>
          </a:prstGeom>
          <a:noFill/>
          <a:ln w="762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a:extLst>
              <a:ext uri="{FF2B5EF4-FFF2-40B4-BE49-F238E27FC236}">
                <a16:creationId xmlns:a16="http://schemas.microsoft.com/office/drawing/2014/main" id="{9A717401-3B63-7C47-9177-F3182A0BCFAA}"/>
              </a:ext>
            </a:extLst>
          </p:cNvPr>
          <p:cNvPicPr>
            <a:picLocks noChangeAspect="1"/>
          </p:cNvPicPr>
          <p:nvPr/>
        </p:nvPicPr>
        <p:blipFill rotWithShape="1">
          <a:blip r:embed="rId2">
            <a:alphaModFix amt="20000"/>
            <a:duotone>
              <a:schemeClr val="accent5">
                <a:shade val="45000"/>
                <a:satMod val="135000"/>
              </a:schemeClr>
              <a:prstClr val="white"/>
            </a:duotone>
          </a:blip>
          <a:srcRect l="29767" r="13982"/>
          <a:stretch/>
        </p:blipFill>
        <p:spPr>
          <a:xfrm rot="5400000">
            <a:off x="7057709" y="1718948"/>
            <a:ext cx="6857998" cy="3454401"/>
          </a:xfrm>
          <a:prstGeom prst="rect">
            <a:avLst/>
          </a:prstGeom>
        </p:spPr>
      </p:pic>
      <p:sp>
        <p:nvSpPr>
          <p:cNvPr id="5" name="Rounded Rectangle 4">
            <a:extLst>
              <a:ext uri="{FF2B5EF4-FFF2-40B4-BE49-F238E27FC236}">
                <a16:creationId xmlns:a16="http://schemas.microsoft.com/office/drawing/2014/main" id="{C191CAD6-D6FD-094E-BF7D-B42C1D3D166C}"/>
              </a:ext>
            </a:extLst>
          </p:cNvPr>
          <p:cNvSpPr/>
          <p:nvPr/>
        </p:nvSpPr>
        <p:spPr>
          <a:xfrm>
            <a:off x="302803" y="241561"/>
            <a:ext cx="5295754" cy="744349"/>
          </a:xfrm>
          <a:custGeom>
            <a:avLst/>
            <a:gdLst>
              <a:gd name="connsiteX0" fmla="*/ 0 w 5295754"/>
              <a:gd name="connsiteY0" fmla="*/ 124061 h 744349"/>
              <a:gd name="connsiteX1" fmla="*/ 124061 w 5295754"/>
              <a:gd name="connsiteY1" fmla="*/ 0 h 744349"/>
              <a:gd name="connsiteX2" fmla="*/ 634433 w 5295754"/>
              <a:gd name="connsiteY2" fmla="*/ 0 h 744349"/>
              <a:gd name="connsiteX3" fmla="*/ 1296233 w 5295754"/>
              <a:gd name="connsiteY3" fmla="*/ 0 h 744349"/>
              <a:gd name="connsiteX4" fmla="*/ 1756129 w 5295754"/>
              <a:gd name="connsiteY4" fmla="*/ 0 h 744349"/>
              <a:gd name="connsiteX5" fmla="*/ 2216024 w 5295754"/>
              <a:gd name="connsiteY5" fmla="*/ 0 h 744349"/>
              <a:gd name="connsiteX6" fmla="*/ 2776872 w 5295754"/>
              <a:gd name="connsiteY6" fmla="*/ 0 h 744349"/>
              <a:gd name="connsiteX7" fmla="*/ 3438673 w 5295754"/>
              <a:gd name="connsiteY7" fmla="*/ 0 h 744349"/>
              <a:gd name="connsiteX8" fmla="*/ 4049997 w 5295754"/>
              <a:gd name="connsiteY8" fmla="*/ 0 h 744349"/>
              <a:gd name="connsiteX9" fmla="*/ 4509892 w 5295754"/>
              <a:gd name="connsiteY9" fmla="*/ 0 h 744349"/>
              <a:gd name="connsiteX10" fmla="*/ 5171693 w 5295754"/>
              <a:gd name="connsiteY10" fmla="*/ 0 h 744349"/>
              <a:gd name="connsiteX11" fmla="*/ 5295754 w 5295754"/>
              <a:gd name="connsiteY11" fmla="*/ 124061 h 744349"/>
              <a:gd name="connsiteX12" fmla="*/ 5295754 w 5295754"/>
              <a:gd name="connsiteY12" fmla="*/ 620288 h 744349"/>
              <a:gd name="connsiteX13" fmla="*/ 5171693 w 5295754"/>
              <a:gd name="connsiteY13" fmla="*/ 744349 h 744349"/>
              <a:gd name="connsiteX14" fmla="*/ 4610845 w 5295754"/>
              <a:gd name="connsiteY14" fmla="*/ 744349 h 744349"/>
              <a:gd name="connsiteX15" fmla="*/ 3999521 w 5295754"/>
              <a:gd name="connsiteY15" fmla="*/ 744349 h 744349"/>
              <a:gd name="connsiteX16" fmla="*/ 3539625 w 5295754"/>
              <a:gd name="connsiteY16" fmla="*/ 744349 h 744349"/>
              <a:gd name="connsiteX17" fmla="*/ 2928301 w 5295754"/>
              <a:gd name="connsiteY17" fmla="*/ 744349 h 744349"/>
              <a:gd name="connsiteX18" fmla="*/ 2468406 w 5295754"/>
              <a:gd name="connsiteY18" fmla="*/ 744349 h 744349"/>
              <a:gd name="connsiteX19" fmla="*/ 1958034 w 5295754"/>
              <a:gd name="connsiteY19" fmla="*/ 744349 h 744349"/>
              <a:gd name="connsiteX20" fmla="*/ 1346710 w 5295754"/>
              <a:gd name="connsiteY20" fmla="*/ 744349 h 744349"/>
              <a:gd name="connsiteX21" fmla="*/ 785862 w 5295754"/>
              <a:gd name="connsiteY21" fmla="*/ 744349 h 744349"/>
              <a:gd name="connsiteX22" fmla="*/ 124061 w 5295754"/>
              <a:gd name="connsiteY22" fmla="*/ 744349 h 744349"/>
              <a:gd name="connsiteX23" fmla="*/ 0 w 5295754"/>
              <a:gd name="connsiteY23" fmla="*/ 620288 h 744349"/>
              <a:gd name="connsiteX24" fmla="*/ 0 w 5295754"/>
              <a:gd name="connsiteY24" fmla="*/ 124061 h 744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295754" h="744349" fill="none" extrusionOk="0">
                <a:moveTo>
                  <a:pt x="0" y="124061"/>
                </a:moveTo>
                <a:cubicBezTo>
                  <a:pt x="-1734" y="47906"/>
                  <a:pt x="59597" y="540"/>
                  <a:pt x="124061" y="0"/>
                </a:cubicBezTo>
                <a:cubicBezTo>
                  <a:pt x="247954" y="-20424"/>
                  <a:pt x="429893" y="2457"/>
                  <a:pt x="634433" y="0"/>
                </a:cubicBezTo>
                <a:cubicBezTo>
                  <a:pt x="838973" y="-2457"/>
                  <a:pt x="982701" y="44983"/>
                  <a:pt x="1296233" y="0"/>
                </a:cubicBezTo>
                <a:cubicBezTo>
                  <a:pt x="1609765" y="-44983"/>
                  <a:pt x="1583677" y="45206"/>
                  <a:pt x="1756129" y="0"/>
                </a:cubicBezTo>
                <a:cubicBezTo>
                  <a:pt x="1928581" y="-45206"/>
                  <a:pt x="1997519" y="52123"/>
                  <a:pt x="2216024" y="0"/>
                </a:cubicBezTo>
                <a:cubicBezTo>
                  <a:pt x="2434530" y="-52123"/>
                  <a:pt x="2500793" y="9450"/>
                  <a:pt x="2776872" y="0"/>
                </a:cubicBezTo>
                <a:cubicBezTo>
                  <a:pt x="3052951" y="-9450"/>
                  <a:pt x="3138427" y="29558"/>
                  <a:pt x="3438673" y="0"/>
                </a:cubicBezTo>
                <a:cubicBezTo>
                  <a:pt x="3738919" y="-29558"/>
                  <a:pt x="3855150" y="52000"/>
                  <a:pt x="4049997" y="0"/>
                </a:cubicBezTo>
                <a:cubicBezTo>
                  <a:pt x="4244844" y="-52000"/>
                  <a:pt x="4315080" y="16519"/>
                  <a:pt x="4509892" y="0"/>
                </a:cubicBezTo>
                <a:cubicBezTo>
                  <a:pt x="4704705" y="-16519"/>
                  <a:pt x="5006018" y="38267"/>
                  <a:pt x="5171693" y="0"/>
                </a:cubicBezTo>
                <a:cubicBezTo>
                  <a:pt x="5246844" y="-837"/>
                  <a:pt x="5300594" y="56999"/>
                  <a:pt x="5295754" y="124061"/>
                </a:cubicBezTo>
                <a:cubicBezTo>
                  <a:pt x="5305682" y="269690"/>
                  <a:pt x="5281055" y="499878"/>
                  <a:pt x="5295754" y="620288"/>
                </a:cubicBezTo>
                <a:cubicBezTo>
                  <a:pt x="5294255" y="689015"/>
                  <a:pt x="5238975" y="741760"/>
                  <a:pt x="5171693" y="744349"/>
                </a:cubicBezTo>
                <a:cubicBezTo>
                  <a:pt x="4932612" y="783507"/>
                  <a:pt x="4826474" y="693507"/>
                  <a:pt x="4610845" y="744349"/>
                </a:cubicBezTo>
                <a:cubicBezTo>
                  <a:pt x="4395216" y="795191"/>
                  <a:pt x="4226494" y="691386"/>
                  <a:pt x="3999521" y="744349"/>
                </a:cubicBezTo>
                <a:cubicBezTo>
                  <a:pt x="3772548" y="797312"/>
                  <a:pt x="3656446" y="729552"/>
                  <a:pt x="3539625" y="744349"/>
                </a:cubicBezTo>
                <a:cubicBezTo>
                  <a:pt x="3422804" y="759146"/>
                  <a:pt x="3231658" y="708246"/>
                  <a:pt x="2928301" y="744349"/>
                </a:cubicBezTo>
                <a:cubicBezTo>
                  <a:pt x="2624944" y="780452"/>
                  <a:pt x="2595902" y="697468"/>
                  <a:pt x="2468406" y="744349"/>
                </a:cubicBezTo>
                <a:cubicBezTo>
                  <a:pt x="2340911" y="791230"/>
                  <a:pt x="2087488" y="692270"/>
                  <a:pt x="1958034" y="744349"/>
                </a:cubicBezTo>
                <a:cubicBezTo>
                  <a:pt x="1828580" y="796428"/>
                  <a:pt x="1543315" y="710343"/>
                  <a:pt x="1346710" y="744349"/>
                </a:cubicBezTo>
                <a:cubicBezTo>
                  <a:pt x="1150105" y="778355"/>
                  <a:pt x="970360" y="723128"/>
                  <a:pt x="785862" y="744349"/>
                </a:cubicBezTo>
                <a:cubicBezTo>
                  <a:pt x="601364" y="765570"/>
                  <a:pt x="263781" y="730093"/>
                  <a:pt x="124061" y="744349"/>
                </a:cubicBezTo>
                <a:cubicBezTo>
                  <a:pt x="47648" y="728056"/>
                  <a:pt x="-5978" y="693029"/>
                  <a:pt x="0" y="620288"/>
                </a:cubicBezTo>
                <a:cubicBezTo>
                  <a:pt x="-26631" y="408189"/>
                  <a:pt x="9690" y="344294"/>
                  <a:pt x="0" y="124061"/>
                </a:cubicBezTo>
                <a:close/>
              </a:path>
              <a:path w="5295754" h="744349" stroke="0" extrusionOk="0">
                <a:moveTo>
                  <a:pt x="0" y="124061"/>
                </a:moveTo>
                <a:cubicBezTo>
                  <a:pt x="-1617" y="48942"/>
                  <a:pt x="52895" y="18037"/>
                  <a:pt x="124061" y="0"/>
                </a:cubicBezTo>
                <a:cubicBezTo>
                  <a:pt x="321359" y="-11660"/>
                  <a:pt x="549393" y="1288"/>
                  <a:pt x="684909" y="0"/>
                </a:cubicBezTo>
                <a:cubicBezTo>
                  <a:pt x="820425" y="-1288"/>
                  <a:pt x="1139075" y="57021"/>
                  <a:pt x="1296233" y="0"/>
                </a:cubicBezTo>
                <a:cubicBezTo>
                  <a:pt x="1453391" y="-57021"/>
                  <a:pt x="1584927" y="46546"/>
                  <a:pt x="1705652" y="0"/>
                </a:cubicBezTo>
                <a:cubicBezTo>
                  <a:pt x="1826377" y="-46546"/>
                  <a:pt x="1970871" y="52712"/>
                  <a:pt x="2216024" y="0"/>
                </a:cubicBezTo>
                <a:cubicBezTo>
                  <a:pt x="2461177" y="-52712"/>
                  <a:pt x="2736220" y="38535"/>
                  <a:pt x="2877825" y="0"/>
                </a:cubicBezTo>
                <a:cubicBezTo>
                  <a:pt x="3019430" y="-38535"/>
                  <a:pt x="3258359" y="69001"/>
                  <a:pt x="3539625" y="0"/>
                </a:cubicBezTo>
                <a:cubicBezTo>
                  <a:pt x="3820891" y="-69001"/>
                  <a:pt x="3839484" y="38170"/>
                  <a:pt x="3949044" y="0"/>
                </a:cubicBezTo>
                <a:cubicBezTo>
                  <a:pt x="4058604" y="-38170"/>
                  <a:pt x="4477685" y="75971"/>
                  <a:pt x="4610845" y="0"/>
                </a:cubicBezTo>
                <a:cubicBezTo>
                  <a:pt x="4744005" y="-75971"/>
                  <a:pt x="5003849" y="17862"/>
                  <a:pt x="5171693" y="0"/>
                </a:cubicBezTo>
                <a:cubicBezTo>
                  <a:pt x="5240432" y="-1490"/>
                  <a:pt x="5301697" y="62242"/>
                  <a:pt x="5295754" y="124061"/>
                </a:cubicBezTo>
                <a:cubicBezTo>
                  <a:pt x="5300689" y="265455"/>
                  <a:pt x="5291017" y="424873"/>
                  <a:pt x="5295754" y="620288"/>
                </a:cubicBezTo>
                <a:cubicBezTo>
                  <a:pt x="5293187" y="693942"/>
                  <a:pt x="5228747" y="741948"/>
                  <a:pt x="5171693" y="744349"/>
                </a:cubicBezTo>
                <a:cubicBezTo>
                  <a:pt x="4958199" y="791889"/>
                  <a:pt x="4932789" y="696204"/>
                  <a:pt x="4711798" y="744349"/>
                </a:cubicBezTo>
                <a:cubicBezTo>
                  <a:pt x="4490808" y="792494"/>
                  <a:pt x="4375835" y="717357"/>
                  <a:pt x="4049997" y="744349"/>
                </a:cubicBezTo>
                <a:cubicBezTo>
                  <a:pt x="3724159" y="771341"/>
                  <a:pt x="3775736" y="691450"/>
                  <a:pt x="3590102" y="744349"/>
                </a:cubicBezTo>
                <a:cubicBezTo>
                  <a:pt x="3404468" y="797248"/>
                  <a:pt x="3099527" y="669281"/>
                  <a:pt x="2928301" y="744349"/>
                </a:cubicBezTo>
                <a:cubicBezTo>
                  <a:pt x="2757075" y="819417"/>
                  <a:pt x="2573366" y="731317"/>
                  <a:pt x="2417929" y="744349"/>
                </a:cubicBezTo>
                <a:cubicBezTo>
                  <a:pt x="2262492" y="757381"/>
                  <a:pt x="2033743" y="676302"/>
                  <a:pt x="1806605" y="744349"/>
                </a:cubicBezTo>
                <a:cubicBezTo>
                  <a:pt x="1579467" y="812396"/>
                  <a:pt x="1420408" y="695892"/>
                  <a:pt x="1245757" y="744349"/>
                </a:cubicBezTo>
                <a:cubicBezTo>
                  <a:pt x="1071106" y="792806"/>
                  <a:pt x="842448" y="732241"/>
                  <a:pt x="634433" y="744349"/>
                </a:cubicBezTo>
                <a:cubicBezTo>
                  <a:pt x="426418" y="756457"/>
                  <a:pt x="228451" y="731021"/>
                  <a:pt x="124061" y="744349"/>
                </a:cubicBezTo>
                <a:cubicBezTo>
                  <a:pt x="57408" y="728709"/>
                  <a:pt x="-7997" y="699760"/>
                  <a:pt x="0" y="620288"/>
                </a:cubicBezTo>
                <a:cubicBezTo>
                  <a:pt x="-43683" y="376640"/>
                  <a:pt x="40407" y="336654"/>
                  <a:pt x="0" y="124061"/>
                </a:cubicBezTo>
                <a:close/>
              </a:path>
            </a:pathLst>
          </a:custGeom>
          <a:solidFill>
            <a:srgbClr val="C00000"/>
          </a:solidFill>
          <a:ln w="76200">
            <a:solidFill>
              <a:schemeClr val="accent4">
                <a:lumMod val="60000"/>
                <a:lumOff val="40000"/>
              </a:schemeClr>
            </a:solidFill>
            <a:extLst>
              <a:ext uri="{C807C97D-BFC1-408E-A445-0C87EB9F89A2}">
                <ask:lineSketchStyleProps xmlns="" xmlns:ask="http://schemas.microsoft.com/office/drawing/2018/sketchyshapes" sd="1607263410">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dirty="0">
                <a:latin typeface="Chalkboard" panose="03050602040202020205" pitchFamily="66" charset="77"/>
              </a:rPr>
              <a:t>What Others Say …</a:t>
            </a:r>
          </a:p>
        </p:txBody>
      </p:sp>
      <p:pic>
        <p:nvPicPr>
          <p:cNvPr id="12" name="Picture 11">
            <a:extLst>
              <a:ext uri="{FF2B5EF4-FFF2-40B4-BE49-F238E27FC236}">
                <a16:creationId xmlns:a16="http://schemas.microsoft.com/office/drawing/2014/main" id="{97E67A40-0C33-5B47-AD92-47F45FB42D14}"/>
              </a:ext>
            </a:extLst>
          </p:cNvPr>
          <p:cNvPicPr>
            <a:picLocks noChangeAspect="1"/>
          </p:cNvPicPr>
          <p:nvPr/>
        </p:nvPicPr>
        <p:blipFill>
          <a:blip r:embed="rId3">
            <a:clrChange>
              <a:clrFrom>
                <a:srgbClr val="FFFFFF"/>
              </a:clrFrom>
              <a:clrTo>
                <a:srgbClr val="FFFFFF">
                  <a:alpha val="0"/>
                </a:srgbClr>
              </a:clrTo>
            </a:clrChange>
          </a:blip>
          <a:stretch>
            <a:fillRect/>
          </a:stretch>
        </p:blipFill>
        <p:spPr>
          <a:xfrm rot="607102">
            <a:off x="405471" y="2595098"/>
            <a:ext cx="925922" cy="639104"/>
          </a:xfrm>
          <a:prstGeom prst="rect">
            <a:avLst/>
          </a:prstGeom>
        </p:spPr>
      </p:pic>
      <p:sp>
        <p:nvSpPr>
          <p:cNvPr id="13" name="TextBox 12">
            <a:extLst>
              <a:ext uri="{FF2B5EF4-FFF2-40B4-BE49-F238E27FC236}">
                <a16:creationId xmlns:a16="http://schemas.microsoft.com/office/drawing/2014/main" id="{F02F7A9A-6FC6-6D4D-B681-9B4921E6EAC3}"/>
              </a:ext>
            </a:extLst>
          </p:cNvPr>
          <p:cNvSpPr txBox="1"/>
          <p:nvPr/>
        </p:nvSpPr>
        <p:spPr>
          <a:xfrm>
            <a:off x="302803" y="1227471"/>
            <a:ext cx="6540910" cy="1323439"/>
          </a:xfrm>
          <a:prstGeom prst="rect">
            <a:avLst/>
          </a:prstGeom>
          <a:noFill/>
        </p:spPr>
        <p:txBody>
          <a:bodyPr wrap="square" rtlCol="0">
            <a:spAutoFit/>
          </a:bodyPr>
          <a:lstStyle/>
          <a:p>
            <a:r>
              <a:rPr lang="en-GB" sz="1600" dirty="0"/>
              <a:t>Don’t just take our word for it! At Great Sankey Primary, we believe in regularly taking into account the views of all stake holders so we can continue to improve and provide the very best experiences to our children and families. Take a look at what others who have visited our school have had to say!</a:t>
            </a:r>
          </a:p>
        </p:txBody>
      </p:sp>
      <p:sp>
        <p:nvSpPr>
          <p:cNvPr id="20" name="TextBox 19">
            <a:extLst>
              <a:ext uri="{FF2B5EF4-FFF2-40B4-BE49-F238E27FC236}">
                <a16:creationId xmlns:a16="http://schemas.microsoft.com/office/drawing/2014/main" id="{DAEDC7DD-0314-5A4B-A554-5FB81C9EF793}"/>
              </a:ext>
            </a:extLst>
          </p:cNvPr>
          <p:cNvSpPr txBox="1"/>
          <p:nvPr/>
        </p:nvSpPr>
        <p:spPr>
          <a:xfrm>
            <a:off x="1594191" y="2517153"/>
            <a:ext cx="4577665" cy="1631216"/>
          </a:xfrm>
          <a:prstGeom prst="rect">
            <a:avLst/>
          </a:prstGeom>
          <a:solidFill>
            <a:schemeClr val="accent5">
              <a:lumMod val="20000"/>
              <a:lumOff val="80000"/>
            </a:schemeClr>
          </a:solidFill>
        </p:spPr>
        <p:txBody>
          <a:bodyPr wrap="square" rtlCol="0">
            <a:spAutoFit/>
          </a:bodyPr>
          <a:lstStyle/>
          <a:p>
            <a:r>
              <a:rPr lang="en-GB" sz="2000" dirty="0">
                <a:solidFill>
                  <a:srgbClr val="C00000"/>
                </a:solidFill>
                <a:latin typeface="Chalkboard" panose="03050602040202020205" pitchFamily="66" charset="77"/>
              </a:rPr>
              <a:t>Pupils benefit from a wide range of opportunities through the personal development curriculum and said they wouldn’t change anything about the school.</a:t>
            </a:r>
          </a:p>
        </p:txBody>
      </p:sp>
      <p:pic>
        <p:nvPicPr>
          <p:cNvPr id="21" name="Picture 20">
            <a:extLst>
              <a:ext uri="{FF2B5EF4-FFF2-40B4-BE49-F238E27FC236}">
                <a16:creationId xmlns:a16="http://schemas.microsoft.com/office/drawing/2014/main" id="{6C21FFD2-A81B-A247-9BCD-1C88EBA8A271}"/>
              </a:ext>
            </a:extLst>
          </p:cNvPr>
          <p:cNvPicPr>
            <a:picLocks noChangeAspect="1"/>
          </p:cNvPicPr>
          <p:nvPr/>
        </p:nvPicPr>
        <p:blipFill>
          <a:blip r:embed="rId3">
            <a:clrChange>
              <a:clrFrom>
                <a:srgbClr val="FFFFFF"/>
              </a:clrFrom>
              <a:clrTo>
                <a:srgbClr val="FFFFFF">
                  <a:alpha val="0"/>
                </a:srgbClr>
              </a:clrTo>
            </a:clrChange>
          </a:blip>
          <a:stretch>
            <a:fillRect/>
          </a:stretch>
        </p:blipFill>
        <p:spPr>
          <a:xfrm rot="9842099">
            <a:off x="6313927" y="2256851"/>
            <a:ext cx="925922" cy="639104"/>
          </a:xfrm>
          <a:prstGeom prst="rect">
            <a:avLst/>
          </a:prstGeom>
        </p:spPr>
      </p:pic>
      <p:sp>
        <p:nvSpPr>
          <p:cNvPr id="22" name="TextBox 21">
            <a:extLst>
              <a:ext uri="{FF2B5EF4-FFF2-40B4-BE49-F238E27FC236}">
                <a16:creationId xmlns:a16="http://schemas.microsoft.com/office/drawing/2014/main" id="{3FCE3AA6-8B82-8244-9E06-127BB29398FF}"/>
              </a:ext>
            </a:extLst>
          </p:cNvPr>
          <p:cNvSpPr txBox="1"/>
          <p:nvPr/>
        </p:nvSpPr>
        <p:spPr>
          <a:xfrm>
            <a:off x="4573537" y="4133482"/>
            <a:ext cx="3483385" cy="369332"/>
          </a:xfrm>
          <a:prstGeom prst="rect">
            <a:avLst/>
          </a:prstGeom>
          <a:noFill/>
        </p:spPr>
        <p:txBody>
          <a:bodyPr wrap="square" rtlCol="0">
            <a:spAutoFit/>
          </a:bodyPr>
          <a:lstStyle/>
          <a:p>
            <a:r>
              <a:rPr lang="en-GB" b="1" dirty="0"/>
              <a:t>OFSTED, 2021</a:t>
            </a:r>
          </a:p>
        </p:txBody>
      </p:sp>
      <p:pic>
        <p:nvPicPr>
          <p:cNvPr id="24" name="Picture 23">
            <a:extLst>
              <a:ext uri="{FF2B5EF4-FFF2-40B4-BE49-F238E27FC236}">
                <a16:creationId xmlns:a16="http://schemas.microsoft.com/office/drawing/2014/main" id="{E127E945-4DC5-7C45-95BE-2AA463D4C2E8}"/>
              </a:ext>
            </a:extLst>
          </p:cNvPr>
          <p:cNvPicPr>
            <a:picLocks noChangeAspect="1"/>
          </p:cNvPicPr>
          <p:nvPr/>
        </p:nvPicPr>
        <p:blipFill>
          <a:blip r:embed="rId3">
            <a:clrChange>
              <a:clrFrom>
                <a:srgbClr val="FFFFFF"/>
              </a:clrFrom>
              <a:clrTo>
                <a:srgbClr val="FFFFFF">
                  <a:alpha val="0"/>
                </a:srgbClr>
              </a:clrTo>
            </a:clrChange>
            <a:duotone>
              <a:schemeClr val="accent4">
                <a:shade val="45000"/>
                <a:satMod val="135000"/>
              </a:schemeClr>
              <a:prstClr val="white"/>
            </a:duotone>
          </a:blip>
          <a:stretch>
            <a:fillRect/>
          </a:stretch>
        </p:blipFill>
        <p:spPr>
          <a:xfrm>
            <a:off x="6887282" y="294183"/>
            <a:ext cx="925922" cy="639104"/>
          </a:xfrm>
          <a:prstGeom prst="rect">
            <a:avLst/>
          </a:prstGeom>
        </p:spPr>
      </p:pic>
      <p:sp>
        <p:nvSpPr>
          <p:cNvPr id="25" name="TextBox 24">
            <a:extLst>
              <a:ext uri="{FF2B5EF4-FFF2-40B4-BE49-F238E27FC236}">
                <a16:creationId xmlns:a16="http://schemas.microsoft.com/office/drawing/2014/main" id="{1C9CCC4A-9BCC-5544-9A5C-5F8F4AADB6EE}"/>
              </a:ext>
            </a:extLst>
          </p:cNvPr>
          <p:cNvSpPr txBox="1"/>
          <p:nvPr/>
        </p:nvSpPr>
        <p:spPr>
          <a:xfrm>
            <a:off x="7942734" y="308470"/>
            <a:ext cx="3596909" cy="1631216"/>
          </a:xfrm>
          <a:prstGeom prst="rect">
            <a:avLst/>
          </a:prstGeom>
          <a:solidFill>
            <a:schemeClr val="accent5">
              <a:lumMod val="20000"/>
              <a:lumOff val="80000"/>
            </a:schemeClr>
          </a:solidFill>
        </p:spPr>
        <p:txBody>
          <a:bodyPr wrap="square" rtlCol="0">
            <a:spAutoFit/>
          </a:bodyPr>
          <a:lstStyle/>
          <a:p>
            <a:r>
              <a:rPr lang="en-GB" sz="2000" dirty="0">
                <a:solidFill>
                  <a:schemeClr val="accent6">
                    <a:lumMod val="75000"/>
                  </a:schemeClr>
                </a:solidFill>
                <a:latin typeface="Chalkboard" panose="03050602040202020205" pitchFamily="66" charset="77"/>
              </a:rPr>
              <a:t>Pupils become well rounded youngsters who achieve well. They take their additional responsibilities around school seriously.</a:t>
            </a:r>
          </a:p>
        </p:txBody>
      </p:sp>
      <p:sp>
        <p:nvSpPr>
          <p:cNvPr id="26" name="TextBox 25">
            <a:extLst>
              <a:ext uri="{FF2B5EF4-FFF2-40B4-BE49-F238E27FC236}">
                <a16:creationId xmlns:a16="http://schemas.microsoft.com/office/drawing/2014/main" id="{41BDC590-4CAC-D241-995F-BCE6305000ED}"/>
              </a:ext>
            </a:extLst>
          </p:cNvPr>
          <p:cNvSpPr txBox="1"/>
          <p:nvPr/>
        </p:nvSpPr>
        <p:spPr>
          <a:xfrm>
            <a:off x="7477896" y="2199007"/>
            <a:ext cx="3483385" cy="369332"/>
          </a:xfrm>
          <a:prstGeom prst="rect">
            <a:avLst/>
          </a:prstGeom>
          <a:noFill/>
        </p:spPr>
        <p:txBody>
          <a:bodyPr wrap="square" rtlCol="0">
            <a:spAutoFit/>
          </a:bodyPr>
          <a:lstStyle/>
          <a:p>
            <a:r>
              <a:rPr lang="en-GB" b="1" dirty="0"/>
              <a:t>OFSTED, 2021</a:t>
            </a:r>
          </a:p>
        </p:txBody>
      </p:sp>
      <p:pic>
        <p:nvPicPr>
          <p:cNvPr id="23" name="Picture 22">
            <a:extLst>
              <a:ext uri="{FF2B5EF4-FFF2-40B4-BE49-F238E27FC236}">
                <a16:creationId xmlns:a16="http://schemas.microsoft.com/office/drawing/2014/main" id="{1F01E1AF-297E-C04A-988F-C5F468194A9E}"/>
              </a:ext>
            </a:extLst>
          </p:cNvPr>
          <p:cNvPicPr>
            <a:picLocks noChangeAspect="1"/>
          </p:cNvPicPr>
          <p:nvPr/>
        </p:nvPicPr>
        <p:blipFill>
          <a:blip r:embed="rId3">
            <a:clrChange>
              <a:clrFrom>
                <a:srgbClr val="FFFFFF"/>
              </a:clrFrom>
              <a:clrTo>
                <a:srgbClr val="FFFFFF">
                  <a:alpha val="0"/>
                </a:srgbClr>
              </a:clrTo>
            </a:clrChange>
            <a:duotone>
              <a:schemeClr val="accent4">
                <a:shade val="45000"/>
                <a:satMod val="135000"/>
              </a:schemeClr>
              <a:prstClr val="white"/>
            </a:duotone>
          </a:blip>
          <a:stretch>
            <a:fillRect/>
          </a:stretch>
        </p:blipFill>
        <p:spPr>
          <a:xfrm rot="10460728">
            <a:off x="11061759" y="1726657"/>
            <a:ext cx="925922" cy="639104"/>
          </a:xfrm>
          <a:prstGeom prst="rect">
            <a:avLst/>
          </a:prstGeom>
          <a:ln>
            <a:noFill/>
          </a:ln>
        </p:spPr>
      </p:pic>
      <p:pic>
        <p:nvPicPr>
          <p:cNvPr id="27" name="Picture 26">
            <a:extLst>
              <a:ext uri="{FF2B5EF4-FFF2-40B4-BE49-F238E27FC236}">
                <a16:creationId xmlns:a16="http://schemas.microsoft.com/office/drawing/2014/main" id="{A06ECCFE-B735-984B-ADBB-A83576C2AD8A}"/>
              </a:ext>
            </a:extLst>
          </p:cNvPr>
          <p:cNvPicPr>
            <a:picLocks noChangeAspect="1"/>
          </p:cNvPicPr>
          <p:nvPr/>
        </p:nvPicPr>
        <p:blipFill>
          <a:blip r:embed="rId3">
            <a:clrChange>
              <a:clrFrom>
                <a:srgbClr val="FFFFFF"/>
              </a:clrFrom>
              <a:clrTo>
                <a:srgbClr val="FFFFFF">
                  <a:alpha val="0"/>
                </a:srgbClr>
              </a:clrTo>
            </a:clrChange>
            <a:duotone>
              <a:schemeClr val="accent4">
                <a:shade val="45000"/>
                <a:satMod val="135000"/>
              </a:schemeClr>
              <a:prstClr val="white"/>
            </a:duotone>
          </a:blip>
          <a:stretch>
            <a:fillRect/>
          </a:stretch>
        </p:blipFill>
        <p:spPr>
          <a:xfrm>
            <a:off x="397699" y="4764731"/>
            <a:ext cx="925922" cy="639104"/>
          </a:xfrm>
          <a:prstGeom prst="rect">
            <a:avLst/>
          </a:prstGeom>
        </p:spPr>
      </p:pic>
      <p:sp>
        <p:nvSpPr>
          <p:cNvPr id="28" name="Rectangle 27">
            <a:extLst>
              <a:ext uri="{FF2B5EF4-FFF2-40B4-BE49-F238E27FC236}">
                <a16:creationId xmlns:a16="http://schemas.microsoft.com/office/drawing/2014/main" id="{74A67DBC-423C-EA49-8334-970920484B28}"/>
              </a:ext>
            </a:extLst>
          </p:cNvPr>
          <p:cNvSpPr/>
          <p:nvPr/>
        </p:nvSpPr>
        <p:spPr>
          <a:xfrm>
            <a:off x="1591418" y="4989725"/>
            <a:ext cx="3483385" cy="1323439"/>
          </a:xfrm>
          <a:prstGeom prst="rect">
            <a:avLst/>
          </a:prstGeom>
          <a:solidFill>
            <a:schemeClr val="accent5">
              <a:lumMod val="20000"/>
              <a:lumOff val="80000"/>
            </a:schemeClr>
          </a:solidFill>
        </p:spPr>
        <p:txBody>
          <a:bodyPr wrap="square">
            <a:spAutoFit/>
          </a:bodyPr>
          <a:lstStyle/>
          <a:p>
            <a:r>
              <a:rPr lang="en-GB" sz="2000" dirty="0">
                <a:solidFill>
                  <a:srgbClr val="002060"/>
                </a:solidFill>
                <a:effectLst/>
                <a:latin typeface="Chalkboard" panose="03050602040202020205" pitchFamily="66" charset="77"/>
              </a:rPr>
              <a:t>Inside and outside the classroom, pupils take part in a rich variety of activities. </a:t>
            </a:r>
          </a:p>
        </p:txBody>
      </p:sp>
      <p:pic>
        <p:nvPicPr>
          <p:cNvPr id="29" name="Picture 28">
            <a:extLst>
              <a:ext uri="{FF2B5EF4-FFF2-40B4-BE49-F238E27FC236}">
                <a16:creationId xmlns:a16="http://schemas.microsoft.com/office/drawing/2014/main" id="{F7A1B9E5-0BAC-2E42-9572-EAB3E15A4BA9}"/>
              </a:ext>
            </a:extLst>
          </p:cNvPr>
          <p:cNvPicPr>
            <a:picLocks noChangeAspect="1"/>
          </p:cNvPicPr>
          <p:nvPr/>
        </p:nvPicPr>
        <p:blipFill>
          <a:blip r:embed="rId3">
            <a:clrChange>
              <a:clrFrom>
                <a:srgbClr val="FFFFFF"/>
              </a:clrFrom>
              <a:clrTo>
                <a:srgbClr val="FFFFFF">
                  <a:alpha val="0"/>
                </a:srgbClr>
              </a:clrTo>
            </a:clrChange>
            <a:duotone>
              <a:schemeClr val="accent4">
                <a:shade val="45000"/>
                <a:satMod val="135000"/>
              </a:schemeClr>
              <a:prstClr val="white"/>
            </a:duotone>
          </a:blip>
          <a:stretch>
            <a:fillRect/>
          </a:stretch>
        </p:blipFill>
        <p:spPr>
          <a:xfrm rot="11744768">
            <a:off x="5390834" y="5527274"/>
            <a:ext cx="925922" cy="639104"/>
          </a:xfrm>
          <a:prstGeom prst="rect">
            <a:avLst/>
          </a:prstGeom>
          <a:ln>
            <a:noFill/>
          </a:ln>
        </p:spPr>
      </p:pic>
      <p:sp>
        <p:nvSpPr>
          <p:cNvPr id="30" name="TextBox 29">
            <a:extLst>
              <a:ext uri="{FF2B5EF4-FFF2-40B4-BE49-F238E27FC236}">
                <a16:creationId xmlns:a16="http://schemas.microsoft.com/office/drawing/2014/main" id="{E83780D1-19F2-EE46-9F3E-CB301239516A}"/>
              </a:ext>
            </a:extLst>
          </p:cNvPr>
          <p:cNvSpPr txBox="1"/>
          <p:nvPr/>
        </p:nvSpPr>
        <p:spPr>
          <a:xfrm>
            <a:off x="5007528" y="6347460"/>
            <a:ext cx="3483385" cy="369332"/>
          </a:xfrm>
          <a:prstGeom prst="rect">
            <a:avLst/>
          </a:prstGeom>
          <a:noFill/>
        </p:spPr>
        <p:txBody>
          <a:bodyPr wrap="square" rtlCol="0">
            <a:spAutoFit/>
          </a:bodyPr>
          <a:lstStyle/>
          <a:p>
            <a:r>
              <a:rPr lang="en-GB" b="1" dirty="0"/>
              <a:t>OFSTED, 2021</a:t>
            </a:r>
          </a:p>
        </p:txBody>
      </p:sp>
      <p:pic>
        <p:nvPicPr>
          <p:cNvPr id="31" name="Picture 30">
            <a:extLst>
              <a:ext uri="{FF2B5EF4-FFF2-40B4-BE49-F238E27FC236}">
                <a16:creationId xmlns:a16="http://schemas.microsoft.com/office/drawing/2014/main" id="{31FF8E59-7009-4747-8FC7-314768AF8B6C}"/>
              </a:ext>
            </a:extLst>
          </p:cNvPr>
          <p:cNvPicPr>
            <a:picLocks noChangeAspect="1"/>
          </p:cNvPicPr>
          <p:nvPr/>
        </p:nvPicPr>
        <p:blipFill>
          <a:blip r:embed="rId3">
            <a:clrChange>
              <a:clrFrom>
                <a:srgbClr val="FFFFFF"/>
              </a:clrFrom>
              <a:clrTo>
                <a:srgbClr val="FFFFFF">
                  <a:alpha val="0"/>
                </a:srgbClr>
              </a:clrTo>
            </a:clrChange>
          </a:blip>
          <a:stretch>
            <a:fillRect/>
          </a:stretch>
        </p:blipFill>
        <p:spPr>
          <a:xfrm rot="607102">
            <a:off x="6623908" y="4146533"/>
            <a:ext cx="925922" cy="639104"/>
          </a:xfrm>
          <a:prstGeom prst="rect">
            <a:avLst/>
          </a:prstGeom>
        </p:spPr>
      </p:pic>
      <p:sp>
        <p:nvSpPr>
          <p:cNvPr id="32" name="Rectangle 31">
            <a:extLst>
              <a:ext uri="{FF2B5EF4-FFF2-40B4-BE49-F238E27FC236}">
                <a16:creationId xmlns:a16="http://schemas.microsoft.com/office/drawing/2014/main" id="{133C93B7-F0F9-CA48-8024-121772B816F9}"/>
              </a:ext>
            </a:extLst>
          </p:cNvPr>
          <p:cNvSpPr/>
          <p:nvPr/>
        </p:nvSpPr>
        <p:spPr>
          <a:xfrm>
            <a:off x="7813204" y="4526274"/>
            <a:ext cx="4031450" cy="1631216"/>
          </a:xfrm>
          <a:prstGeom prst="rect">
            <a:avLst/>
          </a:prstGeom>
          <a:solidFill>
            <a:schemeClr val="accent5">
              <a:lumMod val="20000"/>
              <a:lumOff val="80000"/>
            </a:schemeClr>
          </a:solidFill>
        </p:spPr>
        <p:txBody>
          <a:bodyPr wrap="square">
            <a:spAutoFit/>
          </a:bodyPr>
          <a:lstStyle/>
          <a:p>
            <a:r>
              <a:rPr lang="en-GB" sz="2000" dirty="0">
                <a:solidFill>
                  <a:schemeClr val="accent4">
                    <a:lumMod val="50000"/>
                  </a:schemeClr>
                </a:solidFill>
                <a:effectLst/>
                <a:latin typeface="Chalkboard" panose="03050602040202020205" pitchFamily="66" charset="77"/>
              </a:rPr>
              <a:t>Teachers have high ex</a:t>
            </a:r>
            <a:r>
              <a:rPr lang="en-GB" sz="2000" dirty="0">
                <a:solidFill>
                  <a:schemeClr val="accent4">
                    <a:lumMod val="50000"/>
                  </a:schemeClr>
                </a:solidFill>
                <a:latin typeface="Chalkboard" panose="03050602040202020205" pitchFamily="66" charset="77"/>
              </a:rPr>
              <a:t>pectations of what all pupils can achieve, including those with SEND and EAL and they are supported well. </a:t>
            </a:r>
            <a:endParaRPr lang="en-GB" sz="2000" dirty="0">
              <a:solidFill>
                <a:schemeClr val="accent4">
                  <a:lumMod val="50000"/>
                </a:schemeClr>
              </a:solidFill>
              <a:effectLst/>
              <a:latin typeface="Chalkboard" panose="03050602040202020205" pitchFamily="66" charset="77"/>
            </a:endParaRPr>
          </a:p>
        </p:txBody>
      </p:sp>
      <p:pic>
        <p:nvPicPr>
          <p:cNvPr id="33" name="Picture 32">
            <a:extLst>
              <a:ext uri="{FF2B5EF4-FFF2-40B4-BE49-F238E27FC236}">
                <a16:creationId xmlns:a16="http://schemas.microsoft.com/office/drawing/2014/main" id="{0DE7758C-AD54-AB4D-93FB-D187236E2A5F}"/>
              </a:ext>
            </a:extLst>
          </p:cNvPr>
          <p:cNvPicPr>
            <a:picLocks noChangeAspect="1"/>
          </p:cNvPicPr>
          <p:nvPr/>
        </p:nvPicPr>
        <p:blipFill>
          <a:blip r:embed="rId3">
            <a:clrChange>
              <a:clrFrom>
                <a:srgbClr val="FFFFFF"/>
              </a:clrFrom>
              <a:clrTo>
                <a:srgbClr val="FFFFFF">
                  <a:alpha val="0"/>
                </a:srgbClr>
              </a:clrTo>
            </a:clrChange>
          </a:blip>
          <a:stretch>
            <a:fillRect/>
          </a:stretch>
        </p:blipFill>
        <p:spPr>
          <a:xfrm rot="11236096">
            <a:off x="11108123" y="6105309"/>
            <a:ext cx="925922" cy="639104"/>
          </a:xfrm>
          <a:prstGeom prst="rect">
            <a:avLst/>
          </a:prstGeom>
        </p:spPr>
      </p:pic>
      <p:sp>
        <p:nvSpPr>
          <p:cNvPr id="34" name="TextBox 33">
            <a:extLst>
              <a:ext uri="{FF2B5EF4-FFF2-40B4-BE49-F238E27FC236}">
                <a16:creationId xmlns:a16="http://schemas.microsoft.com/office/drawing/2014/main" id="{B5AA25B4-BE9F-FB49-9CC7-786BCFF7F760}"/>
              </a:ext>
            </a:extLst>
          </p:cNvPr>
          <p:cNvSpPr txBox="1"/>
          <p:nvPr/>
        </p:nvSpPr>
        <p:spPr>
          <a:xfrm>
            <a:off x="8831957" y="6275621"/>
            <a:ext cx="3483385" cy="369332"/>
          </a:xfrm>
          <a:prstGeom prst="rect">
            <a:avLst/>
          </a:prstGeom>
          <a:noFill/>
        </p:spPr>
        <p:txBody>
          <a:bodyPr wrap="square" rtlCol="0">
            <a:spAutoFit/>
          </a:bodyPr>
          <a:lstStyle/>
          <a:p>
            <a:r>
              <a:rPr lang="en-GB" b="1" dirty="0"/>
              <a:t>OFSTED, 2021</a:t>
            </a:r>
          </a:p>
        </p:txBody>
      </p:sp>
      <p:sp>
        <p:nvSpPr>
          <p:cNvPr id="35" name="Rectangle 34">
            <a:extLst>
              <a:ext uri="{FF2B5EF4-FFF2-40B4-BE49-F238E27FC236}">
                <a16:creationId xmlns:a16="http://schemas.microsoft.com/office/drawing/2014/main" id="{017DEE4C-6B59-E044-B4F8-8AE6609E599A}"/>
              </a:ext>
            </a:extLst>
          </p:cNvPr>
          <p:cNvSpPr/>
          <p:nvPr/>
        </p:nvSpPr>
        <p:spPr>
          <a:xfrm>
            <a:off x="7641369" y="2742252"/>
            <a:ext cx="4194100" cy="1323439"/>
          </a:xfrm>
          <a:prstGeom prst="rect">
            <a:avLst/>
          </a:prstGeom>
          <a:solidFill>
            <a:schemeClr val="accent5">
              <a:lumMod val="20000"/>
              <a:lumOff val="80000"/>
            </a:schemeClr>
          </a:solidFill>
        </p:spPr>
        <p:txBody>
          <a:bodyPr wrap="square">
            <a:spAutoFit/>
          </a:bodyPr>
          <a:lstStyle/>
          <a:p>
            <a:r>
              <a:rPr lang="en-GB" sz="2000" dirty="0">
                <a:solidFill>
                  <a:srgbClr val="002060"/>
                </a:solidFill>
                <a:effectLst/>
                <a:latin typeface="Chalkboard" panose="03050602040202020205" pitchFamily="66" charset="77"/>
              </a:rPr>
              <a:t>Teachers foster a love of reading in pupils and they remember books and reading events with enthusiasm. </a:t>
            </a:r>
          </a:p>
        </p:txBody>
      </p:sp>
    </p:spTree>
    <p:extLst>
      <p:ext uri="{BB962C8B-B14F-4D97-AF65-F5344CB8AC3E}">
        <p14:creationId xmlns:p14="http://schemas.microsoft.com/office/powerpoint/2010/main" val="18266044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3EC664A-E179-2F4C-A7E4-A1B7F88E71C5}"/>
              </a:ext>
            </a:extLst>
          </p:cNvPr>
          <p:cNvSpPr/>
          <p:nvPr/>
        </p:nvSpPr>
        <p:spPr>
          <a:xfrm>
            <a:off x="0" y="0"/>
            <a:ext cx="12192000" cy="6858000"/>
          </a:xfrm>
          <a:prstGeom prst="rect">
            <a:avLst/>
          </a:prstGeom>
          <a:noFill/>
          <a:ln w="762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a:extLst>
              <a:ext uri="{FF2B5EF4-FFF2-40B4-BE49-F238E27FC236}">
                <a16:creationId xmlns:a16="http://schemas.microsoft.com/office/drawing/2014/main" id="{9A717401-3B63-7C47-9177-F3182A0BCFAA}"/>
              </a:ext>
            </a:extLst>
          </p:cNvPr>
          <p:cNvPicPr>
            <a:picLocks noChangeAspect="1"/>
          </p:cNvPicPr>
          <p:nvPr/>
        </p:nvPicPr>
        <p:blipFill rotWithShape="1">
          <a:blip r:embed="rId2">
            <a:alphaModFix amt="20000"/>
            <a:duotone>
              <a:schemeClr val="accent5">
                <a:shade val="45000"/>
                <a:satMod val="135000"/>
              </a:schemeClr>
              <a:prstClr val="white"/>
            </a:duotone>
          </a:blip>
          <a:srcRect l="29767" r="13982"/>
          <a:stretch/>
        </p:blipFill>
        <p:spPr>
          <a:xfrm rot="5400000">
            <a:off x="7035800" y="1701801"/>
            <a:ext cx="6857998" cy="3454401"/>
          </a:xfrm>
          <a:prstGeom prst="rect">
            <a:avLst/>
          </a:prstGeom>
        </p:spPr>
      </p:pic>
      <p:sp>
        <p:nvSpPr>
          <p:cNvPr id="5" name="Rounded Rectangle 4">
            <a:extLst>
              <a:ext uri="{FF2B5EF4-FFF2-40B4-BE49-F238E27FC236}">
                <a16:creationId xmlns:a16="http://schemas.microsoft.com/office/drawing/2014/main" id="{C191CAD6-D6FD-094E-BF7D-B42C1D3D166C}"/>
              </a:ext>
            </a:extLst>
          </p:cNvPr>
          <p:cNvSpPr/>
          <p:nvPr/>
        </p:nvSpPr>
        <p:spPr>
          <a:xfrm>
            <a:off x="302803" y="241561"/>
            <a:ext cx="5295754" cy="744349"/>
          </a:xfrm>
          <a:custGeom>
            <a:avLst/>
            <a:gdLst>
              <a:gd name="connsiteX0" fmla="*/ 0 w 5295754"/>
              <a:gd name="connsiteY0" fmla="*/ 124061 h 744349"/>
              <a:gd name="connsiteX1" fmla="*/ 124061 w 5295754"/>
              <a:gd name="connsiteY1" fmla="*/ 0 h 744349"/>
              <a:gd name="connsiteX2" fmla="*/ 634433 w 5295754"/>
              <a:gd name="connsiteY2" fmla="*/ 0 h 744349"/>
              <a:gd name="connsiteX3" fmla="*/ 1296233 w 5295754"/>
              <a:gd name="connsiteY3" fmla="*/ 0 h 744349"/>
              <a:gd name="connsiteX4" fmla="*/ 1756129 w 5295754"/>
              <a:gd name="connsiteY4" fmla="*/ 0 h 744349"/>
              <a:gd name="connsiteX5" fmla="*/ 2216024 w 5295754"/>
              <a:gd name="connsiteY5" fmla="*/ 0 h 744349"/>
              <a:gd name="connsiteX6" fmla="*/ 2776872 w 5295754"/>
              <a:gd name="connsiteY6" fmla="*/ 0 h 744349"/>
              <a:gd name="connsiteX7" fmla="*/ 3438673 w 5295754"/>
              <a:gd name="connsiteY7" fmla="*/ 0 h 744349"/>
              <a:gd name="connsiteX8" fmla="*/ 4049997 w 5295754"/>
              <a:gd name="connsiteY8" fmla="*/ 0 h 744349"/>
              <a:gd name="connsiteX9" fmla="*/ 4509892 w 5295754"/>
              <a:gd name="connsiteY9" fmla="*/ 0 h 744349"/>
              <a:gd name="connsiteX10" fmla="*/ 5171693 w 5295754"/>
              <a:gd name="connsiteY10" fmla="*/ 0 h 744349"/>
              <a:gd name="connsiteX11" fmla="*/ 5295754 w 5295754"/>
              <a:gd name="connsiteY11" fmla="*/ 124061 h 744349"/>
              <a:gd name="connsiteX12" fmla="*/ 5295754 w 5295754"/>
              <a:gd name="connsiteY12" fmla="*/ 620288 h 744349"/>
              <a:gd name="connsiteX13" fmla="*/ 5171693 w 5295754"/>
              <a:gd name="connsiteY13" fmla="*/ 744349 h 744349"/>
              <a:gd name="connsiteX14" fmla="*/ 4610845 w 5295754"/>
              <a:gd name="connsiteY14" fmla="*/ 744349 h 744349"/>
              <a:gd name="connsiteX15" fmla="*/ 3999521 w 5295754"/>
              <a:gd name="connsiteY15" fmla="*/ 744349 h 744349"/>
              <a:gd name="connsiteX16" fmla="*/ 3539625 w 5295754"/>
              <a:gd name="connsiteY16" fmla="*/ 744349 h 744349"/>
              <a:gd name="connsiteX17" fmla="*/ 2928301 w 5295754"/>
              <a:gd name="connsiteY17" fmla="*/ 744349 h 744349"/>
              <a:gd name="connsiteX18" fmla="*/ 2468406 w 5295754"/>
              <a:gd name="connsiteY18" fmla="*/ 744349 h 744349"/>
              <a:gd name="connsiteX19" fmla="*/ 1958034 w 5295754"/>
              <a:gd name="connsiteY19" fmla="*/ 744349 h 744349"/>
              <a:gd name="connsiteX20" fmla="*/ 1346710 w 5295754"/>
              <a:gd name="connsiteY20" fmla="*/ 744349 h 744349"/>
              <a:gd name="connsiteX21" fmla="*/ 785862 w 5295754"/>
              <a:gd name="connsiteY21" fmla="*/ 744349 h 744349"/>
              <a:gd name="connsiteX22" fmla="*/ 124061 w 5295754"/>
              <a:gd name="connsiteY22" fmla="*/ 744349 h 744349"/>
              <a:gd name="connsiteX23" fmla="*/ 0 w 5295754"/>
              <a:gd name="connsiteY23" fmla="*/ 620288 h 744349"/>
              <a:gd name="connsiteX24" fmla="*/ 0 w 5295754"/>
              <a:gd name="connsiteY24" fmla="*/ 124061 h 744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295754" h="744349" fill="none" extrusionOk="0">
                <a:moveTo>
                  <a:pt x="0" y="124061"/>
                </a:moveTo>
                <a:cubicBezTo>
                  <a:pt x="-1734" y="47906"/>
                  <a:pt x="59597" y="540"/>
                  <a:pt x="124061" y="0"/>
                </a:cubicBezTo>
                <a:cubicBezTo>
                  <a:pt x="247954" y="-20424"/>
                  <a:pt x="429893" y="2457"/>
                  <a:pt x="634433" y="0"/>
                </a:cubicBezTo>
                <a:cubicBezTo>
                  <a:pt x="838973" y="-2457"/>
                  <a:pt x="982701" y="44983"/>
                  <a:pt x="1296233" y="0"/>
                </a:cubicBezTo>
                <a:cubicBezTo>
                  <a:pt x="1609765" y="-44983"/>
                  <a:pt x="1583677" y="45206"/>
                  <a:pt x="1756129" y="0"/>
                </a:cubicBezTo>
                <a:cubicBezTo>
                  <a:pt x="1928581" y="-45206"/>
                  <a:pt x="1997519" y="52123"/>
                  <a:pt x="2216024" y="0"/>
                </a:cubicBezTo>
                <a:cubicBezTo>
                  <a:pt x="2434530" y="-52123"/>
                  <a:pt x="2500793" y="9450"/>
                  <a:pt x="2776872" y="0"/>
                </a:cubicBezTo>
                <a:cubicBezTo>
                  <a:pt x="3052951" y="-9450"/>
                  <a:pt x="3138427" y="29558"/>
                  <a:pt x="3438673" y="0"/>
                </a:cubicBezTo>
                <a:cubicBezTo>
                  <a:pt x="3738919" y="-29558"/>
                  <a:pt x="3855150" y="52000"/>
                  <a:pt x="4049997" y="0"/>
                </a:cubicBezTo>
                <a:cubicBezTo>
                  <a:pt x="4244844" y="-52000"/>
                  <a:pt x="4315080" y="16519"/>
                  <a:pt x="4509892" y="0"/>
                </a:cubicBezTo>
                <a:cubicBezTo>
                  <a:pt x="4704705" y="-16519"/>
                  <a:pt x="5006018" y="38267"/>
                  <a:pt x="5171693" y="0"/>
                </a:cubicBezTo>
                <a:cubicBezTo>
                  <a:pt x="5246844" y="-837"/>
                  <a:pt x="5300594" y="56999"/>
                  <a:pt x="5295754" y="124061"/>
                </a:cubicBezTo>
                <a:cubicBezTo>
                  <a:pt x="5305682" y="269690"/>
                  <a:pt x="5281055" y="499878"/>
                  <a:pt x="5295754" y="620288"/>
                </a:cubicBezTo>
                <a:cubicBezTo>
                  <a:pt x="5294255" y="689015"/>
                  <a:pt x="5238975" y="741760"/>
                  <a:pt x="5171693" y="744349"/>
                </a:cubicBezTo>
                <a:cubicBezTo>
                  <a:pt x="4932612" y="783507"/>
                  <a:pt x="4826474" y="693507"/>
                  <a:pt x="4610845" y="744349"/>
                </a:cubicBezTo>
                <a:cubicBezTo>
                  <a:pt x="4395216" y="795191"/>
                  <a:pt x="4226494" y="691386"/>
                  <a:pt x="3999521" y="744349"/>
                </a:cubicBezTo>
                <a:cubicBezTo>
                  <a:pt x="3772548" y="797312"/>
                  <a:pt x="3656446" y="729552"/>
                  <a:pt x="3539625" y="744349"/>
                </a:cubicBezTo>
                <a:cubicBezTo>
                  <a:pt x="3422804" y="759146"/>
                  <a:pt x="3231658" y="708246"/>
                  <a:pt x="2928301" y="744349"/>
                </a:cubicBezTo>
                <a:cubicBezTo>
                  <a:pt x="2624944" y="780452"/>
                  <a:pt x="2595902" y="697468"/>
                  <a:pt x="2468406" y="744349"/>
                </a:cubicBezTo>
                <a:cubicBezTo>
                  <a:pt x="2340911" y="791230"/>
                  <a:pt x="2087488" y="692270"/>
                  <a:pt x="1958034" y="744349"/>
                </a:cubicBezTo>
                <a:cubicBezTo>
                  <a:pt x="1828580" y="796428"/>
                  <a:pt x="1543315" y="710343"/>
                  <a:pt x="1346710" y="744349"/>
                </a:cubicBezTo>
                <a:cubicBezTo>
                  <a:pt x="1150105" y="778355"/>
                  <a:pt x="970360" y="723128"/>
                  <a:pt x="785862" y="744349"/>
                </a:cubicBezTo>
                <a:cubicBezTo>
                  <a:pt x="601364" y="765570"/>
                  <a:pt x="263781" y="730093"/>
                  <a:pt x="124061" y="744349"/>
                </a:cubicBezTo>
                <a:cubicBezTo>
                  <a:pt x="47648" y="728056"/>
                  <a:pt x="-5978" y="693029"/>
                  <a:pt x="0" y="620288"/>
                </a:cubicBezTo>
                <a:cubicBezTo>
                  <a:pt x="-26631" y="408189"/>
                  <a:pt x="9690" y="344294"/>
                  <a:pt x="0" y="124061"/>
                </a:cubicBezTo>
                <a:close/>
              </a:path>
              <a:path w="5295754" h="744349" stroke="0" extrusionOk="0">
                <a:moveTo>
                  <a:pt x="0" y="124061"/>
                </a:moveTo>
                <a:cubicBezTo>
                  <a:pt x="-1617" y="48942"/>
                  <a:pt x="52895" y="18037"/>
                  <a:pt x="124061" y="0"/>
                </a:cubicBezTo>
                <a:cubicBezTo>
                  <a:pt x="321359" y="-11660"/>
                  <a:pt x="549393" y="1288"/>
                  <a:pt x="684909" y="0"/>
                </a:cubicBezTo>
                <a:cubicBezTo>
                  <a:pt x="820425" y="-1288"/>
                  <a:pt x="1139075" y="57021"/>
                  <a:pt x="1296233" y="0"/>
                </a:cubicBezTo>
                <a:cubicBezTo>
                  <a:pt x="1453391" y="-57021"/>
                  <a:pt x="1584927" y="46546"/>
                  <a:pt x="1705652" y="0"/>
                </a:cubicBezTo>
                <a:cubicBezTo>
                  <a:pt x="1826377" y="-46546"/>
                  <a:pt x="1970871" y="52712"/>
                  <a:pt x="2216024" y="0"/>
                </a:cubicBezTo>
                <a:cubicBezTo>
                  <a:pt x="2461177" y="-52712"/>
                  <a:pt x="2736220" y="38535"/>
                  <a:pt x="2877825" y="0"/>
                </a:cubicBezTo>
                <a:cubicBezTo>
                  <a:pt x="3019430" y="-38535"/>
                  <a:pt x="3258359" y="69001"/>
                  <a:pt x="3539625" y="0"/>
                </a:cubicBezTo>
                <a:cubicBezTo>
                  <a:pt x="3820891" y="-69001"/>
                  <a:pt x="3839484" y="38170"/>
                  <a:pt x="3949044" y="0"/>
                </a:cubicBezTo>
                <a:cubicBezTo>
                  <a:pt x="4058604" y="-38170"/>
                  <a:pt x="4477685" y="75971"/>
                  <a:pt x="4610845" y="0"/>
                </a:cubicBezTo>
                <a:cubicBezTo>
                  <a:pt x="4744005" y="-75971"/>
                  <a:pt x="5003849" y="17862"/>
                  <a:pt x="5171693" y="0"/>
                </a:cubicBezTo>
                <a:cubicBezTo>
                  <a:pt x="5240432" y="-1490"/>
                  <a:pt x="5301697" y="62242"/>
                  <a:pt x="5295754" y="124061"/>
                </a:cubicBezTo>
                <a:cubicBezTo>
                  <a:pt x="5300689" y="265455"/>
                  <a:pt x="5291017" y="424873"/>
                  <a:pt x="5295754" y="620288"/>
                </a:cubicBezTo>
                <a:cubicBezTo>
                  <a:pt x="5293187" y="693942"/>
                  <a:pt x="5228747" y="741948"/>
                  <a:pt x="5171693" y="744349"/>
                </a:cubicBezTo>
                <a:cubicBezTo>
                  <a:pt x="4958199" y="791889"/>
                  <a:pt x="4932789" y="696204"/>
                  <a:pt x="4711798" y="744349"/>
                </a:cubicBezTo>
                <a:cubicBezTo>
                  <a:pt x="4490808" y="792494"/>
                  <a:pt x="4375835" y="717357"/>
                  <a:pt x="4049997" y="744349"/>
                </a:cubicBezTo>
                <a:cubicBezTo>
                  <a:pt x="3724159" y="771341"/>
                  <a:pt x="3775736" y="691450"/>
                  <a:pt x="3590102" y="744349"/>
                </a:cubicBezTo>
                <a:cubicBezTo>
                  <a:pt x="3404468" y="797248"/>
                  <a:pt x="3099527" y="669281"/>
                  <a:pt x="2928301" y="744349"/>
                </a:cubicBezTo>
                <a:cubicBezTo>
                  <a:pt x="2757075" y="819417"/>
                  <a:pt x="2573366" y="731317"/>
                  <a:pt x="2417929" y="744349"/>
                </a:cubicBezTo>
                <a:cubicBezTo>
                  <a:pt x="2262492" y="757381"/>
                  <a:pt x="2033743" y="676302"/>
                  <a:pt x="1806605" y="744349"/>
                </a:cubicBezTo>
                <a:cubicBezTo>
                  <a:pt x="1579467" y="812396"/>
                  <a:pt x="1420408" y="695892"/>
                  <a:pt x="1245757" y="744349"/>
                </a:cubicBezTo>
                <a:cubicBezTo>
                  <a:pt x="1071106" y="792806"/>
                  <a:pt x="842448" y="732241"/>
                  <a:pt x="634433" y="744349"/>
                </a:cubicBezTo>
                <a:cubicBezTo>
                  <a:pt x="426418" y="756457"/>
                  <a:pt x="228451" y="731021"/>
                  <a:pt x="124061" y="744349"/>
                </a:cubicBezTo>
                <a:cubicBezTo>
                  <a:pt x="57408" y="728709"/>
                  <a:pt x="-7997" y="699760"/>
                  <a:pt x="0" y="620288"/>
                </a:cubicBezTo>
                <a:cubicBezTo>
                  <a:pt x="-43683" y="376640"/>
                  <a:pt x="40407" y="336654"/>
                  <a:pt x="0" y="124061"/>
                </a:cubicBezTo>
                <a:close/>
              </a:path>
            </a:pathLst>
          </a:custGeom>
          <a:solidFill>
            <a:srgbClr val="C00000"/>
          </a:solidFill>
          <a:ln w="76200">
            <a:solidFill>
              <a:schemeClr val="accent4">
                <a:lumMod val="60000"/>
                <a:lumOff val="40000"/>
              </a:schemeClr>
            </a:solidFill>
            <a:extLst>
              <a:ext uri="{C807C97D-BFC1-408E-A445-0C87EB9F89A2}">
                <ask:lineSketchStyleProps xmlns="" xmlns:ask="http://schemas.microsoft.com/office/drawing/2018/sketchyshapes" sd="1607263410">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dirty="0">
                <a:latin typeface="Chalkboard" panose="03050602040202020205" pitchFamily="66" charset="77"/>
              </a:rPr>
              <a:t>What Others Say …</a:t>
            </a:r>
          </a:p>
        </p:txBody>
      </p:sp>
      <p:pic>
        <p:nvPicPr>
          <p:cNvPr id="12" name="Picture 11">
            <a:extLst>
              <a:ext uri="{FF2B5EF4-FFF2-40B4-BE49-F238E27FC236}">
                <a16:creationId xmlns:a16="http://schemas.microsoft.com/office/drawing/2014/main" id="{97E67A40-0C33-5B47-AD92-47F45FB42D14}"/>
              </a:ext>
            </a:extLst>
          </p:cNvPr>
          <p:cNvPicPr>
            <a:picLocks noChangeAspect="1"/>
          </p:cNvPicPr>
          <p:nvPr/>
        </p:nvPicPr>
        <p:blipFill>
          <a:blip r:embed="rId3">
            <a:clrChange>
              <a:clrFrom>
                <a:srgbClr val="FFFFFF"/>
              </a:clrFrom>
              <a:clrTo>
                <a:srgbClr val="FFFFFF">
                  <a:alpha val="0"/>
                </a:srgbClr>
              </a:clrTo>
            </a:clrChange>
          </a:blip>
          <a:stretch>
            <a:fillRect/>
          </a:stretch>
        </p:blipFill>
        <p:spPr>
          <a:xfrm rot="607102">
            <a:off x="494851" y="1698343"/>
            <a:ext cx="925922" cy="639104"/>
          </a:xfrm>
          <a:prstGeom prst="rect">
            <a:avLst/>
          </a:prstGeom>
        </p:spPr>
      </p:pic>
      <p:sp>
        <p:nvSpPr>
          <p:cNvPr id="20" name="TextBox 19">
            <a:extLst>
              <a:ext uri="{FF2B5EF4-FFF2-40B4-BE49-F238E27FC236}">
                <a16:creationId xmlns:a16="http://schemas.microsoft.com/office/drawing/2014/main" id="{DAEDC7DD-0314-5A4B-A554-5FB81C9EF793}"/>
              </a:ext>
            </a:extLst>
          </p:cNvPr>
          <p:cNvSpPr txBox="1"/>
          <p:nvPr/>
        </p:nvSpPr>
        <p:spPr>
          <a:xfrm>
            <a:off x="1518130" y="2017895"/>
            <a:ext cx="3843338" cy="707886"/>
          </a:xfrm>
          <a:prstGeom prst="rect">
            <a:avLst/>
          </a:prstGeom>
          <a:solidFill>
            <a:schemeClr val="accent5">
              <a:lumMod val="20000"/>
              <a:lumOff val="80000"/>
            </a:schemeClr>
          </a:solidFill>
        </p:spPr>
        <p:txBody>
          <a:bodyPr wrap="square" rtlCol="0">
            <a:spAutoFit/>
          </a:bodyPr>
          <a:lstStyle/>
          <a:p>
            <a:r>
              <a:rPr lang="en-GB" sz="2000" dirty="0">
                <a:solidFill>
                  <a:srgbClr val="C00000"/>
                </a:solidFill>
                <a:latin typeface="Chalkboard" panose="03050602040202020205" pitchFamily="66" charset="77"/>
              </a:rPr>
              <a:t>I am always treated like part of the GSP family.</a:t>
            </a:r>
          </a:p>
        </p:txBody>
      </p:sp>
      <p:pic>
        <p:nvPicPr>
          <p:cNvPr id="21" name="Picture 20">
            <a:extLst>
              <a:ext uri="{FF2B5EF4-FFF2-40B4-BE49-F238E27FC236}">
                <a16:creationId xmlns:a16="http://schemas.microsoft.com/office/drawing/2014/main" id="{6C21FFD2-A81B-A247-9BCD-1C88EBA8A271}"/>
              </a:ext>
            </a:extLst>
          </p:cNvPr>
          <p:cNvPicPr>
            <a:picLocks noChangeAspect="1"/>
          </p:cNvPicPr>
          <p:nvPr/>
        </p:nvPicPr>
        <p:blipFill>
          <a:blip r:embed="rId3">
            <a:clrChange>
              <a:clrFrom>
                <a:srgbClr val="FFFFFF"/>
              </a:clrFrom>
              <a:clrTo>
                <a:srgbClr val="FFFFFF">
                  <a:alpha val="0"/>
                </a:srgbClr>
              </a:clrTo>
            </a:clrChange>
          </a:blip>
          <a:stretch>
            <a:fillRect/>
          </a:stretch>
        </p:blipFill>
        <p:spPr>
          <a:xfrm rot="9842099">
            <a:off x="4633947" y="2434956"/>
            <a:ext cx="925922" cy="639104"/>
          </a:xfrm>
          <a:prstGeom prst="rect">
            <a:avLst/>
          </a:prstGeom>
        </p:spPr>
      </p:pic>
      <p:sp>
        <p:nvSpPr>
          <p:cNvPr id="22" name="TextBox 21">
            <a:extLst>
              <a:ext uri="{FF2B5EF4-FFF2-40B4-BE49-F238E27FC236}">
                <a16:creationId xmlns:a16="http://schemas.microsoft.com/office/drawing/2014/main" id="{3FCE3AA6-8B82-8244-9E06-127BB29398FF}"/>
              </a:ext>
            </a:extLst>
          </p:cNvPr>
          <p:cNvSpPr txBox="1"/>
          <p:nvPr/>
        </p:nvSpPr>
        <p:spPr>
          <a:xfrm>
            <a:off x="392183" y="2823251"/>
            <a:ext cx="3483385" cy="369332"/>
          </a:xfrm>
          <a:prstGeom prst="rect">
            <a:avLst/>
          </a:prstGeom>
          <a:noFill/>
        </p:spPr>
        <p:txBody>
          <a:bodyPr wrap="square" rtlCol="0">
            <a:spAutoFit/>
          </a:bodyPr>
          <a:lstStyle/>
          <a:p>
            <a:r>
              <a:rPr lang="en-GB" b="1" dirty="0"/>
              <a:t>GSP Volunteer, 2020</a:t>
            </a:r>
          </a:p>
        </p:txBody>
      </p:sp>
      <p:pic>
        <p:nvPicPr>
          <p:cNvPr id="24" name="Picture 23">
            <a:extLst>
              <a:ext uri="{FF2B5EF4-FFF2-40B4-BE49-F238E27FC236}">
                <a16:creationId xmlns:a16="http://schemas.microsoft.com/office/drawing/2014/main" id="{E127E945-4DC5-7C45-95BE-2AA463D4C2E8}"/>
              </a:ext>
            </a:extLst>
          </p:cNvPr>
          <p:cNvPicPr>
            <a:picLocks noChangeAspect="1"/>
          </p:cNvPicPr>
          <p:nvPr/>
        </p:nvPicPr>
        <p:blipFill>
          <a:blip r:embed="rId3">
            <a:clrChange>
              <a:clrFrom>
                <a:srgbClr val="FFFFFF"/>
              </a:clrFrom>
              <a:clrTo>
                <a:srgbClr val="FFFFFF">
                  <a:alpha val="0"/>
                </a:srgbClr>
              </a:clrTo>
            </a:clrChange>
            <a:duotone>
              <a:schemeClr val="accent4">
                <a:shade val="45000"/>
                <a:satMod val="135000"/>
              </a:schemeClr>
              <a:prstClr val="white"/>
            </a:duotone>
          </a:blip>
          <a:stretch>
            <a:fillRect/>
          </a:stretch>
        </p:blipFill>
        <p:spPr>
          <a:xfrm>
            <a:off x="6887282" y="294183"/>
            <a:ext cx="925922" cy="639104"/>
          </a:xfrm>
          <a:prstGeom prst="rect">
            <a:avLst/>
          </a:prstGeom>
        </p:spPr>
      </p:pic>
      <p:sp>
        <p:nvSpPr>
          <p:cNvPr id="25" name="TextBox 24">
            <a:extLst>
              <a:ext uri="{FF2B5EF4-FFF2-40B4-BE49-F238E27FC236}">
                <a16:creationId xmlns:a16="http://schemas.microsoft.com/office/drawing/2014/main" id="{1C9CCC4A-9BCC-5544-9A5C-5F8F4AADB6EE}"/>
              </a:ext>
            </a:extLst>
          </p:cNvPr>
          <p:cNvSpPr txBox="1"/>
          <p:nvPr/>
        </p:nvSpPr>
        <p:spPr>
          <a:xfrm>
            <a:off x="7942735" y="308470"/>
            <a:ext cx="3215804" cy="2554545"/>
          </a:xfrm>
          <a:prstGeom prst="rect">
            <a:avLst/>
          </a:prstGeom>
          <a:solidFill>
            <a:schemeClr val="accent5">
              <a:lumMod val="20000"/>
              <a:lumOff val="80000"/>
            </a:schemeClr>
          </a:solidFill>
        </p:spPr>
        <p:txBody>
          <a:bodyPr wrap="square" rtlCol="0">
            <a:spAutoFit/>
          </a:bodyPr>
          <a:lstStyle/>
          <a:p>
            <a:r>
              <a:rPr lang="en-GB" sz="2000" dirty="0">
                <a:solidFill>
                  <a:schemeClr val="accent6">
                    <a:lumMod val="75000"/>
                  </a:schemeClr>
                </a:solidFill>
                <a:latin typeface="Chalkboard" panose="03050602040202020205" pitchFamily="66" charset="77"/>
              </a:rPr>
              <a:t>The school operates like a large family. Staff are friendly and approachable and the headteacher provides great leadership. The school places the children’s wellbeing at the centre of everything.</a:t>
            </a:r>
          </a:p>
        </p:txBody>
      </p:sp>
      <p:sp>
        <p:nvSpPr>
          <p:cNvPr id="26" name="TextBox 25">
            <a:extLst>
              <a:ext uri="{FF2B5EF4-FFF2-40B4-BE49-F238E27FC236}">
                <a16:creationId xmlns:a16="http://schemas.microsoft.com/office/drawing/2014/main" id="{41BDC590-4CAC-D241-995F-BCE6305000ED}"/>
              </a:ext>
            </a:extLst>
          </p:cNvPr>
          <p:cNvSpPr txBox="1"/>
          <p:nvPr/>
        </p:nvSpPr>
        <p:spPr>
          <a:xfrm>
            <a:off x="7235209" y="2927358"/>
            <a:ext cx="3483385" cy="369332"/>
          </a:xfrm>
          <a:prstGeom prst="rect">
            <a:avLst/>
          </a:prstGeom>
          <a:noFill/>
        </p:spPr>
        <p:txBody>
          <a:bodyPr wrap="square" rtlCol="0">
            <a:spAutoFit/>
          </a:bodyPr>
          <a:lstStyle/>
          <a:p>
            <a:r>
              <a:rPr lang="en-GB" b="1" dirty="0"/>
              <a:t>Parent Survey </a:t>
            </a:r>
          </a:p>
        </p:txBody>
      </p:sp>
      <p:pic>
        <p:nvPicPr>
          <p:cNvPr id="23" name="Picture 22">
            <a:extLst>
              <a:ext uri="{FF2B5EF4-FFF2-40B4-BE49-F238E27FC236}">
                <a16:creationId xmlns:a16="http://schemas.microsoft.com/office/drawing/2014/main" id="{1F01E1AF-297E-C04A-988F-C5F468194A9E}"/>
              </a:ext>
            </a:extLst>
          </p:cNvPr>
          <p:cNvPicPr>
            <a:picLocks noChangeAspect="1"/>
          </p:cNvPicPr>
          <p:nvPr/>
        </p:nvPicPr>
        <p:blipFill>
          <a:blip r:embed="rId3">
            <a:clrChange>
              <a:clrFrom>
                <a:srgbClr val="FFFFFF"/>
              </a:clrFrom>
              <a:clrTo>
                <a:srgbClr val="FFFFFF">
                  <a:alpha val="0"/>
                </a:srgbClr>
              </a:clrTo>
            </a:clrChange>
            <a:duotone>
              <a:schemeClr val="accent4">
                <a:shade val="45000"/>
                <a:satMod val="135000"/>
              </a:schemeClr>
              <a:prstClr val="white"/>
            </a:duotone>
          </a:blip>
          <a:stretch>
            <a:fillRect/>
          </a:stretch>
        </p:blipFill>
        <p:spPr>
          <a:xfrm rot="10460728">
            <a:off x="10844663" y="2613525"/>
            <a:ext cx="925922" cy="639104"/>
          </a:xfrm>
          <a:prstGeom prst="rect">
            <a:avLst/>
          </a:prstGeom>
          <a:ln>
            <a:noFill/>
          </a:ln>
        </p:spPr>
      </p:pic>
      <p:pic>
        <p:nvPicPr>
          <p:cNvPr id="27" name="Picture 26">
            <a:extLst>
              <a:ext uri="{FF2B5EF4-FFF2-40B4-BE49-F238E27FC236}">
                <a16:creationId xmlns:a16="http://schemas.microsoft.com/office/drawing/2014/main" id="{A06ECCFE-B735-984B-ADBB-A83576C2AD8A}"/>
              </a:ext>
            </a:extLst>
          </p:cNvPr>
          <p:cNvPicPr>
            <a:picLocks noChangeAspect="1"/>
          </p:cNvPicPr>
          <p:nvPr/>
        </p:nvPicPr>
        <p:blipFill>
          <a:blip r:embed="rId3">
            <a:clrChange>
              <a:clrFrom>
                <a:srgbClr val="FFFFFF"/>
              </a:clrFrom>
              <a:clrTo>
                <a:srgbClr val="FFFFFF">
                  <a:alpha val="0"/>
                </a:srgbClr>
              </a:clrTo>
            </a:clrChange>
            <a:duotone>
              <a:schemeClr val="accent4">
                <a:shade val="45000"/>
                <a:satMod val="135000"/>
              </a:schemeClr>
              <a:prstClr val="white"/>
            </a:duotone>
          </a:blip>
          <a:stretch>
            <a:fillRect/>
          </a:stretch>
        </p:blipFill>
        <p:spPr>
          <a:xfrm>
            <a:off x="984829" y="4039023"/>
            <a:ext cx="925922" cy="639104"/>
          </a:xfrm>
          <a:prstGeom prst="rect">
            <a:avLst/>
          </a:prstGeom>
        </p:spPr>
      </p:pic>
      <p:sp>
        <p:nvSpPr>
          <p:cNvPr id="28" name="Rectangle 27">
            <a:extLst>
              <a:ext uri="{FF2B5EF4-FFF2-40B4-BE49-F238E27FC236}">
                <a16:creationId xmlns:a16="http://schemas.microsoft.com/office/drawing/2014/main" id="{74A67DBC-423C-EA49-8334-970920484B28}"/>
              </a:ext>
            </a:extLst>
          </p:cNvPr>
          <p:cNvSpPr/>
          <p:nvPr/>
        </p:nvSpPr>
        <p:spPr>
          <a:xfrm>
            <a:off x="1972834" y="4338483"/>
            <a:ext cx="3483385" cy="1631216"/>
          </a:xfrm>
          <a:prstGeom prst="rect">
            <a:avLst/>
          </a:prstGeom>
          <a:solidFill>
            <a:schemeClr val="accent5">
              <a:lumMod val="20000"/>
              <a:lumOff val="80000"/>
            </a:schemeClr>
          </a:solidFill>
        </p:spPr>
        <p:txBody>
          <a:bodyPr wrap="square">
            <a:spAutoFit/>
          </a:bodyPr>
          <a:lstStyle/>
          <a:p>
            <a:r>
              <a:rPr lang="en-GB" sz="2000" dirty="0">
                <a:solidFill>
                  <a:srgbClr val="002060"/>
                </a:solidFill>
                <a:latin typeface="Chalkboard" panose="03050602040202020205" pitchFamily="66" charset="77"/>
              </a:rPr>
              <a:t>The teachers are an absolute credit to the school, they support my child not only academically but socially too.</a:t>
            </a:r>
            <a:endParaRPr lang="en-GB" sz="2000" dirty="0">
              <a:solidFill>
                <a:srgbClr val="002060"/>
              </a:solidFill>
              <a:effectLst/>
              <a:latin typeface="Chalkboard" panose="03050602040202020205" pitchFamily="66" charset="77"/>
            </a:endParaRPr>
          </a:p>
        </p:txBody>
      </p:sp>
      <p:pic>
        <p:nvPicPr>
          <p:cNvPr id="29" name="Picture 28">
            <a:extLst>
              <a:ext uri="{FF2B5EF4-FFF2-40B4-BE49-F238E27FC236}">
                <a16:creationId xmlns:a16="http://schemas.microsoft.com/office/drawing/2014/main" id="{F7A1B9E5-0BAC-2E42-9572-EAB3E15A4BA9}"/>
              </a:ext>
            </a:extLst>
          </p:cNvPr>
          <p:cNvPicPr>
            <a:picLocks noChangeAspect="1"/>
          </p:cNvPicPr>
          <p:nvPr/>
        </p:nvPicPr>
        <p:blipFill>
          <a:blip r:embed="rId3">
            <a:clrChange>
              <a:clrFrom>
                <a:srgbClr val="FFFFFF"/>
              </a:clrFrom>
              <a:clrTo>
                <a:srgbClr val="FFFFFF">
                  <a:alpha val="0"/>
                </a:srgbClr>
              </a:clrTo>
            </a:clrChange>
            <a:duotone>
              <a:schemeClr val="accent4">
                <a:shade val="45000"/>
                <a:satMod val="135000"/>
              </a:schemeClr>
              <a:prstClr val="white"/>
            </a:duotone>
          </a:blip>
          <a:stretch>
            <a:fillRect/>
          </a:stretch>
        </p:blipFill>
        <p:spPr>
          <a:xfrm rot="11744768">
            <a:off x="5633039" y="5550700"/>
            <a:ext cx="925922" cy="639104"/>
          </a:xfrm>
          <a:prstGeom prst="rect">
            <a:avLst/>
          </a:prstGeom>
          <a:ln>
            <a:noFill/>
          </a:ln>
        </p:spPr>
      </p:pic>
      <p:sp>
        <p:nvSpPr>
          <p:cNvPr id="30" name="TextBox 29">
            <a:extLst>
              <a:ext uri="{FF2B5EF4-FFF2-40B4-BE49-F238E27FC236}">
                <a16:creationId xmlns:a16="http://schemas.microsoft.com/office/drawing/2014/main" id="{E83780D1-19F2-EE46-9F3E-CB301239516A}"/>
              </a:ext>
            </a:extLst>
          </p:cNvPr>
          <p:cNvSpPr txBox="1"/>
          <p:nvPr/>
        </p:nvSpPr>
        <p:spPr>
          <a:xfrm>
            <a:off x="4108721" y="6049360"/>
            <a:ext cx="3483385" cy="369332"/>
          </a:xfrm>
          <a:prstGeom prst="rect">
            <a:avLst/>
          </a:prstGeom>
          <a:noFill/>
        </p:spPr>
        <p:txBody>
          <a:bodyPr wrap="square" rtlCol="0">
            <a:spAutoFit/>
          </a:bodyPr>
          <a:lstStyle/>
          <a:p>
            <a:r>
              <a:rPr lang="en-GB" b="1" dirty="0"/>
              <a:t>Parent Survey</a:t>
            </a:r>
          </a:p>
        </p:txBody>
      </p:sp>
      <p:pic>
        <p:nvPicPr>
          <p:cNvPr id="31" name="Picture 30">
            <a:extLst>
              <a:ext uri="{FF2B5EF4-FFF2-40B4-BE49-F238E27FC236}">
                <a16:creationId xmlns:a16="http://schemas.microsoft.com/office/drawing/2014/main" id="{31FF8E59-7009-4747-8FC7-314768AF8B6C}"/>
              </a:ext>
            </a:extLst>
          </p:cNvPr>
          <p:cNvPicPr>
            <a:picLocks noChangeAspect="1"/>
          </p:cNvPicPr>
          <p:nvPr/>
        </p:nvPicPr>
        <p:blipFill>
          <a:blip r:embed="rId3">
            <a:clrChange>
              <a:clrFrom>
                <a:srgbClr val="FFFFFF"/>
              </a:clrFrom>
              <a:clrTo>
                <a:srgbClr val="FFFFFF">
                  <a:alpha val="0"/>
                </a:srgbClr>
              </a:clrTo>
            </a:clrChange>
          </a:blip>
          <a:stretch>
            <a:fillRect/>
          </a:stretch>
        </p:blipFill>
        <p:spPr>
          <a:xfrm rot="607102">
            <a:off x="6624706" y="3833113"/>
            <a:ext cx="925922" cy="639104"/>
          </a:xfrm>
          <a:prstGeom prst="rect">
            <a:avLst/>
          </a:prstGeom>
        </p:spPr>
      </p:pic>
      <p:sp>
        <p:nvSpPr>
          <p:cNvPr id="32" name="Rectangle 31">
            <a:extLst>
              <a:ext uri="{FF2B5EF4-FFF2-40B4-BE49-F238E27FC236}">
                <a16:creationId xmlns:a16="http://schemas.microsoft.com/office/drawing/2014/main" id="{133C93B7-F0F9-CA48-8024-121772B816F9}"/>
              </a:ext>
            </a:extLst>
          </p:cNvPr>
          <p:cNvSpPr/>
          <p:nvPr/>
        </p:nvSpPr>
        <p:spPr>
          <a:xfrm>
            <a:off x="7599568" y="4357355"/>
            <a:ext cx="4374616" cy="1323439"/>
          </a:xfrm>
          <a:prstGeom prst="rect">
            <a:avLst/>
          </a:prstGeom>
          <a:solidFill>
            <a:schemeClr val="accent5">
              <a:lumMod val="20000"/>
              <a:lumOff val="80000"/>
            </a:schemeClr>
          </a:solidFill>
        </p:spPr>
        <p:txBody>
          <a:bodyPr wrap="square">
            <a:spAutoFit/>
          </a:bodyPr>
          <a:lstStyle/>
          <a:p>
            <a:r>
              <a:rPr lang="en-GB" sz="2000" dirty="0">
                <a:solidFill>
                  <a:schemeClr val="accent4">
                    <a:lumMod val="50000"/>
                  </a:schemeClr>
                </a:solidFill>
                <a:latin typeface="Chalkboard" panose="03050602040202020205" pitchFamily="66" charset="77"/>
              </a:rPr>
              <a:t>This is a happy school where pupils enjoy their learning and are well prepared for the next stage in their education and future lives. </a:t>
            </a:r>
            <a:endParaRPr lang="en-GB" sz="2000" dirty="0">
              <a:solidFill>
                <a:schemeClr val="accent4">
                  <a:lumMod val="50000"/>
                </a:schemeClr>
              </a:solidFill>
              <a:effectLst/>
              <a:latin typeface="Chalkboard" panose="03050602040202020205" pitchFamily="66" charset="77"/>
            </a:endParaRPr>
          </a:p>
        </p:txBody>
      </p:sp>
      <p:pic>
        <p:nvPicPr>
          <p:cNvPr id="33" name="Picture 32">
            <a:extLst>
              <a:ext uri="{FF2B5EF4-FFF2-40B4-BE49-F238E27FC236}">
                <a16:creationId xmlns:a16="http://schemas.microsoft.com/office/drawing/2014/main" id="{0DE7758C-AD54-AB4D-93FB-D187236E2A5F}"/>
              </a:ext>
            </a:extLst>
          </p:cNvPr>
          <p:cNvPicPr>
            <a:picLocks noChangeAspect="1"/>
          </p:cNvPicPr>
          <p:nvPr/>
        </p:nvPicPr>
        <p:blipFill>
          <a:blip r:embed="rId3">
            <a:clrChange>
              <a:clrFrom>
                <a:srgbClr val="FFFFFF"/>
              </a:clrFrom>
              <a:clrTo>
                <a:srgbClr val="FFFFFF">
                  <a:alpha val="0"/>
                </a:srgbClr>
              </a:clrTo>
            </a:clrChange>
          </a:blip>
          <a:stretch>
            <a:fillRect/>
          </a:stretch>
        </p:blipFill>
        <p:spPr>
          <a:xfrm rot="11236096">
            <a:off x="11065290" y="5736799"/>
            <a:ext cx="925922" cy="639104"/>
          </a:xfrm>
          <a:prstGeom prst="rect">
            <a:avLst/>
          </a:prstGeom>
        </p:spPr>
      </p:pic>
      <p:sp>
        <p:nvSpPr>
          <p:cNvPr id="34" name="TextBox 33">
            <a:extLst>
              <a:ext uri="{FF2B5EF4-FFF2-40B4-BE49-F238E27FC236}">
                <a16:creationId xmlns:a16="http://schemas.microsoft.com/office/drawing/2014/main" id="{B5AA25B4-BE9F-FB49-9CC7-786BCFF7F760}"/>
              </a:ext>
            </a:extLst>
          </p:cNvPr>
          <p:cNvSpPr txBox="1"/>
          <p:nvPr/>
        </p:nvSpPr>
        <p:spPr>
          <a:xfrm>
            <a:off x="8816089" y="5900065"/>
            <a:ext cx="3483385" cy="369332"/>
          </a:xfrm>
          <a:prstGeom prst="rect">
            <a:avLst/>
          </a:prstGeom>
          <a:noFill/>
        </p:spPr>
        <p:txBody>
          <a:bodyPr wrap="square" rtlCol="0">
            <a:spAutoFit/>
          </a:bodyPr>
          <a:lstStyle/>
          <a:p>
            <a:r>
              <a:rPr lang="en-GB" b="1" dirty="0"/>
              <a:t>OFSTED Report</a:t>
            </a:r>
          </a:p>
        </p:txBody>
      </p:sp>
    </p:spTree>
    <p:extLst>
      <p:ext uri="{BB962C8B-B14F-4D97-AF65-F5344CB8AC3E}">
        <p14:creationId xmlns:p14="http://schemas.microsoft.com/office/powerpoint/2010/main" val="30377605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1FD133D2-B241-F54F-A982-F4B39AE1B430}"/>
              </a:ext>
            </a:extLst>
          </p:cNvPr>
          <p:cNvPicPr>
            <a:picLocks noChangeAspect="1"/>
          </p:cNvPicPr>
          <p:nvPr/>
        </p:nvPicPr>
        <p:blipFill>
          <a:blip r:embed="rId2">
            <a:alphaModFix amt="20000"/>
            <a:duotone>
              <a:schemeClr val="accent5">
                <a:shade val="45000"/>
                <a:satMod val="135000"/>
              </a:schemeClr>
              <a:prstClr val="white"/>
            </a:duotone>
          </a:blip>
          <a:stretch>
            <a:fillRect/>
          </a:stretch>
        </p:blipFill>
        <p:spPr>
          <a:xfrm rot="5400000">
            <a:off x="-2516067" y="2457449"/>
            <a:ext cx="6858001" cy="1943101"/>
          </a:xfrm>
          <a:prstGeom prst="rect">
            <a:avLst/>
          </a:prstGeom>
        </p:spPr>
      </p:pic>
      <p:sp>
        <p:nvSpPr>
          <p:cNvPr id="15" name="TextBox 14">
            <a:extLst>
              <a:ext uri="{FF2B5EF4-FFF2-40B4-BE49-F238E27FC236}">
                <a16:creationId xmlns:a16="http://schemas.microsoft.com/office/drawing/2014/main" id="{12B1B2E2-0A1C-5D48-95FC-78D3DB50B143}"/>
              </a:ext>
            </a:extLst>
          </p:cNvPr>
          <p:cNvSpPr txBox="1"/>
          <p:nvPr/>
        </p:nvSpPr>
        <p:spPr>
          <a:xfrm>
            <a:off x="4183710" y="1987862"/>
            <a:ext cx="5145480" cy="4801314"/>
          </a:xfrm>
          <a:prstGeom prst="rect">
            <a:avLst/>
          </a:prstGeom>
          <a:noFill/>
        </p:spPr>
        <p:txBody>
          <a:bodyPr wrap="square" rtlCol="0">
            <a:spAutoFit/>
          </a:bodyPr>
          <a:lstStyle/>
          <a:p>
            <a:r>
              <a:rPr lang="en-GB" b="1" dirty="0">
                <a:latin typeface="Calibri" panose="020F0502020204030204" pitchFamily="34" charset="0"/>
                <a:ea typeface="Ayuthaya" pitchFamily="2" charset="-34"/>
                <a:cs typeface="Calibri" panose="020F0502020204030204" pitchFamily="34" charset="0"/>
              </a:rPr>
              <a:t>Great Sankey Primary School is proud to be a founding member of The Challenge Academy Trust – a trust that has the vision to provide exciting and inclusive opportunities for every single learner entrusted into our care, from early years through to adulthood.</a:t>
            </a:r>
          </a:p>
          <a:p>
            <a:endParaRPr lang="en-GB" b="1" dirty="0">
              <a:latin typeface="Calibri" panose="020F0502020204030204" pitchFamily="34" charset="0"/>
              <a:ea typeface="Ayuthaya" pitchFamily="2" charset="-34"/>
              <a:cs typeface="Calibri" panose="020F0502020204030204" pitchFamily="34" charset="0"/>
            </a:endParaRPr>
          </a:p>
          <a:p>
            <a:r>
              <a:rPr lang="en-GB" b="1" dirty="0">
                <a:latin typeface="Calibri" panose="020F0502020204030204" pitchFamily="34" charset="0"/>
                <a:ea typeface="Ayuthaya" pitchFamily="2" charset="-34"/>
                <a:cs typeface="Calibri" panose="020F0502020204030204" pitchFamily="34" charset="0"/>
              </a:rPr>
              <a:t>Children will receive an outstanding modern education, from motivated and talented staff, supported by innovative and collaborative partnerships.</a:t>
            </a:r>
          </a:p>
          <a:p>
            <a:endParaRPr lang="en-GB" b="1" dirty="0">
              <a:latin typeface="Calibri" panose="020F0502020204030204" pitchFamily="34" charset="0"/>
              <a:ea typeface="Ayuthaya" pitchFamily="2" charset="-34"/>
              <a:cs typeface="Calibri" panose="020F0502020204030204" pitchFamily="34" charset="0"/>
            </a:endParaRPr>
          </a:p>
          <a:p>
            <a:r>
              <a:rPr lang="en-GB" b="1" dirty="0">
                <a:latin typeface="Calibri" panose="020F0502020204030204" pitchFamily="34" charset="0"/>
                <a:ea typeface="Ayuthaya" pitchFamily="2" charset="-34"/>
                <a:cs typeface="Calibri" panose="020F0502020204030204" pitchFamily="34" charset="0"/>
              </a:rPr>
              <a:t>TCAT will provide an environment where every learner is nurtured, challenged, and inspired to achieve the very best for themselves and their communities.</a:t>
            </a:r>
          </a:p>
          <a:p>
            <a:endParaRPr lang="en-GB" dirty="0"/>
          </a:p>
        </p:txBody>
      </p:sp>
      <p:pic>
        <p:nvPicPr>
          <p:cNvPr id="26" name="Picture 25" descr="Graphical user interface, application, Word, PowerPoint&#10;&#10;Description automatically generated">
            <a:extLst>
              <a:ext uri="{FF2B5EF4-FFF2-40B4-BE49-F238E27FC236}">
                <a16:creationId xmlns:a16="http://schemas.microsoft.com/office/drawing/2014/main" id="{B34AA717-67E7-C34B-A9CB-AC671C78C2C6}"/>
              </a:ext>
            </a:extLst>
          </p:cNvPr>
          <p:cNvPicPr>
            <a:picLocks noChangeAspect="1"/>
          </p:cNvPicPr>
          <p:nvPr/>
        </p:nvPicPr>
        <p:blipFill rotWithShape="1">
          <a:blip r:embed="rId3"/>
          <a:srcRect l="65942" t="21836" r="18358" b="16333"/>
          <a:stretch/>
        </p:blipFill>
        <p:spPr>
          <a:xfrm flipH="1">
            <a:off x="9329191" y="1"/>
            <a:ext cx="2544363" cy="6858000"/>
          </a:xfrm>
          <a:prstGeom prst="rect">
            <a:avLst/>
          </a:prstGeom>
        </p:spPr>
      </p:pic>
      <p:pic>
        <p:nvPicPr>
          <p:cNvPr id="3" name="Picture 2">
            <a:extLst>
              <a:ext uri="{FF2B5EF4-FFF2-40B4-BE49-F238E27FC236}">
                <a16:creationId xmlns:a16="http://schemas.microsoft.com/office/drawing/2014/main" id="{616FE13D-AADB-6C4D-9AE4-2CB917A26291}"/>
              </a:ext>
            </a:extLst>
          </p:cNvPr>
          <p:cNvPicPr>
            <a:picLocks noChangeAspect="1"/>
          </p:cNvPicPr>
          <p:nvPr/>
        </p:nvPicPr>
        <p:blipFill>
          <a:blip r:embed="rId4"/>
          <a:stretch>
            <a:fillRect/>
          </a:stretch>
        </p:blipFill>
        <p:spPr>
          <a:xfrm>
            <a:off x="10697573" y="1577743"/>
            <a:ext cx="1175981" cy="1533888"/>
          </a:xfrm>
          <a:prstGeom prst="rect">
            <a:avLst/>
          </a:prstGeom>
        </p:spPr>
      </p:pic>
      <p:pic>
        <p:nvPicPr>
          <p:cNvPr id="20" name="Picture 19" descr="A picture containing logo&#10;&#10;Description automatically generated">
            <a:extLst>
              <a:ext uri="{FF2B5EF4-FFF2-40B4-BE49-F238E27FC236}">
                <a16:creationId xmlns:a16="http://schemas.microsoft.com/office/drawing/2014/main" id="{5E0B26A0-886E-6740-A92F-A5737A8FAADD}"/>
              </a:ext>
            </a:extLst>
          </p:cNvPr>
          <p:cNvPicPr>
            <a:picLocks noChangeAspect="1"/>
          </p:cNvPicPr>
          <p:nvPr/>
        </p:nvPicPr>
        <p:blipFill>
          <a:blip r:embed="rId5"/>
          <a:stretch>
            <a:fillRect/>
          </a:stretch>
        </p:blipFill>
        <p:spPr>
          <a:xfrm>
            <a:off x="10697572" y="3459121"/>
            <a:ext cx="1175981" cy="1576184"/>
          </a:xfrm>
          <a:prstGeom prst="rect">
            <a:avLst/>
          </a:prstGeom>
        </p:spPr>
      </p:pic>
      <p:sp>
        <p:nvSpPr>
          <p:cNvPr id="12" name="Rounded Rectangle 11">
            <a:extLst>
              <a:ext uri="{FF2B5EF4-FFF2-40B4-BE49-F238E27FC236}">
                <a16:creationId xmlns:a16="http://schemas.microsoft.com/office/drawing/2014/main" id="{A69B4BA7-47F9-C24E-9C08-2F66FFD1347E}"/>
              </a:ext>
            </a:extLst>
          </p:cNvPr>
          <p:cNvSpPr/>
          <p:nvPr/>
        </p:nvSpPr>
        <p:spPr>
          <a:xfrm>
            <a:off x="4368394" y="506181"/>
            <a:ext cx="4000470" cy="1071562"/>
          </a:xfrm>
          <a:custGeom>
            <a:avLst/>
            <a:gdLst>
              <a:gd name="connsiteX0" fmla="*/ 0 w 4000470"/>
              <a:gd name="connsiteY0" fmla="*/ 178597 h 1071562"/>
              <a:gd name="connsiteX1" fmla="*/ 178597 w 4000470"/>
              <a:gd name="connsiteY1" fmla="*/ 0 h 1071562"/>
              <a:gd name="connsiteX2" fmla="*/ 626199 w 4000470"/>
              <a:gd name="connsiteY2" fmla="*/ 0 h 1071562"/>
              <a:gd name="connsiteX3" fmla="*/ 1219533 w 4000470"/>
              <a:gd name="connsiteY3" fmla="*/ 0 h 1071562"/>
              <a:gd name="connsiteX4" fmla="*/ 1812867 w 4000470"/>
              <a:gd name="connsiteY4" fmla="*/ 0 h 1071562"/>
              <a:gd name="connsiteX5" fmla="*/ 2333335 w 4000470"/>
              <a:gd name="connsiteY5" fmla="*/ 0 h 1071562"/>
              <a:gd name="connsiteX6" fmla="*/ 2926668 w 4000470"/>
              <a:gd name="connsiteY6" fmla="*/ 0 h 1071562"/>
              <a:gd name="connsiteX7" fmla="*/ 3374271 w 4000470"/>
              <a:gd name="connsiteY7" fmla="*/ 0 h 1071562"/>
              <a:gd name="connsiteX8" fmla="*/ 3821873 w 4000470"/>
              <a:gd name="connsiteY8" fmla="*/ 0 h 1071562"/>
              <a:gd name="connsiteX9" fmla="*/ 4000470 w 4000470"/>
              <a:gd name="connsiteY9" fmla="*/ 178597 h 1071562"/>
              <a:gd name="connsiteX10" fmla="*/ 4000470 w 4000470"/>
              <a:gd name="connsiteY10" fmla="*/ 514350 h 1071562"/>
              <a:gd name="connsiteX11" fmla="*/ 4000470 w 4000470"/>
              <a:gd name="connsiteY11" fmla="*/ 892965 h 1071562"/>
              <a:gd name="connsiteX12" fmla="*/ 3821873 w 4000470"/>
              <a:gd name="connsiteY12" fmla="*/ 1071562 h 1071562"/>
              <a:gd name="connsiteX13" fmla="*/ 3301405 w 4000470"/>
              <a:gd name="connsiteY13" fmla="*/ 1071562 h 1071562"/>
              <a:gd name="connsiteX14" fmla="*/ 2817370 w 4000470"/>
              <a:gd name="connsiteY14" fmla="*/ 1071562 h 1071562"/>
              <a:gd name="connsiteX15" fmla="*/ 2260469 w 4000470"/>
              <a:gd name="connsiteY15" fmla="*/ 1071562 h 1071562"/>
              <a:gd name="connsiteX16" fmla="*/ 1812867 w 4000470"/>
              <a:gd name="connsiteY16" fmla="*/ 1071562 h 1071562"/>
              <a:gd name="connsiteX17" fmla="*/ 1365264 w 4000470"/>
              <a:gd name="connsiteY17" fmla="*/ 1071562 h 1071562"/>
              <a:gd name="connsiteX18" fmla="*/ 808363 w 4000470"/>
              <a:gd name="connsiteY18" fmla="*/ 1071562 h 1071562"/>
              <a:gd name="connsiteX19" fmla="*/ 178597 w 4000470"/>
              <a:gd name="connsiteY19" fmla="*/ 1071562 h 1071562"/>
              <a:gd name="connsiteX20" fmla="*/ 0 w 4000470"/>
              <a:gd name="connsiteY20" fmla="*/ 892965 h 1071562"/>
              <a:gd name="connsiteX21" fmla="*/ 0 w 4000470"/>
              <a:gd name="connsiteY21" fmla="*/ 550068 h 1071562"/>
              <a:gd name="connsiteX22" fmla="*/ 0 w 4000470"/>
              <a:gd name="connsiteY22" fmla="*/ 178597 h 1071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000470" h="1071562" fill="none" extrusionOk="0">
                <a:moveTo>
                  <a:pt x="0" y="178597"/>
                </a:moveTo>
                <a:cubicBezTo>
                  <a:pt x="1150" y="70309"/>
                  <a:pt x="73331" y="9083"/>
                  <a:pt x="178597" y="0"/>
                </a:cubicBezTo>
                <a:cubicBezTo>
                  <a:pt x="385109" y="-11350"/>
                  <a:pt x="533508" y="39513"/>
                  <a:pt x="626199" y="0"/>
                </a:cubicBezTo>
                <a:cubicBezTo>
                  <a:pt x="718890" y="-39513"/>
                  <a:pt x="1061256" y="71119"/>
                  <a:pt x="1219533" y="0"/>
                </a:cubicBezTo>
                <a:cubicBezTo>
                  <a:pt x="1377810" y="-71119"/>
                  <a:pt x="1647872" y="33865"/>
                  <a:pt x="1812867" y="0"/>
                </a:cubicBezTo>
                <a:cubicBezTo>
                  <a:pt x="1977862" y="-33865"/>
                  <a:pt x="2143496" y="42908"/>
                  <a:pt x="2333335" y="0"/>
                </a:cubicBezTo>
                <a:cubicBezTo>
                  <a:pt x="2523174" y="-42908"/>
                  <a:pt x="2699180" y="62063"/>
                  <a:pt x="2926668" y="0"/>
                </a:cubicBezTo>
                <a:cubicBezTo>
                  <a:pt x="3154156" y="-62063"/>
                  <a:pt x="3176191" y="20292"/>
                  <a:pt x="3374271" y="0"/>
                </a:cubicBezTo>
                <a:cubicBezTo>
                  <a:pt x="3572351" y="-20292"/>
                  <a:pt x="3724996" y="20896"/>
                  <a:pt x="3821873" y="0"/>
                </a:cubicBezTo>
                <a:cubicBezTo>
                  <a:pt x="3930906" y="16084"/>
                  <a:pt x="3986954" y="75061"/>
                  <a:pt x="4000470" y="178597"/>
                </a:cubicBezTo>
                <a:cubicBezTo>
                  <a:pt x="4016177" y="305674"/>
                  <a:pt x="3988906" y="392933"/>
                  <a:pt x="4000470" y="514350"/>
                </a:cubicBezTo>
                <a:cubicBezTo>
                  <a:pt x="4012034" y="635767"/>
                  <a:pt x="3997854" y="774138"/>
                  <a:pt x="4000470" y="892965"/>
                </a:cubicBezTo>
                <a:cubicBezTo>
                  <a:pt x="4002006" y="996915"/>
                  <a:pt x="3919038" y="1069127"/>
                  <a:pt x="3821873" y="1071562"/>
                </a:cubicBezTo>
                <a:cubicBezTo>
                  <a:pt x="3585648" y="1109683"/>
                  <a:pt x="3518343" y="1045222"/>
                  <a:pt x="3301405" y="1071562"/>
                </a:cubicBezTo>
                <a:cubicBezTo>
                  <a:pt x="3084467" y="1097902"/>
                  <a:pt x="2923534" y="1018267"/>
                  <a:pt x="2817370" y="1071562"/>
                </a:cubicBezTo>
                <a:cubicBezTo>
                  <a:pt x="2711207" y="1124857"/>
                  <a:pt x="2410181" y="1052494"/>
                  <a:pt x="2260469" y="1071562"/>
                </a:cubicBezTo>
                <a:cubicBezTo>
                  <a:pt x="2110757" y="1090630"/>
                  <a:pt x="1945048" y="1049315"/>
                  <a:pt x="1812867" y="1071562"/>
                </a:cubicBezTo>
                <a:cubicBezTo>
                  <a:pt x="1680686" y="1093809"/>
                  <a:pt x="1559972" y="1069477"/>
                  <a:pt x="1365264" y="1071562"/>
                </a:cubicBezTo>
                <a:cubicBezTo>
                  <a:pt x="1170556" y="1073647"/>
                  <a:pt x="1016840" y="1014211"/>
                  <a:pt x="808363" y="1071562"/>
                </a:cubicBezTo>
                <a:cubicBezTo>
                  <a:pt x="599886" y="1128913"/>
                  <a:pt x="413915" y="1019158"/>
                  <a:pt x="178597" y="1071562"/>
                </a:cubicBezTo>
                <a:cubicBezTo>
                  <a:pt x="95382" y="1059174"/>
                  <a:pt x="-11497" y="992778"/>
                  <a:pt x="0" y="892965"/>
                </a:cubicBezTo>
                <a:cubicBezTo>
                  <a:pt x="-17697" y="745353"/>
                  <a:pt x="39668" y="707216"/>
                  <a:pt x="0" y="550068"/>
                </a:cubicBezTo>
                <a:cubicBezTo>
                  <a:pt x="-39668" y="392920"/>
                  <a:pt x="33753" y="308101"/>
                  <a:pt x="0" y="178597"/>
                </a:cubicBezTo>
                <a:close/>
              </a:path>
              <a:path w="4000470" h="1071562" stroke="0" extrusionOk="0">
                <a:moveTo>
                  <a:pt x="0" y="178597"/>
                </a:moveTo>
                <a:cubicBezTo>
                  <a:pt x="-1659" y="73188"/>
                  <a:pt x="78836" y="7658"/>
                  <a:pt x="178597" y="0"/>
                </a:cubicBezTo>
                <a:cubicBezTo>
                  <a:pt x="404680" y="-33284"/>
                  <a:pt x="593800" y="61398"/>
                  <a:pt x="699065" y="0"/>
                </a:cubicBezTo>
                <a:cubicBezTo>
                  <a:pt x="804330" y="-61398"/>
                  <a:pt x="1119667" y="15894"/>
                  <a:pt x="1255966" y="0"/>
                </a:cubicBezTo>
                <a:cubicBezTo>
                  <a:pt x="1392265" y="-15894"/>
                  <a:pt x="1490391" y="22883"/>
                  <a:pt x="1667135" y="0"/>
                </a:cubicBezTo>
                <a:cubicBezTo>
                  <a:pt x="1843879" y="-22883"/>
                  <a:pt x="2025615" y="23827"/>
                  <a:pt x="2151171" y="0"/>
                </a:cubicBezTo>
                <a:cubicBezTo>
                  <a:pt x="2276727" y="-23827"/>
                  <a:pt x="2546070" y="21136"/>
                  <a:pt x="2744504" y="0"/>
                </a:cubicBezTo>
                <a:cubicBezTo>
                  <a:pt x="2942938" y="-21136"/>
                  <a:pt x="3214488" y="22549"/>
                  <a:pt x="3337838" y="0"/>
                </a:cubicBezTo>
                <a:cubicBezTo>
                  <a:pt x="3461188" y="-22549"/>
                  <a:pt x="3594606" y="24466"/>
                  <a:pt x="3821873" y="0"/>
                </a:cubicBezTo>
                <a:cubicBezTo>
                  <a:pt x="3912285" y="22520"/>
                  <a:pt x="4006077" y="72918"/>
                  <a:pt x="4000470" y="178597"/>
                </a:cubicBezTo>
                <a:cubicBezTo>
                  <a:pt x="4019134" y="272044"/>
                  <a:pt x="3993437" y="447419"/>
                  <a:pt x="4000470" y="542925"/>
                </a:cubicBezTo>
                <a:cubicBezTo>
                  <a:pt x="4007503" y="638431"/>
                  <a:pt x="3969225" y="741815"/>
                  <a:pt x="4000470" y="892965"/>
                </a:cubicBezTo>
                <a:cubicBezTo>
                  <a:pt x="4001412" y="994245"/>
                  <a:pt x="3916728" y="1078128"/>
                  <a:pt x="3821873" y="1071562"/>
                </a:cubicBezTo>
                <a:cubicBezTo>
                  <a:pt x="3632147" y="1105741"/>
                  <a:pt x="3449113" y="1008171"/>
                  <a:pt x="3228539" y="1071562"/>
                </a:cubicBezTo>
                <a:cubicBezTo>
                  <a:pt x="3007965" y="1134953"/>
                  <a:pt x="2910822" y="1063767"/>
                  <a:pt x="2708071" y="1071562"/>
                </a:cubicBezTo>
                <a:cubicBezTo>
                  <a:pt x="2505320" y="1079357"/>
                  <a:pt x="2298321" y="1059182"/>
                  <a:pt x="2114738" y="1071562"/>
                </a:cubicBezTo>
                <a:cubicBezTo>
                  <a:pt x="1931155" y="1083942"/>
                  <a:pt x="1789885" y="1033982"/>
                  <a:pt x="1667135" y="1071562"/>
                </a:cubicBezTo>
                <a:cubicBezTo>
                  <a:pt x="1544385" y="1109142"/>
                  <a:pt x="1364677" y="1026145"/>
                  <a:pt x="1073802" y="1071562"/>
                </a:cubicBezTo>
                <a:cubicBezTo>
                  <a:pt x="782927" y="1116979"/>
                  <a:pt x="446825" y="1025460"/>
                  <a:pt x="178597" y="1071562"/>
                </a:cubicBezTo>
                <a:cubicBezTo>
                  <a:pt x="69385" y="1051912"/>
                  <a:pt x="5092" y="993051"/>
                  <a:pt x="0" y="892965"/>
                </a:cubicBezTo>
                <a:cubicBezTo>
                  <a:pt x="-25530" y="776478"/>
                  <a:pt x="33693" y="716118"/>
                  <a:pt x="0" y="557212"/>
                </a:cubicBezTo>
                <a:cubicBezTo>
                  <a:pt x="-33693" y="398306"/>
                  <a:pt x="15743" y="301601"/>
                  <a:pt x="0" y="178597"/>
                </a:cubicBezTo>
                <a:close/>
              </a:path>
            </a:pathLst>
          </a:custGeom>
          <a:solidFill>
            <a:srgbClr val="C00000"/>
          </a:solidFill>
          <a:ln w="76200">
            <a:solidFill>
              <a:schemeClr val="accent4">
                <a:lumMod val="60000"/>
                <a:lumOff val="40000"/>
              </a:schemeClr>
            </a:solidFill>
            <a:extLst>
              <a:ext uri="{C807C97D-BFC1-408E-A445-0C87EB9F89A2}">
                <ask:lineSketchStyleProps xmlns="" xmlns:ask="http://schemas.microsoft.com/office/drawing/2018/sketchyshapes" sd="1607263410">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dirty="0">
                <a:latin typeface="Chalkboard" panose="03050602040202020205" pitchFamily="66" charset="77"/>
              </a:rPr>
              <a:t>Introduction</a:t>
            </a:r>
          </a:p>
        </p:txBody>
      </p:sp>
      <p:pic>
        <p:nvPicPr>
          <p:cNvPr id="9" name="Picture 8" descr="A picture containing person, indoor, table, child&#10;&#10;Description automatically generated">
            <a:extLst>
              <a:ext uri="{FF2B5EF4-FFF2-40B4-BE49-F238E27FC236}">
                <a16:creationId xmlns:a16="http://schemas.microsoft.com/office/drawing/2014/main" id="{79F6F693-C04E-C341-8129-B1B6CF7A3CE4}"/>
              </a:ext>
            </a:extLst>
          </p:cNvPr>
          <p:cNvPicPr>
            <a:picLocks noChangeAspect="1"/>
          </p:cNvPicPr>
          <p:nvPr/>
        </p:nvPicPr>
        <p:blipFill>
          <a:blip r:embed="rId6"/>
          <a:stretch>
            <a:fillRect/>
          </a:stretch>
        </p:blipFill>
        <p:spPr>
          <a:xfrm rot="340110">
            <a:off x="413599" y="1729675"/>
            <a:ext cx="2750445" cy="2062834"/>
          </a:xfrm>
          <a:prstGeom prst="ellipse">
            <a:avLst/>
          </a:prstGeom>
          <a:ln w="76200">
            <a:solidFill>
              <a:schemeClr val="accent4">
                <a:lumMod val="75000"/>
              </a:schemeClr>
            </a:solidFill>
          </a:ln>
          <a:effectLst>
            <a:softEdge rad="127000"/>
          </a:effectLst>
        </p:spPr>
      </p:pic>
      <p:pic>
        <p:nvPicPr>
          <p:cNvPr id="13" name="Picture 12">
            <a:extLst>
              <a:ext uri="{FF2B5EF4-FFF2-40B4-BE49-F238E27FC236}">
                <a16:creationId xmlns:a16="http://schemas.microsoft.com/office/drawing/2014/main" id="{72D356E9-1D9C-9446-96F0-C59972E09F41}"/>
              </a:ext>
            </a:extLst>
          </p:cNvPr>
          <p:cNvPicPr>
            <a:picLocks noChangeAspect="1"/>
          </p:cNvPicPr>
          <p:nvPr/>
        </p:nvPicPr>
        <p:blipFill>
          <a:blip r:embed="rId7"/>
          <a:stretch>
            <a:fillRect/>
          </a:stretch>
        </p:blipFill>
        <p:spPr>
          <a:xfrm>
            <a:off x="1288529" y="232347"/>
            <a:ext cx="2544363" cy="1908273"/>
          </a:xfrm>
          <a:prstGeom prst="ellipse">
            <a:avLst/>
          </a:prstGeom>
          <a:ln w="76200">
            <a:solidFill>
              <a:schemeClr val="accent4">
                <a:lumMod val="75000"/>
              </a:schemeClr>
            </a:solidFill>
          </a:ln>
          <a:effectLst>
            <a:softEdge rad="63500"/>
          </a:effectLst>
        </p:spPr>
      </p:pic>
      <p:pic>
        <p:nvPicPr>
          <p:cNvPr id="14" name="Picture 13">
            <a:extLst>
              <a:ext uri="{FF2B5EF4-FFF2-40B4-BE49-F238E27FC236}">
                <a16:creationId xmlns:a16="http://schemas.microsoft.com/office/drawing/2014/main" id="{0AADF66C-7537-EE46-92BE-15D59040ADBD}"/>
              </a:ext>
            </a:extLst>
          </p:cNvPr>
          <p:cNvPicPr>
            <a:picLocks noChangeAspect="1"/>
          </p:cNvPicPr>
          <p:nvPr/>
        </p:nvPicPr>
        <p:blipFill>
          <a:blip r:embed="rId8"/>
          <a:stretch>
            <a:fillRect/>
          </a:stretch>
        </p:blipFill>
        <p:spPr>
          <a:xfrm>
            <a:off x="1524501" y="3381566"/>
            <a:ext cx="2308391" cy="1731293"/>
          </a:xfrm>
          <a:prstGeom prst="ellipse">
            <a:avLst/>
          </a:prstGeom>
          <a:ln w="76200">
            <a:solidFill>
              <a:srgbClr val="C00000"/>
            </a:solidFill>
          </a:ln>
          <a:effectLst>
            <a:softEdge rad="63500"/>
          </a:effectLst>
        </p:spPr>
      </p:pic>
      <p:pic>
        <p:nvPicPr>
          <p:cNvPr id="4" name="Picture 3" descr="A group of people in a room&#10;&#10;Description automatically generated">
            <a:extLst>
              <a:ext uri="{FF2B5EF4-FFF2-40B4-BE49-F238E27FC236}">
                <a16:creationId xmlns:a16="http://schemas.microsoft.com/office/drawing/2014/main" id="{8B8F550B-72C9-6A48-85E2-8CFDA67E6C3B}"/>
              </a:ext>
            </a:extLst>
          </p:cNvPr>
          <p:cNvPicPr>
            <a:picLocks noChangeAspect="1"/>
          </p:cNvPicPr>
          <p:nvPr/>
        </p:nvPicPr>
        <p:blipFill rotWithShape="1">
          <a:blip r:embed="rId9"/>
          <a:srcRect l="36203" t="67292" r="2963"/>
          <a:stretch/>
        </p:blipFill>
        <p:spPr>
          <a:xfrm>
            <a:off x="318447" y="4660084"/>
            <a:ext cx="2940750" cy="2108209"/>
          </a:xfrm>
          <a:prstGeom prst="ellipse">
            <a:avLst/>
          </a:prstGeom>
          <a:effectLst>
            <a:softEdge rad="127000"/>
          </a:effectLst>
        </p:spPr>
      </p:pic>
      <p:sp>
        <p:nvSpPr>
          <p:cNvPr id="5" name="Rectangle 4">
            <a:extLst>
              <a:ext uri="{FF2B5EF4-FFF2-40B4-BE49-F238E27FC236}">
                <a16:creationId xmlns:a16="http://schemas.microsoft.com/office/drawing/2014/main" id="{38EDF8E4-35C7-EA40-A4A4-B98AA44DC0AC}"/>
              </a:ext>
            </a:extLst>
          </p:cNvPr>
          <p:cNvSpPr/>
          <p:nvPr/>
        </p:nvSpPr>
        <p:spPr>
          <a:xfrm>
            <a:off x="0" y="0"/>
            <a:ext cx="12192000" cy="6858000"/>
          </a:xfrm>
          <a:prstGeom prst="rect">
            <a:avLst/>
          </a:prstGeom>
          <a:noFill/>
          <a:ln w="762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9610953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3EC664A-E179-2F4C-A7E4-A1B7F88E71C5}"/>
              </a:ext>
            </a:extLst>
          </p:cNvPr>
          <p:cNvSpPr/>
          <p:nvPr/>
        </p:nvSpPr>
        <p:spPr>
          <a:xfrm>
            <a:off x="0" y="0"/>
            <a:ext cx="12192000" cy="6858000"/>
          </a:xfrm>
          <a:prstGeom prst="rect">
            <a:avLst/>
          </a:prstGeom>
          <a:noFill/>
          <a:ln w="762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a:extLst>
              <a:ext uri="{FF2B5EF4-FFF2-40B4-BE49-F238E27FC236}">
                <a16:creationId xmlns:a16="http://schemas.microsoft.com/office/drawing/2014/main" id="{9A717401-3B63-7C47-9177-F3182A0BCFAA}"/>
              </a:ext>
            </a:extLst>
          </p:cNvPr>
          <p:cNvPicPr>
            <a:picLocks noChangeAspect="1"/>
          </p:cNvPicPr>
          <p:nvPr/>
        </p:nvPicPr>
        <p:blipFill>
          <a:blip r:embed="rId2">
            <a:alphaModFix amt="20000"/>
            <a:duotone>
              <a:schemeClr val="accent5">
                <a:shade val="45000"/>
                <a:satMod val="135000"/>
              </a:schemeClr>
              <a:prstClr val="white"/>
            </a:duotone>
          </a:blip>
          <a:stretch>
            <a:fillRect/>
          </a:stretch>
        </p:blipFill>
        <p:spPr>
          <a:xfrm rot="5400000">
            <a:off x="7791449" y="2457450"/>
            <a:ext cx="6858001" cy="1943101"/>
          </a:xfrm>
          <a:prstGeom prst="rect">
            <a:avLst/>
          </a:prstGeom>
        </p:spPr>
      </p:pic>
      <p:sp>
        <p:nvSpPr>
          <p:cNvPr id="5" name="Rounded Rectangle 4">
            <a:extLst>
              <a:ext uri="{FF2B5EF4-FFF2-40B4-BE49-F238E27FC236}">
                <a16:creationId xmlns:a16="http://schemas.microsoft.com/office/drawing/2014/main" id="{C191CAD6-D6FD-094E-BF7D-B42C1D3D166C}"/>
              </a:ext>
            </a:extLst>
          </p:cNvPr>
          <p:cNvSpPr/>
          <p:nvPr/>
        </p:nvSpPr>
        <p:spPr>
          <a:xfrm>
            <a:off x="302803" y="241561"/>
            <a:ext cx="5295754" cy="744349"/>
          </a:xfrm>
          <a:custGeom>
            <a:avLst/>
            <a:gdLst>
              <a:gd name="connsiteX0" fmla="*/ 0 w 5295754"/>
              <a:gd name="connsiteY0" fmla="*/ 124061 h 744349"/>
              <a:gd name="connsiteX1" fmla="*/ 124061 w 5295754"/>
              <a:gd name="connsiteY1" fmla="*/ 0 h 744349"/>
              <a:gd name="connsiteX2" fmla="*/ 634433 w 5295754"/>
              <a:gd name="connsiteY2" fmla="*/ 0 h 744349"/>
              <a:gd name="connsiteX3" fmla="*/ 1296233 w 5295754"/>
              <a:gd name="connsiteY3" fmla="*/ 0 h 744349"/>
              <a:gd name="connsiteX4" fmla="*/ 1756129 w 5295754"/>
              <a:gd name="connsiteY4" fmla="*/ 0 h 744349"/>
              <a:gd name="connsiteX5" fmla="*/ 2216024 w 5295754"/>
              <a:gd name="connsiteY5" fmla="*/ 0 h 744349"/>
              <a:gd name="connsiteX6" fmla="*/ 2776872 w 5295754"/>
              <a:gd name="connsiteY6" fmla="*/ 0 h 744349"/>
              <a:gd name="connsiteX7" fmla="*/ 3438673 w 5295754"/>
              <a:gd name="connsiteY7" fmla="*/ 0 h 744349"/>
              <a:gd name="connsiteX8" fmla="*/ 4049997 w 5295754"/>
              <a:gd name="connsiteY8" fmla="*/ 0 h 744349"/>
              <a:gd name="connsiteX9" fmla="*/ 4509892 w 5295754"/>
              <a:gd name="connsiteY9" fmla="*/ 0 h 744349"/>
              <a:gd name="connsiteX10" fmla="*/ 5171693 w 5295754"/>
              <a:gd name="connsiteY10" fmla="*/ 0 h 744349"/>
              <a:gd name="connsiteX11" fmla="*/ 5295754 w 5295754"/>
              <a:gd name="connsiteY11" fmla="*/ 124061 h 744349"/>
              <a:gd name="connsiteX12" fmla="*/ 5295754 w 5295754"/>
              <a:gd name="connsiteY12" fmla="*/ 620288 h 744349"/>
              <a:gd name="connsiteX13" fmla="*/ 5171693 w 5295754"/>
              <a:gd name="connsiteY13" fmla="*/ 744349 h 744349"/>
              <a:gd name="connsiteX14" fmla="*/ 4610845 w 5295754"/>
              <a:gd name="connsiteY14" fmla="*/ 744349 h 744349"/>
              <a:gd name="connsiteX15" fmla="*/ 3999521 w 5295754"/>
              <a:gd name="connsiteY15" fmla="*/ 744349 h 744349"/>
              <a:gd name="connsiteX16" fmla="*/ 3539625 w 5295754"/>
              <a:gd name="connsiteY16" fmla="*/ 744349 h 744349"/>
              <a:gd name="connsiteX17" fmla="*/ 2928301 w 5295754"/>
              <a:gd name="connsiteY17" fmla="*/ 744349 h 744349"/>
              <a:gd name="connsiteX18" fmla="*/ 2468406 w 5295754"/>
              <a:gd name="connsiteY18" fmla="*/ 744349 h 744349"/>
              <a:gd name="connsiteX19" fmla="*/ 1958034 w 5295754"/>
              <a:gd name="connsiteY19" fmla="*/ 744349 h 744349"/>
              <a:gd name="connsiteX20" fmla="*/ 1346710 w 5295754"/>
              <a:gd name="connsiteY20" fmla="*/ 744349 h 744349"/>
              <a:gd name="connsiteX21" fmla="*/ 785862 w 5295754"/>
              <a:gd name="connsiteY21" fmla="*/ 744349 h 744349"/>
              <a:gd name="connsiteX22" fmla="*/ 124061 w 5295754"/>
              <a:gd name="connsiteY22" fmla="*/ 744349 h 744349"/>
              <a:gd name="connsiteX23" fmla="*/ 0 w 5295754"/>
              <a:gd name="connsiteY23" fmla="*/ 620288 h 744349"/>
              <a:gd name="connsiteX24" fmla="*/ 0 w 5295754"/>
              <a:gd name="connsiteY24" fmla="*/ 124061 h 744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295754" h="744349" fill="none" extrusionOk="0">
                <a:moveTo>
                  <a:pt x="0" y="124061"/>
                </a:moveTo>
                <a:cubicBezTo>
                  <a:pt x="-1734" y="47906"/>
                  <a:pt x="59597" y="540"/>
                  <a:pt x="124061" y="0"/>
                </a:cubicBezTo>
                <a:cubicBezTo>
                  <a:pt x="247954" y="-20424"/>
                  <a:pt x="429893" y="2457"/>
                  <a:pt x="634433" y="0"/>
                </a:cubicBezTo>
                <a:cubicBezTo>
                  <a:pt x="838973" y="-2457"/>
                  <a:pt x="982701" y="44983"/>
                  <a:pt x="1296233" y="0"/>
                </a:cubicBezTo>
                <a:cubicBezTo>
                  <a:pt x="1609765" y="-44983"/>
                  <a:pt x="1583677" y="45206"/>
                  <a:pt x="1756129" y="0"/>
                </a:cubicBezTo>
                <a:cubicBezTo>
                  <a:pt x="1928581" y="-45206"/>
                  <a:pt x="1997519" y="52123"/>
                  <a:pt x="2216024" y="0"/>
                </a:cubicBezTo>
                <a:cubicBezTo>
                  <a:pt x="2434530" y="-52123"/>
                  <a:pt x="2500793" y="9450"/>
                  <a:pt x="2776872" y="0"/>
                </a:cubicBezTo>
                <a:cubicBezTo>
                  <a:pt x="3052951" y="-9450"/>
                  <a:pt x="3138427" y="29558"/>
                  <a:pt x="3438673" y="0"/>
                </a:cubicBezTo>
                <a:cubicBezTo>
                  <a:pt x="3738919" y="-29558"/>
                  <a:pt x="3855150" y="52000"/>
                  <a:pt x="4049997" y="0"/>
                </a:cubicBezTo>
                <a:cubicBezTo>
                  <a:pt x="4244844" y="-52000"/>
                  <a:pt x="4315080" y="16519"/>
                  <a:pt x="4509892" y="0"/>
                </a:cubicBezTo>
                <a:cubicBezTo>
                  <a:pt x="4704705" y="-16519"/>
                  <a:pt x="5006018" y="38267"/>
                  <a:pt x="5171693" y="0"/>
                </a:cubicBezTo>
                <a:cubicBezTo>
                  <a:pt x="5246844" y="-837"/>
                  <a:pt x="5300594" y="56999"/>
                  <a:pt x="5295754" y="124061"/>
                </a:cubicBezTo>
                <a:cubicBezTo>
                  <a:pt x="5305682" y="269690"/>
                  <a:pt x="5281055" y="499878"/>
                  <a:pt x="5295754" y="620288"/>
                </a:cubicBezTo>
                <a:cubicBezTo>
                  <a:pt x="5294255" y="689015"/>
                  <a:pt x="5238975" y="741760"/>
                  <a:pt x="5171693" y="744349"/>
                </a:cubicBezTo>
                <a:cubicBezTo>
                  <a:pt x="4932612" y="783507"/>
                  <a:pt x="4826474" y="693507"/>
                  <a:pt x="4610845" y="744349"/>
                </a:cubicBezTo>
                <a:cubicBezTo>
                  <a:pt x="4395216" y="795191"/>
                  <a:pt x="4226494" y="691386"/>
                  <a:pt x="3999521" y="744349"/>
                </a:cubicBezTo>
                <a:cubicBezTo>
                  <a:pt x="3772548" y="797312"/>
                  <a:pt x="3656446" y="729552"/>
                  <a:pt x="3539625" y="744349"/>
                </a:cubicBezTo>
                <a:cubicBezTo>
                  <a:pt x="3422804" y="759146"/>
                  <a:pt x="3231658" y="708246"/>
                  <a:pt x="2928301" y="744349"/>
                </a:cubicBezTo>
                <a:cubicBezTo>
                  <a:pt x="2624944" y="780452"/>
                  <a:pt x="2595902" y="697468"/>
                  <a:pt x="2468406" y="744349"/>
                </a:cubicBezTo>
                <a:cubicBezTo>
                  <a:pt x="2340911" y="791230"/>
                  <a:pt x="2087488" y="692270"/>
                  <a:pt x="1958034" y="744349"/>
                </a:cubicBezTo>
                <a:cubicBezTo>
                  <a:pt x="1828580" y="796428"/>
                  <a:pt x="1543315" y="710343"/>
                  <a:pt x="1346710" y="744349"/>
                </a:cubicBezTo>
                <a:cubicBezTo>
                  <a:pt x="1150105" y="778355"/>
                  <a:pt x="970360" y="723128"/>
                  <a:pt x="785862" y="744349"/>
                </a:cubicBezTo>
                <a:cubicBezTo>
                  <a:pt x="601364" y="765570"/>
                  <a:pt x="263781" y="730093"/>
                  <a:pt x="124061" y="744349"/>
                </a:cubicBezTo>
                <a:cubicBezTo>
                  <a:pt x="47648" y="728056"/>
                  <a:pt x="-5978" y="693029"/>
                  <a:pt x="0" y="620288"/>
                </a:cubicBezTo>
                <a:cubicBezTo>
                  <a:pt x="-26631" y="408189"/>
                  <a:pt x="9690" y="344294"/>
                  <a:pt x="0" y="124061"/>
                </a:cubicBezTo>
                <a:close/>
              </a:path>
              <a:path w="5295754" h="744349" stroke="0" extrusionOk="0">
                <a:moveTo>
                  <a:pt x="0" y="124061"/>
                </a:moveTo>
                <a:cubicBezTo>
                  <a:pt x="-1617" y="48942"/>
                  <a:pt x="52895" y="18037"/>
                  <a:pt x="124061" y="0"/>
                </a:cubicBezTo>
                <a:cubicBezTo>
                  <a:pt x="321359" y="-11660"/>
                  <a:pt x="549393" y="1288"/>
                  <a:pt x="684909" y="0"/>
                </a:cubicBezTo>
                <a:cubicBezTo>
                  <a:pt x="820425" y="-1288"/>
                  <a:pt x="1139075" y="57021"/>
                  <a:pt x="1296233" y="0"/>
                </a:cubicBezTo>
                <a:cubicBezTo>
                  <a:pt x="1453391" y="-57021"/>
                  <a:pt x="1584927" y="46546"/>
                  <a:pt x="1705652" y="0"/>
                </a:cubicBezTo>
                <a:cubicBezTo>
                  <a:pt x="1826377" y="-46546"/>
                  <a:pt x="1970871" y="52712"/>
                  <a:pt x="2216024" y="0"/>
                </a:cubicBezTo>
                <a:cubicBezTo>
                  <a:pt x="2461177" y="-52712"/>
                  <a:pt x="2736220" y="38535"/>
                  <a:pt x="2877825" y="0"/>
                </a:cubicBezTo>
                <a:cubicBezTo>
                  <a:pt x="3019430" y="-38535"/>
                  <a:pt x="3258359" y="69001"/>
                  <a:pt x="3539625" y="0"/>
                </a:cubicBezTo>
                <a:cubicBezTo>
                  <a:pt x="3820891" y="-69001"/>
                  <a:pt x="3839484" y="38170"/>
                  <a:pt x="3949044" y="0"/>
                </a:cubicBezTo>
                <a:cubicBezTo>
                  <a:pt x="4058604" y="-38170"/>
                  <a:pt x="4477685" y="75971"/>
                  <a:pt x="4610845" y="0"/>
                </a:cubicBezTo>
                <a:cubicBezTo>
                  <a:pt x="4744005" y="-75971"/>
                  <a:pt x="5003849" y="17862"/>
                  <a:pt x="5171693" y="0"/>
                </a:cubicBezTo>
                <a:cubicBezTo>
                  <a:pt x="5240432" y="-1490"/>
                  <a:pt x="5301697" y="62242"/>
                  <a:pt x="5295754" y="124061"/>
                </a:cubicBezTo>
                <a:cubicBezTo>
                  <a:pt x="5300689" y="265455"/>
                  <a:pt x="5291017" y="424873"/>
                  <a:pt x="5295754" y="620288"/>
                </a:cubicBezTo>
                <a:cubicBezTo>
                  <a:pt x="5293187" y="693942"/>
                  <a:pt x="5228747" y="741948"/>
                  <a:pt x="5171693" y="744349"/>
                </a:cubicBezTo>
                <a:cubicBezTo>
                  <a:pt x="4958199" y="791889"/>
                  <a:pt x="4932789" y="696204"/>
                  <a:pt x="4711798" y="744349"/>
                </a:cubicBezTo>
                <a:cubicBezTo>
                  <a:pt x="4490808" y="792494"/>
                  <a:pt x="4375835" y="717357"/>
                  <a:pt x="4049997" y="744349"/>
                </a:cubicBezTo>
                <a:cubicBezTo>
                  <a:pt x="3724159" y="771341"/>
                  <a:pt x="3775736" y="691450"/>
                  <a:pt x="3590102" y="744349"/>
                </a:cubicBezTo>
                <a:cubicBezTo>
                  <a:pt x="3404468" y="797248"/>
                  <a:pt x="3099527" y="669281"/>
                  <a:pt x="2928301" y="744349"/>
                </a:cubicBezTo>
                <a:cubicBezTo>
                  <a:pt x="2757075" y="819417"/>
                  <a:pt x="2573366" y="731317"/>
                  <a:pt x="2417929" y="744349"/>
                </a:cubicBezTo>
                <a:cubicBezTo>
                  <a:pt x="2262492" y="757381"/>
                  <a:pt x="2033743" y="676302"/>
                  <a:pt x="1806605" y="744349"/>
                </a:cubicBezTo>
                <a:cubicBezTo>
                  <a:pt x="1579467" y="812396"/>
                  <a:pt x="1420408" y="695892"/>
                  <a:pt x="1245757" y="744349"/>
                </a:cubicBezTo>
                <a:cubicBezTo>
                  <a:pt x="1071106" y="792806"/>
                  <a:pt x="842448" y="732241"/>
                  <a:pt x="634433" y="744349"/>
                </a:cubicBezTo>
                <a:cubicBezTo>
                  <a:pt x="426418" y="756457"/>
                  <a:pt x="228451" y="731021"/>
                  <a:pt x="124061" y="744349"/>
                </a:cubicBezTo>
                <a:cubicBezTo>
                  <a:pt x="57408" y="728709"/>
                  <a:pt x="-7997" y="699760"/>
                  <a:pt x="0" y="620288"/>
                </a:cubicBezTo>
                <a:cubicBezTo>
                  <a:pt x="-43683" y="376640"/>
                  <a:pt x="40407" y="336654"/>
                  <a:pt x="0" y="124061"/>
                </a:cubicBezTo>
                <a:close/>
              </a:path>
            </a:pathLst>
          </a:custGeom>
          <a:solidFill>
            <a:srgbClr val="C00000"/>
          </a:solidFill>
          <a:ln w="76200">
            <a:solidFill>
              <a:schemeClr val="accent4">
                <a:lumMod val="60000"/>
                <a:lumOff val="40000"/>
              </a:schemeClr>
            </a:solidFill>
            <a:extLst>
              <a:ext uri="{C807C97D-BFC1-408E-A445-0C87EB9F89A2}">
                <ask:lineSketchStyleProps xmlns="" xmlns:ask="http://schemas.microsoft.com/office/drawing/2018/sketchyshapes" sd="1607263410">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dirty="0">
                <a:latin typeface="Chalkboard" panose="03050602040202020205" pitchFamily="66" charset="77"/>
              </a:rPr>
              <a:t>What Others Say …</a:t>
            </a:r>
          </a:p>
        </p:txBody>
      </p:sp>
      <p:pic>
        <p:nvPicPr>
          <p:cNvPr id="12" name="Picture 11">
            <a:extLst>
              <a:ext uri="{FF2B5EF4-FFF2-40B4-BE49-F238E27FC236}">
                <a16:creationId xmlns:a16="http://schemas.microsoft.com/office/drawing/2014/main" id="{97E67A40-0C33-5B47-AD92-47F45FB42D14}"/>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344620" y="1504088"/>
            <a:ext cx="1051761" cy="725963"/>
          </a:xfrm>
          <a:prstGeom prst="rect">
            <a:avLst/>
          </a:prstGeom>
        </p:spPr>
      </p:pic>
      <p:sp>
        <p:nvSpPr>
          <p:cNvPr id="3" name="Rectangle 2">
            <a:extLst>
              <a:ext uri="{FF2B5EF4-FFF2-40B4-BE49-F238E27FC236}">
                <a16:creationId xmlns:a16="http://schemas.microsoft.com/office/drawing/2014/main" id="{2DEA28A7-EAAD-BF4C-83B5-DEB62D0DD0C1}"/>
              </a:ext>
            </a:extLst>
          </p:cNvPr>
          <p:cNvSpPr/>
          <p:nvPr/>
        </p:nvSpPr>
        <p:spPr>
          <a:xfrm>
            <a:off x="242513" y="5468575"/>
            <a:ext cx="11889197" cy="954107"/>
          </a:xfrm>
          <a:prstGeom prst="rect">
            <a:avLst/>
          </a:prstGeom>
        </p:spPr>
        <p:txBody>
          <a:bodyPr wrap="square">
            <a:spAutoFit/>
          </a:bodyPr>
          <a:lstStyle/>
          <a:p>
            <a:r>
              <a:rPr lang="en-GB" sz="1600" dirty="0">
                <a:hlinkClick r:id="rId4"/>
              </a:rPr>
              <a:t>Great Sankey Primary School: Parent Surveys &amp; Views</a:t>
            </a:r>
            <a:endParaRPr lang="en-GB" sz="1600" dirty="0"/>
          </a:p>
          <a:p>
            <a:endParaRPr lang="en-GB" sz="2000" dirty="0"/>
          </a:p>
          <a:p>
            <a:r>
              <a:rPr lang="en-GB" sz="2000" b="1" dirty="0">
                <a:solidFill>
                  <a:srgbClr val="C00000"/>
                </a:solidFill>
                <a:latin typeface="Chalkboard" panose="03050602040202020205" pitchFamily="66" charset="77"/>
              </a:rPr>
              <a:t>Visit the link above to see the results of our parent surveys and see more of what others say about our school!</a:t>
            </a:r>
          </a:p>
        </p:txBody>
      </p:sp>
      <p:sp>
        <p:nvSpPr>
          <p:cNvPr id="7" name="Rectangle 6">
            <a:extLst>
              <a:ext uri="{FF2B5EF4-FFF2-40B4-BE49-F238E27FC236}">
                <a16:creationId xmlns:a16="http://schemas.microsoft.com/office/drawing/2014/main" id="{342528E2-45EC-1141-A5E2-FBED4C3168AD}"/>
              </a:ext>
            </a:extLst>
          </p:cNvPr>
          <p:cNvSpPr/>
          <p:nvPr/>
        </p:nvSpPr>
        <p:spPr>
          <a:xfrm>
            <a:off x="1561680" y="1568331"/>
            <a:ext cx="4374616" cy="1323439"/>
          </a:xfrm>
          <a:prstGeom prst="rect">
            <a:avLst/>
          </a:prstGeom>
          <a:solidFill>
            <a:schemeClr val="accent5">
              <a:lumMod val="20000"/>
              <a:lumOff val="80000"/>
            </a:schemeClr>
          </a:solidFill>
        </p:spPr>
        <p:txBody>
          <a:bodyPr wrap="square">
            <a:spAutoFit/>
          </a:bodyPr>
          <a:lstStyle/>
          <a:p>
            <a:r>
              <a:rPr lang="en-GB" sz="2000" dirty="0">
                <a:solidFill>
                  <a:schemeClr val="accent4">
                    <a:lumMod val="50000"/>
                  </a:schemeClr>
                </a:solidFill>
                <a:latin typeface="Chalkboard" panose="03050602040202020205" pitchFamily="66" charset="77"/>
              </a:rPr>
              <a:t>Teaching at this school is good and outstanding. Pupils are eager to learn and try their very best to succeed, making good progress. </a:t>
            </a:r>
            <a:endParaRPr lang="en-GB" sz="2000" dirty="0">
              <a:solidFill>
                <a:schemeClr val="accent4">
                  <a:lumMod val="50000"/>
                </a:schemeClr>
              </a:solidFill>
              <a:effectLst/>
              <a:latin typeface="Chalkboard" panose="03050602040202020205" pitchFamily="66" charset="77"/>
            </a:endParaRPr>
          </a:p>
        </p:txBody>
      </p:sp>
      <p:pic>
        <p:nvPicPr>
          <p:cNvPr id="8" name="Picture 7">
            <a:extLst>
              <a:ext uri="{FF2B5EF4-FFF2-40B4-BE49-F238E27FC236}">
                <a16:creationId xmlns:a16="http://schemas.microsoft.com/office/drawing/2014/main" id="{48D3EBFB-5CF7-1E4F-8A3C-BD00632C62AB}"/>
              </a:ext>
            </a:extLst>
          </p:cNvPr>
          <p:cNvPicPr>
            <a:picLocks noChangeAspect="1"/>
          </p:cNvPicPr>
          <p:nvPr/>
        </p:nvPicPr>
        <p:blipFill>
          <a:blip r:embed="rId3">
            <a:clrChange>
              <a:clrFrom>
                <a:srgbClr val="FFFFFF"/>
              </a:clrFrom>
              <a:clrTo>
                <a:srgbClr val="FFFFFF">
                  <a:alpha val="0"/>
                </a:srgbClr>
              </a:clrTo>
            </a:clrChange>
          </a:blip>
          <a:stretch>
            <a:fillRect/>
          </a:stretch>
        </p:blipFill>
        <p:spPr>
          <a:xfrm rot="11982596">
            <a:off x="5530462" y="2490865"/>
            <a:ext cx="1051761" cy="725963"/>
          </a:xfrm>
          <a:prstGeom prst="rect">
            <a:avLst/>
          </a:prstGeom>
        </p:spPr>
      </p:pic>
      <p:sp>
        <p:nvSpPr>
          <p:cNvPr id="9" name="TextBox 8">
            <a:extLst>
              <a:ext uri="{FF2B5EF4-FFF2-40B4-BE49-F238E27FC236}">
                <a16:creationId xmlns:a16="http://schemas.microsoft.com/office/drawing/2014/main" id="{02FE2715-F4CB-F54F-A789-74BD9F1DD2EF}"/>
              </a:ext>
            </a:extLst>
          </p:cNvPr>
          <p:cNvSpPr txBox="1"/>
          <p:nvPr/>
        </p:nvSpPr>
        <p:spPr>
          <a:xfrm>
            <a:off x="641098" y="2979161"/>
            <a:ext cx="3483385" cy="369332"/>
          </a:xfrm>
          <a:prstGeom prst="rect">
            <a:avLst/>
          </a:prstGeom>
          <a:noFill/>
        </p:spPr>
        <p:txBody>
          <a:bodyPr wrap="square" rtlCol="0">
            <a:spAutoFit/>
          </a:bodyPr>
          <a:lstStyle/>
          <a:p>
            <a:r>
              <a:rPr lang="en-GB" b="1" dirty="0"/>
              <a:t>OFSTED Report</a:t>
            </a:r>
          </a:p>
        </p:txBody>
      </p:sp>
      <p:sp>
        <p:nvSpPr>
          <p:cNvPr id="6" name="Rectangle 5">
            <a:extLst>
              <a:ext uri="{FF2B5EF4-FFF2-40B4-BE49-F238E27FC236}">
                <a16:creationId xmlns:a16="http://schemas.microsoft.com/office/drawing/2014/main" id="{D55676CC-8FAF-3E4C-8EE1-184F076DFC06}"/>
              </a:ext>
            </a:extLst>
          </p:cNvPr>
          <p:cNvSpPr/>
          <p:nvPr/>
        </p:nvSpPr>
        <p:spPr>
          <a:xfrm>
            <a:off x="7770321" y="738916"/>
            <a:ext cx="3563369" cy="2246769"/>
          </a:xfrm>
          <a:prstGeom prst="rect">
            <a:avLst/>
          </a:prstGeom>
          <a:solidFill>
            <a:schemeClr val="accent5">
              <a:lumMod val="20000"/>
              <a:lumOff val="80000"/>
            </a:schemeClr>
          </a:solidFill>
        </p:spPr>
        <p:txBody>
          <a:bodyPr wrap="square">
            <a:spAutoFit/>
          </a:bodyPr>
          <a:lstStyle/>
          <a:p>
            <a:r>
              <a:rPr lang="en-GB" sz="2000" dirty="0">
                <a:solidFill>
                  <a:srgbClr val="002060"/>
                </a:solidFill>
                <a:latin typeface="Chalkboard" panose="03050602040202020205" pitchFamily="66" charset="77"/>
              </a:rPr>
              <a:t>Since my child has started at GSP he has experienced some great school trips to broaden his learning. Good choice of after school clubs including some from outside school.</a:t>
            </a:r>
            <a:endParaRPr lang="en-GB" sz="2000" dirty="0">
              <a:solidFill>
                <a:srgbClr val="002060"/>
              </a:solidFill>
              <a:effectLst/>
              <a:latin typeface="Chalkboard" panose="03050602040202020205" pitchFamily="66" charset="77"/>
            </a:endParaRPr>
          </a:p>
        </p:txBody>
      </p:sp>
      <p:pic>
        <p:nvPicPr>
          <p:cNvPr id="13" name="Picture 12">
            <a:extLst>
              <a:ext uri="{FF2B5EF4-FFF2-40B4-BE49-F238E27FC236}">
                <a16:creationId xmlns:a16="http://schemas.microsoft.com/office/drawing/2014/main" id="{E063ECFB-C24C-E243-A002-0C81576994B5}"/>
              </a:ext>
            </a:extLst>
          </p:cNvPr>
          <p:cNvPicPr>
            <a:picLocks noChangeAspect="1"/>
          </p:cNvPicPr>
          <p:nvPr/>
        </p:nvPicPr>
        <p:blipFill>
          <a:blip r:embed="rId3">
            <a:clrChange>
              <a:clrFrom>
                <a:srgbClr val="FFFFFF"/>
              </a:clrFrom>
              <a:clrTo>
                <a:srgbClr val="FFFFFF">
                  <a:alpha val="0"/>
                </a:srgbClr>
              </a:clrTo>
            </a:clrChange>
            <a:duotone>
              <a:schemeClr val="accent4">
                <a:shade val="45000"/>
                <a:satMod val="135000"/>
              </a:schemeClr>
              <a:prstClr val="white"/>
            </a:duotone>
          </a:blip>
          <a:stretch>
            <a:fillRect/>
          </a:stretch>
        </p:blipFill>
        <p:spPr>
          <a:xfrm rot="11504569">
            <a:off x="10870727" y="2673790"/>
            <a:ext cx="925922" cy="639104"/>
          </a:xfrm>
          <a:prstGeom prst="rect">
            <a:avLst/>
          </a:prstGeom>
          <a:ln>
            <a:noFill/>
          </a:ln>
        </p:spPr>
      </p:pic>
      <p:sp>
        <p:nvSpPr>
          <p:cNvPr id="14" name="TextBox 13">
            <a:extLst>
              <a:ext uri="{FF2B5EF4-FFF2-40B4-BE49-F238E27FC236}">
                <a16:creationId xmlns:a16="http://schemas.microsoft.com/office/drawing/2014/main" id="{855DA9B7-541B-344E-B5B4-7697CB8F2EF3}"/>
              </a:ext>
            </a:extLst>
          </p:cNvPr>
          <p:cNvSpPr txBox="1"/>
          <p:nvPr/>
        </p:nvSpPr>
        <p:spPr>
          <a:xfrm>
            <a:off x="7501418" y="3088241"/>
            <a:ext cx="3483385" cy="369332"/>
          </a:xfrm>
          <a:prstGeom prst="rect">
            <a:avLst/>
          </a:prstGeom>
          <a:noFill/>
        </p:spPr>
        <p:txBody>
          <a:bodyPr wrap="square" rtlCol="0">
            <a:spAutoFit/>
          </a:bodyPr>
          <a:lstStyle/>
          <a:p>
            <a:r>
              <a:rPr lang="en-GB" b="1" dirty="0"/>
              <a:t>Parent Survey</a:t>
            </a:r>
          </a:p>
        </p:txBody>
      </p:sp>
      <p:sp>
        <p:nvSpPr>
          <p:cNvPr id="16" name="Rectangle 15">
            <a:extLst>
              <a:ext uri="{FF2B5EF4-FFF2-40B4-BE49-F238E27FC236}">
                <a16:creationId xmlns:a16="http://schemas.microsoft.com/office/drawing/2014/main" id="{BDF8651B-00C8-F84E-BBD9-97483D2637B3}"/>
              </a:ext>
            </a:extLst>
          </p:cNvPr>
          <p:cNvSpPr/>
          <p:nvPr/>
        </p:nvSpPr>
        <p:spPr>
          <a:xfrm>
            <a:off x="2140897" y="4139362"/>
            <a:ext cx="7830890" cy="707886"/>
          </a:xfrm>
          <a:prstGeom prst="rect">
            <a:avLst/>
          </a:prstGeom>
          <a:solidFill>
            <a:schemeClr val="accent5">
              <a:lumMod val="20000"/>
              <a:lumOff val="80000"/>
            </a:schemeClr>
          </a:solidFill>
        </p:spPr>
        <p:txBody>
          <a:bodyPr wrap="square">
            <a:spAutoFit/>
          </a:bodyPr>
          <a:lstStyle/>
          <a:p>
            <a:r>
              <a:rPr lang="en-GB" sz="2000" dirty="0">
                <a:solidFill>
                  <a:schemeClr val="accent6">
                    <a:lumMod val="50000"/>
                  </a:schemeClr>
                </a:solidFill>
                <a:latin typeface="Chalkboard" panose="03050602040202020205" pitchFamily="66" charset="77"/>
              </a:rPr>
              <a:t>Excellent learning environment where children are happy and want to get involved. The school is always aiming to get better!</a:t>
            </a:r>
            <a:endParaRPr lang="en-GB" sz="2000" dirty="0">
              <a:solidFill>
                <a:schemeClr val="accent6">
                  <a:lumMod val="50000"/>
                </a:schemeClr>
              </a:solidFill>
              <a:effectLst/>
              <a:latin typeface="Chalkboard" panose="03050602040202020205" pitchFamily="66" charset="77"/>
            </a:endParaRPr>
          </a:p>
        </p:txBody>
      </p:sp>
      <p:pic>
        <p:nvPicPr>
          <p:cNvPr id="17" name="Picture 16">
            <a:extLst>
              <a:ext uri="{FF2B5EF4-FFF2-40B4-BE49-F238E27FC236}">
                <a16:creationId xmlns:a16="http://schemas.microsoft.com/office/drawing/2014/main" id="{7174B7D1-D4D1-1E46-8C75-76575E76337F}"/>
              </a:ext>
            </a:extLst>
          </p:cNvPr>
          <p:cNvPicPr>
            <a:picLocks noChangeAspect="1"/>
          </p:cNvPicPr>
          <p:nvPr/>
        </p:nvPicPr>
        <p:blipFill>
          <a:blip r:embed="rId3">
            <a:clrChange>
              <a:clrFrom>
                <a:srgbClr val="FFFFFF"/>
              </a:clrFrom>
              <a:clrTo>
                <a:srgbClr val="FFFFFF">
                  <a:alpha val="0"/>
                </a:srgbClr>
              </a:clrTo>
            </a:clrChange>
            <a:duotone>
              <a:schemeClr val="accent4">
                <a:shade val="45000"/>
                <a:satMod val="135000"/>
              </a:schemeClr>
              <a:prstClr val="white"/>
            </a:duotone>
          </a:blip>
          <a:stretch>
            <a:fillRect/>
          </a:stretch>
        </p:blipFill>
        <p:spPr>
          <a:xfrm>
            <a:off x="6748315" y="419364"/>
            <a:ext cx="925922" cy="639104"/>
          </a:xfrm>
          <a:prstGeom prst="rect">
            <a:avLst/>
          </a:prstGeom>
        </p:spPr>
      </p:pic>
      <p:pic>
        <p:nvPicPr>
          <p:cNvPr id="18" name="Picture 17">
            <a:extLst>
              <a:ext uri="{FF2B5EF4-FFF2-40B4-BE49-F238E27FC236}">
                <a16:creationId xmlns:a16="http://schemas.microsoft.com/office/drawing/2014/main" id="{0BEA352B-4914-AB46-B1AB-17DBBF22A5DC}"/>
              </a:ext>
            </a:extLst>
          </p:cNvPr>
          <p:cNvPicPr>
            <a:picLocks noChangeAspect="1"/>
          </p:cNvPicPr>
          <p:nvPr/>
        </p:nvPicPr>
        <p:blipFill>
          <a:blip r:embed="rId3">
            <a:clrChange>
              <a:clrFrom>
                <a:srgbClr val="FFFFFF"/>
              </a:clrFrom>
              <a:clrTo>
                <a:srgbClr val="FFFFFF">
                  <a:alpha val="0"/>
                </a:srgbClr>
              </a:clrTo>
            </a:clrChange>
            <a:duotone>
              <a:schemeClr val="accent4">
                <a:shade val="45000"/>
                <a:satMod val="135000"/>
              </a:schemeClr>
              <a:prstClr val="white"/>
            </a:duotone>
          </a:blip>
          <a:stretch>
            <a:fillRect/>
          </a:stretch>
        </p:blipFill>
        <p:spPr>
          <a:xfrm>
            <a:off x="1076419" y="3903750"/>
            <a:ext cx="925922" cy="639104"/>
          </a:xfrm>
          <a:prstGeom prst="rect">
            <a:avLst/>
          </a:prstGeom>
        </p:spPr>
      </p:pic>
      <p:pic>
        <p:nvPicPr>
          <p:cNvPr id="19" name="Picture 18">
            <a:extLst>
              <a:ext uri="{FF2B5EF4-FFF2-40B4-BE49-F238E27FC236}">
                <a16:creationId xmlns:a16="http://schemas.microsoft.com/office/drawing/2014/main" id="{034A469E-B060-D74C-A6BF-53CDB62939B7}"/>
              </a:ext>
            </a:extLst>
          </p:cNvPr>
          <p:cNvPicPr>
            <a:picLocks noChangeAspect="1"/>
          </p:cNvPicPr>
          <p:nvPr/>
        </p:nvPicPr>
        <p:blipFill>
          <a:blip r:embed="rId3">
            <a:clrChange>
              <a:clrFrom>
                <a:srgbClr val="FFFFFF"/>
              </a:clrFrom>
              <a:clrTo>
                <a:srgbClr val="FFFFFF">
                  <a:alpha val="0"/>
                </a:srgbClr>
              </a:clrTo>
            </a:clrChange>
            <a:duotone>
              <a:schemeClr val="accent4">
                <a:shade val="45000"/>
                <a:satMod val="135000"/>
              </a:schemeClr>
              <a:prstClr val="white"/>
            </a:duotone>
          </a:blip>
          <a:stretch>
            <a:fillRect/>
          </a:stretch>
        </p:blipFill>
        <p:spPr>
          <a:xfrm rot="11504569">
            <a:off x="10003536" y="4470828"/>
            <a:ext cx="925922" cy="639104"/>
          </a:xfrm>
          <a:prstGeom prst="rect">
            <a:avLst/>
          </a:prstGeom>
          <a:ln>
            <a:noFill/>
          </a:ln>
        </p:spPr>
      </p:pic>
      <p:sp>
        <p:nvSpPr>
          <p:cNvPr id="20" name="TextBox 19">
            <a:extLst>
              <a:ext uri="{FF2B5EF4-FFF2-40B4-BE49-F238E27FC236}">
                <a16:creationId xmlns:a16="http://schemas.microsoft.com/office/drawing/2014/main" id="{FF9B410E-12E4-5D4A-871C-B5D447BA46C7}"/>
              </a:ext>
            </a:extLst>
          </p:cNvPr>
          <p:cNvSpPr txBox="1"/>
          <p:nvPr/>
        </p:nvSpPr>
        <p:spPr>
          <a:xfrm>
            <a:off x="7331996" y="4908349"/>
            <a:ext cx="3483385" cy="369332"/>
          </a:xfrm>
          <a:prstGeom prst="rect">
            <a:avLst/>
          </a:prstGeom>
          <a:noFill/>
        </p:spPr>
        <p:txBody>
          <a:bodyPr wrap="square" rtlCol="0">
            <a:spAutoFit/>
          </a:bodyPr>
          <a:lstStyle/>
          <a:p>
            <a:r>
              <a:rPr lang="en-GB" b="1" dirty="0"/>
              <a:t>Parent Survey</a:t>
            </a:r>
          </a:p>
        </p:txBody>
      </p:sp>
      <p:pic>
        <p:nvPicPr>
          <p:cNvPr id="21" name="Picture 20">
            <a:extLst>
              <a:ext uri="{FF2B5EF4-FFF2-40B4-BE49-F238E27FC236}">
                <a16:creationId xmlns:a16="http://schemas.microsoft.com/office/drawing/2014/main" id="{D313CB7A-F7D7-4D1A-195E-BD1A2AF59B92}"/>
              </a:ext>
            </a:extLst>
          </p:cNvPr>
          <p:cNvPicPr>
            <a:picLocks noChangeAspect="1"/>
          </p:cNvPicPr>
          <p:nvPr/>
        </p:nvPicPr>
        <p:blipFill>
          <a:blip r:embed="rId5">
            <a:clrChange>
              <a:clrFrom>
                <a:srgbClr val="EFEFEF"/>
              </a:clrFrom>
              <a:clrTo>
                <a:srgbClr val="EFEFEF">
                  <a:alpha val="0"/>
                </a:srgbClr>
              </a:clrTo>
            </a:clrChange>
          </a:blip>
          <a:stretch>
            <a:fillRect/>
          </a:stretch>
        </p:blipFill>
        <p:spPr>
          <a:xfrm>
            <a:off x="4886353" y="5125678"/>
            <a:ext cx="718707" cy="924449"/>
          </a:xfrm>
          <a:prstGeom prst="rect">
            <a:avLst/>
          </a:prstGeom>
        </p:spPr>
      </p:pic>
    </p:spTree>
    <p:extLst>
      <p:ext uri="{BB962C8B-B14F-4D97-AF65-F5344CB8AC3E}">
        <p14:creationId xmlns:p14="http://schemas.microsoft.com/office/powerpoint/2010/main" val="345058537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3EC664A-E179-2F4C-A7E4-A1B7F88E71C5}"/>
              </a:ext>
            </a:extLst>
          </p:cNvPr>
          <p:cNvSpPr/>
          <p:nvPr/>
        </p:nvSpPr>
        <p:spPr>
          <a:xfrm>
            <a:off x="0" y="0"/>
            <a:ext cx="12192000" cy="6858000"/>
          </a:xfrm>
          <a:prstGeom prst="rect">
            <a:avLst/>
          </a:prstGeom>
          <a:noFill/>
          <a:ln w="762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a:extLst>
              <a:ext uri="{FF2B5EF4-FFF2-40B4-BE49-F238E27FC236}">
                <a16:creationId xmlns:a16="http://schemas.microsoft.com/office/drawing/2014/main" id="{9A717401-3B63-7C47-9177-F3182A0BCFAA}"/>
              </a:ext>
            </a:extLst>
          </p:cNvPr>
          <p:cNvPicPr>
            <a:picLocks noChangeAspect="1"/>
          </p:cNvPicPr>
          <p:nvPr/>
        </p:nvPicPr>
        <p:blipFill>
          <a:blip r:embed="rId2">
            <a:alphaModFix amt="20000"/>
            <a:duotone>
              <a:schemeClr val="accent5">
                <a:shade val="45000"/>
                <a:satMod val="135000"/>
              </a:schemeClr>
              <a:prstClr val="white"/>
            </a:duotone>
          </a:blip>
          <a:stretch>
            <a:fillRect/>
          </a:stretch>
        </p:blipFill>
        <p:spPr>
          <a:xfrm rot="5400000">
            <a:off x="7791449" y="2457450"/>
            <a:ext cx="6858001" cy="1943101"/>
          </a:xfrm>
          <a:prstGeom prst="rect">
            <a:avLst/>
          </a:prstGeom>
        </p:spPr>
      </p:pic>
      <p:sp>
        <p:nvSpPr>
          <p:cNvPr id="5" name="Rounded Rectangle 4">
            <a:extLst>
              <a:ext uri="{FF2B5EF4-FFF2-40B4-BE49-F238E27FC236}">
                <a16:creationId xmlns:a16="http://schemas.microsoft.com/office/drawing/2014/main" id="{C191CAD6-D6FD-094E-BF7D-B42C1D3D166C}"/>
              </a:ext>
            </a:extLst>
          </p:cNvPr>
          <p:cNvSpPr/>
          <p:nvPr/>
        </p:nvSpPr>
        <p:spPr>
          <a:xfrm>
            <a:off x="302803" y="241561"/>
            <a:ext cx="5295754" cy="744349"/>
          </a:xfrm>
          <a:custGeom>
            <a:avLst/>
            <a:gdLst>
              <a:gd name="connsiteX0" fmla="*/ 0 w 5295754"/>
              <a:gd name="connsiteY0" fmla="*/ 124061 h 744349"/>
              <a:gd name="connsiteX1" fmla="*/ 124061 w 5295754"/>
              <a:gd name="connsiteY1" fmla="*/ 0 h 744349"/>
              <a:gd name="connsiteX2" fmla="*/ 634433 w 5295754"/>
              <a:gd name="connsiteY2" fmla="*/ 0 h 744349"/>
              <a:gd name="connsiteX3" fmla="*/ 1296233 w 5295754"/>
              <a:gd name="connsiteY3" fmla="*/ 0 h 744349"/>
              <a:gd name="connsiteX4" fmla="*/ 1756129 w 5295754"/>
              <a:gd name="connsiteY4" fmla="*/ 0 h 744349"/>
              <a:gd name="connsiteX5" fmla="*/ 2216024 w 5295754"/>
              <a:gd name="connsiteY5" fmla="*/ 0 h 744349"/>
              <a:gd name="connsiteX6" fmla="*/ 2776872 w 5295754"/>
              <a:gd name="connsiteY6" fmla="*/ 0 h 744349"/>
              <a:gd name="connsiteX7" fmla="*/ 3438673 w 5295754"/>
              <a:gd name="connsiteY7" fmla="*/ 0 h 744349"/>
              <a:gd name="connsiteX8" fmla="*/ 4049997 w 5295754"/>
              <a:gd name="connsiteY8" fmla="*/ 0 h 744349"/>
              <a:gd name="connsiteX9" fmla="*/ 4509892 w 5295754"/>
              <a:gd name="connsiteY9" fmla="*/ 0 h 744349"/>
              <a:gd name="connsiteX10" fmla="*/ 5171693 w 5295754"/>
              <a:gd name="connsiteY10" fmla="*/ 0 h 744349"/>
              <a:gd name="connsiteX11" fmla="*/ 5295754 w 5295754"/>
              <a:gd name="connsiteY11" fmla="*/ 124061 h 744349"/>
              <a:gd name="connsiteX12" fmla="*/ 5295754 w 5295754"/>
              <a:gd name="connsiteY12" fmla="*/ 620288 h 744349"/>
              <a:gd name="connsiteX13" fmla="*/ 5171693 w 5295754"/>
              <a:gd name="connsiteY13" fmla="*/ 744349 h 744349"/>
              <a:gd name="connsiteX14" fmla="*/ 4610845 w 5295754"/>
              <a:gd name="connsiteY14" fmla="*/ 744349 h 744349"/>
              <a:gd name="connsiteX15" fmla="*/ 3999521 w 5295754"/>
              <a:gd name="connsiteY15" fmla="*/ 744349 h 744349"/>
              <a:gd name="connsiteX16" fmla="*/ 3539625 w 5295754"/>
              <a:gd name="connsiteY16" fmla="*/ 744349 h 744349"/>
              <a:gd name="connsiteX17" fmla="*/ 2928301 w 5295754"/>
              <a:gd name="connsiteY17" fmla="*/ 744349 h 744349"/>
              <a:gd name="connsiteX18" fmla="*/ 2468406 w 5295754"/>
              <a:gd name="connsiteY18" fmla="*/ 744349 h 744349"/>
              <a:gd name="connsiteX19" fmla="*/ 1958034 w 5295754"/>
              <a:gd name="connsiteY19" fmla="*/ 744349 h 744349"/>
              <a:gd name="connsiteX20" fmla="*/ 1346710 w 5295754"/>
              <a:gd name="connsiteY20" fmla="*/ 744349 h 744349"/>
              <a:gd name="connsiteX21" fmla="*/ 785862 w 5295754"/>
              <a:gd name="connsiteY21" fmla="*/ 744349 h 744349"/>
              <a:gd name="connsiteX22" fmla="*/ 124061 w 5295754"/>
              <a:gd name="connsiteY22" fmla="*/ 744349 h 744349"/>
              <a:gd name="connsiteX23" fmla="*/ 0 w 5295754"/>
              <a:gd name="connsiteY23" fmla="*/ 620288 h 744349"/>
              <a:gd name="connsiteX24" fmla="*/ 0 w 5295754"/>
              <a:gd name="connsiteY24" fmla="*/ 124061 h 744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295754" h="744349" fill="none" extrusionOk="0">
                <a:moveTo>
                  <a:pt x="0" y="124061"/>
                </a:moveTo>
                <a:cubicBezTo>
                  <a:pt x="-1734" y="47906"/>
                  <a:pt x="59597" y="540"/>
                  <a:pt x="124061" y="0"/>
                </a:cubicBezTo>
                <a:cubicBezTo>
                  <a:pt x="247954" y="-20424"/>
                  <a:pt x="429893" y="2457"/>
                  <a:pt x="634433" y="0"/>
                </a:cubicBezTo>
                <a:cubicBezTo>
                  <a:pt x="838973" y="-2457"/>
                  <a:pt x="982701" y="44983"/>
                  <a:pt x="1296233" y="0"/>
                </a:cubicBezTo>
                <a:cubicBezTo>
                  <a:pt x="1609765" y="-44983"/>
                  <a:pt x="1583677" y="45206"/>
                  <a:pt x="1756129" y="0"/>
                </a:cubicBezTo>
                <a:cubicBezTo>
                  <a:pt x="1928581" y="-45206"/>
                  <a:pt x="1997519" y="52123"/>
                  <a:pt x="2216024" y="0"/>
                </a:cubicBezTo>
                <a:cubicBezTo>
                  <a:pt x="2434530" y="-52123"/>
                  <a:pt x="2500793" y="9450"/>
                  <a:pt x="2776872" y="0"/>
                </a:cubicBezTo>
                <a:cubicBezTo>
                  <a:pt x="3052951" y="-9450"/>
                  <a:pt x="3138427" y="29558"/>
                  <a:pt x="3438673" y="0"/>
                </a:cubicBezTo>
                <a:cubicBezTo>
                  <a:pt x="3738919" y="-29558"/>
                  <a:pt x="3855150" y="52000"/>
                  <a:pt x="4049997" y="0"/>
                </a:cubicBezTo>
                <a:cubicBezTo>
                  <a:pt x="4244844" y="-52000"/>
                  <a:pt x="4315080" y="16519"/>
                  <a:pt x="4509892" y="0"/>
                </a:cubicBezTo>
                <a:cubicBezTo>
                  <a:pt x="4704705" y="-16519"/>
                  <a:pt x="5006018" y="38267"/>
                  <a:pt x="5171693" y="0"/>
                </a:cubicBezTo>
                <a:cubicBezTo>
                  <a:pt x="5246844" y="-837"/>
                  <a:pt x="5300594" y="56999"/>
                  <a:pt x="5295754" y="124061"/>
                </a:cubicBezTo>
                <a:cubicBezTo>
                  <a:pt x="5305682" y="269690"/>
                  <a:pt x="5281055" y="499878"/>
                  <a:pt x="5295754" y="620288"/>
                </a:cubicBezTo>
                <a:cubicBezTo>
                  <a:pt x="5294255" y="689015"/>
                  <a:pt x="5238975" y="741760"/>
                  <a:pt x="5171693" y="744349"/>
                </a:cubicBezTo>
                <a:cubicBezTo>
                  <a:pt x="4932612" y="783507"/>
                  <a:pt x="4826474" y="693507"/>
                  <a:pt x="4610845" y="744349"/>
                </a:cubicBezTo>
                <a:cubicBezTo>
                  <a:pt x="4395216" y="795191"/>
                  <a:pt x="4226494" y="691386"/>
                  <a:pt x="3999521" y="744349"/>
                </a:cubicBezTo>
                <a:cubicBezTo>
                  <a:pt x="3772548" y="797312"/>
                  <a:pt x="3656446" y="729552"/>
                  <a:pt x="3539625" y="744349"/>
                </a:cubicBezTo>
                <a:cubicBezTo>
                  <a:pt x="3422804" y="759146"/>
                  <a:pt x="3231658" y="708246"/>
                  <a:pt x="2928301" y="744349"/>
                </a:cubicBezTo>
                <a:cubicBezTo>
                  <a:pt x="2624944" y="780452"/>
                  <a:pt x="2595902" y="697468"/>
                  <a:pt x="2468406" y="744349"/>
                </a:cubicBezTo>
                <a:cubicBezTo>
                  <a:pt x="2340911" y="791230"/>
                  <a:pt x="2087488" y="692270"/>
                  <a:pt x="1958034" y="744349"/>
                </a:cubicBezTo>
                <a:cubicBezTo>
                  <a:pt x="1828580" y="796428"/>
                  <a:pt x="1543315" y="710343"/>
                  <a:pt x="1346710" y="744349"/>
                </a:cubicBezTo>
                <a:cubicBezTo>
                  <a:pt x="1150105" y="778355"/>
                  <a:pt x="970360" y="723128"/>
                  <a:pt x="785862" y="744349"/>
                </a:cubicBezTo>
                <a:cubicBezTo>
                  <a:pt x="601364" y="765570"/>
                  <a:pt x="263781" y="730093"/>
                  <a:pt x="124061" y="744349"/>
                </a:cubicBezTo>
                <a:cubicBezTo>
                  <a:pt x="47648" y="728056"/>
                  <a:pt x="-5978" y="693029"/>
                  <a:pt x="0" y="620288"/>
                </a:cubicBezTo>
                <a:cubicBezTo>
                  <a:pt x="-26631" y="408189"/>
                  <a:pt x="9690" y="344294"/>
                  <a:pt x="0" y="124061"/>
                </a:cubicBezTo>
                <a:close/>
              </a:path>
              <a:path w="5295754" h="744349" stroke="0" extrusionOk="0">
                <a:moveTo>
                  <a:pt x="0" y="124061"/>
                </a:moveTo>
                <a:cubicBezTo>
                  <a:pt x="-1617" y="48942"/>
                  <a:pt x="52895" y="18037"/>
                  <a:pt x="124061" y="0"/>
                </a:cubicBezTo>
                <a:cubicBezTo>
                  <a:pt x="321359" y="-11660"/>
                  <a:pt x="549393" y="1288"/>
                  <a:pt x="684909" y="0"/>
                </a:cubicBezTo>
                <a:cubicBezTo>
                  <a:pt x="820425" y="-1288"/>
                  <a:pt x="1139075" y="57021"/>
                  <a:pt x="1296233" y="0"/>
                </a:cubicBezTo>
                <a:cubicBezTo>
                  <a:pt x="1453391" y="-57021"/>
                  <a:pt x="1584927" y="46546"/>
                  <a:pt x="1705652" y="0"/>
                </a:cubicBezTo>
                <a:cubicBezTo>
                  <a:pt x="1826377" y="-46546"/>
                  <a:pt x="1970871" y="52712"/>
                  <a:pt x="2216024" y="0"/>
                </a:cubicBezTo>
                <a:cubicBezTo>
                  <a:pt x="2461177" y="-52712"/>
                  <a:pt x="2736220" y="38535"/>
                  <a:pt x="2877825" y="0"/>
                </a:cubicBezTo>
                <a:cubicBezTo>
                  <a:pt x="3019430" y="-38535"/>
                  <a:pt x="3258359" y="69001"/>
                  <a:pt x="3539625" y="0"/>
                </a:cubicBezTo>
                <a:cubicBezTo>
                  <a:pt x="3820891" y="-69001"/>
                  <a:pt x="3839484" y="38170"/>
                  <a:pt x="3949044" y="0"/>
                </a:cubicBezTo>
                <a:cubicBezTo>
                  <a:pt x="4058604" y="-38170"/>
                  <a:pt x="4477685" y="75971"/>
                  <a:pt x="4610845" y="0"/>
                </a:cubicBezTo>
                <a:cubicBezTo>
                  <a:pt x="4744005" y="-75971"/>
                  <a:pt x="5003849" y="17862"/>
                  <a:pt x="5171693" y="0"/>
                </a:cubicBezTo>
                <a:cubicBezTo>
                  <a:pt x="5240432" y="-1490"/>
                  <a:pt x="5301697" y="62242"/>
                  <a:pt x="5295754" y="124061"/>
                </a:cubicBezTo>
                <a:cubicBezTo>
                  <a:pt x="5300689" y="265455"/>
                  <a:pt x="5291017" y="424873"/>
                  <a:pt x="5295754" y="620288"/>
                </a:cubicBezTo>
                <a:cubicBezTo>
                  <a:pt x="5293187" y="693942"/>
                  <a:pt x="5228747" y="741948"/>
                  <a:pt x="5171693" y="744349"/>
                </a:cubicBezTo>
                <a:cubicBezTo>
                  <a:pt x="4958199" y="791889"/>
                  <a:pt x="4932789" y="696204"/>
                  <a:pt x="4711798" y="744349"/>
                </a:cubicBezTo>
                <a:cubicBezTo>
                  <a:pt x="4490808" y="792494"/>
                  <a:pt x="4375835" y="717357"/>
                  <a:pt x="4049997" y="744349"/>
                </a:cubicBezTo>
                <a:cubicBezTo>
                  <a:pt x="3724159" y="771341"/>
                  <a:pt x="3775736" y="691450"/>
                  <a:pt x="3590102" y="744349"/>
                </a:cubicBezTo>
                <a:cubicBezTo>
                  <a:pt x="3404468" y="797248"/>
                  <a:pt x="3099527" y="669281"/>
                  <a:pt x="2928301" y="744349"/>
                </a:cubicBezTo>
                <a:cubicBezTo>
                  <a:pt x="2757075" y="819417"/>
                  <a:pt x="2573366" y="731317"/>
                  <a:pt x="2417929" y="744349"/>
                </a:cubicBezTo>
                <a:cubicBezTo>
                  <a:pt x="2262492" y="757381"/>
                  <a:pt x="2033743" y="676302"/>
                  <a:pt x="1806605" y="744349"/>
                </a:cubicBezTo>
                <a:cubicBezTo>
                  <a:pt x="1579467" y="812396"/>
                  <a:pt x="1420408" y="695892"/>
                  <a:pt x="1245757" y="744349"/>
                </a:cubicBezTo>
                <a:cubicBezTo>
                  <a:pt x="1071106" y="792806"/>
                  <a:pt x="842448" y="732241"/>
                  <a:pt x="634433" y="744349"/>
                </a:cubicBezTo>
                <a:cubicBezTo>
                  <a:pt x="426418" y="756457"/>
                  <a:pt x="228451" y="731021"/>
                  <a:pt x="124061" y="744349"/>
                </a:cubicBezTo>
                <a:cubicBezTo>
                  <a:pt x="57408" y="728709"/>
                  <a:pt x="-7997" y="699760"/>
                  <a:pt x="0" y="620288"/>
                </a:cubicBezTo>
                <a:cubicBezTo>
                  <a:pt x="-43683" y="376640"/>
                  <a:pt x="40407" y="336654"/>
                  <a:pt x="0" y="124061"/>
                </a:cubicBezTo>
                <a:close/>
              </a:path>
            </a:pathLst>
          </a:custGeom>
          <a:solidFill>
            <a:srgbClr val="C00000"/>
          </a:solidFill>
          <a:ln w="76200">
            <a:solidFill>
              <a:schemeClr val="accent4">
                <a:lumMod val="60000"/>
                <a:lumOff val="40000"/>
              </a:schemeClr>
            </a:solidFill>
            <a:extLst>
              <a:ext uri="{C807C97D-BFC1-408E-A445-0C87EB9F89A2}">
                <ask:lineSketchStyleProps xmlns="" xmlns:ask="http://schemas.microsoft.com/office/drawing/2018/sketchyshapes" sd="1607263410">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dirty="0">
                <a:latin typeface="Chalkboard" panose="03050602040202020205" pitchFamily="66" charset="77"/>
              </a:rPr>
              <a:t>Have Your Say…</a:t>
            </a:r>
          </a:p>
        </p:txBody>
      </p:sp>
      <p:pic>
        <p:nvPicPr>
          <p:cNvPr id="3" name="Picture 2">
            <a:extLst>
              <a:ext uri="{FF2B5EF4-FFF2-40B4-BE49-F238E27FC236}">
                <a16:creationId xmlns:a16="http://schemas.microsoft.com/office/drawing/2014/main" id="{8D6CC7E0-48BC-D747-8120-6A75C5379DA4}"/>
              </a:ext>
            </a:extLst>
          </p:cNvPr>
          <p:cNvPicPr>
            <a:picLocks noChangeAspect="1"/>
          </p:cNvPicPr>
          <p:nvPr/>
        </p:nvPicPr>
        <p:blipFill>
          <a:blip r:embed="rId3"/>
          <a:stretch>
            <a:fillRect/>
          </a:stretch>
        </p:blipFill>
        <p:spPr>
          <a:xfrm>
            <a:off x="3304683" y="4065279"/>
            <a:ext cx="3381867" cy="2536400"/>
          </a:xfrm>
          <a:prstGeom prst="rect">
            <a:avLst/>
          </a:prstGeom>
          <a:effectLst>
            <a:softEdge rad="127000"/>
          </a:effectLst>
        </p:spPr>
      </p:pic>
      <p:pic>
        <p:nvPicPr>
          <p:cNvPr id="8" name="Picture 7" descr="Graphical user interface, application&#10;&#10;Description automatically generated">
            <a:extLst>
              <a:ext uri="{FF2B5EF4-FFF2-40B4-BE49-F238E27FC236}">
                <a16:creationId xmlns:a16="http://schemas.microsoft.com/office/drawing/2014/main" id="{DF9BCF97-7300-B549-A235-DEF5244E9DA3}"/>
              </a:ext>
            </a:extLst>
          </p:cNvPr>
          <p:cNvPicPr>
            <a:picLocks noChangeAspect="1"/>
          </p:cNvPicPr>
          <p:nvPr/>
        </p:nvPicPr>
        <p:blipFill rotWithShape="1">
          <a:blip r:embed="rId4"/>
          <a:srcRect l="21267" t="50732" r="53342" b="16041"/>
          <a:stretch/>
        </p:blipFill>
        <p:spPr>
          <a:xfrm>
            <a:off x="115299" y="4034017"/>
            <a:ext cx="3179369" cy="2600325"/>
          </a:xfrm>
          <a:prstGeom prst="rect">
            <a:avLst/>
          </a:prstGeom>
          <a:effectLst>
            <a:softEdge rad="127000"/>
          </a:effectLst>
        </p:spPr>
      </p:pic>
      <p:sp>
        <p:nvSpPr>
          <p:cNvPr id="7" name="Rectangle 6">
            <a:extLst>
              <a:ext uri="{FF2B5EF4-FFF2-40B4-BE49-F238E27FC236}">
                <a16:creationId xmlns:a16="http://schemas.microsoft.com/office/drawing/2014/main" id="{C4D38B02-3EBC-484A-8852-99CCE698FD4E}"/>
              </a:ext>
            </a:extLst>
          </p:cNvPr>
          <p:cNvSpPr/>
          <p:nvPr/>
        </p:nvSpPr>
        <p:spPr>
          <a:xfrm>
            <a:off x="302803" y="1469372"/>
            <a:ext cx="6214351" cy="2308324"/>
          </a:xfrm>
          <a:prstGeom prst="rect">
            <a:avLst/>
          </a:prstGeom>
        </p:spPr>
        <p:txBody>
          <a:bodyPr wrap="square">
            <a:spAutoFit/>
          </a:bodyPr>
          <a:lstStyle/>
          <a:p>
            <a:r>
              <a:rPr lang="en-GB" sz="1600" dirty="0"/>
              <a:t>At Great Sankey Primary School we are outward facing and are always looking for ways to improve. Your views are important to us and we are keen to hear your comments, answer any questions and listen to any concerns you may have. There are many ways you can do this at our school.</a:t>
            </a:r>
          </a:p>
          <a:p>
            <a:endParaRPr lang="en-GB" sz="1600" dirty="0"/>
          </a:p>
          <a:p>
            <a:r>
              <a:rPr lang="en-GB" sz="1600" dirty="0"/>
              <a:t>We have an open door policy and truly value your thoughts, so please feel free to speak to any member of our staff who would be happy to help.</a:t>
            </a:r>
          </a:p>
        </p:txBody>
      </p:sp>
      <p:sp>
        <p:nvSpPr>
          <p:cNvPr id="10" name="Rounded Rectangle 9">
            <a:extLst>
              <a:ext uri="{FF2B5EF4-FFF2-40B4-BE49-F238E27FC236}">
                <a16:creationId xmlns:a16="http://schemas.microsoft.com/office/drawing/2014/main" id="{D0C9D038-DF82-A249-97B6-47E4A2FAB51E}"/>
              </a:ext>
            </a:extLst>
          </p:cNvPr>
          <p:cNvSpPr/>
          <p:nvPr/>
        </p:nvSpPr>
        <p:spPr>
          <a:xfrm>
            <a:off x="7028466" y="397962"/>
            <a:ext cx="4678625" cy="6203717"/>
          </a:xfrm>
          <a:prstGeom prst="roundRect">
            <a:avLst>
              <a:gd name="adj" fmla="val 0"/>
            </a:avLst>
          </a:prstGeom>
          <a:solidFill>
            <a:schemeClr val="accent5">
              <a:lumMod val="20000"/>
              <a:lumOff val="80000"/>
            </a:schemeClr>
          </a:solid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u="sng" dirty="0">
                <a:solidFill>
                  <a:schemeClr val="tx1"/>
                </a:solidFill>
                <a:latin typeface="Chalkboard" panose="03050602040202020205" pitchFamily="66" charset="77"/>
              </a:rPr>
              <a:t>Ways To Communicate:</a:t>
            </a:r>
          </a:p>
          <a:p>
            <a:pPr algn="ctr"/>
            <a:endParaRPr lang="en-GB" sz="2000" b="1" u="sng" dirty="0">
              <a:solidFill>
                <a:schemeClr val="tx1"/>
              </a:solidFill>
              <a:latin typeface="Chalkboard" panose="03050602040202020205" pitchFamily="66" charset="77"/>
            </a:endParaRPr>
          </a:p>
          <a:p>
            <a:pPr marL="285750" indent="-285750" algn="ctr">
              <a:buFont typeface="Arial" panose="020B0604020202020204" pitchFamily="34" charset="0"/>
              <a:buChar char="•"/>
            </a:pPr>
            <a:r>
              <a:rPr lang="en-GB" sz="1600" dirty="0">
                <a:solidFill>
                  <a:schemeClr val="tx1"/>
                </a:solidFill>
                <a:latin typeface="Chalkboard" panose="03050602040202020205" pitchFamily="66" charset="77"/>
              </a:rPr>
              <a:t>Weekly Newsletter / News Bulletin</a:t>
            </a:r>
          </a:p>
          <a:p>
            <a:pPr algn="ctr"/>
            <a:endParaRPr lang="en-GB" sz="1600" dirty="0">
              <a:solidFill>
                <a:schemeClr val="tx1"/>
              </a:solidFill>
              <a:latin typeface="Chalkboard" panose="03050602040202020205" pitchFamily="66" charset="77"/>
            </a:endParaRPr>
          </a:p>
          <a:p>
            <a:pPr marL="285750" indent="-285750" algn="ctr">
              <a:buFont typeface="Arial" panose="020B0604020202020204" pitchFamily="34" charset="0"/>
              <a:buChar char="•"/>
            </a:pPr>
            <a:r>
              <a:rPr lang="en-GB" sz="1600" dirty="0">
                <a:solidFill>
                  <a:schemeClr val="tx1"/>
                </a:solidFill>
                <a:latin typeface="Chalkboard" panose="03050602040202020205" pitchFamily="66" charset="77"/>
              </a:rPr>
              <a:t>School Office</a:t>
            </a:r>
          </a:p>
          <a:p>
            <a:pPr marL="285750" indent="-285750" algn="ctr">
              <a:buFont typeface="Arial" panose="020B0604020202020204" pitchFamily="34" charset="0"/>
              <a:buChar char="•"/>
            </a:pPr>
            <a:endParaRPr lang="en-GB" sz="1600" dirty="0">
              <a:solidFill>
                <a:schemeClr val="tx1"/>
              </a:solidFill>
              <a:latin typeface="Chalkboard" panose="03050602040202020205" pitchFamily="66" charset="77"/>
            </a:endParaRPr>
          </a:p>
          <a:p>
            <a:pPr marL="285750" indent="-285750" algn="ctr">
              <a:buFont typeface="Arial" panose="020B0604020202020204" pitchFamily="34" charset="0"/>
              <a:buChar char="•"/>
            </a:pPr>
            <a:r>
              <a:rPr lang="en-GB" sz="1600" dirty="0">
                <a:solidFill>
                  <a:schemeClr val="tx1"/>
                </a:solidFill>
                <a:latin typeface="Chalkboard" panose="03050602040202020205" pitchFamily="66" charset="77"/>
              </a:rPr>
              <a:t>Parent Mail</a:t>
            </a:r>
          </a:p>
          <a:p>
            <a:pPr marL="285750" indent="-285750" algn="ctr">
              <a:buFont typeface="Arial" panose="020B0604020202020204" pitchFamily="34" charset="0"/>
              <a:buChar char="•"/>
            </a:pPr>
            <a:endParaRPr lang="en-GB" sz="1600" dirty="0">
              <a:solidFill>
                <a:schemeClr val="tx1"/>
              </a:solidFill>
              <a:latin typeface="Chalkboard" panose="03050602040202020205" pitchFamily="66" charset="77"/>
            </a:endParaRPr>
          </a:p>
          <a:p>
            <a:pPr marL="285750" indent="-285750" algn="ctr">
              <a:buFont typeface="Arial" panose="020B0604020202020204" pitchFamily="34" charset="0"/>
              <a:buChar char="•"/>
            </a:pPr>
            <a:r>
              <a:rPr lang="en-GB" sz="1600" dirty="0">
                <a:solidFill>
                  <a:schemeClr val="tx1"/>
                </a:solidFill>
                <a:latin typeface="Chalkboard" panose="03050602040202020205" pitchFamily="66" charset="77"/>
              </a:rPr>
              <a:t>Speak to the class teachers / teaching assistants</a:t>
            </a:r>
          </a:p>
          <a:p>
            <a:pPr marL="285750" indent="-285750" algn="ctr">
              <a:buFont typeface="Arial" panose="020B0604020202020204" pitchFamily="34" charset="0"/>
              <a:buChar char="•"/>
            </a:pPr>
            <a:endParaRPr lang="en-GB" sz="1600" dirty="0">
              <a:solidFill>
                <a:schemeClr val="tx1"/>
              </a:solidFill>
              <a:latin typeface="Chalkboard" panose="03050602040202020205" pitchFamily="66" charset="77"/>
            </a:endParaRPr>
          </a:p>
          <a:p>
            <a:pPr marL="285750" indent="-285750" algn="ctr">
              <a:buFont typeface="Arial" panose="020B0604020202020204" pitchFamily="34" charset="0"/>
              <a:buChar char="•"/>
            </a:pPr>
            <a:r>
              <a:rPr lang="en-GB" sz="1600" dirty="0">
                <a:solidFill>
                  <a:schemeClr val="tx1"/>
                </a:solidFill>
                <a:latin typeface="Chalkboard" panose="03050602040202020205" pitchFamily="66" charset="77"/>
              </a:rPr>
              <a:t>Speak to Miss Leah (Pastoral lead)</a:t>
            </a:r>
          </a:p>
          <a:p>
            <a:pPr marL="285750" indent="-285750" algn="ctr">
              <a:buFont typeface="Arial" panose="020B0604020202020204" pitchFamily="34" charset="0"/>
              <a:buChar char="•"/>
            </a:pPr>
            <a:endParaRPr lang="en-GB" sz="1600" dirty="0">
              <a:solidFill>
                <a:schemeClr val="tx1"/>
              </a:solidFill>
              <a:latin typeface="Chalkboard" panose="03050602040202020205" pitchFamily="66" charset="77"/>
            </a:endParaRPr>
          </a:p>
          <a:p>
            <a:pPr marL="285750" indent="-285750" algn="ctr">
              <a:buFont typeface="Arial" panose="020B0604020202020204" pitchFamily="34" charset="0"/>
              <a:buChar char="•"/>
            </a:pPr>
            <a:r>
              <a:rPr lang="en-GB" sz="1600" dirty="0">
                <a:solidFill>
                  <a:schemeClr val="tx1"/>
                </a:solidFill>
                <a:latin typeface="Chalkboard" panose="03050602040202020205" pitchFamily="66" charset="77"/>
              </a:rPr>
              <a:t>Speak to the headteacher / deputy headteacher</a:t>
            </a:r>
          </a:p>
          <a:p>
            <a:pPr marL="285750" indent="-285750" algn="ctr">
              <a:buFont typeface="Arial" panose="020B0604020202020204" pitchFamily="34" charset="0"/>
              <a:buChar char="•"/>
            </a:pPr>
            <a:endParaRPr lang="en-GB" sz="1600" dirty="0">
              <a:solidFill>
                <a:schemeClr val="tx1"/>
              </a:solidFill>
              <a:latin typeface="Chalkboard" panose="03050602040202020205" pitchFamily="66" charset="77"/>
            </a:endParaRPr>
          </a:p>
          <a:p>
            <a:pPr marL="285750" indent="-285750" algn="ctr">
              <a:buFont typeface="Arial" panose="020B0604020202020204" pitchFamily="34" charset="0"/>
              <a:buChar char="•"/>
            </a:pPr>
            <a:r>
              <a:rPr lang="en-GB" sz="1600" dirty="0">
                <a:solidFill>
                  <a:schemeClr val="tx1"/>
                </a:solidFill>
                <a:latin typeface="Chalkboard" panose="03050602040202020205" pitchFamily="66" charset="77"/>
              </a:rPr>
              <a:t>PFA / Senior Leader Coffee Mornings</a:t>
            </a:r>
          </a:p>
          <a:p>
            <a:pPr marL="285750" indent="-285750" algn="ctr">
              <a:buFont typeface="Arial" panose="020B0604020202020204" pitchFamily="34" charset="0"/>
              <a:buChar char="•"/>
            </a:pPr>
            <a:endParaRPr lang="en-GB" sz="1600" dirty="0">
              <a:solidFill>
                <a:schemeClr val="tx1"/>
              </a:solidFill>
              <a:latin typeface="Chalkboard" panose="03050602040202020205" pitchFamily="66" charset="77"/>
            </a:endParaRPr>
          </a:p>
          <a:p>
            <a:pPr marL="285750" indent="-285750" algn="ctr">
              <a:buFont typeface="Arial" panose="020B0604020202020204" pitchFamily="34" charset="0"/>
              <a:buChar char="•"/>
            </a:pPr>
            <a:r>
              <a:rPr lang="en-GB" sz="1600" dirty="0">
                <a:solidFill>
                  <a:schemeClr val="tx1"/>
                </a:solidFill>
                <a:latin typeface="Chalkboard" panose="03050602040202020205" pitchFamily="66" charset="77"/>
              </a:rPr>
              <a:t>Parent Surveys</a:t>
            </a:r>
          </a:p>
          <a:p>
            <a:pPr marL="285750" indent="-285750" algn="ctr">
              <a:buFont typeface="Arial" panose="020B0604020202020204" pitchFamily="34" charset="0"/>
              <a:buChar char="•"/>
            </a:pPr>
            <a:endParaRPr lang="en-GB" sz="1600" dirty="0">
              <a:solidFill>
                <a:schemeClr val="tx1"/>
              </a:solidFill>
              <a:latin typeface="Chalkboard" panose="03050602040202020205" pitchFamily="66" charset="77"/>
            </a:endParaRPr>
          </a:p>
          <a:p>
            <a:pPr marL="285750" indent="-285750" algn="ctr">
              <a:buFont typeface="Arial" panose="020B0604020202020204" pitchFamily="34" charset="0"/>
              <a:buChar char="•"/>
            </a:pPr>
            <a:r>
              <a:rPr lang="en-GB" sz="1600" dirty="0">
                <a:solidFill>
                  <a:schemeClr val="tx1"/>
                </a:solidFill>
                <a:latin typeface="Chalkboard" panose="03050602040202020205" pitchFamily="66" charset="77"/>
              </a:rPr>
              <a:t>Parent workshops / Stay and Learn sessions.</a:t>
            </a:r>
          </a:p>
          <a:p>
            <a:pPr algn="ctr"/>
            <a:endParaRPr lang="en-GB" sz="1600" dirty="0">
              <a:solidFill>
                <a:srgbClr val="0563C1"/>
              </a:solidFill>
              <a:latin typeface="Chalkboard" panose="03050602040202020205" pitchFamily="66" charset="77"/>
              <a:hlinkClick r:id="rId5">
                <a:extLst>
                  <a:ext uri="{A12FA001-AC4F-418D-AE19-62706E023703}">
                    <ahyp:hlinkClr xmlns:ahyp="http://schemas.microsoft.com/office/drawing/2018/hyperlinkcolor" val="tx"/>
                  </a:ext>
                </a:extLst>
              </a:hlinkClick>
            </a:endParaRPr>
          </a:p>
          <a:p>
            <a:pPr marL="285750" indent="-285750" algn="ctr">
              <a:buFont typeface="Arial" panose="020B0604020202020204" pitchFamily="34" charset="0"/>
              <a:buChar char="•"/>
            </a:pPr>
            <a:r>
              <a:rPr lang="en-GB" sz="1600" dirty="0">
                <a:solidFill>
                  <a:schemeClr val="tx1"/>
                </a:solidFill>
                <a:latin typeface="Chalkboard" panose="03050602040202020205" pitchFamily="66" charset="77"/>
                <a:hlinkClick r:id="rId5">
                  <a:extLst>
                    <a:ext uri="{A12FA001-AC4F-418D-AE19-62706E023703}">
                      <ahyp:hlinkClr xmlns:ahyp="http://schemas.microsoft.com/office/drawing/2018/hyperlinkcolor" val="tx"/>
                    </a:ext>
                  </a:extLst>
                </a:hlinkClick>
              </a:rPr>
              <a:t>admin@greatsankeyprimary.tcat.uk.com</a:t>
            </a:r>
            <a:endParaRPr lang="en-GB" sz="1400" dirty="0">
              <a:solidFill>
                <a:schemeClr val="tx1"/>
              </a:solidFill>
              <a:latin typeface="Chalkboard" panose="03050602040202020205" pitchFamily="66" charset="77"/>
            </a:endParaRPr>
          </a:p>
        </p:txBody>
      </p:sp>
    </p:spTree>
    <p:extLst>
      <p:ext uri="{BB962C8B-B14F-4D97-AF65-F5344CB8AC3E}">
        <p14:creationId xmlns:p14="http://schemas.microsoft.com/office/powerpoint/2010/main" val="79449486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3EC664A-E179-2F4C-A7E4-A1B7F88E71C5}"/>
              </a:ext>
            </a:extLst>
          </p:cNvPr>
          <p:cNvSpPr/>
          <p:nvPr/>
        </p:nvSpPr>
        <p:spPr>
          <a:xfrm>
            <a:off x="0" y="0"/>
            <a:ext cx="12192000" cy="6858000"/>
          </a:xfrm>
          <a:prstGeom prst="rect">
            <a:avLst/>
          </a:prstGeom>
          <a:noFill/>
          <a:ln w="762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a:extLst>
              <a:ext uri="{FF2B5EF4-FFF2-40B4-BE49-F238E27FC236}">
                <a16:creationId xmlns:a16="http://schemas.microsoft.com/office/drawing/2014/main" id="{9A717401-3B63-7C47-9177-F3182A0BCFAA}"/>
              </a:ext>
            </a:extLst>
          </p:cNvPr>
          <p:cNvPicPr>
            <a:picLocks noChangeAspect="1"/>
          </p:cNvPicPr>
          <p:nvPr/>
        </p:nvPicPr>
        <p:blipFill>
          <a:blip r:embed="rId2">
            <a:alphaModFix amt="20000"/>
            <a:duotone>
              <a:schemeClr val="accent5">
                <a:shade val="45000"/>
                <a:satMod val="135000"/>
              </a:schemeClr>
              <a:prstClr val="white"/>
            </a:duotone>
          </a:blip>
          <a:stretch>
            <a:fillRect/>
          </a:stretch>
        </p:blipFill>
        <p:spPr>
          <a:xfrm>
            <a:off x="0" y="3511082"/>
            <a:ext cx="12192000" cy="3454401"/>
          </a:xfrm>
          <a:prstGeom prst="rect">
            <a:avLst/>
          </a:prstGeom>
        </p:spPr>
      </p:pic>
      <p:sp>
        <p:nvSpPr>
          <p:cNvPr id="5" name="Rounded Rectangle 4">
            <a:extLst>
              <a:ext uri="{FF2B5EF4-FFF2-40B4-BE49-F238E27FC236}">
                <a16:creationId xmlns:a16="http://schemas.microsoft.com/office/drawing/2014/main" id="{C191CAD6-D6FD-094E-BF7D-B42C1D3D166C}"/>
              </a:ext>
            </a:extLst>
          </p:cNvPr>
          <p:cNvSpPr/>
          <p:nvPr/>
        </p:nvSpPr>
        <p:spPr>
          <a:xfrm>
            <a:off x="246651" y="3512988"/>
            <a:ext cx="7169561" cy="744349"/>
          </a:xfrm>
          <a:custGeom>
            <a:avLst/>
            <a:gdLst>
              <a:gd name="connsiteX0" fmla="*/ 0 w 7169561"/>
              <a:gd name="connsiteY0" fmla="*/ 124061 h 744349"/>
              <a:gd name="connsiteX1" fmla="*/ 124061 w 7169561"/>
              <a:gd name="connsiteY1" fmla="*/ 0 h 744349"/>
              <a:gd name="connsiteX2" fmla="*/ 700848 w 7169561"/>
              <a:gd name="connsiteY2" fmla="*/ 0 h 744349"/>
              <a:gd name="connsiteX3" fmla="*/ 1346849 w 7169561"/>
              <a:gd name="connsiteY3" fmla="*/ 0 h 744349"/>
              <a:gd name="connsiteX4" fmla="*/ 1785206 w 7169561"/>
              <a:gd name="connsiteY4" fmla="*/ 0 h 744349"/>
              <a:gd name="connsiteX5" fmla="*/ 2431207 w 7169561"/>
              <a:gd name="connsiteY5" fmla="*/ 0 h 744349"/>
              <a:gd name="connsiteX6" fmla="*/ 3007994 w 7169561"/>
              <a:gd name="connsiteY6" fmla="*/ 0 h 744349"/>
              <a:gd name="connsiteX7" fmla="*/ 3653995 w 7169561"/>
              <a:gd name="connsiteY7" fmla="*/ 0 h 744349"/>
              <a:gd name="connsiteX8" fmla="*/ 4161567 w 7169561"/>
              <a:gd name="connsiteY8" fmla="*/ 0 h 744349"/>
              <a:gd name="connsiteX9" fmla="*/ 4807568 w 7169561"/>
              <a:gd name="connsiteY9" fmla="*/ 0 h 744349"/>
              <a:gd name="connsiteX10" fmla="*/ 5245926 w 7169561"/>
              <a:gd name="connsiteY10" fmla="*/ 0 h 744349"/>
              <a:gd name="connsiteX11" fmla="*/ 5684284 w 7169561"/>
              <a:gd name="connsiteY11" fmla="*/ 0 h 744349"/>
              <a:gd name="connsiteX12" fmla="*/ 6330285 w 7169561"/>
              <a:gd name="connsiteY12" fmla="*/ 0 h 744349"/>
              <a:gd name="connsiteX13" fmla="*/ 7045500 w 7169561"/>
              <a:gd name="connsiteY13" fmla="*/ 0 h 744349"/>
              <a:gd name="connsiteX14" fmla="*/ 7169561 w 7169561"/>
              <a:gd name="connsiteY14" fmla="*/ 124061 h 744349"/>
              <a:gd name="connsiteX15" fmla="*/ 7169561 w 7169561"/>
              <a:gd name="connsiteY15" fmla="*/ 620288 h 744349"/>
              <a:gd name="connsiteX16" fmla="*/ 7045500 w 7169561"/>
              <a:gd name="connsiteY16" fmla="*/ 744349 h 744349"/>
              <a:gd name="connsiteX17" fmla="*/ 6399499 w 7169561"/>
              <a:gd name="connsiteY17" fmla="*/ 744349 h 744349"/>
              <a:gd name="connsiteX18" fmla="*/ 5684284 w 7169561"/>
              <a:gd name="connsiteY18" fmla="*/ 744349 h 744349"/>
              <a:gd name="connsiteX19" fmla="*/ 4969068 w 7169561"/>
              <a:gd name="connsiteY19" fmla="*/ 744349 h 744349"/>
              <a:gd name="connsiteX20" fmla="*/ 4323067 w 7169561"/>
              <a:gd name="connsiteY20" fmla="*/ 744349 h 744349"/>
              <a:gd name="connsiteX21" fmla="*/ 3815495 w 7169561"/>
              <a:gd name="connsiteY21" fmla="*/ 744349 h 744349"/>
              <a:gd name="connsiteX22" fmla="*/ 3169494 w 7169561"/>
              <a:gd name="connsiteY22" fmla="*/ 744349 h 744349"/>
              <a:gd name="connsiteX23" fmla="*/ 2731136 w 7169561"/>
              <a:gd name="connsiteY23" fmla="*/ 744349 h 744349"/>
              <a:gd name="connsiteX24" fmla="*/ 2154350 w 7169561"/>
              <a:gd name="connsiteY24" fmla="*/ 744349 h 744349"/>
              <a:gd name="connsiteX25" fmla="*/ 1715992 w 7169561"/>
              <a:gd name="connsiteY25" fmla="*/ 744349 h 744349"/>
              <a:gd name="connsiteX26" fmla="*/ 1139205 w 7169561"/>
              <a:gd name="connsiteY26" fmla="*/ 744349 h 744349"/>
              <a:gd name="connsiteX27" fmla="*/ 700848 w 7169561"/>
              <a:gd name="connsiteY27" fmla="*/ 744349 h 744349"/>
              <a:gd name="connsiteX28" fmla="*/ 124061 w 7169561"/>
              <a:gd name="connsiteY28" fmla="*/ 744349 h 744349"/>
              <a:gd name="connsiteX29" fmla="*/ 0 w 7169561"/>
              <a:gd name="connsiteY29" fmla="*/ 620288 h 744349"/>
              <a:gd name="connsiteX30" fmla="*/ 0 w 7169561"/>
              <a:gd name="connsiteY30" fmla="*/ 124061 h 744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169561" h="744349" fill="none" extrusionOk="0">
                <a:moveTo>
                  <a:pt x="0" y="124061"/>
                </a:moveTo>
                <a:cubicBezTo>
                  <a:pt x="1816" y="59513"/>
                  <a:pt x="60742" y="13108"/>
                  <a:pt x="124061" y="0"/>
                </a:cubicBezTo>
                <a:cubicBezTo>
                  <a:pt x="376772" y="-23909"/>
                  <a:pt x="424818" y="51143"/>
                  <a:pt x="700848" y="0"/>
                </a:cubicBezTo>
                <a:cubicBezTo>
                  <a:pt x="976878" y="-51143"/>
                  <a:pt x="1036581" y="67377"/>
                  <a:pt x="1346849" y="0"/>
                </a:cubicBezTo>
                <a:cubicBezTo>
                  <a:pt x="1657117" y="-67377"/>
                  <a:pt x="1673173" y="33335"/>
                  <a:pt x="1785206" y="0"/>
                </a:cubicBezTo>
                <a:cubicBezTo>
                  <a:pt x="1897239" y="-33335"/>
                  <a:pt x="2184159" y="59535"/>
                  <a:pt x="2431207" y="0"/>
                </a:cubicBezTo>
                <a:cubicBezTo>
                  <a:pt x="2678255" y="-59535"/>
                  <a:pt x="2855820" y="14559"/>
                  <a:pt x="3007994" y="0"/>
                </a:cubicBezTo>
                <a:cubicBezTo>
                  <a:pt x="3160168" y="-14559"/>
                  <a:pt x="3364206" y="13560"/>
                  <a:pt x="3653995" y="0"/>
                </a:cubicBezTo>
                <a:cubicBezTo>
                  <a:pt x="3943784" y="-13560"/>
                  <a:pt x="4045973" y="32131"/>
                  <a:pt x="4161567" y="0"/>
                </a:cubicBezTo>
                <a:cubicBezTo>
                  <a:pt x="4277161" y="-32131"/>
                  <a:pt x="4547343" y="50976"/>
                  <a:pt x="4807568" y="0"/>
                </a:cubicBezTo>
                <a:cubicBezTo>
                  <a:pt x="5067793" y="-50976"/>
                  <a:pt x="5155226" y="44048"/>
                  <a:pt x="5245926" y="0"/>
                </a:cubicBezTo>
                <a:cubicBezTo>
                  <a:pt x="5336626" y="-44048"/>
                  <a:pt x="5544225" y="29175"/>
                  <a:pt x="5684284" y="0"/>
                </a:cubicBezTo>
                <a:cubicBezTo>
                  <a:pt x="5824343" y="-29175"/>
                  <a:pt x="6024035" y="64859"/>
                  <a:pt x="6330285" y="0"/>
                </a:cubicBezTo>
                <a:cubicBezTo>
                  <a:pt x="6636535" y="-64859"/>
                  <a:pt x="6752420" y="82621"/>
                  <a:pt x="7045500" y="0"/>
                </a:cubicBezTo>
                <a:cubicBezTo>
                  <a:pt x="7125029" y="-8846"/>
                  <a:pt x="7163382" y="56177"/>
                  <a:pt x="7169561" y="124061"/>
                </a:cubicBezTo>
                <a:cubicBezTo>
                  <a:pt x="7200872" y="315437"/>
                  <a:pt x="7138432" y="450357"/>
                  <a:pt x="7169561" y="620288"/>
                </a:cubicBezTo>
                <a:cubicBezTo>
                  <a:pt x="7172170" y="687476"/>
                  <a:pt x="7113031" y="753237"/>
                  <a:pt x="7045500" y="744349"/>
                </a:cubicBezTo>
                <a:cubicBezTo>
                  <a:pt x="6826267" y="774662"/>
                  <a:pt x="6596477" y="671075"/>
                  <a:pt x="6399499" y="744349"/>
                </a:cubicBezTo>
                <a:cubicBezTo>
                  <a:pt x="6202521" y="817623"/>
                  <a:pt x="5857088" y="693818"/>
                  <a:pt x="5684284" y="744349"/>
                </a:cubicBezTo>
                <a:cubicBezTo>
                  <a:pt x="5511481" y="794880"/>
                  <a:pt x="5260190" y="700635"/>
                  <a:pt x="4969068" y="744349"/>
                </a:cubicBezTo>
                <a:cubicBezTo>
                  <a:pt x="4677946" y="788063"/>
                  <a:pt x="4453915" y="738696"/>
                  <a:pt x="4323067" y="744349"/>
                </a:cubicBezTo>
                <a:cubicBezTo>
                  <a:pt x="4192219" y="750002"/>
                  <a:pt x="3997543" y="717164"/>
                  <a:pt x="3815495" y="744349"/>
                </a:cubicBezTo>
                <a:cubicBezTo>
                  <a:pt x="3633447" y="771534"/>
                  <a:pt x="3311441" y="714397"/>
                  <a:pt x="3169494" y="744349"/>
                </a:cubicBezTo>
                <a:cubicBezTo>
                  <a:pt x="3027547" y="774301"/>
                  <a:pt x="2870553" y="739584"/>
                  <a:pt x="2731136" y="744349"/>
                </a:cubicBezTo>
                <a:cubicBezTo>
                  <a:pt x="2591719" y="749114"/>
                  <a:pt x="2351931" y="677275"/>
                  <a:pt x="2154350" y="744349"/>
                </a:cubicBezTo>
                <a:cubicBezTo>
                  <a:pt x="1956769" y="811423"/>
                  <a:pt x="1878136" y="715373"/>
                  <a:pt x="1715992" y="744349"/>
                </a:cubicBezTo>
                <a:cubicBezTo>
                  <a:pt x="1553848" y="773325"/>
                  <a:pt x="1309333" y="727153"/>
                  <a:pt x="1139205" y="744349"/>
                </a:cubicBezTo>
                <a:cubicBezTo>
                  <a:pt x="969077" y="761545"/>
                  <a:pt x="837213" y="726093"/>
                  <a:pt x="700848" y="744349"/>
                </a:cubicBezTo>
                <a:cubicBezTo>
                  <a:pt x="564483" y="762605"/>
                  <a:pt x="318854" y="728306"/>
                  <a:pt x="124061" y="744349"/>
                </a:cubicBezTo>
                <a:cubicBezTo>
                  <a:pt x="71546" y="733966"/>
                  <a:pt x="2478" y="689456"/>
                  <a:pt x="0" y="620288"/>
                </a:cubicBezTo>
                <a:cubicBezTo>
                  <a:pt x="-14591" y="403651"/>
                  <a:pt x="44200" y="303882"/>
                  <a:pt x="0" y="124061"/>
                </a:cubicBezTo>
                <a:close/>
              </a:path>
              <a:path w="7169561" h="744349" stroke="0" extrusionOk="0">
                <a:moveTo>
                  <a:pt x="0" y="124061"/>
                </a:moveTo>
                <a:cubicBezTo>
                  <a:pt x="-1617" y="48942"/>
                  <a:pt x="52895" y="18037"/>
                  <a:pt x="124061" y="0"/>
                </a:cubicBezTo>
                <a:cubicBezTo>
                  <a:pt x="303772" y="-59130"/>
                  <a:pt x="419322" y="17156"/>
                  <a:pt x="700848" y="0"/>
                </a:cubicBezTo>
                <a:cubicBezTo>
                  <a:pt x="982374" y="-17156"/>
                  <a:pt x="1067528" y="18909"/>
                  <a:pt x="1346849" y="0"/>
                </a:cubicBezTo>
                <a:cubicBezTo>
                  <a:pt x="1626170" y="-18909"/>
                  <a:pt x="1595728" y="15340"/>
                  <a:pt x="1715992" y="0"/>
                </a:cubicBezTo>
                <a:cubicBezTo>
                  <a:pt x="1836256" y="-15340"/>
                  <a:pt x="2042012" y="46149"/>
                  <a:pt x="2223564" y="0"/>
                </a:cubicBezTo>
                <a:cubicBezTo>
                  <a:pt x="2405116" y="-46149"/>
                  <a:pt x="2680785" y="11742"/>
                  <a:pt x="2938780" y="0"/>
                </a:cubicBezTo>
                <a:cubicBezTo>
                  <a:pt x="3196775" y="-11742"/>
                  <a:pt x="3313774" y="37229"/>
                  <a:pt x="3653995" y="0"/>
                </a:cubicBezTo>
                <a:cubicBezTo>
                  <a:pt x="3994216" y="-37229"/>
                  <a:pt x="3885516" y="21726"/>
                  <a:pt x="4023138" y="0"/>
                </a:cubicBezTo>
                <a:cubicBezTo>
                  <a:pt x="4160760" y="-21726"/>
                  <a:pt x="4492038" y="43426"/>
                  <a:pt x="4738354" y="0"/>
                </a:cubicBezTo>
                <a:cubicBezTo>
                  <a:pt x="4984670" y="-43426"/>
                  <a:pt x="5141469" y="28547"/>
                  <a:pt x="5453569" y="0"/>
                </a:cubicBezTo>
                <a:cubicBezTo>
                  <a:pt x="5765669" y="-28547"/>
                  <a:pt x="5856988" y="17347"/>
                  <a:pt x="5961141" y="0"/>
                </a:cubicBezTo>
                <a:cubicBezTo>
                  <a:pt x="6065294" y="-17347"/>
                  <a:pt x="6241195" y="9630"/>
                  <a:pt x="6399499" y="0"/>
                </a:cubicBezTo>
                <a:cubicBezTo>
                  <a:pt x="6557803" y="-9630"/>
                  <a:pt x="6788068" y="48025"/>
                  <a:pt x="7045500" y="0"/>
                </a:cubicBezTo>
                <a:cubicBezTo>
                  <a:pt x="7111450" y="5137"/>
                  <a:pt x="7158098" y="53143"/>
                  <a:pt x="7169561" y="124061"/>
                </a:cubicBezTo>
                <a:cubicBezTo>
                  <a:pt x="7195246" y="263170"/>
                  <a:pt x="7158668" y="447453"/>
                  <a:pt x="7169561" y="620288"/>
                </a:cubicBezTo>
                <a:cubicBezTo>
                  <a:pt x="7184508" y="694036"/>
                  <a:pt x="7125665" y="745412"/>
                  <a:pt x="7045500" y="744349"/>
                </a:cubicBezTo>
                <a:cubicBezTo>
                  <a:pt x="6768296" y="755649"/>
                  <a:pt x="6679435" y="734854"/>
                  <a:pt x="6330285" y="744349"/>
                </a:cubicBezTo>
                <a:cubicBezTo>
                  <a:pt x="5981136" y="753844"/>
                  <a:pt x="5982091" y="732694"/>
                  <a:pt x="5822712" y="744349"/>
                </a:cubicBezTo>
                <a:cubicBezTo>
                  <a:pt x="5663333" y="756004"/>
                  <a:pt x="5378322" y="678449"/>
                  <a:pt x="5176711" y="744349"/>
                </a:cubicBezTo>
                <a:cubicBezTo>
                  <a:pt x="4975100" y="810249"/>
                  <a:pt x="4842950" y="712296"/>
                  <a:pt x="4599925" y="744349"/>
                </a:cubicBezTo>
                <a:cubicBezTo>
                  <a:pt x="4356900" y="776402"/>
                  <a:pt x="4271055" y="692047"/>
                  <a:pt x="3953924" y="744349"/>
                </a:cubicBezTo>
                <a:cubicBezTo>
                  <a:pt x="3636793" y="796651"/>
                  <a:pt x="3672027" y="718331"/>
                  <a:pt x="3515566" y="744349"/>
                </a:cubicBezTo>
                <a:cubicBezTo>
                  <a:pt x="3359105" y="770367"/>
                  <a:pt x="3242671" y="706805"/>
                  <a:pt x="3007994" y="744349"/>
                </a:cubicBezTo>
                <a:cubicBezTo>
                  <a:pt x="2773317" y="781893"/>
                  <a:pt x="2479259" y="718298"/>
                  <a:pt x="2292779" y="744349"/>
                </a:cubicBezTo>
                <a:cubicBezTo>
                  <a:pt x="2106300" y="770400"/>
                  <a:pt x="1927834" y="687724"/>
                  <a:pt x="1785206" y="744349"/>
                </a:cubicBezTo>
                <a:cubicBezTo>
                  <a:pt x="1642578" y="800974"/>
                  <a:pt x="1237931" y="712690"/>
                  <a:pt x="1069991" y="744349"/>
                </a:cubicBezTo>
                <a:cubicBezTo>
                  <a:pt x="902052" y="776008"/>
                  <a:pt x="313762" y="668710"/>
                  <a:pt x="124061" y="744349"/>
                </a:cubicBezTo>
                <a:cubicBezTo>
                  <a:pt x="52141" y="749959"/>
                  <a:pt x="-2256" y="690698"/>
                  <a:pt x="0" y="620288"/>
                </a:cubicBezTo>
                <a:cubicBezTo>
                  <a:pt x="-34507" y="377315"/>
                  <a:pt x="33539" y="353965"/>
                  <a:pt x="0" y="124061"/>
                </a:cubicBezTo>
                <a:close/>
              </a:path>
            </a:pathLst>
          </a:custGeom>
          <a:solidFill>
            <a:srgbClr val="C00000"/>
          </a:solidFill>
          <a:ln w="76200">
            <a:solidFill>
              <a:schemeClr val="accent4">
                <a:lumMod val="60000"/>
                <a:lumOff val="40000"/>
              </a:schemeClr>
            </a:solidFill>
            <a:extLst>
              <a:ext uri="{C807C97D-BFC1-408E-A445-0C87EB9F89A2}">
                <ask:lineSketchStyleProps xmlns="" xmlns:ask="http://schemas.microsoft.com/office/drawing/2018/sketchyshapes" sd="1607263410">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dirty="0">
                <a:latin typeface="Chalkboard" panose="03050602040202020205" pitchFamily="66" charset="77"/>
              </a:rPr>
              <a:t>Social Media – Find Out More!</a:t>
            </a:r>
          </a:p>
        </p:txBody>
      </p:sp>
      <p:pic>
        <p:nvPicPr>
          <p:cNvPr id="3" name="Picture 2">
            <a:extLst>
              <a:ext uri="{FF2B5EF4-FFF2-40B4-BE49-F238E27FC236}">
                <a16:creationId xmlns:a16="http://schemas.microsoft.com/office/drawing/2014/main" id="{8D160AAB-40EE-1740-BA73-AE1E7E9224E5}"/>
              </a:ext>
            </a:extLst>
          </p:cNvPr>
          <p:cNvPicPr>
            <a:picLocks noChangeAspect="1"/>
          </p:cNvPicPr>
          <p:nvPr/>
        </p:nvPicPr>
        <p:blipFill>
          <a:blip r:embed="rId3"/>
          <a:stretch>
            <a:fillRect/>
          </a:stretch>
        </p:blipFill>
        <p:spPr>
          <a:xfrm>
            <a:off x="4459474" y="4546319"/>
            <a:ext cx="2398918" cy="884601"/>
          </a:xfrm>
          <a:prstGeom prst="rect">
            <a:avLst/>
          </a:prstGeom>
        </p:spPr>
      </p:pic>
      <p:pic>
        <p:nvPicPr>
          <p:cNvPr id="7" name="Picture 6">
            <a:extLst>
              <a:ext uri="{FF2B5EF4-FFF2-40B4-BE49-F238E27FC236}">
                <a16:creationId xmlns:a16="http://schemas.microsoft.com/office/drawing/2014/main" id="{F055F945-3604-7E4C-ACD0-BFC10BAE9E0E}"/>
              </a:ext>
            </a:extLst>
          </p:cNvPr>
          <p:cNvPicPr>
            <a:picLocks noChangeAspect="1"/>
          </p:cNvPicPr>
          <p:nvPr/>
        </p:nvPicPr>
        <p:blipFill>
          <a:blip r:embed="rId4"/>
          <a:stretch>
            <a:fillRect/>
          </a:stretch>
        </p:blipFill>
        <p:spPr>
          <a:xfrm>
            <a:off x="302803" y="4354165"/>
            <a:ext cx="3385538" cy="1248417"/>
          </a:xfrm>
          <a:prstGeom prst="rect">
            <a:avLst/>
          </a:prstGeom>
        </p:spPr>
      </p:pic>
      <p:sp>
        <p:nvSpPr>
          <p:cNvPr id="13" name="Rounded Rectangle 12">
            <a:extLst>
              <a:ext uri="{FF2B5EF4-FFF2-40B4-BE49-F238E27FC236}">
                <a16:creationId xmlns:a16="http://schemas.microsoft.com/office/drawing/2014/main" id="{447D8E36-4692-D847-945B-DE77EF5E5799}"/>
              </a:ext>
            </a:extLst>
          </p:cNvPr>
          <p:cNvSpPr/>
          <p:nvPr/>
        </p:nvSpPr>
        <p:spPr>
          <a:xfrm>
            <a:off x="8200243" y="4517954"/>
            <a:ext cx="3471863" cy="884601"/>
          </a:xfrm>
          <a:prstGeom prst="roundRect">
            <a:avLst/>
          </a:prstGeom>
          <a:solidFill>
            <a:schemeClr val="accent5">
              <a:lumMod val="20000"/>
              <a:lumOff val="80000"/>
            </a:schemeClr>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800" b="1" dirty="0">
                <a:solidFill>
                  <a:srgbClr val="002060"/>
                </a:solidFill>
                <a:latin typeface="Chalkboard" panose="03050602040202020205" pitchFamily="66" charset="77"/>
              </a:rPr>
              <a:t>School Website</a:t>
            </a:r>
          </a:p>
        </p:txBody>
      </p:sp>
      <p:pic>
        <p:nvPicPr>
          <p:cNvPr id="14" name="Picture 13" descr="A picture containing logo&#10;&#10;Description automatically generated">
            <a:extLst>
              <a:ext uri="{FF2B5EF4-FFF2-40B4-BE49-F238E27FC236}">
                <a16:creationId xmlns:a16="http://schemas.microsoft.com/office/drawing/2014/main" id="{58CDE83E-4826-5448-A8D4-BF82565073A7}"/>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5762" b="93262" l="7723" r="92016">
                        <a14:foregroundMark x1="9686" y1="6348" x2="42408" y2="30566"/>
                        <a14:foregroundMark x1="42408" y1="30566" x2="64921" y2="56055"/>
                        <a14:foregroundMark x1="64921" y1="56055" x2="72120" y2="80762"/>
                        <a14:foregroundMark x1="51309" y1="93457" x2="36518" y2="87891"/>
                        <a14:foregroundMark x1="36518" y1="87891" x2="28272" y2="80371"/>
                        <a14:foregroundMark x1="41361" y1="84863" x2="34817" y2="61426"/>
                        <a14:foregroundMark x1="34817" y1="61426" x2="36518" y2="50879"/>
                        <a14:foregroundMark x1="20026" y1="36133" x2="20026" y2="59473"/>
                        <a14:foregroundMark x1="20026" y1="51758" x2="23298" y2="71777"/>
                        <a14:foregroundMark x1="23298" y1="71777" x2="27225" y2="79590"/>
                        <a14:foregroundMark x1="37042" y1="83594" x2="28272" y2="54199"/>
                        <a14:foregroundMark x1="48037" y1="71387" x2="28403" y2="46094"/>
                        <a14:foregroundMark x1="28403" y1="46094" x2="26047" y2="39063"/>
                        <a14:foregroundMark x1="23822" y1="42773" x2="40314" y2="64844"/>
                        <a14:foregroundMark x1="36518" y1="61914" x2="27225" y2="56445"/>
                        <a14:foregroundMark x1="27225" y1="56445" x2="26047" y2="52930"/>
                        <a14:foregroundMark x1="26571" y1="52539" x2="27749" y2="57031"/>
                        <a14:foregroundMark x1="29974" y1="56641" x2="38089" y2="62793"/>
                        <a14:foregroundMark x1="38089" y1="62793" x2="38089" y2="63574"/>
                        <a14:foregroundMark x1="15707" y1="51758" x2="31545" y2="64844"/>
                        <a14:foregroundMark x1="32068" y1="70117" x2="32068" y2="76660"/>
                        <a14:foregroundMark x1="27225" y1="61523" x2="26571" y2="57031"/>
                        <a14:foregroundMark x1="26571" y1="62793" x2="26571" y2="60742"/>
                        <a14:foregroundMark x1="26571" y1="60352" x2="26571" y2="60352"/>
                        <a14:foregroundMark x1="25785" y1="59668" x2="30236" y2="59863"/>
                        <a14:foregroundMark x1="23822" y1="65820" x2="29581" y2="69824"/>
                        <a14:foregroundMark x1="28272" y1="64355" x2="27094" y2="66895"/>
                        <a14:foregroundMark x1="27356" y1="67285" x2="29843" y2="80957"/>
                        <a14:foregroundMark x1="31283" y1="85156" x2="26571" y2="82617"/>
                        <a14:foregroundMark x1="35209" y1="88672" x2="18455" y2="74414"/>
                        <a14:foregroundMark x1="18455" y1="74414" x2="7723" y2="49512"/>
                        <a14:foregroundMark x1="10733" y1="7031" x2="33508" y2="25781"/>
                        <a14:foregroundMark x1="33508" y1="25781" x2="40052" y2="34277"/>
                        <a14:foregroundMark x1="40052" y1="34277" x2="40183" y2="34375"/>
                        <a14:foregroundMark x1="28534" y1="15918" x2="28534" y2="28027"/>
                        <a14:foregroundMark x1="28534" y1="28027" x2="25654" y2="18262"/>
                        <a14:foregroundMark x1="25654" y1="18262" x2="24869" y2="30957"/>
                        <a14:foregroundMark x1="24869" y1="30957" x2="25785" y2="19141"/>
                        <a14:foregroundMark x1="25785" y1="19141" x2="29188" y2="31348"/>
                        <a14:foregroundMark x1="29188" y1="31348" x2="26571" y2="19238"/>
                        <a14:foregroundMark x1="26571" y1="19238" x2="24738" y2="30566"/>
                        <a14:foregroundMark x1="24738" y1="30566" x2="20157" y2="25000"/>
                        <a14:foregroundMark x1="43455" y1="6836" x2="72382" y2="11523"/>
                        <a14:foregroundMark x1="72382" y1="11523" x2="84555" y2="16016"/>
                        <a14:foregroundMark x1="84555" y1="16016" x2="90183" y2="31445"/>
                        <a14:foregroundMark x1="90707" y1="46191" x2="92016" y2="6445"/>
                        <a14:foregroundMark x1="92016" y1="6445" x2="75524" y2="9766"/>
                        <a14:foregroundMark x1="75524" y1="9766" x2="36780" y2="6543"/>
                        <a14:foregroundMark x1="7984" y1="7227" x2="12304" y2="69238"/>
                        <a14:foregroundMark x1="12304" y1="69238" x2="13743" y2="70996"/>
                        <a14:foregroundMark x1="30497" y1="80566" x2="34686" y2="88379"/>
                        <a14:foregroundMark x1="34686" y1="88379" x2="45812" y2="91699"/>
                        <a14:foregroundMark x1="45812" y1="91699" x2="57330" y2="91113"/>
                        <a14:foregroundMark x1="57330" y1="91113" x2="83246" y2="74902"/>
                        <a14:foregroundMark x1="83246" y1="74902" x2="90576" y2="57227"/>
                        <a14:foregroundMark x1="90576" y1="57227" x2="88743" y2="12891"/>
                        <a14:foregroundMark x1="88743" y1="12891" x2="81806" y2="5957"/>
                        <a14:foregroundMark x1="81806" y1="5957" x2="9031" y2="5762"/>
                        <a14:foregroundMark x1="16623" y1="20215" x2="23822" y2="61523"/>
                        <a14:foregroundMark x1="35471" y1="65625" x2="45942" y2="47852"/>
                        <a14:foregroundMark x1="45942" y1="47656" x2="49607" y2="64160"/>
                        <a14:foregroundMark x1="12958" y1="12012" x2="15314" y2="21094"/>
                        <a14:foregroundMark x1="15314" y1="21094" x2="26571" y2="28320"/>
                        <a14:foregroundMark x1="26571" y1="28320" x2="40183" y2="23340"/>
                        <a14:foregroundMark x1="40183" y1="23340" x2="45942" y2="15234"/>
                        <a14:foregroundMark x1="45942" y1="15234" x2="60602" y2="15820"/>
                        <a14:foregroundMark x1="60602" y1="15820" x2="70419" y2="20508"/>
                        <a14:foregroundMark x1="70419" y1="20508" x2="74607" y2="33105"/>
                        <a14:foregroundMark x1="74607" y1="33105" x2="56283" y2="77051"/>
                        <a14:foregroundMark x1="56021" y1="79980" x2="35602" y2="58887"/>
                        <a14:foregroundMark x1="35602" y1="58887" x2="25000" y2="36719"/>
                        <a14:foregroundMark x1="25000" y1="36719" x2="24607" y2="17383"/>
                        <a14:foregroundMark x1="24607" y1="17383" x2="36387" y2="14258"/>
                        <a14:foregroundMark x1="36387" y1="14258" x2="44895" y2="16699"/>
                        <a14:foregroundMark x1="44895" y1="16113" x2="45026" y2="59961"/>
                        <a14:foregroundMark x1="45026" y1="59961" x2="54058" y2="65234"/>
                        <a14:foregroundMark x1="54058" y1="65234" x2="55105" y2="61719"/>
                        <a14:foregroundMark x1="16623" y1="18359" x2="16230" y2="39355"/>
                        <a14:foregroundMark x1="13220" y1="23340" x2="21597" y2="30957"/>
                        <a14:foregroundMark x1="21597" y1="30957" x2="34031" y2="35840"/>
                        <a14:foregroundMark x1="34031" y1="35645" x2="47120" y2="37012"/>
                        <a14:foregroundMark x1="47120" y1="37012" x2="67932" y2="34180"/>
                        <a14:foregroundMark x1="79319" y1="25195" x2="72382" y2="45508"/>
                        <a14:foregroundMark x1="79319" y1="30664" x2="78272" y2="50684"/>
                        <a14:foregroundMark x1="78272" y1="50684" x2="72120" y2="56934"/>
                        <a14:foregroundMark x1="61780" y1="77441" x2="79450" y2="49414"/>
                        <a14:foregroundMark x1="79450" y1="49414" x2="81806" y2="30078"/>
                        <a14:foregroundMark x1="81806" y1="30078" x2="83508" y2="27734"/>
                        <a14:foregroundMark x1="79843" y1="22168" x2="62173" y2="21484"/>
                        <a14:foregroundMark x1="62173" y1="21484" x2="30759" y2="12402"/>
                        <a14:foregroundMark x1="30759" y1="12207" x2="51571" y2="21387"/>
                        <a14:foregroundMark x1="51571" y1="21387" x2="61257" y2="31836"/>
                        <a14:foregroundMark x1="61257" y1="31641" x2="67277" y2="44043"/>
                        <a14:foregroundMark x1="67277" y1="44043" x2="76440" y2="52637"/>
                        <a14:foregroundMark x1="76440" y1="52637" x2="83508" y2="45801"/>
                        <a14:foregroundMark x1="83508" y1="45801" x2="83508" y2="44043"/>
                        <a14:foregroundMark x1="83508" y1="43848" x2="80890" y2="60938"/>
                        <a14:foregroundMark x1="80890" y1="60938" x2="80759" y2="61328"/>
                        <a14:foregroundMark x1="80759" y1="61719" x2="78927" y2="70020"/>
                        <a14:foregroundMark x1="78927" y1="70020" x2="77618" y2="71875"/>
                        <a14:foregroundMark x1="77618" y1="71680" x2="50785" y2="76855"/>
                        <a14:foregroundMark x1="50785" y1="76855" x2="38220" y2="77246"/>
                        <a14:foregroundMark x1="38220" y1="77246" x2="31545" y2="80176"/>
                        <a14:backgroundMark x1="11257" y1="86133" x2="11257" y2="86133"/>
                        <a14:backgroundMark x1="5759" y1="88574" x2="18586" y2="95703"/>
                        <a14:backgroundMark x1="18586" y1="95703" x2="31152" y2="99219"/>
                        <a14:backgroundMark x1="31152" y1="99219" x2="32068" y2="99219"/>
                      </a14:backgroundRemoval>
                    </a14:imgEffect>
                  </a14:imgLayer>
                </a14:imgProps>
              </a:ext>
            </a:extLst>
          </a:blip>
          <a:stretch>
            <a:fillRect/>
          </a:stretch>
        </p:blipFill>
        <p:spPr>
          <a:xfrm>
            <a:off x="11031999" y="4663392"/>
            <a:ext cx="512303" cy="686647"/>
          </a:xfrm>
          <a:prstGeom prst="rect">
            <a:avLst/>
          </a:prstGeom>
        </p:spPr>
      </p:pic>
      <p:sp>
        <p:nvSpPr>
          <p:cNvPr id="18" name="TextBox 17">
            <a:extLst>
              <a:ext uri="{FF2B5EF4-FFF2-40B4-BE49-F238E27FC236}">
                <a16:creationId xmlns:a16="http://schemas.microsoft.com/office/drawing/2014/main" id="{6004C2CF-3F33-774B-8422-2E45CF5CF39F}"/>
              </a:ext>
            </a:extLst>
          </p:cNvPr>
          <p:cNvSpPr txBox="1"/>
          <p:nvPr/>
        </p:nvSpPr>
        <p:spPr>
          <a:xfrm>
            <a:off x="4365915" y="5613299"/>
            <a:ext cx="2586038" cy="400110"/>
          </a:xfrm>
          <a:prstGeom prst="rect">
            <a:avLst/>
          </a:prstGeom>
          <a:noFill/>
        </p:spPr>
        <p:txBody>
          <a:bodyPr wrap="square" rtlCol="0">
            <a:spAutoFit/>
          </a:bodyPr>
          <a:lstStyle/>
          <a:p>
            <a:r>
              <a:rPr lang="en-GB" sz="2000" b="1" dirty="0">
                <a:solidFill>
                  <a:srgbClr val="C00000"/>
                </a:solidFill>
                <a:latin typeface="Chalkboard" panose="03050602040202020205" pitchFamily="66" charset="77"/>
              </a:rPr>
              <a:t>@</a:t>
            </a:r>
            <a:r>
              <a:rPr lang="en-GB" sz="2000" b="1" dirty="0" err="1">
                <a:solidFill>
                  <a:srgbClr val="C00000"/>
                </a:solidFill>
                <a:latin typeface="Chalkboard" panose="03050602040202020205" pitchFamily="66" charset="77"/>
              </a:rPr>
              <a:t>GTSankeyPrimary</a:t>
            </a:r>
            <a:endParaRPr lang="en-GB" sz="2000" b="1" dirty="0">
              <a:solidFill>
                <a:srgbClr val="C00000"/>
              </a:solidFill>
              <a:latin typeface="Chalkboard" panose="03050602040202020205" pitchFamily="66" charset="77"/>
            </a:endParaRPr>
          </a:p>
        </p:txBody>
      </p:sp>
      <p:sp>
        <p:nvSpPr>
          <p:cNvPr id="19" name="TextBox 18">
            <a:extLst>
              <a:ext uri="{FF2B5EF4-FFF2-40B4-BE49-F238E27FC236}">
                <a16:creationId xmlns:a16="http://schemas.microsoft.com/office/drawing/2014/main" id="{085EE1CD-A7D3-1E47-80F6-BAD3F1ABA282}"/>
              </a:ext>
            </a:extLst>
          </p:cNvPr>
          <p:cNvSpPr txBox="1"/>
          <p:nvPr/>
        </p:nvSpPr>
        <p:spPr>
          <a:xfrm>
            <a:off x="559678" y="5638683"/>
            <a:ext cx="2586038" cy="707886"/>
          </a:xfrm>
          <a:prstGeom prst="rect">
            <a:avLst/>
          </a:prstGeom>
          <a:noFill/>
        </p:spPr>
        <p:txBody>
          <a:bodyPr wrap="square" rtlCol="0">
            <a:spAutoFit/>
          </a:bodyPr>
          <a:lstStyle/>
          <a:p>
            <a:pPr algn="ctr"/>
            <a:r>
              <a:rPr lang="en-GB" sz="2000" b="1" u="sng" dirty="0">
                <a:solidFill>
                  <a:srgbClr val="C00000"/>
                </a:solidFill>
                <a:latin typeface="Chalkboard" panose="03050602040202020205" pitchFamily="66" charset="77"/>
              </a:rPr>
              <a:t>Great Sankey Primary School</a:t>
            </a:r>
          </a:p>
        </p:txBody>
      </p:sp>
      <p:sp>
        <p:nvSpPr>
          <p:cNvPr id="20" name="TextBox 19">
            <a:extLst>
              <a:ext uri="{FF2B5EF4-FFF2-40B4-BE49-F238E27FC236}">
                <a16:creationId xmlns:a16="http://schemas.microsoft.com/office/drawing/2014/main" id="{7C0B528A-5DF9-3D4B-A9ED-F36D0A31053B}"/>
              </a:ext>
            </a:extLst>
          </p:cNvPr>
          <p:cNvSpPr txBox="1"/>
          <p:nvPr/>
        </p:nvSpPr>
        <p:spPr>
          <a:xfrm>
            <a:off x="6993654" y="5594808"/>
            <a:ext cx="4894930" cy="1015663"/>
          </a:xfrm>
          <a:prstGeom prst="rect">
            <a:avLst/>
          </a:prstGeom>
          <a:noFill/>
        </p:spPr>
        <p:txBody>
          <a:bodyPr wrap="square" rtlCol="0">
            <a:spAutoFit/>
          </a:bodyPr>
          <a:lstStyle/>
          <a:p>
            <a:pPr algn="ctr"/>
            <a:r>
              <a:rPr lang="en-GB" sz="2000" b="1" u="sng" dirty="0">
                <a:solidFill>
                  <a:srgbClr val="C23C0C"/>
                </a:solidFill>
                <a:hlinkClick r:id="rId7">
                  <a:extLst>
                    <a:ext uri="{A12FA001-AC4F-418D-AE19-62706E023703}">
                      <ahyp:hlinkClr xmlns:ahyp="http://schemas.microsoft.com/office/drawing/2018/hyperlinkcolor" val="tx"/>
                    </a:ext>
                  </a:extLst>
                </a:hlinkClick>
              </a:rPr>
              <a:t>https://www.greatsankeyprimaryschool.co.uk/</a:t>
            </a:r>
            <a:endParaRPr lang="en-GB" sz="2000" b="1" u="sng" dirty="0">
              <a:solidFill>
                <a:srgbClr val="C23C0C"/>
              </a:solidFill>
            </a:endParaRPr>
          </a:p>
          <a:p>
            <a:endParaRPr lang="en-GB" sz="2000" dirty="0"/>
          </a:p>
        </p:txBody>
      </p:sp>
      <p:sp>
        <p:nvSpPr>
          <p:cNvPr id="21" name="Rounded Rectangle 20">
            <a:extLst>
              <a:ext uri="{FF2B5EF4-FFF2-40B4-BE49-F238E27FC236}">
                <a16:creationId xmlns:a16="http://schemas.microsoft.com/office/drawing/2014/main" id="{9E661388-7498-1748-9991-6A53435B1108}"/>
              </a:ext>
            </a:extLst>
          </p:cNvPr>
          <p:cNvSpPr/>
          <p:nvPr/>
        </p:nvSpPr>
        <p:spPr>
          <a:xfrm>
            <a:off x="302803" y="241561"/>
            <a:ext cx="5295754" cy="744349"/>
          </a:xfrm>
          <a:custGeom>
            <a:avLst/>
            <a:gdLst>
              <a:gd name="connsiteX0" fmla="*/ 0 w 5295754"/>
              <a:gd name="connsiteY0" fmla="*/ 124061 h 744349"/>
              <a:gd name="connsiteX1" fmla="*/ 124061 w 5295754"/>
              <a:gd name="connsiteY1" fmla="*/ 0 h 744349"/>
              <a:gd name="connsiteX2" fmla="*/ 634433 w 5295754"/>
              <a:gd name="connsiteY2" fmla="*/ 0 h 744349"/>
              <a:gd name="connsiteX3" fmla="*/ 1296233 w 5295754"/>
              <a:gd name="connsiteY3" fmla="*/ 0 h 744349"/>
              <a:gd name="connsiteX4" fmla="*/ 1756129 w 5295754"/>
              <a:gd name="connsiteY4" fmla="*/ 0 h 744349"/>
              <a:gd name="connsiteX5" fmla="*/ 2216024 w 5295754"/>
              <a:gd name="connsiteY5" fmla="*/ 0 h 744349"/>
              <a:gd name="connsiteX6" fmla="*/ 2776872 w 5295754"/>
              <a:gd name="connsiteY6" fmla="*/ 0 h 744349"/>
              <a:gd name="connsiteX7" fmla="*/ 3438673 w 5295754"/>
              <a:gd name="connsiteY7" fmla="*/ 0 h 744349"/>
              <a:gd name="connsiteX8" fmla="*/ 4049997 w 5295754"/>
              <a:gd name="connsiteY8" fmla="*/ 0 h 744349"/>
              <a:gd name="connsiteX9" fmla="*/ 4509892 w 5295754"/>
              <a:gd name="connsiteY9" fmla="*/ 0 h 744349"/>
              <a:gd name="connsiteX10" fmla="*/ 5171693 w 5295754"/>
              <a:gd name="connsiteY10" fmla="*/ 0 h 744349"/>
              <a:gd name="connsiteX11" fmla="*/ 5295754 w 5295754"/>
              <a:gd name="connsiteY11" fmla="*/ 124061 h 744349"/>
              <a:gd name="connsiteX12" fmla="*/ 5295754 w 5295754"/>
              <a:gd name="connsiteY12" fmla="*/ 620288 h 744349"/>
              <a:gd name="connsiteX13" fmla="*/ 5171693 w 5295754"/>
              <a:gd name="connsiteY13" fmla="*/ 744349 h 744349"/>
              <a:gd name="connsiteX14" fmla="*/ 4610845 w 5295754"/>
              <a:gd name="connsiteY14" fmla="*/ 744349 h 744349"/>
              <a:gd name="connsiteX15" fmla="*/ 3999521 w 5295754"/>
              <a:gd name="connsiteY15" fmla="*/ 744349 h 744349"/>
              <a:gd name="connsiteX16" fmla="*/ 3539625 w 5295754"/>
              <a:gd name="connsiteY16" fmla="*/ 744349 h 744349"/>
              <a:gd name="connsiteX17" fmla="*/ 2928301 w 5295754"/>
              <a:gd name="connsiteY17" fmla="*/ 744349 h 744349"/>
              <a:gd name="connsiteX18" fmla="*/ 2468406 w 5295754"/>
              <a:gd name="connsiteY18" fmla="*/ 744349 h 744349"/>
              <a:gd name="connsiteX19" fmla="*/ 1958034 w 5295754"/>
              <a:gd name="connsiteY19" fmla="*/ 744349 h 744349"/>
              <a:gd name="connsiteX20" fmla="*/ 1346710 w 5295754"/>
              <a:gd name="connsiteY20" fmla="*/ 744349 h 744349"/>
              <a:gd name="connsiteX21" fmla="*/ 785862 w 5295754"/>
              <a:gd name="connsiteY21" fmla="*/ 744349 h 744349"/>
              <a:gd name="connsiteX22" fmla="*/ 124061 w 5295754"/>
              <a:gd name="connsiteY22" fmla="*/ 744349 h 744349"/>
              <a:gd name="connsiteX23" fmla="*/ 0 w 5295754"/>
              <a:gd name="connsiteY23" fmla="*/ 620288 h 744349"/>
              <a:gd name="connsiteX24" fmla="*/ 0 w 5295754"/>
              <a:gd name="connsiteY24" fmla="*/ 124061 h 744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295754" h="744349" fill="none" extrusionOk="0">
                <a:moveTo>
                  <a:pt x="0" y="124061"/>
                </a:moveTo>
                <a:cubicBezTo>
                  <a:pt x="-1734" y="47906"/>
                  <a:pt x="59597" y="540"/>
                  <a:pt x="124061" y="0"/>
                </a:cubicBezTo>
                <a:cubicBezTo>
                  <a:pt x="247954" y="-20424"/>
                  <a:pt x="429893" y="2457"/>
                  <a:pt x="634433" y="0"/>
                </a:cubicBezTo>
                <a:cubicBezTo>
                  <a:pt x="838973" y="-2457"/>
                  <a:pt x="982701" y="44983"/>
                  <a:pt x="1296233" y="0"/>
                </a:cubicBezTo>
                <a:cubicBezTo>
                  <a:pt x="1609765" y="-44983"/>
                  <a:pt x="1583677" y="45206"/>
                  <a:pt x="1756129" y="0"/>
                </a:cubicBezTo>
                <a:cubicBezTo>
                  <a:pt x="1928581" y="-45206"/>
                  <a:pt x="1997519" y="52123"/>
                  <a:pt x="2216024" y="0"/>
                </a:cubicBezTo>
                <a:cubicBezTo>
                  <a:pt x="2434530" y="-52123"/>
                  <a:pt x="2500793" y="9450"/>
                  <a:pt x="2776872" y="0"/>
                </a:cubicBezTo>
                <a:cubicBezTo>
                  <a:pt x="3052951" y="-9450"/>
                  <a:pt x="3138427" y="29558"/>
                  <a:pt x="3438673" y="0"/>
                </a:cubicBezTo>
                <a:cubicBezTo>
                  <a:pt x="3738919" y="-29558"/>
                  <a:pt x="3855150" y="52000"/>
                  <a:pt x="4049997" y="0"/>
                </a:cubicBezTo>
                <a:cubicBezTo>
                  <a:pt x="4244844" y="-52000"/>
                  <a:pt x="4315080" y="16519"/>
                  <a:pt x="4509892" y="0"/>
                </a:cubicBezTo>
                <a:cubicBezTo>
                  <a:pt x="4704705" y="-16519"/>
                  <a:pt x="5006018" y="38267"/>
                  <a:pt x="5171693" y="0"/>
                </a:cubicBezTo>
                <a:cubicBezTo>
                  <a:pt x="5246844" y="-837"/>
                  <a:pt x="5300594" y="56999"/>
                  <a:pt x="5295754" y="124061"/>
                </a:cubicBezTo>
                <a:cubicBezTo>
                  <a:pt x="5305682" y="269690"/>
                  <a:pt x="5281055" y="499878"/>
                  <a:pt x="5295754" y="620288"/>
                </a:cubicBezTo>
                <a:cubicBezTo>
                  <a:pt x="5294255" y="689015"/>
                  <a:pt x="5238975" y="741760"/>
                  <a:pt x="5171693" y="744349"/>
                </a:cubicBezTo>
                <a:cubicBezTo>
                  <a:pt x="4932612" y="783507"/>
                  <a:pt x="4826474" y="693507"/>
                  <a:pt x="4610845" y="744349"/>
                </a:cubicBezTo>
                <a:cubicBezTo>
                  <a:pt x="4395216" y="795191"/>
                  <a:pt x="4226494" y="691386"/>
                  <a:pt x="3999521" y="744349"/>
                </a:cubicBezTo>
                <a:cubicBezTo>
                  <a:pt x="3772548" y="797312"/>
                  <a:pt x="3656446" y="729552"/>
                  <a:pt x="3539625" y="744349"/>
                </a:cubicBezTo>
                <a:cubicBezTo>
                  <a:pt x="3422804" y="759146"/>
                  <a:pt x="3231658" y="708246"/>
                  <a:pt x="2928301" y="744349"/>
                </a:cubicBezTo>
                <a:cubicBezTo>
                  <a:pt x="2624944" y="780452"/>
                  <a:pt x="2595902" y="697468"/>
                  <a:pt x="2468406" y="744349"/>
                </a:cubicBezTo>
                <a:cubicBezTo>
                  <a:pt x="2340911" y="791230"/>
                  <a:pt x="2087488" y="692270"/>
                  <a:pt x="1958034" y="744349"/>
                </a:cubicBezTo>
                <a:cubicBezTo>
                  <a:pt x="1828580" y="796428"/>
                  <a:pt x="1543315" y="710343"/>
                  <a:pt x="1346710" y="744349"/>
                </a:cubicBezTo>
                <a:cubicBezTo>
                  <a:pt x="1150105" y="778355"/>
                  <a:pt x="970360" y="723128"/>
                  <a:pt x="785862" y="744349"/>
                </a:cubicBezTo>
                <a:cubicBezTo>
                  <a:pt x="601364" y="765570"/>
                  <a:pt x="263781" y="730093"/>
                  <a:pt x="124061" y="744349"/>
                </a:cubicBezTo>
                <a:cubicBezTo>
                  <a:pt x="47648" y="728056"/>
                  <a:pt x="-5978" y="693029"/>
                  <a:pt x="0" y="620288"/>
                </a:cubicBezTo>
                <a:cubicBezTo>
                  <a:pt x="-26631" y="408189"/>
                  <a:pt x="9690" y="344294"/>
                  <a:pt x="0" y="124061"/>
                </a:cubicBezTo>
                <a:close/>
              </a:path>
              <a:path w="5295754" h="744349" stroke="0" extrusionOk="0">
                <a:moveTo>
                  <a:pt x="0" y="124061"/>
                </a:moveTo>
                <a:cubicBezTo>
                  <a:pt x="-1617" y="48942"/>
                  <a:pt x="52895" y="18037"/>
                  <a:pt x="124061" y="0"/>
                </a:cubicBezTo>
                <a:cubicBezTo>
                  <a:pt x="321359" y="-11660"/>
                  <a:pt x="549393" y="1288"/>
                  <a:pt x="684909" y="0"/>
                </a:cubicBezTo>
                <a:cubicBezTo>
                  <a:pt x="820425" y="-1288"/>
                  <a:pt x="1139075" y="57021"/>
                  <a:pt x="1296233" y="0"/>
                </a:cubicBezTo>
                <a:cubicBezTo>
                  <a:pt x="1453391" y="-57021"/>
                  <a:pt x="1584927" y="46546"/>
                  <a:pt x="1705652" y="0"/>
                </a:cubicBezTo>
                <a:cubicBezTo>
                  <a:pt x="1826377" y="-46546"/>
                  <a:pt x="1970871" y="52712"/>
                  <a:pt x="2216024" y="0"/>
                </a:cubicBezTo>
                <a:cubicBezTo>
                  <a:pt x="2461177" y="-52712"/>
                  <a:pt x="2736220" y="38535"/>
                  <a:pt x="2877825" y="0"/>
                </a:cubicBezTo>
                <a:cubicBezTo>
                  <a:pt x="3019430" y="-38535"/>
                  <a:pt x="3258359" y="69001"/>
                  <a:pt x="3539625" y="0"/>
                </a:cubicBezTo>
                <a:cubicBezTo>
                  <a:pt x="3820891" y="-69001"/>
                  <a:pt x="3839484" y="38170"/>
                  <a:pt x="3949044" y="0"/>
                </a:cubicBezTo>
                <a:cubicBezTo>
                  <a:pt x="4058604" y="-38170"/>
                  <a:pt x="4477685" y="75971"/>
                  <a:pt x="4610845" y="0"/>
                </a:cubicBezTo>
                <a:cubicBezTo>
                  <a:pt x="4744005" y="-75971"/>
                  <a:pt x="5003849" y="17862"/>
                  <a:pt x="5171693" y="0"/>
                </a:cubicBezTo>
                <a:cubicBezTo>
                  <a:pt x="5240432" y="-1490"/>
                  <a:pt x="5301697" y="62242"/>
                  <a:pt x="5295754" y="124061"/>
                </a:cubicBezTo>
                <a:cubicBezTo>
                  <a:pt x="5300689" y="265455"/>
                  <a:pt x="5291017" y="424873"/>
                  <a:pt x="5295754" y="620288"/>
                </a:cubicBezTo>
                <a:cubicBezTo>
                  <a:pt x="5293187" y="693942"/>
                  <a:pt x="5228747" y="741948"/>
                  <a:pt x="5171693" y="744349"/>
                </a:cubicBezTo>
                <a:cubicBezTo>
                  <a:pt x="4958199" y="791889"/>
                  <a:pt x="4932789" y="696204"/>
                  <a:pt x="4711798" y="744349"/>
                </a:cubicBezTo>
                <a:cubicBezTo>
                  <a:pt x="4490808" y="792494"/>
                  <a:pt x="4375835" y="717357"/>
                  <a:pt x="4049997" y="744349"/>
                </a:cubicBezTo>
                <a:cubicBezTo>
                  <a:pt x="3724159" y="771341"/>
                  <a:pt x="3775736" y="691450"/>
                  <a:pt x="3590102" y="744349"/>
                </a:cubicBezTo>
                <a:cubicBezTo>
                  <a:pt x="3404468" y="797248"/>
                  <a:pt x="3099527" y="669281"/>
                  <a:pt x="2928301" y="744349"/>
                </a:cubicBezTo>
                <a:cubicBezTo>
                  <a:pt x="2757075" y="819417"/>
                  <a:pt x="2573366" y="731317"/>
                  <a:pt x="2417929" y="744349"/>
                </a:cubicBezTo>
                <a:cubicBezTo>
                  <a:pt x="2262492" y="757381"/>
                  <a:pt x="2033743" y="676302"/>
                  <a:pt x="1806605" y="744349"/>
                </a:cubicBezTo>
                <a:cubicBezTo>
                  <a:pt x="1579467" y="812396"/>
                  <a:pt x="1420408" y="695892"/>
                  <a:pt x="1245757" y="744349"/>
                </a:cubicBezTo>
                <a:cubicBezTo>
                  <a:pt x="1071106" y="792806"/>
                  <a:pt x="842448" y="732241"/>
                  <a:pt x="634433" y="744349"/>
                </a:cubicBezTo>
                <a:cubicBezTo>
                  <a:pt x="426418" y="756457"/>
                  <a:pt x="228451" y="731021"/>
                  <a:pt x="124061" y="744349"/>
                </a:cubicBezTo>
                <a:cubicBezTo>
                  <a:pt x="57408" y="728709"/>
                  <a:pt x="-7997" y="699760"/>
                  <a:pt x="0" y="620288"/>
                </a:cubicBezTo>
                <a:cubicBezTo>
                  <a:pt x="-43683" y="376640"/>
                  <a:pt x="40407" y="336654"/>
                  <a:pt x="0" y="124061"/>
                </a:cubicBezTo>
                <a:close/>
              </a:path>
            </a:pathLst>
          </a:custGeom>
          <a:solidFill>
            <a:srgbClr val="C00000"/>
          </a:solidFill>
          <a:ln w="76200">
            <a:solidFill>
              <a:schemeClr val="accent4">
                <a:lumMod val="60000"/>
                <a:lumOff val="40000"/>
              </a:schemeClr>
            </a:solidFill>
            <a:extLst>
              <a:ext uri="{C807C97D-BFC1-408E-A445-0C87EB9F89A2}">
                <ask:lineSketchStyleProps xmlns="" xmlns:ask="http://schemas.microsoft.com/office/drawing/2018/sketchyshapes" sd="1607263410">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dirty="0">
                <a:latin typeface="Chalkboard" panose="03050602040202020205" pitchFamily="66" charset="77"/>
              </a:rPr>
              <a:t>Make A Complaint …</a:t>
            </a:r>
          </a:p>
        </p:txBody>
      </p:sp>
      <p:sp>
        <p:nvSpPr>
          <p:cNvPr id="22" name="Rectangle 21">
            <a:extLst>
              <a:ext uri="{FF2B5EF4-FFF2-40B4-BE49-F238E27FC236}">
                <a16:creationId xmlns:a16="http://schemas.microsoft.com/office/drawing/2014/main" id="{4C8FC298-CF8C-F242-9A65-C6C9ADE5573A}"/>
              </a:ext>
            </a:extLst>
          </p:cNvPr>
          <p:cNvSpPr/>
          <p:nvPr/>
        </p:nvSpPr>
        <p:spPr>
          <a:xfrm>
            <a:off x="246651" y="1178793"/>
            <a:ext cx="11698698" cy="2031325"/>
          </a:xfrm>
          <a:prstGeom prst="rect">
            <a:avLst/>
          </a:prstGeom>
        </p:spPr>
        <p:txBody>
          <a:bodyPr wrap="square">
            <a:spAutoFit/>
          </a:bodyPr>
          <a:lstStyle/>
          <a:p>
            <a:r>
              <a:rPr lang="en-GB" dirty="0">
                <a:latin typeface="SassoonInfant"/>
              </a:rPr>
              <a:t>Complaints are very rare at Great Sankey Primary due to the excellent relationships and communications we have with our families. We have an excellent team of dedicated staff who are almost always available, along with the Executive Headteacher, Head of School and other Senior Leaders, so it is often easy to resolve any concerns or issues you may have quickly. However, if parents or carers feel that they need to make a formal complaint, it should be made in writing to the Executive Headteacher. A copy of our full complaints policy and procedures can be viewed under our complaint section. </a:t>
            </a:r>
          </a:p>
          <a:p>
            <a:endParaRPr lang="en-GB" dirty="0">
              <a:latin typeface="SassoonInfant"/>
            </a:endParaRPr>
          </a:p>
          <a:p>
            <a:r>
              <a:rPr lang="en-GB" dirty="0">
                <a:latin typeface="SassoonInfant"/>
              </a:rPr>
              <a:t>As always, if you have a question, concern or idea please make contact with us.</a:t>
            </a:r>
            <a:endParaRPr lang="en-GB" b="0" i="0" u="none" strike="noStrike" dirty="0">
              <a:effectLst/>
              <a:latin typeface="SassoonInfant"/>
            </a:endParaRPr>
          </a:p>
        </p:txBody>
      </p:sp>
    </p:spTree>
    <p:extLst>
      <p:ext uri="{BB962C8B-B14F-4D97-AF65-F5344CB8AC3E}">
        <p14:creationId xmlns:p14="http://schemas.microsoft.com/office/powerpoint/2010/main" val="24372815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6A167F6-7672-484A-B817-02DBB96C9F57}"/>
              </a:ext>
            </a:extLst>
          </p:cNvPr>
          <p:cNvSpPr/>
          <p:nvPr/>
        </p:nvSpPr>
        <p:spPr>
          <a:xfrm>
            <a:off x="1" y="-33325"/>
            <a:ext cx="12192000" cy="6858000"/>
          </a:xfrm>
          <a:prstGeom prst="rect">
            <a:avLst/>
          </a:prstGeom>
          <a:blipFill>
            <a:blip r:embed="rId3"/>
            <a:tile tx="0" ty="0" sx="100000" sy="100000" flip="none" algn="tl"/>
          </a:blipFill>
          <a:ln w="2159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descr="A picture containing logo&#10;&#10;Description automatically generated">
            <a:extLst>
              <a:ext uri="{FF2B5EF4-FFF2-40B4-BE49-F238E27FC236}">
                <a16:creationId xmlns:a16="http://schemas.microsoft.com/office/drawing/2014/main" id="{5155F1B1-2DBB-CD43-93BC-00DAC7CD1D60}"/>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5762" b="93262" l="7723" r="92016">
                        <a14:foregroundMark x1="9686" y1="6348" x2="42408" y2="30566"/>
                        <a14:foregroundMark x1="42408" y1="30566" x2="64921" y2="56055"/>
                        <a14:foregroundMark x1="64921" y1="56055" x2="72120" y2="80762"/>
                        <a14:foregroundMark x1="51309" y1="93457" x2="36518" y2="87891"/>
                        <a14:foregroundMark x1="36518" y1="87891" x2="28272" y2="80371"/>
                        <a14:foregroundMark x1="41361" y1="84863" x2="34817" y2="61426"/>
                        <a14:foregroundMark x1="34817" y1="61426" x2="36518" y2="50879"/>
                        <a14:foregroundMark x1="20026" y1="36133" x2="20026" y2="59473"/>
                        <a14:foregroundMark x1="20026" y1="51758" x2="23298" y2="71777"/>
                        <a14:foregroundMark x1="23298" y1="71777" x2="27225" y2="79590"/>
                        <a14:foregroundMark x1="37042" y1="83594" x2="28272" y2="54199"/>
                        <a14:foregroundMark x1="48037" y1="71387" x2="28403" y2="46094"/>
                        <a14:foregroundMark x1="28403" y1="46094" x2="26047" y2="39063"/>
                        <a14:foregroundMark x1="23822" y1="42773" x2="40314" y2="64844"/>
                        <a14:foregroundMark x1="36518" y1="61914" x2="27225" y2="56445"/>
                        <a14:foregroundMark x1="27225" y1="56445" x2="26047" y2="52930"/>
                        <a14:foregroundMark x1="26571" y1="52539" x2="27749" y2="57031"/>
                        <a14:foregroundMark x1="29974" y1="56641" x2="38089" y2="62793"/>
                        <a14:foregroundMark x1="38089" y1="62793" x2="38089" y2="63574"/>
                        <a14:foregroundMark x1="15707" y1="51758" x2="31545" y2="64844"/>
                        <a14:foregroundMark x1="32068" y1="70117" x2="32068" y2="76660"/>
                        <a14:foregroundMark x1="27225" y1="61523" x2="26571" y2="57031"/>
                        <a14:foregroundMark x1="26571" y1="62793" x2="26571" y2="60742"/>
                        <a14:foregroundMark x1="26571" y1="60352" x2="26571" y2="60352"/>
                        <a14:foregroundMark x1="25785" y1="59668" x2="30236" y2="59863"/>
                        <a14:foregroundMark x1="23822" y1="65820" x2="29581" y2="69824"/>
                        <a14:foregroundMark x1="28272" y1="64355" x2="27094" y2="66895"/>
                        <a14:foregroundMark x1="27356" y1="67285" x2="29843" y2="80957"/>
                        <a14:foregroundMark x1="31283" y1="85156" x2="26571" y2="82617"/>
                        <a14:foregroundMark x1="35209" y1="88672" x2="18455" y2="74414"/>
                        <a14:foregroundMark x1="18455" y1="74414" x2="7723" y2="49512"/>
                        <a14:foregroundMark x1="10733" y1="7031" x2="33508" y2="25781"/>
                        <a14:foregroundMark x1="33508" y1="25781" x2="40052" y2="34277"/>
                        <a14:foregroundMark x1="40052" y1="34277" x2="40183" y2="34375"/>
                        <a14:foregroundMark x1="28534" y1="15918" x2="28534" y2="28027"/>
                        <a14:foregroundMark x1="28534" y1="28027" x2="25654" y2="18262"/>
                        <a14:foregroundMark x1="25654" y1="18262" x2="24869" y2="30957"/>
                        <a14:foregroundMark x1="24869" y1="30957" x2="25785" y2="19141"/>
                        <a14:foregroundMark x1="25785" y1="19141" x2="29188" y2="31348"/>
                        <a14:foregroundMark x1="29188" y1="31348" x2="26571" y2="19238"/>
                        <a14:foregroundMark x1="26571" y1="19238" x2="24738" y2="30566"/>
                        <a14:foregroundMark x1="24738" y1="30566" x2="20157" y2="25000"/>
                        <a14:foregroundMark x1="43455" y1="6836" x2="72382" y2="11523"/>
                        <a14:foregroundMark x1="72382" y1="11523" x2="84555" y2="16016"/>
                        <a14:foregroundMark x1="84555" y1="16016" x2="90183" y2="31445"/>
                        <a14:foregroundMark x1="90707" y1="46191" x2="92016" y2="6445"/>
                        <a14:foregroundMark x1="92016" y1="6445" x2="75524" y2="9766"/>
                        <a14:foregroundMark x1="75524" y1="9766" x2="36780" y2="6543"/>
                        <a14:foregroundMark x1="7984" y1="7227" x2="12304" y2="69238"/>
                        <a14:foregroundMark x1="12304" y1="69238" x2="13743" y2="70996"/>
                        <a14:foregroundMark x1="30497" y1="80566" x2="34686" y2="88379"/>
                        <a14:foregroundMark x1="34686" y1="88379" x2="45812" y2="91699"/>
                        <a14:foregroundMark x1="45812" y1="91699" x2="57330" y2="91113"/>
                        <a14:foregroundMark x1="57330" y1="91113" x2="83246" y2="74902"/>
                        <a14:foregroundMark x1="83246" y1="74902" x2="90576" y2="57227"/>
                        <a14:foregroundMark x1="90576" y1="57227" x2="88743" y2="12891"/>
                        <a14:foregroundMark x1="88743" y1="12891" x2="81806" y2="5957"/>
                        <a14:foregroundMark x1="81806" y1="5957" x2="9031" y2="5762"/>
                        <a14:foregroundMark x1="16623" y1="20215" x2="23822" y2="61523"/>
                        <a14:foregroundMark x1="35471" y1="65625" x2="45942" y2="47852"/>
                        <a14:foregroundMark x1="45942" y1="47656" x2="49607" y2="64160"/>
                        <a14:foregroundMark x1="12958" y1="12012" x2="15314" y2="21094"/>
                        <a14:foregroundMark x1="15314" y1="21094" x2="26571" y2="28320"/>
                        <a14:foregroundMark x1="26571" y1="28320" x2="40183" y2="23340"/>
                        <a14:foregroundMark x1="40183" y1="23340" x2="45942" y2="15234"/>
                        <a14:foregroundMark x1="45942" y1="15234" x2="60602" y2="15820"/>
                        <a14:foregroundMark x1="60602" y1="15820" x2="70419" y2="20508"/>
                        <a14:foregroundMark x1="70419" y1="20508" x2="74607" y2="33105"/>
                        <a14:foregroundMark x1="74607" y1="33105" x2="56283" y2="77051"/>
                        <a14:foregroundMark x1="56021" y1="79980" x2="35602" y2="58887"/>
                        <a14:foregroundMark x1="35602" y1="58887" x2="25000" y2="36719"/>
                        <a14:foregroundMark x1="25000" y1="36719" x2="24607" y2="17383"/>
                        <a14:foregroundMark x1="24607" y1="17383" x2="36387" y2="14258"/>
                        <a14:foregroundMark x1="36387" y1="14258" x2="44895" y2="16699"/>
                        <a14:foregroundMark x1="44895" y1="16113" x2="45026" y2="59961"/>
                        <a14:foregroundMark x1="45026" y1="59961" x2="54058" y2="65234"/>
                        <a14:foregroundMark x1="54058" y1="65234" x2="55105" y2="61719"/>
                        <a14:foregroundMark x1="16623" y1="18359" x2="16230" y2="39355"/>
                        <a14:foregroundMark x1="13220" y1="23340" x2="21597" y2="30957"/>
                        <a14:foregroundMark x1="21597" y1="30957" x2="34031" y2="35840"/>
                        <a14:foregroundMark x1="34031" y1="35645" x2="47120" y2="37012"/>
                        <a14:foregroundMark x1="47120" y1="37012" x2="67932" y2="34180"/>
                        <a14:foregroundMark x1="79319" y1="25195" x2="72382" y2="45508"/>
                        <a14:foregroundMark x1="79319" y1="30664" x2="78272" y2="50684"/>
                        <a14:foregroundMark x1="78272" y1="50684" x2="72120" y2="56934"/>
                        <a14:foregroundMark x1="61780" y1="77441" x2="79450" y2="49414"/>
                        <a14:foregroundMark x1="79450" y1="49414" x2="81806" y2="30078"/>
                        <a14:foregroundMark x1="81806" y1="30078" x2="83508" y2="27734"/>
                        <a14:foregroundMark x1="79843" y1="22168" x2="62173" y2="21484"/>
                        <a14:foregroundMark x1="62173" y1="21484" x2="30759" y2="12402"/>
                        <a14:foregroundMark x1="30759" y1="12207" x2="51571" y2="21387"/>
                        <a14:foregroundMark x1="51571" y1="21387" x2="61257" y2="31836"/>
                        <a14:foregroundMark x1="61257" y1="31641" x2="67277" y2="44043"/>
                        <a14:foregroundMark x1="67277" y1="44043" x2="76440" y2="52637"/>
                        <a14:foregroundMark x1="76440" y1="52637" x2="83508" y2="45801"/>
                        <a14:foregroundMark x1="83508" y1="45801" x2="83508" y2="44043"/>
                        <a14:foregroundMark x1="83508" y1="43848" x2="80890" y2="60938"/>
                        <a14:foregroundMark x1="80890" y1="60938" x2="80759" y2="61328"/>
                        <a14:foregroundMark x1="80759" y1="61719" x2="78927" y2="70020"/>
                        <a14:foregroundMark x1="78927" y1="70020" x2="77618" y2="71875"/>
                        <a14:foregroundMark x1="77618" y1="71680" x2="50785" y2="76855"/>
                        <a14:foregroundMark x1="50785" y1="76855" x2="38220" y2="77246"/>
                        <a14:foregroundMark x1="38220" y1="77246" x2="31545" y2="80176"/>
                        <a14:backgroundMark x1="11257" y1="86133" x2="11257" y2="86133"/>
                        <a14:backgroundMark x1="5759" y1="88574" x2="18586" y2="95703"/>
                        <a14:backgroundMark x1="18586" y1="95703" x2="31152" y2="99219"/>
                        <a14:backgroundMark x1="31152" y1="99219" x2="32068" y2="99219"/>
                      </a14:backgroundRemoval>
                    </a14:imgEffect>
                  </a14:imgLayer>
                </a14:imgProps>
              </a:ext>
            </a:extLst>
          </a:blip>
          <a:stretch>
            <a:fillRect/>
          </a:stretch>
        </p:blipFill>
        <p:spPr>
          <a:xfrm>
            <a:off x="329688" y="4730279"/>
            <a:ext cx="1281947" cy="1718212"/>
          </a:xfrm>
          <a:prstGeom prst="rect">
            <a:avLst/>
          </a:prstGeom>
        </p:spPr>
      </p:pic>
      <p:sp>
        <p:nvSpPr>
          <p:cNvPr id="2" name="Freeform 1">
            <a:extLst>
              <a:ext uri="{FF2B5EF4-FFF2-40B4-BE49-F238E27FC236}">
                <a16:creationId xmlns:a16="http://schemas.microsoft.com/office/drawing/2014/main" id="{B2DEC580-CA24-7C41-8400-EB3DF5B074A7}"/>
              </a:ext>
            </a:extLst>
          </p:cNvPr>
          <p:cNvSpPr/>
          <p:nvPr/>
        </p:nvSpPr>
        <p:spPr>
          <a:xfrm>
            <a:off x="-44910" y="4319899"/>
            <a:ext cx="4429125" cy="2538101"/>
          </a:xfrm>
          <a:custGeom>
            <a:avLst/>
            <a:gdLst>
              <a:gd name="connsiteX0" fmla="*/ 0 w 4429125"/>
              <a:gd name="connsiteY0" fmla="*/ 0 h 2538101"/>
              <a:gd name="connsiteX1" fmla="*/ 1924128 w 4429125"/>
              <a:gd name="connsiteY1" fmla="*/ 433334 h 2538101"/>
              <a:gd name="connsiteX2" fmla="*/ 2816176 w 4429125"/>
              <a:gd name="connsiteY2" fmla="*/ 1787503 h 2538101"/>
              <a:gd name="connsiteX3" fmla="*/ 4429125 w 4429125"/>
              <a:gd name="connsiteY3" fmla="*/ 2538101 h 2538101"/>
              <a:gd name="connsiteX4" fmla="*/ 4429125 w 4429125"/>
              <a:gd name="connsiteY4" fmla="*/ 2538101 h 25381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29125" h="2538101" extrusionOk="0">
                <a:moveTo>
                  <a:pt x="0" y="0"/>
                </a:moveTo>
                <a:cubicBezTo>
                  <a:pt x="813074" y="-19801"/>
                  <a:pt x="1490648" y="100566"/>
                  <a:pt x="1924128" y="433334"/>
                </a:cubicBezTo>
                <a:cubicBezTo>
                  <a:pt x="2344100" y="714629"/>
                  <a:pt x="2370775" y="1437076"/>
                  <a:pt x="2816176" y="1787503"/>
                </a:cubicBezTo>
                <a:cubicBezTo>
                  <a:pt x="3233676" y="2138299"/>
                  <a:pt x="4429125" y="2538100"/>
                  <a:pt x="4429125" y="2538101"/>
                </a:cubicBezTo>
                <a:lnTo>
                  <a:pt x="4429125" y="2538101"/>
                </a:lnTo>
              </a:path>
            </a:pathLst>
          </a:custGeom>
          <a:noFill/>
          <a:ln w="76200">
            <a:solidFill>
              <a:srgbClr val="C00000"/>
            </a:solidFill>
            <a:extLst>
              <a:ext uri="{C807C97D-BFC1-408E-A445-0C87EB9F89A2}">
                <ask:lineSketchStyleProps xmlns="" xmlns:ask="http://schemas.microsoft.com/office/drawing/2018/sketchyshapes" sd="4087787619">
                  <a:custGeom>
                    <a:avLst/>
                    <a:gdLst>
                      <a:gd name="connsiteX0" fmla="*/ 0 w 12201525"/>
                      <a:gd name="connsiteY0" fmla="*/ 0 h 4686300"/>
                      <a:gd name="connsiteX1" fmla="*/ 5300663 w 12201525"/>
                      <a:gd name="connsiteY1" fmla="*/ 800100 h 4686300"/>
                      <a:gd name="connsiteX2" fmla="*/ 7758113 w 12201525"/>
                      <a:gd name="connsiteY2" fmla="*/ 3300412 h 4686300"/>
                      <a:gd name="connsiteX3" fmla="*/ 12201525 w 12201525"/>
                      <a:gd name="connsiteY3" fmla="*/ 4686300 h 4686300"/>
                      <a:gd name="connsiteX4" fmla="*/ 12201525 w 12201525"/>
                      <a:gd name="connsiteY4" fmla="*/ 4686300 h 4686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1525" h="4686300">
                        <a:moveTo>
                          <a:pt x="0" y="0"/>
                        </a:moveTo>
                        <a:cubicBezTo>
                          <a:pt x="2003822" y="125015"/>
                          <a:pt x="4007644" y="250031"/>
                          <a:pt x="5300663" y="800100"/>
                        </a:cubicBezTo>
                        <a:cubicBezTo>
                          <a:pt x="6593682" y="1350169"/>
                          <a:pt x="6607969" y="2652712"/>
                          <a:pt x="7758113" y="3300412"/>
                        </a:cubicBezTo>
                        <a:cubicBezTo>
                          <a:pt x="8908257" y="3948112"/>
                          <a:pt x="12201525" y="4686300"/>
                          <a:pt x="12201525" y="4686300"/>
                        </a:cubicBezTo>
                        <a:lnTo>
                          <a:pt x="12201525" y="4686300"/>
                        </a:lnTo>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a:extLst>
              <a:ext uri="{FF2B5EF4-FFF2-40B4-BE49-F238E27FC236}">
                <a16:creationId xmlns:a16="http://schemas.microsoft.com/office/drawing/2014/main" id="{2F3E44C4-FC05-5443-94AC-116E90E73789}"/>
              </a:ext>
            </a:extLst>
          </p:cNvPr>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t="15530"/>
          <a:stretch/>
        </p:blipFill>
        <p:spPr bwMode="auto">
          <a:xfrm>
            <a:off x="4196910" y="6117823"/>
            <a:ext cx="7615237" cy="510399"/>
          </a:xfrm>
          <a:prstGeom prst="rect">
            <a:avLst/>
          </a:prstGeom>
          <a:noFill/>
          <a:ln>
            <a:noFill/>
          </a:ln>
        </p:spPr>
      </p:pic>
      <p:sp>
        <p:nvSpPr>
          <p:cNvPr id="7" name="TextBox 6">
            <a:extLst>
              <a:ext uri="{FF2B5EF4-FFF2-40B4-BE49-F238E27FC236}">
                <a16:creationId xmlns:a16="http://schemas.microsoft.com/office/drawing/2014/main" id="{047ACD6A-AA32-0341-BCB8-FAB09EEE989F}"/>
              </a:ext>
            </a:extLst>
          </p:cNvPr>
          <p:cNvSpPr txBox="1"/>
          <p:nvPr/>
        </p:nvSpPr>
        <p:spPr>
          <a:xfrm>
            <a:off x="-903922" y="229778"/>
            <a:ext cx="6447472" cy="2308324"/>
          </a:xfrm>
          <a:prstGeom prst="rect">
            <a:avLst/>
          </a:prstGeom>
          <a:noFill/>
          <a:ln>
            <a:noFill/>
          </a:ln>
        </p:spPr>
        <p:txBody>
          <a:bodyPr wrap="square" rtlCol="0">
            <a:spAutoFit/>
          </a:bodyPr>
          <a:lstStyle/>
          <a:p>
            <a:pPr algn="ctr"/>
            <a:r>
              <a:rPr lang="en-GB" sz="4800" b="1" spc="50" dirty="0">
                <a:ln w="28575" cmpd="sng">
                  <a:solidFill>
                    <a:srgbClr val="C00000"/>
                  </a:solidFill>
                  <a:prstDash val="solid"/>
                </a:ln>
                <a:solidFill>
                  <a:schemeClr val="accent4">
                    <a:lumMod val="60000"/>
                    <a:lumOff val="40000"/>
                  </a:schemeClr>
                </a:solidFill>
                <a:effectLst>
                  <a:glow rad="63500">
                    <a:schemeClr val="accent3">
                      <a:satMod val="175000"/>
                      <a:alpha val="40000"/>
                    </a:schemeClr>
                  </a:glow>
                </a:effectLst>
                <a:latin typeface="Chalkboard" panose="03050602040202020205" pitchFamily="66" charset="77"/>
                <a:ea typeface="STCaiyun" panose="020B0400000000000000" pitchFamily="34" charset="-122"/>
                <a:cs typeface="Forte" panose="020F0502020204030204" pitchFamily="34" charset="0"/>
              </a:rPr>
              <a:t>Contact Us:</a:t>
            </a:r>
          </a:p>
          <a:p>
            <a:pPr algn="ctr"/>
            <a:endParaRPr lang="en-GB" sz="4800" dirty="0">
              <a:latin typeface="Chalkboard" panose="03050602040202020205" pitchFamily="66" charset="77"/>
            </a:endParaRPr>
          </a:p>
          <a:p>
            <a:pPr algn="ctr"/>
            <a:endParaRPr lang="en-GB" sz="4800" dirty="0">
              <a:latin typeface="Chalkboard" panose="03050602040202020205" pitchFamily="66" charset="77"/>
            </a:endParaRPr>
          </a:p>
        </p:txBody>
      </p:sp>
      <p:sp>
        <p:nvSpPr>
          <p:cNvPr id="19" name="Oval 18">
            <a:extLst>
              <a:ext uri="{FF2B5EF4-FFF2-40B4-BE49-F238E27FC236}">
                <a16:creationId xmlns:a16="http://schemas.microsoft.com/office/drawing/2014/main" id="{F5825B3B-1D97-1448-A6D3-06FC88AF510D}"/>
              </a:ext>
            </a:extLst>
          </p:cNvPr>
          <p:cNvSpPr/>
          <p:nvPr/>
        </p:nvSpPr>
        <p:spPr>
          <a:xfrm>
            <a:off x="8412972" y="217869"/>
            <a:ext cx="3399175" cy="3165897"/>
          </a:xfrm>
          <a:prstGeom prst="ellipse">
            <a:avLst/>
          </a:prstGeom>
          <a:solidFill>
            <a:schemeClr val="bg1"/>
          </a:solidFill>
          <a:ln w="762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5" name="Picture 14" descr="A picture containing diagram&#10;&#10;Description automatically generated">
            <a:extLst>
              <a:ext uri="{FF2B5EF4-FFF2-40B4-BE49-F238E27FC236}">
                <a16:creationId xmlns:a16="http://schemas.microsoft.com/office/drawing/2014/main" id="{E245CA18-A249-B34C-BB46-C7B958E6AF52}"/>
              </a:ext>
            </a:extLst>
          </p:cNvPr>
          <p:cNvPicPr>
            <a:picLocks noChangeAspect="1"/>
          </p:cNvPicPr>
          <p:nvPr/>
        </p:nvPicPr>
        <p:blipFill>
          <a:blip r:embed="rId7"/>
          <a:stretch>
            <a:fillRect/>
          </a:stretch>
        </p:blipFill>
        <p:spPr>
          <a:xfrm>
            <a:off x="8395572" y="209922"/>
            <a:ext cx="3399174" cy="3252973"/>
          </a:xfrm>
          <a:prstGeom prst="rect">
            <a:avLst/>
          </a:prstGeom>
          <a:ln>
            <a:solidFill>
              <a:srgbClr val="FF0000"/>
            </a:solidFill>
          </a:ln>
          <a:effectLst>
            <a:softEdge rad="127000"/>
          </a:effectLst>
        </p:spPr>
      </p:pic>
      <p:pic>
        <p:nvPicPr>
          <p:cNvPr id="17" name="Picture 16" descr="Logo&#10;&#10;Description automatically generated">
            <a:extLst>
              <a:ext uri="{FF2B5EF4-FFF2-40B4-BE49-F238E27FC236}">
                <a16:creationId xmlns:a16="http://schemas.microsoft.com/office/drawing/2014/main" id="{5034DB13-B8FE-584D-8F5F-3C51FCBDF61A}"/>
              </a:ext>
            </a:extLst>
          </p:cNvPr>
          <p:cNvPicPr>
            <a:picLocks noChangeAspect="1"/>
          </p:cNvPicPr>
          <p:nvPr/>
        </p:nvPicPr>
        <p:blipFill rotWithShape="1">
          <a:blip r:embed="rId8"/>
          <a:srcRect l="134" t="123" r="644" b="91"/>
          <a:stretch/>
        </p:blipFill>
        <p:spPr>
          <a:xfrm>
            <a:off x="9244187" y="2659152"/>
            <a:ext cx="2484696" cy="2489511"/>
          </a:xfrm>
          <a:prstGeom prst="ellipse">
            <a:avLst/>
          </a:prstGeom>
          <a:ln w="76200">
            <a:solidFill>
              <a:srgbClr val="C23C0C"/>
            </a:solidFill>
          </a:ln>
        </p:spPr>
      </p:pic>
      <p:pic>
        <p:nvPicPr>
          <p:cNvPr id="18" name="Picture 17" descr="A group of people posing for a photo&#10;&#10;Description automatically generated">
            <a:extLst>
              <a:ext uri="{FF2B5EF4-FFF2-40B4-BE49-F238E27FC236}">
                <a16:creationId xmlns:a16="http://schemas.microsoft.com/office/drawing/2014/main" id="{4FF993C4-EBD7-374A-A552-9C752027A367}"/>
              </a:ext>
            </a:extLst>
          </p:cNvPr>
          <p:cNvPicPr>
            <a:picLocks noChangeAspect="1"/>
          </p:cNvPicPr>
          <p:nvPr/>
        </p:nvPicPr>
        <p:blipFill rotWithShape="1">
          <a:blip r:embed="rId9"/>
          <a:srcRect t="2490"/>
          <a:stretch/>
        </p:blipFill>
        <p:spPr>
          <a:xfrm>
            <a:off x="8056793" y="4134717"/>
            <a:ext cx="1873020" cy="1784877"/>
          </a:xfrm>
          <a:prstGeom prst="ellipse">
            <a:avLst/>
          </a:prstGeom>
          <a:ln w="76200">
            <a:solidFill>
              <a:schemeClr val="accent4">
                <a:lumMod val="75000"/>
              </a:schemeClr>
            </a:solidFill>
          </a:ln>
        </p:spPr>
      </p:pic>
      <p:pic>
        <p:nvPicPr>
          <p:cNvPr id="4" name="Picture 3">
            <a:extLst>
              <a:ext uri="{FF2B5EF4-FFF2-40B4-BE49-F238E27FC236}">
                <a16:creationId xmlns:a16="http://schemas.microsoft.com/office/drawing/2014/main" id="{0537B727-1B22-5B4A-A4B6-65B75A20760C}"/>
              </a:ext>
            </a:extLst>
          </p:cNvPr>
          <p:cNvPicPr>
            <a:picLocks noChangeAspect="1"/>
          </p:cNvPicPr>
          <p:nvPr/>
        </p:nvPicPr>
        <p:blipFill rotWithShape="1">
          <a:blip r:embed="rId10"/>
          <a:srcRect l="3298" t="16875" r="63802" b="28750"/>
          <a:stretch/>
        </p:blipFill>
        <p:spPr>
          <a:xfrm>
            <a:off x="341194" y="1271065"/>
            <a:ext cx="2587326" cy="2672650"/>
          </a:xfrm>
          <a:prstGeom prst="rect">
            <a:avLst/>
          </a:prstGeom>
        </p:spPr>
      </p:pic>
      <p:sp>
        <p:nvSpPr>
          <p:cNvPr id="6" name="Rectangle 5">
            <a:extLst>
              <a:ext uri="{FF2B5EF4-FFF2-40B4-BE49-F238E27FC236}">
                <a16:creationId xmlns:a16="http://schemas.microsoft.com/office/drawing/2014/main" id="{65C1C762-848E-BE40-9628-89CE1E2F5FBC}"/>
              </a:ext>
            </a:extLst>
          </p:cNvPr>
          <p:cNvSpPr/>
          <p:nvPr/>
        </p:nvSpPr>
        <p:spPr>
          <a:xfrm>
            <a:off x="3193216" y="1277350"/>
            <a:ext cx="6096000" cy="2585323"/>
          </a:xfrm>
          <a:prstGeom prst="rect">
            <a:avLst/>
          </a:prstGeom>
        </p:spPr>
        <p:txBody>
          <a:bodyPr>
            <a:spAutoFit/>
          </a:bodyPr>
          <a:lstStyle/>
          <a:p>
            <a:r>
              <a:rPr lang="en-GB" b="1" dirty="0">
                <a:solidFill>
                  <a:srgbClr val="000000"/>
                </a:solidFill>
                <a:latin typeface="sassooninfant"/>
              </a:rPr>
              <a:t>Great Sankey Primary School</a:t>
            </a:r>
            <a:endParaRPr lang="en-GB" dirty="0">
              <a:solidFill>
                <a:srgbClr val="434343"/>
              </a:solidFill>
              <a:latin typeface="SassoonInfant"/>
            </a:endParaRPr>
          </a:p>
          <a:p>
            <a:r>
              <a:rPr lang="en-GB" b="1" dirty="0">
                <a:solidFill>
                  <a:srgbClr val="000000"/>
                </a:solidFill>
                <a:latin typeface="sassooninfant"/>
              </a:rPr>
              <a:t>(A proud member of The Challenge Academy Trust)</a:t>
            </a:r>
            <a:endParaRPr lang="en-GB" dirty="0">
              <a:solidFill>
                <a:srgbClr val="434343"/>
              </a:solidFill>
              <a:latin typeface="SassoonInfant"/>
            </a:endParaRPr>
          </a:p>
          <a:p>
            <a:r>
              <a:rPr lang="en-GB" b="1" dirty="0">
                <a:solidFill>
                  <a:srgbClr val="000000"/>
                </a:solidFill>
                <a:latin typeface="sassooninfant"/>
              </a:rPr>
              <a:t>Liverpool Road,</a:t>
            </a:r>
            <a:endParaRPr lang="en-GB" dirty="0">
              <a:solidFill>
                <a:srgbClr val="434343"/>
              </a:solidFill>
              <a:latin typeface="SassoonInfant"/>
            </a:endParaRPr>
          </a:p>
          <a:p>
            <a:r>
              <a:rPr lang="en-GB" b="1" dirty="0">
                <a:solidFill>
                  <a:srgbClr val="000000"/>
                </a:solidFill>
                <a:latin typeface="sassooninfant"/>
              </a:rPr>
              <a:t>Great Sankey,                                    </a:t>
            </a:r>
            <a:endParaRPr lang="en-GB" dirty="0">
              <a:solidFill>
                <a:srgbClr val="434343"/>
              </a:solidFill>
              <a:latin typeface="SassoonInfant"/>
            </a:endParaRPr>
          </a:p>
          <a:p>
            <a:r>
              <a:rPr lang="en-GB" b="1" dirty="0">
                <a:solidFill>
                  <a:srgbClr val="000000"/>
                </a:solidFill>
                <a:latin typeface="sassooninfant"/>
              </a:rPr>
              <a:t>Warrington, </a:t>
            </a:r>
            <a:endParaRPr lang="en-GB" dirty="0">
              <a:solidFill>
                <a:srgbClr val="434343"/>
              </a:solidFill>
              <a:latin typeface="SassoonInfant"/>
            </a:endParaRPr>
          </a:p>
          <a:p>
            <a:r>
              <a:rPr lang="en-GB" b="1" dirty="0">
                <a:solidFill>
                  <a:srgbClr val="000000"/>
                </a:solidFill>
                <a:latin typeface="sassooninfant"/>
              </a:rPr>
              <a:t>WA5 1SB.</a:t>
            </a:r>
            <a:endParaRPr lang="en-GB" dirty="0">
              <a:solidFill>
                <a:srgbClr val="434343"/>
              </a:solidFill>
              <a:latin typeface="SassoonInfant"/>
            </a:endParaRPr>
          </a:p>
          <a:p>
            <a:r>
              <a:rPr lang="en-GB" dirty="0">
                <a:solidFill>
                  <a:srgbClr val="434343"/>
                </a:solidFill>
                <a:latin typeface="SassoonInfant"/>
              </a:rPr>
              <a:t> </a:t>
            </a:r>
          </a:p>
          <a:p>
            <a:endParaRPr lang="en-GB" b="1" dirty="0">
              <a:solidFill>
                <a:srgbClr val="000000"/>
              </a:solidFill>
              <a:latin typeface="sassooninfant"/>
            </a:endParaRPr>
          </a:p>
          <a:p>
            <a:endParaRPr lang="en-GB" b="1" dirty="0">
              <a:solidFill>
                <a:srgbClr val="000000"/>
              </a:solidFill>
              <a:latin typeface="sassooninfant"/>
            </a:endParaRPr>
          </a:p>
        </p:txBody>
      </p:sp>
      <p:pic>
        <p:nvPicPr>
          <p:cNvPr id="9" name="Picture 8" descr="Graphical user interface, text, application&#10;&#10;Description automatically generated">
            <a:extLst>
              <a:ext uri="{FF2B5EF4-FFF2-40B4-BE49-F238E27FC236}">
                <a16:creationId xmlns:a16="http://schemas.microsoft.com/office/drawing/2014/main" id="{077225E5-3B30-6246-BA34-5522433427C0}"/>
              </a:ext>
            </a:extLst>
          </p:cNvPr>
          <p:cNvPicPr>
            <a:picLocks noChangeAspect="1"/>
          </p:cNvPicPr>
          <p:nvPr/>
        </p:nvPicPr>
        <p:blipFill rotWithShape="1">
          <a:blip r:embed="rId11"/>
          <a:srcRect l="35547" t="47292" r="29643" b="25193"/>
          <a:stretch/>
        </p:blipFill>
        <p:spPr>
          <a:xfrm>
            <a:off x="3247253" y="3286304"/>
            <a:ext cx="3819609" cy="1887044"/>
          </a:xfrm>
          <a:prstGeom prst="rect">
            <a:avLst/>
          </a:prstGeom>
        </p:spPr>
      </p:pic>
    </p:spTree>
    <p:extLst>
      <p:ext uri="{BB962C8B-B14F-4D97-AF65-F5344CB8AC3E}">
        <p14:creationId xmlns:p14="http://schemas.microsoft.com/office/powerpoint/2010/main" val="122533423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5">
            <a:extLst>
              <a:ext uri="{FF2B5EF4-FFF2-40B4-BE49-F238E27FC236}">
                <a16:creationId xmlns:a16="http://schemas.microsoft.com/office/drawing/2014/main" id="{65FBDBEC-1A70-784B-99FC-924974173FE9}"/>
              </a:ext>
            </a:extLst>
          </p:cNvPr>
          <p:cNvGrpSpPr/>
          <p:nvPr/>
        </p:nvGrpSpPr>
        <p:grpSpPr>
          <a:xfrm>
            <a:off x="0" y="0"/>
            <a:ext cx="12192000" cy="6858000"/>
            <a:chOff x="0" y="0"/>
            <a:chExt cx="12192000" cy="6858000"/>
          </a:xfrm>
        </p:grpSpPr>
        <p:pic>
          <p:nvPicPr>
            <p:cNvPr id="25" name="Picture 24">
              <a:extLst>
                <a:ext uri="{FF2B5EF4-FFF2-40B4-BE49-F238E27FC236}">
                  <a16:creationId xmlns:a16="http://schemas.microsoft.com/office/drawing/2014/main" id="{9AE827F3-2ADE-C24D-9C74-A1838AE1F506}"/>
                </a:ext>
              </a:extLst>
            </p:cNvPr>
            <p:cNvPicPr>
              <a:picLocks noChangeAspect="1"/>
            </p:cNvPicPr>
            <p:nvPr/>
          </p:nvPicPr>
          <p:blipFill>
            <a:blip r:embed="rId2"/>
            <a:stretch>
              <a:fillRect/>
            </a:stretch>
          </p:blipFill>
          <p:spPr>
            <a:xfrm>
              <a:off x="9632318" y="1537098"/>
              <a:ext cx="2175271" cy="2911780"/>
            </a:xfrm>
            <a:prstGeom prst="rect">
              <a:avLst/>
            </a:prstGeom>
          </p:spPr>
        </p:pic>
        <p:sp>
          <p:nvSpPr>
            <p:cNvPr id="2" name="Rectangle 1">
              <a:extLst>
                <a:ext uri="{FF2B5EF4-FFF2-40B4-BE49-F238E27FC236}">
                  <a16:creationId xmlns:a16="http://schemas.microsoft.com/office/drawing/2014/main" id="{F3EC664A-E179-2F4C-A7E4-A1B7F88E71C5}"/>
                </a:ext>
              </a:extLst>
            </p:cNvPr>
            <p:cNvSpPr/>
            <p:nvPr/>
          </p:nvSpPr>
          <p:spPr>
            <a:xfrm>
              <a:off x="0" y="0"/>
              <a:ext cx="12192000" cy="6858000"/>
            </a:xfrm>
            <a:prstGeom prst="rect">
              <a:avLst/>
            </a:prstGeom>
            <a:noFill/>
            <a:ln w="762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a:extLst>
                <a:ext uri="{FF2B5EF4-FFF2-40B4-BE49-F238E27FC236}">
                  <a16:creationId xmlns:a16="http://schemas.microsoft.com/office/drawing/2014/main" id="{74867F07-544D-D744-B628-80B74421DBE8}"/>
                </a:ext>
              </a:extLst>
            </p:cNvPr>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t="15530"/>
            <a:stretch/>
          </p:blipFill>
          <p:spPr bwMode="auto">
            <a:xfrm>
              <a:off x="371476" y="5895263"/>
              <a:ext cx="11430000" cy="817419"/>
            </a:xfrm>
            <a:prstGeom prst="rect">
              <a:avLst/>
            </a:prstGeom>
            <a:noFill/>
            <a:ln>
              <a:noFill/>
            </a:ln>
          </p:spPr>
        </p:pic>
        <p:pic>
          <p:nvPicPr>
            <p:cNvPr id="7" name="Picture 6" descr="A picture containing person, indoor, table, child&#10;&#10;Description automatically generated">
              <a:extLst>
                <a:ext uri="{FF2B5EF4-FFF2-40B4-BE49-F238E27FC236}">
                  <a16:creationId xmlns:a16="http://schemas.microsoft.com/office/drawing/2014/main" id="{8521D7BB-D08F-0A4D-BB81-C3EAFF8BC52B}"/>
                </a:ext>
              </a:extLst>
            </p:cNvPr>
            <p:cNvPicPr>
              <a:picLocks noChangeAspect="1"/>
            </p:cNvPicPr>
            <p:nvPr/>
          </p:nvPicPr>
          <p:blipFill>
            <a:blip r:embed="rId4"/>
            <a:stretch>
              <a:fillRect/>
            </a:stretch>
          </p:blipFill>
          <p:spPr>
            <a:xfrm>
              <a:off x="2589356" y="221880"/>
              <a:ext cx="2805494" cy="2104121"/>
            </a:xfrm>
            <a:prstGeom prst="rect">
              <a:avLst/>
            </a:prstGeom>
            <a:ln w="76200">
              <a:noFill/>
            </a:ln>
            <a:effectLst/>
          </p:spPr>
        </p:pic>
        <p:pic>
          <p:nvPicPr>
            <p:cNvPr id="9" name="Picture 8">
              <a:extLst>
                <a:ext uri="{FF2B5EF4-FFF2-40B4-BE49-F238E27FC236}">
                  <a16:creationId xmlns:a16="http://schemas.microsoft.com/office/drawing/2014/main" id="{C92C3420-2111-3A4E-B21D-D8776955D348}"/>
                </a:ext>
              </a:extLst>
            </p:cNvPr>
            <p:cNvPicPr>
              <a:picLocks noChangeAspect="1"/>
            </p:cNvPicPr>
            <p:nvPr/>
          </p:nvPicPr>
          <p:blipFill>
            <a:blip r:embed="rId5"/>
            <a:stretch>
              <a:fillRect/>
            </a:stretch>
          </p:blipFill>
          <p:spPr>
            <a:xfrm>
              <a:off x="502110" y="221880"/>
              <a:ext cx="2198255" cy="1648691"/>
            </a:xfrm>
            <a:prstGeom prst="rect">
              <a:avLst/>
            </a:prstGeom>
            <a:ln w="76200">
              <a:noFill/>
            </a:ln>
            <a:effectLst/>
          </p:spPr>
        </p:pic>
        <p:pic>
          <p:nvPicPr>
            <p:cNvPr id="12" name="Picture 11">
              <a:extLst>
                <a:ext uri="{FF2B5EF4-FFF2-40B4-BE49-F238E27FC236}">
                  <a16:creationId xmlns:a16="http://schemas.microsoft.com/office/drawing/2014/main" id="{95F47573-EEF7-1749-91E6-3889838300EA}"/>
                </a:ext>
              </a:extLst>
            </p:cNvPr>
            <p:cNvPicPr>
              <a:picLocks noChangeAspect="1"/>
            </p:cNvPicPr>
            <p:nvPr/>
          </p:nvPicPr>
          <p:blipFill>
            <a:blip r:embed="rId6"/>
            <a:stretch>
              <a:fillRect/>
            </a:stretch>
          </p:blipFill>
          <p:spPr>
            <a:xfrm>
              <a:off x="504855" y="3860160"/>
              <a:ext cx="2365467" cy="1808000"/>
            </a:xfrm>
            <a:prstGeom prst="rect">
              <a:avLst/>
            </a:prstGeom>
            <a:ln>
              <a:noFill/>
            </a:ln>
            <a:effectLst/>
          </p:spPr>
        </p:pic>
        <p:pic>
          <p:nvPicPr>
            <p:cNvPr id="13" name="Picture 12" descr="A group of people standing in the grass&#10;&#10;Description automatically generated">
              <a:extLst>
                <a:ext uri="{FF2B5EF4-FFF2-40B4-BE49-F238E27FC236}">
                  <a16:creationId xmlns:a16="http://schemas.microsoft.com/office/drawing/2014/main" id="{0184CA32-61BB-2B4F-B0B2-5E45460575B6}"/>
                </a:ext>
              </a:extLst>
            </p:cNvPr>
            <p:cNvPicPr>
              <a:picLocks noChangeAspect="1"/>
            </p:cNvPicPr>
            <p:nvPr/>
          </p:nvPicPr>
          <p:blipFill>
            <a:blip r:embed="rId7"/>
            <a:stretch>
              <a:fillRect/>
            </a:stretch>
          </p:blipFill>
          <p:spPr>
            <a:xfrm>
              <a:off x="3020146" y="1870571"/>
              <a:ext cx="2386308" cy="1789732"/>
            </a:xfrm>
            <a:prstGeom prst="rect">
              <a:avLst/>
            </a:prstGeom>
            <a:ln>
              <a:noFill/>
            </a:ln>
            <a:effectLst/>
          </p:spPr>
        </p:pic>
        <p:pic>
          <p:nvPicPr>
            <p:cNvPr id="8" name="Picture 7">
              <a:extLst>
                <a:ext uri="{FF2B5EF4-FFF2-40B4-BE49-F238E27FC236}">
                  <a16:creationId xmlns:a16="http://schemas.microsoft.com/office/drawing/2014/main" id="{C9126E2D-09BF-A24B-A1EC-5D51C17FD250}"/>
                </a:ext>
              </a:extLst>
            </p:cNvPr>
            <p:cNvPicPr>
              <a:picLocks noChangeAspect="1"/>
            </p:cNvPicPr>
            <p:nvPr/>
          </p:nvPicPr>
          <p:blipFill rotWithShape="1">
            <a:blip r:embed="rId8"/>
            <a:srcRect l="1694" t="3948" r="2905" b="4042"/>
            <a:stretch/>
          </p:blipFill>
          <p:spPr>
            <a:xfrm>
              <a:off x="7008757" y="2099134"/>
              <a:ext cx="2872821" cy="2078056"/>
            </a:xfrm>
            <a:prstGeom prst="rect">
              <a:avLst/>
            </a:prstGeom>
            <a:ln w="76200">
              <a:noFill/>
            </a:ln>
            <a:effectLst/>
          </p:spPr>
        </p:pic>
        <p:pic>
          <p:nvPicPr>
            <p:cNvPr id="15" name="Picture 14" descr="A group of people in a room&#10;&#10;Description automatically generated">
              <a:extLst>
                <a:ext uri="{FF2B5EF4-FFF2-40B4-BE49-F238E27FC236}">
                  <a16:creationId xmlns:a16="http://schemas.microsoft.com/office/drawing/2014/main" id="{64EF5641-0A7B-3149-9BC9-FEB3F451E948}"/>
                </a:ext>
              </a:extLst>
            </p:cNvPr>
            <p:cNvPicPr>
              <a:picLocks noChangeAspect="1"/>
            </p:cNvPicPr>
            <p:nvPr/>
          </p:nvPicPr>
          <p:blipFill>
            <a:blip r:embed="rId9"/>
            <a:stretch>
              <a:fillRect/>
            </a:stretch>
          </p:blipFill>
          <p:spPr>
            <a:xfrm>
              <a:off x="504200" y="1795212"/>
              <a:ext cx="2572956" cy="2141708"/>
            </a:xfrm>
            <a:prstGeom prst="rect">
              <a:avLst/>
            </a:prstGeom>
            <a:ln>
              <a:noFill/>
            </a:ln>
            <a:effectLst/>
          </p:spPr>
        </p:pic>
        <p:pic>
          <p:nvPicPr>
            <p:cNvPr id="3" name="Picture 2">
              <a:extLst>
                <a:ext uri="{FF2B5EF4-FFF2-40B4-BE49-F238E27FC236}">
                  <a16:creationId xmlns:a16="http://schemas.microsoft.com/office/drawing/2014/main" id="{98032E91-B7A6-154F-9C64-A308FD3DCA2C}"/>
                </a:ext>
              </a:extLst>
            </p:cNvPr>
            <p:cNvPicPr>
              <a:picLocks noChangeAspect="1"/>
            </p:cNvPicPr>
            <p:nvPr/>
          </p:nvPicPr>
          <p:blipFill>
            <a:blip r:embed="rId10"/>
            <a:stretch>
              <a:fillRect/>
            </a:stretch>
          </p:blipFill>
          <p:spPr>
            <a:xfrm>
              <a:off x="2709507" y="3650673"/>
              <a:ext cx="2696947" cy="2022711"/>
            </a:xfrm>
            <a:prstGeom prst="rect">
              <a:avLst/>
            </a:prstGeom>
          </p:spPr>
        </p:pic>
        <p:pic>
          <p:nvPicPr>
            <p:cNvPr id="19" name="Picture 18">
              <a:extLst>
                <a:ext uri="{FF2B5EF4-FFF2-40B4-BE49-F238E27FC236}">
                  <a16:creationId xmlns:a16="http://schemas.microsoft.com/office/drawing/2014/main" id="{699D80A1-FDC8-764C-8239-C4C6AEDA5F84}"/>
                </a:ext>
              </a:extLst>
            </p:cNvPr>
            <p:cNvPicPr>
              <a:picLocks noChangeAspect="1"/>
            </p:cNvPicPr>
            <p:nvPr/>
          </p:nvPicPr>
          <p:blipFill>
            <a:blip r:embed="rId11"/>
            <a:stretch>
              <a:fillRect/>
            </a:stretch>
          </p:blipFill>
          <p:spPr>
            <a:xfrm>
              <a:off x="5406454" y="4141239"/>
              <a:ext cx="2050473" cy="1531020"/>
            </a:xfrm>
            <a:prstGeom prst="rect">
              <a:avLst/>
            </a:prstGeom>
          </p:spPr>
        </p:pic>
        <p:pic>
          <p:nvPicPr>
            <p:cNvPr id="18" name="Picture 17">
              <a:extLst>
                <a:ext uri="{FF2B5EF4-FFF2-40B4-BE49-F238E27FC236}">
                  <a16:creationId xmlns:a16="http://schemas.microsoft.com/office/drawing/2014/main" id="{B95AA855-06EB-4444-B0FD-6CE5C98C8272}"/>
                </a:ext>
              </a:extLst>
            </p:cNvPr>
            <p:cNvPicPr>
              <a:picLocks noChangeAspect="1"/>
            </p:cNvPicPr>
            <p:nvPr/>
          </p:nvPicPr>
          <p:blipFill rotWithShape="1">
            <a:blip r:embed="rId12"/>
            <a:srcRect l="3157" t="13739" r="44272" b="15151"/>
            <a:stretch/>
          </p:blipFill>
          <p:spPr>
            <a:xfrm>
              <a:off x="9343453" y="224986"/>
              <a:ext cx="2458023" cy="2078056"/>
            </a:xfrm>
            <a:prstGeom prst="rect">
              <a:avLst/>
            </a:prstGeom>
          </p:spPr>
        </p:pic>
        <p:pic>
          <p:nvPicPr>
            <p:cNvPr id="21" name="Picture 20" descr="Graphical user interface&#10;&#10;Description automatically generated">
              <a:extLst>
                <a:ext uri="{FF2B5EF4-FFF2-40B4-BE49-F238E27FC236}">
                  <a16:creationId xmlns:a16="http://schemas.microsoft.com/office/drawing/2014/main" id="{2E8E6260-C384-C84B-B45D-569C16044234}"/>
                </a:ext>
              </a:extLst>
            </p:cNvPr>
            <p:cNvPicPr>
              <a:picLocks noChangeAspect="1"/>
            </p:cNvPicPr>
            <p:nvPr/>
          </p:nvPicPr>
          <p:blipFill rotWithShape="1">
            <a:blip r:embed="rId13"/>
            <a:srcRect l="16279" t="31717" r="46591" b="37105"/>
            <a:stretch/>
          </p:blipFill>
          <p:spPr>
            <a:xfrm>
              <a:off x="5383749" y="224986"/>
              <a:ext cx="3959704" cy="2078056"/>
            </a:xfrm>
            <a:prstGeom prst="rect">
              <a:avLst/>
            </a:prstGeom>
          </p:spPr>
        </p:pic>
        <p:pic>
          <p:nvPicPr>
            <p:cNvPr id="24" name="Picture 23">
              <a:extLst>
                <a:ext uri="{FF2B5EF4-FFF2-40B4-BE49-F238E27FC236}">
                  <a16:creationId xmlns:a16="http://schemas.microsoft.com/office/drawing/2014/main" id="{99AA9B40-47AC-9A45-B3E1-0611EC9CCF6A}"/>
                </a:ext>
              </a:extLst>
            </p:cNvPr>
            <p:cNvPicPr>
              <a:picLocks noChangeAspect="1"/>
            </p:cNvPicPr>
            <p:nvPr/>
          </p:nvPicPr>
          <p:blipFill rotWithShape="1">
            <a:blip r:embed="rId14"/>
            <a:srcRect b="17526"/>
            <a:stretch/>
          </p:blipFill>
          <p:spPr>
            <a:xfrm>
              <a:off x="9343452" y="4152358"/>
              <a:ext cx="2458023" cy="1513660"/>
            </a:xfrm>
            <a:prstGeom prst="rect">
              <a:avLst/>
            </a:prstGeom>
          </p:spPr>
        </p:pic>
        <p:pic>
          <p:nvPicPr>
            <p:cNvPr id="22" name="Picture 21">
              <a:extLst>
                <a:ext uri="{FF2B5EF4-FFF2-40B4-BE49-F238E27FC236}">
                  <a16:creationId xmlns:a16="http://schemas.microsoft.com/office/drawing/2014/main" id="{4DEE4806-BC8C-8D45-9575-59995CADC414}"/>
                </a:ext>
              </a:extLst>
            </p:cNvPr>
            <p:cNvPicPr>
              <a:picLocks noChangeAspect="1"/>
            </p:cNvPicPr>
            <p:nvPr/>
          </p:nvPicPr>
          <p:blipFill>
            <a:blip r:embed="rId15"/>
            <a:stretch>
              <a:fillRect/>
            </a:stretch>
          </p:blipFill>
          <p:spPr>
            <a:xfrm>
              <a:off x="7456927" y="4134998"/>
              <a:ext cx="2050473" cy="1531020"/>
            </a:xfrm>
            <a:prstGeom prst="rect">
              <a:avLst/>
            </a:prstGeom>
          </p:spPr>
        </p:pic>
        <p:pic>
          <p:nvPicPr>
            <p:cNvPr id="23" name="Picture 22" descr="A picture containing logo&#10;&#10;Description automatically generated">
              <a:extLst>
                <a:ext uri="{FF2B5EF4-FFF2-40B4-BE49-F238E27FC236}">
                  <a16:creationId xmlns:a16="http://schemas.microsoft.com/office/drawing/2014/main" id="{0084F40B-DE72-7F44-B565-5D2CD8BF4614}"/>
                </a:ext>
              </a:extLst>
            </p:cNvPr>
            <p:cNvPicPr>
              <a:picLocks noChangeAspect="1"/>
            </p:cNvPicPr>
            <p:nvPr/>
          </p:nvPicPr>
          <p:blipFill>
            <a:blip r:embed="rId16">
              <a:extLst>
                <a:ext uri="{BEBA8EAE-BF5A-486C-A8C5-ECC9F3942E4B}">
                  <a14:imgProps xmlns:a14="http://schemas.microsoft.com/office/drawing/2010/main">
                    <a14:imgLayer r:embed="rId17">
                      <a14:imgEffect>
                        <a14:backgroundRemoval t="5762" b="93262" l="7723" r="92016">
                          <a14:foregroundMark x1="9686" y1="6348" x2="42408" y2="30566"/>
                          <a14:foregroundMark x1="42408" y1="30566" x2="64921" y2="56055"/>
                          <a14:foregroundMark x1="64921" y1="56055" x2="72120" y2="80762"/>
                          <a14:foregroundMark x1="51309" y1="93457" x2="36518" y2="87891"/>
                          <a14:foregroundMark x1="36518" y1="87891" x2="28272" y2="80371"/>
                          <a14:foregroundMark x1="41361" y1="84863" x2="34817" y2="61426"/>
                          <a14:foregroundMark x1="34817" y1="61426" x2="36518" y2="50879"/>
                          <a14:foregroundMark x1="20026" y1="36133" x2="20026" y2="59473"/>
                          <a14:foregroundMark x1="20026" y1="51758" x2="23298" y2="71777"/>
                          <a14:foregroundMark x1="23298" y1="71777" x2="27225" y2="79590"/>
                          <a14:foregroundMark x1="37042" y1="83594" x2="28272" y2="54199"/>
                          <a14:foregroundMark x1="48037" y1="71387" x2="28403" y2="46094"/>
                          <a14:foregroundMark x1="28403" y1="46094" x2="26047" y2="39063"/>
                          <a14:foregroundMark x1="23822" y1="42773" x2="40314" y2="64844"/>
                          <a14:foregroundMark x1="36518" y1="61914" x2="27225" y2="56445"/>
                          <a14:foregroundMark x1="27225" y1="56445" x2="26047" y2="52930"/>
                          <a14:foregroundMark x1="26571" y1="52539" x2="27749" y2="57031"/>
                          <a14:foregroundMark x1="29974" y1="56641" x2="38089" y2="62793"/>
                          <a14:foregroundMark x1="38089" y1="62793" x2="38089" y2="63574"/>
                          <a14:foregroundMark x1="15707" y1="51758" x2="31545" y2="64844"/>
                          <a14:foregroundMark x1="32068" y1="70117" x2="32068" y2="76660"/>
                          <a14:foregroundMark x1="27225" y1="61523" x2="26571" y2="57031"/>
                          <a14:foregroundMark x1="26571" y1="62793" x2="26571" y2="60742"/>
                          <a14:foregroundMark x1="26571" y1="60352" x2="26571" y2="60352"/>
                          <a14:foregroundMark x1="25785" y1="59668" x2="30236" y2="59863"/>
                          <a14:foregroundMark x1="23822" y1="65820" x2="29581" y2="69824"/>
                          <a14:foregroundMark x1="28272" y1="64355" x2="27094" y2="66895"/>
                          <a14:foregroundMark x1="27356" y1="67285" x2="29843" y2="80957"/>
                          <a14:foregroundMark x1="31283" y1="85156" x2="26571" y2="82617"/>
                          <a14:foregroundMark x1="35209" y1="88672" x2="18455" y2="74414"/>
                          <a14:foregroundMark x1="18455" y1="74414" x2="7723" y2="49512"/>
                          <a14:foregroundMark x1="10733" y1="7031" x2="33508" y2="25781"/>
                          <a14:foregroundMark x1="33508" y1="25781" x2="40052" y2="34277"/>
                          <a14:foregroundMark x1="40052" y1="34277" x2="40183" y2="34375"/>
                          <a14:foregroundMark x1="28534" y1="15918" x2="28534" y2="28027"/>
                          <a14:foregroundMark x1="28534" y1="28027" x2="25654" y2="18262"/>
                          <a14:foregroundMark x1="25654" y1="18262" x2="24869" y2="30957"/>
                          <a14:foregroundMark x1="24869" y1="30957" x2="25785" y2="19141"/>
                          <a14:foregroundMark x1="25785" y1="19141" x2="29188" y2="31348"/>
                          <a14:foregroundMark x1="29188" y1="31348" x2="26571" y2="19238"/>
                          <a14:foregroundMark x1="26571" y1="19238" x2="24738" y2="30566"/>
                          <a14:foregroundMark x1="24738" y1="30566" x2="20157" y2="25000"/>
                          <a14:foregroundMark x1="43455" y1="6836" x2="72382" y2="11523"/>
                          <a14:foregroundMark x1="72382" y1="11523" x2="84555" y2="16016"/>
                          <a14:foregroundMark x1="84555" y1="16016" x2="90183" y2="31445"/>
                          <a14:foregroundMark x1="90707" y1="46191" x2="92016" y2="6445"/>
                          <a14:foregroundMark x1="92016" y1="6445" x2="75524" y2="9766"/>
                          <a14:foregroundMark x1="75524" y1="9766" x2="36780" y2="6543"/>
                          <a14:foregroundMark x1="7984" y1="7227" x2="12304" y2="69238"/>
                          <a14:foregroundMark x1="12304" y1="69238" x2="13743" y2="70996"/>
                          <a14:foregroundMark x1="30497" y1="80566" x2="34686" y2="88379"/>
                          <a14:foregroundMark x1="34686" y1="88379" x2="45812" y2="91699"/>
                          <a14:foregroundMark x1="45812" y1="91699" x2="57330" y2="91113"/>
                          <a14:foregroundMark x1="57330" y1="91113" x2="83246" y2="74902"/>
                          <a14:foregroundMark x1="83246" y1="74902" x2="90576" y2="57227"/>
                          <a14:foregroundMark x1="90576" y1="57227" x2="88743" y2="12891"/>
                          <a14:foregroundMark x1="88743" y1="12891" x2="81806" y2="5957"/>
                          <a14:foregroundMark x1="81806" y1="5957" x2="9031" y2="5762"/>
                          <a14:foregroundMark x1="16623" y1="20215" x2="23822" y2="61523"/>
                          <a14:foregroundMark x1="35471" y1="65625" x2="45942" y2="47852"/>
                          <a14:foregroundMark x1="45942" y1="47656" x2="49607" y2="64160"/>
                          <a14:foregroundMark x1="12958" y1="12012" x2="15314" y2="21094"/>
                          <a14:foregroundMark x1="15314" y1="21094" x2="26571" y2="28320"/>
                          <a14:foregroundMark x1="26571" y1="28320" x2="40183" y2="23340"/>
                          <a14:foregroundMark x1="40183" y1="23340" x2="45942" y2="15234"/>
                          <a14:foregroundMark x1="45942" y1="15234" x2="60602" y2="15820"/>
                          <a14:foregroundMark x1="60602" y1="15820" x2="70419" y2="20508"/>
                          <a14:foregroundMark x1="70419" y1="20508" x2="74607" y2="33105"/>
                          <a14:foregroundMark x1="74607" y1="33105" x2="56283" y2="77051"/>
                          <a14:foregroundMark x1="56021" y1="79980" x2="35602" y2="58887"/>
                          <a14:foregroundMark x1="35602" y1="58887" x2="25000" y2="36719"/>
                          <a14:foregroundMark x1="25000" y1="36719" x2="24607" y2="17383"/>
                          <a14:foregroundMark x1="24607" y1="17383" x2="36387" y2="14258"/>
                          <a14:foregroundMark x1="36387" y1="14258" x2="44895" y2="16699"/>
                          <a14:foregroundMark x1="44895" y1="16113" x2="45026" y2="59961"/>
                          <a14:foregroundMark x1="45026" y1="59961" x2="54058" y2="65234"/>
                          <a14:foregroundMark x1="54058" y1="65234" x2="55105" y2="61719"/>
                          <a14:foregroundMark x1="16623" y1="18359" x2="16230" y2="39355"/>
                          <a14:foregroundMark x1="13220" y1="23340" x2="21597" y2="30957"/>
                          <a14:foregroundMark x1="21597" y1="30957" x2="34031" y2="35840"/>
                          <a14:foregroundMark x1="34031" y1="35645" x2="47120" y2="37012"/>
                          <a14:foregroundMark x1="47120" y1="37012" x2="67932" y2="34180"/>
                          <a14:foregroundMark x1="79319" y1="25195" x2="72382" y2="45508"/>
                          <a14:foregroundMark x1="79319" y1="30664" x2="78272" y2="50684"/>
                          <a14:foregroundMark x1="78272" y1="50684" x2="72120" y2="56934"/>
                          <a14:foregroundMark x1="61780" y1="77441" x2="79450" y2="49414"/>
                          <a14:foregroundMark x1="79450" y1="49414" x2="81806" y2="30078"/>
                          <a14:foregroundMark x1="81806" y1="30078" x2="83508" y2="27734"/>
                          <a14:foregroundMark x1="79843" y1="22168" x2="62173" y2="21484"/>
                          <a14:foregroundMark x1="62173" y1="21484" x2="30759" y2="12402"/>
                          <a14:foregroundMark x1="30759" y1="12207" x2="51571" y2="21387"/>
                          <a14:foregroundMark x1="51571" y1="21387" x2="61257" y2="31836"/>
                          <a14:foregroundMark x1="61257" y1="31641" x2="67277" y2="44043"/>
                          <a14:foregroundMark x1="67277" y1="44043" x2="76440" y2="52637"/>
                          <a14:foregroundMark x1="76440" y1="52637" x2="83508" y2="45801"/>
                          <a14:foregroundMark x1="83508" y1="45801" x2="83508" y2="44043"/>
                          <a14:foregroundMark x1="83508" y1="43848" x2="80890" y2="60938"/>
                          <a14:foregroundMark x1="80890" y1="60938" x2="80759" y2="61328"/>
                          <a14:foregroundMark x1="80759" y1="61719" x2="78927" y2="70020"/>
                          <a14:foregroundMark x1="78927" y1="70020" x2="77618" y2="71875"/>
                          <a14:foregroundMark x1="77618" y1="71680" x2="50785" y2="76855"/>
                          <a14:foregroundMark x1="50785" y1="76855" x2="38220" y2="77246"/>
                          <a14:foregroundMark x1="38220" y1="77246" x2="31545" y2="80176"/>
                          <a14:backgroundMark x1="11257" y1="86133" x2="11257" y2="86133"/>
                          <a14:backgroundMark x1="5759" y1="88574" x2="18586" y2="95703"/>
                          <a14:backgroundMark x1="18586" y1="95703" x2="31152" y2="99219"/>
                          <a14:backgroundMark x1="31152" y1="99219" x2="32068" y2="99219"/>
                        </a14:backgroundRemoval>
                      </a14:imgEffect>
                    </a14:imgLayer>
                  </a14:imgProps>
                </a:ext>
              </a:extLst>
            </a:blip>
            <a:stretch>
              <a:fillRect/>
            </a:stretch>
          </p:blipFill>
          <p:spPr>
            <a:xfrm>
              <a:off x="5561218" y="2375731"/>
              <a:ext cx="1292775" cy="1732725"/>
            </a:xfrm>
            <a:prstGeom prst="rect">
              <a:avLst/>
            </a:prstGeom>
          </p:spPr>
        </p:pic>
      </p:grpSp>
    </p:spTree>
    <p:extLst>
      <p:ext uri="{BB962C8B-B14F-4D97-AF65-F5344CB8AC3E}">
        <p14:creationId xmlns:p14="http://schemas.microsoft.com/office/powerpoint/2010/main" val="12830855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CF941C67-FC98-A04E-AF74-08846B5A74FC}"/>
              </a:ext>
            </a:extLst>
          </p:cNvPr>
          <p:cNvPicPr>
            <a:picLocks noChangeAspect="1"/>
          </p:cNvPicPr>
          <p:nvPr/>
        </p:nvPicPr>
        <p:blipFill>
          <a:blip r:embed="rId2">
            <a:alphaModFix amt="20000"/>
            <a:duotone>
              <a:schemeClr val="accent5">
                <a:shade val="45000"/>
                <a:satMod val="135000"/>
              </a:schemeClr>
              <a:prstClr val="white"/>
            </a:duotone>
          </a:blip>
          <a:stretch>
            <a:fillRect/>
          </a:stretch>
        </p:blipFill>
        <p:spPr>
          <a:xfrm rot="5400000">
            <a:off x="7862191" y="2410489"/>
            <a:ext cx="6858001" cy="1943101"/>
          </a:xfrm>
          <a:prstGeom prst="rect">
            <a:avLst/>
          </a:prstGeom>
        </p:spPr>
      </p:pic>
      <p:sp>
        <p:nvSpPr>
          <p:cNvPr id="4" name="Rectangle 3">
            <a:extLst>
              <a:ext uri="{FF2B5EF4-FFF2-40B4-BE49-F238E27FC236}">
                <a16:creationId xmlns:a16="http://schemas.microsoft.com/office/drawing/2014/main" id="{8D368D20-9CA0-AA4B-A4A9-F659B314CD3C}"/>
              </a:ext>
            </a:extLst>
          </p:cNvPr>
          <p:cNvSpPr/>
          <p:nvPr/>
        </p:nvSpPr>
        <p:spPr>
          <a:xfrm>
            <a:off x="3238280" y="2156231"/>
            <a:ext cx="8527494" cy="4031873"/>
          </a:xfrm>
          <a:prstGeom prst="rect">
            <a:avLst/>
          </a:prstGeom>
        </p:spPr>
        <p:txBody>
          <a:bodyPr wrap="square">
            <a:spAutoFit/>
          </a:bodyPr>
          <a:lstStyle/>
          <a:p>
            <a:r>
              <a:rPr lang="en-GB" sz="1600" b="1" i="0" u="none" strike="noStrike" dirty="0">
                <a:effectLst/>
              </a:rPr>
              <a:t>A message from the Headteacher:</a:t>
            </a:r>
          </a:p>
          <a:p>
            <a:endParaRPr lang="en-GB" sz="1600" b="0" i="0" u="none" strike="noStrike" dirty="0">
              <a:effectLst/>
            </a:endParaRPr>
          </a:p>
          <a:p>
            <a:r>
              <a:rPr lang="en-GB" sz="1600" b="0" i="0" u="none" strike="noStrike" dirty="0">
                <a:effectLst/>
              </a:rPr>
              <a:t>Great Sankey Primary and Nursery is a unique school in which children feel safe, are happy and learn effectively. Our established school motto, 'Together We Learn and Grow' is at the heart of GSP as we work together as a team, within our community, to ensure that every member of the school is nurtured, challenged and given exciting experiences and opportunities. As part of The Challenge Academy Trust our children receive an outstanding modern education, from motivated and talented staff, supported by innovative and collaborative partnerships. </a:t>
            </a:r>
          </a:p>
          <a:p>
            <a:r>
              <a:rPr lang="en-GB" sz="1600" b="0" i="0" u="none" strike="noStrike" dirty="0">
                <a:effectLst/>
              </a:rPr>
              <a:t>At GSP we are particularly proud of the positive, strong relationships we hold with all members of our community and the wide ranging opportunities and enrichment we offer, whilst ensuring the highest standards of reading, writing and maths.</a:t>
            </a:r>
          </a:p>
          <a:p>
            <a:pPr fontAlgn="base"/>
            <a:r>
              <a:rPr lang="en-GB" sz="1600" b="0" i="0" u="none" strike="noStrike" dirty="0">
                <a:effectLst/>
              </a:rPr>
              <a:t>Our prospectus aims to provide you with a range of information that is designed to help you understand how we operate and gives you a feel for our school and our core values. I hope you enjoy viewing it, however, nothing replaces personal contact or seeing the school in action. Please do not hesitate to contact the school office for an appointment or visit our school website.</a:t>
            </a:r>
          </a:p>
          <a:p>
            <a:pPr fontAlgn="base"/>
            <a:r>
              <a:rPr lang="en-GB" sz="1600" b="0" i="0" u="none" strike="noStrike" dirty="0">
                <a:effectLst/>
              </a:rPr>
              <a:t>Kind regards,</a:t>
            </a:r>
          </a:p>
        </p:txBody>
      </p:sp>
      <p:sp>
        <p:nvSpPr>
          <p:cNvPr id="15" name="Rectangle 14">
            <a:extLst>
              <a:ext uri="{FF2B5EF4-FFF2-40B4-BE49-F238E27FC236}">
                <a16:creationId xmlns:a16="http://schemas.microsoft.com/office/drawing/2014/main" id="{15CC65F4-0D11-734E-835C-8A0937BDA1D8}"/>
              </a:ext>
            </a:extLst>
          </p:cNvPr>
          <p:cNvSpPr/>
          <p:nvPr/>
        </p:nvSpPr>
        <p:spPr>
          <a:xfrm>
            <a:off x="7204731" y="6102935"/>
            <a:ext cx="6096000" cy="923330"/>
          </a:xfrm>
          <a:prstGeom prst="rect">
            <a:avLst/>
          </a:prstGeom>
        </p:spPr>
        <p:txBody>
          <a:bodyPr>
            <a:spAutoFit/>
          </a:bodyPr>
          <a:lstStyle/>
          <a:p>
            <a:r>
              <a:rPr lang="en-GB" dirty="0">
                <a:hlinkClick r:id="rId3"/>
              </a:rPr>
              <a:t>https://www.greatsankeyprimaryschool.co.uk/</a:t>
            </a:r>
            <a:endParaRPr lang="en-GB" dirty="0"/>
          </a:p>
          <a:p>
            <a:endParaRPr lang="en-GB" dirty="0"/>
          </a:p>
          <a:p>
            <a:endParaRPr lang="en-GB" dirty="0"/>
          </a:p>
        </p:txBody>
      </p:sp>
      <p:pic>
        <p:nvPicPr>
          <p:cNvPr id="10" name="Picture 9" descr="Graphical user interface, application, Word, PowerPoint&#10;&#10;Description automatically generated">
            <a:extLst>
              <a:ext uri="{FF2B5EF4-FFF2-40B4-BE49-F238E27FC236}">
                <a16:creationId xmlns:a16="http://schemas.microsoft.com/office/drawing/2014/main" id="{B3526C0C-CD8C-7643-9D54-11C716022904}"/>
              </a:ext>
            </a:extLst>
          </p:cNvPr>
          <p:cNvPicPr>
            <a:picLocks noChangeAspect="1"/>
          </p:cNvPicPr>
          <p:nvPr/>
        </p:nvPicPr>
        <p:blipFill rotWithShape="1">
          <a:blip r:embed="rId4"/>
          <a:srcRect l="65942" t="21836" r="18358" b="16333"/>
          <a:stretch/>
        </p:blipFill>
        <p:spPr>
          <a:xfrm>
            <a:off x="412996" y="0"/>
            <a:ext cx="2328316" cy="6858000"/>
          </a:xfrm>
          <a:prstGeom prst="rect">
            <a:avLst/>
          </a:prstGeom>
        </p:spPr>
      </p:pic>
      <p:sp>
        <p:nvSpPr>
          <p:cNvPr id="8" name="Rounded Rectangle 7">
            <a:extLst>
              <a:ext uri="{FF2B5EF4-FFF2-40B4-BE49-F238E27FC236}">
                <a16:creationId xmlns:a16="http://schemas.microsoft.com/office/drawing/2014/main" id="{3EBB6A96-B8D9-9A40-8245-DB9D90A4ECCE}"/>
              </a:ext>
            </a:extLst>
          </p:cNvPr>
          <p:cNvSpPr/>
          <p:nvPr/>
        </p:nvSpPr>
        <p:spPr>
          <a:xfrm>
            <a:off x="2528918" y="341502"/>
            <a:ext cx="6771509" cy="1071562"/>
          </a:xfrm>
          <a:custGeom>
            <a:avLst/>
            <a:gdLst>
              <a:gd name="connsiteX0" fmla="*/ 0 w 6771509"/>
              <a:gd name="connsiteY0" fmla="*/ 178597 h 1071562"/>
              <a:gd name="connsiteX1" fmla="*/ 178597 w 6771509"/>
              <a:gd name="connsiteY1" fmla="*/ 0 h 1071562"/>
              <a:gd name="connsiteX2" fmla="*/ 761717 w 6771509"/>
              <a:gd name="connsiteY2" fmla="*/ 0 h 1071562"/>
              <a:gd name="connsiteX3" fmla="*/ 1408979 w 6771509"/>
              <a:gd name="connsiteY3" fmla="*/ 0 h 1071562"/>
              <a:gd name="connsiteX4" fmla="*/ 1863812 w 6771509"/>
              <a:gd name="connsiteY4" fmla="*/ 0 h 1071562"/>
              <a:gd name="connsiteX5" fmla="*/ 2511075 w 6771509"/>
              <a:gd name="connsiteY5" fmla="*/ 0 h 1071562"/>
              <a:gd name="connsiteX6" fmla="*/ 3094195 w 6771509"/>
              <a:gd name="connsiteY6" fmla="*/ 0 h 1071562"/>
              <a:gd name="connsiteX7" fmla="*/ 3741457 w 6771509"/>
              <a:gd name="connsiteY7" fmla="*/ 0 h 1071562"/>
              <a:gd name="connsiteX8" fmla="*/ 4260434 w 6771509"/>
              <a:gd name="connsiteY8" fmla="*/ 0 h 1071562"/>
              <a:gd name="connsiteX9" fmla="*/ 4907697 w 6771509"/>
              <a:gd name="connsiteY9" fmla="*/ 0 h 1071562"/>
              <a:gd name="connsiteX10" fmla="*/ 5362530 w 6771509"/>
              <a:gd name="connsiteY10" fmla="*/ 0 h 1071562"/>
              <a:gd name="connsiteX11" fmla="*/ 5817363 w 6771509"/>
              <a:gd name="connsiteY11" fmla="*/ 0 h 1071562"/>
              <a:gd name="connsiteX12" fmla="*/ 6592912 w 6771509"/>
              <a:gd name="connsiteY12" fmla="*/ 0 h 1071562"/>
              <a:gd name="connsiteX13" fmla="*/ 6771509 w 6771509"/>
              <a:gd name="connsiteY13" fmla="*/ 178597 h 1071562"/>
              <a:gd name="connsiteX14" fmla="*/ 6771509 w 6771509"/>
              <a:gd name="connsiteY14" fmla="*/ 542925 h 1071562"/>
              <a:gd name="connsiteX15" fmla="*/ 6771509 w 6771509"/>
              <a:gd name="connsiteY15" fmla="*/ 892965 h 1071562"/>
              <a:gd name="connsiteX16" fmla="*/ 6592912 w 6771509"/>
              <a:gd name="connsiteY16" fmla="*/ 1071562 h 1071562"/>
              <a:gd name="connsiteX17" fmla="*/ 5945649 w 6771509"/>
              <a:gd name="connsiteY17" fmla="*/ 1071562 h 1071562"/>
              <a:gd name="connsiteX18" fmla="*/ 5234243 w 6771509"/>
              <a:gd name="connsiteY18" fmla="*/ 1071562 h 1071562"/>
              <a:gd name="connsiteX19" fmla="*/ 4522838 w 6771509"/>
              <a:gd name="connsiteY19" fmla="*/ 1071562 h 1071562"/>
              <a:gd name="connsiteX20" fmla="*/ 3875575 w 6771509"/>
              <a:gd name="connsiteY20" fmla="*/ 1071562 h 1071562"/>
              <a:gd name="connsiteX21" fmla="*/ 3356599 w 6771509"/>
              <a:gd name="connsiteY21" fmla="*/ 1071562 h 1071562"/>
              <a:gd name="connsiteX22" fmla="*/ 2709336 w 6771509"/>
              <a:gd name="connsiteY22" fmla="*/ 1071562 h 1071562"/>
              <a:gd name="connsiteX23" fmla="*/ 2254503 w 6771509"/>
              <a:gd name="connsiteY23" fmla="*/ 1071562 h 1071562"/>
              <a:gd name="connsiteX24" fmla="*/ 1671383 w 6771509"/>
              <a:gd name="connsiteY24" fmla="*/ 1071562 h 1071562"/>
              <a:gd name="connsiteX25" fmla="*/ 1216550 w 6771509"/>
              <a:gd name="connsiteY25" fmla="*/ 1071562 h 1071562"/>
              <a:gd name="connsiteX26" fmla="*/ 178597 w 6771509"/>
              <a:gd name="connsiteY26" fmla="*/ 1071562 h 1071562"/>
              <a:gd name="connsiteX27" fmla="*/ 0 w 6771509"/>
              <a:gd name="connsiteY27" fmla="*/ 892965 h 1071562"/>
              <a:gd name="connsiteX28" fmla="*/ 0 w 6771509"/>
              <a:gd name="connsiteY28" fmla="*/ 528637 h 1071562"/>
              <a:gd name="connsiteX29" fmla="*/ 0 w 6771509"/>
              <a:gd name="connsiteY29" fmla="*/ 178597 h 1071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771509" h="1071562" fill="none" extrusionOk="0">
                <a:moveTo>
                  <a:pt x="0" y="178597"/>
                </a:moveTo>
                <a:cubicBezTo>
                  <a:pt x="2114" y="84580"/>
                  <a:pt x="83042" y="7770"/>
                  <a:pt x="178597" y="0"/>
                </a:cubicBezTo>
                <a:cubicBezTo>
                  <a:pt x="381722" y="-47922"/>
                  <a:pt x="573278" y="5762"/>
                  <a:pt x="761717" y="0"/>
                </a:cubicBezTo>
                <a:cubicBezTo>
                  <a:pt x="950156" y="-5762"/>
                  <a:pt x="1169424" y="13706"/>
                  <a:pt x="1408979" y="0"/>
                </a:cubicBezTo>
                <a:cubicBezTo>
                  <a:pt x="1648534" y="-13706"/>
                  <a:pt x="1678918" y="42250"/>
                  <a:pt x="1863812" y="0"/>
                </a:cubicBezTo>
                <a:cubicBezTo>
                  <a:pt x="2048706" y="-42250"/>
                  <a:pt x="2255241" y="14554"/>
                  <a:pt x="2511075" y="0"/>
                </a:cubicBezTo>
                <a:cubicBezTo>
                  <a:pt x="2766909" y="-14554"/>
                  <a:pt x="2876902" y="63556"/>
                  <a:pt x="3094195" y="0"/>
                </a:cubicBezTo>
                <a:cubicBezTo>
                  <a:pt x="3311488" y="-63556"/>
                  <a:pt x="3486425" y="27761"/>
                  <a:pt x="3741457" y="0"/>
                </a:cubicBezTo>
                <a:cubicBezTo>
                  <a:pt x="3996489" y="-27761"/>
                  <a:pt x="4143024" y="7887"/>
                  <a:pt x="4260434" y="0"/>
                </a:cubicBezTo>
                <a:cubicBezTo>
                  <a:pt x="4377844" y="-7887"/>
                  <a:pt x="4608182" y="61667"/>
                  <a:pt x="4907697" y="0"/>
                </a:cubicBezTo>
                <a:cubicBezTo>
                  <a:pt x="5207212" y="-61667"/>
                  <a:pt x="5199244" y="26175"/>
                  <a:pt x="5362530" y="0"/>
                </a:cubicBezTo>
                <a:cubicBezTo>
                  <a:pt x="5525816" y="-26175"/>
                  <a:pt x="5686963" y="22624"/>
                  <a:pt x="5817363" y="0"/>
                </a:cubicBezTo>
                <a:cubicBezTo>
                  <a:pt x="5947763" y="-22624"/>
                  <a:pt x="6251088" y="7017"/>
                  <a:pt x="6592912" y="0"/>
                </a:cubicBezTo>
                <a:cubicBezTo>
                  <a:pt x="6686549" y="311"/>
                  <a:pt x="6774644" y="86207"/>
                  <a:pt x="6771509" y="178597"/>
                </a:cubicBezTo>
                <a:cubicBezTo>
                  <a:pt x="6811827" y="304866"/>
                  <a:pt x="6758962" y="382880"/>
                  <a:pt x="6771509" y="542925"/>
                </a:cubicBezTo>
                <a:cubicBezTo>
                  <a:pt x="6784056" y="702970"/>
                  <a:pt x="6756628" y="718529"/>
                  <a:pt x="6771509" y="892965"/>
                </a:cubicBezTo>
                <a:cubicBezTo>
                  <a:pt x="6793008" y="980652"/>
                  <a:pt x="6691155" y="1075106"/>
                  <a:pt x="6592912" y="1071562"/>
                </a:cubicBezTo>
                <a:cubicBezTo>
                  <a:pt x="6453097" y="1135125"/>
                  <a:pt x="6227093" y="1018865"/>
                  <a:pt x="5945649" y="1071562"/>
                </a:cubicBezTo>
                <a:cubicBezTo>
                  <a:pt x="5664205" y="1124259"/>
                  <a:pt x="5516476" y="987163"/>
                  <a:pt x="5234243" y="1071562"/>
                </a:cubicBezTo>
                <a:cubicBezTo>
                  <a:pt x="4952010" y="1155961"/>
                  <a:pt x="4810970" y="1056986"/>
                  <a:pt x="4522838" y="1071562"/>
                </a:cubicBezTo>
                <a:cubicBezTo>
                  <a:pt x="4234707" y="1086138"/>
                  <a:pt x="4028419" y="1028755"/>
                  <a:pt x="3875575" y="1071562"/>
                </a:cubicBezTo>
                <a:cubicBezTo>
                  <a:pt x="3722731" y="1114369"/>
                  <a:pt x="3498678" y="1012742"/>
                  <a:pt x="3356599" y="1071562"/>
                </a:cubicBezTo>
                <a:cubicBezTo>
                  <a:pt x="3214520" y="1130382"/>
                  <a:pt x="2885858" y="1048734"/>
                  <a:pt x="2709336" y="1071562"/>
                </a:cubicBezTo>
                <a:cubicBezTo>
                  <a:pt x="2532814" y="1094390"/>
                  <a:pt x="2437943" y="1056128"/>
                  <a:pt x="2254503" y="1071562"/>
                </a:cubicBezTo>
                <a:cubicBezTo>
                  <a:pt x="2071063" y="1086996"/>
                  <a:pt x="1960512" y="1056946"/>
                  <a:pt x="1671383" y="1071562"/>
                </a:cubicBezTo>
                <a:cubicBezTo>
                  <a:pt x="1382254" y="1086178"/>
                  <a:pt x="1398451" y="1038614"/>
                  <a:pt x="1216550" y="1071562"/>
                </a:cubicBezTo>
                <a:cubicBezTo>
                  <a:pt x="1034649" y="1104510"/>
                  <a:pt x="487870" y="953567"/>
                  <a:pt x="178597" y="1071562"/>
                </a:cubicBezTo>
                <a:cubicBezTo>
                  <a:pt x="95661" y="1079800"/>
                  <a:pt x="10355" y="980312"/>
                  <a:pt x="0" y="892965"/>
                </a:cubicBezTo>
                <a:cubicBezTo>
                  <a:pt x="-31181" y="775704"/>
                  <a:pt x="14693" y="686286"/>
                  <a:pt x="0" y="528637"/>
                </a:cubicBezTo>
                <a:cubicBezTo>
                  <a:pt x="-14693" y="370988"/>
                  <a:pt x="32787" y="325433"/>
                  <a:pt x="0" y="178597"/>
                </a:cubicBezTo>
                <a:close/>
              </a:path>
              <a:path w="6771509" h="1071562" stroke="0" extrusionOk="0">
                <a:moveTo>
                  <a:pt x="0" y="178597"/>
                </a:moveTo>
                <a:cubicBezTo>
                  <a:pt x="-1659" y="73188"/>
                  <a:pt x="78836" y="7658"/>
                  <a:pt x="178597" y="0"/>
                </a:cubicBezTo>
                <a:cubicBezTo>
                  <a:pt x="467737" y="-42764"/>
                  <a:pt x="554636" y="11109"/>
                  <a:pt x="761717" y="0"/>
                </a:cubicBezTo>
                <a:cubicBezTo>
                  <a:pt x="968798" y="-11109"/>
                  <a:pt x="1187870" y="1628"/>
                  <a:pt x="1408979" y="0"/>
                </a:cubicBezTo>
                <a:cubicBezTo>
                  <a:pt x="1630088" y="-1628"/>
                  <a:pt x="1669516" y="24913"/>
                  <a:pt x="1799669" y="0"/>
                </a:cubicBezTo>
                <a:cubicBezTo>
                  <a:pt x="1929822" y="-24913"/>
                  <a:pt x="2084224" y="7515"/>
                  <a:pt x="2318646" y="0"/>
                </a:cubicBezTo>
                <a:cubicBezTo>
                  <a:pt x="2553068" y="-7515"/>
                  <a:pt x="2862693" y="82121"/>
                  <a:pt x="3030052" y="0"/>
                </a:cubicBezTo>
                <a:cubicBezTo>
                  <a:pt x="3197411" y="-82121"/>
                  <a:pt x="3432127" y="80478"/>
                  <a:pt x="3741457" y="0"/>
                </a:cubicBezTo>
                <a:cubicBezTo>
                  <a:pt x="4050787" y="-80478"/>
                  <a:pt x="4029361" y="41455"/>
                  <a:pt x="4132148" y="0"/>
                </a:cubicBezTo>
                <a:cubicBezTo>
                  <a:pt x="4234935" y="-41455"/>
                  <a:pt x="4604552" y="22053"/>
                  <a:pt x="4843553" y="0"/>
                </a:cubicBezTo>
                <a:cubicBezTo>
                  <a:pt x="5082555" y="-22053"/>
                  <a:pt x="5406284" y="60356"/>
                  <a:pt x="5554959" y="0"/>
                </a:cubicBezTo>
                <a:cubicBezTo>
                  <a:pt x="5703634" y="-60356"/>
                  <a:pt x="5946690" y="61582"/>
                  <a:pt x="6073936" y="0"/>
                </a:cubicBezTo>
                <a:cubicBezTo>
                  <a:pt x="6201182" y="-61582"/>
                  <a:pt x="6453752" y="58213"/>
                  <a:pt x="6592912" y="0"/>
                </a:cubicBezTo>
                <a:cubicBezTo>
                  <a:pt x="6692490" y="2644"/>
                  <a:pt x="6767728" y="86527"/>
                  <a:pt x="6771509" y="178597"/>
                </a:cubicBezTo>
                <a:cubicBezTo>
                  <a:pt x="6794658" y="316521"/>
                  <a:pt x="6744483" y="371781"/>
                  <a:pt x="6771509" y="550068"/>
                </a:cubicBezTo>
                <a:cubicBezTo>
                  <a:pt x="6798535" y="728355"/>
                  <a:pt x="6748022" y="801739"/>
                  <a:pt x="6771509" y="892965"/>
                </a:cubicBezTo>
                <a:cubicBezTo>
                  <a:pt x="6778460" y="994034"/>
                  <a:pt x="6702061" y="1072521"/>
                  <a:pt x="6592912" y="1071562"/>
                </a:cubicBezTo>
                <a:cubicBezTo>
                  <a:pt x="6308062" y="1138972"/>
                  <a:pt x="6085840" y="1051680"/>
                  <a:pt x="5881506" y="1071562"/>
                </a:cubicBezTo>
                <a:cubicBezTo>
                  <a:pt x="5677172" y="1091444"/>
                  <a:pt x="5585738" y="1068311"/>
                  <a:pt x="5362530" y="1071562"/>
                </a:cubicBezTo>
                <a:cubicBezTo>
                  <a:pt x="5139322" y="1074813"/>
                  <a:pt x="4881453" y="1057938"/>
                  <a:pt x="4715267" y="1071562"/>
                </a:cubicBezTo>
                <a:cubicBezTo>
                  <a:pt x="4549081" y="1085186"/>
                  <a:pt x="4293041" y="1043130"/>
                  <a:pt x="4132148" y="1071562"/>
                </a:cubicBezTo>
                <a:cubicBezTo>
                  <a:pt x="3971255" y="1099994"/>
                  <a:pt x="3658647" y="1002054"/>
                  <a:pt x="3484885" y="1071562"/>
                </a:cubicBezTo>
                <a:cubicBezTo>
                  <a:pt x="3311123" y="1141070"/>
                  <a:pt x="3138479" y="1047253"/>
                  <a:pt x="3030052" y="1071562"/>
                </a:cubicBezTo>
                <a:cubicBezTo>
                  <a:pt x="2921625" y="1095871"/>
                  <a:pt x="2639078" y="1013702"/>
                  <a:pt x="2511075" y="1071562"/>
                </a:cubicBezTo>
                <a:cubicBezTo>
                  <a:pt x="2383072" y="1129422"/>
                  <a:pt x="2143802" y="1062388"/>
                  <a:pt x="1799669" y="1071562"/>
                </a:cubicBezTo>
                <a:cubicBezTo>
                  <a:pt x="1455536" y="1080736"/>
                  <a:pt x="1482529" y="1047346"/>
                  <a:pt x="1280693" y="1071562"/>
                </a:cubicBezTo>
                <a:cubicBezTo>
                  <a:pt x="1078857" y="1095778"/>
                  <a:pt x="409139" y="1041695"/>
                  <a:pt x="178597" y="1071562"/>
                </a:cubicBezTo>
                <a:cubicBezTo>
                  <a:pt x="71004" y="1070707"/>
                  <a:pt x="4743" y="996862"/>
                  <a:pt x="0" y="892965"/>
                </a:cubicBezTo>
                <a:cubicBezTo>
                  <a:pt x="-31038" y="749037"/>
                  <a:pt x="3754" y="676699"/>
                  <a:pt x="0" y="535781"/>
                </a:cubicBezTo>
                <a:cubicBezTo>
                  <a:pt x="-3754" y="394863"/>
                  <a:pt x="8258" y="298128"/>
                  <a:pt x="0" y="178597"/>
                </a:cubicBezTo>
                <a:close/>
              </a:path>
            </a:pathLst>
          </a:custGeom>
          <a:solidFill>
            <a:srgbClr val="C00000"/>
          </a:solidFill>
          <a:ln w="76200">
            <a:solidFill>
              <a:schemeClr val="accent4">
                <a:lumMod val="60000"/>
                <a:lumOff val="40000"/>
              </a:schemeClr>
            </a:solidFill>
            <a:extLst>
              <a:ext uri="{C807C97D-BFC1-408E-A445-0C87EB9F89A2}">
                <ask:lineSketchStyleProps xmlns="" xmlns:ask="http://schemas.microsoft.com/office/drawing/2018/sketchyshapes" sd="1607263410">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dirty="0">
                <a:latin typeface="Chalkboard" panose="03050602040202020205" pitchFamily="66" charset="77"/>
              </a:rPr>
              <a:t>'Together We Learn and Grow’</a:t>
            </a:r>
          </a:p>
        </p:txBody>
      </p:sp>
      <p:pic>
        <p:nvPicPr>
          <p:cNvPr id="7" name="Picture 6">
            <a:extLst>
              <a:ext uri="{FF2B5EF4-FFF2-40B4-BE49-F238E27FC236}">
                <a16:creationId xmlns:a16="http://schemas.microsoft.com/office/drawing/2014/main" id="{949E4F21-BDA7-2547-8361-1D1CE308172E}"/>
              </a:ext>
            </a:extLst>
          </p:cNvPr>
          <p:cNvPicPr>
            <a:picLocks noChangeAspect="1"/>
          </p:cNvPicPr>
          <p:nvPr/>
        </p:nvPicPr>
        <p:blipFill>
          <a:blip r:embed="rId5"/>
          <a:stretch>
            <a:fillRect/>
          </a:stretch>
        </p:blipFill>
        <p:spPr>
          <a:xfrm>
            <a:off x="9376596" y="1098147"/>
            <a:ext cx="2067045" cy="1373001"/>
          </a:xfrm>
          <a:prstGeom prst="ellipse">
            <a:avLst/>
          </a:prstGeom>
          <a:effectLst>
            <a:softEdge rad="63500"/>
          </a:effectLst>
        </p:spPr>
      </p:pic>
      <p:pic>
        <p:nvPicPr>
          <p:cNvPr id="6" name="Picture 5">
            <a:extLst>
              <a:ext uri="{FF2B5EF4-FFF2-40B4-BE49-F238E27FC236}">
                <a16:creationId xmlns:a16="http://schemas.microsoft.com/office/drawing/2014/main" id="{108279D4-0AEA-924B-B663-653A6F15943C}"/>
              </a:ext>
            </a:extLst>
          </p:cNvPr>
          <p:cNvPicPr>
            <a:picLocks noChangeAspect="1"/>
          </p:cNvPicPr>
          <p:nvPr/>
        </p:nvPicPr>
        <p:blipFill>
          <a:blip r:embed="rId6"/>
          <a:stretch>
            <a:fillRect/>
          </a:stretch>
        </p:blipFill>
        <p:spPr>
          <a:xfrm>
            <a:off x="9823956" y="208559"/>
            <a:ext cx="2141682" cy="1422578"/>
          </a:xfrm>
          <a:prstGeom prst="ellipse">
            <a:avLst/>
          </a:prstGeom>
          <a:effectLst>
            <a:softEdge rad="63500"/>
          </a:effectLst>
        </p:spPr>
      </p:pic>
      <p:sp>
        <p:nvSpPr>
          <p:cNvPr id="11" name="Rectangle 10">
            <a:extLst>
              <a:ext uri="{FF2B5EF4-FFF2-40B4-BE49-F238E27FC236}">
                <a16:creationId xmlns:a16="http://schemas.microsoft.com/office/drawing/2014/main" id="{89387947-66F6-8248-8CF2-9C1E52D29BE6}"/>
              </a:ext>
            </a:extLst>
          </p:cNvPr>
          <p:cNvSpPr/>
          <p:nvPr/>
        </p:nvSpPr>
        <p:spPr>
          <a:xfrm>
            <a:off x="0" y="0"/>
            <a:ext cx="12192000" cy="6858000"/>
          </a:xfrm>
          <a:prstGeom prst="rect">
            <a:avLst/>
          </a:prstGeom>
          <a:noFill/>
          <a:ln w="762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26" name="Picture 2" descr="Image preview">
            <a:extLst>
              <a:ext uri="{FF2B5EF4-FFF2-40B4-BE49-F238E27FC236}">
                <a16:creationId xmlns:a16="http://schemas.microsoft.com/office/drawing/2014/main" id="{7AD9475A-D528-D531-D7ED-C718F1C9008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28447" y="5968371"/>
            <a:ext cx="820338" cy="439466"/>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FA3936BB-52E3-9842-2F04-B21D85D1475C}"/>
              </a:ext>
            </a:extLst>
          </p:cNvPr>
          <p:cNvSpPr/>
          <p:nvPr/>
        </p:nvSpPr>
        <p:spPr>
          <a:xfrm>
            <a:off x="4429010" y="6373649"/>
            <a:ext cx="8527494" cy="338554"/>
          </a:xfrm>
          <a:prstGeom prst="rect">
            <a:avLst/>
          </a:prstGeom>
        </p:spPr>
        <p:txBody>
          <a:bodyPr wrap="square">
            <a:spAutoFit/>
          </a:bodyPr>
          <a:lstStyle/>
          <a:p>
            <a:r>
              <a:rPr lang="en-GB" sz="1600" b="1" i="0" u="none" strike="noStrike" dirty="0">
                <a:effectLst/>
              </a:rPr>
              <a:t>Mrs L J Wilding</a:t>
            </a:r>
            <a:endParaRPr lang="en-GB" sz="1600" b="0" i="0" u="none" strike="noStrike" dirty="0">
              <a:effectLst/>
            </a:endParaRPr>
          </a:p>
        </p:txBody>
      </p:sp>
      <p:pic>
        <p:nvPicPr>
          <p:cNvPr id="2" name="Picture 1">
            <a:extLst>
              <a:ext uri="{FF2B5EF4-FFF2-40B4-BE49-F238E27FC236}">
                <a16:creationId xmlns:a16="http://schemas.microsoft.com/office/drawing/2014/main" id="{6DD93017-C6E5-4275-B275-2045DA3DC16C}"/>
              </a:ext>
            </a:extLst>
          </p:cNvPr>
          <p:cNvPicPr>
            <a:picLocks noChangeAspect="1"/>
          </p:cNvPicPr>
          <p:nvPr/>
        </p:nvPicPr>
        <p:blipFill>
          <a:blip r:embed="rId8"/>
          <a:stretch>
            <a:fillRect/>
          </a:stretch>
        </p:blipFill>
        <p:spPr>
          <a:xfrm>
            <a:off x="82500" y="1993037"/>
            <a:ext cx="1914617" cy="2871926"/>
          </a:xfrm>
          <a:prstGeom prst="ellipse">
            <a:avLst/>
          </a:prstGeom>
          <a:ln>
            <a:noFill/>
          </a:ln>
          <a:effectLst>
            <a:softEdge rad="112500"/>
          </a:effectLst>
        </p:spPr>
      </p:pic>
    </p:spTree>
    <p:extLst>
      <p:ext uri="{BB962C8B-B14F-4D97-AF65-F5344CB8AC3E}">
        <p14:creationId xmlns:p14="http://schemas.microsoft.com/office/powerpoint/2010/main" val="274000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A6C043D4-0828-BE43-87B1-8A237DF7EF41}"/>
              </a:ext>
            </a:extLst>
          </p:cNvPr>
          <p:cNvPicPr>
            <a:picLocks noChangeAspect="1"/>
          </p:cNvPicPr>
          <p:nvPr/>
        </p:nvPicPr>
        <p:blipFill>
          <a:blip r:embed="rId2">
            <a:alphaModFix amt="20000"/>
            <a:duotone>
              <a:schemeClr val="accent2">
                <a:shade val="45000"/>
                <a:satMod val="135000"/>
              </a:schemeClr>
              <a:prstClr val="white"/>
            </a:duotone>
          </a:blip>
          <a:stretch>
            <a:fillRect/>
          </a:stretch>
        </p:blipFill>
        <p:spPr>
          <a:xfrm>
            <a:off x="0" y="3482743"/>
            <a:ext cx="12192000" cy="3454401"/>
          </a:xfrm>
          <a:prstGeom prst="rect">
            <a:avLst/>
          </a:prstGeom>
        </p:spPr>
      </p:pic>
      <p:pic>
        <p:nvPicPr>
          <p:cNvPr id="7" name="Picture 6" descr="Graphical user interface, application, Word, PowerPoint&#10;&#10;Description automatically generated">
            <a:extLst>
              <a:ext uri="{FF2B5EF4-FFF2-40B4-BE49-F238E27FC236}">
                <a16:creationId xmlns:a16="http://schemas.microsoft.com/office/drawing/2014/main" id="{4173918C-8B13-7B42-95AF-A587C9797690}"/>
              </a:ext>
            </a:extLst>
          </p:cNvPr>
          <p:cNvPicPr>
            <a:picLocks noChangeAspect="1"/>
          </p:cNvPicPr>
          <p:nvPr/>
        </p:nvPicPr>
        <p:blipFill rotWithShape="1">
          <a:blip r:embed="rId3"/>
          <a:srcRect l="65942" t="21836" r="18358" b="16333"/>
          <a:stretch/>
        </p:blipFill>
        <p:spPr>
          <a:xfrm rot="5400000">
            <a:off x="5153066" y="-5224418"/>
            <a:ext cx="1885867" cy="12192002"/>
          </a:xfrm>
          <a:prstGeom prst="rect">
            <a:avLst/>
          </a:prstGeom>
        </p:spPr>
      </p:pic>
      <p:pic>
        <p:nvPicPr>
          <p:cNvPr id="10" name="Picture 9">
            <a:extLst>
              <a:ext uri="{FF2B5EF4-FFF2-40B4-BE49-F238E27FC236}">
                <a16:creationId xmlns:a16="http://schemas.microsoft.com/office/drawing/2014/main" id="{30FEAA4C-9EC5-194C-AA21-780B289445C9}"/>
              </a:ext>
            </a:extLst>
          </p:cNvPr>
          <p:cNvPicPr>
            <a:picLocks noChangeAspect="1"/>
          </p:cNvPicPr>
          <p:nvPr/>
        </p:nvPicPr>
        <p:blipFill>
          <a:blip r:embed="rId4"/>
          <a:stretch>
            <a:fillRect/>
          </a:stretch>
        </p:blipFill>
        <p:spPr>
          <a:xfrm>
            <a:off x="447241" y="5039681"/>
            <a:ext cx="2240254" cy="1680190"/>
          </a:xfrm>
          <a:prstGeom prst="rect">
            <a:avLst/>
          </a:prstGeom>
          <a:effectLst>
            <a:softEdge rad="63500"/>
          </a:effectLst>
        </p:spPr>
      </p:pic>
      <p:pic>
        <p:nvPicPr>
          <p:cNvPr id="11" name="Picture 10">
            <a:extLst>
              <a:ext uri="{FF2B5EF4-FFF2-40B4-BE49-F238E27FC236}">
                <a16:creationId xmlns:a16="http://schemas.microsoft.com/office/drawing/2014/main" id="{C1FC0A44-4A99-E247-8CEA-F397CA6AF4BF}"/>
              </a:ext>
            </a:extLst>
          </p:cNvPr>
          <p:cNvPicPr>
            <a:picLocks noChangeAspect="1"/>
          </p:cNvPicPr>
          <p:nvPr/>
        </p:nvPicPr>
        <p:blipFill>
          <a:blip r:embed="rId5"/>
          <a:stretch>
            <a:fillRect/>
          </a:stretch>
        </p:blipFill>
        <p:spPr>
          <a:xfrm>
            <a:off x="9301163" y="1617731"/>
            <a:ext cx="2400299" cy="1800225"/>
          </a:xfrm>
          <a:prstGeom prst="rect">
            <a:avLst/>
          </a:prstGeom>
          <a:effectLst>
            <a:softEdge rad="63500"/>
          </a:effectLst>
        </p:spPr>
      </p:pic>
      <p:sp>
        <p:nvSpPr>
          <p:cNvPr id="13" name="Rectangle 12">
            <a:extLst>
              <a:ext uri="{FF2B5EF4-FFF2-40B4-BE49-F238E27FC236}">
                <a16:creationId xmlns:a16="http://schemas.microsoft.com/office/drawing/2014/main" id="{9FB80687-1F86-C849-850D-DA5857CA6812}"/>
              </a:ext>
            </a:extLst>
          </p:cNvPr>
          <p:cNvSpPr/>
          <p:nvPr/>
        </p:nvSpPr>
        <p:spPr>
          <a:xfrm>
            <a:off x="172103" y="1715694"/>
            <a:ext cx="5633893" cy="3323987"/>
          </a:xfrm>
          <a:prstGeom prst="rect">
            <a:avLst/>
          </a:prstGeom>
        </p:spPr>
        <p:txBody>
          <a:bodyPr wrap="square">
            <a:spAutoFit/>
          </a:bodyPr>
          <a:lstStyle/>
          <a:p>
            <a:pPr fontAlgn="t"/>
            <a:r>
              <a:rPr lang="en-GB" sz="1400" b="0" i="0" u="none" strike="noStrike" dirty="0">
                <a:effectLst/>
                <a:latin typeface="sassooninfant"/>
              </a:rPr>
              <a:t>Children are at the heart of everything we do at Great Sankey Primary. We are committed to providing a caring environment where every child can thrive and is supported to achieve their unique and amazing potential. </a:t>
            </a:r>
            <a:endParaRPr lang="en-GB" sz="1400" b="0" i="0" u="none" strike="noStrike" dirty="0">
              <a:effectLst/>
              <a:latin typeface="SassoonInfant"/>
            </a:endParaRPr>
          </a:p>
          <a:p>
            <a:pPr fontAlgn="t"/>
            <a:r>
              <a:rPr lang="en-GB" sz="1400" b="0" i="0" u="none" strike="noStrike" dirty="0">
                <a:effectLst/>
                <a:latin typeface="SassoonInfant"/>
              </a:rPr>
              <a:t> </a:t>
            </a:r>
          </a:p>
          <a:p>
            <a:pPr fontAlgn="t"/>
            <a:r>
              <a:rPr lang="en-GB" sz="1400" b="0" i="0" u="none" strike="noStrike" dirty="0">
                <a:effectLst/>
                <a:latin typeface="sassooninfant"/>
              </a:rPr>
              <a:t>At GSP we are dedicated to:</a:t>
            </a:r>
            <a:endParaRPr lang="en-GB" sz="1400" b="0" i="0" u="none" strike="noStrike" dirty="0">
              <a:effectLst/>
              <a:latin typeface="SassoonInfant"/>
            </a:endParaRPr>
          </a:p>
          <a:p>
            <a:pPr fontAlgn="t">
              <a:buFont typeface="Arial" panose="020B0604020202020204" pitchFamily="34" charset="0"/>
              <a:buChar char="•"/>
            </a:pPr>
            <a:r>
              <a:rPr lang="en-GB" sz="1400" b="0" i="0" u="none" strike="noStrike" dirty="0">
                <a:effectLst/>
                <a:latin typeface="sassooninfant"/>
              </a:rPr>
              <a:t>Establishing excellent values &amp; ethos; </a:t>
            </a:r>
            <a:endParaRPr lang="en-GB" sz="1400" b="0" i="0" u="none" strike="noStrike" dirty="0">
              <a:effectLst/>
              <a:latin typeface="SassoonInfant"/>
            </a:endParaRPr>
          </a:p>
          <a:p>
            <a:pPr fontAlgn="t">
              <a:buFont typeface="Arial" panose="020B0604020202020204" pitchFamily="34" charset="0"/>
              <a:buChar char="•"/>
            </a:pPr>
            <a:r>
              <a:rPr lang="en-GB" sz="1400" b="0" i="0" u="none" strike="noStrike" dirty="0">
                <a:effectLst/>
                <a:latin typeface="sassooninfant"/>
              </a:rPr>
              <a:t>Ensuring that relationships &amp; behaviour are outstanding; </a:t>
            </a:r>
            <a:endParaRPr lang="en-GB" sz="1400" b="0" i="0" u="none" strike="noStrike" dirty="0">
              <a:effectLst/>
              <a:latin typeface="SassoonInfant"/>
            </a:endParaRPr>
          </a:p>
          <a:p>
            <a:pPr fontAlgn="t">
              <a:buFont typeface="Arial" panose="020B0604020202020204" pitchFamily="34" charset="0"/>
              <a:buChar char="•"/>
            </a:pPr>
            <a:r>
              <a:rPr lang="en-GB" sz="1400" b="0" i="0" u="none" strike="noStrike" dirty="0">
                <a:effectLst/>
                <a:latin typeface="sassooninfant"/>
              </a:rPr>
              <a:t>Raising achievement &amp; attainment to the highest possible levels; </a:t>
            </a:r>
            <a:endParaRPr lang="en-GB" sz="1400" b="0" i="0" u="none" strike="noStrike" dirty="0">
              <a:effectLst/>
              <a:latin typeface="SassoonInfant"/>
            </a:endParaRPr>
          </a:p>
          <a:p>
            <a:pPr fontAlgn="t">
              <a:buFont typeface="Arial" panose="020B0604020202020204" pitchFamily="34" charset="0"/>
              <a:buChar char="•"/>
            </a:pPr>
            <a:r>
              <a:rPr lang="en-GB" sz="1400" b="0" i="0" u="none" strike="noStrike" dirty="0">
                <a:effectLst/>
                <a:latin typeface="sassooninfant"/>
              </a:rPr>
              <a:t>Proving that learning &amp; teaching are of a consistently high standard. </a:t>
            </a:r>
            <a:endParaRPr lang="en-GB" sz="1400" b="0" i="0" u="none" strike="noStrike" dirty="0">
              <a:effectLst/>
              <a:latin typeface="SassoonInfant"/>
            </a:endParaRPr>
          </a:p>
          <a:p>
            <a:pPr fontAlgn="t"/>
            <a:r>
              <a:rPr lang="en-GB" sz="1400" b="0" i="0" u="none" strike="noStrike" dirty="0">
                <a:effectLst/>
                <a:latin typeface="sassooninfant"/>
              </a:rPr>
              <a:t> </a:t>
            </a:r>
            <a:endParaRPr lang="en-GB" sz="1400" b="0" i="0" u="none" strike="noStrike" dirty="0">
              <a:effectLst/>
              <a:latin typeface="SassoonInfant"/>
            </a:endParaRPr>
          </a:p>
          <a:p>
            <a:pPr fontAlgn="t"/>
            <a:r>
              <a:rPr lang="en-GB" sz="1400" b="0" i="0" u="none" strike="noStrike" dirty="0">
                <a:effectLst/>
                <a:latin typeface="sassooninfant"/>
              </a:rPr>
              <a:t>We firmly believe that the education experience for our children will be holistic and fun-filled. In a calm and well ordered environment, based on kindness, mutual respect and empathy, all children will be valued as individuals and their moral and spiritual development encouraged as well as access to the highest teaching standards and curriculum.</a:t>
            </a:r>
            <a:endParaRPr lang="en-GB" sz="1400" b="0" i="0" u="none" strike="noStrike" dirty="0">
              <a:effectLst/>
              <a:latin typeface="SassoonInfant"/>
            </a:endParaRPr>
          </a:p>
        </p:txBody>
      </p:sp>
      <p:sp>
        <p:nvSpPr>
          <p:cNvPr id="16" name="Rectangle 15">
            <a:extLst>
              <a:ext uri="{FF2B5EF4-FFF2-40B4-BE49-F238E27FC236}">
                <a16:creationId xmlns:a16="http://schemas.microsoft.com/office/drawing/2014/main" id="{1E897020-7F4D-C143-913F-EF9903121049}"/>
              </a:ext>
            </a:extLst>
          </p:cNvPr>
          <p:cNvSpPr/>
          <p:nvPr/>
        </p:nvSpPr>
        <p:spPr>
          <a:xfrm>
            <a:off x="6427358" y="3485410"/>
            <a:ext cx="5560290" cy="3108543"/>
          </a:xfrm>
          <a:prstGeom prst="rect">
            <a:avLst/>
          </a:prstGeom>
        </p:spPr>
        <p:txBody>
          <a:bodyPr wrap="square">
            <a:spAutoFit/>
          </a:bodyPr>
          <a:lstStyle/>
          <a:p>
            <a:r>
              <a:rPr lang="en-GB" sz="1400" b="0" i="0" u="none" strike="noStrike" dirty="0">
                <a:effectLst/>
                <a:latin typeface="sassooninfant"/>
              </a:rPr>
              <a:t>The school will promote good health and fitness, perseverance, optimism and a “can-do” attitude in all. We will celebrate each child’s success and encourage them to take pride in their own, as well as others’, achievements. We will engage children in a creative curriculum that is tailored to their needs and reflects the context and community in which they live. At all times we will seek to inspire children with a love of learning which will remain with them throughout their lives. Together with our parents, governors and the wider community, we aim for all children to succeed to the very highest standards. Children will have opportunities to work both individually and collaboratively, giving them confidence, skills, independence and the self esteem needed to be successful in a rapidly developing world. In order to fulfil our school vision, we will seek to constantly adapt and improve, listen to parents and children and have ongoing evaluation and debate amongst stakeholders.</a:t>
            </a:r>
            <a:endParaRPr lang="en-GB" sz="1400" dirty="0"/>
          </a:p>
        </p:txBody>
      </p:sp>
      <p:sp>
        <p:nvSpPr>
          <p:cNvPr id="8" name="Rounded Rectangle 7">
            <a:extLst>
              <a:ext uri="{FF2B5EF4-FFF2-40B4-BE49-F238E27FC236}">
                <a16:creationId xmlns:a16="http://schemas.microsoft.com/office/drawing/2014/main" id="{05F3C4F2-01BE-E647-93BA-C418CE66A78C}"/>
              </a:ext>
            </a:extLst>
          </p:cNvPr>
          <p:cNvSpPr/>
          <p:nvPr/>
        </p:nvSpPr>
        <p:spPr>
          <a:xfrm>
            <a:off x="3532193" y="149747"/>
            <a:ext cx="5127611" cy="848737"/>
          </a:xfrm>
          <a:custGeom>
            <a:avLst/>
            <a:gdLst>
              <a:gd name="connsiteX0" fmla="*/ 0 w 5127611"/>
              <a:gd name="connsiteY0" fmla="*/ 141459 h 848737"/>
              <a:gd name="connsiteX1" fmla="*/ 141459 w 5127611"/>
              <a:gd name="connsiteY1" fmla="*/ 0 h 848737"/>
              <a:gd name="connsiteX2" fmla="*/ 631311 w 5127611"/>
              <a:gd name="connsiteY2" fmla="*/ 0 h 848737"/>
              <a:gd name="connsiteX3" fmla="*/ 1266504 w 5127611"/>
              <a:gd name="connsiteY3" fmla="*/ 0 h 848737"/>
              <a:gd name="connsiteX4" fmla="*/ 1707910 w 5127611"/>
              <a:gd name="connsiteY4" fmla="*/ 0 h 848737"/>
              <a:gd name="connsiteX5" fmla="*/ 2149315 w 5127611"/>
              <a:gd name="connsiteY5" fmla="*/ 0 h 848737"/>
              <a:gd name="connsiteX6" fmla="*/ 2687614 w 5127611"/>
              <a:gd name="connsiteY6" fmla="*/ 0 h 848737"/>
              <a:gd name="connsiteX7" fmla="*/ 3322807 w 5127611"/>
              <a:gd name="connsiteY7" fmla="*/ 0 h 848737"/>
              <a:gd name="connsiteX8" fmla="*/ 3909554 w 5127611"/>
              <a:gd name="connsiteY8" fmla="*/ 0 h 848737"/>
              <a:gd name="connsiteX9" fmla="*/ 4350959 w 5127611"/>
              <a:gd name="connsiteY9" fmla="*/ 0 h 848737"/>
              <a:gd name="connsiteX10" fmla="*/ 4986152 w 5127611"/>
              <a:gd name="connsiteY10" fmla="*/ 0 h 848737"/>
              <a:gd name="connsiteX11" fmla="*/ 5127611 w 5127611"/>
              <a:gd name="connsiteY11" fmla="*/ 141459 h 848737"/>
              <a:gd name="connsiteX12" fmla="*/ 5127611 w 5127611"/>
              <a:gd name="connsiteY12" fmla="*/ 707278 h 848737"/>
              <a:gd name="connsiteX13" fmla="*/ 4986152 w 5127611"/>
              <a:gd name="connsiteY13" fmla="*/ 848737 h 848737"/>
              <a:gd name="connsiteX14" fmla="*/ 4447853 w 5127611"/>
              <a:gd name="connsiteY14" fmla="*/ 848737 h 848737"/>
              <a:gd name="connsiteX15" fmla="*/ 3861107 w 5127611"/>
              <a:gd name="connsiteY15" fmla="*/ 848737 h 848737"/>
              <a:gd name="connsiteX16" fmla="*/ 3419701 w 5127611"/>
              <a:gd name="connsiteY16" fmla="*/ 848737 h 848737"/>
              <a:gd name="connsiteX17" fmla="*/ 2832955 w 5127611"/>
              <a:gd name="connsiteY17" fmla="*/ 848737 h 848737"/>
              <a:gd name="connsiteX18" fmla="*/ 2391550 w 5127611"/>
              <a:gd name="connsiteY18" fmla="*/ 848737 h 848737"/>
              <a:gd name="connsiteX19" fmla="*/ 1901697 w 5127611"/>
              <a:gd name="connsiteY19" fmla="*/ 848737 h 848737"/>
              <a:gd name="connsiteX20" fmla="*/ 1314951 w 5127611"/>
              <a:gd name="connsiteY20" fmla="*/ 848737 h 848737"/>
              <a:gd name="connsiteX21" fmla="*/ 776652 w 5127611"/>
              <a:gd name="connsiteY21" fmla="*/ 848737 h 848737"/>
              <a:gd name="connsiteX22" fmla="*/ 141459 w 5127611"/>
              <a:gd name="connsiteY22" fmla="*/ 848737 h 848737"/>
              <a:gd name="connsiteX23" fmla="*/ 0 w 5127611"/>
              <a:gd name="connsiteY23" fmla="*/ 707278 h 848737"/>
              <a:gd name="connsiteX24" fmla="*/ 0 w 5127611"/>
              <a:gd name="connsiteY24" fmla="*/ 141459 h 848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127611" h="848737" fill="none" extrusionOk="0">
                <a:moveTo>
                  <a:pt x="0" y="141459"/>
                </a:moveTo>
                <a:cubicBezTo>
                  <a:pt x="-1075" y="58599"/>
                  <a:pt x="75094" y="1566"/>
                  <a:pt x="141459" y="0"/>
                </a:cubicBezTo>
                <a:cubicBezTo>
                  <a:pt x="295395" y="-45515"/>
                  <a:pt x="447771" y="58272"/>
                  <a:pt x="631311" y="0"/>
                </a:cubicBezTo>
                <a:cubicBezTo>
                  <a:pt x="814851" y="-58272"/>
                  <a:pt x="985691" y="47317"/>
                  <a:pt x="1266504" y="0"/>
                </a:cubicBezTo>
                <a:cubicBezTo>
                  <a:pt x="1547317" y="-47317"/>
                  <a:pt x="1525723" y="39794"/>
                  <a:pt x="1707910" y="0"/>
                </a:cubicBezTo>
                <a:cubicBezTo>
                  <a:pt x="1890097" y="-39794"/>
                  <a:pt x="2045474" y="46957"/>
                  <a:pt x="2149315" y="0"/>
                </a:cubicBezTo>
                <a:cubicBezTo>
                  <a:pt x="2253157" y="-46957"/>
                  <a:pt x="2459227" y="7322"/>
                  <a:pt x="2687614" y="0"/>
                </a:cubicBezTo>
                <a:cubicBezTo>
                  <a:pt x="2916001" y="-7322"/>
                  <a:pt x="3144197" y="68190"/>
                  <a:pt x="3322807" y="0"/>
                </a:cubicBezTo>
                <a:cubicBezTo>
                  <a:pt x="3501417" y="-68190"/>
                  <a:pt x="3739260" y="67203"/>
                  <a:pt x="3909554" y="0"/>
                </a:cubicBezTo>
                <a:cubicBezTo>
                  <a:pt x="4079848" y="-67203"/>
                  <a:pt x="4147365" y="35895"/>
                  <a:pt x="4350959" y="0"/>
                </a:cubicBezTo>
                <a:cubicBezTo>
                  <a:pt x="4554553" y="-35895"/>
                  <a:pt x="4776941" y="68918"/>
                  <a:pt x="4986152" y="0"/>
                </a:cubicBezTo>
                <a:cubicBezTo>
                  <a:pt x="5072294" y="-1011"/>
                  <a:pt x="5143969" y="68252"/>
                  <a:pt x="5127611" y="141459"/>
                </a:cubicBezTo>
                <a:cubicBezTo>
                  <a:pt x="5173814" y="280205"/>
                  <a:pt x="5074430" y="515593"/>
                  <a:pt x="5127611" y="707278"/>
                </a:cubicBezTo>
                <a:cubicBezTo>
                  <a:pt x="5119559" y="786534"/>
                  <a:pt x="5056623" y="832688"/>
                  <a:pt x="4986152" y="848737"/>
                </a:cubicBezTo>
                <a:cubicBezTo>
                  <a:pt x="4833424" y="878078"/>
                  <a:pt x="4595170" y="844282"/>
                  <a:pt x="4447853" y="848737"/>
                </a:cubicBezTo>
                <a:cubicBezTo>
                  <a:pt x="4300536" y="853192"/>
                  <a:pt x="4112225" y="813913"/>
                  <a:pt x="3861107" y="848737"/>
                </a:cubicBezTo>
                <a:cubicBezTo>
                  <a:pt x="3609989" y="883561"/>
                  <a:pt x="3639671" y="812670"/>
                  <a:pt x="3419701" y="848737"/>
                </a:cubicBezTo>
                <a:cubicBezTo>
                  <a:pt x="3199731" y="884804"/>
                  <a:pt x="2969178" y="786408"/>
                  <a:pt x="2832955" y="848737"/>
                </a:cubicBezTo>
                <a:cubicBezTo>
                  <a:pt x="2696732" y="911066"/>
                  <a:pt x="2554795" y="799869"/>
                  <a:pt x="2391550" y="848737"/>
                </a:cubicBezTo>
                <a:cubicBezTo>
                  <a:pt x="2228306" y="897605"/>
                  <a:pt x="2037386" y="845495"/>
                  <a:pt x="1901697" y="848737"/>
                </a:cubicBezTo>
                <a:cubicBezTo>
                  <a:pt x="1766008" y="851979"/>
                  <a:pt x="1467564" y="845574"/>
                  <a:pt x="1314951" y="848737"/>
                </a:cubicBezTo>
                <a:cubicBezTo>
                  <a:pt x="1162338" y="851900"/>
                  <a:pt x="897475" y="795484"/>
                  <a:pt x="776652" y="848737"/>
                </a:cubicBezTo>
                <a:cubicBezTo>
                  <a:pt x="655829" y="901990"/>
                  <a:pt x="378765" y="844334"/>
                  <a:pt x="141459" y="848737"/>
                </a:cubicBezTo>
                <a:cubicBezTo>
                  <a:pt x="53365" y="828169"/>
                  <a:pt x="-8867" y="791670"/>
                  <a:pt x="0" y="707278"/>
                </a:cubicBezTo>
                <a:cubicBezTo>
                  <a:pt x="-54139" y="445510"/>
                  <a:pt x="24858" y="384054"/>
                  <a:pt x="0" y="141459"/>
                </a:cubicBezTo>
                <a:close/>
              </a:path>
              <a:path w="5127611" h="848737" stroke="0" extrusionOk="0">
                <a:moveTo>
                  <a:pt x="0" y="141459"/>
                </a:moveTo>
                <a:cubicBezTo>
                  <a:pt x="-4265" y="45926"/>
                  <a:pt x="60731" y="17716"/>
                  <a:pt x="141459" y="0"/>
                </a:cubicBezTo>
                <a:cubicBezTo>
                  <a:pt x="318194" y="-23986"/>
                  <a:pt x="566418" y="60245"/>
                  <a:pt x="679758" y="0"/>
                </a:cubicBezTo>
                <a:cubicBezTo>
                  <a:pt x="793098" y="-60245"/>
                  <a:pt x="1075888" y="22314"/>
                  <a:pt x="1266504" y="0"/>
                </a:cubicBezTo>
                <a:cubicBezTo>
                  <a:pt x="1457120" y="-22314"/>
                  <a:pt x="1529786" y="14168"/>
                  <a:pt x="1659463" y="0"/>
                </a:cubicBezTo>
                <a:cubicBezTo>
                  <a:pt x="1789140" y="-14168"/>
                  <a:pt x="2024519" y="23262"/>
                  <a:pt x="2149315" y="0"/>
                </a:cubicBezTo>
                <a:cubicBezTo>
                  <a:pt x="2274111" y="-23262"/>
                  <a:pt x="2567973" y="39045"/>
                  <a:pt x="2784508" y="0"/>
                </a:cubicBezTo>
                <a:cubicBezTo>
                  <a:pt x="3001043" y="-39045"/>
                  <a:pt x="3288928" y="7408"/>
                  <a:pt x="3419701" y="0"/>
                </a:cubicBezTo>
                <a:cubicBezTo>
                  <a:pt x="3550474" y="-7408"/>
                  <a:pt x="3709199" y="10726"/>
                  <a:pt x="3812660" y="0"/>
                </a:cubicBezTo>
                <a:cubicBezTo>
                  <a:pt x="3916121" y="-10726"/>
                  <a:pt x="4132217" y="62934"/>
                  <a:pt x="4447853" y="0"/>
                </a:cubicBezTo>
                <a:cubicBezTo>
                  <a:pt x="4763489" y="-62934"/>
                  <a:pt x="4780318" y="61010"/>
                  <a:pt x="4986152" y="0"/>
                </a:cubicBezTo>
                <a:cubicBezTo>
                  <a:pt x="5065060" y="-5256"/>
                  <a:pt x="5133334" y="69783"/>
                  <a:pt x="5127611" y="141459"/>
                </a:cubicBezTo>
                <a:cubicBezTo>
                  <a:pt x="5178905" y="409092"/>
                  <a:pt x="5071454" y="491570"/>
                  <a:pt x="5127611" y="707278"/>
                </a:cubicBezTo>
                <a:cubicBezTo>
                  <a:pt x="5122744" y="795145"/>
                  <a:pt x="5044514" y="844598"/>
                  <a:pt x="4986152" y="848737"/>
                </a:cubicBezTo>
                <a:cubicBezTo>
                  <a:pt x="4827859" y="877144"/>
                  <a:pt x="4739543" y="831556"/>
                  <a:pt x="4544747" y="848737"/>
                </a:cubicBezTo>
                <a:cubicBezTo>
                  <a:pt x="4349951" y="865918"/>
                  <a:pt x="4044853" y="817949"/>
                  <a:pt x="3909554" y="848737"/>
                </a:cubicBezTo>
                <a:cubicBezTo>
                  <a:pt x="3774255" y="879525"/>
                  <a:pt x="3609382" y="840007"/>
                  <a:pt x="3468148" y="848737"/>
                </a:cubicBezTo>
                <a:cubicBezTo>
                  <a:pt x="3326914" y="857467"/>
                  <a:pt x="3043044" y="832524"/>
                  <a:pt x="2832955" y="848737"/>
                </a:cubicBezTo>
                <a:cubicBezTo>
                  <a:pt x="2622866" y="864950"/>
                  <a:pt x="2569736" y="792117"/>
                  <a:pt x="2343103" y="848737"/>
                </a:cubicBezTo>
                <a:cubicBezTo>
                  <a:pt x="2116470" y="905357"/>
                  <a:pt x="2025951" y="831206"/>
                  <a:pt x="1756357" y="848737"/>
                </a:cubicBezTo>
                <a:cubicBezTo>
                  <a:pt x="1486763" y="866268"/>
                  <a:pt x="1364721" y="822865"/>
                  <a:pt x="1218057" y="848737"/>
                </a:cubicBezTo>
                <a:cubicBezTo>
                  <a:pt x="1071393" y="874609"/>
                  <a:pt x="768038" y="836516"/>
                  <a:pt x="631311" y="848737"/>
                </a:cubicBezTo>
                <a:cubicBezTo>
                  <a:pt x="494584" y="860958"/>
                  <a:pt x="339735" y="822099"/>
                  <a:pt x="141459" y="848737"/>
                </a:cubicBezTo>
                <a:cubicBezTo>
                  <a:pt x="64955" y="835129"/>
                  <a:pt x="-7718" y="795977"/>
                  <a:pt x="0" y="707278"/>
                </a:cubicBezTo>
                <a:cubicBezTo>
                  <a:pt x="-16403" y="501546"/>
                  <a:pt x="52119" y="316221"/>
                  <a:pt x="0" y="141459"/>
                </a:cubicBezTo>
                <a:close/>
              </a:path>
            </a:pathLst>
          </a:custGeom>
          <a:solidFill>
            <a:srgbClr val="C00000"/>
          </a:solidFill>
          <a:ln w="76200">
            <a:solidFill>
              <a:schemeClr val="accent4">
                <a:lumMod val="60000"/>
                <a:lumOff val="40000"/>
              </a:schemeClr>
            </a:solidFill>
            <a:extLst>
              <a:ext uri="{C807C97D-BFC1-408E-A445-0C87EB9F89A2}">
                <ask:lineSketchStyleProps xmlns="" xmlns:ask="http://schemas.microsoft.com/office/drawing/2018/sketchyshapes" sd="1607263410">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dirty="0">
                <a:latin typeface="Chalkboard" panose="03050602040202020205" pitchFamily="66" charset="77"/>
              </a:rPr>
              <a:t>Vision &amp; Values</a:t>
            </a:r>
          </a:p>
        </p:txBody>
      </p:sp>
      <p:pic>
        <p:nvPicPr>
          <p:cNvPr id="3" name="Picture 2" descr="A group of people standing in the grass&#10;&#10;Description automatically generated">
            <a:extLst>
              <a:ext uri="{FF2B5EF4-FFF2-40B4-BE49-F238E27FC236}">
                <a16:creationId xmlns:a16="http://schemas.microsoft.com/office/drawing/2014/main" id="{1F9A81E6-4031-7645-B84F-8297B458A47B}"/>
              </a:ext>
            </a:extLst>
          </p:cNvPr>
          <p:cNvPicPr>
            <a:picLocks noChangeAspect="1"/>
          </p:cNvPicPr>
          <p:nvPr/>
        </p:nvPicPr>
        <p:blipFill>
          <a:blip r:embed="rId6"/>
          <a:stretch>
            <a:fillRect/>
          </a:stretch>
        </p:blipFill>
        <p:spPr>
          <a:xfrm>
            <a:off x="6095998" y="1590007"/>
            <a:ext cx="2474229" cy="1855672"/>
          </a:xfrm>
          <a:prstGeom prst="rect">
            <a:avLst/>
          </a:prstGeom>
          <a:effectLst>
            <a:softEdge rad="127000"/>
          </a:effectLst>
        </p:spPr>
      </p:pic>
      <p:pic>
        <p:nvPicPr>
          <p:cNvPr id="5" name="Picture 4" descr="A group of people in a room&#10;&#10;Description automatically generated">
            <a:extLst>
              <a:ext uri="{FF2B5EF4-FFF2-40B4-BE49-F238E27FC236}">
                <a16:creationId xmlns:a16="http://schemas.microsoft.com/office/drawing/2014/main" id="{265DAD79-5E82-A54C-AD39-42C71DFE1FFE}"/>
              </a:ext>
            </a:extLst>
          </p:cNvPr>
          <p:cNvPicPr>
            <a:picLocks noChangeAspect="1"/>
          </p:cNvPicPr>
          <p:nvPr/>
        </p:nvPicPr>
        <p:blipFill>
          <a:blip r:embed="rId7"/>
          <a:stretch>
            <a:fillRect/>
          </a:stretch>
        </p:blipFill>
        <p:spPr>
          <a:xfrm>
            <a:off x="3173703" y="4961958"/>
            <a:ext cx="2126960" cy="1770464"/>
          </a:xfrm>
          <a:prstGeom prst="rect">
            <a:avLst/>
          </a:prstGeom>
          <a:effectLst>
            <a:softEdge rad="127000"/>
          </a:effectLst>
        </p:spPr>
      </p:pic>
      <p:sp>
        <p:nvSpPr>
          <p:cNvPr id="12" name="Rectangle 11">
            <a:extLst>
              <a:ext uri="{FF2B5EF4-FFF2-40B4-BE49-F238E27FC236}">
                <a16:creationId xmlns:a16="http://schemas.microsoft.com/office/drawing/2014/main" id="{C6349200-0A96-2E44-8119-09A62D1649F1}"/>
              </a:ext>
            </a:extLst>
          </p:cNvPr>
          <p:cNvSpPr/>
          <p:nvPr/>
        </p:nvSpPr>
        <p:spPr>
          <a:xfrm>
            <a:off x="0" y="0"/>
            <a:ext cx="12192000" cy="6858000"/>
          </a:xfrm>
          <a:prstGeom prst="rect">
            <a:avLst/>
          </a:prstGeom>
          <a:noFill/>
          <a:ln w="762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7590363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A6C043D4-0828-BE43-87B1-8A237DF7EF41}"/>
              </a:ext>
            </a:extLst>
          </p:cNvPr>
          <p:cNvPicPr>
            <a:picLocks noChangeAspect="1"/>
          </p:cNvPicPr>
          <p:nvPr/>
        </p:nvPicPr>
        <p:blipFill>
          <a:blip r:embed="rId2">
            <a:alphaModFix amt="20000"/>
            <a:duotone>
              <a:schemeClr val="accent2">
                <a:shade val="45000"/>
                <a:satMod val="135000"/>
              </a:schemeClr>
              <a:prstClr val="white"/>
            </a:duotone>
          </a:blip>
          <a:stretch>
            <a:fillRect/>
          </a:stretch>
        </p:blipFill>
        <p:spPr>
          <a:xfrm>
            <a:off x="0" y="3482743"/>
            <a:ext cx="12192000" cy="3454401"/>
          </a:xfrm>
          <a:prstGeom prst="rect">
            <a:avLst/>
          </a:prstGeom>
        </p:spPr>
      </p:pic>
      <p:pic>
        <p:nvPicPr>
          <p:cNvPr id="7" name="Picture 6" descr="Graphical user interface, application, Word, PowerPoint&#10;&#10;Description automatically generated">
            <a:extLst>
              <a:ext uri="{FF2B5EF4-FFF2-40B4-BE49-F238E27FC236}">
                <a16:creationId xmlns:a16="http://schemas.microsoft.com/office/drawing/2014/main" id="{4173918C-8B13-7B42-95AF-A587C9797690}"/>
              </a:ext>
            </a:extLst>
          </p:cNvPr>
          <p:cNvPicPr>
            <a:picLocks noChangeAspect="1"/>
          </p:cNvPicPr>
          <p:nvPr/>
        </p:nvPicPr>
        <p:blipFill rotWithShape="1">
          <a:blip r:embed="rId3"/>
          <a:srcRect l="65942" t="21836" r="18358" b="16333"/>
          <a:stretch/>
        </p:blipFill>
        <p:spPr>
          <a:xfrm rot="5400000">
            <a:off x="5153066" y="-5224418"/>
            <a:ext cx="1885867" cy="12192002"/>
          </a:xfrm>
          <a:prstGeom prst="rect">
            <a:avLst/>
          </a:prstGeom>
        </p:spPr>
      </p:pic>
      <p:sp>
        <p:nvSpPr>
          <p:cNvPr id="8" name="Rounded Rectangle 7">
            <a:extLst>
              <a:ext uri="{FF2B5EF4-FFF2-40B4-BE49-F238E27FC236}">
                <a16:creationId xmlns:a16="http://schemas.microsoft.com/office/drawing/2014/main" id="{05F3C4F2-01BE-E647-93BA-C418CE66A78C}"/>
              </a:ext>
            </a:extLst>
          </p:cNvPr>
          <p:cNvSpPr/>
          <p:nvPr/>
        </p:nvSpPr>
        <p:spPr>
          <a:xfrm>
            <a:off x="3532193" y="149747"/>
            <a:ext cx="5127611" cy="848737"/>
          </a:xfrm>
          <a:custGeom>
            <a:avLst/>
            <a:gdLst>
              <a:gd name="connsiteX0" fmla="*/ 0 w 5127611"/>
              <a:gd name="connsiteY0" fmla="*/ 141459 h 848737"/>
              <a:gd name="connsiteX1" fmla="*/ 141459 w 5127611"/>
              <a:gd name="connsiteY1" fmla="*/ 0 h 848737"/>
              <a:gd name="connsiteX2" fmla="*/ 631311 w 5127611"/>
              <a:gd name="connsiteY2" fmla="*/ 0 h 848737"/>
              <a:gd name="connsiteX3" fmla="*/ 1266504 w 5127611"/>
              <a:gd name="connsiteY3" fmla="*/ 0 h 848737"/>
              <a:gd name="connsiteX4" fmla="*/ 1707910 w 5127611"/>
              <a:gd name="connsiteY4" fmla="*/ 0 h 848737"/>
              <a:gd name="connsiteX5" fmla="*/ 2149315 w 5127611"/>
              <a:gd name="connsiteY5" fmla="*/ 0 h 848737"/>
              <a:gd name="connsiteX6" fmla="*/ 2687614 w 5127611"/>
              <a:gd name="connsiteY6" fmla="*/ 0 h 848737"/>
              <a:gd name="connsiteX7" fmla="*/ 3322807 w 5127611"/>
              <a:gd name="connsiteY7" fmla="*/ 0 h 848737"/>
              <a:gd name="connsiteX8" fmla="*/ 3909554 w 5127611"/>
              <a:gd name="connsiteY8" fmla="*/ 0 h 848737"/>
              <a:gd name="connsiteX9" fmla="*/ 4350959 w 5127611"/>
              <a:gd name="connsiteY9" fmla="*/ 0 h 848737"/>
              <a:gd name="connsiteX10" fmla="*/ 4986152 w 5127611"/>
              <a:gd name="connsiteY10" fmla="*/ 0 h 848737"/>
              <a:gd name="connsiteX11" fmla="*/ 5127611 w 5127611"/>
              <a:gd name="connsiteY11" fmla="*/ 141459 h 848737"/>
              <a:gd name="connsiteX12" fmla="*/ 5127611 w 5127611"/>
              <a:gd name="connsiteY12" fmla="*/ 707278 h 848737"/>
              <a:gd name="connsiteX13" fmla="*/ 4986152 w 5127611"/>
              <a:gd name="connsiteY13" fmla="*/ 848737 h 848737"/>
              <a:gd name="connsiteX14" fmla="*/ 4447853 w 5127611"/>
              <a:gd name="connsiteY14" fmla="*/ 848737 h 848737"/>
              <a:gd name="connsiteX15" fmla="*/ 3861107 w 5127611"/>
              <a:gd name="connsiteY15" fmla="*/ 848737 h 848737"/>
              <a:gd name="connsiteX16" fmla="*/ 3419701 w 5127611"/>
              <a:gd name="connsiteY16" fmla="*/ 848737 h 848737"/>
              <a:gd name="connsiteX17" fmla="*/ 2832955 w 5127611"/>
              <a:gd name="connsiteY17" fmla="*/ 848737 h 848737"/>
              <a:gd name="connsiteX18" fmla="*/ 2391550 w 5127611"/>
              <a:gd name="connsiteY18" fmla="*/ 848737 h 848737"/>
              <a:gd name="connsiteX19" fmla="*/ 1901697 w 5127611"/>
              <a:gd name="connsiteY19" fmla="*/ 848737 h 848737"/>
              <a:gd name="connsiteX20" fmla="*/ 1314951 w 5127611"/>
              <a:gd name="connsiteY20" fmla="*/ 848737 h 848737"/>
              <a:gd name="connsiteX21" fmla="*/ 776652 w 5127611"/>
              <a:gd name="connsiteY21" fmla="*/ 848737 h 848737"/>
              <a:gd name="connsiteX22" fmla="*/ 141459 w 5127611"/>
              <a:gd name="connsiteY22" fmla="*/ 848737 h 848737"/>
              <a:gd name="connsiteX23" fmla="*/ 0 w 5127611"/>
              <a:gd name="connsiteY23" fmla="*/ 707278 h 848737"/>
              <a:gd name="connsiteX24" fmla="*/ 0 w 5127611"/>
              <a:gd name="connsiteY24" fmla="*/ 141459 h 848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127611" h="848737" fill="none" extrusionOk="0">
                <a:moveTo>
                  <a:pt x="0" y="141459"/>
                </a:moveTo>
                <a:cubicBezTo>
                  <a:pt x="-1075" y="58599"/>
                  <a:pt x="75094" y="1566"/>
                  <a:pt x="141459" y="0"/>
                </a:cubicBezTo>
                <a:cubicBezTo>
                  <a:pt x="295395" y="-45515"/>
                  <a:pt x="447771" y="58272"/>
                  <a:pt x="631311" y="0"/>
                </a:cubicBezTo>
                <a:cubicBezTo>
                  <a:pt x="814851" y="-58272"/>
                  <a:pt x="985691" y="47317"/>
                  <a:pt x="1266504" y="0"/>
                </a:cubicBezTo>
                <a:cubicBezTo>
                  <a:pt x="1547317" y="-47317"/>
                  <a:pt x="1525723" y="39794"/>
                  <a:pt x="1707910" y="0"/>
                </a:cubicBezTo>
                <a:cubicBezTo>
                  <a:pt x="1890097" y="-39794"/>
                  <a:pt x="2045474" y="46957"/>
                  <a:pt x="2149315" y="0"/>
                </a:cubicBezTo>
                <a:cubicBezTo>
                  <a:pt x="2253157" y="-46957"/>
                  <a:pt x="2459227" y="7322"/>
                  <a:pt x="2687614" y="0"/>
                </a:cubicBezTo>
                <a:cubicBezTo>
                  <a:pt x="2916001" y="-7322"/>
                  <a:pt x="3144197" y="68190"/>
                  <a:pt x="3322807" y="0"/>
                </a:cubicBezTo>
                <a:cubicBezTo>
                  <a:pt x="3501417" y="-68190"/>
                  <a:pt x="3739260" y="67203"/>
                  <a:pt x="3909554" y="0"/>
                </a:cubicBezTo>
                <a:cubicBezTo>
                  <a:pt x="4079848" y="-67203"/>
                  <a:pt x="4147365" y="35895"/>
                  <a:pt x="4350959" y="0"/>
                </a:cubicBezTo>
                <a:cubicBezTo>
                  <a:pt x="4554553" y="-35895"/>
                  <a:pt x="4776941" y="68918"/>
                  <a:pt x="4986152" y="0"/>
                </a:cubicBezTo>
                <a:cubicBezTo>
                  <a:pt x="5072294" y="-1011"/>
                  <a:pt x="5143969" y="68252"/>
                  <a:pt x="5127611" y="141459"/>
                </a:cubicBezTo>
                <a:cubicBezTo>
                  <a:pt x="5173814" y="280205"/>
                  <a:pt x="5074430" y="515593"/>
                  <a:pt x="5127611" y="707278"/>
                </a:cubicBezTo>
                <a:cubicBezTo>
                  <a:pt x="5119559" y="786534"/>
                  <a:pt x="5056623" y="832688"/>
                  <a:pt x="4986152" y="848737"/>
                </a:cubicBezTo>
                <a:cubicBezTo>
                  <a:pt x="4833424" y="878078"/>
                  <a:pt x="4595170" y="844282"/>
                  <a:pt x="4447853" y="848737"/>
                </a:cubicBezTo>
                <a:cubicBezTo>
                  <a:pt x="4300536" y="853192"/>
                  <a:pt x="4112225" y="813913"/>
                  <a:pt x="3861107" y="848737"/>
                </a:cubicBezTo>
                <a:cubicBezTo>
                  <a:pt x="3609989" y="883561"/>
                  <a:pt x="3639671" y="812670"/>
                  <a:pt x="3419701" y="848737"/>
                </a:cubicBezTo>
                <a:cubicBezTo>
                  <a:pt x="3199731" y="884804"/>
                  <a:pt x="2969178" y="786408"/>
                  <a:pt x="2832955" y="848737"/>
                </a:cubicBezTo>
                <a:cubicBezTo>
                  <a:pt x="2696732" y="911066"/>
                  <a:pt x="2554795" y="799869"/>
                  <a:pt x="2391550" y="848737"/>
                </a:cubicBezTo>
                <a:cubicBezTo>
                  <a:pt x="2228306" y="897605"/>
                  <a:pt x="2037386" y="845495"/>
                  <a:pt x="1901697" y="848737"/>
                </a:cubicBezTo>
                <a:cubicBezTo>
                  <a:pt x="1766008" y="851979"/>
                  <a:pt x="1467564" y="845574"/>
                  <a:pt x="1314951" y="848737"/>
                </a:cubicBezTo>
                <a:cubicBezTo>
                  <a:pt x="1162338" y="851900"/>
                  <a:pt x="897475" y="795484"/>
                  <a:pt x="776652" y="848737"/>
                </a:cubicBezTo>
                <a:cubicBezTo>
                  <a:pt x="655829" y="901990"/>
                  <a:pt x="378765" y="844334"/>
                  <a:pt x="141459" y="848737"/>
                </a:cubicBezTo>
                <a:cubicBezTo>
                  <a:pt x="53365" y="828169"/>
                  <a:pt x="-8867" y="791670"/>
                  <a:pt x="0" y="707278"/>
                </a:cubicBezTo>
                <a:cubicBezTo>
                  <a:pt x="-54139" y="445510"/>
                  <a:pt x="24858" y="384054"/>
                  <a:pt x="0" y="141459"/>
                </a:cubicBezTo>
                <a:close/>
              </a:path>
              <a:path w="5127611" h="848737" stroke="0" extrusionOk="0">
                <a:moveTo>
                  <a:pt x="0" y="141459"/>
                </a:moveTo>
                <a:cubicBezTo>
                  <a:pt x="-4265" y="45926"/>
                  <a:pt x="60731" y="17716"/>
                  <a:pt x="141459" y="0"/>
                </a:cubicBezTo>
                <a:cubicBezTo>
                  <a:pt x="318194" y="-23986"/>
                  <a:pt x="566418" y="60245"/>
                  <a:pt x="679758" y="0"/>
                </a:cubicBezTo>
                <a:cubicBezTo>
                  <a:pt x="793098" y="-60245"/>
                  <a:pt x="1075888" y="22314"/>
                  <a:pt x="1266504" y="0"/>
                </a:cubicBezTo>
                <a:cubicBezTo>
                  <a:pt x="1457120" y="-22314"/>
                  <a:pt x="1529786" y="14168"/>
                  <a:pt x="1659463" y="0"/>
                </a:cubicBezTo>
                <a:cubicBezTo>
                  <a:pt x="1789140" y="-14168"/>
                  <a:pt x="2024519" y="23262"/>
                  <a:pt x="2149315" y="0"/>
                </a:cubicBezTo>
                <a:cubicBezTo>
                  <a:pt x="2274111" y="-23262"/>
                  <a:pt x="2567973" y="39045"/>
                  <a:pt x="2784508" y="0"/>
                </a:cubicBezTo>
                <a:cubicBezTo>
                  <a:pt x="3001043" y="-39045"/>
                  <a:pt x="3288928" y="7408"/>
                  <a:pt x="3419701" y="0"/>
                </a:cubicBezTo>
                <a:cubicBezTo>
                  <a:pt x="3550474" y="-7408"/>
                  <a:pt x="3709199" y="10726"/>
                  <a:pt x="3812660" y="0"/>
                </a:cubicBezTo>
                <a:cubicBezTo>
                  <a:pt x="3916121" y="-10726"/>
                  <a:pt x="4132217" y="62934"/>
                  <a:pt x="4447853" y="0"/>
                </a:cubicBezTo>
                <a:cubicBezTo>
                  <a:pt x="4763489" y="-62934"/>
                  <a:pt x="4780318" y="61010"/>
                  <a:pt x="4986152" y="0"/>
                </a:cubicBezTo>
                <a:cubicBezTo>
                  <a:pt x="5065060" y="-5256"/>
                  <a:pt x="5133334" y="69783"/>
                  <a:pt x="5127611" y="141459"/>
                </a:cubicBezTo>
                <a:cubicBezTo>
                  <a:pt x="5178905" y="409092"/>
                  <a:pt x="5071454" y="491570"/>
                  <a:pt x="5127611" y="707278"/>
                </a:cubicBezTo>
                <a:cubicBezTo>
                  <a:pt x="5122744" y="795145"/>
                  <a:pt x="5044514" y="844598"/>
                  <a:pt x="4986152" y="848737"/>
                </a:cubicBezTo>
                <a:cubicBezTo>
                  <a:pt x="4827859" y="877144"/>
                  <a:pt x="4739543" y="831556"/>
                  <a:pt x="4544747" y="848737"/>
                </a:cubicBezTo>
                <a:cubicBezTo>
                  <a:pt x="4349951" y="865918"/>
                  <a:pt x="4044853" y="817949"/>
                  <a:pt x="3909554" y="848737"/>
                </a:cubicBezTo>
                <a:cubicBezTo>
                  <a:pt x="3774255" y="879525"/>
                  <a:pt x="3609382" y="840007"/>
                  <a:pt x="3468148" y="848737"/>
                </a:cubicBezTo>
                <a:cubicBezTo>
                  <a:pt x="3326914" y="857467"/>
                  <a:pt x="3043044" y="832524"/>
                  <a:pt x="2832955" y="848737"/>
                </a:cubicBezTo>
                <a:cubicBezTo>
                  <a:pt x="2622866" y="864950"/>
                  <a:pt x="2569736" y="792117"/>
                  <a:pt x="2343103" y="848737"/>
                </a:cubicBezTo>
                <a:cubicBezTo>
                  <a:pt x="2116470" y="905357"/>
                  <a:pt x="2025951" y="831206"/>
                  <a:pt x="1756357" y="848737"/>
                </a:cubicBezTo>
                <a:cubicBezTo>
                  <a:pt x="1486763" y="866268"/>
                  <a:pt x="1364721" y="822865"/>
                  <a:pt x="1218057" y="848737"/>
                </a:cubicBezTo>
                <a:cubicBezTo>
                  <a:pt x="1071393" y="874609"/>
                  <a:pt x="768038" y="836516"/>
                  <a:pt x="631311" y="848737"/>
                </a:cubicBezTo>
                <a:cubicBezTo>
                  <a:pt x="494584" y="860958"/>
                  <a:pt x="339735" y="822099"/>
                  <a:pt x="141459" y="848737"/>
                </a:cubicBezTo>
                <a:cubicBezTo>
                  <a:pt x="64955" y="835129"/>
                  <a:pt x="-7718" y="795977"/>
                  <a:pt x="0" y="707278"/>
                </a:cubicBezTo>
                <a:cubicBezTo>
                  <a:pt x="-16403" y="501546"/>
                  <a:pt x="52119" y="316221"/>
                  <a:pt x="0" y="141459"/>
                </a:cubicBezTo>
                <a:close/>
              </a:path>
            </a:pathLst>
          </a:custGeom>
          <a:solidFill>
            <a:srgbClr val="C00000"/>
          </a:solidFill>
          <a:ln w="76200">
            <a:solidFill>
              <a:schemeClr val="accent4">
                <a:lumMod val="60000"/>
                <a:lumOff val="40000"/>
              </a:schemeClr>
            </a:solidFill>
            <a:extLst>
              <a:ext uri="{C807C97D-BFC1-408E-A445-0C87EB9F89A2}">
                <ask:lineSketchStyleProps xmlns="" xmlns:ask="http://schemas.microsoft.com/office/drawing/2018/sketchyshapes" sd="1607263410">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dirty="0">
                <a:latin typeface="Chalkboard" panose="03050602040202020205" pitchFamily="66" charset="77"/>
              </a:rPr>
              <a:t>Vision &amp; Values</a:t>
            </a:r>
          </a:p>
        </p:txBody>
      </p:sp>
      <p:sp>
        <p:nvSpPr>
          <p:cNvPr id="12" name="Rectangle 11">
            <a:extLst>
              <a:ext uri="{FF2B5EF4-FFF2-40B4-BE49-F238E27FC236}">
                <a16:creationId xmlns:a16="http://schemas.microsoft.com/office/drawing/2014/main" id="{C6349200-0A96-2E44-8119-09A62D1649F1}"/>
              </a:ext>
            </a:extLst>
          </p:cNvPr>
          <p:cNvSpPr/>
          <p:nvPr/>
        </p:nvSpPr>
        <p:spPr>
          <a:xfrm>
            <a:off x="0" y="0"/>
            <a:ext cx="12192000" cy="6858000"/>
          </a:xfrm>
          <a:prstGeom prst="rect">
            <a:avLst/>
          </a:prstGeom>
          <a:noFill/>
          <a:ln w="762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26" name="Picture 2" descr="Values Poster.PNG">
            <a:extLst>
              <a:ext uri="{FF2B5EF4-FFF2-40B4-BE49-F238E27FC236}">
                <a16:creationId xmlns:a16="http://schemas.microsoft.com/office/drawing/2014/main" id="{1FC0BF3C-08AE-46D8-91B3-145DA76BDC7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6518" y="1885868"/>
            <a:ext cx="8187227" cy="4608605"/>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a:extLst>
              <a:ext uri="{FF2B5EF4-FFF2-40B4-BE49-F238E27FC236}">
                <a16:creationId xmlns:a16="http://schemas.microsoft.com/office/drawing/2014/main" id="{4DF103A1-3F8B-4A2B-B49B-2EE598A60E4C}"/>
              </a:ext>
            </a:extLst>
          </p:cNvPr>
          <p:cNvSpPr/>
          <p:nvPr/>
        </p:nvSpPr>
        <p:spPr>
          <a:xfrm>
            <a:off x="9520263" y="2031333"/>
            <a:ext cx="2333181" cy="3970318"/>
          </a:xfrm>
          <a:prstGeom prst="rect">
            <a:avLst/>
          </a:prstGeom>
        </p:spPr>
        <p:txBody>
          <a:bodyPr wrap="square">
            <a:spAutoFit/>
          </a:bodyPr>
          <a:lstStyle/>
          <a:p>
            <a:pPr fontAlgn="t"/>
            <a:r>
              <a:rPr lang="en-GB" sz="1400" b="0" i="0" u="none" strike="noStrike" dirty="0">
                <a:effectLst/>
                <a:latin typeface="sassooninfant"/>
              </a:rPr>
              <a:t>The school values of honesty, acceptance, responsibility, resilience and kindness underpin all of the work we do at Great Sankey Primary and are referred to across our curriculum. Children earn ‘praise postcards’ for displaying their values and values are celebrated through our school rewards also. </a:t>
            </a:r>
          </a:p>
          <a:p>
            <a:pPr fontAlgn="t"/>
            <a:endParaRPr lang="en-GB" sz="1400" dirty="0">
              <a:latin typeface="sassooninfant"/>
            </a:endParaRPr>
          </a:p>
          <a:p>
            <a:pPr fontAlgn="t"/>
            <a:r>
              <a:rPr lang="en-GB" sz="1400" b="0" i="0" u="none" strike="noStrike" dirty="0">
                <a:effectLst/>
                <a:latin typeface="sassooninfant"/>
              </a:rPr>
              <a:t>Across the school, children hold positions of responsibility and you’ll be sure to see these values lived out when you visit us. </a:t>
            </a:r>
            <a:endParaRPr lang="en-GB" sz="1400" b="0" i="0" u="none" strike="noStrike" dirty="0">
              <a:effectLst/>
              <a:latin typeface="SassoonInfant"/>
            </a:endParaRPr>
          </a:p>
        </p:txBody>
      </p:sp>
    </p:spTree>
    <p:extLst>
      <p:ext uri="{BB962C8B-B14F-4D97-AF65-F5344CB8AC3E}">
        <p14:creationId xmlns:p14="http://schemas.microsoft.com/office/powerpoint/2010/main" val="34387119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451101EC-A113-654E-BBD3-A270ED3D1FA8}"/>
              </a:ext>
            </a:extLst>
          </p:cNvPr>
          <p:cNvPicPr>
            <a:picLocks noChangeAspect="1"/>
          </p:cNvPicPr>
          <p:nvPr/>
        </p:nvPicPr>
        <p:blipFill rotWithShape="1">
          <a:blip r:embed="rId2">
            <a:alphaModFix amt="20000"/>
            <a:duotone>
              <a:schemeClr val="accent5">
                <a:shade val="45000"/>
                <a:satMod val="135000"/>
              </a:schemeClr>
              <a:prstClr val="white"/>
            </a:duotone>
          </a:blip>
          <a:srcRect l="29767" r="13982"/>
          <a:stretch/>
        </p:blipFill>
        <p:spPr>
          <a:xfrm rot="5400000">
            <a:off x="-1701799" y="1701798"/>
            <a:ext cx="6857998" cy="3454401"/>
          </a:xfrm>
          <a:prstGeom prst="rect">
            <a:avLst/>
          </a:prstGeom>
        </p:spPr>
      </p:pic>
      <p:pic>
        <p:nvPicPr>
          <p:cNvPr id="10" name="Picture 9" descr="Graphical user interface, application, Word, PowerPoint&#10;&#10;Description automatically generated">
            <a:extLst>
              <a:ext uri="{FF2B5EF4-FFF2-40B4-BE49-F238E27FC236}">
                <a16:creationId xmlns:a16="http://schemas.microsoft.com/office/drawing/2014/main" id="{B3526C0C-CD8C-7643-9D54-11C716022904}"/>
              </a:ext>
            </a:extLst>
          </p:cNvPr>
          <p:cNvPicPr>
            <a:picLocks noChangeAspect="1"/>
          </p:cNvPicPr>
          <p:nvPr/>
        </p:nvPicPr>
        <p:blipFill rotWithShape="1">
          <a:blip r:embed="rId3"/>
          <a:srcRect l="65942" t="21836" r="18358" b="16333"/>
          <a:stretch/>
        </p:blipFill>
        <p:spPr>
          <a:xfrm rot="14909668">
            <a:off x="9934263" y="3578339"/>
            <a:ext cx="2132256" cy="3661200"/>
          </a:xfrm>
          <a:prstGeom prst="rect">
            <a:avLst/>
          </a:prstGeom>
        </p:spPr>
      </p:pic>
      <p:sp>
        <p:nvSpPr>
          <p:cNvPr id="8" name="Rounded Rectangle 7">
            <a:extLst>
              <a:ext uri="{FF2B5EF4-FFF2-40B4-BE49-F238E27FC236}">
                <a16:creationId xmlns:a16="http://schemas.microsoft.com/office/drawing/2014/main" id="{3EBB6A96-B8D9-9A40-8245-DB9D90A4ECCE}"/>
              </a:ext>
            </a:extLst>
          </p:cNvPr>
          <p:cNvSpPr/>
          <p:nvPr/>
        </p:nvSpPr>
        <p:spPr>
          <a:xfrm>
            <a:off x="266700" y="325381"/>
            <a:ext cx="3743294" cy="744349"/>
          </a:xfrm>
          <a:custGeom>
            <a:avLst/>
            <a:gdLst>
              <a:gd name="connsiteX0" fmla="*/ 0 w 3743294"/>
              <a:gd name="connsiteY0" fmla="*/ 124061 h 744349"/>
              <a:gd name="connsiteX1" fmla="*/ 124061 w 3743294"/>
              <a:gd name="connsiteY1" fmla="*/ 0 h 744349"/>
              <a:gd name="connsiteX2" fmla="*/ 601735 w 3743294"/>
              <a:gd name="connsiteY2" fmla="*/ 0 h 744349"/>
              <a:gd name="connsiteX3" fmla="*/ 1149311 w 3743294"/>
              <a:gd name="connsiteY3" fmla="*/ 0 h 744349"/>
              <a:gd name="connsiteX4" fmla="*/ 1801744 w 3743294"/>
              <a:gd name="connsiteY4" fmla="*/ 0 h 744349"/>
              <a:gd name="connsiteX5" fmla="*/ 2349321 w 3743294"/>
              <a:gd name="connsiteY5" fmla="*/ 0 h 744349"/>
              <a:gd name="connsiteX6" fmla="*/ 3001753 w 3743294"/>
              <a:gd name="connsiteY6" fmla="*/ 0 h 744349"/>
              <a:gd name="connsiteX7" fmla="*/ 3619233 w 3743294"/>
              <a:gd name="connsiteY7" fmla="*/ 0 h 744349"/>
              <a:gd name="connsiteX8" fmla="*/ 3743294 w 3743294"/>
              <a:gd name="connsiteY8" fmla="*/ 124061 h 744349"/>
              <a:gd name="connsiteX9" fmla="*/ 3743294 w 3743294"/>
              <a:gd name="connsiteY9" fmla="*/ 620288 h 744349"/>
              <a:gd name="connsiteX10" fmla="*/ 3619233 w 3743294"/>
              <a:gd name="connsiteY10" fmla="*/ 744349 h 744349"/>
              <a:gd name="connsiteX11" fmla="*/ 3036704 w 3743294"/>
              <a:gd name="connsiteY11" fmla="*/ 744349 h 744349"/>
              <a:gd name="connsiteX12" fmla="*/ 2419224 w 3743294"/>
              <a:gd name="connsiteY12" fmla="*/ 744349 h 744349"/>
              <a:gd name="connsiteX13" fmla="*/ 1906599 w 3743294"/>
              <a:gd name="connsiteY13" fmla="*/ 744349 h 744349"/>
              <a:gd name="connsiteX14" fmla="*/ 1289118 w 3743294"/>
              <a:gd name="connsiteY14" fmla="*/ 744349 h 744349"/>
              <a:gd name="connsiteX15" fmla="*/ 706590 w 3743294"/>
              <a:gd name="connsiteY15" fmla="*/ 744349 h 744349"/>
              <a:gd name="connsiteX16" fmla="*/ 124061 w 3743294"/>
              <a:gd name="connsiteY16" fmla="*/ 744349 h 744349"/>
              <a:gd name="connsiteX17" fmla="*/ 0 w 3743294"/>
              <a:gd name="connsiteY17" fmla="*/ 620288 h 744349"/>
              <a:gd name="connsiteX18" fmla="*/ 0 w 3743294"/>
              <a:gd name="connsiteY18" fmla="*/ 124061 h 744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743294" h="744349" fill="none" extrusionOk="0">
                <a:moveTo>
                  <a:pt x="0" y="124061"/>
                </a:moveTo>
                <a:cubicBezTo>
                  <a:pt x="-16394" y="50037"/>
                  <a:pt x="56529" y="10615"/>
                  <a:pt x="124061" y="0"/>
                </a:cubicBezTo>
                <a:cubicBezTo>
                  <a:pt x="360038" y="-48297"/>
                  <a:pt x="396682" y="1137"/>
                  <a:pt x="601735" y="0"/>
                </a:cubicBezTo>
                <a:cubicBezTo>
                  <a:pt x="806788" y="-1137"/>
                  <a:pt x="931422" y="61929"/>
                  <a:pt x="1149311" y="0"/>
                </a:cubicBezTo>
                <a:cubicBezTo>
                  <a:pt x="1367200" y="-61929"/>
                  <a:pt x="1590494" y="54258"/>
                  <a:pt x="1801744" y="0"/>
                </a:cubicBezTo>
                <a:cubicBezTo>
                  <a:pt x="2012994" y="-54258"/>
                  <a:pt x="2149074" y="39777"/>
                  <a:pt x="2349321" y="0"/>
                </a:cubicBezTo>
                <a:cubicBezTo>
                  <a:pt x="2549568" y="-39777"/>
                  <a:pt x="2679850" y="13387"/>
                  <a:pt x="3001753" y="0"/>
                </a:cubicBezTo>
                <a:cubicBezTo>
                  <a:pt x="3323656" y="-13387"/>
                  <a:pt x="3413052" y="26493"/>
                  <a:pt x="3619233" y="0"/>
                </a:cubicBezTo>
                <a:cubicBezTo>
                  <a:pt x="3684347" y="5610"/>
                  <a:pt x="3741038" y="57437"/>
                  <a:pt x="3743294" y="124061"/>
                </a:cubicBezTo>
                <a:cubicBezTo>
                  <a:pt x="3777801" y="367034"/>
                  <a:pt x="3709755" y="390384"/>
                  <a:pt x="3743294" y="620288"/>
                </a:cubicBezTo>
                <a:cubicBezTo>
                  <a:pt x="3745110" y="692774"/>
                  <a:pt x="3692948" y="757457"/>
                  <a:pt x="3619233" y="744349"/>
                </a:cubicBezTo>
                <a:cubicBezTo>
                  <a:pt x="3396084" y="812057"/>
                  <a:pt x="3211434" y="700787"/>
                  <a:pt x="3036704" y="744349"/>
                </a:cubicBezTo>
                <a:cubicBezTo>
                  <a:pt x="2861974" y="787911"/>
                  <a:pt x="2584362" y="739670"/>
                  <a:pt x="2419224" y="744349"/>
                </a:cubicBezTo>
                <a:cubicBezTo>
                  <a:pt x="2254086" y="749028"/>
                  <a:pt x="2104582" y="734360"/>
                  <a:pt x="1906599" y="744349"/>
                </a:cubicBezTo>
                <a:cubicBezTo>
                  <a:pt x="1708616" y="754338"/>
                  <a:pt x="1476538" y="726382"/>
                  <a:pt x="1289118" y="744349"/>
                </a:cubicBezTo>
                <a:cubicBezTo>
                  <a:pt x="1101698" y="762316"/>
                  <a:pt x="861095" y="680367"/>
                  <a:pt x="706590" y="744349"/>
                </a:cubicBezTo>
                <a:cubicBezTo>
                  <a:pt x="552085" y="808331"/>
                  <a:pt x="391930" y="700365"/>
                  <a:pt x="124061" y="744349"/>
                </a:cubicBezTo>
                <a:cubicBezTo>
                  <a:pt x="37462" y="739003"/>
                  <a:pt x="-6751" y="697429"/>
                  <a:pt x="0" y="620288"/>
                </a:cubicBezTo>
                <a:cubicBezTo>
                  <a:pt x="-42034" y="415670"/>
                  <a:pt x="36768" y="269254"/>
                  <a:pt x="0" y="124061"/>
                </a:cubicBezTo>
                <a:close/>
              </a:path>
              <a:path w="3743294" h="744349" stroke="0" extrusionOk="0">
                <a:moveTo>
                  <a:pt x="0" y="124061"/>
                </a:moveTo>
                <a:cubicBezTo>
                  <a:pt x="-1617" y="48942"/>
                  <a:pt x="52895" y="18037"/>
                  <a:pt x="124061" y="0"/>
                </a:cubicBezTo>
                <a:cubicBezTo>
                  <a:pt x="391074" y="-68981"/>
                  <a:pt x="532709" y="53992"/>
                  <a:pt x="706590" y="0"/>
                </a:cubicBezTo>
                <a:cubicBezTo>
                  <a:pt x="880471" y="-53992"/>
                  <a:pt x="1118170" y="63136"/>
                  <a:pt x="1324070" y="0"/>
                </a:cubicBezTo>
                <a:cubicBezTo>
                  <a:pt x="1529970" y="-63136"/>
                  <a:pt x="1662737" y="46661"/>
                  <a:pt x="1801744" y="0"/>
                </a:cubicBezTo>
                <a:cubicBezTo>
                  <a:pt x="1940751" y="-46661"/>
                  <a:pt x="2130938" y="51687"/>
                  <a:pt x="2349321" y="0"/>
                </a:cubicBezTo>
                <a:cubicBezTo>
                  <a:pt x="2567704" y="-51687"/>
                  <a:pt x="2870375" y="70759"/>
                  <a:pt x="3001753" y="0"/>
                </a:cubicBezTo>
                <a:cubicBezTo>
                  <a:pt x="3133131" y="-70759"/>
                  <a:pt x="3446283" y="58129"/>
                  <a:pt x="3619233" y="0"/>
                </a:cubicBezTo>
                <a:cubicBezTo>
                  <a:pt x="3704848" y="8238"/>
                  <a:pt x="3752037" y="53036"/>
                  <a:pt x="3743294" y="124061"/>
                </a:cubicBezTo>
                <a:cubicBezTo>
                  <a:pt x="3798090" y="247881"/>
                  <a:pt x="3705690" y="443754"/>
                  <a:pt x="3743294" y="620288"/>
                </a:cubicBezTo>
                <a:cubicBezTo>
                  <a:pt x="3743516" y="687315"/>
                  <a:pt x="3693693" y="751047"/>
                  <a:pt x="3619233" y="744349"/>
                </a:cubicBezTo>
                <a:cubicBezTo>
                  <a:pt x="3451137" y="758719"/>
                  <a:pt x="3240115" y="680507"/>
                  <a:pt x="3036704" y="744349"/>
                </a:cubicBezTo>
                <a:cubicBezTo>
                  <a:pt x="2833293" y="808191"/>
                  <a:pt x="2634338" y="732470"/>
                  <a:pt x="2524079" y="744349"/>
                </a:cubicBezTo>
                <a:cubicBezTo>
                  <a:pt x="2413820" y="756228"/>
                  <a:pt x="2205299" y="676795"/>
                  <a:pt x="1906599" y="744349"/>
                </a:cubicBezTo>
                <a:cubicBezTo>
                  <a:pt x="1607899" y="811903"/>
                  <a:pt x="1554196" y="718977"/>
                  <a:pt x="1324070" y="744349"/>
                </a:cubicBezTo>
                <a:cubicBezTo>
                  <a:pt x="1093944" y="769721"/>
                  <a:pt x="982233" y="719760"/>
                  <a:pt x="671638" y="744349"/>
                </a:cubicBezTo>
                <a:cubicBezTo>
                  <a:pt x="361043" y="768938"/>
                  <a:pt x="258574" y="696674"/>
                  <a:pt x="124061" y="744349"/>
                </a:cubicBezTo>
                <a:cubicBezTo>
                  <a:pt x="61113" y="743919"/>
                  <a:pt x="-20066" y="684769"/>
                  <a:pt x="0" y="620288"/>
                </a:cubicBezTo>
                <a:cubicBezTo>
                  <a:pt x="-51397" y="421706"/>
                  <a:pt x="58384" y="321379"/>
                  <a:pt x="0" y="124061"/>
                </a:cubicBezTo>
                <a:close/>
              </a:path>
            </a:pathLst>
          </a:custGeom>
          <a:solidFill>
            <a:srgbClr val="C00000"/>
          </a:solidFill>
          <a:ln w="76200">
            <a:solidFill>
              <a:schemeClr val="accent4">
                <a:lumMod val="60000"/>
                <a:lumOff val="40000"/>
              </a:schemeClr>
            </a:solidFill>
            <a:extLst>
              <a:ext uri="{C807C97D-BFC1-408E-A445-0C87EB9F89A2}">
                <ask:lineSketchStyleProps xmlns="" xmlns:ask="http://schemas.microsoft.com/office/drawing/2018/sketchyshapes" sd="1607263410">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dirty="0">
                <a:latin typeface="Chalkboard" panose="03050602040202020205" pitchFamily="66" charset="77"/>
              </a:rPr>
              <a:t>GSP Staff Team</a:t>
            </a:r>
          </a:p>
        </p:txBody>
      </p:sp>
      <p:sp>
        <p:nvSpPr>
          <p:cNvPr id="15" name="TextBox 14">
            <a:extLst>
              <a:ext uri="{FF2B5EF4-FFF2-40B4-BE49-F238E27FC236}">
                <a16:creationId xmlns:a16="http://schemas.microsoft.com/office/drawing/2014/main" id="{244B66F1-8B1B-0C4E-83AF-BBDBB8B7E705}"/>
              </a:ext>
            </a:extLst>
          </p:cNvPr>
          <p:cNvSpPr txBox="1"/>
          <p:nvPr/>
        </p:nvSpPr>
        <p:spPr>
          <a:xfrm>
            <a:off x="4526790" y="325381"/>
            <a:ext cx="7310436" cy="830997"/>
          </a:xfrm>
          <a:prstGeom prst="rect">
            <a:avLst/>
          </a:prstGeom>
          <a:noFill/>
        </p:spPr>
        <p:txBody>
          <a:bodyPr wrap="square" rtlCol="0">
            <a:spAutoFit/>
          </a:bodyPr>
          <a:lstStyle/>
          <a:p>
            <a:r>
              <a:rPr lang="en-GB" sz="1600" dirty="0"/>
              <a:t>Great Sankey Primary School is made up of a senior leadership team, teaching team, support staff team and wider school staff. The staff work together closely to ensure the very best experiences for all children that enter our school.</a:t>
            </a:r>
          </a:p>
        </p:txBody>
      </p:sp>
      <p:graphicFrame>
        <p:nvGraphicFramePr>
          <p:cNvPr id="16" name="Table 16">
            <a:extLst>
              <a:ext uri="{FF2B5EF4-FFF2-40B4-BE49-F238E27FC236}">
                <a16:creationId xmlns:a16="http://schemas.microsoft.com/office/drawing/2014/main" id="{77BCF66B-C95C-BE45-A3B8-9B7D3A70A936}"/>
              </a:ext>
            </a:extLst>
          </p:cNvPr>
          <p:cNvGraphicFramePr>
            <a:graphicFrameLocks noGrp="1"/>
          </p:cNvGraphicFramePr>
          <p:nvPr>
            <p:extLst>
              <p:ext uri="{D42A27DB-BD31-4B8C-83A1-F6EECF244321}">
                <p14:modId xmlns:p14="http://schemas.microsoft.com/office/powerpoint/2010/main" val="27180052"/>
              </p:ext>
            </p:extLst>
          </p:nvPr>
        </p:nvGraphicFramePr>
        <p:xfrm>
          <a:off x="304782" y="1831888"/>
          <a:ext cx="5876572" cy="3056856"/>
        </p:xfrm>
        <a:graphic>
          <a:graphicData uri="http://schemas.openxmlformats.org/drawingml/2006/table">
            <a:tbl>
              <a:tblPr firstRow="1" bandRow="1">
                <a:tableStyleId>{5C22544A-7EE6-4342-B048-85BDC9FD1C3A}</a:tableStyleId>
              </a:tblPr>
              <a:tblGrid>
                <a:gridCol w="2938286">
                  <a:extLst>
                    <a:ext uri="{9D8B030D-6E8A-4147-A177-3AD203B41FA5}">
                      <a16:colId xmlns:a16="http://schemas.microsoft.com/office/drawing/2014/main" val="878781179"/>
                    </a:ext>
                  </a:extLst>
                </a:gridCol>
                <a:gridCol w="2938286">
                  <a:extLst>
                    <a:ext uri="{9D8B030D-6E8A-4147-A177-3AD203B41FA5}">
                      <a16:colId xmlns:a16="http://schemas.microsoft.com/office/drawing/2014/main" val="322209278"/>
                    </a:ext>
                  </a:extLst>
                </a:gridCol>
              </a:tblGrid>
              <a:tr h="413503">
                <a:tc gridSpan="2">
                  <a:txBody>
                    <a:bodyPr/>
                    <a:lstStyle/>
                    <a:p>
                      <a:pPr algn="ctr"/>
                      <a:r>
                        <a:rPr lang="en-GB" sz="2400" dirty="0">
                          <a:solidFill>
                            <a:schemeClr val="tx1"/>
                          </a:solidFill>
                        </a:rPr>
                        <a:t>Senior Leadership Team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hMerge="1">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161702969"/>
                  </a:ext>
                </a:extLst>
              </a:tr>
              <a:tr h="439832">
                <a:tc>
                  <a:txBody>
                    <a:bodyPr/>
                    <a:lstStyle/>
                    <a:p>
                      <a:pPr algn="ctr"/>
                      <a:r>
                        <a:rPr lang="en-GB" b="1" dirty="0"/>
                        <a:t>Mrs L. Wilding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a:r>
                        <a:rPr lang="en-GB" dirty="0"/>
                        <a:t>Headteacher &amp; DSL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8643926"/>
                  </a:ext>
                </a:extLst>
              </a:tr>
              <a:tr h="439832">
                <a:tc>
                  <a:txBody>
                    <a:bodyPr/>
                    <a:lstStyle/>
                    <a:p>
                      <a:pPr algn="ctr"/>
                      <a:r>
                        <a:rPr lang="en-GB" b="1" dirty="0"/>
                        <a:t>Mr T. Gawne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a:r>
                        <a:rPr lang="en-GB" dirty="0"/>
                        <a:t>Deputy Headteacher &amp; DSL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740792933"/>
                  </a:ext>
                </a:extLst>
              </a:tr>
              <a:tr h="439832">
                <a:tc>
                  <a:txBody>
                    <a:bodyPr/>
                    <a:lstStyle/>
                    <a:p>
                      <a:pPr algn="ctr"/>
                      <a:r>
                        <a:rPr lang="en-GB" b="1" dirty="0"/>
                        <a:t>Mrs J. Wrangles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a:r>
                        <a:rPr lang="en-GB" dirty="0"/>
                        <a:t>Early Years / Foundation Stage Leader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827950737"/>
                  </a:ext>
                </a:extLst>
              </a:tr>
              <a:tr h="439832">
                <a:tc>
                  <a:txBody>
                    <a:bodyPr/>
                    <a:lstStyle/>
                    <a:p>
                      <a:pPr algn="ctr"/>
                      <a:r>
                        <a:rPr lang="en-GB" b="1" dirty="0"/>
                        <a:t>Mr C. Waters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a:r>
                        <a:rPr lang="en-GB" dirty="0"/>
                        <a:t>Senior Leader – Foundation Subjects &amp; Assessment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31488687"/>
                  </a:ext>
                </a:extLst>
              </a:tr>
              <a:tr h="439832">
                <a:tc>
                  <a:txBody>
                    <a:bodyPr/>
                    <a:lstStyle/>
                    <a:p>
                      <a:pPr algn="ctr"/>
                      <a:r>
                        <a:rPr lang="en-GB" b="1" dirty="0"/>
                        <a:t>Mrs N. Williams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a:r>
                        <a:rPr lang="en-GB" dirty="0"/>
                        <a:t>SENDco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254170416"/>
                  </a:ext>
                </a:extLst>
              </a:tr>
            </a:tbl>
          </a:graphicData>
        </a:graphic>
      </p:graphicFrame>
      <p:sp>
        <p:nvSpPr>
          <p:cNvPr id="19" name="TextBox 18">
            <a:extLst>
              <a:ext uri="{FF2B5EF4-FFF2-40B4-BE49-F238E27FC236}">
                <a16:creationId xmlns:a16="http://schemas.microsoft.com/office/drawing/2014/main" id="{AFBD5CC3-185B-0240-90A7-FC9A3701DEAB}"/>
              </a:ext>
            </a:extLst>
          </p:cNvPr>
          <p:cNvSpPr txBox="1"/>
          <p:nvPr/>
        </p:nvSpPr>
        <p:spPr>
          <a:xfrm>
            <a:off x="295081" y="5007054"/>
            <a:ext cx="5981039" cy="1323439"/>
          </a:xfrm>
          <a:prstGeom prst="rect">
            <a:avLst/>
          </a:prstGeom>
          <a:noFill/>
        </p:spPr>
        <p:txBody>
          <a:bodyPr wrap="square" rtlCol="0">
            <a:spAutoFit/>
          </a:bodyPr>
          <a:lstStyle/>
          <a:p>
            <a:r>
              <a:rPr lang="en-GB" sz="1600" dirty="0"/>
              <a:t>The Senior Leadership Team work closely together and are responsible for key areas of school life. Mrs Lisa Wilding is the Headteacher and has overall responsibility for Great Sankey Primary School. She is supported closely by Mr Gawne, the Deputy Headteacher, Governors and other senior leaders. </a:t>
            </a:r>
          </a:p>
        </p:txBody>
      </p:sp>
      <p:pic>
        <p:nvPicPr>
          <p:cNvPr id="21" name="Picture 20" descr="A picture containing logo&#10;&#10;Description automatically generated">
            <a:extLst>
              <a:ext uri="{FF2B5EF4-FFF2-40B4-BE49-F238E27FC236}">
                <a16:creationId xmlns:a16="http://schemas.microsoft.com/office/drawing/2014/main" id="{2A90DD41-AC55-434F-80A4-BF1C46B5A296}"/>
              </a:ext>
            </a:extLst>
          </p:cNvPr>
          <p:cNvPicPr>
            <a:picLocks noChangeAspect="1"/>
          </p:cNvPicPr>
          <p:nvPr/>
        </p:nvPicPr>
        <p:blipFill>
          <a:blip r:embed="rId4"/>
          <a:stretch>
            <a:fillRect/>
          </a:stretch>
        </p:blipFill>
        <p:spPr>
          <a:xfrm>
            <a:off x="10659934" y="5007054"/>
            <a:ext cx="1321695" cy="1771486"/>
          </a:xfrm>
          <a:prstGeom prst="rect">
            <a:avLst/>
          </a:prstGeom>
        </p:spPr>
      </p:pic>
      <p:sp>
        <p:nvSpPr>
          <p:cNvPr id="9" name="Rectangle 8">
            <a:extLst>
              <a:ext uri="{FF2B5EF4-FFF2-40B4-BE49-F238E27FC236}">
                <a16:creationId xmlns:a16="http://schemas.microsoft.com/office/drawing/2014/main" id="{6AD878E7-988C-DC48-BCA9-1A635F506704}"/>
              </a:ext>
            </a:extLst>
          </p:cNvPr>
          <p:cNvSpPr/>
          <p:nvPr/>
        </p:nvSpPr>
        <p:spPr>
          <a:xfrm>
            <a:off x="0" y="0"/>
            <a:ext cx="12192000" cy="6858000"/>
          </a:xfrm>
          <a:prstGeom prst="rect">
            <a:avLst/>
          </a:prstGeom>
          <a:noFill/>
          <a:ln w="762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descr="Graphical user interface, text, application, Word&#10;&#10;Description automatically generated">
            <a:extLst>
              <a:ext uri="{FF2B5EF4-FFF2-40B4-BE49-F238E27FC236}">
                <a16:creationId xmlns:a16="http://schemas.microsoft.com/office/drawing/2014/main" id="{2C9FDB8C-85E8-7C43-815F-0D8914EEC656}"/>
              </a:ext>
            </a:extLst>
          </p:cNvPr>
          <p:cNvPicPr>
            <a:picLocks noChangeAspect="1"/>
          </p:cNvPicPr>
          <p:nvPr/>
        </p:nvPicPr>
        <p:blipFill rotWithShape="1">
          <a:blip r:embed="rId5"/>
          <a:srcRect l="21019" t="40833" r="67274" b="29932"/>
          <a:stretch/>
        </p:blipFill>
        <p:spPr>
          <a:xfrm>
            <a:off x="7926317" y="1319791"/>
            <a:ext cx="1106503" cy="1727023"/>
          </a:xfrm>
          <a:prstGeom prst="rect">
            <a:avLst/>
          </a:prstGeom>
        </p:spPr>
      </p:pic>
      <p:pic>
        <p:nvPicPr>
          <p:cNvPr id="20" name="Picture 19" descr="Graphical user interface, application, Word&#10;&#10;Description automatically generated">
            <a:extLst>
              <a:ext uri="{FF2B5EF4-FFF2-40B4-BE49-F238E27FC236}">
                <a16:creationId xmlns:a16="http://schemas.microsoft.com/office/drawing/2014/main" id="{43DE85EB-508C-B442-BEC1-A5783193B41D}"/>
              </a:ext>
            </a:extLst>
          </p:cNvPr>
          <p:cNvPicPr>
            <a:picLocks noChangeAspect="1"/>
          </p:cNvPicPr>
          <p:nvPr/>
        </p:nvPicPr>
        <p:blipFill rotWithShape="1">
          <a:blip r:embed="rId6"/>
          <a:srcRect l="21528" t="29792" r="67014" b="43245"/>
          <a:stretch/>
        </p:blipFill>
        <p:spPr>
          <a:xfrm>
            <a:off x="9196638" y="1326244"/>
            <a:ext cx="1174270" cy="1727023"/>
          </a:xfrm>
          <a:prstGeom prst="rect">
            <a:avLst/>
          </a:prstGeom>
        </p:spPr>
      </p:pic>
      <p:pic>
        <p:nvPicPr>
          <p:cNvPr id="2" name="Picture 1">
            <a:extLst>
              <a:ext uri="{FF2B5EF4-FFF2-40B4-BE49-F238E27FC236}">
                <a16:creationId xmlns:a16="http://schemas.microsoft.com/office/drawing/2014/main" id="{25D10AE7-73F2-4C45-8888-2ECF93166F94}"/>
              </a:ext>
            </a:extLst>
          </p:cNvPr>
          <p:cNvPicPr>
            <a:picLocks noChangeAspect="1"/>
          </p:cNvPicPr>
          <p:nvPr/>
        </p:nvPicPr>
        <p:blipFill>
          <a:blip r:embed="rId7"/>
          <a:stretch>
            <a:fillRect/>
          </a:stretch>
        </p:blipFill>
        <p:spPr>
          <a:xfrm>
            <a:off x="6617942" y="1313253"/>
            <a:ext cx="1148569" cy="1722854"/>
          </a:xfrm>
          <a:prstGeom prst="rect">
            <a:avLst/>
          </a:prstGeom>
        </p:spPr>
      </p:pic>
      <p:pic>
        <p:nvPicPr>
          <p:cNvPr id="4" name="Picture 3">
            <a:extLst>
              <a:ext uri="{FF2B5EF4-FFF2-40B4-BE49-F238E27FC236}">
                <a16:creationId xmlns:a16="http://schemas.microsoft.com/office/drawing/2014/main" id="{04833E65-9F69-4FA7-9C9F-A88F8DA4C4C8}"/>
              </a:ext>
            </a:extLst>
          </p:cNvPr>
          <p:cNvPicPr>
            <a:picLocks noChangeAspect="1"/>
          </p:cNvPicPr>
          <p:nvPr/>
        </p:nvPicPr>
        <p:blipFill rotWithShape="1">
          <a:blip r:embed="rId8"/>
          <a:srcRect b="6260"/>
          <a:stretch/>
        </p:blipFill>
        <p:spPr>
          <a:xfrm>
            <a:off x="10534726" y="1326244"/>
            <a:ext cx="1253112" cy="1720570"/>
          </a:xfrm>
          <a:prstGeom prst="rect">
            <a:avLst/>
          </a:prstGeom>
        </p:spPr>
      </p:pic>
      <p:pic>
        <p:nvPicPr>
          <p:cNvPr id="5" name="Picture 4">
            <a:extLst>
              <a:ext uri="{FF2B5EF4-FFF2-40B4-BE49-F238E27FC236}">
                <a16:creationId xmlns:a16="http://schemas.microsoft.com/office/drawing/2014/main" id="{8286FD6D-124D-4198-B166-6EECF1073A31}"/>
              </a:ext>
            </a:extLst>
          </p:cNvPr>
          <p:cNvPicPr>
            <a:picLocks noChangeAspect="1"/>
          </p:cNvPicPr>
          <p:nvPr/>
        </p:nvPicPr>
        <p:blipFill>
          <a:blip r:embed="rId9"/>
          <a:stretch>
            <a:fillRect/>
          </a:stretch>
        </p:blipFill>
        <p:spPr>
          <a:xfrm>
            <a:off x="7372344" y="3821893"/>
            <a:ext cx="1223639" cy="1835459"/>
          </a:xfrm>
          <a:prstGeom prst="rect">
            <a:avLst/>
          </a:prstGeom>
        </p:spPr>
      </p:pic>
      <p:sp>
        <p:nvSpPr>
          <p:cNvPr id="6" name="TextBox 5">
            <a:extLst>
              <a:ext uri="{FF2B5EF4-FFF2-40B4-BE49-F238E27FC236}">
                <a16:creationId xmlns:a16="http://schemas.microsoft.com/office/drawing/2014/main" id="{235CCD95-61EA-4AE8-A067-867459CDBA2D}"/>
              </a:ext>
            </a:extLst>
          </p:cNvPr>
          <p:cNvSpPr txBox="1"/>
          <p:nvPr/>
        </p:nvSpPr>
        <p:spPr>
          <a:xfrm>
            <a:off x="6617941" y="3061582"/>
            <a:ext cx="1148569" cy="523220"/>
          </a:xfrm>
          <a:prstGeom prst="rect">
            <a:avLst/>
          </a:prstGeom>
          <a:noFill/>
        </p:spPr>
        <p:txBody>
          <a:bodyPr wrap="square" rtlCol="0">
            <a:spAutoFit/>
          </a:bodyPr>
          <a:lstStyle/>
          <a:p>
            <a:pPr algn="ctr"/>
            <a:r>
              <a:rPr lang="en-GB" sz="1400" b="1" dirty="0"/>
              <a:t>Mrs L. Wilding</a:t>
            </a:r>
          </a:p>
        </p:txBody>
      </p:sp>
      <p:sp>
        <p:nvSpPr>
          <p:cNvPr id="18" name="TextBox 17">
            <a:extLst>
              <a:ext uri="{FF2B5EF4-FFF2-40B4-BE49-F238E27FC236}">
                <a16:creationId xmlns:a16="http://schemas.microsoft.com/office/drawing/2014/main" id="{DD28A548-B36F-452F-ACA5-0F4B2164BDB2}"/>
              </a:ext>
            </a:extLst>
          </p:cNvPr>
          <p:cNvSpPr txBox="1"/>
          <p:nvPr/>
        </p:nvSpPr>
        <p:spPr>
          <a:xfrm>
            <a:off x="7825985" y="3091447"/>
            <a:ext cx="1148569" cy="307777"/>
          </a:xfrm>
          <a:prstGeom prst="rect">
            <a:avLst/>
          </a:prstGeom>
          <a:noFill/>
        </p:spPr>
        <p:txBody>
          <a:bodyPr wrap="square" rtlCol="0">
            <a:spAutoFit/>
          </a:bodyPr>
          <a:lstStyle/>
          <a:p>
            <a:pPr algn="ctr"/>
            <a:r>
              <a:rPr lang="en-GB" sz="1400" b="1" dirty="0"/>
              <a:t>Mr T. Gawne</a:t>
            </a:r>
          </a:p>
        </p:txBody>
      </p:sp>
      <p:sp>
        <p:nvSpPr>
          <p:cNvPr id="22" name="TextBox 21">
            <a:extLst>
              <a:ext uri="{FF2B5EF4-FFF2-40B4-BE49-F238E27FC236}">
                <a16:creationId xmlns:a16="http://schemas.microsoft.com/office/drawing/2014/main" id="{4603226B-A763-47EB-BD15-0B381B5FCB92}"/>
              </a:ext>
            </a:extLst>
          </p:cNvPr>
          <p:cNvSpPr txBox="1"/>
          <p:nvPr/>
        </p:nvSpPr>
        <p:spPr>
          <a:xfrm>
            <a:off x="9196638" y="3134772"/>
            <a:ext cx="1148569" cy="523220"/>
          </a:xfrm>
          <a:prstGeom prst="rect">
            <a:avLst/>
          </a:prstGeom>
          <a:noFill/>
        </p:spPr>
        <p:txBody>
          <a:bodyPr wrap="square" rtlCol="0">
            <a:spAutoFit/>
          </a:bodyPr>
          <a:lstStyle/>
          <a:p>
            <a:pPr algn="ctr"/>
            <a:r>
              <a:rPr lang="en-GB" sz="1400" b="1" dirty="0"/>
              <a:t>Mrs J. Wrangles</a:t>
            </a:r>
          </a:p>
        </p:txBody>
      </p:sp>
      <p:sp>
        <p:nvSpPr>
          <p:cNvPr id="23" name="TextBox 22">
            <a:extLst>
              <a:ext uri="{FF2B5EF4-FFF2-40B4-BE49-F238E27FC236}">
                <a16:creationId xmlns:a16="http://schemas.microsoft.com/office/drawing/2014/main" id="{283AD535-4E32-4BDB-8653-E3AFCA1DE82C}"/>
              </a:ext>
            </a:extLst>
          </p:cNvPr>
          <p:cNvSpPr txBox="1"/>
          <p:nvPr/>
        </p:nvSpPr>
        <p:spPr>
          <a:xfrm>
            <a:off x="10610340" y="3143270"/>
            <a:ext cx="1148569" cy="307777"/>
          </a:xfrm>
          <a:prstGeom prst="rect">
            <a:avLst/>
          </a:prstGeom>
          <a:noFill/>
        </p:spPr>
        <p:txBody>
          <a:bodyPr wrap="square" rtlCol="0">
            <a:spAutoFit/>
          </a:bodyPr>
          <a:lstStyle/>
          <a:p>
            <a:pPr algn="ctr"/>
            <a:r>
              <a:rPr lang="en-GB" sz="1400" b="1" dirty="0"/>
              <a:t>Mr C. Waters</a:t>
            </a:r>
          </a:p>
        </p:txBody>
      </p:sp>
      <p:sp>
        <p:nvSpPr>
          <p:cNvPr id="24" name="TextBox 23">
            <a:extLst>
              <a:ext uri="{FF2B5EF4-FFF2-40B4-BE49-F238E27FC236}">
                <a16:creationId xmlns:a16="http://schemas.microsoft.com/office/drawing/2014/main" id="{1FE71F1E-6DBE-4F5A-86D5-94F78337B17D}"/>
              </a:ext>
            </a:extLst>
          </p:cNvPr>
          <p:cNvSpPr txBox="1"/>
          <p:nvPr/>
        </p:nvSpPr>
        <p:spPr>
          <a:xfrm>
            <a:off x="7429733" y="5712721"/>
            <a:ext cx="1148569" cy="523220"/>
          </a:xfrm>
          <a:prstGeom prst="rect">
            <a:avLst/>
          </a:prstGeom>
          <a:noFill/>
        </p:spPr>
        <p:txBody>
          <a:bodyPr wrap="square" rtlCol="0">
            <a:spAutoFit/>
          </a:bodyPr>
          <a:lstStyle/>
          <a:p>
            <a:pPr algn="ctr"/>
            <a:r>
              <a:rPr lang="en-GB" sz="1400" b="1" dirty="0"/>
              <a:t>Mrs N. Williams</a:t>
            </a:r>
          </a:p>
        </p:txBody>
      </p:sp>
    </p:spTree>
    <p:extLst>
      <p:ext uri="{BB962C8B-B14F-4D97-AF65-F5344CB8AC3E}">
        <p14:creationId xmlns:p14="http://schemas.microsoft.com/office/powerpoint/2010/main" val="34349490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818339B8-1CA5-8345-BC19-B228E15BC4D5}"/>
              </a:ext>
            </a:extLst>
          </p:cNvPr>
          <p:cNvPicPr>
            <a:picLocks noChangeAspect="1"/>
          </p:cNvPicPr>
          <p:nvPr/>
        </p:nvPicPr>
        <p:blipFill rotWithShape="1">
          <a:blip r:embed="rId2">
            <a:alphaModFix amt="20000"/>
            <a:duotone>
              <a:schemeClr val="accent5">
                <a:shade val="45000"/>
                <a:satMod val="135000"/>
              </a:schemeClr>
              <a:prstClr val="white"/>
            </a:duotone>
          </a:blip>
          <a:srcRect l="29767" r="13982"/>
          <a:stretch/>
        </p:blipFill>
        <p:spPr>
          <a:xfrm rot="5400000">
            <a:off x="7035800" y="1701801"/>
            <a:ext cx="6857998" cy="3454401"/>
          </a:xfrm>
          <a:prstGeom prst="rect">
            <a:avLst/>
          </a:prstGeom>
        </p:spPr>
      </p:pic>
      <p:pic>
        <p:nvPicPr>
          <p:cNvPr id="10" name="Picture 9" descr="Graphical user interface, application, Word, PowerPoint&#10;&#10;Description automatically generated">
            <a:extLst>
              <a:ext uri="{FF2B5EF4-FFF2-40B4-BE49-F238E27FC236}">
                <a16:creationId xmlns:a16="http://schemas.microsoft.com/office/drawing/2014/main" id="{B3526C0C-CD8C-7643-9D54-11C716022904}"/>
              </a:ext>
            </a:extLst>
          </p:cNvPr>
          <p:cNvPicPr>
            <a:picLocks noChangeAspect="1"/>
          </p:cNvPicPr>
          <p:nvPr/>
        </p:nvPicPr>
        <p:blipFill rotWithShape="1">
          <a:blip r:embed="rId3"/>
          <a:srcRect l="65942" t="21836" r="18358" b="16333"/>
          <a:stretch/>
        </p:blipFill>
        <p:spPr>
          <a:xfrm rot="2276103">
            <a:off x="-300144" y="-2430709"/>
            <a:ext cx="2132222" cy="6858000"/>
          </a:xfrm>
          <a:prstGeom prst="rect">
            <a:avLst/>
          </a:prstGeom>
        </p:spPr>
      </p:pic>
      <p:sp>
        <p:nvSpPr>
          <p:cNvPr id="8" name="Rounded Rectangle 7">
            <a:extLst>
              <a:ext uri="{FF2B5EF4-FFF2-40B4-BE49-F238E27FC236}">
                <a16:creationId xmlns:a16="http://schemas.microsoft.com/office/drawing/2014/main" id="{3EBB6A96-B8D9-9A40-8245-DB9D90A4ECCE}"/>
              </a:ext>
            </a:extLst>
          </p:cNvPr>
          <p:cNvSpPr/>
          <p:nvPr/>
        </p:nvSpPr>
        <p:spPr>
          <a:xfrm>
            <a:off x="5595938" y="253942"/>
            <a:ext cx="3743294" cy="744349"/>
          </a:xfrm>
          <a:custGeom>
            <a:avLst/>
            <a:gdLst>
              <a:gd name="connsiteX0" fmla="*/ 0 w 3743294"/>
              <a:gd name="connsiteY0" fmla="*/ 124061 h 744349"/>
              <a:gd name="connsiteX1" fmla="*/ 124061 w 3743294"/>
              <a:gd name="connsiteY1" fmla="*/ 0 h 744349"/>
              <a:gd name="connsiteX2" fmla="*/ 601735 w 3743294"/>
              <a:gd name="connsiteY2" fmla="*/ 0 h 744349"/>
              <a:gd name="connsiteX3" fmla="*/ 1149311 w 3743294"/>
              <a:gd name="connsiteY3" fmla="*/ 0 h 744349"/>
              <a:gd name="connsiteX4" fmla="*/ 1801744 w 3743294"/>
              <a:gd name="connsiteY4" fmla="*/ 0 h 744349"/>
              <a:gd name="connsiteX5" fmla="*/ 2349321 w 3743294"/>
              <a:gd name="connsiteY5" fmla="*/ 0 h 744349"/>
              <a:gd name="connsiteX6" fmla="*/ 3001753 w 3743294"/>
              <a:gd name="connsiteY6" fmla="*/ 0 h 744349"/>
              <a:gd name="connsiteX7" fmla="*/ 3619233 w 3743294"/>
              <a:gd name="connsiteY7" fmla="*/ 0 h 744349"/>
              <a:gd name="connsiteX8" fmla="*/ 3743294 w 3743294"/>
              <a:gd name="connsiteY8" fmla="*/ 124061 h 744349"/>
              <a:gd name="connsiteX9" fmla="*/ 3743294 w 3743294"/>
              <a:gd name="connsiteY9" fmla="*/ 620288 h 744349"/>
              <a:gd name="connsiteX10" fmla="*/ 3619233 w 3743294"/>
              <a:gd name="connsiteY10" fmla="*/ 744349 h 744349"/>
              <a:gd name="connsiteX11" fmla="*/ 3036704 w 3743294"/>
              <a:gd name="connsiteY11" fmla="*/ 744349 h 744349"/>
              <a:gd name="connsiteX12" fmla="*/ 2419224 w 3743294"/>
              <a:gd name="connsiteY12" fmla="*/ 744349 h 744349"/>
              <a:gd name="connsiteX13" fmla="*/ 1906599 w 3743294"/>
              <a:gd name="connsiteY13" fmla="*/ 744349 h 744349"/>
              <a:gd name="connsiteX14" fmla="*/ 1289118 w 3743294"/>
              <a:gd name="connsiteY14" fmla="*/ 744349 h 744349"/>
              <a:gd name="connsiteX15" fmla="*/ 706590 w 3743294"/>
              <a:gd name="connsiteY15" fmla="*/ 744349 h 744349"/>
              <a:gd name="connsiteX16" fmla="*/ 124061 w 3743294"/>
              <a:gd name="connsiteY16" fmla="*/ 744349 h 744349"/>
              <a:gd name="connsiteX17" fmla="*/ 0 w 3743294"/>
              <a:gd name="connsiteY17" fmla="*/ 620288 h 744349"/>
              <a:gd name="connsiteX18" fmla="*/ 0 w 3743294"/>
              <a:gd name="connsiteY18" fmla="*/ 124061 h 744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743294" h="744349" fill="none" extrusionOk="0">
                <a:moveTo>
                  <a:pt x="0" y="124061"/>
                </a:moveTo>
                <a:cubicBezTo>
                  <a:pt x="-16394" y="50037"/>
                  <a:pt x="56529" y="10615"/>
                  <a:pt x="124061" y="0"/>
                </a:cubicBezTo>
                <a:cubicBezTo>
                  <a:pt x="360038" y="-48297"/>
                  <a:pt x="396682" y="1137"/>
                  <a:pt x="601735" y="0"/>
                </a:cubicBezTo>
                <a:cubicBezTo>
                  <a:pt x="806788" y="-1137"/>
                  <a:pt x="931422" y="61929"/>
                  <a:pt x="1149311" y="0"/>
                </a:cubicBezTo>
                <a:cubicBezTo>
                  <a:pt x="1367200" y="-61929"/>
                  <a:pt x="1590494" y="54258"/>
                  <a:pt x="1801744" y="0"/>
                </a:cubicBezTo>
                <a:cubicBezTo>
                  <a:pt x="2012994" y="-54258"/>
                  <a:pt x="2149074" y="39777"/>
                  <a:pt x="2349321" y="0"/>
                </a:cubicBezTo>
                <a:cubicBezTo>
                  <a:pt x="2549568" y="-39777"/>
                  <a:pt x="2679850" y="13387"/>
                  <a:pt x="3001753" y="0"/>
                </a:cubicBezTo>
                <a:cubicBezTo>
                  <a:pt x="3323656" y="-13387"/>
                  <a:pt x="3413052" y="26493"/>
                  <a:pt x="3619233" y="0"/>
                </a:cubicBezTo>
                <a:cubicBezTo>
                  <a:pt x="3684347" y="5610"/>
                  <a:pt x="3741038" y="57437"/>
                  <a:pt x="3743294" y="124061"/>
                </a:cubicBezTo>
                <a:cubicBezTo>
                  <a:pt x="3777801" y="367034"/>
                  <a:pt x="3709755" y="390384"/>
                  <a:pt x="3743294" y="620288"/>
                </a:cubicBezTo>
                <a:cubicBezTo>
                  <a:pt x="3745110" y="692774"/>
                  <a:pt x="3692948" y="757457"/>
                  <a:pt x="3619233" y="744349"/>
                </a:cubicBezTo>
                <a:cubicBezTo>
                  <a:pt x="3396084" y="812057"/>
                  <a:pt x="3211434" y="700787"/>
                  <a:pt x="3036704" y="744349"/>
                </a:cubicBezTo>
                <a:cubicBezTo>
                  <a:pt x="2861974" y="787911"/>
                  <a:pt x="2584362" y="739670"/>
                  <a:pt x="2419224" y="744349"/>
                </a:cubicBezTo>
                <a:cubicBezTo>
                  <a:pt x="2254086" y="749028"/>
                  <a:pt x="2104582" y="734360"/>
                  <a:pt x="1906599" y="744349"/>
                </a:cubicBezTo>
                <a:cubicBezTo>
                  <a:pt x="1708616" y="754338"/>
                  <a:pt x="1476538" y="726382"/>
                  <a:pt x="1289118" y="744349"/>
                </a:cubicBezTo>
                <a:cubicBezTo>
                  <a:pt x="1101698" y="762316"/>
                  <a:pt x="861095" y="680367"/>
                  <a:pt x="706590" y="744349"/>
                </a:cubicBezTo>
                <a:cubicBezTo>
                  <a:pt x="552085" y="808331"/>
                  <a:pt x="391930" y="700365"/>
                  <a:pt x="124061" y="744349"/>
                </a:cubicBezTo>
                <a:cubicBezTo>
                  <a:pt x="37462" y="739003"/>
                  <a:pt x="-6751" y="697429"/>
                  <a:pt x="0" y="620288"/>
                </a:cubicBezTo>
                <a:cubicBezTo>
                  <a:pt x="-42034" y="415670"/>
                  <a:pt x="36768" y="269254"/>
                  <a:pt x="0" y="124061"/>
                </a:cubicBezTo>
                <a:close/>
              </a:path>
              <a:path w="3743294" h="744349" stroke="0" extrusionOk="0">
                <a:moveTo>
                  <a:pt x="0" y="124061"/>
                </a:moveTo>
                <a:cubicBezTo>
                  <a:pt x="-1617" y="48942"/>
                  <a:pt x="52895" y="18037"/>
                  <a:pt x="124061" y="0"/>
                </a:cubicBezTo>
                <a:cubicBezTo>
                  <a:pt x="391074" y="-68981"/>
                  <a:pt x="532709" y="53992"/>
                  <a:pt x="706590" y="0"/>
                </a:cubicBezTo>
                <a:cubicBezTo>
                  <a:pt x="880471" y="-53992"/>
                  <a:pt x="1118170" y="63136"/>
                  <a:pt x="1324070" y="0"/>
                </a:cubicBezTo>
                <a:cubicBezTo>
                  <a:pt x="1529970" y="-63136"/>
                  <a:pt x="1662737" y="46661"/>
                  <a:pt x="1801744" y="0"/>
                </a:cubicBezTo>
                <a:cubicBezTo>
                  <a:pt x="1940751" y="-46661"/>
                  <a:pt x="2130938" y="51687"/>
                  <a:pt x="2349321" y="0"/>
                </a:cubicBezTo>
                <a:cubicBezTo>
                  <a:pt x="2567704" y="-51687"/>
                  <a:pt x="2870375" y="70759"/>
                  <a:pt x="3001753" y="0"/>
                </a:cubicBezTo>
                <a:cubicBezTo>
                  <a:pt x="3133131" y="-70759"/>
                  <a:pt x="3446283" y="58129"/>
                  <a:pt x="3619233" y="0"/>
                </a:cubicBezTo>
                <a:cubicBezTo>
                  <a:pt x="3704848" y="8238"/>
                  <a:pt x="3752037" y="53036"/>
                  <a:pt x="3743294" y="124061"/>
                </a:cubicBezTo>
                <a:cubicBezTo>
                  <a:pt x="3798090" y="247881"/>
                  <a:pt x="3705690" y="443754"/>
                  <a:pt x="3743294" y="620288"/>
                </a:cubicBezTo>
                <a:cubicBezTo>
                  <a:pt x="3743516" y="687315"/>
                  <a:pt x="3693693" y="751047"/>
                  <a:pt x="3619233" y="744349"/>
                </a:cubicBezTo>
                <a:cubicBezTo>
                  <a:pt x="3451137" y="758719"/>
                  <a:pt x="3240115" y="680507"/>
                  <a:pt x="3036704" y="744349"/>
                </a:cubicBezTo>
                <a:cubicBezTo>
                  <a:pt x="2833293" y="808191"/>
                  <a:pt x="2634338" y="732470"/>
                  <a:pt x="2524079" y="744349"/>
                </a:cubicBezTo>
                <a:cubicBezTo>
                  <a:pt x="2413820" y="756228"/>
                  <a:pt x="2205299" y="676795"/>
                  <a:pt x="1906599" y="744349"/>
                </a:cubicBezTo>
                <a:cubicBezTo>
                  <a:pt x="1607899" y="811903"/>
                  <a:pt x="1554196" y="718977"/>
                  <a:pt x="1324070" y="744349"/>
                </a:cubicBezTo>
                <a:cubicBezTo>
                  <a:pt x="1093944" y="769721"/>
                  <a:pt x="982233" y="719760"/>
                  <a:pt x="671638" y="744349"/>
                </a:cubicBezTo>
                <a:cubicBezTo>
                  <a:pt x="361043" y="768938"/>
                  <a:pt x="258574" y="696674"/>
                  <a:pt x="124061" y="744349"/>
                </a:cubicBezTo>
                <a:cubicBezTo>
                  <a:pt x="61113" y="743919"/>
                  <a:pt x="-20066" y="684769"/>
                  <a:pt x="0" y="620288"/>
                </a:cubicBezTo>
                <a:cubicBezTo>
                  <a:pt x="-51397" y="421706"/>
                  <a:pt x="58384" y="321379"/>
                  <a:pt x="0" y="124061"/>
                </a:cubicBezTo>
                <a:close/>
              </a:path>
            </a:pathLst>
          </a:custGeom>
          <a:solidFill>
            <a:srgbClr val="C00000"/>
          </a:solidFill>
          <a:ln w="76200">
            <a:solidFill>
              <a:schemeClr val="accent4">
                <a:lumMod val="60000"/>
                <a:lumOff val="40000"/>
              </a:schemeClr>
            </a:solidFill>
            <a:extLst>
              <a:ext uri="{C807C97D-BFC1-408E-A445-0C87EB9F89A2}">
                <ask:lineSketchStyleProps xmlns="" xmlns:ask="http://schemas.microsoft.com/office/drawing/2018/sketchyshapes" sd="1607263410">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dirty="0">
                <a:latin typeface="Chalkboard" panose="03050602040202020205" pitchFamily="66" charset="77"/>
              </a:rPr>
              <a:t>Governors</a:t>
            </a:r>
          </a:p>
        </p:txBody>
      </p:sp>
      <p:sp>
        <p:nvSpPr>
          <p:cNvPr id="2" name="Rectangle 1">
            <a:extLst>
              <a:ext uri="{FF2B5EF4-FFF2-40B4-BE49-F238E27FC236}">
                <a16:creationId xmlns:a16="http://schemas.microsoft.com/office/drawing/2014/main" id="{4AF0222E-5673-0D42-A097-07AD5D8DD0F7}"/>
              </a:ext>
            </a:extLst>
          </p:cNvPr>
          <p:cNvSpPr/>
          <p:nvPr/>
        </p:nvSpPr>
        <p:spPr>
          <a:xfrm>
            <a:off x="2019301" y="1194313"/>
            <a:ext cx="9853612" cy="1569660"/>
          </a:xfrm>
          <a:prstGeom prst="rect">
            <a:avLst/>
          </a:prstGeom>
        </p:spPr>
        <p:txBody>
          <a:bodyPr wrap="square">
            <a:spAutoFit/>
          </a:bodyPr>
          <a:lstStyle/>
          <a:p>
            <a:r>
              <a:rPr lang="en-GB" sz="1200" dirty="0"/>
              <a:t>Great Sankey Primary School is a member of The Challenge Academy Trust (TCAT). The academy transferred on June 2017 having previously been a local authority maintained school. The Challenge Academy Trust is directly responsible to the Secretary of State for the operation of its member academies. It is a company limited by guarantee registered at Companies House. The company number is 10689247. The registered office is c/o Priestley College, </a:t>
            </a:r>
            <a:r>
              <a:rPr lang="en-GB" sz="1200" dirty="0" err="1"/>
              <a:t>Loushers</a:t>
            </a:r>
            <a:r>
              <a:rPr lang="en-GB" sz="1200" dirty="0"/>
              <a:t> Lane, Warrington, WA4 6RD.</a:t>
            </a:r>
          </a:p>
          <a:p>
            <a:endParaRPr lang="en-GB" sz="1200" dirty="0"/>
          </a:p>
          <a:p>
            <a:r>
              <a:rPr lang="en-GB" sz="1200" dirty="0"/>
              <a:t>The Local Governing Body meet six times a year. The full governing body meetings revolve around the educational provision and business, finance and personnel. As a board, they bring a wealth of experience in order to support and challenge school leaders to ensure the very best educational experiences for our young people.</a:t>
            </a:r>
          </a:p>
        </p:txBody>
      </p:sp>
      <p:pic>
        <p:nvPicPr>
          <p:cNvPr id="5" name="Picture 4" descr="A picture containing logo&#10;&#10;Description automatically generated">
            <a:extLst>
              <a:ext uri="{FF2B5EF4-FFF2-40B4-BE49-F238E27FC236}">
                <a16:creationId xmlns:a16="http://schemas.microsoft.com/office/drawing/2014/main" id="{45D1919F-4DC0-D947-A9E7-EBD4773BB285}"/>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181082" y="253942"/>
            <a:ext cx="979484" cy="1312816"/>
          </a:xfrm>
          <a:prstGeom prst="rect">
            <a:avLst/>
          </a:prstGeom>
        </p:spPr>
      </p:pic>
      <p:graphicFrame>
        <p:nvGraphicFramePr>
          <p:cNvPr id="3" name="Table 3">
            <a:extLst>
              <a:ext uri="{FF2B5EF4-FFF2-40B4-BE49-F238E27FC236}">
                <a16:creationId xmlns:a16="http://schemas.microsoft.com/office/drawing/2014/main" id="{6C85173F-3ADD-6848-83C4-8CE570981CE3}"/>
              </a:ext>
            </a:extLst>
          </p:cNvPr>
          <p:cNvGraphicFramePr>
            <a:graphicFrameLocks noGrp="1"/>
          </p:cNvGraphicFramePr>
          <p:nvPr>
            <p:extLst>
              <p:ext uri="{D42A27DB-BD31-4B8C-83A1-F6EECF244321}">
                <p14:modId xmlns:p14="http://schemas.microsoft.com/office/powerpoint/2010/main" val="76492966"/>
              </p:ext>
            </p:extLst>
          </p:nvPr>
        </p:nvGraphicFramePr>
        <p:xfrm>
          <a:off x="525502" y="2917102"/>
          <a:ext cx="8259791" cy="3402784"/>
        </p:xfrm>
        <a:graphic>
          <a:graphicData uri="http://schemas.openxmlformats.org/drawingml/2006/table">
            <a:tbl>
              <a:tblPr firstRow="1" bandRow="1">
                <a:tableStyleId>{5C22544A-7EE6-4342-B048-85BDC9FD1C3A}</a:tableStyleId>
              </a:tblPr>
              <a:tblGrid>
                <a:gridCol w="2730528">
                  <a:extLst>
                    <a:ext uri="{9D8B030D-6E8A-4147-A177-3AD203B41FA5}">
                      <a16:colId xmlns:a16="http://schemas.microsoft.com/office/drawing/2014/main" val="2013484709"/>
                    </a:ext>
                  </a:extLst>
                </a:gridCol>
                <a:gridCol w="5529263">
                  <a:extLst>
                    <a:ext uri="{9D8B030D-6E8A-4147-A177-3AD203B41FA5}">
                      <a16:colId xmlns:a16="http://schemas.microsoft.com/office/drawing/2014/main" val="1080647147"/>
                    </a:ext>
                  </a:extLst>
                </a:gridCol>
              </a:tblGrid>
              <a:tr h="486112">
                <a:tc gridSpan="2">
                  <a:txBody>
                    <a:bodyPr/>
                    <a:lstStyle/>
                    <a:p>
                      <a:pPr algn="ctr"/>
                      <a:r>
                        <a:rPr lang="en-GB" sz="1800" dirty="0">
                          <a:solidFill>
                            <a:schemeClr val="tx1"/>
                          </a:solidFill>
                        </a:rPr>
                        <a:t>Board of Governors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hMerge="1">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8663798"/>
                  </a:ext>
                </a:extLst>
              </a:tr>
              <a:tr h="486112">
                <a:tc>
                  <a:txBody>
                    <a:bodyPr/>
                    <a:lstStyle/>
                    <a:p>
                      <a:r>
                        <a:rPr lang="en-GB" sz="1400" b="1" dirty="0"/>
                        <a:t>Chair of Governors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r>
                        <a:rPr lang="en-GB" sz="1400" dirty="0"/>
                        <a:t>Phil McEwan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374882697"/>
                  </a:ext>
                </a:extLst>
              </a:tr>
              <a:tr h="486112">
                <a:tc>
                  <a:txBody>
                    <a:bodyPr/>
                    <a:lstStyle/>
                    <a:p>
                      <a:r>
                        <a:rPr lang="en-GB" sz="1400" b="1" dirty="0"/>
                        <a:t>Co-opted Governors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r>
                        <a:rPr lang="en-GB" sz="1400" dirty="0"/>
                        <a:t>Leanne </a:t>
                      </a:r>
                      <a:r>
                        <a:rPr lang="en-GB" sz="1400" dirty="0" err="1"/>
                        <a:t>Keavey</a:t>
                      </a:r>
                      <a:r>
                        <a:rPr lang="en-GB" sz="1400" dirty="0"/>
                        <a:t>, Toby </a:t>
                      </a:r>
                      <a:r>
                        <a:rPr lang="en-GB" sz="1400" dirty="0" err="1"/>
                        <a:t>Tyas</a:t>
                      </a:r>
                      <a:r>
                        <a:rPr lang="en-GB" sz="1400" dirty="0"/>
                        <a:t>, Will Chapman, Jane Hardman, John Barlow</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116238000"/>
                  </a:ext>
                </a:extLst>
              </a:tr>
              <a:tr h="486112">
                <a:tc>
                  <a:txBody>
                    <a:bodyPr/>
                    <a:lstStyle/>
                    <a:p>
                      <a:r>
                        <a:rPr lang="en-GB" sz="1400" b="1" dirty="0"/>
                        <a:t>Parent Governor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r>
                        <a:rPr lang="en-GB" sz="1400" dirty="0" err="1"/>
                        <a:t>Sonal</a:t>
                      </a:r>
                      <a:r>
                        <a:rPr lang="en-GB" sz="1400" dirty="0"/>
                        <a:t> Patel-</a:t>
                      </a:r>
                      <a:r>
                        <a:rPr lang="en-GB" sz="1400" dirty="0" err="1"/>
                        <a:t>Murden</a:t>
                      </a:r>
                      <a:r>
                        <a:rPr lang="en-GB" sz="1400" dirty="0"/>
                        <a:t> , James </a:t>
                      </a:r>
                      <a:r>
                        <a:rPr lang="en-GB" sz="1400" dirty="0" err="1"/>
                        <a:t>Gartland</a:t>
                      </a:r>
                      <a:endParaRPr lang="en-GB"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69796242"/>
                  </a:ext>
                </a:extLst>
              </a:tr>
              <a:tr h="486112">
                <a:tc>
                  <a:txBody>
                    <a:bodyPr/>
                    <a:lstStyle/>
                    <a:p>
                      <a:r>
                        <a:rPr lang="en-GB" sz="1400" b="1" dirty="0"/>
                        <a:t>Staff Governor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r>
                        <a:rPr lang="en-GB" sz="1400" dirty="0"/>
                        <a:t>Stuart Johnson, Tom Gawne (Deputy Headteacher)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65453420"/>
                  </a:ext>
                </a:extLst>
              </a:tr>
              <a:tr h="486112">
                <a:tc>
                  <a:txBody>
                    <a:bodyPr/>
                    <a:lstStyle/>
                    <a:p>
                      <a:r>
                        <a:rPr lang="en-GB" sz="1400" b="1" dirty="0"/>
                        <a:t>Headteacher (Ex officio)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r>
                        <a:rPr lang="en-GB" sz="1400" dirty="0"/>
                        <a:t>Lisa Wilding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9483473"/>
                  </a:ext>
                </a:extLst>
              </a:tr>
              <a:tr h="486112">
                <a:tc>
                  <a:txBody>
                    <a:bodyPr/>
                    <a:lstStyle/>
                    <a:p>
                      <a:r>
                        <a:rPr lang="en-GB" sz="1400" b="1" dirty="0"/>
                        <a:t>Clerk</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r>
                        <a:rPr lang="en-GB" sz="1400" dirty="0"/>
                        <a:t>Katie Whitmore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528636553"/>
                  </a:ext>
                </a:extLst>
              </a:tr>
            </a:tbl>
          </a:graphicData>
        </a:graphic>
      </p:graphicFrame>
      <p:pic>
        <p:nvPicPr>
          <p:cNvPr id="4" name="Picture 3">
            <a:extLst>
              <a:ext uri="{FF2B5EF4-FFF2-40B4-BE49-F238E27FC236}">
                <a16:creationId xmlns:a16="http://schemas.microsoft.com/office/drawing/2014/main" id="{92B9EC98-306C-3949-AC30-8099D44857E1}"/>
              </a:ext>
            </a:extLst>
          </p:cNvPr>
          <p:cNvPicPr>
            <a:picLocks noChangeAspect="1"/>
          </p:cNvPicPr>
          <p:nvPr/>
        </p:nvPicPr>
        <p:blipFill rotWithShape="1">
          <a:blip r:embed="rId5"/>
          <a:srcRect t="41548" b="26484"/>
          <a:stretch/>
        </p:blipFill>
        <p:spPr>
          <a:xfrm rot="19733188">
            <a:off x="9049639" y="4267505"/>
            <a:ext cx="3051574" cy="628650"/>
          </a:xfrm>
          <a:prstGeom prst="rect">
            <a:avLst/>
          </a:prstGeom>
        </p:spPr>
      </p:pic>
      <p:sp>
        <p:nvSpPr>
          <p:cNvPr id="9" name="Rectangle 8">
            <a:extLst>
              <a:ext uri="{FF2B5EF4-FFF2-40B4-BE49-F238E27FC236}">
                <a16:creationId xmlns:a16="http://schemas.microsoft.com/office/drawing/2014/main" id="{3CBA250A-3DC6-2741-9A96-6E6D688799CE}"/>
              </a:ext>
            </a:extLst>
          </p:cNvPr>
          <p:cNvSpPr/>
          <p:nvPr/>
        </p:nvSpPr>
        <p:spPr>
          <a:xfrm>
            <a:off x="0" y="0"/>
            <a:ext cx="12192000" cy="6858000"/>
          </a:xfrm>
          <a:prstGeom prst="rect">
            <a:avLst/>
          </a:prstGeom>
          <a:noFill/>
          <a:ln w="762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1111139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Graphical user interface, application, Word, PowerPoint&#10;&#10;Description automatically generated">
            <a:extLst>
              <a:ext uri="{FF2B5EF4-FFF2-40B4-BE49-F238E27FC236}">
                <a16:creationId xmlns:a16="http://schemas.microsoft.com/office/drawing/2014/main" id="{B3526C0C-CD8C-7643-9D54-11C716022904}"/>
              </a:ext>
            </a:extLst>
          </p:cNvPr>
          <p:cNvPicPr>
            <a:picLocks noChangeAspect="1"/>
          </p:cNvPicPr>
          <p:nvPr/>
        </p:nvPicPr>
        <p:blipFill rotWithShape="1">
          <a:blip r:embed="rId2"/>
          <a:srcRect l="65942" t="21836" r="18358" b="16333"/>
          <a:stretch/>
        </p:blipFill>
        <p:spPr>
          <a:xfrm>
            <a:off x="139491" y="0"/>
            <a:ext cx="1160672" cy="6858000"/>
          </a:xfrm>
          <a:prstGeom prst="rect">
            <a:avLst/>
          </a:prstGeom>
        </p:spPr>
      </p:pic>
      <p:sp>
        <p:nvSpPr>
          <p:cNvPr id="8" name="Rounded Rectangle 7">
            <a:extLst>
              <a:ext uri="{FF2B5EF4-FFF2-40B4-BE49-F238E27FC236}">
                <a16:creationId xmlns:a16="http://schemas.microsoft.com/office/drawing/2014/main" id="{3EBB6A96-B8D9-9A40-8245-DB9D90A4ECCE}"/>
              </a:ext>
            </a:extLst>
          </p:cNvPr>
          <p:cNvSpPr/>
          <p:nvPr/>
        </p:nvSpPr>
        <p:spPr>
          <a:xfrm>
            <a:off x="4162571" y="253942"/>
            <a:ext cx="5081441" cy="744349"/>
          </a:xfrm>
          <a:custGeom>
            <a:avLst/>
            <a:gdLst>
              <a:gd name="connsiteX0" fmla="*/ 0 w 5081441"/>
              <a:gd name="connsiteY0" fmla="*/ 124061 h 744349"/>
              <a:gd name="connsiteX1" fmla="*/ 124061 w 5081441"/>
              <a:gd name="connsiteY1" fmla="*/ 0 h 744349"/>
              <a:gd name="connsiteX2" fmla="*/ 612763 w 5081441"/>
              <a:gd name="connsiteY2" fmla="*/ 0 h 744349"/>
              <a:gd name="connsiteX3" fmla="*/ 1246465 w 5081441"/>
              <a:gd name="connsiteY3" fmla="*/ 0 h 744349"/>
              <a:gd name="connsiteX4" fmla="*/ 1686834 w 5081441"/>
              <a:gd name="connsiteY4" fmla="*/ 0 h 744349"/>
              <a:gd name="connsiteX5" fmla="*/ 2127203 w 5081441"/>
              <a:gd name="connsiteY5" fmla="*/ 0 h 744349"/>
              <a:gd name="connsiteX6" fmla="*/ 2664239 w 5081441"/>
              <a:gd name="connsiteY6" fmla="*/ 0 h 744349"/>
              <a:gd name="connsiteX7" fmla="*/ 3297940 w 5081441"/>
              <a:gd name="connsiteY7" fmla="*/ 0 h 744349"/>
              <a:gd name="connsiteX8" fmla="*/ 3883309 w 5081441"/>
              <a:gd name="connsiteY8" fmla="*/ 0 h 744349"/>
              <a:gd name="connsiteX9" fmla="*/ 4323678 w 5081441"/>
              <a:gd name="connsiteY9" fmla="*/ 0 h 744349"/>
              <a:gd name="connsiteX10" fmla="*/ 4957380 w 5081441"/>
              <a:gd name="connsiteY10" fmla="*/ 0 h 744349"/>
              <a:gd name="connsiteX11" fmla="*/ 5081441 w 5081441"/>
              <a:gd name="connsiteY11" fmla="*/ 124061 h 744349"/>
              <a:gd name="connsiteX12" fmla="*/ 5081441 w 5081441"/>
              <a:gd name="connsiteY12" fmla="*/ 620288 h 744349"/>
              <a:gd name="connsiteX13" fmla="*/ 4957380 w 5081441"/>
              <a:gd name="connsiteY13" fmla="*/ 744349 h 744349"/>
              <a:gd name="connsiteX14" fmla="*/ 4420345 w 5081441"/>
              <a:gd name="connsiteY14" fmla="*/ 744349 h 744349"/>
              <a:gd name="connsiteX15" fmla="*/ 3834976 w 5081441"/>
              <a:gd name="connsiteY15" fmla="*/ 744349 h 744349"/>
              <a:gd name="connsiteX16" fmla="*/ 3394607 w 5081441"/>
              <a:gd name="connsiteY16" fmla="*/ 744349 h 744349"/>
              <a:gd name="connsiteX17" fmla="*/ 2809238 w 5081441"/>
              <a:gd name="connsiteY17" fmla="*/ 744349 h 744349"/>
              <a:gd name="connsiteX18" fmla="*/ 2368869 w 5081441"/>
              <a:gd name="connsiteY18" fmla="*/ 744349 h 744349"/>
              <a:gd name="connsiteX19" fmla="*/ 1880167 w 5081441"/>
              <a:gd name="connsiteY19" fmla="*/ 744349 h 744349"/>
              <a:gd name="connsiteX20" fmla="*/ 1294798 w 5081441"/>
              <a:gd name="connsiteY20" fmla="*/ 744349 h 744349"/>
              <a:gd name="connsiteX21" fmla="*/ 757763 w 5081441"/>
              <a:gd name="connsiteY21" fmla="*/ 744349 h 744349"/>
              <a:gd name="connsiteX22" fmla="*/ 124061 w 5081441"/>
              <a:gd name="connsiteY22" fmla="*/ 744349 h 744349"/>
              <a:gd name="connsiteX23" fmla="*/ 0 w 5081441"/>
              <a:gd name="connsiteY23" fmla="*/ 620288 h 744349"/>
              <a:gd name="connsiteX24" fmla="*/ 0 w 5081441"/>
              <a:gd name="connsiteY24" fmla="*/ 124061 h 744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081441" h="744349" fill="none" extrusionOk="0">
                <a:moveTo>
                  <a:pt x="0" y="124061"/>
                </a:moveTo>
                <a:cubicBezTo>
                  <a:pt x="-1734" y="47906"/>
                  <a:pt x="59597" y="540"/>
                  <a:pt x="124061" y="0"/>
                </a:cubicBezTo>
                <a:cubicBezTo>
                  <a:pt x="223990" y="-57929"/>
                  <a:pt x="447517" y="38032"/>
                  <a:pt x="612763" y="0"/>
                </a:cubicBezTo>
                <a:cubicBezTo>
                  <a:pt x="778009" y="-38032"/>
                  <a:pt x="1006153" y="69849"/>
                  <a:pt x="1246465" y="0"/>
                </a:cubicBezTo>
                <a:cubicBezTo>
                  <a:pt x="1486777" y="-69849"/>
                  <a:pt x="1477473" y="6484"/>
                  <a:pt x="1686834" y="0"/>
                </a:cubicBezTo>
                <a:cubicBezTo>
                  <a:pt x="1896195" y="-6484"/>
                  <a:pt x="1975278" y="36723"/>
                  <a:pt x="2127203" y="0"/>
                </a:cubicBezTo>
                <a:cubicBezTo>
                  <a:pt x="2279128" y="-36723"/>
                  <a:pt x="2458583" y="57752"/>
                  <a:pt x="2664239" y="0"/>
                </a:cubicBezTo>
                <a:cubicBezTo>
                  <a:pt x="2869895" y="-57752"/>
                  <a:pt x="3010560" y="30000"/>
                  <a:pt x="3297940" y="0"/>
                </a:cubicBezTo>
                <a:cubicBezTo>
                  <a:pt x="3585320" y="-30000"/>
                  <a:pt x="3743636" y="47715"/>
                  <a:pt x="3883309" y="0"/>
                </a:cubicBezTo>
                <a:cubicBezTo>
                  <a:pt x="4022982" y="-47715"/>
                  <a:pt x="4156068" y="38531"/>
                  <a:pt x="4323678" y="0"/>
                </a:cubicBezTo>
                <a:cubicBezTo>
                  <a:pt x="4491288" y="-38531"/>
                  <a:pt x="4819133" y="53818"/>
                  <a:pt x="4957380" y="0"/>
                </a:cubicBezTo>
                <a:cubicBezTo>
                  <a:pt x="5032531" y="-837"/>
                  <a:pt x="5086281" y="56999"/>
                  <a:pt x="5081441" y="124061"/>
                </a:cubicBezTo>
                <a:cubicBezTo>
                  <a:pt x="5091369" y="269690"/>
                  <a:pt x="5066742" y="499878"/>
                  <a:pt x="5081441" y="620288"/>
                </a:cubicBezTo>
                <a:cubicBezTo>
                  <a:pt x="5079942" y="689015"/>
                  <a:pt x="5024662" y="741760"/>
                  <a:pt x="4957380" y="744349"/>
                </a:cubicBezTo>
                <a:cubicBezTo>
                  <a:pt x="4714400" y="802331"/>
                  <a:pt x="4673144" y="722390"/>
                  <a:pt x="4420345" y="744349"/>
                </a:cubicBezTo>
                <a:cubicBezTo>
                  <a:pt x="4167546" y="766308"/>
                  <a:pt x="4029620" y="722173"/>
                  <a:pt x="3834976" y="744349"/>
                </a:cubicBezTo>
                <a:cubicBezTo>
                  <a:pt x="3640332" y="766525"/>
                  <a:pt x="3503741" y="714794"/>
                  <a:pt x="3394607" y="744349"/>
                </a:cubicBezTo>
                <a:cubicBezTo>
                  <a:pt x="3285473" y="773904"/>
                  <a:pt x="3063169" y="693357"/>
                  <a:pt x="2809238" y="744349"/>
                </a:cubicBezTo>
                <a:cubicBezTo>
                  <a:pt x="2555307" y="795341"/>
                  <a:pt x="2460575" y="715504"/>
                  <a:pt x="2368869" y="744349"/>
                </a:cubicBezTo>
                <a:cubicBezTo>
                  <a:pt x="2277163" y="773194"/>
                  <a:pt x="2118823" y="689184"/>
                  <a:pt x="1880167" y="744349"/>
                </a:cubicBezTo>
                <a:cubicBezTo>
                  <a:pt x="1641511" y="799514"/>
                  <a:pt x="1425359" y="707058"/>
                  <a:pt x="1294798" y="744349"/>
                </a:cubicBezTo>
                <a:cubicBezTo>
                  <a:pt x="1164237" y="781640"/>
                  <a:pt x="895578" y="680391"/>
                  <a:pt x="757763" y="744349"/>
                </a:cubicBezTo>
                <a:cubicBezTo>
                  <a:pt x="619948" y="808307"/>
                  <a:pt x="259778" y="728878"/>
                  <a:pt x="124061" y="744349"/>
                </a:cubicBezTo>
                <a:cubicBezTo>
                  <a:pt x="47648" y="728056"/>
                  <a:pt x="-5978" y="693029"/>
                  <a:pt x="0" y="620288"/>
                </a:cubicBezTo>
                <a:cubicBezTo>
                  <a:pt x="-26631" y="408189"/>
                  <a:pt x="9690" y="344294"/>
                  <a:pt x="0" y="124061"/>
                </a:cubicBezTo>
                <a:close/>
              </a:path>
              <a:path w="5081441" h="744349" stroke="0" extrusionOk="0">
                <a:moveTo>
                  <a:pt x="0" y="124061"/>
                </a:moveTo>
                <a:cubicBezTo>
                  <a:pt x="-1617" y="48942"/>
                  <a:pt x="52895" y="18037"/>
                  <a:pt x="124061" y="0"/>
                </a:cubicBezTo>
                <a:cubicBezTo>
                  <a:pt x="300420" y="-51704"/>
                  <a:pt x="492875" y="47472"/>
                  <a:pt x="661096" y="0"/>
                </a:cubicBezTo>
                <a:cubicBezTo>
                  <a:pt x="829317" y="-47472"/>
                  <a:pt x="977341" y="63595"/>
                  <a:pt x="1246465" y="0"/>
                </a:cubicBezTo>
                <a:cubicBezTo>
                  <a:pt x="1515589" y="-63595"/>
                  <a:pt x="1466967" y="23351"/>
                  <a:pt x="1638501" y="0"/>
                </a:cubicBezTo>
                <a:cubicBezTo>
                  <a:pt x="1810035" y="-23351"/>
                  <a:pt x="2013007" y="46540"/>
                  <a:pt x="2127203" y="0"/>
                </a:cubicBezTo>
                <a:cubicBezTo>
                  <a:pt x="2241399" y="-46540"/>
                  <a:pt x="2457746" y="43110"/>
                  <a:pt x="2760905" y="0"/>
                </a:cubicBezTo>
                <a:cubicBezTo>
                  <a:pt x="3064064" y="-43110"/>
                  <a:pt x="3246551" y="67237"/>
                  <a:pt x="3394607" y="0"/>
                </a:cubicBezTo>
                <a:cubicBezTo>
                  <a:pt x="3542663" y="-67237"/>
                  <a:pt x="3703828" y="43459"/>
                  <a:pt x="3786643" y="0"/>
                </a:cubicBezTo>
                <a:cubicBezTo>
                  <a:pt x="3869458" y="-43459"/>
                  <a:pt x="4188179" y="27977"/>
                  <a:pt x="4420345" y="0"/>
                </a:cubicBezTo>
                <a:cubicBezTo>
                  <a:pt x="4652511" y="-27977"/>
                  <a:pt x="4779106" y="1954"/>
                  <a:pt x="4957380" y="0"/>
                </a:cubicBezTo>
                <a:cubicBezTo>
                  <a:pt x="5026119" y="-1490"/>
                  <a:pt x="5087384" y="62242"/>
                  <a:pt x="5081441" y="124061"/>
                </a:cubicBezTo>
                <a:cubicBezTo>
                  <a:pt x="5086376" y="265455"/>
                  <a:pt x="5076704" y="424873"/>
                  <a:pt x="5081441" y="620288"/>
                </a:cubicBezTo>
                <a:cubicBezTo>
                  <a:pt x="5078874" y="693942"/>
                  <a:pt x="5014434" y="741948"/>
                  <a:pt x="4957380" y="744349"/>
                </a:cubicBezTo>
                <a:cubicBezTo>
                  <a:pt x="4757279" y="748802"/>
                  <a:pt x="4640665" y="699328"/>
                  <a:pt x="4517011" y="744349"/>
                </a:cubicBezTo>
                <a:cubicBezTo>
                  <a:pt x="4393357" y="789370"/>
                  <a:pt x="4073281" y="686729"/>
                  <a:pt x="3883309" y="744349"/>
                </a:cubicBezTo>
                <a:cubicBezTo>
                  <a:pt x="3693337" y="801969"/>
                  <a:pt x="3545426" y="739517"/>
                  <a:pt x="3442940" y="744349"/>
                </a:cubicBezTo>
                <a:cubicBezTo>
                  <a:pt x="3340454" y="749181"/>
                  <a:pt x="3059779" y="700054"/>
                  <a:pt x="2809238" y="744349"/>
                </a:cubicBezTo>
                <a:cubicBezTo>
                  <a:pt x="2558697" y="788644"/>
                  <a:pt x="2465395" y="693173"/>
                  <a:pt x="2320536" y="744349"/>
                </a:cubicBezTo>
                <a:cubicBezTo>
                  <a:pt x="2175677" y="795525"/>
                  <a:pt x="2018455" y="723717"/>
                  <a:pt x="1735167" y="744349"/>
                </a:cubicBezTo>
                <a:cubicBezTo>
                  <a:pt x="1451879" y="764981"/>
                  <a:pt x="1345583" y="721314"/>
                  <a:pt x="1198132" y="744349"/>
                </a:cubicBezTo>
                <a:cubicBezTo>
                  <a:pt x="1050682" y="767384"/>
                  <a:pt x="775488" y="731839"/>
                  <a:pt x="612763" y="744349"/>
                </a:cubicBezTo>
                <a:cubicBezTo>
                  <a:pt x="450038" y="756859"/>
                  <a:pt x="255834" y="693147"/>
                  <a:pt x="124061" y="744349"/>
                </a:cubicBezTo>
                <a:cubicBezTo>
                  <a:pt x="57408" y="728709"/>
                  <a:pt x="-7997" y="699760"/>
                  <a:pt x="0" y="620288"/>
                </a:cubicBezTo>
                <a:cubicBezTo>
                  <a:pt x="-43683" y="376640"/>
                  <a:pt x="40407" y="336654"/>
                  <a:pt x="0" y="124061"/>
                </a:cubicBezTo>
                <a:close/>
              </a:path>
            </a:pathLst>
          </a:custGeom>
          <a:solidFill>
            <a:srgbClr val="C00000"/>
          </a:solidFill>
          <a:ln w="76200">
            <a:solidFill>
              <a:schemeClr val="accent4">
                <a:lumMod val="60000"/>
                <a:lumOff val="40000"/>
              </a:schemeClr>
            </a:solidFill>
            <a:extLst>
              <a:ext uri="{C807C97D-BFC1-408E-A445-0C87EB9F89A2}">
                <ask:lineSketchStyleProps xmlns="" xmlns:ask="http://schemas.microsoft.com/office/drawing/2018/sketchyshapes" sd="1607263410">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dirty="0">
                <a:latin typeface="Chalkboard" panose="03050602040202020205" pitchFamily="66" charset="77"/>
              </a:rPr>
              <a:t>School Admissions</a:t>
            </a:r>
          </a:p>
        </p:txBody>
      </p:sp>
      <p:sp>
        <p:nvSpPr>
          <p:cNvPr id="2" name="Rectangle 1">
            <a:extLst>
              <a:ext uri="{FF2B5EF4-FFF2-40B4-BE49-F238E27FC236}">
                <a16:creationId xmlns:a16="http://schemas.microsoft.com/office/drawing/2014/main" id="{756EF01A-3B1F-5F4C-8F6B-7EB8CCCDC531}"/>
              </a:ext>
            </a:extLst>
          </p:cNvPr>
          <p:cNvSpPr/>
          <p:nvPr/>
        </p:nvSpPr>
        <p:spPr>
          <a:xfrm>
            <a:off x="2271713" y="1258253"/>
            <a:ext cx="9652208" cy="1323439"/>
          </a:xfrm>
          <a:prstGeom prst="rect">
            <a:avLst/>
          </a:prstGeom>
        </p:spPr>
        <p:txBody>
          <a:bodyPr wrap="square">
            <a:spAutoFit/>
          </a:bodyPr>
          <a:lstStyle/>
          <a:p>
            <a:r>
              <a:rPr lang="en-GB" sz="1600" dirty="0"/>
              <a:t>The Challenge Academy Trust is the admitting authority for Great Sankey Primary School and must allocate places in accordance with its determined admissions arrangements.  In line with LA Policy, the school has one intake into Reception class in the September of each year.  The school academic year runs from 1st September to 31st August and children are admitted in the September prior to their fifth birthday. Our official admission limit is 45, making us a one and a half form entry school. </a:t>
            </a:r>
            <a:endParaRPr lang="en-GB" sz="1600" b="0" i="0" u="none" strike="noStrike" dirty="0">
              <a:effectLst/>
            </a:endParaRPr>
          </a:p>
        </p:txBody>
      </p:sp>
      <p:sp>
        <p:nvSpPr>
          <p:cNvPr id="3" name="Rectangle 2">
            <a:extLst>
              <a:ext uri="{FF2B5EF4-FFF2-40B4-BE49-F238E27FC236}">
                <a16:creationId xmlns:a16="http://schemas.microsoft.com/office/drawing/2014/main" id="{FA915E22-793B-0E41-AC14-0B6F7651163A}"/>
              </a:ext>
            </a:extLst>
          </p:cNvPr>
          <p:cNvSpPr/>
          <p:nvPr/>
        </p:nvSpPr>
        <p:spPr>
          <a:xfrm>
            <a:off x="2145506" y="2581692"/>
            <a:ext cx="9904622" cy="4154984"/>
          </a:xfrm>
          <a:prstGeom prst="rect">
            <a:avLst/>
          </a:prstGeom>
        </p:spPr>
        <p:txBody>
          <a:bodyPr wrap="square">
            <a:spAutoFit/>
          </a:bodyPr>
          <a:lstStyle/>
          <a:p>
            <a:pPr algn="ctr"/>
            <a:r>
              <a:rPr lang="en-GB" sz="1400" b="1" u="sng" dirty="0">
                <a:solidFill>
                  <a:srgbClr val="C00000"/>
                </a:solidFill>
                <a:ea typeface="Times New Roman" panose="02020603050405020304" pitchFamily="18" charset="0"/>
              </a:rPr>
              <a:t>ADMISSION ARRANGEMENTS FOR GREAT SANKEY PRIMARY</a:t>
            </a:r>
          </a:p>
          <a:p>
            <a:pPr algn="ctr"/>
            <a:r>
              <a:rPr lang="en-GB" sz="1400" b="1" u="sng" dirty="0">
                <a:solidFill>
                  <a:srgbClr val="C00000"/>
                </a:solidFill>
                <a:ea typeface="Times New Roman" panose="02020603050405020304" pitchFamily="18" charset="0"/>
              </a:rPr>
              <a:t>ACADEMIC YEAR 2025-26</a:t>
            </a:r>
          </a:p>
          <a:p>
            <a:pPr algn="just"/>
            <a:r>
              <a:rPr lang="en-GB" sz="1400" b="1" dirty="0">
                <a:ea typeface="Times New Roman" panose="02020603050405020304" pitchFamily="18" charset="0"/>
              </a:rPr>
              <a:t> </a:t>
            </a:r>
          </a:p>
          <a:p>
            <a:pPr algn="just"/>
            <a:r>
              <a:rPr lang="en-GB" sz="1400" b="1" dirty="0">
                <a:ea typeface="Times New Roman" panose="02020603050405020304" pitchFamily="18" charset="0"/>
              </a:rPr>
              <a:t> </a:t>
            </a:r>
            <a:endParaRPr lang="en-GB" sz="1600" b="1" dirty="0">
              <a:ea typeface="Times New Roman" panose="02020603050405020304" pitchFamily="18" charset="0"/>
            </a:endParaRPr>
          </a:p>
          <a:p>
            <a:pPr algn="just"/>
            <a:r>
              <a:rPr lang="en-GB" sz="1600" dirty="0">
                <a:ea typeface="Times New Roman" panose="02020603050405020304" pitchFamily="18" charset="0"/>
              </a:rPr>
              <a:t>Parents / carers of children can apply for a Reception class place for September 2025 by completing the Local Authority’s on-line application form. This can be found at </a:t>
            </a:r>
            <a:r>
              <a:rPr lang="en-GB" sz="1600" dirty="0">
                <a:hlinkClick r:id="rId3"/>
              </a:rPr>
              <a:t>Primary school admissions | warrington.gov.uk</a:t>
            </a:r>
            <a:endParaRPr lang="en-GB" sz="1600" u="sng" dirty="0">
              <a:solidFill>
                <a:srgbClr val="0000FF"/>
              </a:solidFill>
              <a:ea typeface="Times New Roman" panose="02020603050405020304" pitchFamily="18" charset="0"/>
            </a:endParaRPr>
          </a:p>
          <a:p>
            <a:pPr algn="just"/>
            <a:r>
              <a:rPr lang="en-GB" sz="1600" dirty="0">
                <a:ea typeface="Times New Roman" panose="02020603050405020304" pitchFamily="18" charset="0"/>
              </a:rPr>
              <a:t>Details of when the online application form opens are available online and this usually closes around midnight on 15</a:t>
            </a:r>
            <a:r>
              <a:rPr lang="en-GB" sz="1600" baseline="30000" dirty="0">
                <a:ea typeface="Times New Roman" panose="02020603050405020304" pitchFamily="18" charset="0"/>
              </a:rPr>
              <a:t>th</a:t>
            </a:r>
            <a:r>
              <a:rPr lang="en-GB" sz="1600" dirty="0">
                <a:ea typeface="Times New Roman" panose="02020603050405020304" pitchFamily="18" charset="0"/>
              </a:rPr>
              <a:t> January or the nearest working day to this date. The on-line facility will not be available after this date so any parent/carer who applies late will have to contact the Admissions Team. Late applications will be processed after all those received on time, unless the child has changed address or recently been taken into care.                                                </a:t>
            </a:r>
          </a:p>
          <a:p>
            <a:pPr algn="just"/>
            <a:endParaRPr lang="en-GB" sz="1600" dirty="0">
              <a:ea typeface="Times New Roman" panose="02020603050405020304" pitchFamily="18" charset="0"/>
            </a:endParaRPr>
          </a:p>
          <a:p>
            <a:pPr algn="just"/>
            <a:r>
              <a:rPr lang="en-GB" sz="1600" dirty="0">
                <a:ea typeface="Times New Roman" panose="02020603050405020304" pitchFamily="18" charset="0"/>
              </a:rPr>
              <a:t>Before completing an application form, it is strongly advised that you read the parent information booklet which sets out the useful information about all primary schools in Warrington and important information about the admissions process and attend the school open events. To access the parent’s information booklet and online application form, please refer to:</a:t>
            </a:r>
          </a:p>
          <a:p>
            <a:pPr algn="just"/>
            <a:endParaRPr lang="en-GB" sz="1600" u="sng" dirty="0">
              <a:solidFill>
                <a:srgbClr val="0000FF"/>
              </a:solidFill>
              <a:ea typeface="Times New Roman" panose="02020603050405020304" pitchFamily="18" charset="0"/>
              <a:hlinkClick r:id="rId4"/>
            </a:endParaRPr>
          </a:p>
          <a:p>
            <a:pPr algn="just"/>
            <a:r>
              <a:rPr lang="en-GB" sz="1600" dirty="0">
                <a:hlinkClick r:id="rId5"/>
              </a:rPr>
              <a:t>Primary Schools Brochure 2025-26</a:t>
            </a:r>
            <a:r>
              <a:rPr lang="en-GB" sz="1600" dirty="0">
                <a:hlinkClick r:id="rId6"/>
              </a:rPr>
              <a:t>)</a:t>
            </a:r>
            <a:endParaRPr lang="en-GB" sz="1600" dirty="0">
              <a:effectLst/>
              <a:ea typeface="Times New Roman" panose="02020603050405020304" pitchFamily="18" charset="0"/>
            </a:endParaRPr>
          </a:p>
        </p:txBody>
      </p:sp>
      <p:pic>
        <p:nvPicPr>
          <p:cNvPr id="5" name="Picture 4" descr="A picture containing person, child, little, child&#10;&#10;Description automatically generated">
            <a:extLst>
              <a:ext uri="{FF2B5EF4-FFF2-40B4-BE49-F238E27FC236}">
                <a16:creationId xmlns:a16="http://schemas.microsoft.com/office/drawing/2014/main" id="{2335EB74-A293-3945-848B-DA1763AA32B4}"/>
              </a:ext>
            </a:extLst>
          </p:cNvPr>
          <p:cNvPicPr>
            <a:picLocks noChangeAspect="1"/>
          </p:cNvPicPr>
          <p:nvPr/>
        </p:nvPicPr>
        <p:blipFill>
          <a:blip r:embed="rId7"/>
          <a:stretch>
            <a:fillRect/>
          </a:stretch>
        </p:blipFill>
        <p:spPr>
          <a:xfrm rot="20841381">
            <a:off x="243085" y="854365"/>
            <a:ext cx="1763092" cy="2416421"/>
          </a:xfrm>
          <a:prstGeom prst="ellipse">
            <a:avLst/>
          </a:prstGeom>
          <a:effectLst>
            <a:softEdge rad="127000"/>
          </a:effectLst>
        </p:spPr>
      </p:pic>
      <p:pic>
        <p:nvPicPr>
          <p:cNvPr id="7" name="Picture 6" descr="A group of people sitting at a desk&#10;&#10;Description automatically generated">
            <a:extLst>
              <a:ext uri="{FF2B5EF4-FFF2-40B4-BE49-F238E27FC236}">
                <a16:creationId xmlns:a16="http://schemas.microsoft.com/office/drawing/2014/main" id="{F4B038ED-C033-6742-8011-623365E79AF8}"/>
              </a:ext>
            </a:extLst>
          </p:cNvPr>
          <p:cNvPicPr>
            <a:picLocks noChangeAspect="1"/>
          </p:cNvPicPr>
          <p:nvPr/>
        </p:nvPicPr>
        <p:blipFill>
          <a:blip r:embed="rId8"/>
          <a:stretch>
            <a:fillRect/>
          </a:stretch>
        </p:blipFill>
        <p:spPr>
          <a:xfrm rot="446113">
            <a:off x="141220" y="3556937"/>
            <a:ext cx="1750903" cy="2346761"/>
          </a:xfrm>
          <a:prstGeom prst="ellipse">
            <a:avLst/>
          </a:prstGeom>
          <a:effectLst>
            <a:softEdge rad="127000"/>
          </a:effectLst>
        </p:spPr>
      </p:pic>
      <p:sp>
        <p:nvSpPr>
          <p:cNvPr id="11" name="Rectangle 10">
            <a:extLst>
              <a:ext uri="{FF2B5EF4-FFF2-40B4-BE49-F238E27FC236}">
                <a16:creationId xmlns:a16="http://schemas.microsoft.com/office/drawing/2014/main" id="{8B53608F-F22C-C740-ADE9-02B8CC62897B}"/>
              </a:ext>
            </a:extLst>
          </p:cNvPr>
          <p:cNvSpPr/>
          <p:nvPr/>
        </p:nvSpPr>
        <p:spPr>
          <a:xfrm>
            <a:off x="0" y="0"/>
            <a:ext cx="12192000" cy="6858000"/>
          </a:xfrm>
          <a:prstGeom prst="rect">
            <a:avLst/>
          </a:prstGeom>
          <a:noFill/>
          <a:ln w="762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32377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Graphical user interface, application, Word, PowerPoint&#10;&#10;Description automatically generated">
            <a:extLst>
              <a:ext uri="{FF2B5EF4-FFF2-40B4-BE49-F238E27FC236}">
                <a16:creationId xmlns:a16="http://schemas.microsoft.com/office/drawing/2014/main" id="{B3526C0C-CD8C-7643-9D54-11C716022904}"/>
              </a:ext>
            </a:extLst>
          </p:cNvPr>
          <p:cNvPicPr>
            <a:picLocks noChangeAspect="1"/>
          </p:cNvPicPr>
          <p:nvPr/>
        </p:nvPicPr>
        <p:blipFill rotWithShape="1">
          <a:blip r:embed="rId2"/>
          <a:srcRect l="65942" t="21836" r="18358" b="16333"/>
          <a:stretch/>
        </p:blipFill>
        <p:spPr>
          <a:xfrm rot="19511084" flipH="1">
            <a:off x="10718108" y="-1319018"/>
            <a:ext cx="1947862" cy="4425126"/>
          </a:xfrm>
          <a:prstGeom prst="rect">
            <a:avLst/>
          </a:prstGeom>
        </p:spPr>
      </p:pic>
      <p:sp>
        <p:nvSpPr>
          <p:cNvPr id="8" name="Rounded Rectangle 7">
            <a:extLst>
              <a:ext uri="{FF2B5EF4-FFF2-40B4-BE49-F238E27FC236}">
                <a16:creationId xmlns:a16="http://schemas.microsoft.com/office/drawing/2014/main" id="{3EBB6A96-B8D9-9A40-8245-DB9D90A4ECCE}"/>
              </a:ext>
            </a:extLst>
          </p:cNvPr>
          <p:cNvSpPr/>
          <p:nvPr/>
        </p:nvSpPr>
        <p:spPr>
          <a:xfrm>
            <a:off x="2833834" y="228434"/>
            <a:ext cx="5081441" cy="744349"/>
          </a:xfrm>
          <a:custGeom>
            <a:avLst/>
            <a:gdLst>
              <a:gd name="connsiteX0" fmla="*/ 0 w 5081441"/>
              <a:gd name="connsiteY0" fmla="*/ 124061 h 744349"/>
              <a:gd name="connsiteX1" fmla="*/ 124061 w 5081441"/>
              <a:gd name="connsiteY1" fmla="*/ 0 h 744349"/>
              <a:gd name="connsiteX2" fmla="*/ 612763 w 5081441"/>
              <a:gd name="connsiteY2" fmla="*/ 0 h 744349"/>
              <a:gd name="connsiteX3" fmla="*/ 1246465 w 5081441"/>
              <a:gd name="connsiteY3" fmla="*/ 0 h 744349"/>
              <a:gd name="connsiteX4" fmla="*/ 1686834 w 5081441"/>
              <a:gd name="connsiteY4" fmla="*/ 0 h 744349"/>
              <a:gd name="connsiteX5" fmla="*/ 2127203 w 5081441"/>
              <a:gd name="connsiteY5" fmla="*/ 0 h 744349"/>
              <a:gd name="connsiteX6" fmla="*/ 2664239 w 5081441"/>
              <a:gd name="connsiteY6" fmla="*/ 0 h 744349"/>
              <a:gd name="connsiteX7" fmla="*/ 3297940 w 5081441"/>
              <a:gd name="connsiteY7" fmla="*/ 0 h 744349"/>
              <a:gd name="connsiteX8" fmla="*/ 3883309 w 5081441"/>
              <a:gd name="connsiteY8" fmla="*/ 0 h 744349"/>
              <a:gd name="connsiteX9" fmla="*/ 4323678 w 5081441"/>
              <a:gd name="connsiteY9" fmla="*/ 0 h 744349"/>
              <a:gd name="connsiteX10" fmla="*/ 4957380 w 5081441"/>
              <a:gd name="connsiteY10" fmla="*/ 0 h 744349"/>
              <a:gd name="connsiteX11" fmla="*/ 5081441 w 5081441"/>
              <a:gd name="connsiteY11" fmla="*/ 124061 h 744349"/>
              <a:gd name="connsiteX12" fmla="*/ 5081441 w 5081441"/>
              <a:gd name="connsiteY12" fmla="*/ 620288 h 744349"/>
              <a:gd name="connsiteX13" fmla="*/ 4957380 w 5081441"/>
              <a:gd name="connsiteY13" fmla="*/ 744349 h 744349"/>
              <a:gd name="connsiteX14" fmla="*/ 4420345 w 5081441"/>
              <a:gd name="connsiteY14" fmla="*/ 744349 h 744349"/>
              <a:gd name="connsiteX15" fmla="*/ 3834976 w 5081441"/>
              <a:gd name="connsiteY15" fmla="*/ 744349 h 744349"/>
              <a:gd name="connsiteX16" fmla="*/ 3394607 w 5081441"/>
              <a:gd name="connsiteY16" fmla="*/ 744349 h 744349"/>
              <a:gd name="connsiteX17" fmla="*/ 2809238 w 5081441"/>
              <a:gd name="connsiteY17" fmla="*/ 744349 h 744349"/>
              <a:gd name="connsiteX18" fmla="*/ 2368869 w 5081441"/>
              <a:gd name="connsiteY18" fmla="*/ 744349 h 744349"/>
              <a:gd name="connsiteX19" fmla="*/ 1880167 w 5081441"/>
              <a:gd name="connsiteY19" fmla="*/ 744349 h 744349"/>
              <a:gd name="connsiteX20" fmla="*/ 1294798 w 5081441"/>
              <a:gd name="connsiteY20" fmla="*/ 744349 h 744349"/>
              <a:gd name="connsiteX21" fmla="*/ 757763 w 5081441"/>
              <a:gd name="connsiteY21" fmla="*/ 744349 h 744349"/>
              <a:gd name="connsiteX22" fmla="*/ 124061 w 5081441"/>
              <a:gd name="connsiteY22" fmla="*/ 744349 h 744349"/>
              <a:gd name="connsiteX23" fmla="*/ 0 w 5081441"/>
              <a:gd name="connsiteY23" fmla="*/ 620288 h 744349"/>
              <a:gd name="connsiteX24" fmla="*/ 0 w 5081441"/>
              <a:gd name="connsiteY24" fmla="*/ 124061 h 744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081441" h="744349" fill="none" extrusionOk="0">
                <a:moveTo>
                  <a:pt x="0" y="124061"/>
                </a:moveTo>
                <a:cubicBezTo>
                  <a:pt x="-1734" y="47906"/>
                  <a:pt x="59597" y="540"/>
                  <a:pt x="124061" y="0"/>
                </a:cubicBezTo>
                <a:cubicBezTo>
                  <a:pt x="223990" y="-57929"/>
                  <a:pt x="447517" y="38032"/>
                  <a:pt x="612763" y="0"/>
                </a:cubicBezTo>
                <a:cubicBezTo>
                  <a:pt x="778009" y="-38032"/>
                  <a:pt x="1006153" y="69849"/>
                  <a:pt x="1246465" y="0"/>
                </a:cubicBezTo>
                <a:cubicBezTo>
                  <a:pt x="1486777" y="-69849"/>
                  <a:pt x="1477473" y="6484"/>
                  <a:pt x="1686834" y="0"/>
                </a:cubicBezTo>
                <a:cubicBezTo>
                  <a:pt x="1896195" y="-6484"/>
                  <a:pt x="1975278" y="36723"/>
                  <a:pt x="2127203" y="0"/>
                </a:cubicBezTo>
                <a:cubicBezTo>
                  <a:pt x="2279128" y="-36723"/>
                  <a:pt x="2458583" y="57752"/>
                  <a:pt x="2664239" y="0"/>
                </a:cubicBezTo>
                <a:cubicBezTo>
                  <a:pt x="2869895" y="-57752"/>
                  <a:pt x="3010560" y="30000"/>
                  <a:pt x="3297940" y="0"/>
                </a:cubicBezTo>
                <a:cubicBezTo>
                  <a:pt x="3585320" y="-30000"/>
                  <a:pt x="3743636" y="47715"/>
                  <a:pt x="3883309" y="0"/>
                </a:cubicBezTo>
                <a:cubicBezTo>
                  <a:pt x="4022982" y="-47715"/>
                  <a:pt x="4156068" y="38531"/>
                  <a:pt x="4323678" y="0"/>
                </a:cubicBezTo>
                <a:cubicBezTo>
                  <a:pt x="4491288" y="-38531"/>
                  <a:pt x="4819133" y="53818"/>
                  <a:pt x="4957380" y="0"/>
                </a:cubicBezTo>
                <a:cubicBezTo>
                  <a:pt x="5032531" y="-837"/>
                  <a:pt x="5086281" y="56999"/>
                  <a:pt x="5081441" y="124061"/>
                </a:cubicBezTo>
                <a:cubicBezTo>
                  <a:pt x="5091369" y="269690"/>
                  <a:pt x="5066742" y="499878"/>
                  <a:pt x="5081441" y="620288"/>
                </a:cubicBezTo>
                <a:cubicBezTo>
                  <a:pt x="5079942" y="689015"/>
                  <a:pt x="5024662" y="741760"/>
                  <a:pt x="4957380" y="744349"/>
                </a:cubicBezTo>
                <a:cubicBezTo>
                  <a:pt x="4714400" y="802331"/>
                  <a:pt x="4673144" y="722390"/>
                  <a:pt x="4420345" y="744349"/>
                </a:cubicBezTo>
                <a:cubicBezTo>
                  <a:pt x="4167546" y="766308"/>
                  <a:pt x="4029620" y="722173"/>
                  <a:pt x="3834976" y="744349"/>
                </a:cubicBezTo>
                <a:cubicBezTo>
                  <a:pt x="3640332" y="766525"/>
                  <a:pt x="3503741" y="714794"/>
                  <a:pt x="3394607" y="744349"/>
                </a:cubicBezTo>
                <a:cubicBezTo>
                  <a:pt x="3285473" y="773904"/>
                  <a:pt x="3063169" y="693357"/>
                  <a:pt x="2809238" y="744349"/>
                </a:cubicBezTo>
                <a:cubicBezTo>
                  <a:pt x="2555307" y="795341"/>
                  <a:pt x="2460575" y="715504"/>
                  <a:pt x="2368869" y="744349"/>
                </a:cubicBezTo>
                <a:cubicBezTo>
                  <a:pt x="2277163" y="773194"/>
                  <a:pt x="2118823" y="689184"/>
                  <a:pt x="1880167" y="744349"/>
                </a:cubicBezTo>
                <a:cubicBezTo>
                  <a:pt x="1641511" y="799514"/>
                  <a:pt x="1425359" y="707058"/>
                  <a:pt x="1294798" y="744349"/>
                </a:cubicBezTo>
                <a:cubicBezTo>
                  <a:pt x="1164237" y="781640"/>
                  <a:pt x="895578" y="680391"/>
                  <a:pt x="757763" y="744349"/>
                </a:cubicBezTo>
                <a:cubicBezTo>
                  <a:pt x="619948" y="808307"/>
                  <a:pt x="259778" y="728878"/>
                  <a:pt x="124061" y="744349"/>
                </a:cubicBezTo>
                <a:cubicBezTo>
                  <a:pt x="47648" y="728056"/>
                  <a:pt x="-5978" y="693029"/>
                  <a:pt x="0" y="620288"/>
                </a:cubicBezTo>
                <a:cubicBezTo>
                  <a:pt x="-26631" y="408189"/>
                  <a:pt x="9690" y="344294"/>
                  <a:pt x="0" y="124061"/>
                </a:cubicBezTo>
                <a:close/>
              </a:path>
              <a:path w="5081441" h="744349" stroke="0" extrusionOk="0">
                <a:moveTo>
                  <a:pt x="0" y="124061"/>
                </a:moveTo>
                <a:cubicBezTo>
                  <a:pt x="-1617" y="48942"/>
                  <a:pt x="52895" y="18037"/>
                  <a:pt x="124061" y="0"/>
                </a:cubicBezTo>
                <a:cubicBezTo>
                  <a:pt x="300420" y="-51704"/>
                  <a:pt x="492875" y="47472"/>
                  <a:pt x="661096" y="0"/>
                </a:cubicBezTo>
                <a:cubicBezTo>
                  <a:pt x="829317" y="-47472"/>
                  <a:pt x="977341" y="63595"/>
                  <a:pt x="1246465" y="0"/>
                </a:cubicBezTo>
                <a:cubicBezTo>
                  <a:pt x="1515589" y="-63595"/>
                  <a:pt x="1466967" y="23351"/>
                  <a:pt x="1638501" y="0"/>
                </a:cubicBezTo>
                <a:cubicBezTo>
                  <a:pt x="1810035" y="-23351"/>
                  <a:pt x="2013007" y="46540"/>
                  <a:pt x="2127203" y="0"/>
                </a:cubicBezTo>
                <a:cubicBezTo>
                  <a:pt x="2241399" y="-46540"/>
                  <a:pt x="2457746" y="43110"/>
                  <a:pt x="2760905" y="0"/>
                </a:cubicBezTo>
                <a:cubicBezTo>
                  <a:pt x="3064064" y="-43110"/>
                  <a:pt x="3246551" y="67237"/>
                  <a:pt x="3394607" y="0"/>
                </a:cubicBezTo>
                <a:cubicBezTo>
                  <a:pt x="3542663" y="-67237"/>
                  <a:pt x="3703828" y="43459"/>
                  <a:pt x="3786643" y="0"/>
                </a:cubicBezTo>
                <a:cubicBezTo>
                  <a:pt x="3869458" y="-43459"/>
                  <a:pt x="4188179" y="27977"/>
                  <a:pt x="4420345" y="0"/>
                </a:cubicBezTo>
                <a:cubicBezTo>
                  <a:pt x="4652511" y="-27977"/>
                  <a:pt x="4779106" y="1954"/>
                  <a:pt x="4957380" y="0"/>
                </a:cubicBezTo>
                <a:cubicBezTo>
                  <a:pt x="5026119" y="-1490"/>
                  <a:pt x="5087384" y="62242"/>
                  <a:pt x="5081441" y="124061"/>
                </a:cubicBezTo>
                <a:cubicBezTo>
                  <a:pt x="5086376" y="265455"/>
                  <a:pt x="5076704" y="424873"/>
                  <a:pt x="5081441" y="620288"/>
                </a:cubicBezTo>
                <a:cubicBezTo>
                  <a:pt x="5078874" y="693942"/>
                  <a:pt x="5014434" y="741948"/>
                  <a:pt x="4957380" y="744349"/>
                </a:cubicBezTo>
                <a:cubicBezTo>
                  <a:pt x="4757279" y="748802"/>
                  <a:pt x="4640665" y="699328"/>
                  <a:pt x="4517011" y="744349"/>
                </a:cubicBezTo>
                <a:cubicBezTo>
                  <a:pt x="4393357" y="789370"/>
                  <a:pt x="4073281" y="686729"/>
                  <a:pt x="3883309" y="744349"/>
                </a:cubicBezTo>
                <a:cubicBezTo>
                  <a:pt x="3693337" y="801969"/>
                  <a:pt x="3545426" y="739517"/>
                  <a:pt x="3442940" y="744349"/>
                </a:cubicBezTo>
                <a:cubicBezTo>
                  <a:pt x="3340454" y="749181"/>
                  <a:pt x="3059779" y="700054"/>
                  <a:pt x="2809238" y="744349"/>
                </a:cubicBezTo>
                <a:cubicBezTo>
                  <a:pt x="2558697" y="788644"/>
                  <a:pt x="2465395" y="693173"/>
                  <a:pt x="2320536" y="744349"/>
                </a:cubicBezTo>
                <a:cubicBezTo>
                  <a:pt x="2175677" y="795525"/>
                  <a:pt x="2018455" y="723717"/>
                  <a:pt x="1735167" y="744349"/>
                </a:cubicBezTo>
                <a:cubicBezTo>
                  <a:pt x="1451879" y="764981"/>
                  <a:pt x="1345583" y="721314"/>
                  <a:pt x="1198132" y="744349"/>
                </a:cubicBezTo>
                <a:cubicBezTo>
                  <a:pt x="1050682" y="767384"/>
                  <a:pt x="775488" y="731839"/>
                  <a:pt x="612763" y="744349"/>
                </a:cubicBezTo>
                <a:cubicBezTo>
                  <a:pt x="450038" y="756859"/>
                  <a:pt x="255834" y="693147"/>
                  <a:pt x="124061" y="744349"/>
                </a:cubicBezTo>
                <a:cubicBezTo>
                  <a:pt x="57408" y="728709"/>
                  <a:pt x="-7997" y="699760"/>
                  <a:pt x="0" y="620288"/>
                </a:cubicBezTo>
                <a:cubicBezTo>
                  <a:pt x="-43683" y="376640"/>
                  <a:pt x="40407" y="336654"/>
                  <a:pt x="0" y="124061"/>
                </a:cubicBezTo>
                <a:close/>
              </a:path>
            </a:pathLst>
          </a:custGeom>
          <a:solidFill>
            <a:srgbClr val="C00000"/>
          </a:solidFill>
          <a:ln w="76200">
            <a:solidFill>
              <a:schemeClr val="accent4">
                <a:lumMod val="60000"/>
                <a:lumOff val="40000"/>
              </a:schemeClr>
            </a:solidFill>
            <a:extLst>
              <a:ext uri="{C807C97D-BFC1-408E-A445-0C87EB9F89A2}">
                <ask:lineSketchStyleProps xmlns="" xmlns:ask="http://schemas.microsoft.com/office/drawing/2018/sketchyshapes" sd="1607263410">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dirty="0">
                <a:latin typeface="Chalkboard" panose="03050602040202020205" pitchFamily="66" charset="77"/>
              </a:rPr>
              <a:t>School Admissions</a:t>
            </a:r>
          </a:p>
        </p:txBody>
      </p:sp>
      <p:sp>
        <p:nvSpPr>
          <p:cNvPr id="2" name="Rectangle 1">
            <a:extLst>
              <a:ext uri="{FF2B5EF4-FFF2-40B4-BE49-F238E27FC236}">
                <a16:creationId xmlns:a16="http://schemas.microsoft.com/office/drawing/2014/main" id="{756EF01A-3B1F-5F4C-8F6B-7EB8CCCDC531}"/>
              </a:ext>
            </a:extLst>
          </p:cNvPr>
          <p:cNvSpPr/>
          <p:nvPr/>
        </p:nvSpPr>
        <p:spPr>
          <a:xfrm>
            <a:off x="185737" y="1225689"/>
            <a:ext cx="10193173" cy="5632311"/>
          </a:xfrm>
          <a:prstGeom prst="rect">
            <a:avLst/>
          </a:prstGeom>
        </p:spPr>
        <p:txBody>
          <a:bodyPr wrap="square">
            <a:spAutoFit/>
          </a:bodyPr>
          <a:lstStyle/>
          <a:p>
            <a:r>
              <a:rPr lang="en-GB" sz="1600" dirty="0"/>
              <a:t>Further information on the Local Authority Guidelines for intake to Reception in September or in-year transfers and admissions can be found using the link below. The local authority is responsible for co-ordinating all admissions to the school. All relevant forms can also be found using this link:</a:t>
            </a:r>
          </a:p>
          <a:p>
            <a:r>
              <a:rPr lang="en-GB" sz="1600" dirty="0">
                <a:hlinkClick r:id="rId3"/>
              </a:rPr>
              <a:t>https://www.warrington.gov.uk/primary-school-admissions</a:t>
            </a:r>
            <a:endParaRPr lang="en-GB" sz="1600" dirty="0"/>
          </a:p>
          <a:p>
            <a:endParaRPr lang="en-GB" sz="1600" dirty="0"/>
          </a:p>
          <a:p>
            <a:r>
              <a:rPr lang="en-GB" sz="1600" dirty="0"/>
              <a:t>Or, contact:</a:t>
            </a:r>
          </a:p>
          <a:p>
            <a:endParaRPr lang="en-GB" sz="1600" dirty="0"/>
          </a:p>
          <a:p>
            <a:r>
              <a:rPr lang="en-GB" sz="1200" dirty="0"/>
              <a:t>School Admissions Team</a:t>
            </a:r>
          </a:p>
          <a:p>
            <a:r>
              <a:rPr lang="en-GB" sz="1200" dirty="0"/>
              <a:t>East Annexe</a:t>
            </a:r>
          </a:p>
          <a:p>
            <a:r>
              <a:rPr lang="en-GB" sz="1200" dirty="0"/>
              <a:t>Town Hall</a:t>
            </a:r>
          </a:p>
          <a:p>
            <a:r>
              <a:rPr lang="en-GB" sz="1200" dirty="0"/>
              <a:t>Sankey Street</a:t>
            </a:r>
          </a:p>
          <a:p>
            <a:r>
              <a:rPr lang="en-GB" sz="1200" dirty="0"/>
              <a:t>Warrington</a:t>
            </a:r>
          </a:p>
          <a:p>
            <a:r>
              <a:rPr lang="en-GB" sz="1200" dirty="0"/>
              <a:t>WA1 2UH</a:t>
            </a:r>
          </a:p>
          <a:p>
            <a:endParaRPr lang="en-GB" sz="1600" dirty="0"/>
          </a:p>
          <a:p>
            <a:r>
              <a:rPr lang="en-GB" sz="1600" dirty="0"/>
              <a:t>Email: </a:t>
            </a:r>
            <a:r>
              <a:rPr lang="en-GB" sz="1600" dirty="0">
                <a:hlinkClick r:id="rId4"/>
              </a:rPr>
              <a:t>schooladmissions@warrington.gov.uk</a:t>
            </a:r>
            <a:endParaRPr lang="en-GB" sz="1600" dirty="0"/>
          </a:p>
          <a:p>
            <a:endParaRPr lang="en-GB" sz="1600" dirty="0"/>
          </a:p>
          <a:p>
            <a:endParaRPr lang="en-GB" sz="1600" dirty="0"/>
          </a:p>
          <a:p>
            <a:endParaRPr lang="en-GB" sz="1600" dirty="0"/>
          </a:p>
          <a:p>
            <a:r>
              <a:rPr lang="en-GB" sz="1600" dirty="0"/>
              <a:t>More information about in-year admissions (transferring your child from one school to another) is available by visiting the Council’s website via the link below. Once you have spoken with the school admissions team, the Headteacher or a member of the Senior Leadership Team at our school will be happy to arrange a visit for you and your child to come and look around. </a:t>
            </a:r>
          </a:p>
          <a:p>
            <a:r>
              <a:rPr lang="en-GB" sz="1600" dirty="0">
                <a:hlinkClick r:id="rId5"/>
              </a:rPr>
              <a:t>https://www.warrington.gov.uk/info/201094/school_admissions/675/transferring_your_child_to_another_school</a:t>
            </a:r>
            <a:endParaRPr lang="en-GB" sz="1600" dirty="0"/>
          </a:p>
          <a:p>
            <a:r>
              <a:rPr lang="en-GB" sz="1600" dirty="0"/>
              <a:t> </a:t>
            </a:r>
          </a:p>
        </p:txBody>
      </p:sp>
      <p:pic>
        <p:nvPicPr>
          <p:cNvPr id="5" name="Picture 4" descr="A group of people in a room&#10;&#10;Description automatically generated">
            <a:extLst>
              <a:ext uri="{FF2B5EF4-FFF2-40B4-BE49-F238E27FC236}">
                <a16:creationId xmlns:a16="http://schemas.microsoft.com/office/drawing/2014/main" id="{71908399-80E2-8641-BC09-C702324D2289}"/>
              </a:ext>
            </a:extLst>
          </p:cNvPr>
          <p:cNvPicPr>
            <a:picLocks noChangeAspect="1"/>
          </p:cNvPicPr>
          <p:nvPr/>
        </p:nvPicPr>
        <p:blipFill>
          <a:blip r:embed="rId6"/>
          <a:stretch>
            <a:fillRect/>
          </a:stretch>
        </p:blipFill>
        <p:spPr>
          <a:xfrm rot="21018164">
            <a:off x="7538487" y="1958907"/>
            <a:ext cx="2467524" cy="2053946"/>
          </a:xfrm>
          <a:prstGeom prst="ellipse">
            <a:avLst/>
          </a:prstGeom>
          <a:effectLst>
            <a:softEdge rad="127000"/>
          </a:effectLst>
        </p:spPr>
      </p:pic>
      <p:sp>
        <p:nvSpPr>
          <p:cNvPr id="9" name="Rectangle 8">
            <a:extLst>
              <a:ext uri="{FF2B5EF4-FFF2-40B4-BE49-F238E27FC236}">
                <a16:creationId xmlns:a16="http://schemas.microsoft.com/office/drawing/2014/main" id="{D7D31532-0442-C34E-A3E8-00068E0EA787}"/>
              </a:ext>
            </a:extLst>
          </p:cNvPr>
          <p:cNvSpPr/>
          <p:nvPr/>
        </p:nvSpPr>
        <p:spPr>
          <a:xfrm>
            <a:off x="0" y="0"/>
            <a:ext cx="12192000" cy="6858000"/>
          </a:xfrm>
          <a:prstGeom prst="rect">
            <a:avLst/>
          </a:prstGeom>
          <a:noFill/>
          <a:ln w="762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descr="A group of people sitting at a table&#10;&#10;Description automatically generated">
            <a:extLst>
              <a:ext uri="{FF2B5EF4-FFF2-40B4-BE49-F238E27FC236}">
                <a16:creationId xmlns:a16="http://schemas.microsoft.com/office/drawing/2014/main" id="{45BEF4EC-66DC-9B46-97C1-57BE7783F94B}"/>
              </a:ext>
            </a:extLst>
          </p:cNvPr>
          <p:cNvPicPr>
            <a:picLocks noChangeAspect="1"/>
          </p:cNvPicPr>
          <p:nvPr/>
        </p:nvPicPr>
        <p:blipFill>
          <a:blip r:embed="rId7"/>
          <a:stretch>
            <a:fillRect/>
          </a:stretch>
        </p:blipFill>
        <p:spPr>
          <a:xfrm rot="21059267">
            <a:off x="9736046" y="3563331"/>
            <a:ext cx="2032111" cy="1524083"/>
          </a:xfrm>
          <a:prstGeom prst="rect">
            <a:avLst/>
          </a:prstGeom>
          <a:ln>
            <a:noFill/>
          </a:ln>
          <a:effectLst>
            <a:softEdge rad="112500"/>
          </a:effectLst>
        </p:spPr>
      </p:pic>
    </p:spTree>
    <p:extLst>
      <p:ext uri="{BB962C8B-B14F-4D97-AF65-F5344CB8AC3E}">
        <p14:creationId xmlns:p14="http://schemas.microsoft.com/office/powerpoint/2010/main" val="419687262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32</TotalTime>
  <Words>4564</Words>
  <Application>Microsoft Office PowerPoint</Application>
  <PresentationFormat>Widescreen</PresentationFormat>
  <Paragraphs>280</Paragraphs>
  <Slides>24</Slides>
  <Notes>4</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24</vt:i4>
      </vt:variant>
    </vt:vector>
  </HeadingPairs>
  <TitlesOfParts>
    <vt:vector size="37" baseType="lpstr">
      <vt:lpstr>STCaiyun</vt:lpstr>
      <vt:lpstr>Arial</vt:lpstr>
      <vt:lpstr>Ayuthaya</vt:lpstr>
      <vt:lpstr>Calibri</vt:lpstr>
      <vt:lpstr>Calibri Light</vt:lpstr>
      <vt:lpstr>Chalkboard</vt:lpstr>
      <vt:lpstr>Comfortaa</vt:lpstr>
      <vt:lpstr>Forte</vt:lpstr>
      <vt:lpstr>SassoonInfant</vt:lpstr>
      <vt:lpstr>SassoonInfant</vt:lpstr>
      <vt:lpstr>Segoe Script</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Tom Gawne</dc:creator>
  <cp:lastModifiedBy>Thomas Gawne</cp:lastModifiedBy>
  <cp:revision>74</cp:revision>
  <dcterms:created xsi:type="dcterms:W3CDTF">2020-09-27T22:12:08Z</dcterms:created>
  <dcterms:modified xsi:type="dcterms:W3CDTF">2024-11-18T10:01:59Z</dcterms:modified>
</cp:coreProperties>
</file>