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21"/>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6" r:id="rId19"/>
    <p:sldId id="275"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56"/>
  </p:normalViewPr>
  <p:slideViewPr>
    <p:cSldViewPr snapToGrid="0" snapToObjects="1">
      <p:cViewPr varScale="1">
        <p:scale>
          <a:sx n="104" d="100"/>
          <a:sy n="104" d="100"/>
        </p:scale>
        <p:origin x="603" y="12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E2E685-14CD-497D-BD75-FA6B92356D4A}" type="datetimeFigureOut">
              <a:rPr lang="en-GB" smtClean="0"/>
              <a:t>15/06/2023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A96896-25D5-40CE-8B43-80A1386B56F6}" type="slidenum">
              <a:rPr lang="en-GB" smtClean="0"/>
              <a:t>‹#›</a:t>
            </a:fld>
            <a:endParaRPr lang="en-GB"/>
          </a:p>
        </p:txBody>
      </p:sp>
    </p:spTree>
    <p:extLst>
      <p:ext uri="{BB962C8B-B14F-4D97-AF65-F5344CB8AC3E}">
        <p14:creationId xmlns:p14="http://schemas.microsoft.com/office/powerpoint/2010/main" val="3077611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A96896-25D5-40CE-8B43-80A1386B56F6}" type="slidenum">
              <a:rPr lang="en-GB" smtClean="0"/>
              <a:t>11</a:t>
            </a:fld>
            <a:endParaRPr lang="en-GB"/>
          </a:p>
        </p:txBody>
      </p:sp>
    </p:spTree>
    <p:extLst>
      <p:ext uri="{BB962C8B-B14F-4D97-AF65-F5344CB8AC3E}">
        <p14:creationId xmlns:p14="http://schemas.microsoft.com/office/powerpoint/2010/main" val="3305841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A96896-25D5-40CE-8B43-80A1386B56F6}" type="slidenum">
              <a:rPr lang="en-GB" smtClean="0"/>
              <a:t>12</a:t>
            </a:fld>
            <a:endParaRPr lang="en-GB"/>
          </a:p>
        </p:txBody>
      </p:sp>
    </p:spTree>
    <p:extLst>
      <p:ext uri="{BB962C8B-B14F-4D97-AF65-F5344CB8AC3E}">
        <p14:creationId xmlns:p14="http://schemas.microsoft.com/office/powerpoint/2010/main" val="339366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A96896-25D5-40CE-8B43-80A1386B56F6}" type="slidenum">
              <a:rPr lang="en-GB" smtClean="0"/>
              <a:t>13</a:t>
            </a:fld>
            <a:endParaRPr lang="en-GB"/>
          </a:p>
        </p:txBody>
      </p:sp>
    </p:spTree>
    <p:extLst>
      <p:ext uri="{BB962C8B-B14F-4D97-AF65-F5344CB8AC3E}">
        <p14:creationId xmlns:p14="http://schemas.microsoft.com/office/powerpoint/2010/main" val="693871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A96896-25D5-40CE-8B43-80A1386B56F6}" type="slidenum">
              <a:rPr lang="en-GB" smtClean="0"/>
              <a:t>14</a:t>
            </a:fld>
            <a:endParaRPr lang="en-GB"/>
          </a:p>
        </p:txBody>
      </p:sp>
    </p:spTree>
    <p:extLst>
      <p:ext uri="{BB962C8B-B14F-4D97-AF65-F5344CB8AC3E}">
        <p14:creationId xmlns:p14="http://schemas.microsoft.com/office/powerpoint/2010/main" val="2009813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A96896-25D5-40CE-8B43-80A1386B56F6}" type="slidenum">
              <a:rPr lang="en-GB" smtClean="0"/>
              <a:t>15</a:t>
            </a:fld>
            <a:endParaRPr lang="en-GB"/>
          </a:p>
        </p:txBody>
      </p:sp>
    </p:spTree>
    <p:extLst>
      <p:ext uri="{BB962C8B-B14F-4D97-AF65-F5344CB8AC3E}">
        <p14:creationId xmlns:p14="http://schemas.microsoft.com/office/powerpoint/2010/main" val="1923764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A96896-25D5-40CE-8B43-80A1386B56F6}" type="slidenum">
              <a:rPr lang="en-GB" smtClean="0"/>
              <a:t>16</a:t>
            </a:fld>
            <a:endParaRPr lang="en-GB"/>
          </a:p>
        </p:txBody>
      </p:sp>
    </p:spTree>
    <p:extLst>
      <p:ext uri="{BB962C8B-B14F-4D97-AF65-F5344CB8AC3E}">
        <p14:creationId xmlns:p14="http://schemas.microsoft.com/office/powerpoint/2010/main" val="1153062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A96896-25D5-40CE-8B43-80A1386B56F6}" type="slidenum">
              <a:rPr lang="en-GB" smtClean="0"/>
              <a:t>17</a:t>
            </a:fld>
            <a:endParaRPr lang="en-GB"/>
          </a:p>
        </p:txBody>
      </p:sp>
    </p:spTree>
    <p:extLst>
      <p:ext uri="{BB962C8B-B14F-4D97-AF65-F5344CB8AC3E}">
        <p14:creationId xmlns:p14="http://schemas.microsoft.com/office/powerpoint/2010/main" val="2455586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A96896-25D5-40CE-8B43-80A1386B56F6}" type="slidenum">
              <a:rPr lang="en-GB" smtClean="0"/>
              <a:t>18</a:t>
            </a:fld>
            <a:endParaRPr lang="en-GB"/>
          </a:p>
        </p:txBody>
      </p:sp>
    </p:spTree>
    <p:extLst>
      <p:ext uri="{BB962C8B-B14F-4D97-AF65-F5344CB8AC3E}">
        <p14:creationId xmlns:p14="http://schemas.microsoft.com/office/powerpoint/2010/main" val="1008658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A96896-25D5-40CE-8B43-80A1386B56F6}" type="slidenum">
              <a:rPr lang="en-GB" smtClean="0"/>
              <a:t>19</a:t>
            </a:fld>
            <a:endParaRPr lang="en-GB"/>
          </a:p>
        </p:txBody>
      </p:sp>
    </p:spTree>
    <p:extLst>
      <p:ext uri="{BB962C8B-B14F-4D97-AF65-F5344CB8AC3E}">
        <p14:creationId xmlns:p14="http://schemas.microsoft.com/office/powerpoint/2010/main" val="1869579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AB9E3AD0-ADB8-6945-A644-9AECF5265C2C}" type="datetimeFigureOut">
              <a:rPr lang="en-GB" smtClean="0"/>
              <a:t>15/06/2023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713031-CD39-D040-99F0-05CBC5B1D291}" type="slidenum">
              <a:rPr lang="en-GB" smtClean="0"/>
              <a:t>‹#›</a:t>
            </a:fld>
            <a:endParaRPr lang="en-GB"/>
          </a:p>
        </p:txBody>
      </p:sp>
    </p:spTree>
    <p:extLst>
      <p:ext uri="{BB962C8B-B14F-4D97-AF65-F5344CB8AC3E}">
        <p14:creationId xmlns:p14="http://schemas.microsoft.com/office/powerpoint/2010/main" val="3615637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B9E3AD0-ADB8-6945-A644-9AECF5265C2C}" type="datetimeFigureOut">
              <a:rPr lang="en-GB" smtClean="0"/>
              <a:t>15/06/2023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713031-CD39-D040-99F0-05CBC5B1D291}" type="slidenum">
              <a:rPr lang="en-GB" smtClean="0"/>
              <a:t>‹#›</a:t>
            </a:fld>
            <a:endParaRPr lang="en-GB"/>
          </a:p>
        </p:txBody>
      </p:sp>
    </p:spTree>
    <p:extLst>
      <p:ext uri="{BB962C8B-B14F-4D97-AF65-F5344CB8AC3E}">
        <p14:creationId xmlns:p14="http://schemas.microsoft.com/office/powerpoint/2010/main" val="1603692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B9E3AD0-ADB8-6945-A644-9AECF5265C2C}" type="datetimeFigureOut">
              <a:rPr lang="en-GB" smtClean="0"/>
              <a:t>15/06/2023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713031-CD39-D040-99F0-05CBC5B1D291}" type="slidenum">
              <a:rPr lang="en-GB" smtClean="0"/>
              <a:t>‹#›</a:t>
            </a:fld>
            <a:endParaRPr lang="en-GB"/>
          </a:p>
        </p:txBody>
      </p:sp>
    </p:spTree>
    <p:extLst>
      <p:ext uri="{BB962C8B-B14F-4D97-AF65-F5344CB8AC3E}">
        <p14:creationId xmlns:p14="http://schemas.microsoft.com/office/powerpoint/2010/main" val="1742860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B9E3AD0-ADB8-6945-A644-9AECF5265C2C}" type="datetimeFigureOut">
              <a:rPr lang="en-GB" smtClean="0"/>
              <a:t>15/06/2023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713031-CD39-D040-99F0-05CBC5B1D291}" type="slidenum">
              <a:rPr lang="en-GB" smtClean="0"/>
              <a:t>‹#›</a:t>
            </a:fld>
            <a:endParaRPr lang="en-GB"/>
          </a:p>
        </p:txBody>
      </p:sp>
    </p:spTree>
    <p:extLst>
      <p:ext uri="{BB962C8B-B14F-4D97-AF65-F5344CB8AC3E}">
        <p14:creationId xmlns:p14="http://schemas.microsoft.com/office/powerpoint/2010/main" val="2834927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B9E3AD0-ADB8-6945-A644-9AECF5265C2C}" type="datetimeFigureOut">
              <a:rPr lang="en-GB" smtClean="0"/>
              <a:t>15/06/2023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713031-CD39-D040-99F0-05CBC5B1D291}" type="slidenum">
              <a:rPr lang="en-GB" smtClean="0"/>
              <a:t>‹#›</a:t>
            </a:fld>
            <a:endParaRPr lang="en-GB"/>
          </a:p>
        </p:txBody>
      </p:sp>
    </p:spTree>
    <p:extLst>
      <p:ext uri="{BB962C8B-B14F-4D97-AF65-F5344CB8AC3E}">
        <p14:creationId xmlns:p14="http://schemas.microsoft.com/office/powerpoint/2010/main" val="4020255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AB9E3AD0-ADB8-6945-A644-9AECF5265C2C}" type="datetimeFigureOut">
              <a:rPr lang="en-GB" smtClean="0"/>
              <a:t>15/06/2023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713031-CD39-D040-99F0-05CBC5B1D291}" type="slidenum">
              <a:rPr lang="en-GB" smtClean="0"/>
              <a:t>‹#›</a:t>
            </a:fld>
            <a:endParaRPr lang="en-GB"/>
          </a:p>
        </p:txBody>
      </p:sp>
    </p:spTree>
    <p:extLst>
      <p:ext uri="{BB962C8B-B14F-4D97-AF65-F5344CB8AC3E}">
        <p14:creationId xmlns:p14="http://schemas.microsoft.com/office/powerpoint/2010/main" val="4092460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AB9E3AD0-ADB8-6945-A644-9AECF5265C2C}" type="datetimeFigureOut">
              <a:rPr lang="en-GB" smtClean="0"/>
              <a:t>15/06/2023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8713031-CD39-D040-99F0-05CBC5B1D291}" type="slidenum">
              <a:rPr lang="en-GB" smtClean="0"/>
              <a:t>‹#›</a:t>
            </a:fld>
            <a:endParaRPr lang="en-GB"/>
          </a:p>
        </p:txBody>
      </p:sp>
    </p:spTree>
    <p:extLst>
      <p:ext uri="{BB962C8B-B14F-4D97-AF65-F5344CB8AC3E}">
        <p14:creationId xmlns:p14="http://schemas.microsoft.com/office/powerpoint/2010/main" val="2117474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AB9E3AD0-ADB8-6945-A644-9AECF5265C2C}" type="datetimeFigureOut">
              <a:rPr lang="en-GB" smtClean="0"/>
              <a:t>15/06/2023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8713031-CD39-D040-99F0-05CBC5B1D291}" type="slidenum">
              <a:rPr lang="en-GB" smtClean="0"/>
              <a:t>‹#›</a:t>
            </a:fld>
            <a:endParaRPr lang="en-GB"/>
          </a:p>
        </p:txBody>
      </p:sp>
    </p:spTree>
    <p:extLst>
      <p:ext uri="{BB962C8B-B14F-4D97-AF65-F5344CB8AC3E}">
        <p14:creationId xmlns:p14="http://schemas.microsoft.com/office/powerpoint/2010/main" val="337553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9E3AD0-ADB8-6945-A644-9AECF5265C2C}" type="datetimeFigureOut">
              <a:rPr lang="en-GB" smtClean="0"/>
              <a:t>15/06/2023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8713031-CD39-D040-99F0-05CBC5B1D291}" type="slidenum">
              <a:rPr lang="en-GB" smtClean="0"/>
              <a:t>‹#›</a:t>
            </a:fld>
            <a:endParaRPr lang="en-GB"/>
          </a:p>
        </p:txBody>
      </p:sp>
    </p:spTree>
    <p:extLst>
      <p:ext uri="{BB962C8B-B14F-4D97-AF65-F5344CB8AC3E}">
        <p14:creationId xmlns:p14="http://schemas.microsoft.com/office/powerpoint/2010/main" val="2771974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AB9E3AD0-ADB8-6945-A644-9AECF5265C2C}" type="datetimeFigureOut">
              <a:rPr lang="en-GB" smtClean="0"/>
              <a:t>15/06/2023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713031-CD39-D040-99F0-05CBC5B1D291}" type="slidenum">
              <a:rPr lang="en-GB" smtClean="0"/>
              <a:t>‹#›</a:t>
            </a:fld>
            <a:endParaRPr lang="en-GB"/>
          </a:p>
        </p:txBody>
      </p:sp>
    </p:spTree>
    <p:extLst>
      <p:ext uri="{BB962C8B-B14F-4D97-AF65-F5344CB8AC3E}">
        <p14:creationId xmlns:p14="http://schemas.microsoft.com/office/powerpoint/2010/main" val="795601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AB9E3AD0-ADB8-6945-A644-9AECF5265C2C}" type="datetimeFigureOut">
              <a:rPr lang="en-GB" smtClean="0"/>
              <a:t>15/06/2023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713031-CD39-D040-99F0-05CBC5B1D291}" type="slidenum">
              <a:rPr lang="en-GB" smtClean="0"/>
              <a:t>‹#›</a:t>
            </a:fld>
            <a:endParaRPr lang="en-GB"/>
          </a:p>
        </p:txBody>
      </p:sp>
    </p:spTree>
    <p:extLst>
      <p:ext uri="{BB962C8B-B14F-4D97-AF65-F5344CB8AC3E}">
        <p14:creationId xmlns:p14="http://schemas.microsoft.com/office/powerpoint/2010/main" val="2727859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9E3AD0-ADB8-6945-A644-9AECF5265C2C}" type="datetimeFigureOut">
              <a:rPr lang="en-GB" smtClean="0"/>
              <a:t>15/06/2023</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713031-CD39-D040-99F0-05CBC5B1D291}" type="slidenum">
              <a:rPr lang="en-GB" smtClean="0"/>
              <a:t>‹#›</a:t>
            </a:fld>
            <a:endParaRPr lang="en-GB"/>
          </a:p>
        </p:txBody>
      </p:sp>
    </p:spTree>
    <p:extLst>
      <p:ext uri="{BB962C8B-B14F-4D97-AF65-F5344CB8AC3E}">
        <p14:creationId xmlns:p14="http://schemas.microsoft.com/office/powerpoint/2010/main" val="142550254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hyperlink" Target="https://sway.office.com/HHrXI0aFNmdAQmMX?ref=email" TargetMode="Externa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B73BE03-6F56-5F41-926E-C24C0C18AB0E}"/>
              </a:ext>
            </a:extLst>
          </p:cNvPr>
          <p:cNvSpPr/>
          <p:nvPr/>
        </p:nvSpPr>
        <p:spPr>
          <a:xfrm>
            <a:off x="-15352" y="-1"/>
            <a:ext cx="382385" cy="685800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F17E7AB-240B-4944-A26C-DEFE53B29058}"/>
              </a:ext>
            </a:extLst>
          </p:cNvPr>
          <p:cNvSpPr/>
          <p:nvPr/>
        </p:nvSpPr>
        <p:spPr>
          <a:xfrm>
            <a:off x="363259" y="10293"/>
            <a:ext cx="133004" cy="684770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picture containing logo&#10;&#10;Description automatically generated">
            <a:extLst>
              <a:ext uri="{FF2B5EF4-FFF2-40B4-BE49-F238E27FC236}">
                <a16:creationId xmlns:a16="http://schemas.microsoft.com/office/drawing/2014/main" id="{2084B1B0-6BED-7A44-BDC7-FA70CF8D691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79581" y="5769890"/>
            <a:ext cx="786605" cy="995562"/>
          </a:xfrm>
          <a:prstGeom prst="rect">
            <a:avLst/>
          </a:prstGeom>
        </p:spPr>
      </p:pic>
      <p:pic>
        <p:nvPicPr>
          <p:cNvPr id="6" name="Picture 5">
            <a:extLst>
              <a:ext uri="{FF2B5EF4-FFF2-40B4-BE49-F238E27FC236}">
                <a16:creationId xmlns:a16="http://schemas.microsoft.com/office/drawing/2014/main" id="{22190CCE-2721-1E4F-94BE-274B5445D51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892469" y="6267671"/>
            <a:ext cx="6817532" cy="556404"/>
          </a:xfrm>
          <a:prstGeom prst="rect">
            <a:avLst/>
          </a:prstGeom>
          <a:noFill/>
          <a:ln>
            <a:noFill/>
          </a:ln>
        </p:spPr>
      </p:pic>
      <p:sp>
        <p:nvSpPr>
          <p:cNvPr id="9" name="TextBox 8">
            <a:extLst>
              <a:ext uri="{FF2B5EF4-FFF2-40B4-BE49-F238E27FC236}">
                <a16:creationId xmlns:a16="http://schemas.microsoft.com/office/drawing/2014/main" id="{8083D4B7-5716-C14D-B9B0-C6601F8957A7}"/>
              </a:ext>
            </a:extLst>
          </p:cNvPr>
          <p:cNvSpPr txBox="1"/>
          <p:nvPr/>
        </p:nvSpPr>
        <p:spPr>
          <a:xfrm>
            <a:off x="2026507" y="5590563"/>
            <a:ext cx="6549455" cy="677108"/>
          </a:xfrm>
          <a:prstGeom prst="rect">
            <a:avLst/>
          </a:prstGeom>
          <a:noFill/>
        </p:spPr>
        <p:txBody>
          <a:bodyPr wrap="square" rtlCol="0">
            <a:spAutoFit/>
          </a:bodyPr>
          <a:lstStyle/>
          <a:p>
            <a:pPr algn="ctr"/>
            <a:r>
              <a:rPr lang="en-GB" sz="2400" b="1" dirty="0">
                <a:solidFill>
                  <a:srgbClr val="C00000"/>
                </a:solidFill>
              </a:rPr>
              <a:t>Great Sankey Primary School </a:t>
            </a:r>
          </a:p>
          <a:p>
            <a:pPr algn="ctr"/>
            <a:r>
              <a:rPr lang="en-GB" sz="1400" b="1" dirty="0">
                <a:solidFill>
                  <a:schemeClr val="accent4">
                    <a:lumMod val="75000"/>
                  </a:schemeClr>
                </a:solidFill>
              </a:rPr>
              <a:t>‘Together We Learn and Grow’</a:t>
            </a:r>
          </a:p>
        </p:txBody>
      </p:sp>
      <p:sp>
        <p:nvSpPr>
          <p:cNvPr id="13" name="Rectangle 12">
            <a:extLst>
              <a:ext uri="{FF2B5EF4-FFF2-40B4-BE49-F238E27FC236}">
                <a16:creationId xmlns:a16="http://schemas.microsoft.com/office/drawing/2014/main" id="{7DBC0024-D662-CF45-A9BF-15FFF4E6A653}"/>
              </a:ext>
            </a:extLst>
          </p:cNvPr>
          <p:cNvSpPr/>
          <p:nvPr/>
        </p:nvSpPr>
        <p:spPr>
          <a:xfrm>
            <a:off x="745644" y="5544844"/>
            <a:ext cx="8190538" cy="4571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3CB51EE5-B62E-29FB-353B-A37B7AE269A9}"/>
              </a:ext>
            </a:extLst>
          </p:cNvPr>
          <p:cNvSpPr/>
          <p:nvPr/>
        </p:nvSpPr>
        <p:spPr>
          <a:xfrm>
            <a:off x="779581" y="163103"/>
            <a:ext cx="5477783" cy="4616648"/>
          </a:xfrm>
          <a:prstGeom prst="rect">
            <a:avLst/>
          </a:prstGeom>
          <a:noFill/>
        </p:spPr>
        <p:txBody>
          <a:bodyPr wrap="none" lIns="91440" tIns="45720" rIns="91440" bIns="45720">
            <a:spAutoFit/>
          </a:bodyPr>
          <a:lstStyle/>
          <a:p>
            <a:pPr algn="ctr"/>
            <a:r>
              <a:rPr lang="en-GB" sz="8000" b="1" cap="none" spc="0" dirty="0">
                <a:ln w="9525">
                  <a:solidFill>
                    <a:schemeClr val="bg1"/>
                  </a:solidFill>
                  <a:prstDash val="solid"/>
                </a:ln>
                <a:solidFill>
                  <a:srgbClr val="C00000"/>
                </a:solidFill>
                <a:latin typeface="Baguet Script" panose="00000500000000000000" pitchFamily="2" charset="0"/>
              </a:rPr>
              <a:t>Stay &amp; Read</a:t>
            </a:r>
          </a:p>
          <a:p>
            <a:pPr algn="ctr"/>
            <a:endParaRPr lang="en-GB"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Baguet Script" panose="00000500000000000000" pitchFamily="2" charset="0"/>
            </a:endParaRPr>
          </a:p>
          <a:p>
            <a:pPr algn="ctr"/>
            <a:r>
              <a:rPr lang="en-GB" sz="4000" b="1" cap="none" spc="0" dirty="0">
                <a:ln w="9525">
                  <a:solidFill>
                    <a:schemeClr val="bg1"/>
                  </a:solidFill>
                  <a:prstDash val="solid"/>
                </a:ln>
                <a:solidFill>
                  <a:schemeClr val="accent4">
                    <a:lumMod val="75000"/>
                  </a:schemeClr>
                </a:solidFill>
                <a:latin typeface="Baguet Script" panose="00000500000000000000" pitchFamily="2" charset="0"/>
              </a:rPr>
              <a:t>How can we support </a:t>
            </a:r>
          </a:p>
          <a:p>
            <a:pPr algn="ctr"/>
            <a:r>
              <a:rPr lang="en-GB" sz="4000" b="1" cap="none" spc="0" dirty="0">
                <a:ln w="9525">
                  <a:solidFill>
                    <a:schemeClr val="bg1"/>
                  </a:solidFill>
                  <a:prstDash val="solid"/>
                </a:ln>
                <a:solidFill>
                  <a:schemeClr val="accent4">
                    <a:lumMod val="75000"/>
                  </a:schemeClr>
                </a:solidFill>
                <a:latin typeface="Baguet Script" panose="00000500000000000000" pitchFamily="2" charset="0"/>
              </a:rPr>
              <a:t>our children to become</a:t>
            </a:r>
          </a:p>
          <a:p>
            <a:pPr algn="ctr"/>
            <a:r>
              <a:rPr lang="en-GB" sz="4000" b="1" cap="none" spc="0" dirty="0">
                <a:ln w="9525">
                  <a:solidFill>
                    <a:schemeClr val="bg1"/>
                  </a:solidFill>
                  <a:prstDash val="solid"/>
                </a:ln>
                <a:solidFill>
                  <a:schemeClr val="accent4">
                    <a:lumMod val="75000"/>
                  </a:schemeClr>
                </a:solidFill>
                <a:latin typeface="Baguet Script" panose="00000500000000000000" pitchFamily="2" charset="0"/>
              </a:rPr>
              <a:t> confident readers?</a:t>
            </a:r>
          </a:p>
          <a:p>
            <a:pPr algn="ctr"/>
            <a:endParaRPr lang="en-GB" sz="4000" b="1" dirty="0">
              <a:ln w="9525">
                <a:solidFill>
                  <a:schemeClr val="bg1"/>
                </a:solidFill>
                <a:prstDash val="solid"/>
              </a:ln>
              <a:solidFill>
                <a:schemeClr val="accent5">
                  <a:lumMod val="50000"/>
                </a:schemeClr>
              </a:solidFill>
            </a:endParaRPr>
          </a:p>
        </p:txBody>
      </p:sp>
      <p:pic>
        <p:nvPicPr>
          <p:cNvPr id="3" name="Picture 4">
            <a:extLst>
              <a:ext uri="{FF2B5EF4-FFF2-40B4-BE49-F238E27FC236}">
                <a16:creationId xmlns:a16="http://schemas.microsoft.com/office/drawing/2014/main" id="{5E2F4C7A-0C76-0271-9B47-67188D2305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51458">
            <a:off x="6780624" y="357745"/>
            <a:ext cx="1823036" cy="236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Premium Vector | Motivation lettering quote about books and reading - the  world belongs to those who read.">
            <a:extLst>
              <a:ext uri="{FF2B5EF4-FFF2-40B4-BE49-F238E27FC236}">
                <a16:creationId xmlns:a16="http://schemas.microsoft.com/office/drawing/2014/main" id="{F6293094-2244-A443-36B0-77B35C1773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4899" y="3216094"/>
            <a:ext cx="1891063" cy="1891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7101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B73BE03-6F56-5F41-926E-C24C0C18AB0E}"/>
              </a:ext>
            </a:extLst>
          </p:cNvPr>
          <p:cNvSpPr/>
          <p:nvPr/>
        </p:nvSpPr>
        <p:spPr>
          <a:xfrm>
            <a:off x="-15352" y="-1"/>
            <a:ext cx="382385" cy="685800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F17E7AB-240B-4944-A26C-DEFE53B29058}"/>
              </a:ext>
            </a:extLst>
          </p:cNvPr>
          <p:cNvSpPr/>
          <p:nvPr/>
        </p:nvSpPr>
        <p:spPr>
          <a:xfrm>
            <a:off x="363259" y="10293"/>
            <a:ext cx="133004" cy="684770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picture containing logo&#10;&#10;Description automatically generated">
            <a:extLst>
              <a:ext uri="{FF2B5EF4-FFF2-40B4-BE49-F238E27FC236}">
                <a16:creationId xmlns:a16="http://schemas.microsoft.com/office/drawing/2014/main" id="{2084B1B0-6BED-7A44-BDC7-FA70CF8D691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79581" y="5769890"/>
            <a:ext cx="786605" cy="995562"/>
          </a:xfrm>
          <a:prstGeom prst="rect">
            <a:avLst/>
          </a:prstGeom>
        </p:spPr>
      </p:pic>
      <p:pic>
        <p:nvPicPr>
          <p:cNvPr id="6" name="Picture 5">
            <a:extLst>
              <a:ext uri="{FF2B5EF4-FFF2-40B4-BE49-F238E27FC236}">
                <a16:creationId xmlns:a16="http://schemas.microsoft.com/office/drawing/2014/main" id="{22190CCE-2721-1E4F-94BE-274B5445D51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892469" y="6267671"/>
            <a:ext cx="6817532" cy="556404"/>
          </a:xfrm>
          <a:prstGeom prst="rect">
            <a:avLst/>
          </a:prstGeom>
          <a:noFill/>
          <a:ln>
            <a:noFill/>
          </a:ln>
        </p:spPr>
      </p:pic>
      <p:sp>
        <p:nvSpPr>
          <p:cNvPr id="9" name="TextBox 8">
            <a:extLst>
              <a:ext uri="{FF2B5EF4-FFF2-40B4-BE49-F238E27FC236}">
                <a16:creationId xmlns:a16="http://schemas.microsoft.com/office/drawing/2014/main" id="{8083D4B7-5716-C14D-B9B0-C6601F8957A7}"/>
              </a:ext>
            </a:extLst>
          </p:cNvPr>
          <p:cNvSpPr txBox="1"/>
          <p:nvPr/>
        </p:nvSpPr>
        <p:spPr>
          <a:xfrm>
            <a:off x="2026507" y="5590563"/>
            <a:ext cx="6549455" cy="677108"/>
          </a:xfrm>
          <a:prstGeom prst="rect">
            <a:avLst/>
          </a:prstGeom>
          <a:noFill/>
        </p:spPr>
        <p:txBody>
          <a:bodyPr wrap="square" rtlCol="0">
            <a:spAutoFit/>
          </a:bodyPr>
          <a:lstStyle/>
          <a:p>
            <a:pPr algn="ctr"/>
            <a:r>
              <a:rPr lang="en-GB" sz="2400" b="1" dirty="0">
                <a:solidFill>
                  <a:srgbClr val="C00000"/>
                </a:solidFill>
              </a:rPr>
              <a:t>Great Sankey Primary School </a:t>
            </a:r>
          </a:p>
          <a:p>
            <a:pPr algn="ctr"/>
            <a:r>
              <a:rPr lang="en-GB" sz="1400" b="1" dirty="0">
                <a:solidFill>
                  <a:schemeClr val="accent4">
                    <a:lumMod val="75000"/>
                  </a:schemeClr>
                </a:solidFill>
              </a:rPr>
              <a:t>‘Together We Learn and Grow’</a:t>
            </a:r>
          </a:p>
        </p:txBody>
      </p:sp>
      <p:sp>
        <p:nvSpPr>
          <p:cNvPr id="13" name="Rectangle 12">
            <a:extLst>
              <a:ext uri="{FF2B5EF4-FFF2-40B4-BE49-F238E27FC236}">
                <a16:creationId xmlns:a16="http://schemas.microsoft.com/office/drawing/2014/main" id="{7DBC0024-D662-CF45-A9BF-15FFF4E6A653}"/>
              </a:ext>
            </a:extLst>
          </p:cNvPr>
          <p:cNvSpPr/>
          <p:nvPr/>
        </p:nvSpPr>
        <p:spPr>
          <a:xfrm>
            <a:off x="745644" y="5544844"/>
            <a:ext cx="8190538" cy="4571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1026">
            <a:extLst>
              <a:ext uri="{FF2B5EF4-FFF2-40B4-BE49-F238E27FC236}">
                <a16:creationId xmlns:a16="http://schemas.microsoft.com/office/drawing/2014/main" id="{02C32E84-7E30-4733-CF8D-2271316FA0A2}"/>
              </a:ext>
            </a:extLst>
          </p:cNvPr>
          <p:cNvSpPr txBox="1">
            <a:spLocks/>
          </p:cNvSpPr>
          <p:nvPr/>
        </p:nvSpPr>
        <p:spPr>
          <a:xfrm>
            <a:off x="304432" y="-249414"/>
            <a:ext cx="7227097"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altLang="en-US" sz="4400" b="1" dirty="0">
                <a:solidFill>
                  <a:srgbClr val="C00000"/>
                </a:solidFill>
                <a:latin typeface="Baguet Script" panose="00000500000000000000" pitchFamily="2" charset="0"/>
              </a:rPr>
              <a:t>Developing Understanding</a:t>
            </a:r>
          </a:p>
        </p:txBody>
      </p:sp>
      <p:pic>
        <p:nvPicPr>
          <p:cNvPr id="10" name="Picture 9">
            <a:extLst>
              <a:ext uri="{FF2B5EF4-FFF2-40B4-BE49-F238E27FC236}">
                <a16:creationId xmlns:a16="http://schemas.microsoft.com/office/drawing/2014/main" id="{F00AACC2-4BED-ABF9-FCA2-8CDD9214AC06}"/>
              </a:ext>
            </a:extLst>
          </p:cNvPr>
          <p:cNvPicPr>
            <a:picLocks noChangeAspect="1"/>
          </p:cNvPicPr>
          <p:nvPr/>
        </p:nvPicPr>
        <p:blipFill>
          <a:blip r:embed="rId4"/>
          <a:stretch>
            <a:fillRect/>
          </a:stretch>
        </p:blipFill>
        <p:spPr>
          <a:xfrm rot="21192129">
            <a:off x="6517905" y="2352401"/>
            <a:ext cx="2273564" cy="1879645"/>
          </a:xfrm>
          <a:prstGeom prst="rect">
            <a:avLst/>
          </a:prstGeom>
        </p:spPr>
      </p:pic>
      <p:sp>
        <p:nvSpPr>
          <p:cNvPr id="2" name="Content Placeholder 2">
            <a:extLst>
              <a:ext uri="{FF2B5EF4-FFF2-40B4-BE49-F238E27FC236}">
                <a16:creationId xmlns:a16="http://schemas.microsoft.com/office/drawing/2014/main" id="{F39C2771-B648-8BB6-1EF7-74D2EF187E3D}"/>
              </a:ext>
            </a:extLst>
          </p:cNvPr>
          <p:cNvSpPr txBox="1">
            <a:spLocks/>
          </p:cNvSpPr>
          <p:nvPr/>
        </p:nvSpPr>
        <p:spPr>
          <a:xfrm>
            <a:off x="745644" y="1012895"/>
            <a:ext cx="5522777" cy="4442285"/>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defRPr/>
            </a:pPr>
            <a:r>
              <a:rPr lang="en-GB" sz="2800" dirty="0">
                <a:latin typeface="Letter-join Plus 40" pitchFamily="50" charset="0"/>
              </a:rPr>
              <a:t>In KS2 our main focus of our explicit reading sessions is to develop the children’s understanding of the text.  We do this through developing reading fluency and by teaching and practising a range of different questioning skills.  </a:t>
            </a:r>
          </a:p>
          <a:p>
            <a:pPr algn="l">
              <a:defRPr/>
            </a:pPr>
            <a:endParaRPr lang="en-GB" sz="2800" dirty="0">
              <a:latin typeface="Letter-join Plus 40" pitchFamily="50" charset="0"/>
            </a:endParaRPr>
          </a:p>
          <a:p>
            <a:pPr marL="342900" indent="-342900" algn="l">
              <a:lnSpc>
                <a:spcPct val="100000"/>
              </a:lnSpc>
              <a:buFont typeface="Arial" panose="020B0604020202020204" pitchFamily="34" charset="0"/>
              <a:buChar char="•"/>
              <a:defRPr/>
            </a:pPr>
            <a:r>
              <a:rPr lang="en-GB" sz="2800" dirty="0">
                <a:latin typeface="Letter-join Plus 40" pitchFamily="50" charset="0"/>
              </a:rPr>
              <a:t>It is essential that the children have the opportunity to interact and engage with texts and move beyond literal comprehension. They need to consider questions that require them to deduce, infer, justify and evaluate. </a:t>
            </a:r>
          </a:p>
          <a:p>
            <a:pPr algn="l">
              <a:defRPr/>
            </a:pPr>
            <a:endParaRPr lang="en-GB" sz="2800" dirty="0">
              <a:latin typeface="Letter-join Plus 40" pitchFamily="50" charset="0"/>
            </a:endParaRPr>
          </a:p>
        </p:txBody>
      </p:sp>
    </p:spTree>
    <p:extLst>
      <p:ext uri="{BB962C8B-B14F-4D97-AF65-F5344CB8AC3E}">
        <p14:creationId xmlns:p14="http://schemas.microsoft.com/office/powerpoint/2010/main" val="3952983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B73BE03-6F56-5F41-926E-C24C0C18AB0E}"/>
              </a:ext>
            </a:extLst>
          </p:cNvPr>
          <p:cNvSpPr/>
          <p:nvPr/>
        </p:nvSpPr>
        <p:spPr>
          <a:xfrm>
            <a:off x="-15352" y="-1"/>
            <a:ext cx="382385" cy="685800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F17E7AB-240B-4944-A26C-DEFE53B29058}"/>
              </a:ext>
            </a:extLst>
          </p:cNvPr>
          <p:cNvSpPr/>
          <p:nvPr/>
        </p:nvSpPr>
        <p:spPr>
          <a:xfrm>
            <a:off x="363259" y="10293"/>
            <a:ext cx="133004" cy="684770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picture containing logo&#10;&#10;Description automatically generated">
            <a:extLst>
              <a:ext uri="{FF2B5EF4-FFF2-40B4-BE49-F238E27FC236}">
                <a16:creationId xmlns:a16="http://schemas.microsoft.com/office/drawing/2014/main" id="{2084B1B0-6BED-7A44-BDC7-FA70CF8D691E}"/>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79581" y="5769890"/>
            <a:ext cx="786605" cy="995562"/>
          </a:xfrm>
          <a:prstGeom prst="rect">
            <a:avLst/>
          </a:prstGeom>
        </p:spPr>
      </p:pic>
      <p:pic>
        <p:nvPicPr>
          <p:cNvPr id="6" name="Picture 5">
            <a:extLst>
              <a:ext uri="{FF2B5EF4-FFF2-40B4-BE49-F238E27FC236}">
                <a16:creationId xmlns:a16="http://schemas.microsoft.com/office/drawing/2014/main" id="{22190CCE-2721-1E4F-94BE-274B5445D51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892469" y="6267671"/>
            <a:ext cx="6817532" cy="556404"/>
          </a:xfrm>
          <a:prstGeom prst="rect">
            <a:avLst/>
          </a:prstGeom>
          <a:noFill/>
          <a:ln>
            <a:noFill/>
          </a:ln>
        </p:spPr>
      </p:pic>
      <p:sp>
        <p:nvSpPr>
          <p:cNvPr id="9" name="TextBox 8">
            <a:extLst>
              <a:ext uri="{FF2B5EF4-FFF2-40B4-BE49-F238E27FC236}">
                <a16:creationId xmlns:a16="http://schemas.microsoft.com/office/drawing/2014/main" id="{8083D4B7-5716-C14D-B9B0-C6601F8957A7}"/>
              </a:ext>
            </a:extLst>
          </p:cNvPr>
          <p:cNvSpPr txBox="1"/>
          <p:nvPr/>
        </p:nvSpPr>
        <p:spPr>
          <a:xfrm>
            <a:off x="2026507" y="5590563"/>
            <a:ext cx="6549455" cy="677108"/>
          </a:xfrm>
          <a:prstGeom prst="rect">
            <a:avLst/>
          </a:prstGeom>
          <a:noFill/>
        </p:spPr>
        <p:txBody>
          <a:bodyPr wrap="square" rtlCol="0">
            <a:spAutoFit/>
          </a:bodyPr>
          <a:lstStyle/>
          <a:p>
            <a:pPr algn="ctr"/>
            <a:r>
              <a:rPr lang="en-GB" sz="2400" b="1" dirty="0">
                <a:solidFill>
                  <a:srgbClr val="C00000"/>
                </a:solidFill>
              </a:rPr>
              <a:t>Great Sankey Primary School </a:t>
            </a:r>
          </a:p>
          <a:p>
            <a:pPr algn="ctr"/>
            <a:r>
              <a:rPr lang="en-GB" sz="1400" b="1" dirty="0">
                <a:solidFill>
                  <a:schemeClr val="accent4">
                    <a:lumMod val="75000"/>
                  </a:schemeClr>
                </a:solidFill>
              </a:rPr>
              <a:t>‘Together We Learn and Grow’</a:t>
            </a:r>
          </a:p>
        </p:txBody>
      </p:sp>
      <p:sp>
        <p:nvSpPr>
          <p:cNvPr id="13" name="Rectangle 12">
            <a:extLst>
              <a:ext uri="{FF2B5EF4-FFF2-40B4-BE49-F238E27FC236}">
                <a16:creationId xmlns:a16="http://schemas.microsoft.com/office/drawing/2014/main" id="{7DBC0024-D662-CF45-A9BF-15FFF4E6A653}"/>
              </a:ext>
            </a:extLst>
          </p:cNvPr>
          <p:cNvSpPr/>
          <p:nvPr/>
        </p:nvSpPr>
        <p:spPr>
          <a:xfrm>
            <a:off x="745644" y="5544844"/>
            <a:ext cx="8190538" cy="4571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1026">
            <a:extLst>
              <a:ext uri="{FF2B5EF4-FFF2-40B4-BE49-F238E27FC236}">
                <a16:creationId xmlns:a16="http://schemas.microsoft.com/office/drawing/2014/main" id="{02C32E84-7E30-4733-CF8D-2271316FA0A2}"/>
              </a:ext>
            </a:extLst>
          </p:cNvPr>
          <p:cNvSpPr txBox="1">
            <a:spLocks/>
          </p:cNvSpPr>
          <p:nvPr/>
        </p:nvSpPr>
        <p:spPr>
          <a:xfrm>
            <a:off x="582396" y="-218520"/>
            <a:ext cx="8383401" cy="1143000"/>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altLang="en-US" sz="4400" b="1" dirty="0">
                <a:solidFill>
                  <a:srgbClr val="C00000"/>
                </a:solidFill>
                <a:latin typeface="Baguet Script" panose="00000500000000000000" pitchFamily="2" charset="0"/>
              </a:rPr>
              <a:t>Strategies To Develop Understanding</a:t>
            </a:r>
          </a:p>
        </p:txBody>
      </p:sp>
      <p:pic>
        <p:nvPicPr>
          <p:cNvPr id="9218" name="Picture 2" descr="Reading Comprehension - luddfoot.polarismat.org.uk">
            <a:extLst>
              <a:ext uri="{FF2B5EF4-FFF2-40B4-BE49-F238E27FC236}">
                <a16:creationId xmlns:a16="http://schemas.microsoft.com/office/drawing/2014/main" id="{6B2585DA-606E-FB2D-DE9E-1BA796C869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257" y="1188482"/>
            <a:ext cx="2893071" cy="409235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FC5488A3-169D-F418-AAF6-184E8F5B380D}"/>
              </a:ext>
            </a:extLst>
          </p:cNvPr>
          <p:cNvSpPr txBox="1"/>
          <p:nvPr/>
        </p:nvSpPr>
        <p:spPr>
          <a:xfrm>
            <a:off x="2867321" y="1434438"/>
            <a:ext cx="6098476" cy="3859518"/>
          </a:xfrm>
          <a:prstGeom prst="rect">
            <a:avLst/>
          </a:prstGeom>
          <a:noFill/>
        </p:spPr>
        <p:txBody>
          <a:bodyPr wrap="square">
            <a:spAutoFit/>
          </a:bodyPr>
          <a:lstStyle/>
          <a:p>
            <a:pPr marL="342900" indent="-342900" eaLnBrk="1" fontAlgn="auto" hangingPunct="1">
              <a:spcBef>
                <a:spcPct val="20000"/>
              </a:spcBef>
              <a:spcAft>
                <a:spcPts val="0"/>
              </a:spcAft>
              <a:buFont typeface="Arial" pitchFamily="34" charset="0"/>
              <a:buChar char="•"/>
              <a:defRPr/>
            </a:pPr>
            <a:r>
              <a:rPr lang="en-GB" sz="1800" dirty="0">
                <a:latin typeface="Letter-join Plus 40" pitchFamily="50" charset="0"/>
                <a:cs typeface="+mn-cs"/>
              </a:rPr>
              <a:t>Literal: repeating directly or in your own words what is in the text.</a:t>
            </a:r>
          </a:p>
          <a:p>
            <a:pPr marL="342900" indent="-342900" eaLnBrk="1" fontAlgn="auto" hangingPunct="1">
              <a:spcBef>
                <a:spcPct val="20000"/>
              </a:spcBef>
              <a:spcAft>
                <a:spcPts val="0"/>
              </a:spcAft>
              <a:buFont typeface="Arial" pitchFamily="34" charset="0"/>
              <a:buChar char="•"/>
              <a:defRPr/>
            </a:pPr>
            <a:endParaRPr lang="en-GB" sz="1800" dirty="0">
              <a:latin typeface="Letter-join Plus 40" pitchFamily="50" charset="0"/>
              <a:cs typeface="+mn-cs"/>
            </a:endParaRPr>
          </a:p>
          <a:p>
            <a:pPr marL="342900" indent="-342900" eaLnBrk="1" fontAlgn="auto" hangingPunct="1">
              <a:spcBef>
                <a:spcPct val="20000"/>
              </a:spcBef>
              <a:spcAft>
                <a:spcPts val="0"/>
              </a:spcAft>
              <a:buFont typeface="Arial" pitchFamily="34" charset="0"/>
              <a:buChar char="•"/>
              <a:defRPr/>
            </a:pPr>
            <a:r>
              <a:rPr lang="en-GB" sz="1800" dirty="0">
                <a:latin typeface="Letter-join Plus 40" pitchFamily="50" charset="0"/>
                <a:cs typeface="+mn-cs"/>
              </a:rPr>
              <a:t>Inference: reading between the lines, drawing out conclusions which are based on, but go beyond, the information given in the text.</a:t>
            </a:r>
            <a:br>
              <a:rPr lang="en-GB" sz="1800" dirty="0">
                <a:latin typeface="Letter-join Plus 40" pitchFamily="50" charset="0"/>
                <a:cs typeface="+mn-cs"/>
              </a:rPr>
            </a:br>
            <a:endParaRPr lang="en-GB" sz="1800" dirty="0">
              <a:latin typeface="Letter-join Plus 40" pitchFamily="50" charset="0"/>
              <a:cs typeface="+mn-cs"/>
            </a:endParaRPr>
          </a:p>
          <a:p>
            <a:pPr marL="342900" indent="-342900" eaLnBrk="1" fontAlgn="auto" hangingPunct="1">
              <a:spcBef>
                <a:spcPct val="20000"/>
              </a:spcBef>
              <a:spcAft>
                <a:spcPts val="0"/>
              </a:spcAft>
              <a:buFont typeface="Arial" pitchFamily="34" charset="0"/>
              <a:buChar char="•"/>
              <a:defRPr/>
            </a:pPr>
            <a:r>
              <a:rPr lang="en-GB" sz="1800" dirty="0">
                <a:latin typeface="Letter-join Plus 40" pitchFamily="50" charset="0"/>
                <a:cs typeface="+mn-cs"/>
              </a:rPr>
              <a:t>Deduction: drawing conclusions from the information given throughout the text.</a:t>
            </a:r>
          </a:p>
          <a:p>
            <a:pPr eaLnBrk="1" fontAlgn="auto" hangingPunct="1">
              <a:spcBef>
                <a:spcPts val="0"/>
              </a:spcBef>
              <a:spcAft>
                <a:spcPts val="0"/>
              </a:spcAft>
              <a:buFont typeface="Arial" pitchFamily="34" charset="0"/>
              <a:buChar char="•"/>
              <a:defRPr/>
            </a:pPr>
            <a:endParaRPr lang="en-GB" sz="1800" dirty="0">
              <a:latin typeface="Letter-join Plus 40" pitchFamily="50" charset="0"/>
              <a:cs typeface="+mn-cs"/>
            </a:endParaRPr>
          </a:p>
          <a:p>
            <a:pPr eaLnBrk="1" fontAlgn="auto" hangingPunct="1">
              <a:spcBef>
                <a:spcPts val="0"/>
              </a:spcBef>
              <a:spcAft>
                <a:spcPts val="0"/>
              </a:spcAft>
              <a:buFont typeface="Arial" pitchFamily="34" charset="0"/>
              <a:buChar char="•"/>
              <a:defRPr/>
            </a:pPr>
            <a:r>
              <a:rPr lang="en-GB" sz="1800" dirty="0">
                <a:latin typeface="Letter-join Plus 40" pitchFamily="50" charset="0"/>
                <a:cs typeface="+mn-cs"/>
              </a:rPr>
              <a:t>   Justification: finding evidence in the text to justify responses.</a:t>
            </a:r>
          </a:p>
          <a:p>
            <a:pPr eaLnBrk="1" fontAlgn="auto" hangingPunct="1">
              <a:spcBef>
                <a:spcPts val="0"/>
              </a:spcBef>
              <a:spcAft>
                <a:spcPts val="0"/>
              </a:spcAft>
              <a:buFont typeface="Arial" pitchFamily="34" charset="0"/>
              <a:buChar char="•"/>
              <a:defRPr/>
            </a:pPr>
            <a:endParaRPr lang="en-GB" sz="1800" dirty="0">
              <a:latin typeface="Letter-join Plus 40" pitchFamily="50" charset="0"/>
              <a:cs typeface="+mn-cs"/>
            </a:endParaRPr>
          </a:p>
          <a:p>
            <a:pPr eaLnBrk="1" fontAlgn="auto" hangingPunct="1">
              <a:spcBef>
                <a:spcPts val="0"/>
              </a:spcBef>
              <a:spcAft>
                <a:spcPts val="0"/>
              </a:spcAft>
              <a:buFont typeface="Arial" pitchFamily="34" charset="0"/>
              <a:buChar char="•"/>
              <a:defRPr/>
            </a:pPr>
            <a:r>
              <a:rPr lang="en-GB" sz="1800" dirty="0">
                <a:latin typeface="Letter-join Plus 40" pitchFamily="50" charset="0"/>
                <a:cs typeface="+mn-cs"/>
              </a:rPr>
              <a:t>   Evaluative : making critical judgements relating to the </a:t>
            </a:r>
            <a:r>
              <a:rPr lang="en-GB" dirty="0">
                <a:latin typeface="Letter-join Plus 40" pitchFamily="50" charset="0"/>
              </a:rPr>
              <a:t>text.</a:t>
            </a:r>
            <a:endParaRPr lang="en-GB" sz="1800" dirty="0">
              <a:latin typeface="Letter-join Plus 40" pitchFamily="50" charset="0"/>
              <a:cs typeface="+mn-cs"/>
            </a:endParaRPr>
          </a:p>
        </p:txBody>
      </p:sp>
    </p:spTree>
    <p:extLst>
      <p:ext uri="{BB962C8B-B14F-4D97-AF65-F5344CB8AC3E}">
        <p14:creationId xmlns:p14="http://schemas.microsoft.com/office/powerpoint/2010/main" val="1807869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B73BE03-6F56-5F41-926E-C24C0C18AB0E}"/>
              </a:ext>
            </a:extLst>
          </p:cNvPr>
          <p:cNvSpPr/>
          <p:nvPr/>
        </p:nvSpPr>
        <p:spPr>
          <a:xfrm>
            <a:off x="-15352" y="-1"/>
            <a:ext cx="382385" cy="685800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F17E7AB-240B-4944-A26C-DEFE53B29058}"/>
              </a:ext>
            </a:extLst>
          </p:cNvPr>
          <p:cNvSpPr/>
          <p:nvPr/>
        </p:nvSpPr>
        <p:spPr>
          <a:xfrm>
            <a:off x="363259" y="10293"/>
            <a:ext cx="133004" cy="684770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picture containing logo&#10;&#10;Description automatically generated">
            <a:extLst>
              <a:ext uri="{FF2B5EF4-FFF2-40B4-BE49-F238E27FC236}">
                <a16:creationId xmlns:a16="http://schemas.microsoft.com/office/drawing/2014/main" id="{2084B1B0-6BED-7A44-BDC7-FA70CF8D691E}"/>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79581" y="5769890"/>
            <a:ext cx="786605" cy="995562"/>
          </a:xfrm>
          <a:prstGeom prst="rect">
            <a:avLst/>
          </a:prstGeom>
        </p:spPr>
      </p:pic>
      <p:pic>
        <p:nvPicPr>
          <p:cNvPr id="6" name="Picture 5">
            <a:extLst>
              <a:ext uri="{FF2B5EF4-FFF2-40B4-BE49-F238E27FC236}">
                <a16:creationId xmlns:a16="http://schemas.microsoft.com/office/drawing/2014/main" id="{22190CCE-2721-1E4F-94BE-274B5445D51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892469" y="6267671"/>
            <a:ext cx="6817532" cy="556404"/>
          </a:xfrm>
          <a:prstGeom prst="rect">
            <a:avLst/>
          </a:prstGeom>
          <a:noFill/>
          <a:ln>
            <a:noFill/>
          </a:ln>
        </p:spPr>
      </p:pic>
      <p:sp>
        <p:nvSpPr>
          <p:cNvPr id="9" name="TextBox 8">
            <a:extLst>
              <a:ext uri="{FF2B5EF4-FFF2-40B4-BE49-F238E27FC236}">
                <a16:creationId xmlns:a16="http://schemas.microsoft.com/office/drawing/2014/main" id="{8083D4B7-5716-C14D-B9B0-C6601F8957A7}"/>
              </a:ext>
            </a:extLst>
          </p:cNvPr>
          <p:cNvSpPr txBox="1"/>
          <p:nvPr/>
        </p:nvSpPr>
        <p:spPr>
          <a:xfrm>
            <a:off x="2026507" y="5590563"/>
            <a:ext cx="6549455" cy="677108"/>
          </a:xfrm>
          <a:prstGeom prst="rect">
            <a:avLst/>
          </a:prstGeom>
          <a:noFill/>
        </p:spPr>
        <p:txBody>
          <a:bodyPr wrap="square" rtlCol="0">
            <a:spAutoFit/>
          </a:bodyPr>
          <a:lstStyle/>
          <a:p>
            <a:pPr algn="ctr"/>
            <a:r>
              <a:rPr lang="en-GB" sz="2400" b="1" dirty="0">
                <a:solidFill>
                  <a:srgbClr val="C00000"/>
                </a:solidFill>
              </a:rPr>
              <a:t>Great Sankey Primary School </a:t>
            </a:r>
          </a:p>
          <a:p>
            <a:pPr algn="ctr"/>
            <a:r>
              <a:rPr lang="en-GB" sz="1400" b="1" dirty="0">
                <a:solidFill>
                  <a:schemeClr val="accent4">
                    <a:lumMod val="75000"/>
                  </a:schemeClr>
                </a:solidFill>
              </a:rPr>
              <a:t>‘Together We Learn and Grow’</a:t>
            </a:r>
          </a:p>
        </p:txBody>
      </p:sp>
      <p:sp>
        <p:nvSpPr>
          <p:cNvPr id="13" name="Rectangle 12">
            <a:extLst>
              <a:ext uri="{FF2B5EF4-FFF2-40B4-BE49-F238E27FC236}">
                <a16:creationId xmlns:a16="http://schemas.microsoft.com/office/drawing/2014/main" id="{7DBC0024-D662-CF45-A9BF-15FFF4E6A653}"/>
              </a:ext>
            </a:extLst>
          </p:cNvPr>
          <p:cNvSpPr/>
          <p:nvPr/>
        </p:nvSpPr>
        <p:spPr>
          <a:xfrm>
            <a:off x="745644" y="5544844"/>
            <a:ext cx="8190538" cy="4571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1026">
            <a:extLst>
              <a:ext uri="{FF2B5EF4-FFF2-40B4-BE49-F238E27FC236}">
                <a16:creationId xmlns:a16="http://schemas.microsoft.com/office/drawing/2014/main" id="{02C32E84-7E30-4733-CF8D-2271316FA0A2}"/>
              </a:ext>
            </a:extLst>
          </p:cNvPr>
          <p:cNvSpPr txBox="1">
            <a:spLocks/>
          </p:cNvSpPr>
          <p:nvPr/>
        </p:nvSpPr>
        <p:spPr>
          <a:xfrm>
            <a:off x="582396" y="-218520"/>
            <a:ext cx="8383401"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altLang="en-US" sz="4400" b="1" dirty="0">
                <a:solidFill>
                  <a:srgbClr val="C00000"/>
                </a:solidFill>
                <a:latin typeface="Baguet Script" panose="00000500000000000000" pitchFamily="2" charset="0"/>
              </a:rPr>
              <a:t>Promoting A Love Of Reading …</a:t>
            </a:r>
          </a:p>
        </p:txBody>
      </p:sp>
      <p:sp>
        <p:nvSpPr>
          <p:cNvPr id="2" name="TextBox 5">
            <a:extLst>
              <a:ext uri="{FF2B5EF4-FFF2-40B4-BE49-F238E27FC236}">
                <a16:creationId xmlns:a16="http://schemas.microsoft.com/office/drawing/2014/main" id="{8BE3E248-D151-BA7C-EC76-D3F58EF3BCCC}"/>
              </a:ext>
            </a:extLst>
          </p:cNvPr>
          <p:cNvSpPr txBox="1">
            <a:spLocks noChangeArrowheads="1"/>
          </p:cNvSpPr>
          <p:nvPr/>
        </p:nvSpPr>
        <p:spPr bwMode="auto">
          <a:xfrm>
            <a:off x="779581" y="1247971"/>
            <a:ext cx="82296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000" dirty="0">
                <a:latin typeface="Letter-join Plus 40"/>
              </a:rPr>
              <a:t>As a school and phase, our key priority is to promote and instil a love of reading in all children. </a:t>
            </a:r>
          </a:p>
          <a:p>
            <a:pPr eaLnBrk="1" hangingPunct="1">
              <a:spcBef>
                <a:spcPct val="0"/>
              </a:spcBef>
              <a:buFontTx/>
              <a:buNone/>
            </a:pPr>
            <a:endParaRPr lang="en-GB" altLang="en-US" sz="2000" dirty="0">
              <a:latin typeface="Letter-join Plus 40"/>
            </a:endParaRPr>
          </a:p>
          <a:p>
            <a:pPr eaLnBrk="1" hangingPunct="1">
              <a:spcBef>
                <a:spcPct val="0"/>
              </a:spcBef>
              <a:buFontTx/>
              <a:buNone/>
            </a:pPr>
            <a:r>
              <a:rPr lang="en-GB" altLang="en-US" sz="2000" dirty="0">
                <a:latin typeface="Letter-join Plus 40"/>
              </a:rPr>
              <a:t>We provide children with many opportunities to read and be read to throughout the day. </a:t>
            </a:r>
          </a:p>
          <a:p>
            <a:pPr eaLnBrk="1" hangingPunct="1">
              <a:spcBef>
                <a:spcPct val="0"/>
              </a:spcBef>
              <a:buFontTx/>
              <a:buNone/>
            </a:pPr>
            <a:endParaRPr lang="en-GB" altLang="en-US" sz="2000" dirty="0">
              <a:latin typeface="Letter-join Plus 40"/>
            </a:endParaRPr>
          </a:p>
          <a:p>
            <a:pPr eaLnBrk="1" hangingPunct="1">
              <a:spcBef>
                <a:spcPct val="0"/>
              </a:spcBef>
              <a:buFontTx/>
              <a:buNone/>
            </a:pPr>
            <a:r>
              <a:rPr lang="en-GB" altLang="en-US" sz="2000" dirty="0">
                <a:latin typeface="Letter-join Plus 40"/>
              </a:rPr>
              <a:t>Provide lots of exciting opportunities to promote reading – including:</a:t>
            </a:r>
          </a:p>
          <a:p>
            <a:pPr eaLnBrk="1" hangingPunct="1">
              <a:spcBef>
                <a:spcPct val="0"/>
              </a:spcBef>
              <a:buFontTx/>
              <a:buNone/>
            </a:pPr>
            <a:endParaRPr lang="en-GB" altLang="en-US" sz="2000" dirty="0">
              <a:latin typeface="Letter-join Plus 40"/>
            </a:endParaRPr>
          </a:p>
          <a:p>
            <a:pPr eaLnBrk="1" hangingPunct="1">
              <a:spcBef>
                <a:spcPct val="0"/>
              </a:spcBef>
            </a:pPr>
            <a:r>
              <a:rPr lang="en-GB" altLang="en-US" sz="2000" dirty="0">
                <a:latin typeface="Letter-join Plus 40"/>
              </a:rPr>
              <a:t> Sponsored Reads</a:t>
            </a:r>
          </a:p>
          <a:p>
            <a:pPr eaLnBrk="1" hangingPunct="1">
              <a:spcBef>
                <a:spcPct val="0"/>
              </a:spcBef>
            </a:pPr>
            <a:r>
              <a:rPr lang="en-GB" altLang="en-US" sz="2000" dirty="0">
                <a:latin typeface="Letter-join Plus 40"/>
              </a:rPr>
              <a:t> Reading Corner Competitions</a:t>
            </a:r>
          </a:p>
          <a:p>
            <a:pPr eaLnBrk="1" hangingPunct="1">
              <a:spcBef>
                <a:spcPct val="0"/>
              </a:spcBef>
            </a:pPr>
            <a:r>
              <a:rPr lang="en-GB" altLang="en-US" sz="2000" dirty="0">
                <a:latin typeface="Letter-join Plus 40"/>
              </a:rPr>
              <a:t> School Book Fairs</a:t>
            </a:r>
          </a:p>
          <a:p>
            <a:pPr eaLnBrk="1" hangingPunct="1">
              <a:spcBef>
                <a:spcPct val="0"/>
              </a:spcBef>
            </a:pPr>
            <a:r>
              <a:rPr lang="en-GB" altLang="en-US" sz="2000" dirty="0">
                <a:latin typeface="Letter-join Plus 40"/>
              </a:rPr>
              <a:t> 100 Book challenge</a:t>
            </a:r>
          </a:p>
        </p:txBody>
      </p:sp>
      <p:pic>
        <p:nvPicPr>
          <p:cNvPr id="3" name="Picture 1" descr="C:\Users\T Gawne\AppData\Local\Microsoft\Windows\INetCache\IE\105JVTJH\-LOVE-love-36983825-1680-1050[1].jpg">
            <a:extLst>
              <a:ext uri="{FF2B5EF4-FFF2-40B4-BE49-F238E27FC236}">
                <a16:creationId xmlns:a16="http://schemas.microsoft.com/office/drawing/2014/main" id="{FF0F5954-8B43-72DA-998D-026C490894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188160">
            <a:off x="5374472" y="3771561"/>
            <a:ext cx="2169103" cy="1355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5645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B73BE03-6F56-5F41-926E-C24C0C18AB0E}"/>
              </a:ext>
            </a:extLst>
          </p:cNvPr>
          <p:cNvSpPr/>
          <p:nvPr/>
        </p:nvSpPr>
        <p:spPr>
          <a:xfrm>
            <a:off x="-15352" y="-1"/>
            <a:ext cx="382385" cy="685800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F17E7AB-240B-4944-A26C-DEFE53B29058}"/>
              </a:ext>
            </a:extLst>
          </p:cNvPr>
          <p:cNvSpPr/>
          <p:nvPr/>
        </p:nvSpPr>
        <p:spPr>
          <a:xfrm>
            <a:off x="363259" y="10293"/>
            <a:ext cx="133004" cy="684770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1026">
            <a:extLst>
              <a:ext uri="{FF2B5EF4-FFF2-40B4-BE49-F238E27FC236}">
                <a16:creationId xmlns:a16="http://schemas.microsoft.com/office/drawing/2014/main" id="{02C32E84-7E30-4733-CF8D-2271316FA0A2}"/>
              </a:ext>
            </a:extLst>
          </p:cNvPr>
          <p:cNvSpPr txBox="1">
            <a:spLocks/>
          </p:cNvSpPr>
          <p:nvPr/>
        </p:nvSpPr>
        <p:spPr>
          <a:xfrm>
            <a:off x="582396" y="-218520"/>
            <a:ext cx="8383401"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altLang="en-US" sz="4400" b="1" dirty="0">
                <a:solidFill>
                  <a:srgbClr val="C00000"/>
                </a:solidFill>
                <a:latin typeface="Baguet Script" panose="00000500000000000000" pitchFamily="2" charset="0"/>
              </a:rPr>
              <a:t>Reading Environments</a:t>
            </a:r>
          </a:p>
        </p:txBody>
      </p:sp>
      <p:pic>
        <p:nvPicPr>
          <p:cNvPr id="10" name="Picture 3">
            <a:extLst>
              <a:ext uri="{FF2B5EF4-FFF2-40B4-BE49-F238E27FC236}">
                <a16:creationId xmlns:a16="http://schemas.microsoft.com/office/drawing/2014/main" id="{6BBBE226-82B2-EC7F-D44B-B4DA21BD64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02231">
            <a:off x="906529" y="1249390"/>
            <a:ext cx="3533775" cy="231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a:extLst>
              <a:ext uri="{FF2B5EF4-FFF2-40B4-BE49-F238E27FC236}">
                <a16:creationId xmlns:a16="http://schemas.microsoft.com/office/drawing/2014/main" id="{4D46B768-9BC0-D55D-A19F-C4A03F37C6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51458">
            <a:off x="5792093" y="2830590"/>
            <a:ext cx="2850731" cy="3696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descr="https://pbs.twimg.com/media/DoA3KEaWkAAgFOt.jpg">
            <a:extLst>
              <a:ext uri="{FF2B5EF4-FFF2-40B4-BE49-F238E27FC236}">
                <a16:creationId xmlns:a16="http://schemas.microsoft.com/office/drawing/2014/main" id="{7076D7C8-29C4-95B6-DA17-B27FD9E6AA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5769" y="4070276"/>
            <a:ext cx="3559175"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descr="https://pbs.twimg.com/media/DpNlb90WkAAd7JB.jpg">
            <a:extLst>
              <a:ext uri="{FF2B5EF4-FFF2-40B4-BE49-F238E27FC236}">
                <a16:creationId xmlns:a16="http://schemas.microsoft.com/office/drawing/2014/main" id="{2CAF0FC4-82AB-FA5E-816F-02E172210C0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28658" y="1102592"/>
            <a:ext cx="2514600" cy="33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185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B73BE03-6F56-5F41-926E-C24C0C18AB0E}"/>
              </a:ext>
            </a:extLst>
          </p:cNvPr>
          <p:cNvSpPr/>
          <p:nvPr/>
        </p:nvSpPr>
        <p:spPr>
          <a:xfrm>
            <a:off x="-15352" y="-1"/>
            <a:ext cx="382385" cy="685800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F17E7AB-240B-4944-A26C-DEFE53B29058}"/>
              </a:ext>
            </a:extLst>
          </p:cNvPr>
          <p:cNvSpPr/>
          <p:nvPr/>
        </p:nvSpPr>
        <p:spPr>
          <a:xfrm>
            <a:off x="363259" y="10293"/>
            <a:ext cx="133004" cy="684770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1026">
            <a:extLst>
              <a:ext uri="{FF2B5EF4-FFF2-40B4-BE49-F238E27FC236}">
                <a16:creationId xmlns:a16="http://schemas.microsoft.com/office/drawing/2014/main" id="{02C32E84-7E30-4733-CF8D-2271316FA0A2}"/>
              </a:ext>
            </a:extLst>
          </p:cNvPr>
          <p:cNvSpPr txBox="1">
            <a:spLocks/>
          </p:cNvSpPr>
          <p:nvPr/>
        </p:nvSpPr>
        <p:spPr>
          <a:xfrm>
            <a:off x="582396" y="-218520"/>
            <a:ext cx="8383401"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altLang="en-US" sz="4400" b="1" dirty="0">
                <a:solidFill>
                  <a:srgbClr val="C00000"/>
                </a:solidFill>
                <a:latin typeface="Baguet Script" panose="00000500000000000000" pitchFamily="2" charset="0"/>
              </a:rPr>
              <a:t>Recommended Reads!</a:t>
            </a:r>
          </a:p>
        </p:txBody>
      </p:sp>
      <p:pic>
        <p:nvPicPr>
          <p:cNvPr id="2" name="Picture 2" descr="Image result for top 100 books to read y6">
            <a:extLst>
              <a:ext uri="{FF2B5EF4-FFF2-40B4-BE49-F238E27FC236}">
                <a16:creationId xmlns:a16="http://schemas.microsoft.com/office/drawing/2014/main" id="{C3818E84-89FD-4264-12BF-BB7FF28152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268" y="1813496"/>
            <a:ext cx="4419600" cy="270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Image result for top 100 books to read y6">
            <a:extLst>
              <a:ext uri="{FF2B5EF4-FFF2-40B4-BE49-F238E27FC236}">
                <a16:creationId xmlns:a16="http://schemas.microsoft.com/office/drawing/2014/main" id="{D12B475C-592F-90DA-F17A-0E6DE6E8B7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546" t="9091" r="15152" b="5682"/>
          <a:stretch>
            <a:fillRect/>
          </a:stretch>
        </p:blipFill>
        <p:spPr bwMode="auto">
          <a:xfrm>
            <a:off x="5827874" y="1009362"/>
            <a:ext cx="2921000"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picture containing logo&#10;&#10;Description automatically generated">
            <a:extLst>
              <a:ext uri="{FF2B5EF4-FFF2-40B4-BE49-F238E27FC236}">
                <a16:creationId xmlns:a16="http://schemas.microsoft.com/office/drawing/2014/main" id="{E4C5F47E-B775-6B70-3BAF-7CB8D09BAFB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79581" y="5769890"/>
            <a:ext cx="786605" cy="995562"/>
          </a:xfrm>
          <a:prstGeom prst="rect">
            <a:avLst/>
          </a:prstGeom>
        </p:spPr>
      </p:pic>
      <p:pic>
        <p:nvPicPr>
          <p:cNvPr id="6" name="Picture 5">
            <a:extLst>
              <a:ext uri="{FF2B5EF4-FFF2-40B4-BE49-F238E27FC236}">
                <a16:creationId xmlns:a16="http://schemas.microsoft.com/office/drawing/2014/main" id="{498AC939-2217-1CB1-54EE-97F8391CEEAF}"/>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892469" y="6267671"/>
            <a:ext cx="6817532" cy="556404"/>
          </a:xfrm>
          <a:prstGeom prst="rect">
            <a:avLst/>
          </a:prstGeom>
          <a:noFill/>
          <a:ln>
            <a:noFill/>
          </a:ln>
        </p:spPr>
      </p:pic>
      <p:sp>
        <p:nvSpPr>
          <p:cNvPr id="9" name="TextBox 8">
            <a:extLst>
              <a:ext uri="{FF2B5EF4-FFF2-40B4-BE49-F238E27FC236}">
                <a16:creationId xmlns:a16="http://schemas.microsoft.com/office/drawing/2014/main" id="{A25784E9-F66E-08DF-8049-9B82D4080A87}"/>
              </a:ext>
            </a:extLst>
          </p:cNvPr>
          <p:cNvSpPr txBox="1"/>
          <p:nvPr/>
        </p:nvSpPr>
        <p:spPr>
          <a:xfrm>
            <a:off x="2026507" y="5590563"/>
            <a:ext cx="6549455" cy="677108"/>
          </a:xfrm>
          <a:prstGeom prst="rect">
            <a:avLst/>
          </a:prstGeom>
          <a:noFill/>
        </p:spPr>
        <p:txBody>
          <a:bodyPr wrap="square" rtlCol="0">
            <a:spAutoFit/>
          </a:bodyPr>
          <a:lstStyle/>
          <a:p>
            <a:pPr algn="ctr"/>
            <a:r>
              <a:rPr lang="en-GB" sz="2400" b="1" dirty="0">
                <a:solidFill>
                  <a:srgbClr val="C00000"/>
                </a:solidFill>
              </a:rPr>
              <a:t>Great Sankey Primary School </a:t>
            </a:r>
          </a:p>
          <a:p>
            <a:pPr algn="ctr"/>
            <a:r>
              <a:rPr lang="en-GB" sz="1400" b="1" dirty="0">
                <a:solidFill>
                  <a:schemeClr val="accent4">
                    <a:lumMod val="75000"/>
                  </a:schemeClr>
                </a:solidFill>
              </a:rPr>
              <a:t>‘Together We Learn and Grow’</a:t>
            </a:r>
          </a:p>
        </p:txBody>
      </p:sp>
      <p:sp>
        <p:nvSpPr>
          <p:cNvPr id="13" name="Rectangle 12">
            <a:extLst>
              <a:ext uri="{FF2B5EF4-FFF2-40B4-BE49-F238E27FC236}">
                <a16:creationId xmlns:a16="http://schemas.microsoft.com/office/drawing/2014/main" id="{AEAE8FFE-C6D5-1964-8781-1C4E2BA7B3D4}"/>
              </a:ext>
            </a:extLst>
          </p:cNvPr>
          <p:cNvSpPr/>
          <p:nvPr/>
        </p:nvSpPr>
        <p:spPr>
          <a:xfrm>
            <a:off x="745644" y="5544844"/>
            <a:ext cx="8190538" cy="4571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62626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B73BE03-6F56-5F41-926E-C24C0C18AB0E}"/>
              </a:ext>
            </a:extLst>
          </p:cNvPr>
          <p:cNvSpPr/>
          <p:nvPr/>
        </p:nvSpPr>
        <p:spPr>
          <a:xfrm>
            <a:off x="-15352" y="-1"/>
            <a:ext cx="382385" cy="685800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F17E7AB-240B-4944-A26C-DEFE53B29058}"/>
              </a:ext>
            </a:extLst>
          </p:cNvPr>
          <p:cNvSpPr/>
          <p:nvPr/>
        </p:nvSpPr>
        <p:spPr>
          <a:xfrm>
            <a:off x="363259" y="10293"/>
            <a:ext cx="133004" cy="684770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1026">
            <a:extLst>
              <a:ext uri="{FF2B5EF4-FFF2-40B4-BE49-F238E27FC236}">
                <a16:creationId xmlns:a16="http://schemas.microsoft.com/office/drawing/2014/main" id="{02C32E84-7E30-4733-CF8D-2271316FA0A2}"/>
              </a:ext>
            </a:extLst>
          </p:cNvPr>
          <p:cNvSpPr txBox="1">
            <a:spLocks/>
          </p:cNvSpPr>
          <p:nvPr/>
        </p:nvSpPr>
        <p:spPr>
          <a:xfrm>
            <a:off x="649212" y="-126621"/>
            <a:ext cx="8383401" cy="1143000"/>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altLang="en-US" sz="4400" b="1" dirty="0">
                <a:solidFill>
                  <a:srgbClr val="C00000"/>
                </a:solidFill>
                <a:latin typeface="Baguet Script" panose="00000500000000000000" pitchFamily="2" charset="0"/>
              </a:rPr>
              <a:t>What does reading look like at GSP?</a:t>
            </a:r>
          </a:p>
        </p:txBody>
      </p:sp>
      <p:sp>
        <p:nvSpPr>
          <p:cNvPr id="10" name="Content Placeholder 2">
            <a:extLst>
              <a:ext uri="{FF2B5EF4-FFF2-40B4-BE49-F238E27FC236}">
                <a16:creationId xmlns:a16="http://schemas.microsoft.com/office/drawing/2014/main" id="{3F93F98B-C67D-70DA-D19E-621B13545564}"/>
              </a:ext>
            </a:extLst>
          </p:cNvPr>
          <p:cNvSpPr txBox="1">
            <a:spLocks/>
          </p:cNvSpPr>
          <p:nvPr/>
        </p:nvSpPr>
        <p:spPr>
          <a:xfrm>
            <a:off x="978664" y="1863303"/>
            <a:ext cx="8229600" cy="4068763"/>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lnSpc>
                <a:spcPct val="150000"/>
              </a:lnSpc>
              <a:buFont typeface="Arial" panose="020B0604020202020204" pitchFamily="34" charset="0"/>
              <a:buChar char="•"/>
            </a:pPr>
            <a:r>
              <a:rPr lang="en-GB" altLang="en-US" sz="2800" dirty="0">
                <a:latin typeface="Letter-join Plus 40"/>
              </a:rPr>
              <a:t>Shared Reading</a:t>
            </a:r>
          </a:p>
          <a:p>
            <a:pPr marL="457200" indent="-457200" algn="l">
              <a:lnSpc>
                <a:spcPct val="150000"/>
              </a:lnSpc>
              <a:buFont typeface="Arial" panose="020B0604020202020204" pitchFamily="34" charset="0"/>
              <a:buChar char="•"/>
            </a:pPr>
            <a:r>
              <a:rPr lang="en-GB" altLang="en-US" sz="2800" dirty="0">
                <a:latin typeface="Letter-join Plus 40"/>
              </a:rPr>
              <a:t>Novel time</a:t>
            </a:r>
          </a:p>
          <a:p>
            <a:pPr marL="457200" indent="-457200" algn="l">
              <a:lnSpc>
                <a:spcPct val="150000"/>
              </a:lnSpc>
              <a:buFont typeface="Arial" panose="020B0604020202020204" pitchFamily="34" charset="0"/>
              <a:buChar char="•"/>
            </a:pPr>
            <a:r>
              <a:rPr lang="en-GB" altLang="en-US" sz="2800" dirty="0">
                <a:latin typeface="Letter-join Plus 40"/>
              </a:rPr>
              <a:t>Whole Class Reading</a:t>
            </a:r>
          </a:p>
          <a:p>
            <a:pPr marL="457200" indent="-457200" algn="l">
              <a:lnSpc>
                <a:spcPct val="150000"/>
              </a:lnSpc>
              <a:buFont typeface="Arial" panose="020B0604020202020204" pitchFamily="34" charset="0"/>
              <a:buChar char="•"/>
            </a:pPr>
            <a:r>
              <a:rPr lang="en-GB" altLang="en-US" sz="2800" dirty="0">
                <a:latin typeface="Letter-join Plus 40"/>
              </a:rPr>
              <a:t>Independent Reading</a:t>
            </a:r>
          </a:p>
          <a:p>
            <a:pPr marL="457200" indent="-457200" algn="l">
              <a:lnSpc>
                <a:spcPct val="150000"/>
              </a:lnSpc>
              <a:buFont typeface="Arial" panose="020B0604020202020204" pitchFamily="34" charset="0"/>
              <a:buChar char="•"/>
            </a:pPr>
            <a:r>
              <a:rPr lang="en-GB" altLang="en-US" sz="2800" dirty="0">
                <a:latin typeface="Letter-join Plus 40"/>
              </a:rPr>
              <a:t>Reading intervention</a:t>
            </a:r>
          </a:p>
          <a:p>
            <a:pPr marL="457200" indent="-457200" algn="l">
              <a:lnSpc>
                <a:spcPct val="150000"/>
              </a:lnSpc>
              <a:buFont typeface="Arial" panose="020B0604020202020204" pitchFamily="34" charset="0"/>
              <a:buChar char="•"/>
            </a:pPr>
            <a:r>
              <a:rPr lang="en-GB" altLang="en-US" sz="2800" dirty="0">
                <a:latin typeface="Letter-join Plus 40"/>
              </a:rPr>
              <a:t>Reading across the curriculum</a:t>
            </a:r>
          </a:p>
        </p:txBody>
      </p:sp>
      <p:pic>
        <p:nvPicPr>
          <p:cNvPr id="11" name="Picture 10" descr="A picture containing logo&#10;&#10;Description automatically generated">
            <a:extLst>
              <a:ext uri="{FF2B5EF4-FFF2-40B4-BE49-F238E27FC236}">
                <a16:creationId xmlns:a16="http://schemas.microsoft.com/office/drawing/2014/main" id="{90413DD1-8C91-7052-00B0-B6293C48B5AE}"/>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114439" y="1560048"/>
            <a:ext cx="1255902" cy="1589525"/>
          </a:xfrm>
          <a:prstGeom prst="rect">
            <a:avLst/>
          </a:prstGeom>
        </p:spPr>
      </p:pic>
      <p:pic>
        <p:nvPicPr>
          <p:cNvPr id="16" name="Picture 15">
            <a:extLst>
              <a:ext uri="{FF2B5EF4-FFF2-40B4-BE49-F238E27FC236}">
                <a16:creationId xmlns:a16="http://schemas.microsoft.com/office/drawing/2014/main" id="{39A6DF29-F4BE-8F3A-9675-002EDE31F77D}"/>
              </a:ext>
            </a:extLst>
          </p:cNvPr>
          <p:cNvPicPr>
            <a:picLocks noChangeAspect="1"/>
          </p:cNvPicPr>
          <p:nvPr/>
        </p:nvPicPr>
        <p:blipFill>
          <a:blip r:embed="rId4"/>
          <a:stretch>
            <a:fillRect/>
          </a:stretch>
        </p:blipFill>
        <p:spPr>
          <a:xfrm rot="20709047">
            <a:off x="6240622" y="3498785"/>
            <a:ext cx="1811523" cy="2372233"/>
          </a:xfrm>
          <a:prstGeom prst="rect">
            <a:avLst/>
          </a:prstGeom>
        </p:spPr>
      </p:pic>
    </p:spTree>
    <p:extLst>
      <p:ext uri="{BB962C8B-B14F-4D97-AF65-F5344CB8AC3E}">
        <p14:creationId xmlns:p14="http://schemas.microsoft.com/office/powerpoint/2010/main" val="4143192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B73BE03-6F56-5F41-926E-C24C0C18AB0E}"/>
              </a:ext>
            </a:extLst>
          </p:cNvPr>
          <p:cNvSpPr/>
          <p:nvPr/>
        </p:nvSpPr>
        <p:spPr>
          <a:xfrm>
            <a:off x="-15352" y="-1"/>
            <a:ext cx="382385" cy="685800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F17E7AB-240B-4944-A26C-DEFE53B29058}"/>
              </a:ext>
            </a:extLst>
          </p:cNvPr>
          <p:cNvSpPr/>
          <p:nvPr/>
        </p:nvSpPr>
        <p:spPr>
          <a:xfrm>
            <a:off x="363259" y="10293"/>
            <a:ext cx="133004" cy="684770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1026">
            <a:extLst>
              <a:ext uri="{FF2B5EF4-FFF2-40B4-BE49-F238E27FC236}">
                <a16:creationId xmlns:a16="http://schemas.microsoft.com/office/drawing/2014/main" id="{02C32E84-7E30-4733-CF8D-2271316FA0A2}"/>
              </a:ext>
            </a:extLst>
          </p:cNvPr>
          <p:cNvSpPr txBox="1">
            <a:spLocks/>
          </p:cNvSpPr>
          <p:nvPr/>
        </p:nvSpPr>
        <p:spPr>
          <a:xfrm>
            <a:off x="649212" y="-126621"/>
            <a:ext cx="8383401"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altLang="en-US" sz="4400" b="1" dirty="0">
                <a:solidFill>
                  <a:srgbClr val="C00000"/>
                </a:solidFill>
                <a:latin typeface="Baguet Script" panose="00000500000000000000" pitchFamily="2" charset="0"/>
              </a:rPr>
              <a:t>KS2 Whole Class Reading</a:t>
            </a:r>
          </a:p>
        </p:txBody>
      </p:sp>
      <p:pic>
        <p:nvPicPr>
          <p:cNvPr id="5" name="Picture 4" descr="A picture containing logo&#10;&#10;Description automatically generated">
            <a:extLst>
              <a:ext uri="{FF2B5EF4-FFF2-40B4-BE49-F238E27FC236}">
                <a16:creationId xmlns:a16="http://schemas.microsoft.com/office/drawing/2014/main" id="{E4C5F47E-B775-6B70-3BAF-7CB8D09BAFB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79581" y="5769890"/>
            <a:ext cx="786605" cy="995562"/>
          </a:xfrm>
          <a:prstGeom prst="rect">
            <a:avLst/>
          </a:prstGeom>
        </p:spPr>
      </p:pic>
      <p:pic>
        <p:nvPicPr>
          <p:cNvPr id="6" name="Picture 5">
            <a:extLst>
              <a:ext uri="{FF2B5EF4-FFF2-40B4-BE49-F238E27FC236}">
                <a16:creationId xmlns:a16="http://schemas.microsoft.com/office/drawing/2014/main" id="{498AC939-2217-1CB1-54EE-97F8391CEEA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892469" y="6267671"/>
            <a:ext cx="6817532" cy="556404"/>
          </a:xfrm>
          <a:prstGeom prst="rect">
            <a:avLst/>
          </a:prstGeom>
          <a:noFill/>
          <a:ln>
            <a:noFill/>
          </a:ln>
        </p:spPr>
      </p:pic>
      <p:sp>
        <p:nvSpPr>
          <p:cNvPr id="9" name="TextBox 8">
            <a:extLst>
              <a:ext uri="{FF2B5EF4-FFF2-40B4-BE49-F238E27FC236}">
                <a16:creationId xmlns:a16="http://schemas.microsoft.com/office/drawing/2014/main" id="{A25784E9-F66E-08DF-8049-9B82D4080A87}"/>
              </a:ext>
            </a:extLst>
          </p:cNvPr>
          <p:cNvSpPr txBox="1"/>
          <p:nvPr/>
        </p:nvSpPr>
        <p:spPr>
          <a:xfrm>
            <a:off x="2026507" y="5590563"/>
            <a:ext cx="6549455" cy="677108"/>
          </a:xfrm>
          <a:prstGeom prst="rect">
            <a:avLst/>
          </a:prstGeom>
          <a:noFill/>
        </p:spPr>
        <p:txBody>
          <a:bodyPr wrap="square" rtlCol="0">
            <a:spAutoFit/>
          </a:bodyPr>
          <a:lstStyle/>
          <a:p>
            <a:pPr algn="ctr"/>
            <a:r>
              <a:rPr lang="en-GB" sz="2400" b="1" dirty="0">
                <a:solidFill>
                  <a:srgbClr val="C00000"/>
                </a:solidFill>
              </a:rPr>
              <a:t>Great Sankey Primary School </a:t>
            </a:r>
          </a:p>
          <a:p>
            <a:pPr algn="ctr"/>
            <a:r>
              <a:rPr lang="en-GB" sz="1400" b="1" dirty="0">
                <a:solidFill>
                  <a:schemeClr val="accent4">
                    <a:lumMod val="75000"/>
                  </a:schemeClr>
                </a:solidFill>
              </a:rPr>
              <a:t>‘Together We Learn and Grow’</a:t>
            </a:r>
          </a:p>
        </p:txBody>
      </p:sp>
      <p:sp>
        <p:nvSpPr>
          <p:cNvPr id="13" name="Rectangle 12">
            <a:extLst>
              <a:ext uri="{FF2B5EF4-FFF2-40B4-BE49-F238E27FC236}">
                <a16:creationId xmlns:a16="http://schemas.microsoft.com/office/drawing/2014/main" id="{AEAE8FFE-C6D5-1964-8781-1C4E2BA7B3D4}"/>
              </a:ext>
            </a:extLst>
          </p:cNvPr>
          <p:cNvSpPr/>
          <p:nvPr/>
        </p:nvSpPr>
        <p:spPr>
          <a:xfrm>
            <a:off x="745644" y="5544844"/>
            <a:ext cx="8190538" cy="4571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ontent Placeholder 2">
            <a:extLst>
              <a:ext uri="{FF2B5EF4-FFF2-40B4-BE49-F238E27FC236}">
                <a16:creationId xmlns:a16="http://schemas.microsoft.com/office/drawing/2014/main" id="{91F8A290-ED8F-2063-8ED6-C7F66A0D2903}"/>
              </a:ext>
            </a:extLst>
          </p:cNvPr>
          <p:cNvSpPr>
            <a:spLocks noGrp="1" noChangeArrowheads="1"/>
          </p:cNvSpPr>
          <p:nvPr/>
        </p:nvSpPr>
        <p:spPr bwMode="auto">
          <a:xfrm>
            <a:off x="726112" y="1307653"/>
            <a:ext cx="8229600" cy="345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r>
              <a:rPr lang="en-GB" altLang="en-US" sz="2800" dirty="0">
                <a:latin typeface="Letter-join Plus 40"/>
              </a:rPr>
              <a:t>The children in Key Stage 2 engage in a specific 30-minute whole class reading session each day.</a:t>
            </a:r>
          </a:p>
          <a:p>
            <a:pPr marL="0" indent="0" eaLnBrk="1" hangingPunct="1">
              <a:buNone/>
            </a:pPr>
            <a:endParaRPr lang="en-GB" altLang="en-US" sz="2800" dirty="0">
              <a:latin typeface="Letter-join Plus 40"/>
            </a:endParaRPr>
          </a:p>
          <a:p>
            <a:pPr eaLnBrk="1" hangingPunct="1"/>
            <a:r>
              <a:rPr lang="en-GB" altLang="en-US" sz="2800" dirty="0">
                <a:latin typeface="Letter-join Plus 40"/>
              </a:rPr>
              <a:t>These sessions are centred around an age-appropriate text (fiction / non-fiction / poetry)</a:t>
            </a:r>
          </a:p>
          <a:p>
            <a:pPr marL="0" indent="0" eaLnBrk="1" hangingPunct="1">
              <a:buNone/>
            </a:pPr>
            <a:endParaRPr lang="en-GB" altLang="en-US" sz="2800" dirty="0">
              <a:latin typeface="Letter-join Plus 40"/>
            </a:endParaRPr>
          </a:p>
          <a:p>
            <a:pPr eaLnBrk="1" hangingPunct="1"/>
            <a:r>
              <a:rPr lang="en-GB" altLang="en-US" sz="2800" dirty="0">
                <a:latin typeface="Letter-join Plus 40"/>
              </a:rPr>
              <a:t>They focus on developing reading fluency, vocabulary and comprehension.</a:t>
            </a:r>
          </a:p>
          <a:p>
            <a:pPr eaLnBrk="1" hangingPunct="1"/>
            <a:endParaRPr lang="en-GB" altLang="en-US" sz="2800" dirty="0">
              <a:latin typeface="Letter-join Plus 40"/>
            </a:endParaRPr>
          </a:p>
        </p:txBody>
      </p:sp>
    </p:spTree>
    <p:extLst>
      <p:ext uri="{BB962C8B-B14F-4D97-AF65-F5344CB8AC3E}">
        <p14:creationId xmlns:p14="http://schemas.microsoft.com/office/powerpoint/2010/main" val="1359989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B73BE03-6F56-5F41-926E-C24C0C18AB0E}"/>
              </a:ext>
            </a:extLst>
          </p:cNvPr>
          <p:cNvSpPr/>
          <p:nvPr/>
        </p:nvSpPr>
        <p:spPr>
          <a:xfrm>
            <a:off x="-15352" y="-1"/>
            <a:ext cx="382385" cy="685800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F17E7AB-240B-4944-A26C-DEFE53B29058}"/>
              </a:ext>
            </a:extLst>
          </p:cNvPr>
          <p:cNvSpPr/>
          <p:nvPr/>
        </p:nvSpPr>
        <p:spPr>
          <a:xfrm>
            <a:off x="363259" y="10293"/>
            <a:ext cx="133004" cy="684770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1026">
            <a:extLst>
              <a:ext uri="{FF2B5EF4-FFF2-40B4-BE49-F238E27FC236}">
                <a16:creationId xmlns:a16="http://schemas.microsoft.com/office/drawing/2014/main" id="{02C32E84-7E30-4733-CF8D-2271316FA0A2}"/>
              </a:ext>
            </a:extLst>
          </p:cNvPr>
          <p:cNvSpPr txBox="1">
            <a:spLocks/>
          </p:cNvSpPr>
          <p:nvPr/>
        </p:nvSpPr>
        <p:spPr>
          <a:xfrm>
            <a:off x="745644" y="-287446"/>
            <a:ext cx="8383401" cy="1143000"/>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altLang="en-US" sz="4400" b="1" dirty="0">
                <a:solidFill>
                  <a:srgbClr val="C00000"/>
                </a:solidFill>
                <a:latin typeface="Baguet Script" panose="00000500000000000000" pitchFamily="2" charset="0"/>
              </a:rPr>
              <a:t>What The National Curriculum Says?</a:t>
            </a:r>
          </a:p>
        </p:txBody>
      </p:sp>
      <p:pic>
        <p:nvPicPr>
          <p:cNvPr id="5" name="Picture 4" descr="A picture containing logo&#10;&#10;Description automatically generated">
            <a:extLst>
              <a:ext uri="{FF2B5EF4-FFF2-40B4-BE49-F238E27FC236}">
                <a16:creationId xmlns:a16="http://schemas.microsoft.com/office/drawing/2014/main" id="{E4C5F47E-B775-6B70-3BAF-7CB8D09BAFB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79581" y="5769890"/>
            <a:ext cx="786605" cy="995562"/>
          </a:xfrm>
          <a:prstGeom prst="rect">
            <a:avLst/>
          </a:prstGeom>
        </p:spPr>
      </p:pic>
      <p:pic>
        <p:nvPicPr>
          <p:cNvPr id="6" name="Picture 5">
            <a:extLst>
              <a:ext uri="{FF2B5EF4-FFF2-40B4-BE49-F238E27FC236}">
                <a16:creationId xmlns:a16="http://schemas.microsoft.com/office/drawing/2014/main" id="{498AC939-2217-1CB1-54EE-97F8391CEEA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892469" y="6267671"/>
            <a:ext cx="6817532" cy="556404"/>
          </a:xfrm>
          <a:prstGeom prst="rect">
            <a:avLst/>
          </a:prstGeom>
          <a:noFill/>
          <a:ln>
            <a:noFill/>
          </a:ln>
        </p:spPr>
      </p:pic>
      <p:sp>
        <p:nvSpPr>
          <p:cNvPr id="9" name="TextBox 8">
            <a:extLst>
              <a:ext uri="{FF2B5EF4-FFF2-40B4-BE49-F238E27FC236}">
                <a16:creationId xmlns:a16="http://schemas.microsoft.com/office/drawing/2014/main" id="{A25784E9-F66E-08DF-8049-9B82D4080A87}"/>
              </a:ext>
            </a:extLst>
          </p:cNvPr>
          <p:cNvSpPr txBox="1"/>
          <p:nvPr/>
        </p:nvSpPr>
        <p:spPr>
          <a:xfrm>
            <a:off x="2026507" y="5590563"/>
            <a:ext cx="6549455" cy="677108"/>
          </a:xfrm>
          <a:prstGeom prst="rect">
            <a:avLst/>
          </a:prstGeom>
          <a:noFill/>
        </p:spPr>
        <p:txBody>
          <a:bodyPr wrap="square" rtlCol="0">
            <a:spAutoFit/>
          </a:bodyPr>
          <a:lstStyle/>
          <a:p>
            <a:pPr algn="ctr"/>
            <a:r>
              <a:rPr lang="en-GB" sz="2400" b="1" dirty="0">
                <a:solidFill>
                  <a:srgbClr val="C00000"/>
                </a:solidFill>
              </a:rPr>
              <a:t>Great Sankey Primary School </a:t>
            </a:r>
          </a:p>
          <a:p>
            <a:pPr algn="ctr"/>
            <a:r>
              <a:rPr lang="en-GB" sz="1400" b="1" dirty="0">
                <a:solidFill>
                  <a:schemeClr val="accent4">
                    <a:lumMod val="75000"/>
                  </a:schemeClr>
                </a:solidFill>
              </a:rPr>
              <a:t>‘Together We Learn and Grow’</a:t>
            </a:r>
          </a:p>
        </p:txBody>
      </p:sp>
      <p:sp>
        <p:nvSpPr>
          <p:cNvPr id="13" name="Rectangle 12">
            <a:extLst>
              <a:ext uri="{FF2B5EF4-FFF2-40B4-BE49-F238E27FC236}">
                <a16:creationId xmlns:a16="http://schemas.microsoft.com/office/drawing/2014/main" id="{AEAE8FFE-C6D5-1964-8781-1C4E2BA7B3D4}"/>
              </a:ext>
            </a:extLst>
          </p:cNvPr>
          <p:cNvSpPr/>
          <p:nvPr/>
        </p:nvSpPr>
        <p:spPr>
          <a:xfrm>
            <a:off x="745644" y="5544844"/>
            <a:ext cx="8190538" cy="4571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5">
            <a:extLst>
              <a:ext uri="{FF2B5EF4-FFF2-40B4-BE49-F238E27FC236}">
                <a16:creationId xmlns:a16="http://schemas.microsoft.com/office/drawing/2014/main" id="{4E6DA763-8CE5-2FE5-B6B5-3150BE4833DE}"/>
              </a:ext>
            </a:extLst>
          </p:cNvPr>
          <p:cNvSpPr txBox="1">
            <a:spLocks noChangeArrowheads="1"/>
          </p:cNvSpPr>
          <p:nvPr/>
        </p:nvSpPr>
        <p:spPr bwMode="auto">
          <a:xfrm>
            <a:off x="784176" y="1248507"/>
            <a:ext cx="5019277"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indent="-457200">
              <a:spcBef>
                <a:spcPct val="0"/>
              </a:spcBef>
            </a:pPr>
            <a:r>
              <a:rPr lang="en-GB" altLang="en-US" sz="2400" dirty="0">
                <a:latin typeface="Letter-join Plus 40"/>
              </a:rPr>
              <a:t>Reading curriculum for KS2 is progressive – heavy weighting on inference and deduction in the end of key stage reading assessments. </a:t>
            </a:r>
          </a:p>
          <a:p>
            <a:pPr eaLnBrk="1" hangingPunct="1">
              <a:spcBef>
                <a:spcPct val="0"/>
              </a:spcBef>
              <a:buFontTx/>
              <a:buNone/>
            </a:pPr>
            <a:endParaRPr lang="en-GB" altLang="en-US" sz="2400" dirty="0">
              <a:latin typeface="Letter-join Plus 40"/>
            </a:endParaRPr>
          </a:p>
          <a:p>
            <a:pPr marL="457200" indent="-457200">
              <a:spcBef>
                <a:spcPct val="0"/>
              </a:spcBef>
            </a:pPr>
            <a:r>
              <a:rPr lang="en-GB" altLang="en-US" sz="2400" dirty="0">
                <a:latin typeface="Letter-join Plus 40"/>
              </a:rPr>
              <a:t>As a school, we teach the skills of reading progressively as they move up the years through the key stage – ensuring a good coverage across a range of different text types. </a:t>
            </a:r>
          </a:p>
        </p:txBody>
      </p:sp>
      <p:pic>
        <p:nvPicPr>
          <p:cNvPr id="12290" name="Picture 2" descr="The National Curriculum in England - Handbook for Primary Teachers (National  Curriculum Handbook): 1 : Scholastic,: Amazon.co.uk: Books">
            <a:extLst>
              <a:ext uri="{FF2B5EF4-FFF2-40B4-BE49-F238E27FC236}">
                <a16:creationId xmlns:a16="http://schemas.microsoft.com/office/drawing/2014/main" id="{55CD95DB-7DCB-5F6B-AFAD-6FF4E46BC8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3381" y="1569388"/>
            <a:ext cx="2312581" cy="3261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77263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B73BE03-6F56-5F41-926E-C24C0C18AB0E}"/>
              </a:ext>
            </a:extLst>
          </p:cNvPr>
          <p:cNvSpPr/>
          <p:nvPr/>
        </p:nvSpPr>
        <p:spPr>
          <a:xfrm>
            <a:off x="-15352" y="-1"/>
            <a:ext cx="382385" cy="685800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F17E7AB-240B-4944-A26C-DEFE53B29058}"/>
              </a:ext>
            </a:extLst>
          </p:cNvPr>
          <p:cNvSpPr/>
          <p:nvPr/>
        </p:nvSpPr>
        <p:spPr>
          <a:xfrm>
            <a:off x="363259" y="10293"/>
            <a:ext cx="133004" cy="684770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1026">
            <a:extLst>
              <a:ext uri="{FF2B5EF4-FFF2-40B4-BE49-F238E27FC236}">
                <a16:creationId xmlns:a16="http://schemas.microsoft.com/office/drawing/2014/main" id="{02C32E84-7E30-4733-CF8D-2271316FA0A2}"/>
              </a:ext>
            </a:extLst>
          </p:cNvPr>
          <p:cNvSpPr txBox="1">
            <a:spLocks/>
          </p:cNvSpPr>
          <p:nvPr/>
        </p:nvSpPr>
        <p:spPr>
          <a:xfrm>
            <a:off x="745644" y="-287446"/>
            <a:ext cx="8383401"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altLang="en-US" sz="4400" b="1" dirty="0">
                <a:solidFill>
                  <a:srgbClr val="C00000"/>
                </a:solidFill>
                <a:latin typeface="Baguet Script" panose="00000500000000000000" pitchFamily="2" charset="0"/>
              </a:rPr>
              <a:t>TCAT &amp; GSP Reads</a:t>
            </a:r>
          </a:p>
        </p:txBody>
      </p:sp>
      <p:pic>
        <p:nvPicPr>
          <p:cNvPr id="5" name="Picture 4" descr="A picture containing logo&#10;&#10;Description automatically generated">
            <a:extLst>
              <a:ext uri="{FF2B5EF4-FFF2-40B4-BE49-F238E27FC236}">
                <a16:creationId xmlns:a16="http://schemas.microsoft.com/office/drawing/2014/main" id="{E4C5F47E-B775-6B70-3BAF-7CB8D09BAFB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79581" y="5769890"/>
            <a:ext cx="786605" cy="995562"/>
          </a:xfrm>
          <a:prstGeom prst="rect">
            <a:avLst/>
          </a:prstGeom>
        </p:spPr>
      </p:pic>
      <p:pic>
        <p:nvPicPr>
          <p:cNvPr id="6" name="Picture 5">
            <a:extLst>
              <a:ext uri="{FF2B5EF4-FFF2-40B4-BE49-F238E27FC236}">
                <a16:creationId xmlns:a16="http://schemas.microsoft.com/office/drawing/2014/main" id="{498AC939-2217-1CB1-54EE-97F8391CEEA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892469" y="6267671"/>
            <a:ext cx="6817532" cy="556404"/>
          </a:xfrm>
          <a:prstGeom prst="rect">
            <a:avLst/>
          </a:prstGeom>
          <a:noFill/>
          <a:ln>
            <a:noFill/>
          </a:ln>
        </p:spPr>
      </p:pic>
      <p:sp>
        <p:nvSpPr>
          <p:cNvPr id="9" name="TextBox 8">
            <a:extLst>
              <a:ext uri="{FF2B5EF4-FFF2-40B4-BE49-F238E27FC236}">
                <a16:creationId xmlns:a16="http://schemas.microsoft.com/office/drawing/2014/main" id="{A25784E9-F66E-08DF-8049-9B82D4080A87}"/>
              </a:ext>
            </a:extLst>
          </p:cNvPr>
          <p:cNvSpPr txBox="1"/>
          <p:nvPr/>
        </p:nvSpPr>
        <p:spPr>
          <a:xfrm>
            <a:off x="2026507" y="5590563"/>
            <a:ext cx="6549455" cy="677108"/>
          </a:xfrm>
          <a:prstGeom prst="rect">
            <a:avLst/>
          </a:prstGeom>
          <a:noFill/>
        </p:spPr>
        <p:txBody>
          <a:bodyPr wrap="square" rtlCol="0">
            <a:spAutoFit/>
          </a:bodyPr>
          <a:lstStyle/>
          <a:p>
            <a:pPr algn="ctr"/>
            <a:r>
              <a:rPr lang="en-GB" sz="2400" b="1" dirty="0">
                <a:solidFill>
                  <a:srgbClr val="C00000"/>
                </a:solidFill>
              </a:rPr>
              <a:t>Great Sankey Primary School </a:t>
            </a:r>
          </a:p>
          <a:p>
            <a:pPr algn="ctr"/>
            <a:r>
              <a:rPr lang="en-GB" sz="1400" b="1" dirty="0">
                <a:solidFill>
                  <a:schemeClr val="accent4">
                    <a:lumMod val="75000"/>
                  </a:schemeClr>
                </a:solidFill>
              </a:rPr>
              <a:t>‘Together We Learn and Grow’</a:t>
            </a:r>
          </a:p>
        </p:txBody>
      </p:sp>
      <p:sp>
        <p:nvSpPr>
          <p:cNvPr id="13" name="Rectangle 12">
            <a:extLst>
              <a:ext uri="{FF2B5EF4-FFF2-40B4-BE49-F238E27FC236}">
                <a16:creationId xmlns:a16="http://schemas.microsoft.com/office/drawing/2014/main" id="{AEAE8FFE-C6D5-1964-8781-1C4E2BA7B3D4}"/>
              </a:ext>
            </a:extLst>
          </p:cNvPr>
          <p:cNvSpPr/>
          <p:nvPr/>
        </p:nvSpPr>
        <p:spPr>
          <a:xfrm>
            <a:off x="745644" y="5544844"/>
            <a:ext cx="8190538" cy="4571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294F2F8C-DC57-C65C-988D-6EBC3CEA45ED}"/>
              </a:ext>
            </a:extLst>
          </p:cNvPr>
          <p:cNvSpPr txBox="1"/>
          <p:nvPr/>
        </p:nvSpPr>
        <p:spPr>
          <a:xfrm>
            <a:off x="1090376" y="1887018"/>
            <a:ext cx="4578892" cy="2308324"/>
          </a:xfrm>
          <a:prstGeom prst="rect">
            <a:avLst/>
          </a:prstGeom>
          <a:noFill/>
        </p:spPr>
        <p:txBody>
          <a:bodyPr wrap="square">
            <a:spAutoFit/>
          </a:bodyPr>
          <a:lstStyle/>
          <a:p>
            <a:r>
              <a:rPr lang="en-GB" sz="3600" dirty="0">
                <a:hlinkClick r:id="rId5"/>
              </a:rPr>
              <a:t>TCAT Reads: Supporting Your Child's Reading at Home (Primary) (office.com)</a:t>
            </a:r>
            <a:endParaRPr lang="en-GB" sz="3600" dirty="0"/>
          </a:p>
        </p:txBody>
      </p:sp>
      <p:pic>
        <p:nvPicPr>
          <p:cNvPr id="1026" name="Picture 2" descr="Microsoft Apps">
            <a:extLst>
              <a:ext uri="{FF2B5EF4-FFF2-40B4-BE49-F238E27FC236}">
                <a16:creationId xmlns:a16="http://schemas.microsoft.com/office/drawing/2014/main" id="{E06F4868-3B5B-8234-FFE8-94FD2337AB6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7791" t="27412" r="27391" b="18458"/>
          <a:stretch/>
        </p:blipFill>
        <p:spPr bwMode="auto">
          <a:xfrm>
            <a:off x="5982657" y="1791808"/>
            <a:ext cx="2646706" cy="3196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910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B73BE03-6F56-5F41-926E-C24C0C18AB0E}"/>
              </a:ext>
            </a:extLst>
          </p:cNvPr>
          <p:cNvSpPr/>
          <p:nvPr/>
        </p:nvSpPr>
        <p:spPr>
          <a:xfrm>
            <a:off x="-15352" y="-1"/>
            <a:ext cx="382385" cy="685800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F17E7AB-240B-4944-A26C-DEFE53B29058}"/>
              </a:ext>
            </a:extLst>
          </p:cNvPr>
          <p:cNvSpPr/>
          <p:nvPr/>
        </p:nvSpPr>
        <p:spPr>
          <a:xfrm>
            <a:off x="363259" y="10293"/>
            <a:ext cx="133004" cy="684770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1026">
            <a:extLst>
              <a:ext uri="{FF2B5EF4-FFF2-40B4-BE49-F238E27FC236}">
                <a16:creationId xmlns:a16="http://schemas.microsoft.com/office/drawing/2014/main" id="{02C32E84-7E30-4733-CF8D-2271316FA0A2}"/>
              </a:ext>
            </a:extLst>
          </p:cNvPr>
          <p:cNvSpPr txBox="1">
            <a:spLocks/>
          </p:cNvSpPr>
          <p:nvPr/>
        </p:nvSpPr>
        <p:spPr>
          <a:xfrm>
            <a:off x="745644" y="-287446"/>
            <a:ext cx="8383401"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altLang="en-US" sz="4400" b="1" dirty="0">
                <a:solidFill>
                  <a:srgbClr val="C00000"/>
                </a:solidFill>
                <a:latin typeface="Baguet Script" panose="00000500000000000000" pitchFamily="2" charset="0"/>
              </a:rPr>
              <a:t>Classroom Visits</a:t>
            </a:r>
          </a:p>
        </p:txBody>
      </p:sp>
      <p:pic>
        <p:nvPicPr>
          <p:cNvPr id="5" name="Picture 4" descr="A picture containing logo&#10;&#10;Description automatically generated">
            <a:extLst>
              <a:ext uri="{FF2B5EF4-FFF2-40B4-BE49-F238E27FC236}">
                <a16:creationId xmlns:a16="http://schemas.microsoft.com/office/drawing/2014/main" id="{E4C5F47E-B775-6B70-3BAF-7CB8D09BAFB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79581" y="5769890"/>
            <a:ext cx="786605" cy="995562"/>
          </a:xfrm>
          <a:prstGeom prst="rect">
            <a:avLst/>
          </a:prstGeom>
        </p:spPr>
      </p:pic>
      <p:pic>
        <p:nvPicPr>
          <p:cNvPr id="6" name="Picture 5">
            <a:extLst>
              <a:ext uri="{FF2B5EF4-FFF2-40B4-BE49-F238E27FC236}">
                <a16:creationId xmlns:a16="http://schemas.microsoft.com/office/drawing/2014/main" id="{498AC939-2217-1CB1-54EE-97F8391CEEA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892469" y="6267671"/>
            <a:ext cx="6817532" cy="556404"/>
          </a:xfrm>
          <a:prstGeom prst="rect">
            <a:avLst/>
          </a:prstGeom>
          <a:noFill/>
          <a:ln>
            <a:noFill/>
          </a:ln>
        </p:spPr>
      </p:pic>
      <p:sp>
        <p:nvSpPr>
          <p:cNvPr id="9" name="TextBox 8">
            <a:extLst>
              <a:ext uri="{FF2B5EF4-FFF2-40B4-BE49-F238E27FC236}">
                <a16:creationId xmlns:a16="http://schemas.microsoft.com/office/drawing/2014/main" id="{A25784E9-F66E-08DF-8049-9B82D4080A87}"/>
              </a:ext>
            </a:extLst>
          </p:cNvPr>
          <p:cNvSpPr txBox="1"/>
          <p:nvPr/>
        </p:nvSpPr>
        <p:spPr>
          <a:xfrm>
            <a:off x="2026507" y="5590563"/>
            <a:ext cx="6549455" cy="677108"/>
          </a:xfrm>
          <a:prstGeom prst="rect">
            <a:avLst/>
          </a:prstGeom>
          <a:noFill/>
        </p:spPr>
        <p:txBody>
          <a:bodyPr wrap="square" rtlCol="0">
            <a:spAutoFit/>
          </a:bodyPr>
          <a:lstStyle/>
          <a:p>
            <a:pPr algn="ctr"/>
            <a:r>
              <a:rPr lang="en-GB" sz="2400" b="1" dirty="0">
                <a:solidFill>
                  <a:srgbClr val="C00000"/>
                </a:solidFill>
              </a:rPr>
              <a:t>Great Sankey Primary School </a:t>
            </a:r>
          </a:p>
          <a:p>
            <a:pPr algn="ctr"/>
            <a:r>
              <a:rPr lang="en-GB" sz="1400" b="1" dirty="0">
                <a:solidFill>
                  <a:schemeClr val="accent4">
                    <a:lumMod val="75000"/>
                  </a:schemeClr>
                </a:solidFill>
              </a:rPr>
              <a:t>‘Together We Learn and Grow’</a:t>
            </a:r>
          </a:p>
        </p:txBody>
      </p:sp>
      <p:sp>
        <p:nvSpPr>
          <p:cNvPr id="13" name="Rectangle 12">
            <a:extLst>
              <a:ext uri="{FF2B5EF4-FFF2-40B4-BE49-F238E27FC236}">
                <a16:creationId xmlns:a16="http://schemas.microsoft.com/office/drawing/2014/main" id="{AEAE8FFE-C6D5-1964-8781-1C4E2BA7B3D4}"/>
              </a:ext>
            </a:extLst>
          </p:cNvPr>
          <p:cNvSpPr/>
          <p:nvPr/>
        </p:nvSpPr>
        <p:spPr>
          <a:xfrm>
            <a:off x="745644" y="5544844"/>
            <a:ext cx="8190538" cy="4571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5">
            <a:extLst>
              <a:ext uri="{FF2B5EF4-FFF2-40B4-BE49-F238E27FC236}">
                <a16:creationId xmlns:a16="http://schemas.microsoft.com/office/drawing/2014/main" id="{02425BE6-FE35-EC50-AB42-52A6CFE28D11}"/>
              </a:ext>
            </a:extLst>
          </p:cNvPr>
          <p:cNvSpPr txBox="1">
            <a:spLocks noChangeArrowheads="1"/>
          </p:cNvSpPr>
          <p:nvPr/>
        </p:nvSpPr>
        <p:spPr bwMode="auto">
          <a:xfrm>
            <a:off x="690694" y="1080384"/>
            <a:ext cx="6197174"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spcBef>
                <a:spcPct val="0"/>
              </a:spcBef>
            </a:pPr>
            <a:r>
              <a:rPr lang="en-GB" altLang="en-US" sz="2600" dirty="0">
                <a:latin typeface="Letter-join Plus 40"/>
              </a:rPr>
              <a:t>Opportunity to visit your child’s classroom and see a selection of reading activities that your child completes in school.</a:t>
            </a:r>
          </a:p>
          <a:p>
            <a:pPr marL="342900" indent="-342900">
              <a:spcBef>
                <a:spcPct val="0"/>
              </a:spcBef>
            </a:pPr>
            <a:endParaRPr lang="en-GB" altLang="en-US" sz="2600" dirty="0">
              <a:latin typeface="Letter-join Plus 40"/>
            </a:endParaRPr>
          </a:p>
          <a:p>
            <a:pPr marL="342900" indent="-342900">
              <a:spcBef>
                <a:spcPct val="0"/>
              </a:spcBef>
            </a:pPr>
            <a:r>
              <a:rPr lang="en-GB" altLang="en-US" sz="2600" dirty="0">
                <a:latin typeface="Letter-join Plus 40"/>
              </a:rPr>
              <a:t>Teachers are about who will model a guided reading session with a small group of children. </a:t>
            </a:r>
          </a:p>
          <a:p>
            <a:pPr marL="342900" indent="-342900">
              <a:spcBef>
                <a:spcPct val="0"/>
              </a:spcBef>
            </a:pPr>
            <a:endParaRPr lang="en-GB" altLang="en-US" sz="2600" dirty="0">
              <a:latin typeface="Letter-join Plus 40"/>
            </a:endParaRPr>
          </a:p>
          <a:p>
            <a:pPr marL="342900" indent="-342900">
              <a:spcBef>
                <a:spcPct val="0"/>
              </a:spcBef>
            </a:pPr>
            <a:r>
              <a:rPr lang="en-GB" altLang="en-US" sz="2600" dirty="0">
                <a:latin typeface="Letter-join Plus 40"/>
              </a:rPr>
              <a:t>Opportunity to sit with your child and read a good book!</a:t>
            </a:r>
          </a:p>
          <a:p>
            <a:pPr eaLnBrk="1" hangingPunct="1">
              <a:spcBef>
                <a:spcPct val="0"/>
              </a:spcBef>
              <a:buFontTx/>
              <a:buNone/>
            </a:pPr>
            <a:endParaRPr lang="en-GB" altLang="en-US" sz="2800" dirty="0">
              <a:latin typeface="Letter-join Plus 40"/>
            </a:endParaRPr>
          </a:p>
        </p:txBody>
      </p:sp>
      <p:pic>
        <p:nvPicPr>
          <p:cNvPr id="11266" name="Picture 2" descr="820,672 This Way Sign Images, Stock Photos &amp; Vectors | Shutterstock">
            <a:extLst>
              <a:ext uri="{FF2B5EF4-FFF2-40B4-BE49-F238E27FC236}">
                <a16:creationId xmlns:a16="http://schemas.microsoft.com/office/drawing/2014/main" id="{E9E2A308-E6B5-6FA7-6499-FEFA043BEB4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819" r="19824" b="7315"/>
          <a:stretch/>
        </p:blipFill>
        <p:spPr bwMode="auto">
          <a:xfrm>
            <a:off x="6985466" y="1518456"/>
            <a:ext cx="1622661" cy="2877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596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B73BE03-6F56-5F41-926E-C24C0C18AB0E}"/>
              </a:ext>
            </a:extLst>
          </p:cNvPr>
          <p:cNvSpPr/>
          <p:nvPr/>
        </p:nvSpPr>
        <p:spPr>
          <a:xfrm>
            <a:off x="-15352" y="-1"/>
            <a:ext cx="382385" cy="685800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F17E7AB-240B-4944-A26C-DEFE53B29058}"/>
              </a:ext>
            </a:extLst>
          </p:cNvPr>
          <p:cNvSpPr/>
          <p:nvPr/>
        </p:nvSpPr>
        <p:spPr>
          <a:xfrm>
            <a:off x="363259" y="10293"/>
            <a:ext cx="133004" cy="684770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picture containing logo&#10;&#10;Description automatically generated">
            <a:extLst>
              <a:ext uri="{FF2B5EF4-FFF2-40B4-BE49-F238E27FC236}">
                <a16:creationId xmlns:a16="http://schemas.microsoft.com/office/drawing/2014/main" id="{2084B1B0-6BED-7A44-BDC7-FA70CF8D691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79581" y="5769890"/>
            <a:ext cx="786605" cy="995562"/>
          </a:xfrm>
          <a:prstGeom prst="rect">
            <a:avLst/>
          </a:prstGeom>
        </p:spPr>
      </p:pic>
      <p:pic>
        <p:nvPicPr>
          <p:cNvPr id="6" name="Picture 5">
            <a:extLst>
              <a:ext uri="{FF2B5EF4-FFF2-40B4-BE49-F238E27FC236}">
                <a16:creationId xmlns:a16="http://schemas.microsoft.com/office/drawing/2014/main" id="{22190CCE-2721-1E4F-94BE-274B5445D51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892469" y="6267671"/>
            <a:ext cx="6817532" cy="556404"/>
          </a:xfrm>
          <a:prstGeom prst="rect">
            <a:avLst/>
          </a:prstGeom>
          <a:noFill/>
          <a:ln>
            <a:noFill/>
          </a:ln>
        </p:spPr>
      </p:pic>
      <p:sp>
        <p:nvSpPr>
          <p:cNvPr id="9" name="TextBox 8">
            <a:extLst>
              <a:ext uri="{FF2B5EF4-FFF2-40B4-BE49-F238E27FC236}">
                <a16:creationId xmlns:a16="http://schemas.microsoft.com/office/drawing/2014/main" id="{8083D4B7-5716-C14D-B9B0-C6601F8957A7}"/>
              </a:ext>
            </a:extLst>
          </p:cNvPr>
          <p:cNvSpPr txBox="1"/>
          <p:nvPr/>
        </p:nvSpPr>
        <p:spPr>
          <a:xfrm>
            <a:off x="2026507" y="5590563"/>
            <a:ext cx="6549455" cy="677108"/>
          </a:xfrm>
          <a:prstGeom prst="rect">
            <a:avLst/>
          </a:prstGeom>
          <a:noFill/>
        </p:spPr>
        <p:txBody>
          <a:bodyPr wrap="square" rtlCol="0">
            <a:spAutoFit/>
          </a:bodyPr>
          <a:lstStyle/>
          <a:p>
            <a:pPr algn="ctr"/>
            <a:r>
              <a:rPr lang="en-GB" sz="2400" b="1" dirty="0">
                <a:solidFill>
                  <a:srgbClr val="C00000"/>
                </a:solidFill>
              </a:rPr>
              <a:t>Great Sankey Primary School </a:t>
            </a:r>
          </a:p>
          <a:p>
            <a:pPr algn="ctr"/>
            <a:r>
              <a:rPr lang="en-GB" sz="1400" b="1" dirty="0">
                <a:solidFill>
                  <a:schemeClr val="accent4">
                    <a:lumMod val="75000"/>
                  </a:schemeClr>
                </a:solidFill>
              </a:rPr>
              <a:t>‘Together We Learn and Grow’</a:t>
            </a:r>
          </a:p>
        </p:txBody>
      </p:sp>
      <p:sp>
        <p:nvSpPr>
          <p:cNvPr id="13" name="Rectangle 12">
            <a:extLst>
              <a:ext uri="{FF2B5EF4-FFF2-40B4-BE49-F238E27FC236}">
                <a16:creationId xmlns:a16="http://schemas.microsoft.com/office/drawing/2014/main" id="{7DBC0024-D662-CF45-A9BF-15FFF4E6A653}"/>
              </a:ext>
            </a:extLst>
          </p:cNvPr>
          <p:cNvSpPr/>
          <p:nvPr/>
        </p:nvSpPr>
        <p:spPr>
          <a:xfrm>
            <a:off x="745644" y="5544844"/>
            <a:ext cx="8190538" cy="4571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1026">
            <a:extLst>
              <a:ext uri="{FF2B5EF4-FFF2-40B4-BE49-F238E27FC236}">
                <a16:creationId xmlns:a16="http://schemas.microsoft.com/office/drawing/2014/main" id="{02C32E84-7E30-4733-CF8D-2271316FA0A2}"/>
              </a:ext>
            </a:extLst>
          </p:cNvPr>
          <p:cNvSpPr txBox="1">
            <a:spLocks/>
          </p:cNvSpPr>
          <p:nvPr/>
        </p:nvSpPr>
        <p:spPr>
          <a:xfrm>
            <a:off x="1791658" y="-187245"/>
            <a:ext cx="6310313"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altLang="en-US" sz="4400" b="1" dirty="0">
                <a:solidFill>
                  <a:srgbClr val="C00000"/>
                </a:solidFill>
                <a:latin typeface="Baguet Script" panose="00000500000000000000" pitchFamily="2" charset="0"/>
              </a:rPr>
              <a:t>The Power of Reading!</a:t>
            </a:r>
          </a:p>
        </p:txBody>
      </p:sp>
      <p:sp>
        <p:nvSpPr>
          <p:cNvPr id="10" name="Rectangle 1027">
            <a:extLst>
              <a:ext uri="{FF2B5EF4-FFF2-40B4-BE49-F238E27FC236}">
                <a16:creationId xmlns:a16="http://schemas.microsoft.com/office/drawing/2014/main" id="{4B7F79E3-8D24-1933-52FA-4C6D464A8E7F}"/>
              </a:ext>
            </a:extLst>
          </p:cNvPr>
          <p:cNvSpPr txBox="1">
            <a:spLocks noChangeArrowheads="1"/>
          </p:cNvSpPr>
          <p:nvPr/>
        </p:nvSpPr>
        <p:spPr bwMode="auto">
          <a:xfrm>
            <a:off x="779581" y="1267437"/>
            <a:ext cx="484902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r>
              <a:rPr lang="en-GB" altLang="en-US" sz="2400" dirty="0">
                <a:latin typeface="Letter-join Plus 40"/>
              </a:rPr>
              <a:t>Creating a love of reading in children is potentially one of the most powerful ways of improving academic standards in school.</a:t>
            </a:r>
          </a:p>
          <a:p>
            <a:pPr marL="0" indent="0" eaLnBrk="1" hangingPunct="1">
              <a:buNone/>
            </a:pPr>
            <a:endParaRPr lang="en-GB" altLang="en-US" sz="2400" dirty="0">
              <a:latin typeface="Letter-join Plus 40"/>
            </a:endParaRPr>
          </a:p>
          <a:p>
            <a:pPr eaLnBrk="1" hangingPunct="1"/>
            <a:r>
              <a:rPr lang="en-GB" altLang="en-US" sz="2400" dirty="0">
                <a:latin typeface="Letter-join Plus 40"/>
              </a:rPr>
              <a:t>There can be few better ways to improve pupils chances in school, or beyond in the wider world than to enable them to become truly independent readers.</a:t>
            </a:r>
          </a:p>
          <a:p>
            <a:pPr eaLnBrk="1" hangingPunct="1"/>
            <a:endParaRPr lang="en-GB" altLang="en-US" sz="2800" dirty="0"/>
          </a:p>
        </p:txBody>
      </p:sp>
      <p:pic>
        <p:nvPicPr>
          <p:cNvPr id="15" name="Picture 14">
            <a:extLst>
              <a:ext uri="{FF2B5EF4-FFF2-40B4-BE49-F238E27FC236}">
                <a16:creationId xmlns:a16="http://schemas.microsoft.com/office/drawing/2014/main" id="{E25471A3-B00E-4F78-06D4-C9FA7EA29DDE}"/>
              </a:ext>
            </a:extLst>
          </p:cNvPr>
          <p:cNvPicPr>
            <a:picLocks noChangeAspect="1"/>
          </p:cNvPicPr>
          <p:nvPr/>
        </p:nvPicPr>
        <p:blipFill>
          <a:blip r:embed="rId4"/>
          <a:stretch>
            <a:fillRect/>
          </a:stretch>
        </p:blipFill>
        <p:spPr>
          <a:xfrm rot="603189">
            <a:off x="6163368" y="1666856"/>
            <a:ext cx="2275125" cy="3081012"/>
          </a:xfrm>
          <a:prstGeom prst="rect">
            <a:avLst/>
          </a:prstGeom>
        </p:spPr>
      </p:pic>
    </p:spTree>
    <p:extLst>
      <p:ext uri="{BB962C8B-B14F-4D97-AF65-F5344CB8AC3E}">
        <p14:creationId xmlns:p14="http://schemas.microsoft.com/office/powerpoint/2010/main" val="1924945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B73BE03-6F56-5F41-926E-C24C0C18AB0E}"/>
              </a:ext>
            </a:extLst>
          </p:cNvPr>
          <p:cNvSpPr/>
          <p:nvPr/>
        </p:nvSpPr>
        <p:spPr>
          <a:xfrm>
            <a:off x="-15352" y="-1"/>
            <a:ext cx="382385" cy="685800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F17E7AB-240B-4944-A26C-DEFE53B29058}"/>
              </a:ext>
            </a:extLst>
          </p:cNvPr>
          <p:cNvSpPr/>
          <p:nvPr/>
        </p:nvSpPr>
        <p:spPr>
          <a:xfrm>
            <a:off x="363259" y="10293"/>
            <a:ext cx="133004" cy="684770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picture containing logo&#10;&#10;Description automatically generated">
            <a:extLst>
              <a:ext uri="{FF2B5EF4-FFF2-40B4-BE49-F238E27FC236}">
                <a16:creationId xmlns:a16="http://schemas.microsoft.com/office/drawing/2014/main" id="{2084B1B0-6BED-7A44-BDC7-FA70CF8D691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79581" y="5769890"/>
            <a:ext cx="786605" cy="995562"/>
          </a:xfrm>
          <a:prstGeom prst="rect">
            <a:avLst/>
          </a:prstGeom>
        </p:spPr>
      </p:pic>
      <p:pic>
        <p:nvPicPr>
          <p:cNvPr id="6" name="Picture 5">
            <a:extLst>
              <a:ext uri="{FF2B5EF4-FFF2-40B4-BE49-F238E27FC236}">
                <a16:creationId xmlns:a16="http://schemas.microsoft.com/office/drawing/2014/main" id="{22190CCE-2721-1E4F-94BE-274B5445D51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892469" y="6267671"/>
            <a:ext cx="6817532" cy="556404"/>
          </a:xfrm>
          <a:prstGeom prst="rect">
            <a:avLst/>
          </a:prstGeom>
          <a:noFill/>
          <a:ln>
            <a:noFill/>
          </a:ln>
        </p:spPr>
      </p:pic>
      <p:sp>
        <p:nvSpPr>
          <p:cNvPr id="9" name="TextBox 8">
            <a:extLst>
              <a:ext uri="{FF2B5EF4-FFF2-40B4-BE49-F238E27FC236}">
                <a16:creationId xmlns:a16="http://schemas.microsoft.com/office/drawing/2014/main" id="{8083D4B7-5716-C14D-B9B0-C6601F8957A7}"/>
              </a:ext>
            </a:extLst>
          </p:cNvPr>
          <p:cNvSpPr txBox="1"/>
          <p:nvPr/>
        </p:nvSpPr>
        <p:spPr>
          <a:xfrm>
            <a:off x="2026507" y="5590563"/>
            <a:ext cx="6549455" cy="677108"/>
          </a:xfrm>
          <a:prstGeom prst="rect">
            <a:avLst/>
          </a:prstGeom>
          <a:noFill/>
        </p:spPr>
        <p:txBody>
          <a:bodyPr wrap="square" rtlCol="0">
            <a:spAutoFit/>
          </a:bodyPr>
          <a:lstStyle/>
          <a:p>
            <a:pPr algn="ctr"/>
            <a:r>
              <a:rPr lang="en-GB" sz="2400" b="1" dirty="0">
                <a:solidFill>
                  <a:srgbClr val="C00000"/>
                </a:solidFill>
              </a:rPr>
              <a:t>Great Sankey Primary School </a:t>
            </a:r>
          </a:p>
          <a:p>
            <a:pPr algn="ctr"/>
            <a:r>
              <a:rPr lang="en-GB" sz="1400" b="1" dirty="0">
                <a:solidFill>
                  <a:schemeClr val="accent4">
                    <a:lumMod val="75000"/>
                  </a:schemeClr>
                </a:solidFill>
              </a:rPr>
              <a:t>‘Together We Learn and Grow’</a:t>
            </a:r>
          </a:p>
        </p:txBody>
      </p:sp>
      <p:sp>
        <p:nvSpPr>
          <p:cNvPr id="13" name="Rectangle 12">
            <a:extLst>
              <a:ext uri="{FF2B5EF4-FFF2-40B4-BE49-F238E27FC236}">
                <a16:creationId xmlns:a16="http://schemas.microsoft.com/office/drawing/2014/main" id="{7DBC0024-D662-CF45-A9BF-15FFF4E6A653}"/>
              </a:ext>
            </a:extLst>
          </p:cNvPr>
          <p:cNvSpPr/>
          <p:nvPr/>
        </p:nvSpPr>
        <p:spPr>
          <a:xfrm>
            <a:off x="745644" y="5544844"/>
            <a:ext cx="8190538" cy="4571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1026">
            <a:extLst>
              <a:ext uri="{FF2B5EF4-FFF2-40B4-BE49-F238E27FC236}">
                <a16:creationId xmlns:a16="http://schemas.microsoft.com/office/drawing/2014/main" id="{02C32E84-7E30-4733-CF8D-2271316FA0A2}"/>
              </a:ext>
            </a:extLst>
          </p:cNvPr>
          <p:cNvSpPr txBox="1">
            <a:spLocks/>
          </p:cNvSpPr>
          <p:nvPr/>
        </p:nvSpPr>
        <p:spPr>
          <a:xfrm>
            <a:off x="1306801" y="-223770"/>
            <a:ext cx="7227097"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altLang="en-US" sz="4400" b="1" dirty="0">
                <a:solidFill>
                  <a:srgbClr val="C00000"/>
                </a:solidFill>
                <a:latin typeface="Baguet Script" panose="00000500000000000000" pitchFamily="2" charset="0"/>
              </a:rPr>
              <a:t>Why Is Reading Important?</a:t>
            </a:r>
          </a:p>
        </p:txBody>
      </p:sp>
      <p:sp>
        <p:nvSpPr>
          <p:cNvPr id="10" name="Rectangle 1027">
            <a:extLst>
              <a:ext uri="{FF2B5EF4-FFF2-40B4-BE49-F238E27FC236}">
                <a16:creationId xmlns:a16="http://schemas.microsoft.com/office/drawing/2014/main" id="{4B7F79E3-8D24-1933-52FA-4C6D464A8E7F}"/>
              </a:ext>
            </a:extLst>
          </p:cNvPr>
          <p:cNvSpPr txBox="1">
            <a:spLocks noChangeArrowheads="1"/>
          </p:cNvSpPr>
          <p:nvPr/>
        </p:nvSpPr>
        <p:spPr bwMode="auto">
          <a:xfrm>
            <a:off x="745644" y="1175538"/>
            <a:ext cx="6158831"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r>
              <a:rPr lang="en-GB" altLang="en-US" sz="2400" dirty="0">
                <a:latin typeface="Letter-join Plus 40"/>
              </a:rPr>
              <a:t>Can have an impact on the success of a child’s education and into their adult life</a:t>
            </a:r>
          </a:p>
          <a:p>
            <a:pPr marL="0" indent="0" eaLnBrk="1" hangingPunct="1">
              <a:buNone/>
            </a:pPr>
            <a:endParaRPr lang="en-GB" altLang="en-US" sz="2400" dirty="0">
              <a:latin typeface="Letter-join Plus 40"/>
            </a:endParaRPr>
          </a:p>
          <a:p>
            <a:pPr eaLnBrk="1" hangingPunct="1"/>
            <a:r>
              <a:rPr lang="en-GB" altLang="en-US" sz="2400" dirty="0">
                <a:latin typeface="Letter-join Plus 40"/>
              </a:rPr>
              <a:t>Most aspects of the curriculum rely upon reading to a good extent – transferable vocabulary. </a:t>
            </a:r>
          </a:p>
          <a:p>
            <a:pPr marL="0" indent="0" eaLnBrk="1" hangingPunct="1">
              <a:buNone/>
            </a:pPr>
            <a:endParaRPr lang="en-GB" altLang="en-US" sz="2400" dirty="0">
              <a:latin typeface="Letter-join Plus 40"/>
            </a:endParaRPr>
          </a:p>
          <a:p>
            <a:pPr eaLnBrk="1" hangingPunct="1"/>
            <a:r>
              <a:rPr lang="en-GB" altLang="en-US" sz="2400" dirty="0">
                <a:latin typeface="Letter-join Plus 40"/>
              </a:rPr>
              <a:t>Promotes life-long skills</a:t>
            </a:r>
          </a:p>
          <a:p>
            <a:pPr marL="0" indent="0" eaLnBrk="1" hangingPunct="1">
              <a:buNone/>
            </a:pPr>
            <a:endParaRPr lang="en-GB" altLang="en-US" sz="2400" dirty="0">
              <a:latin typeface="Letter-join Plus 40"/>
            </a:endParaRPr>
          </a:p>
          <a:p>
            <a:pPr eaLnBrk="1" hangingPunct="1"/>
            <a:r>
              <a:rPr lang="en-GB" altLang="en-US" sz="2400" dirty="0">
                <a:latin typeface="Letter-join Plus 40"/>
              </a:rPr>
              <a:t>Promotes social skills</a:t>
            </a:r>
          </a:p>
          <a:p>
            <a:pPr eaLnBrk="1" hangingPunct="1"/>
            <a:endParaRPr lang="en-GB" altLang="en-US" sz="2800" dirty="0"/>
          </a:p>
        </p:txBody>
      </p:sp>
      <p:pic>
        <p:nvPicPr>
          <p:cNvPr id="3" name="Picture 2">
            <a:extLst>
              <a:ext uri="{FF2B5EF4-FFF2-40B4-BE49-F238E27FC236}">
                <a16:creationId xmlns:a16="http://schemas.microsoft.com/office/drawing/2014/main" id="{98537B17-8319-3D00-DFA3-79112DAA3D54}"/>
              </a:ext>
            </a:extLst>
          </p:cNvPr>
          <p:cNvPicPr>
            <a:picLocks noChangeAspect="1"/>
          </p:cNvPicPr>
          <p:nvPr/>
        </p:nvPicPr>
        <p:blipFill>
          <a:blip r:embed="rId4"/>
          <a:stretch>
            <a:fillRect/>
          </a:stretch>
        </p:blipFill>
        <p:spPr>
          <a:xfrm rot="20916140">
            <a:off x="6698459" y="1775872"/>
            <a:ext cx="1862306" cy="2412130"/>
          </a:xfrm>
          <a:prstGeom prst="rect">
            <a:avLst/>
          </a:prstGeom>
        </p:spPr>
      </p:pic>
    </p:spTree>
    <p:extLst>
      <p:ext uri="{BB962C8B-B14F-4D97-AF65-F5344CB8AC3E}">
        <p14:creationId xmlns:p14="http://schemas.microsoft.com/office/powerpoint/2010/main" val="2953364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B73BE03-6F56-5F41-926E-C24C0C18AB0E}"/>
              </a:ext>
            </a:extLst>
          </p:cNvPr>
          <p:cNvSpPr/>
          <p:nvPr/>
        </p:nvSpPr>
        <p:spPr>
          <a:xfrm>
            <a:off x="-15352" y="-1"/>
            <a:ext cx="382385" cy="685800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F17E7AB-240B-4944-A26C-DEFE53B29058}"/>
              </a:ext>
            </a:extLst>
          </p:cNvPr>
          <p:cNvSpPr/>
          <p:nvPr/>
        </p:nvSpPr>
        <p:spPr>
          <a:xfrm>
            <a:off x="363259" y="10293"/>
            <a:ext cx="133004" cy="684770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picture containing logo&#10;&#10;Description automatically generated">
            <a:extLst>
              <a:ext uri="{FF2B5EF4-FFF2-40B4-BE49-F238E27FC236}">
                <a16:creationId xmlns:a16="http://schemas.microsoft.com/office/drawing/2014/main" id="{2084B1B0-6BED-7A44-BDC7-FA70CF8D691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79581" y="5769890"/>
            <a:ext cx="786605" cy="995562"/>
          </a:xfrm>
          <a:prstGeom prst="rect">
            <a:avLst/>
          </a:prstGeom>
        </p:spPr>
      </p:pic>
      <p:pic>
        <p:nvPicPr>
          <p:cNvPr id="6" name="Picture 5">
            <a:extLst>
              <a:ext uri="{FF2B5EF4-FFF2-40B4-BE49-F238E27FC236}">
                <a16:creationId xmlns:a16="http://schemas.microsoft.com/office/drawing/2014/main" id="{22190CCE-2721-1E4F-94BE-274B5445D51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892469" y="6267671"/>
            <a:ext cx="6817532" cy="556404"/>
          </a:xfrm>
          <a:prstGeom prst="rect">
            <a:avLst/>
          </a:prstGeom>
          <a:noFill/>
          <a:ln>
            <a:noFill/>
          </a:ln>
        </p:spPr>
      </p:pic>
      <p:sp>
        <p:nvSpPr>
          <p:cNvPr id="9" name="TextBox 8">
            <a:extLst>
              <a:ext uri="{FF2B5EF4-FFF2-40B4-BE49-F238E27FC236}">
                <a16:creationId xmlns:a16="http://schemas.microsoft.com/office/drawing/2014/main" id="{8083D4B7-5716-C14D-B9B0-C6601F8957A7}"/>
              </a:ext>
            </a:extLst>
          </p:cNvPr>
          <p:cNvSpPr txBox="1"/>
          <p:nvPr/>
        </p:nvSpPr>
        <p:spPr>
          <a:xfrm>
            <a:off x="2026507" y="5590563"/>
            <a:ext cx="6549455" cy="677108"/>
          </a:xfrm>
          <a:prstGeom prst="rect">
            <a:avLst/>
          </a:prstGeom>
          <a:noFill/>
        </p:spPr>
        <p:txBody>
          <a:bodyPr wrap="square" rtlCol="0">
            <a:spAutoFit/>
          </a:bodyPr>
          <a:lstStyle/>
          <a:p>
            <a:pPr algn="ctr"/>
            <a:r>
              <a:rPr lang="en-GB" sz="2400" b="1" dirty="0">
                <a:solidFill>
                  <a:srgbClr val="C00000"/>
                </a:solidFill>
              </a:rPr>
              <a:t>Great Sankey Primary School </a:t>
            </a:r>
          </a:p>
          <a:p>
            <a:pPr algn="ctr"/>
            <a:r>
              <a:rPr lang="en-GB" sz="1400" b="1" dirty="0">
                <a:solidFill>
                  <a:schemeClr val="accent4">
                    <a:lumMod val="75000"/>
                  </a:schemeClr>
                </a:solidFill>
              </a:rPr>
              <a:t>‘Together We Learn and Grow’</a:t>
            </a:r>
          </a:p>
        </p:txBody>
      </p:sp>
      <p:sp>
        <p:nvSpPr>
          <p:cNvPr id="13" name="Rectangle 12">
            <a:extLst>
              <a:ext uri="{FF2B5EF4-FFF2-40B4-BE49-F238E27FC236}">
                <a16:creationId xmlns:a16="http://schemas.microsoft.com/office/drawing/2014/main" id="{7DBC0024-D662-CF45-A9BF-15FFF4E6A653}"/>
              </a:ext>
            </a:extLst>
          </p:cNvPr>
          <p:cNvSpPr/>
          <p:nvPr/>
        </p:nvSpPr>
        <p:spPr>
          <a:xfrm>
            <a:off x="745644" y="5544844"/>
            <a:ext cx="8190538" cy="4571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1026">
            <a:extLst>
              <a:ext uri="{FF2B5EF4-FFF2-40B4-BE49-F238E27FC236}">
                <a16:creationId xmlns:a16="http://schemas.microsoft.com/office/drawing/2014/main" id="{02C32E84-7E30-4733-CF8D-2271316FA0A2}"/>
              </a:ext>
            </a:extLst>
          </p:cNvPr>
          <p:cNvSpPr txBox="1">
            <a:spLocks/>
          </p:cNvSpPr>
          <p:nvPr/>
        </p:nvSpPr>
        <p:spPr>
          <a:xfrm>
            <a:off x="2758813" y="140227"/>
            <a:ext cx="7227097" cy="1143000"/>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altLang="en-US" sz="4400" b="1" dirty="0">
                <a:solidFill>
                  <a:srgbClr val="C00000"/>
                </a:solidFill>
                <a:latin typeface="Baguet Script" panose="00000500000000000000" pitchFamily="2" charset="0"/>
              </a:rPr>
              <a:t>Why Is </a:t>
            </a:r>
          </a:p>
          <a:p>
            <a:r>
              <a:rPr lang="en-GB" altLang="en-US" sz="4400" b="1" dirty="0">
                <a:solidFill>
                  <a:srgbClr val="C00000"/>
                </a:solidFill>
                <a:latin typeface="Baguet Script" panose="00000500000000000000" pitchFamily="2" charset="0"/>
              </a:rPr>
              <a:t>Reading Important?</a:t>
            </a:r>
          </a:p>
        </p:txBody>
      </p:sp>
      <p:pic>
        <p:nvPicPr>
          <p:cNvPr id="2050" name="Picture 2" descr="Picture">
            <a:extLst>
              <a:ext uri="{FF2B5EF4-FFF2-40B4-BE49-F238E27FC236}">
                <a16:creationId xmlns:a16="http://schemas.microsoft.com/office/drawing/2014/main" id="{2CB2E01B-93D1-6BBD-37E5-06B1A8D07AC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3166" r="24874" b="2600"/>
          <a:stretch/>
        </p:blipFill>
        <p:spPr bwMode="auto">
          <a:xfrm>
            <a:off x="779581" y="140227"/>
            <a:ext cx="2936189" cy="511178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27">
            <a:extLst>
              <a:ext uri="{FF2B5EF4-FFF2-40B4-BE49-F238E27FC236}">
                <a16:creationId xmlns:a16="http://schemas.microsoft.com/office/drawing/2014/main" id="{F89A0821-C559-D3D3-931D-20CFF74035A3}"/>
              </a:ext>
            </a:extLst>
          </p:cNvPr>
          <p:cNvSpPr txBox="1">
            <a:spLocks noChangeArrowheads="1"/>
          </p:cNvSpPr>
          <p:nvPr/>
        </p:nvSpPr>
        <p:spPr bwMode="auto">
          <a:xfrm>
            <a:off x="4104572" y="1605159"/>
            <a:ext cx="460543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r>
              <a:rPr lang="en-GB" altLang="en-US" sz="2400" dirty="0">
                <a:latin typeface="Letter-join Plus 40"/>
              </a:rPr>
              <a:t>Impact on academic standards</a:t>
            </a:r>
          </a:p>
          <a:p>
            <a:pPr eaLnBrk="1" hangingPunct="1"/>
            <a:endParaRPr lang="en-GB" altLang="en-US" sz="2400" dirty="0">
              <a:latin typeface="Letter-join Plus 40"/>
            </a:endParaRPr>
          </a:p>
          <a:p>
            <a:pPr eaLnBrk="1" hangingPunct="1"/>
            <a:r>
              <a:rPr lang="en-GB" altLang="en-US" sz="2400" dirty="0">
                <a:latin typeface="Letter-join Plus 40"/>
              </a:rPr>
              <a:t>Impact on vocabulary acquisition</a:t>
            </a:r>
          </a:p>
          <a:p>
            <a:pPr eaLnBrk="1" hangingPunct="1"/>
            <a:endParaRPr lang="en-GB" altLang="en-US" sz="2400" dirty="0">
              <a:latin typeface="Letter-join Plus 40"/>
            </a:endParaRPr>
          </a:p>
          <a:p>
            <a:pPr eaLnBrk="1" hangingPunct="1"/>
            <a:r>
              <a:rPr lang="en-GB" altLang="en-US" sz="2400" dirty="0">
                <a:latin typeface="Letter-join Plus 40"/>
              </a:rPr>
              <a:t>Impact on wider curriculum understanding</a:t>
            </a:r>
          </a:p>
          <a:p>
            <a:pPr eaLnBrk="1" hangingPunct="1"/>
            <a:endParaRPr lang="en-GB" altLang="en-US" sz="2800" dirty="0"/>
          </a:p>
        </p:txBody>
      </p:sp>
    </p:spTree>
    <p:extLst>
      <p:ext uri="{BB962C8B-B14F-4D97-AF65-F5344CB8AC3E}">
        <p14:creationId xmlns:p14="http://schemas.microsoft.com/office/powerpoint/2010/main" val="3420727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B73BE03-6F56-5F41-926E-C24C0C18AB0E}"/>
              </a:ext>
            </a:extLst>
          </p:cNvPr>
          <p:cNvSpPr/>
          <p:nvPr/>
        </p:nvSpPr>
        <p:spPr>
          <a:xfrm>
            <a:off x="-15352" y="-1"/>
            <a:ext cx="382385" cy="685800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F17E7AB-240B-4944-A26C-DEFE53B29058}"/>
              </a:ext>
            </a:extLst>
          </p:cNvPr>
          <p:cNvSpPr/>
          <p:nvPr/>
        </p:nvSpPr>
        <p:spPr>
          <a:xfrm>
            <a:off x="363259" y="10293"/>
            <a:ext cx="133004" cy="684770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picture containing logo&#10;&#10;Description automatically generated">
            <a:extLst>
              <a:ext uri="{FF2B5EF4-FFF2-40B4-BE49-F238E27FC236}">
                <a16:creationId xmlns:a16="http://schemas.microsoft.com/office/drawing/2014/main" id="{2084B1B0-6BED-7A44-BDC7-FA70CF8D691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79581" y="5769890"/>
            <a:ext cx="786605" cy="995562"/>
          </a:xfrm>
          <a:prstGeom prst="rect">
            <a:avLst/>
          </a:prstGeom>
        </p:spPr>
      </p:pic>
      <p:pic>
        <p:nvPicPr>
          <p:cNvPr id="6" name="Picture 5">
            <a:extLst>
              <a:ext uri="{FF2B5EF4-FFF2-40B4-BE49-F238E27FC236}">
                <a16:creationId xmlns:a16="http://schemas.microsoft.com/office/drawing/2014/main" id="{22190CCE-2721-1E4F-94BE-274B5445D51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892469" y="6267671"/>
            <a:ext cx="6817532" cy="556404"/>
          </a:xfrm>
          <a:prstGeom prst="rect">
            <a:avLst/>
          </a:prstGeom>
          <a:noFill/>
          <a:ln>
            <a:noFill/>
          </a:ln>
        </p:spPr>
      </p:pic>
      <p:sp>
        <p:nvSpPr>
          <p:cNvPr id="9" name="TextBox 8">
            <a:extLst>
              <a:ext uri="{FF2B5EF4-FFF2-40B4-BE49-F238E27FC236}">
                <a16:creationId xmlns:a16="http://schemas.microsoft.com/office/drawing/2014/main" id="{8083D4B7-5716-C14D-B9B0-C6601F8957A7}"/>
              </a:ext>
            </a:extLst>
          </p:cNvPr>
          <p:cNvSpPr txBox="1"/>
          <p:nvPr/>
        </p:nvSpPr>
        <p:spPr>
          <a:xfrm>
            <a:off x="2026507" y="5590563"/>
            <a:ext cx="6549455" cy="677108"/>
          </a:xfrm>
          <a:prstGeom prst="rect">
            <a:avLst/>
          </a:prstGeom>
          <a:noFill/>
        </p:spPr>
        <p:txBody>
          <a:bodyPr wrap="square" rtlCol="0">
            <a:spAutoFit/>
          </a:bodyPr>
          <a:lstStyle/>
          <a:p>
            <a:pPr algn="ctr"/>
            <a:r>
              <a:rPr lang="en-GB" sz="2400" b="1" dirty="0">
                <a:solidFill>
                  <a:srgbClr val="C00000"/>
                </a:solidFill>
              </a:rPr>
              <a:t>Great Sankey Primary School </a:t>
            </a:r>
          </a:p>
          <a:p>
            <a:pPr algn="ctr"/>
            <a:r>
              <a:rPr lang="en-GB" sz="1400" b="1" dirty="0">
                <a:solidFill>
                  <a:schemeClr val="accent4">
                    <a:lumMod val="75000"/>
                  </a:schemeClr>
                </a:solidFill>
              </a:rPr>
              <a:t>‘Together We Learn and Grow’</a:t>
            </a:r>
          </a:p>
        </p:txBody>
      </p:sp>
      <p:sp>
        <p:nvSpPr>
          <p:cNvPr id="13" name="Rectangle 12">
            <a:extLst>
              <a:ext uri="{FF2B5EF4-FFF2-40B4-BE49-F238E27FC236}">
                <a16:creationId xmlns:a16="http://schemas.microsoft.com/office/drawing/2014/main" id="{7DBC0024-D662-CF45-A9BF-15FFF4E6A653}"/>
              </a:ext>
            </a:extLst>
          </p:cNvPr>
          <p:cNvSpPr/>
          <p:nvPr/>
        </p:nvSpPr>
        <p:spPr>
          <a:xfrm>
            <a:off x="745644" y="5544844"/>
            <a:ext cx="8190538" cy="4571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1026">
            <a:extLst>
              <a:ext uri="{FF2B5EF4-FFF2-40B4-BE49-F238E27FC236}">
                <a16:creationId xmlns:a16="http://schemas.microsoft.com/office/drawing/2014/main" id="{02C32E84-7E30-4733-CF8D-2271316FA0A2}"/>
              </a:ext>
            </a:extLst>
          </p:cNvPr>
          <p:cNvSpPr txBox="1">
            <a:spLocks/>
          </p:cNvSpPr>
          <p:nvPr/>
        </p:nvSpPr>
        <p:spPr>
          <a:xfrm>
            <a:off x="1095433" y="217864"/>
            <a:ext cx="7227097" cy="1143000"/>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altLang="en-US" sz="4400" b="1" dirty="0">
                <a:solidFill>
                  <a:srgbClr val="C00000"/>
                </a:solidFill>
                <a:latin typeface="Baguet Script" panose="00000500000000000000" pitchFamily="2" charset="0"/>
              </a:rPr>
              <a:t>The First and Most Important Teacher …</a:t>
            </a:r>
          </a:p>
        </p:txBody>
      </p:sp>
      <p:sp>
        <p:nvSpPr>
          <p:cNvPr id="2" name="Content Placeholder 2">
            <a:extLst>
              <a:ext uri="{FF2B5EF4-FFF2-40B4-BE49-F238E27FC236}">
                <a16:creationId xmlns:a16="http://schemas.microsoft.com/office/drawing/2014/main" id="{4D93ADE9-C7B8-5F55-6D84-D03246C5AD26}"/>
              </a:ext>
            </a:extLst>
          </p:cNvPr>
          <p:cNvSpPr txBox="1">
            <a:spLocks/>
          </p:cNvSpPr>
          <p:nvPr/>
        </p:nvSpPr>
        <p:spPr>
          <a:xfrm>
            <a:off x="729669" y="1699418"/>
            <a:ext cx="8051072" cy="34591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buFont typeface="Arial" panose="020B0604020202020204" pitchFamily="34" charset="0"/>
              <a:buChar char="•"/>
            </a:pPr>
            <a:r>
              <a:rPr lang="en-GB" altLang="en-US" sz="2800" dirty="0">
                <a:latin typeface="Letter-join Plus 40"/>
              </a:rPr>
              <a:t>As a parent or carer, you play the leading role in helping your child move through the stages of reading.</a:t>
            </a:r>
          </a:p>
          <a:p>
            <a:endParaRPr lang="en-GB" altLang="en-US" sz="2800" dirty="0">
              <a:latin typeface="Letter-join Plus 40"/>
            </a:endParaRPr>
          </a:p>
          <a:p>
            <a:pPr marL="457200" indent="-457200">
              <a:buFont typeface="Arial" panose="020B0604020202020204" pitchFamily="34" charset="0"/>
              <a:buChar char="•"/>
            </a:pPr>
            <a:r>
              <a:rPr lang="en-GB" altLang="en-US" sz="2800" dirty="0">
                <a:latin typeface="Letter-join Plus 40"/>
              </a:rPr>
              <a:t>The link between home and school is such an important one – children who are encouraged, supported and taught in both environments will obviously have the best chance of success.</a:t>
            </a:r>
          </a:p>
        </p:txBody>
      </p:sp>
    </p:spTree>
    <p:extLst>
      <p:ext uri="{BB962C8B-B14F-4D97-AF65-F5344CB8AC3E}">
        <p14:creationId xmlns:p14="http://schemas.microsoft.com/office/powerpoint/2010/main" val="588392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B73BE03-6F56-5F41-926E-C24C0C18AB0E}"/>
              </a:ext>
            </a:extLst>
          </p:cNvPr>
          <p:cNvSpPr/>
          <p:nvPr/>
        </p:nvSpPr>
        <p:spPr>
          <a:xfrm>
            <a:off x="-15352" y="-1"/>
            <a:ext cx="382385" cy="685800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F17E7AB-240B-4944-A26C-DEFE53B29058}"/>
              </a:ext>
            </a:extLst>
          </p:cNvPr>
          <p:cNvSpPr/>
          <p:nvPr/>
        </p:nvSpPr>
        <p:spPr>
          <a:xfrm>
            <a:off x="363259" y="10293"/>
            <a:ext cx="133004" cy="684770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picture containing logo&#10;&#10;Description automatically generated">
            <a:extLst>
              <a:ext uri="{FF2B5EF4-FFF2-40B4-BE49-F238E27FC236}">
                <a16:creationId xmlns:a16="http://schemas.microsoft.com/office/drawing/2014/main" id="{2084B1B0-6BED-7A44-BDC7-FA70CF8D691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79581" y="5769890"/>
            <a:ext cx="786605" cy="995562"/>
          </a:xfrm>
          <a:prstGeom prst="rect">
            <a:avLst/>
          </a:prstGeom>
        </p:spPr>
      </p:pic>
      <p:pic>
        <p:nvPicPr>
          <p:cNvPr id="6" name="Picture 5">
            <a:extLst>
              <a:ext uri="{FF2B5EF4-FFF2-40B4-BE49-F238E27FC236}">
                <a16:creationId xmlns:a16="http://schemas.microsoft.com/office/drawing/2014/main" id="{22190CCE-2721-1E4F-94BE-274B5445D51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892469" y="6267671"/>
            <a:ext cx="6817532" cy="556404"/>
          </a:xfrm>
          <a:prstGeom prst="rect">
            <a:avLst/>
          </a:prstGeom>
          <a:noFill/>
          <a:ln>
            <a:noFill/>
          </a:ln>
        </p:spPr>
      </p:pic>
      <p:sp>
        <p:nvSpPr>
          <p:cNvPr id="9" name="TextBox 8">
            <a:extLst>
              <a:ext uri="{FF2B5EF4-FFF2-40B4-BE49-F238E27FC236}">
                <a16:creationId xmlns:a16="http://schemas.microsoft.com/office/drawing/2014/main" id="{8083D4B7-5716-C14D-B9B0-C6601F8957A7}"/>
              </a:ext>
            </a:extLst>
          </p:cNvPr>
          <p:cNvSpPr txBox="1"/>
          <p:nvPr/>
        </p:nvSpPr>
        <p:spPr>
          <a:xfrm>
            <a:off x="2026507" y="5590563"/>
            <a:ext cx="6549455" cy="677108"/>
          </a:xfrm>
          <a:prstGeom prst="rect">
            <a:avLst/>
          </a:prstGeom>
          <a:noFill/>
        </p:spPr>
        <p:txBody>
          <a:bodyPr wrap="square" rtlCol="0">
            <a:spAutoFit/>
          </a:bodyPr>
          <a:lstStyle/>
          <a:p>
            <a:pPr algn="ctr"/>
            <a:r>
              <a:rPr lang="en-GB" sz="2400" b="1" dirty="0">
                <a:solidFill>
                  <a:srgbClr val="C00000"/>
                </a:solidFill>
              </a:rPr>
              <a:t>Great Sankey Primary School </a:t>
            </a:r>
          </a:p>
          <a:p>
            <a:pPr algn="ctr"/>
            <a:r>
              <a:rPr lang="en-GB" sz="1400" b="1" dirty="0">
                <a:solidFill>
                  <a:schemeClr val="accent4">
                    <a:lumMod val="75000"/>
                  </a:schemeClr>
                </a:solidFill>
              </a:rPr>
              <a:t>‘Together We Learn and Grow’</a:t>
            </a:r>
          </a:p>
        </p:txBody>
      </p:sp>
      <p:sp>
        <p:nvSpPr>
          <p:cNvPr id="13" name="Rectangle 12">
            <a:extLst>
              <a:ext uri="{FF2B5EF4-FFF2-40B4-BE49-F238E27FC236}">
                <a16:creationId xmlns:a16="http://schemas.microsoft.com/office/drawing/2014/main" id="{7DBC0024-D662-CF45-A9BF-15FFF4E6A653}"/>
              </a:ext>
            </a:extLst>
          </p:cNvPr>
          <p:cNvSpPr/>
          <p:nvPr/>
        </p:nvSpPr>
        <p:spPr>
          <a:xfrm>
            <a:off x="745644" y="5544844"/>
            <a:ext cx="8190538" cy="4571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1026">
            <a:extLst>
              <a:ext uri="{FF2B5EF4-FFF2-40B4-BE49-F238E27FC236}">
                <a16:creationId xmlns:a16="http://schemas.microsoft.com/office/drawing/2014/main" id="{02C32E84-7E30-4733-CF8D-2271316FA0A2}"/>
              </a:ext>
            </a:extLst>
          </p:cNvPr>
          <p:cNvSpPr txBox="1">
            <a:spLocks/>
          </p:cNvSpPr>
          <p:nvPr/>
        </p:nvSpPr>
        <p:spPr>
          <a:xfrm>
            <a:off x="1095433" y="217864"/>
            <a:ext cx="7227097" cy="1143000"/>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altLang="en-US" sz="4400" b="1" dirty="0">
                <a:solidFill>
                  <a:srgbClr val="C00000"/>
                </a:solidFill>
                <a:latin typeface="Baguet Script" panose="00000500000000000000" pitchFamily="2" charset="0"/>
              </a:rPr>
              <a:t>How Can Parents Support Reading At Home?</a:t>
            </a:r>
          </a:p>
        </p:txBody>
      </p:sp>
      <p:sp>
        <p:nvSpPr>
          <p:cNvPr id="3" name="Content Placeholder 2">
            <a:extLst>
              <a:ext uri="{FF2B5EF4-FFF2-40B4-BE49-F238E27FC236}">
                <a16:creationId xmlns:a16="http://schemas.microsoft.com/office/drawing/2014/main" id="{D583D532-5CE8-2D65-1B3E-DF9F2A0F94D0}"/>
              </a:ext>
            </a:extLst>
          </p:cNvPr>
          <p:cNvSpPr txBox="1">
            <a:spLocks/>
          </p:cNvSpPr>
          <p:nvPr/>
        </p:nvSpPr>
        <p:spPr>
          <a:xfrm>
            <a:off x="666654" y="1767419"/>
            <a:ext cx="8229600" cy="3687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buFont typeface="Arial" panose="020B0604020202020204" pitchFamily="34" charset="0"/>
              <a:buChar char="•"/>
            </a:pPr>
            <a:r>
              <a:rPr lang="en-GB" altLang="en-US" sz="2800" dirty="0">
                <a:latin typeface="Letter-join Plus 40"/>
              </a:rPr>
              <a:t>Ensure that from a young age children observe positive examples of reading/books</a:t>
            </a:r>
          </a:p>
          <a:p>
            <a:pPr marL="457200" indent="-457200">
              <a:buFont typeface="Arial" panose="020B0604020202020204" pitchFamily="34" charset="0"/>
              <a:buChar char="•"/>
            </a:pPr>
            <a:r>
              <a:rPr lang="en-GB" altLang="en-US" sz="2800" dirty="0">
                <a:latin typeface="Letter-join Plus 40"/>
              </a:rPr>
              <a:t>Establish good reading habits for your children</a:t>
            </a:r>
          </a:p>
          <a:p>
            <a:pPr marL="457200" indent="-457200">
              <a:buFont typeface="Arial" panose="020B0604020202020204" pitchFamily="34" charset="0"/>
              <a:buChar char="•"/>
            </a:pPr>
            <a:r>
              <a:rPr lang="en-GB" altLang="en-US" sz="2800" dirty="0">
                <a:latin typeface="Letter-join Plus 40"/>
              </a:rPr>
              <a:t>Include reading into daily activities</a:t>
            </a:r>
          </a:p>
          <a:p>
            <a:pPr marL="457200" indent="-457200">
              <a:buFont typeface="Arial" panose="020B0604020202020204" pitchFamily="34" charset="0"/>
              <a:buChar char="•"/>
            </a:pPr>
            <a:r>
              <a:rPr lang="en-GB" altLang="en-US" sz="2800" dirty="0">
                <a:latin typeface="Letter-join Plus 40"/>
              </a:rPr>
              <a:t>Make reading fun</a:t>
            </a:r>
          </a:p>
          <a:p>
            <a:pPr marL="457200" indent="-457200">
              <a:buFont typeface="Arial" panose="020B0604020202020204" pitchFamily="34" charset="0"/>
              <a:buChar char="•"/>
            </a:pPr>
            <a:r>
              <a:rPr lang="en-GB" altLang="en-US" sz="2800" dirty="0">
                <a:latin typeface="Letter-join Plus 40"/>
              </a:rPr>
              <a:t>Expose your children to a wide range of subjects, authors, genres and themes</a:t>
            </a:r>
          </a:p>
        </p:txBody>
      </p:sp>
    </p:spTree>
    <p:extLst>
      <p:ext uri="{BB962C8B-B14F-4D97-AF65-F5344CB8AC3E}">
        <p14:creationId xmlns:p14="http://schemas.microsoft.com/office/powerpoint/2010/main" val="1668539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B73BE03-6F56-5F41-926E-C24C0C18AB0E}"/>
              </a:ext>
            </a:extLst>
          </p:cNvPr>
          <p:cNvSpPr/>
          <p:nvPr/>
        </p:nvSpPr>
        <p:spPr>
          <a:xfrm>
            <a:off x="-15352" y="-1"/>
            <a:ext cx="382385" cy="685800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F17E7AB-240B-4944-A26C-DEFE53B29058}"/>
              </a:ext>
            </a:extLst>
          </p:cNvPr>
          <p:cNvSpPr/>
          <p:nvPr/>
        </p:nvSpPr>
        <p:spPr>
          <a:xfrm>
            <a:off x="363259" y="10293"/>
            <a:ext cx="133004" cy="684770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picture containing logo&#10;&#10;Description automatically generated">
            <a:extLst>
              <a:ext uri="{FF2B5EF4-FFF2-40B4-BE49-F238E27FC236}">
                <a16:creationId xmlns:a16="http://schemas.microsoft.com/office/drawing/2014/main" id="{2084B1B0-6BED-7A44-BDC7-FA70CF8D691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79581" y="5769890"/>
            <a:ext cx="786605" cy="995562"/>
          </a:xfrm>
          <a:prstGeom prst="rect">
            <a:avLst/>
          </a:prstGeom>
        </p:spPr>
      </p:pic>
      <p:pic>
        <p:nvPicPr>
          <p:cNvPr id="6" name="Picture 5">
            <a:extLst>
              <a:ext uri="{FF2B5EF4-FFF2-40B4-BE49-F238E27FC236}">
                <a16:creationId xmlns:a16="http://schemas.microsoft.com/office/drawing/2014/main" id="{22190CCE-2721-1E4F-94BE-274B5445D51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892469" y="6267671"/>
            <a:ext cx="6817532" cy="556404"/>
          </a:xfrm>
          <a:prstGeom prst="rect">
            <a:avLst/>
          </a:prstGeom>
          <a:noFill/>
          <a:ln>
            <a:noFill/>
          </a:ln>
        </p:spPr>
      </p:pic>
      <p:sp>
        <p:nvSpPr>
          <p:cNvPr id="9" name="TextBox 8">
            <a:extLst>
              <a:ext uri="{FF2B5EF4-FFF2-40B4-BE49-F238E27FC236}">
                <a16:creationId xmlns:a16="http://schemas.microsoft.com/office/drawing/2014/main" id="{8083D4B7-5716-C14D-B9B0-C6601F8957A7}"/>
              </a:ext>
            </a:extLst>
          </p:cNvPr>
          <p:cNvSpPr txBox="1"/>
          <p:nvPr/>
        </p:nvSpPr>
        <p:spPr>
          <a:xfrm>
            <a:off x="2026507" y="5590563"/>
            <a:ext cx="6549455" cy="677108"/>
          </a:xfrm>
          <a:prstGeom prst="rect">
            <a:avLst/>
          </a:prstGeom>
          <a:noFill/>
        </p:spPr>
        <p:txBody>
          <a:bodyPr wrap="square" rtlCol="0">
            <a:spAutoFit/>
          </a:bodyPr>
          <a:lstStyle/>
          <a:p>
            <a:pPr algn="ctr"/>
            <a:r>
              <a:rPr lang="en-GB" sz="2400" b="1" dirty="0">
                <a:solidFill>
                  <a:srgbClr val="C00000"/>
                </a:solidFill>
              </a:rPr>
              <a:t>Great Sankey Primary School </a:t>
            </a:r>
          </a:p>
          <a:p>
            <a:pPr algn="ctr"/>
            <a:r>
              <a:rPr lang="en-GB" sz="1400" b="1" dirty="0">
                <a:solidFill>
                  <a:schemeClr val="accent4">
                    <a:lumMod val="75000"/>
                  </a:schemeClr>
                </a:solidFill>
              </a:rPr>
              <a:t>‘Together We Learn and Grow’</a:t>
            </a:r>
          </a:p>
        </p:txBody>
      </p:sp>
      <p:sp>
        <p:nvSpPr>
          <p:cNvPr id="13" name="Rectangle 12">
            <a:extLst>
              <a:ext uri="{FF2B5EF4-FFF2-40B4-BE49-F238E27FC236}">
                <a16:creationId xmlns:a16="http://schemas.microsoft.com/office/drawing/2014/main" id="{7DBC0024-D662-CF45-A9BF-15FFF4E6A653}"/>
              </a:ext>
            </a:extLst>
          </p:cNvPr>
          <p:cNvSpPr/>
          <p:nvPr/>
        </p:nvSpPr>
        <p:spPr>
          <a:xfrm>
            <a:off x="745644" y="5544844"/>
            <a:ext cx="8190538" cy="4571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1026">
            <a:extLst>
              <a:ext uri="{FF2B5EF4-FFF2-40B4-BE49-F238E27FC236}">
                <a16:creationId xmlns:a16="http://schemas.microsoft.com/office/drawing/2014/main" id="{02C32E84-7E30-4733-CF8D-2271316FA0A2}"/>
              </a:ext>
            </a:extLst>
          </p:cNvPr>
          <p:cNvSpPr txBox="1">
            <a:spLocks/>
          </p:cNvSpPr>
          <p:nvPr/>
        </p:nvSpPr>
        <p:spPr>
          <a:xfrm>
            <a:off x="1095433" y="217864"/>
            <a:ext cx="7227097" cy="1143000"/>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altLang="en-US" sz="4400" b="1" dirty="0">
                <a:solidFill>
                  <a:srgbClr val="C00000"/>
                </a:solidFill>
                <a:latin typeface="Baguet Script" panose="00000500000000000000" pitchFamily="2" charset="0"/>
              </a:rPr>
              <a:t>How Can Parents Support Reading At Home?</a:t>
            </a:r>
          </a:p>
        </p:txBody>
      </p:sp>
      <p:sp>
        <p:nvSpPr>
          <p:cNvPr id="2" name="Content Placeholder 2">
            <a:extLst>
              <a:ext uri="{FF2B5EF4-FFF2-40B4-BE49-F238E27FC236}">
                <a16:creationId xmlns:a16="http://schemas.microsoft.com/office/drawing/2014/main" id="{93835DD3-74CB-4E92-716B-A6E6575EE032}"/>
              </a:ext>
            </a:extLst>
          </p:cNvPr>
          <p:cNvSpPr txBox="1">
            <a:spLocks/>
          </p:cNvSpPr>
          <p:nvPr/>
        </p:nvSpPr>
        <p:spPr>
          <a:xfrm>
            <a:off x="496263" y="1814700"/>
            <a:ext cx="8229600" cy="41148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buFont typeface="Arial" panose="020B0604020202020204" pitchFamily="34" charset="0"/>
              <a:buChar char="•"/>
            </a:pPr>
            <a:r>
              <a:rPr lang="en-GB" altLang="en-US" sz="2800" dirty="0">
                <a:latin typeface="Letter-join Plus 40"/>
              </a:rPr>
              <a:t>Relate books to your children’s life experiences</a:t>
            </a:r>
          </a:p>
          <a:p>
            <a:pPr marL="457200" indent="-457200">
              <a:buFont typeface="Arial" panose="020B0604020202020204" pitchFamily="34" charset="0"/>
              <a:buChar char="•"/>
            </a:pPr>
            <a:r>
              <a:rPr lang="en-GB" altLang="en-US" sz="2800" dirty="0">
                <a:latin typeface="Letter-join Plus 40"/>
              </a:rPr>
              <a:t>Read with your children every day</a:t>
            </a:r>
          </a:p>
          <a:p>
            <a:pPr marL="457200" indent="-457200">
              <a:buFont typeface="Arial" panose="020B0604020202020204" pitchFamily="34" charset="0"/>
              <a:buChar char="•"/>
            </a:pPr>
            <a:r>
              <a:rPr lang="en-GB" altLang="en-US" sz="2800" dirty="0">
                <a:latin typeface="Letter-join Plus 40"/>
              </a:rPr>
              <a:t>Discuss the language used</a:t>
            </a:r>
          </a:p>
          <a:p>
            <a:pPr marL="457200" indent="-457200">
              <a:buFont typeface="Arial" panose="020B0604020202020204" pitchFamily="34" charset="0"/>
              <a:buChar char="•"/>
            </a:pPr>
            <a:r>
              <a:rPr lang="en-GB" altLang="en-US" sz="2800" dirty="0">
                <a:latin typeface="Letter-join Plus 40"/>
              </a:rPr>
              <a:t>Use direct and indirect questioning </a:t>
            </a:r>
          </a:p>
          <a:p>
            <a:pPr marL="457200" indent="-457200">
              <a:buFont typeface="Arial" panose="020B0604020202020204" pitchFamily="34" charset="0"/>
              <a:buChar char="•"/>
            </a:pPr>
            <a:r>
              <a:rPr lang="en-GB" altLang="en-US" sz="2800" dirty="0">
                <a:latin typeface="Letter-join Plus 40"/>
              </a:rPr>
              <a:t>‘Tell’ your children stories – you don’t always have to ‘read’ them</a:t>
            </a:r>
          </a:p>
          <a:p>
            <a:endParaRPr lang="en-GB" altLang="en-US" dirty="0"/>
          </a:p>
          <a:p>
            <a:endParaRPr lang="en-GB" altLang="en-US" dirty="0"/>
          </a:p>
        </p:txBody>
      </p:sp>
    </p:spTree>
    <p:extLst>
      <p:ext uri="{BB962C8B-B14F-4D97-AF65-F5344CB8AC3E}">
        <p14:creationId xmlns:p14="http://schemas.microsoft.com/office/powerpoint/2010/main" val="2858822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B73BE03-6F56-5F41-926E-C24C0C18AB0E}"/>
              </a:ext>
            </a:extLst>
          </p:cNvPr>
          <p:cNvSpPr/>
          <p:nvPr/>
        </p:nvSpPr>
        <p:spPr>
          <a:xfrm>
            <a:off x="-15352" y="-1"/>
            <a:ext cx="382385" cy="685800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F17E7AB-240B-4944-A26C-DEFE53B29058}"/>
              </a:ext>
            </a:extLst>
          </p:cNvPr>
          <p:cNvSpPr/>
          <p:nvPr/>
        </p:nvSpPr>
        <p:spPr>
          <a:xfrm>
            <a:off x="363259" y="10293"/>
            <a:ext cx="133004" cy="684770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picture containing logo&#10;&#10;Description automatically generated">
            <a:extLst>
              <a:ext uri="{FF2B5EF4-FFF2-40B4-BE49-F238E27FC236}">
                <a16:creationId xmlns:a16="http://schemas.microsoft.com/office/drawing/2014/main" id="{2084B1B0-6BED-7A44-BDC7-FA70CF8D691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79581" y="5769890"/>
            <a:ext cx="786605" cy="995562"/>
          </a:xfrm>
          <a:prstGeom prst="rect">
            <a:avLst/>
          </a:prstGeom>
        </p:spPr>
      </p:pic>
      <p:pic>
        <p:nvPicPr>
          <p:cNvPr id="6" name="Picture 5">
            <a:extLst>
              <a:ext uri="{FF2B5EF4-FFF2-40B4-BE49-F238E27FC236}">
                <a16:creationId xmlns:a16="http://schemas.microsoft.com/office/drawing/2014/main" id="{22190CCE-2721-1E4F-94BE-274B5445D51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892469" y="6267671"/>
            <a:ext cx="6817532" cy="556404"/>
          </a:xfrm>
          <a:prstGeom prst="rect">
            <a:avLst/>
          </a:prstGeom>
          <a:noFill/>
          <a:ln>
            <a:noFill/>
          </a:ln>
        </p:spPr>
      </p:pic>
      <p:sp>
        <p:nvSpPr>
          <p:cNvPr id="9" name="TextBox 8">
            <a:extLst>
              <a:ext uri="{FF2B5EF4-FFF2-40B4-BE49-F238E27FC236}">
                <a16:creationId xmlns:a16="http://schemas.microsoft.com/office/drawing/2014/main" id="{8083D4B7-5716-C14D-B9B0-C6601F8957A7}"/>
              </a:ext>
            </a:extLst>
          </p:cNvPr>
          <p:cNvSpPr txBox="1"/>
          <p:nvPr/>
        </p:nvSpPr>
        <p:spPr>
          <a:xfrm>
            <a:off x="2026507" y="5590563"/>
            <a:ext cx="6549455" cy="677108"/>
          </a:xfrm>
          <a:prstGeom prst="rect">
            <a:avLst/>
          </a:prstGeom>
          <a:noFill/>
        </p:spPr>
        <p:txBody>
          <a:bodyPr wrap="square" rtlCol="0">
            <a:spAutoFit/>
          </a:bodyPr>
          <a:lstStyle/>
          <a:p>
            <a:pPr algn="ctr"/>
            <a:r>
              <a:rPr lang="en-GB" sz="2400" b="1" dirty="0">
                <a:solidFill>
                  <a:srgbClr val="C00000"/>
                </a:solidFill>
              </a:rPr>
              <a:t>Great Sankey Primary School </a:t>
            </a:r>
          </a:p>
          <a:p>
            <a:pPr algn="ctr"/>
            <a:r>
              <a:rPr lang="en-GB" sz="1400" b="1" dirty="0">
                <a:solidFill>
                  <a:schemeClr val="accent4">
                    <a:lumMod val="75000"/>
                  </a:schemeClr>
                </a:solidFill>
              </a:rPr>
              <a:t>‘Together We Learn and Grow’</a:t>
            </a:r>
          </a:p>
        </p:txBody>
      </p:sp>
      <p:sp>
        <p:nvSpPr>
          <p:cNvPr id="13" name="Rectangle 12">
            <a:extLst>
              <a:ext uri="{FF2B5EF4-FFF2-40B4-BE49-F238E27FC236}">
                <a16:creationId xmlns:a16="http://schemas.microsoft.com/office/drawing/2014/main" id="{7DBC0024-D662-CF45-A9BF-15FFF4E6A653}"/>
              </a:ext>
            </a:extLst>
          </p:cNvPr>
          <p:cNvSpPr/>
          <p:nvPr/>
        </p:nvSpPr>
        <p:spPr>
          <a:xfrm>
            <a:off x="745644" y="5544844"/>
            <a:ext cx="8190538" cy="4571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1026">
            <a:extLst>
              <a:ext uri="{FF2B5EF4-FFF2-40B4-BE49-F238E27FC236}">
                <a16:creationId xmlns:a16="http://schemas.microsoft.com/office/drawing/2014/main" id="{02C32E84-7E30-4733-CF8D-2271316FA0A2}"/>
              </a:ext>
            </a:extLst>
          </p:cNvPr>
          <p:cNvSpPr txBox="1">
            <a:spLocks/>
          </p:cNvSpPr>
          <p:nvPr/>
        </p:nvSpPr>
        <p:spPr>
          <a:xfrm>
            <a:off x="1172883" y="-124024"/>
            <a:ext cx="7227097"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altLang="en-US" sz="4400" b="1" dirty="0">
                <a:solidFill>
                  <a:srgbClr val="C00000"/>
                </a:solidFill>
                <a:latin typeface="Baguet Script" panose="00000500000000000000" pitchFamily="2" charset="0"/>
              </a:rPr>
              <a:t>What If My Child Is Stuck?</a:t>
            </a:r>
          </a:p>
        </p:txBody>
      </p:sp>
      <p:sp>
        <p:nvSpPr>
          <p:cNvPr id="3" name="Content Placeholder 3">
            <a:extLst>
              <a:ext uri="{FF2B5EF4-FFF2-40B4-BE49-F238E27FC236}">
                <a16:creationId xmlns:a16="http://schemas.microsoft.com/office/drawing/2014/main" id="{0A523544-11E0-AF2E-CA86-DCE88B2454FE}"/>
              </a:ext>
            </a:extLst>
          </p:cNvPr>
          <p:cNvSpPr txBox="1">
            <a:spLocks/>
          </p:cNvSpPr>
          <p:nvPr/>
        </p:nvSpPr>
        <p:spPr bwMode="auto">
          <a:xfrm>
            <a:off x="692811" y="1133936"/>
            <a:ext cx="8382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en-GB" altLang="en-US" sz="2200" b="1" dirty="0">
                <a:latin typeface="Letter-join Plus 40"/>
              </a:rPr>
              <a:t> Use phonics first: </a:t>
            </a:r>
            <a:endParaRPr lang="en-GB" altLang="en-US" sz="2200" dirty="0">
              <a:latin typeface="Letter-join Plus 40"/>
            </a:endParaRPr>
          </a:p>
          <a:p>
            <a:pPr eaLnBrk="1" hangingPunct="1">
              <a:spcBef>
                <a:spcPct val="0"/>
              </a:spcBef>
              <a:buFontTx/>
              <a:buNone/>
            </a:pPr>
            <a:r>
              <a:rPr lang="en-GB" altLang="en-US" sz="2200" dirty="0">
                <a:latin typeface="Letter-join Plus 40"/>
              </a:rPr>
              <a:t>  What sound does the word begin with? Can you   </a:t>
            </a:r>
          </a:p>
          <a:p>
            <a:pPr eaLnBrk="1" hangingPunct="1">
              <a:spcBef>
                <a:spcPct val="0"/>
              </a:spcBef>
              <a:buFontTx/>
              <a:buNone/>
            </a:pPr>
            <a:r>
              <a:rPr lang="en-GB" altLang="en-US" sz="2200" dirty="0">
                <a:latin typeface="Letter-join Plus 40"/>
              </a:rPr>
              <a:t>  say the sounds in the word? Blend them together.</a:t>
            </a:r>
          </a:p>
          <a:p>
            <a:pPr eaLnBrk="1" hangingPunct="1">
              <a:spcBef>
                <a:spcPct val="0"/>
              </a:spcBef>
              <a:buFontTx/>
              <a:buNone/>
            </a:pPr>
            <a:endParaRPr lang="en-GB" altLang="en-US" sz="2200" dirty="0">
              <a:latin typeface="Letter-join Plus 40"/>
            </a:endParaRPr>
          </a:p>
          <a:p>
            <a:pPr eaLnBrk="1" hangingPunct="1">
              <a:spcBef>
                <a:spcPct val="0"/>
              </a:spcBef>
            </a:pPr>
            <a:r>
              <a:rPr lang="en-GB" altLang="en-US" sz="2200" dirty="0">
                <a:latin typeface="Letter-join Plus 40"/>
              </a:rPr>
              <a:t> Read to the end of the sentence. What would make  </a:t>
            </a:r>
          </a:p>
          <a:p>
            <a:pPr eaLnBrk="1" hangingPunct="1">
              <a:spcBef>
                <a:spcPct val="0"/>
              </a:spcBef>
              <a:buFontTx/>
              <a:buNone/>
            </a:pPr>
            <a:r>
              <a:rPr lang="en-GB" altLang="en-US" sz="2200" dirty="0">
                <a:latin typeface="Letter-join Plus 40"/>
              </a:rPr>
              <a:t>  sense?</a:t>
            </a:r>
          </a:p>
          <a:p>
            <a:pPr eaLnBrk="1" hangingPunct="1">
              <a:spcBef>
                <a:spcPct val="0"/>
              </a:spcBef>
              <a:buFontTx/>
              <a:buNone/>
            </a:pPr>
            <a:endParaRPr lang="en-GB" altLang="en-US" sz="2200" dirty="0">
              <a:latin typeface="Letter-join Plus 40"/>
            </a:endParaRPr>
          </a:p>
          <a:p>
            <a:pPr eaLnBrk="1" hangingPunct="1">
              <a:spcBef>
                <a:spcPct val="0"/>
              </a:spcBef>
            </a:pPr>
            <a:r>
              <a:rPr lang="en-GB" altLang="en-US" sz="2200" dirty="0">
                <a:latin typeface="Letter-join Plus 40"/>
              </a:rPr>
              <a:t> What is the text about – what might fit here?</a:t>
            </a:r>
          </a:p>
          <a:p>
            <a:pPr eaLnBrk="1" hangingPunct="1">
              <a:spcBef>
                <a:spcPct val="0"/>
              </a:spcBef>
            </a:pPr>
            <a:endParaRPr lang="en-GB" altLang="en-US" sz="2200" dirty="0">
              <a:latin typeface="Letter-join Plus 40"/>
            </a:endParaRPr>
          </a:p>
          <a:p>
            <a:pPr eaLnBrk="1" hangingPunct="1">
              <a:spcBef>
                <a:spcPct val="0"/>
              </a:spcBef>
            </a:pPr>
            <a:r>
              <a:rPr lang="en-GB" altLang="en-US" sz="2200" dirty="0">
                <a:latin typeface="Letter-join Plus 40"/>
              </a:rPr>
              <a:t> Does it sound right?</a:t>
            </a:r>
          </a:p>
          <a:p>
            <a:pPr eaLnBrk="1" hangingPunct="1">
              <a:spcBef>
                <a:spcPct val="0"/>
              </a:spcBef>
            </a:pPr>
            <a:endParaRPr lang="en-GB" altLang="en-US" sz="2200" dirty="0">
              <a:latin typeface="Letter-join Plus 40"/>
            </a:endParaRPr>
          </a:p>
          <a:p>
            <a:pPr eaLnBrk="1" hangingPunct="1">
              <a:spcBef>
                <a:spcPct val="0"/>
              </a:spcBef>
            </a:pPr>
            <a:r>
              <a:rPr lang="en-GB" altLang="en-US" sz="2200" dirty="0">
                <a:latin typeface="Letter-join Plus 40"/>
              </a:rPr>
              <a:t> Look at the picture. Does it help?</a:t>
            </a:r>
          </a:p>
        </p:txBody>
      </p:sp>
      <p:pic>
        <p:nvPicPr>
          <p:cNvPr id="4098" name="Picture 2" descr="Confused Kid Images - Free Download on Freepik">
            <a:extLst>
              <a:ext uri="{FF2B5EF4-FFF2-40B4-BE49-F238E27FC236}">
                <a16:creationId xmlns:a16="http://schemas.microsoft.com/office/drawing/2014/main" id="{543A41DA-D4D4-BAB2-39ED-F2E8FA783A33}"/>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93764" y="1935615"/>
            <a:ext cx="3008141" cy="3047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5584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B73BE03-6F56-5F41-926E-C24C0C18AB0E}"/>
              </a:ext>
            </a:extLst>
          </p:cNvPr>
          <p:cNvSpPr/>
          <p:nvPr/>
        </p:nvSpPr>
        <p:spPr>
          <a:xfrm>
            <a:off x="-15352" y="-1"/>
            <a:ext cx="382385" cy="685800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F17E7AB-240B-4944-A26C-DEFE53B29058}"/>
              </a:ext>
            </a:extLst>
          </p:cNvPr>
          <p:cNvSpPr/>
          <p:nvPr/>
        </p:nvSpPr>
        <p:spPr>
          <a:xfrm>
            <a:off x="363259" y="10293"/>
            <a:ext cx="133004" cy="684770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picture containing logo&#10;&#10;Description automatically generated">
            <a:extLst>
              <a:ext uri="{FF2B5EF4-FFF2-40B4-BE49-F238E27FC236}">
                <a16:creationId xmlns:a16="http://schemas.microsoft.com/office/drawing/2014/main" id="{2084B1B0-6BED-7A44-BDC7-FA70CF8D691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79581" y="5769890"/>
            <a:ext cx="786605" cy="995562"/>
          </a:xfrm>
          <a:prstGeom prst="rect">
            <a:avLst/>
          </a:prstGeom>
        </p:spPr>
      </p:pic>
      <p:pic>
        <p:nvPicPr>
          <p:cNvPr id="6" name="Picture 5">
            <a:extLst>
              <a:ext uri="{FF2B5EF4-FFF2-40B4-BE49-F238E27FC236}">
                <a16:creationId xmlns:a16="http://schemas.microsoft.com/office/drawing/2014/main" id="{22190CCE-2721-1E4F-94BE-274B5445D51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892469" y="6267671"/>
            <a:ext cx="6817532" cy="556404"/>
          </a:xfrm>
          <a:prstGeom prst="rect">
            <a:avLst/>
          </a:prstGeom>
          <a:noFill/>
          <a:ln>
            <a:noFill/>
          </a:ln>
        </p:spPr>
      </p:pic>
      <p:sp>
        <p:nvSpPr>
          <p:cNvPr id="9" name="TextBox 8">
            <a:extLst>
              <a:ext uri="{FF2B5EF4-FFF2-40B4-BE49-F238E27FC236}">
                <a16:creationId xmlns:a16="http://schemas.microsoft.com/office/drawing/2014/main" id="{8083D4B7-5716-C14D-B9B0-C6601F8957A7}"/>
              </a:ext>
            </a:extLst>
          </p:cNvPr>
          <p:cNvSpPr txBox="1"/>
          <p:nvPr/>
        </p:nvSpPr>
        <p:spPr>
          <a:xfrm>
            <a:off x="2026507" y="5590563"/>
            <a:ext cx="6549455" cy="677108"/>
          </a:xfrm>
          <a:prstGeom prst="rect">
            <a:avLst/>
          </a:prstGeom>
          <a:noFill/>
        </p:spPr>
        <p:txBody>
          <a:bodyPr wrap="square" rtlCol="0">
            <a:spAutoFit/>
          </a:bodyPr>
          <a:lstStyle/>
          <a:p>
            <a:pPr algn="ctr"/>
            <a:r>
              <a:rPr lang="en-GB" sz="2400" b="1" dirty="0">
                <a:solidFill>
                  <a:srgbClr val="C00000"/>
                </a:solidFill>
              </a:rPr>
              <a:t>Great Sankey Primary School </a:t>
            </a:r>
          </a:p>
          <a:p>
            <a:pPr algn="ctr"/>
            <a:r>
              <a:rPr lang="en-GB" sz="1400" b="1" dirty="0">
                <a:solidFill>
                  <a:schemeClr val="accent4">
                    <a:lumMod val="75000"/>
                  </a:schemeClr>
                </a:solidFill>
              </a:rPr>
              <a:t>‘Together We Learn and Grow’</a:t>
            </a:r>
          </a:p>
        </p:txBody>
      </p:sp>
      <p:sp>
        <p:nvSpPr>
          <p:cNvPr id="13" name="Rectangle 12">
            <a:extLst>
              <a:ext uri="{FF2B5EF4-FFF2-40B4-BE49-F238E27FC236}">
                <a16:creationId xmlns:a16="http://schemas.microsoft.com/office/drawing/2014/main" id="{7DBC0024-D662-CF45-A9BF-15FFF4E6A653}"/>
              </a:ext>
            </a:extLst>
          </p:cNvPr>
          <p:cNvSpPr/>
          <p:nvPr/>
        </p:nvSpPr>
        <p:spPr>
          <a:xfrm>
            <a:off x="745644" y="5544844"/>
            <a:ext cx="8190538" cy="4571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1026">
            <a:extLst>
              <a:ext uri="{FF2B5EF4-FFF2-40B4-BE49-F238E27FC236}">
                <a16:creationId xmlns:a16="http://schemas.microsoft.com/office/drawing/2014/main" id="{02C32E84-7E30-4733-CF8D-2271316FA0A2}"/>
              </a:ext>
            </a:extLst>
          </p:cNvPr>
          <p:cNvSpPr txBox="1">
            <a:spLocks/>
          </p:cNvSpPr>
          <p:nvPr/>
        </p:nvSpPr>
        <p:spPr>
          <a:xfrm>
            <a:off x="-573208" y="-254009"/>
            <a:ext cx="7227097"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altLang="en-US" sz="4400" b="1" dirty="0">
                <a:solidFill>
                  <a:srgbClr val="C00000"/>
                </a:solidFill>
                <a:latin typeface="Baguet Script" panose="00000500000000000000" pitchFamily="2" charset="0"/>
              </a:rPr>
              <a:t>Teaching Reading</a:t>
            </a:r>
          </a:p>
        </p:txBody>
      </p:sp>
      <p:sp>
        <p:nvSpPr>
          <p:cNvPr id="11" name="Title 1">
            <a:extLst>
              <a:ext uri="{FF2B5EF4-FFF2-40B4-BE49-F238E27FC236}">
                <a16:creationId xmlns:a16="http://schemas.microsoft.com/office/drawing/2014/main" id="{44BB33D8-F764-4BAD-C4EB-F818281EE2DD}"/>
              </a:ext>
            </a:extLst>
          </p:cNvPr>
          <p:cNvSpPr txBox="1">
            <a:spLocks/>
          </p:cNvSpPr>
          <p:nvPr/>
        </p:nvSpPr>
        <p:spPr>
          <a:xfrm>
            <a:off x="762494" y="1098317"/>
            <a:ext cx="8229600" cy="4267200"/>
          </a:xfrm>
          <a:prstGeom prst="rect">
            <a:avLst/>
          </a:prstGeom>
        </p:spPr>
        <p:txBody>
          <a:bodyPr anchor="ctr"/>
          <a:lstStyle/>
          <a:p>
            <a:pPr eaLnBrk="1" fontAlgn="auto" hangingPunct="1">
              <a:spcBef>
                <a:spcPct val="50000"/>
              </a:spcBef>
              <a:spcAft>
                <a:spcPts val="0"/>
              </a:spcAft>
              <a:defRPr/>
            </a:pPr>
            <a:r>
              <a:rPr lang="en-GB" altLang="en-US" sz="2200" dirty="0">
                <a:latin typeface="Letter-join Plus 40" pitchFamily="50" charset="0"/>
                <a:cs typeface="+mn-cs"/>
              </a:rPr>
              <a:t>Reading requires two skills:</a:t>
            </a:r>
          </a:p>
          <a:p>
            <a:pPr eaLnBrk="1" fontAlgn="auto" hangingPunct="1">
              <a:spcBef>
                <a:spcPct val="50000"/>
              </a:spcBef>
              <a:spcAft>
                <a:spcPts val="0"/>
              </a:spcAft>
              <a:defRPr/>
            </a:pPr>
            <a:r>
              <a:rPr lang="en-GB" altLang="en-US" sz="2200" b="1" u="sng" dirty="0">
                <a:solidFill>
                  <a:srgbClr val="C00000"/>
                </a:solidFill>
                <a:latin typeface="Letter-join Plus 40" pitchFamily="50" charset="0"/>
                <a:cs typeface="+mn-cs"/>
              </a:rPr>
              <a:t>Phonic &amp; Word Recognition:</a:t>
            </a:r>
          </a:p>
          <a:p>
            <a:pPr eaLnBrk="1" fontAlgn="auto" hangingPunct="1">
              <a:spcBef>
                <a:spcPct val="50000"/>
              </a:spcBef>
              <a:spcAft>
                <a:spcPts val="0"/>
              </a:spcAft>
              <a:buFont typeface="Arial" pitchFamily="34" charset="0"/>
              <a:buChar char="•"/>
              <a:defRPr/>
            </a:pPr>
            <a:r>
              <a:rPr lang="en-GB" altLang="en-US" sz="2200" dirty="0">
                <a:latin typeface="Letter-join Plus 40" pitchFamily="50" charset="0"/>
                <a:cs typeface="+mn-cs"/>
              </a:rPr>
              <a:t>The ability to recognise words presented in and out of context.</a:t>
            </a:r>
          </a:p>
          <a:p>
            <a:pPr eaLnBrk="1" fontAlgn="auto" hangingPunct="1">
              <a:spcBef>
                <a:spcPct val="50000"/>
              </a:spcBef>
              <a:spcAft>
                <a:spcPts val="0"/>
              </a:spcAft>
              <a:buFont typeface="Arial" pitchFamily="34" charset="0"/>
              <a:buChar char="•"/>
              <a:defRPr/>
            </a:pPr>
            <a:r>
              <a:rPr lang="en-GB" altLang="en-US" sz="2200" dirty="0">
                <a:latin typeface="Letter-join Plus 40" pitchFamily="50" charset="0"/>
                <a:cs typeface="+mn-cs"/>
              </a:rPr>
              <a:t>The ability to blend letter sounds (phonemes) together to read words.</a:t>
            </a:r>
          </a:p>
          <a:p>
            <a:pPr eaLnBrk="1" fontAlgn="auto" hangingPunct="1">
              <a:spcBef>
                <a:spcPct val="50000"/>
              </a:spcBef>
              <a:spcAft>
                <a:spcPts val="0"/>
              </a:spcAft>
              <a:defRPr/>
            </a:pPr>
            <a:r>
              <a:rPr lang="en-GB" altLang="en-US" sz="2200" b="1" u="sng" dirty="0">
                <a:solidFill>
                  <a:srgbClr val="C00000"/>
                </a:solidFill>
                <a:latin typeface="Letter-join Plus 40" pitchFamily="50" charset="0"/>
                <a:cs typeface="+mn-cs"/>
              </a:rPr>
              <a:t>Understanding:</a:t>
            </a:r>
          </a:p>
          <a:p>
            <a:pPr eaLnBrk="1" fontAlgn="auto" hangingPunct="1">
              <a:spcBef>
                <a:spcPct val="50000"/>
              </a:spcBef>
              <a:spcAft>
                <a:spcPts val="0"/>
              </a:spcAft>
              <a:buFont typeface="Arial" pitchFamily="34" charset="0"/>
              <a:buChar char="•"/>
              <a:defRPr/>
            </a:pPr>
            <a:r>
              <a:rPr lang="en-GB" altLang="en-US" sz="2200" dirty="0">
                <a:latin typeface="Letter-join Plus 40" pitchFamily="50" charset="0"/>
                <a:cs typeface="+mn-cs"/>
              </a:rPr>
              <a:t>The ability to understand the meaning of the words and sentences in a text.</a:t>
            </a:r>
          </a:p>
          <a:p>
            <a:pPr eaLnBrk="1" fontAlgn="auto" hangingPunct="1">
              <a:spcBef>
                <a:spcPct val="50000"/>
              </a:spcBef>
              <a:spcAft>
                <a:spcPts val="0"/>
              </a:spcAft>
              <a:buFont typeface="Arial" pitchFamily="34" charset="0"/>
              <a:buChar char="•"/>
              <a:defRPr/>
            </a:pPr>
            <a:r>
              <a:rPr lang="en-GB" altLang="en-US" sz="2200" dirty="0">
                <a:latin typeface="Letter-join Plus 40" pitchFamily="50" charset="0"/>
                <a:cs typeface="+mn-cs"/>
              </a:rPr>
              <a:t>The ability to understand the ideas, information and themes in a text</a:t>
            </a:r>
            <a:endParaRPr lang="en-GB" sz="3200" dirty="0">
              <a:latin typeface="Letter-join Plus 40" pitchFamily="50" charset="0"/>
              <a:ea typeface="+mj-ea"/>
              <a:cs typeface="+mj-cs"/>
            </a:endParaRPr>
          </a:p>
        </p:txBody>
      </p:sp>
      <p:pic>
        <p:nvPicPr>
          <p:cNvPr id="8194" name="Picture 2" descr="Research TC">
            <a:extLst>
              <a:ext uri="{FF2B5EF4-FFF2-40B4-BE49-F238E27FC236}">
                <a16:creationId xmlns:a16="http://schemas.microsoft.com/office/drawing/2014/main" id="{B31D34BD-0802-4CD0-D84D-3BCAF03DB17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7940"/>
          <a:stretch/>
        </p:blipFill>
        <p:spPr bwMode="auto">
          <a:xfrm>
            <a:off x="5991523" y="221565"/>
            <a:ext cx="2572883" cy="2010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0360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1073</Words>
  <Application>Microsoft Office PowerPoint</Application>
  <PresentationFormat>On-screen Show (4:3)</PresentationFormat>
  <Paragraphs>155</Paragraphs>
  <Slides>19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Baguet Script</vt:lpstr>
      <vt:lpstr>Calibri</vt:lpstr>
      <vt:lpstr>Calibri Light</vt:lpstr>
      <vt:lpstr>Letter-join Plus 40</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Gawne</dc:creator>
  <cp:lastModifiedBy>Thomas Gawne</cp:lastModifiedBy>
  <cp:revision>7</cp:revision>
  <dcterms:created xsi:type="dcterms:W3CDTF">2021-07-27T12:25:25Z</dcterms:created>
  <dcterms:modified xsi:type="dcterms:W3CDTF">2023-06-15T13:33:31Z</dcterms:modified>
</cp:coreProperties>
</file>