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8" r:id="rId2"/>
    <p:sldId id="257" r:id="rId3"/>
    <p:sldId id="273" r:id="rId4"/>
    <p:sldId id="259" r:id="rId5"/>
    <p:sldId id="260" r:id="rId6"/>
    <p:sldId id="261" r:id="rId7"/>
    <p:sldId id="274" r:id="rId8"/>
    <p:sldId id="263" r:id="rId9"/>
    <p:sldId id="271" r:id="rId10"/>
    <p:sldId id="264" r:id="rId11"/>
    <p:sldId id="265" r:id="rId12"/>
    <p:sldId id="269" r:id="rId13"/>
    <p:sldId id="270" r:id="rId14"/>
    <p:sldId id="266" r:id="rId15"/>
    <p:sldId id="267" r:id="rId16"/>
    <p:sldId id="268"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404D57-6F86-715A-915E-459CE55F32E3}" v="1752" dt="2023-06-19T21:02:43.3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56"/>
  </p:normalViewPr>
  <p:slideViewPr>
    <p:cSldViewPr snapToGrid="0" snapToObjects="1">
      <p:cViewPr varScale="1">
        <p:scale>
          <a:sx n="75" d="100"/>
          <a:sy n="75" d="100"/>
        </p:scale>
        <p:origin x="12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Wilding" userId="S::l.wilding@greatsankeyprimary.tcat.uk.com::1d3f6237-361b-484f-bd59-596c7be7d32e" providerId="AD" clId="Web-{3A404D57-6F86-715A-915E-459CE55F32E3}"/>
    <pc:docChg chg="addSld delSld modSld sldOrd">
      <pc:chgData name="Lisa Wilding" userId="S::l.wilding@greatsankeyprimary.tcat.uk.com::1d3f6237-361b-484f-bd59-596c7be7d32e" providerId="AD" clId="Web-{3A404D57-6F86-715A-915E-459CE55F32E3}" dt="2023-06-19T21:02:43.305" v="941"/>
      <pc:docMkLst>
        <pc:docMk/>
      </pc:docMkLst>
      <pc:sldChg chg="modSp add del">
        <pc:chgData name="Lisa Wilding" userId="S::l.wilding@greatsankeyprimary.tcat.uk.com::1d3f6237-361b-484f-bd59-596c7be7d32e" providerId="AD" clId="Web-{3A404D57-6F86-715A-915E-459CE55F32E3}" dt="2023-06-19T20:48:46.862" v="639"/>
        <pc:sldMkLst>
          <pc:docMk/>
          <pc:sldMk cId="2440719253" sldId="256"/>
        </pc:sldMkLst>
        <pc:spChg chg="mod">
          <ac:chgData name="Lisa Wilding" userId="S::l.wilding@greatsankeyprimary.tcat.uk.com::1d3f6237-361b-484f-bd59-596c7be7d32e" providerId="AD" clId="Web-{3A404D57-6F86-715A-915E-459CE55F32E3}" dt="2023-06-19T20:30:48.330" v="23" actId="20577"/>
          <ac:spMkLst>
            <pc:docMk/>
            <pc:sldMk cId="2440719253" sldId="256"/>
            <ac:spMk id="2" creationId="{00000000-0000-0000-0000-000000000000}"/>
          </ac:spMkLst>
        </pc:spChg>
      </pc:sldChg>
      <pc:sldChg chg="addSp delSp modSp">
        <pc:chgData name="Lisa Wilding" userId="S::l.wilding@greatsankeyprimary.tcat.uk.com::1d3f6237-361b-484f-bd59-596c7be7d32e" providerId="AD" clId="Web-{3A404D57-6F86-715A-915E-459CE55F32E3}" dt="2023-06-19T20:58:38.158" v="852" actId="20577"/>
        <pc:sldMkLst>
          <pc:docMk/>
          <pc:sldMk cId="1479980968" sldId="257"/>
        </pc:sldMkLst>
        <pc:spChg chg="mod">
          <ac:chgData name="Lisa Wilding" userId="S::l.wilding@greatsankeyprimary.tcat.uk.com::1d3f6237-361b-484f-bd59-596c7be7d32e" providerId="AD" clId="Web-{3A404D57-6F86-715A-915E-459CE55F32E3}" dt="2023-06-19T20:58:38.158" v="852" actId="20577"/>
          <ac:spMkLst>
            <pc:docMk/>
            <pc:sldMk cId="1479980968" sldId="257"/>
            <ac:spMk id="4" creationId="{00000000-0000-0000-0000-000000000000}"/>
          </ac:spMkLst>
        </pc:spChg>
        <pc:picChg chg="add mod">
          <ac:chgData name="Lisa Wilding" userId="S::l.wilding@greatsankeyprimary.tcat.uk.com::1d3f6237-361b-484f-bd59-596c7be7d32e" providerId="AD" clId="Web-{3A404D57-6F86-715A-915E-459CE55F32E3}" dt="2023-06-19T20:48:39.362" v="638" actId="1076"/>
          <ac:picMkLst>
            <pc:docMk/>
            <pc:sldMk cId="1479980968" sldId="257"/>
            <ac:picMk id="3" creationId="{746193E2-CAC3-1645-A5DF-62AEF9E13710}"/>
          </ac:picMkLst>
        </pc:picChg>
        <pc:picChg chg="del mod">
          <ac:chgData name="Lisa Wilding" userId="S::l.wilding@greatsankeyprimary.tcat.uk.com::1d3f6237-361b-484f-bd59-596c7be7d32e" providerId="AD" clId="Web-{3A404D57-6F86-715A-915E-459CE55F32E3}" dt="2023-06-19T20:35:40.431" v="185"/>
          <ac:picMkLst>
            <pc:docMk/>
            <pc:sldMk cId="1479980968" sldId="257"/>
            <ac:picMk id="12" creationId="{2CB2E01B-93D1-6BBD-37E5-06B1A8D07AC6}"/>
          </ac:picMkLst>
        </pc:picChg>
      </pc:sldChg>
      <pc:sldChg chg="modSp">
        <pc:chgData name="Lisa Wilding" userId="S::l.wilding@greatsankeyprimary.tcat.uk.com::1d3f6237-361b-484f-bd59-596c7be7d32e" providerId="AD" clId="Web-{3A404D57-6F86-715A-915E-459CE55F32E3}" dt="2023-06-19T20:51:05.209" v="656" actId="14100"/>
        <pc:sldMkLst>
          <pc:docMk/>
          <pc:sldMk cId="2837101551" sldId="258"/>
        </pc:sldMkLst>
        <pc:spChg chg="mod">
          <ac:chgData name="Lisa Wilding" userId="S::l.wilding@greatsankeyprimary.tcat.uk.com::1d3f6237-361b-484f-bd59-596c7be7d32e" providerId="AD" clId="Web-{3A404D57-6F86-715A-915E-459CE55F32E3}" dt="2023-06-19T20:50:52.881" v="654" actId="1076"/>
          <ac:spMkLst>
            <pc:docMk/>
            <pc:sldMk cId="2837101551" sldId="258"/>
            <ac:spMk id="2" creationId="{00000000-0000-0000-0000-000000000000}"/>
          </ac:spMkLst>
        </pc:spChg>
        <pc:spChg chg="mod">
          <ac:chgData name="Lisa Wilding" userId="S::l.wilding@greatsankeyprimary.tcat.uk.com::1d3f6237-361b-484f-bd59-596c7be7d32e" providerId="AD" clId="Web-{3A404D57-6F86-715A-915E-459CE55F32E3}" dt="2023-06-19T20:50:57.568" v="655" actId="1076"/>
          <ac:spMkLst>
            <pc:docMk/>
            <pc:sldMk cId="2837101551" sldId="258"/>
            <ac:spMk id="10" creationId="{00000000-0000-0000-0000-000000000000}"/>
          </ac:spMkLst>
        </pc:spChg>
        <pc:picChg chg="mod">
          <ac:chgData name="Lisa Wilding" userId="S::l.wilding@greatsankeyprimary.tcat.uk.com::1d3f6237-361b-484f-bd59-596c7be7d32e" providerId="AD" clId="Web-{3A404D57-6F86-715A-915E-459CE55F32E3}" dt="2023-06-19T20:51:05.209" v="656" actId="14100"/>
          <ac:picMkLst>
            <pc:docMk/>
            <pc:sldMk cId="2837101551" sldId="258"/>
            <ac:picMk id="11" creationId="{98537B17-8319-3D00-DFA3-79112DAA3D54}"/>
          </ac:picMkLst>
        </pc:picChg>
      </pc:sldChg>
      <pc:sldChg chg="modSp">
        <pc:chgData name="Lisa Wilding" userId="S::l.wilding@greatsankeyprimary.tcat.uk.com::1d3f6237-361b-484f-bd59-596c7be7d32e" providerId="AD" clId="Web-{3A404D57-6F86-715A-915E-459CE55F32E3}" dt="2023-06-19T20:59:10.003" v="874" actId="20577"/>
        <pc:sldMkLst>
          <pc:docMk/>
          <pc:sldMk cId="2042193040" sldId="259"/>
        </pc:sldMkLst>
        <pc:spChg chg="mod">
          <ac:chgData name="Lisa Wilding" userId="S::l.wilding@greatsankeyprimary.tcat.uk.com::1d3f6237-361b-484f-bd59-596c7be7d32e" providerId="AD" clId="Web-{3A404D57-6F86-715A-915E-459CE55F32E3}" dt="2023-06-19T20:59:10.003" v="874" actId="20577"/>
          <ac:spMkLst>
            <pc:docMk/>
            <pc:sldMk cId="2042193040" sldId="259"/>
            <ac:spMk id="2" creationId="{00000000-0000-0000-0000-000000000000}"/>
          </ac:spMkLst>
        </pc:spChg>
        <pc:picChg chg="mod">
          <ac:chgData name="Lisa Wilding" userId="S::l.wilding@greatsankeyprimary.tcat.uk.com::1d3f6237-361b-484f-bd59-596c7be7d32e" providerId="AD" clId="Web-{3A404D57-6F86-715A-915E-459CE55F32E3}" dt="2023-06-19T20:37:34.059" v="261" actId="1076"/>
          <ac:picMkLst>
            <pc:docMk/>
            <pc:sldMk cId="2042193040" sldId="259"/>
            <ac:picMk id="4" creationId="{00000000-0000-0000-0000-000000000000}"/>
          </ac:picMkLst>
        </pc:picChg>
      </pc:sldChg>
      <pc:sldChg chg="modSp">
        <pc:chgData name="Lisa Wilding" userId="S::l.wilding@greatsankeyprimary.tcat.uk.com::1d3f6237-361b-484f-bd59-596c7be7d32e" providerId="AD" clId="Web-{3A404D57-6F86-715A-915E-459CE55F32E3}" dt="2023-06-19T20:59:39.191" v="890" actId="20577"/>
        <pc:sldMkLst>
          <pc:docMk/>
          <pc:sldMk cId="2912054159" sldId="260"/>
        </pc:sldMkLst>
        <pc:spChg chg="mod">
          <ac:chgData name="Lisa Wilding" userId="S::l.wilding@greatsankeyprimary.tcat.uk.com::1d3f6237-361b-484f-bd59-596c7be7d32e" providerId="AD" clId="Web-{3A404D57-6F86-715A-915E-459CE55F32E3}" dt="2023-06-19T20:59:39.191" v="890" actId="20577"/>
          <ac:spMkLst>
            <pc:docMk/>
            <pc:sldMk cId="2912054159" sldId="260"/>
            <ac:spMk id="2" creationId="{00000000-0000-0000-0000-000000000000}"/>
          </ac:spMkLst>
        </pc:spChg>
        <pc:picChg chg="mod">
          <ac:chgData name="Lisa Wilding" userId="S::l.wilding@greatsankeyprimary.tcat.uk.com::1d3f6237-361b-484f-bd59-596c7be7d32e" providerId="AD" clId="Web-{3A404D57-6F86-715A-915E-459CE55F32E3}" dt="2023-06-19T20:43:41.477" v="487" actId="14100"/>
          <ac:picMkLst>
            <pc:docMk/>
            <pc:sldMk cId="2912054159" sldId="260"/>
            <ac:picMk id="3" creationId="{00000000-0000-0000-0000-000000000000}"/>
          </ac:picMkLst>
        </pc:picChg>
      </pc:sldChg>
      <pc:sldChg chg="addSp modSp">
        <pc:chgData name="Lisa Wilding" userId="S::l.wilding@greatsankeyprimary.tcat.uk.com::1d3f6237-361b-484f-bd59-596c7be7d32e" providerId="AD" clId="Web-{3A404D57-6F86-715A-915E-459CE55F32E3}" dt="2023-06-19T20:46:02.499" v="596" actId="1076"/>
        <pc:sldMkLst>
          <pc:docMk/>
          <pc:sldMk cId="1520422803" sldId="261"/>
        </pc:sldMkLst>
        <pc:spChg chg="mod">
          <ac:chgData name="Lisa Wilding" userId="S::l.wilding@greatsankeyprimary.tcat.uk.com::1d3f6237-361b-484f-bd59-596c7be7d32e" providerId="AD" clId="Web-{3A404D57-6F86-715A-915E-459CE55F32E3}" dt="2023-06-19T20:45:52.264" v="593" actId="1076"/>
          <ac:spMkLst>
            <pc:docMk/>
            <pc:sldMk cId="1520422803" sldId="261"/>
            <ac:spMk id="2" creationId="{00000000-0000-0000-0000-000000000000}"/>
          </ac:spMkLst>
        </pc:spChg>
        <pc:spChg chg="add mod">
          <ac:chgData name="Lisa Wilding" userId="S::l.wilding@greatsankeyprimary.tcat.uk.com::1d3f6237-361b-484f-bd59-596c7be7d32e" providerId="AD" clId="Web-{3A404D57-6F86-715A-915E-459CE55F32E3}" dt="2023-06-19T20:45:59.858" v="595" actId="20577"/>
          <ac:spMkLst>
            <pc:docMk/>
            <pc:sldMk cId="1520422803" sldId="261"/>
            <ac:spMk id="4" creationId="{27C15CFD-C40C-C42F-E356-E676021EFF11}"/>
          </ac:spMkLst>
        </pc:spChg>
        <pc:picChg chg="mod">
          <ac:chgData name="Lisa Wilding" userId="S::l.wilding@greatsankeyprimary.tcat.uk.com::1d3f6237-361b-484f-bd59-596c7be7d32e" providerId="AD" clId="Web-{3A404D57-6F86-715A-915E-459CE55F32E3}" dt="2023-06-19T20:46:02.499" v="596" actId="1076"/>
          <ac:picMkLst>
            <pc:docMk/>
            <pc:sldMk cId="1520422803" sldId="261"/>
            <ac:picMk id="3" creationId="{00000000-0000-0000-0000-000000000000}"/>
          </ac:picMkLst>
        </pc:picChg>
      </pc:sldChg>
      <pc:sldChg chg="modSp del">
        <pc:chgData name="Lisa Wilding" userId="S::l.wilding@greatsankeyprimary.tcat.uk.com::1d3f6237-361b-484f-bd59-596c7be7d32e" providerId="AD" clId="Web-{3A404D57-6F86-715A-915E-459CE55F32E3}" dt="2023-06-19T20:49:06.925" v="640"/>
        <pc:sldMkLst>
          <pc:docMk/>
          <pc:sldMk cId="2679745976" sldId="262"/>
        </pc:sldMkLst>
        <pc:spChg chg="mod">
          <ac:chgData name="Lisa Wilding" userId="S::l.wilding@greatsankeyprimary.tcat.uk.com::1d3f6237-361b-484f-bd59-596c7be7d32e" providerId="AD" clId="Web-{3A404D57-6F86-715A-915E-459CE55F32E3}" dt="2023-06-19T20:39:07.986" v="288" actId="20577"/>
          <ac:spMkLst>
            <pc:docMk/>
            <pc:sldMk cId="2679745976" sldId="262"/>
            <ac:spMk id="2" creationId="{00000000-0000-0000-0000-000000000000}"/>
          </ac:spMkLst>
        </pc:spChg>
      </pc:sldChg>
      <pc:sldChg chg="addSp modSp">
        <pc:chgData name="Lisa Wilding" userId="S::l.wilding@greatsankeyprimary.tcat.uk.com::1d3f6237-361b-484f-bd59-596c7be7d32e" providerId="AD" clId="Web-{3A404D57-6F86-715A-915E-459CE55F32E3}" dt="2023-06-19T21:01:10.475" v="940" actId="1076"/>
        <pc:sldMkLst>
          <pc:docMk/>
          <pc:sldMk cId="2130524923" sldId="263"/>
        </pc:sldMkLst>
        <pc:spChg chg="mod">
          <ac:chgData name="Lisa Wilding" userId="S::l.wilding@greatsankeyprimary.tcat.uk.com::1d3f6237-361b-484f-bd59-596c7be7d32e" providerId="AD" clId="Web-{3A404D57-6F86-715A-915E-459CE55F32E3}" dt="2023-06-19T21:00:32.177" v="932" actId="20577"/>
          <ac:spMkLst>
            <pc:docMk/>
            <pc:sldMk cId="2130524923" sldId="263"/>
            <ac:spMk id="2" creationId="{00000000-0000-0000-0000-000000000000}"/>
          </ac:spMkLst>
        </pc:spChg>
        <pc:picChg chg="mod">
          <ac:chgData name="Lisa Wilding" userId="S::l.wilding@greatsankeyprimary.tcat.uk.com::1d3f6237-361b-484f-bd59-596c7be7d32e" providerId="AD" clId="Web-{3A404D57-6F86-715A-915E-459CE55F32E3}" dt="2023-06-19T21:01:10.475" v="940" actId="1076"/>
          <ac:picMkLst>
            <pc:docMk/>
            <pc:sldMk cId="2130524923" sldId="263"/>
            <ac:picMk id="3" creationId="{00000000-0000-0000-0000-000000000000}"/>
          </ac:picMkLst>
        </pc:picChg>
        <pc:picChg chg="add mod">
          <ac:chgData name="Lisa Wilding" userId="S::l.wilding@greatsankeyprimary.tcat.uk.com::1d3f6237-361b-484f-bd59-596c7be7d32e" providerId="AD" clId="Web-{3A404D57-6F86-715A-915E-459CE55F32E3}" dt="2023-06-19T21:01:03.271" v="938" actId="1076"/>
          <ac:picMkLst>
            <pc:docMk/>
            <pc:sldMk cId="2130524923" sldId="263"/>
            <ac:picMk id="4" creationId="{BA366341-B282-0C27-75FD-63E206BDD28A}"/>
          </ac:picMkLst>
        </pc:picChg>
      </pc:sldChg>
      <pc:sldChg chg="modSp">
        <pc:chgData name="Lisa Wilding" userId="S::l.wilding@greatsankeyprimary.tcat.uk.com::1d3f6237-361b-484f-bd59-596c7be7d32e" providerId="AD" clId="Web-{3A404D57-6F86-715A-915E-459CE55F32E3}" dt="2023-06-19T20:39:35.221" v="290" actId="20577"/>
        <pc:sldMkLst>
          <pc:docMk/>
          <pc:sldMk cId="2658002796" sldId="264"/>
        </pc:sldMkLst>
        <pc:spChg chg="mod">
          <ac:chgData name="Lisa Wilding" userId="S::l.wilding@greatsankeyprimary.tcat.uk.com::1d3f6237-361b-484f-bd59-596c7be7d32e" providerId="AD" clId="Web-{3A404D57-6F86-715A-915E-459CE55F32E3}" dt="2023-06-19T20:39:35.221" v="290" actId="20577"/>
          <ac:spMkLst>
            <pc:docMk/>
            <pc:sldMk cId="2658002796" sldId="264"/>
            <ac:spMk id="2" creationId="{00000000-0000-0000-0000-000000000000}"/>
          </ac:spMkLst>
        </pc:spChg>
      </pc:sldChg>
      <pc:sldChg chg="modSp">
        <pc:chgData name="Lisa Wilding" userId="S::l.wilding@greatsankeyprimary.tcat.uk.com::1d3f6237-361b-484f-bd59-596c7be7d32e" providerId="AD" clId="Web-{3A404D57-6F86-715A-915E-459CE55F32E3}" dt="2023-06-19T20:56:54.218" v="809" actId="20577"/>
        <pc:sldMkLst>
          <pc:docMk/>
          <pc:sldMk cId="1034241332" sldId="266"/>
        </pc:sldMkLst>
        <pc:spChg chg="mod">
          <ac:chgData name="Lisa Wilding" userId="S::l.wilding@greatsankeyprimary.tcat.uk.com::1d3f6237-361b-484f-bd59-596c7be7d32e" providerId="AD" clId="Web-{3A404D57-6F86-715A-915E-459CE55F32E3}" dt="2023-06-19T20:56:54.218" v="809" actId="20577"/>
          <ac:spMkLst>
            <pc:docMk/>
            <pc:sldMk cId="1034241332" sldId="266"/>
            <ac:spMk id="2" creationId="{00000000-0000-0000-0000-000000000000}"/>
          </ac:spMkLst>
        </pc:spChg>
      </pc:sldChg>
      <pc:sldChg chg="modSp">
        <pc:chgData name="Lisa Wilding" userId="S::l.wilding@greatsankeyprimary.tcat.uk.com::1d3f6237-361b-484f-bd59-596c7be7d32e" providerId="AD" clId="Web-{3A404D57-6F86-715A-915E-459CE55F32E3}" dt="2023-06-19T20:57:08.578" v="821" actId="1076"/>
        <pc:sldMkLst>
          <pc:docMk/>
          <pc:sldMk cId="3078159435" sldId="267"/>
        </pc:sldMkLst>
        <pc:spChg chg="mod">
          <ac:chgData name="Lisa Wilding" userId="S::l.wilding@greatsankeyprimary.tcat.uk.com::1d3f6237-361b-484f-bd59-596c7be7d32e" providerId="AD" clId="Web-{3A404D57-6F86-715A-915E-459CE55F32E3}" dt="2023-06-19T20:57:02.468" v="820" actId="20577"/>
          <ac:spMkLst>
            <pc:docMk/>
            <pc:sldMk cId="3078159435" sldId="267"/>
            <ac:spMk id="2" creationId="{00000000-0000-0000-0000-000000000000}"/>
          </ac:spMkLst>
        </pc:spChg>
        <pc:picChg chg="mod">
          <ac:chgData name="Lisa Wilding" userId="S::l.wilding@greatsankeyprimary.tcat.uk.com::1d3f6237-361b-484f-bd59-596c7be7d32e" providerId="AD" clId="Web-{3A404D57-6F86-715A-915E-459CE55F32E3}" dt="2023-06-19T20:57:08.578" v="821" actId="1076"/>
          <ac:picMkLst>
            <pc:docMk/>
            <pc:sldMk cId="3078159435" sldId="267"/>
            <ac:picMk id="10" creationId="{00000000-0000-0000-0000-000000000000}"/>
          </ac:picMkLst>
        </pc:picChg>
      </pc:sldChg>
      <pc:sldChg chg="modSp">
        <pc:chgData name="Lisa Wilding" userId="S::l.wilding@greatsankeyprimary.tcat.uk.com::1d3f6237-361b-484f-bd59-596c7be7d32e" providerId="AD" clId="Web-{3A404D57-6F86-715A-915E-459CE55F32E3}" dt="2023-06-19T20:57:16.969" v="829" actId="20577"/>
        <pc:sldMkLst>
          <pc:docMk/>
          <pc:sldMk cId="532218311" sldId="268"/>
        </pc:sldMkLst>
        <pc:spChg chg="mod">
          <ac:chgData name="Lisa Wilding" userId="S::l.wilding@greatsankeyprimary.tcat.uk.com::1d3f6237-361b-484f-bd59-596c7be7d32e" providerId="AD" clId="Web-{3A404D57-6F86-715A-915E-459CE55F32E3}" dt="2023-06-19T20:57:16.969" v="829" actId="20577"/>
          <ac:spMkLst>
            <pc:docMk/>
            <pc:sldMk cId="532218311" sldId="268"/>
            <ac:spMk id="4" creationId="{00000000-0000-0000-0000-000000000000}"/>
          </ac:spMkLst>
        </pc:spChg>
      </pc:sldChg>
      <pc:sldChg chg="modSp ord">
        <pc:chgData name="Lisa Wilding" userId="S::l.wilding@greatsankeyprimary.tcat.uk.com::1d3f6237-361b-484f-bd59-596c7be7d32e" providerId="AD" clId="Web-{3A404D57-6F86-715A-915E-459CE55F32E3}" dt="2023-06-19T20:49:29.113" v="641"/>
        <pc:sldMkLst>
          <pc:docMk/>
          <pc:sldMk cId="2647846919" sldId="269"/>
        </pc:sldMkLst>
        <pc:spChg chg="mod">
          <ac:chgData name="Lisa Wilding" userId="S::l.wilding@greatsankeyprimary.tcat.uk.com::1d3f6237-361b-484f-bd59-596c7be7d32e" providerId="AD" clId="Web-{3A404D57-6F86-715A-915E-459CE55F32E3}" dt="2023-06-19T20:40:44.457" v="338" actId="20577"/>
          <ac:spMkLst>
            <pc:docMk/>
            <pc:sldMk cId="2647846919" sldId="269"/>
            <ac:spMk id="2" creationId="{00000000-0000-0000-0000-000000000000}"/>
          </ac:spMkLst>
        </pc:spChg>
      </pc:sldChg>
      <pc:sldChg chg="ord">
        <pc:chgData name="Lisa Wilding" userId="S::l.wilding@greatsankeyprimary.tcat.uk.com::1d3f6237-361b-484f-bd59-596c7be7d32e" providerId="AD" clId="Web-{3A404D57-6F86-715A-915E-459CE55F32E3}" dt="2023-06-19T20:49:36.254" v="642"/>
        <pc:sldMkLst>
          <pc:docMk/>
          <pc:sldMk cId="2314507341" sldId="270"/>
        </pc:sldMkLst>
      </pc:sldChg>
      <pc:sldChg chg="modSp ord">
        <pc:chgData name="Lisa Wilding" userId="S::l.wilding@greatsankeyprimary.tcat.uk.com::1d3f6237-361b-484f-bd59-596c7be7d32e" providerId="AD" clId="Web-{3A404D57-6F86-715A-915E-459CE55F32E3}" dt="2023-06-19T21:02:43.305" v="941"/>
        <pc:sldMkLst>
          <pc:docMk/>
          <pc:sldMk cId="3492967456" sldId="271"/>
        </pc:sldMkLst>
        <pc:spChg chg="mod">
          <ac:chgData name="Lisa Wilding" userId="S::l.wilding@greatsankeyprimary.tcat.uk.com::1d3f6237-361b-484f-bd59-596c7be7d32e" providerId="AD" clId="Web-{3A404D57-6F86-715A-915E-459CE55F32E3}" dt="2023-06-19T20:56:19.530" v="806" actId="20577"/>
          <ac:spMkLst>
            <pc:docMk/>
            <pc:sldMk cId="3492967456" sldId="271"/>
            <ac:spMk id="2" creationId="{00000000-0000-0000-0000-000000000000}"/>
          </ac:spMkLst>
        </pc:spChg>
        <pc:picChg chg="mod">
          <ac:chgData name="Lisa Wilding" userId="S::l.wilding@greatsankeyprimary.tcat.uk.com::1d3f6237-361b-484f-bd59-596c7be7d32e" providerId="AD" clId="Web-{3A404D57-6F86-715A-915E-459CE55F32E3}" dt="2023-06-19T20:55:23.560" v="749" actId="1076"/>
          <ac:picMkLst>
            <pc:docMk/>
            <pc:sldMk cId="3492967456" sldId="271"/>
            <ac:picMk id="10" creationId="{55CD95DB-7DCB-5F6B-AFAD-6FF4E46BC86B}"/>
          </ac:picMkLst>
        </pc:picChg>
      </pc:sldChg>
      <pc:sldChg chg="addSp modSp">
        <pc:chgData name="Lisa Wilding" userId="S::l.wilding@greatsankeyprimary.tcat.uk.com::1d3f6237-361b-484f-bd59-596c7be7d32e" providerId="AD" clId="Web-{3A404D57-6F86-715A-915E-459CE55F32E3}" dt="2023-06-19T20:57:55.391" v="846" actId="20577"/>
        <pc:sldMkLst>
          <pc:docMk/>
          <pc:sldMk cId="1929065559" sldId="272"/>
        </pc:sldMkLst>
        <pc:spChg chg="mod">
          <ac:chgData name="Lisa Wilding" userId="S::l.wilding@greatsankeyprimary.tcat.uk.com::1d3f6237-361b-484f-bd59-596c7be7d32e" providerId="AD" clId="Web-{3A404D57-6F86-715A-915E-459CE55F32E3}" dt="2023-06-19T20:50:18.614" v="649" actId="20577"/>
          <ac:spMkLst>
            <pc:docMk/>
            <pc:sldMk cId="1929065559" sldId="272"/>
            <ac:spMk id="2" creationId="{00000000-0000-0000-0000-000000000000}"/>
          </ac:spMkLst>
        </pc:spChg>
        <pc:spChg chg="add mod">
          <ac:chgData name="Lisa Wilding" userId="S::l.wilding@greatsankeyprimary.tcat.uk.com::1d3f6237-361b-484f-bd59-596c7be7d32e" providerId="AD" clId="Web-{3A404D57-6F86-715A-915E-459CE55F32E3}" dt="2023-06-19T20:57:55.391" v="846" actId="20577"/>
          <ac:spMkLst>
            <pc:docMk/>
            <pc:sldMk cId="1929065559" sldId="272"/>
            <ac:spMk id="3" creationId="{66A9246B-D526-91A3-9BB6-61EE77B31853}"/>
          </ac:spMkLst>
        </pc:spChg>
        <pc:picChg chg="add mod">
          <ac:chgData name="Lisa Wilding" userId="S::l.wilding@greatsankeyprimary.tcat.uk.com::1d3f6237-361b-484f-bd59-596c7be7d32e" providerId="AD" clId="Web-{3A404D57-6F86-715A-915E-459CE55F32E3}" dt="2023-06-19T20:50:33.599" v="653" actId="1076"/>
          <ac:picMkLst>
            <pc:docMk/>
            <pc:sldMk cId="1929065559" sldId="272"/>
            <ac:picMk id="4" creationId="{BD7908EB-4B6C-F5B2-A40E-0983DDCD402E}"/>
          </ac:picMkLst>
        </pc:picChg>
      </pc:sldChg>
      <pc:sldChg chg="modSp add replId">
        <pc:chgData name="Lisa Wilding" userId="S::l.wilding@greatsankeyprimary.tcat.uk.com::1d3f6237-361b-484f-bd59-596c7be7d32e" providerId="AD" clId="Web-{3A404D57-6F86-715A-915E-459CE55F32E3}" dt="2023-06-19T20:35:35.821" v="184" actId="1076"/>
        <pc:sldMkLst>
          <pc:docMk/>
          <pc:sldMk cId="233616607" sldId="273"/>
        </pc:sldMkLst>
        <pc:spChg chg="mod">
          <ac:chgData name="Lisa Wilding" userId="S::l.wilding@greatsankeyprimary.tcat.uk.com::1d3f6237-361b-484f-bd59-596c7be7d32e" providerId="AD" clId="Web-{3A404D57-6F86-715A-915E-459CE55F32E3}" dt="2023-06-19T20:35:24.352" v="180" actId="20577"/>
          <ac:spMkLst>
            <pc:docMk/>
            <pc:sldMk cId="233616607" sldId="273"/>
            <ac:spMk id="4" creationId="{00000000-0000-0000-0000-000000000000}"/>
          </ac:spMkLst>
        </pc:spChg>
        <pc:picChg chg="mod">
          <ac:chgData name="Lisa Wilding" userId="S::l.wilding@greatsankeyprimary.tcat.uk.com::1d3f6237-361b-484f-bd59-596c7be7d32e" providerId="AD" clId="Web-{3A404D57-6F86-715A-915E-459CE55F32E3}" dt="2023-06-19T20:35:35.821" v="184" actId="1076"/>
          <ac:picMkLst>
            <pc:docMk/>
            <pc:sldMk cId="233616607" sldId="273"/>
            <ac:picMk id="12" creationId="{2CB2E01B-93D1-6BBD-37E5-06B1A8D07AC6}"/>
          </ac:picMkLst>
        </pc:picChg>
      </pc:sldChg>
      <pc:sldChg chg="addSp delSp modSp add replId">
        <pc:chgData name="Lisa Wilding" userId="S::l.wilding@greatsankeyprimary.tcat.uk.com::1d3f6237-361b-484f-bd59-596c7be7d32e" providerId="AD" clId="Web-{3A404D57-6F86-715A-915E-459CE55F32E3}" dt="2023-06-19T20:47:54.955" v="632" actId="1076"/>
        <pc:sldMkLst>
          <pc:docMk/>
          <pc:sldMk cId="1265573155" sldId="274"/>
        </pc:sldMkLst>
        <pc:spChg chg="mod">
          <ac:chgData name="Lisa Wilding" userId="S::l.wilding@greatsankeyprimary.tcat.uk.com::1d3f6237-361b-484f-bd59-596c7be7d32e" providerId="AD" clId="Web-{3A404D57-6F86-715A-915E-459CE55F32E3}" dt="2023-06-19T20:47:54.955" v="632" actId="1076"/>
          <ac:spMkLst>
            <pc:docMk/>
            <pc:sldMk cId="1265573155" sldId="274"/>
            <ac:spMk id="2" creationId="{00000000-0000-0000-0000-000000000000}"/>
          </ac:spMkLst>
        </pc:spChg>
        <pc:spChg chg="add mod">
          <ac:chgData name="Lisa Wilding" userId="S::l.wilding@greatsankeyprimary.tcat.uk.com::1d3f6237-361b-484f-bd59-596c7be7d32e" providerId="AD" clId="Web-{3A404D57-6F86-715A-915E-459CE55F32E3}" dt="2023-06-19T20:47:18.391" v="609" actId="1076"/>
          <ac:spMkLst>
            <pc:docMk/>
            <pc:sldMk cId="1265573155" sldId="274"/>
            <ac:spMk id="10" creationId="{F19C396D-6732-57FF-839D-2720411DFFF2}"/>
          </ac:spMkLst>
        </pc:spChg>
        <pc:picChg chg="del">
          <ac:chgData name="Lisa Wilding" userId="S::l.wilding@greatsankeyprimary.tcat.uk.com::1d3f6237-361b-484f-bd59-596c7be7d32e" providerId="AD" clId="Web-{3A404D57-6F86-715A-915E-459CE55F32E3}" dt="2023-06-19T20:47:30.016" v="611"/>
          <ac:picMkLst>
            <pc:docMk/>
            <pc:sldMk cId="1265573155" sldId="274"/>
            <ac:picMk id="3" creationId="{00000000-0000-0000-0000-000000000000}"/>
          </ac:picMkLst>
        </pc:picChg>
        <pc:picChg chg="add mod">
          <ac:chgData name="Lisa Wilding" userId="S::l.wilding@greatsankeyprimary.tcat.uk.com::1d3f6237-361b-484f-bd59-596c7be7d32e" providerId="AD" clId="Web-{3A404D57-6F86-715A-915E-459CE55F32E3}" dt="2023-06-19T20:47:51.189" v="631" actId="1076"/>
          <ac:picMkLst>
            <pc:docMk/>
            <pc:sldMk cId="1265573155" sldId="274"/>
            <ac:picMk id="11" creationId="{2F55D794-DBCE-5547-A2AA-C7A2A124DE4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B9E3AD0-ADB8-6945-A644-9AECF5265C2C}" type="datetimeFigureOut">
              <a:rPr lang="en-GB" smtClean="0"/>
              <a:t>19/06/2023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713031-CD39-D040-99F0-05CBC5B1D291}" type="slidenum">
              <a:rPr lang="en-GB" smtClean="0"/>
              <a:t>‹#›</a:t>
            </a:fld>
            <a:endParaRPr lang="en-GB"/>
          </a:p>
        </p:txBody>
      </p:sp>
    </p:spTree>
    <p:extLst>
      <p:ext uri="{BB962C8B-B14F-4D97-AF65-F5344CB8AC3E}">
        <p14:creationId xmlns:p14="http://schemas.microsoft.com/office/powerpoint/2010/main" val="3615637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B9E3AD0-ADB8-6945-A644-9AECF5265C2C}" type="datetimeFigureOut">
              <a:rPr lang="en-GB" smtClean="0"/>
              <a:t>19/06/2023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713031-CD39-D040-99F0-05CBC5B1D291}" type="slidenum">
              <a:rPr lang="en-GB" smtClean="0"/>
              <a:t>‹#›</a:t>
            </a:fld>
            <a:endParaRPr lang="en-GB"/>
          </a:p>
        </p:txBody>
      </p:sp>
    </p:spTree>
    <p:extLst>
      <p:ext uri="{BB962C8B-B14F-4D97-AF65-F5344CB8AC3E}">
        <p14:creationId xmlns:p14="http://schemas.microsoft.com/office/powerpoint/2010/main" val="1603692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B9E3AD0-ADB8-6945-A644-9AECF5265C2C}" type="datetimeFigureOut">
              <a:rPr lang="en-GB" smtClean="0"/>
              <a:t>19/06/2023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713031-CD39-D040-99F0-05CBC5B1D291}" type="slidenum">
              <a:rPr lang="en-GB" smtClean="0"/>
              <a:t>‹#›</a:t>
            </a:fld>
            <a:endParaRPr lang="en-GB"/>
          </a:p>
        </p:txBody>
      </p:sp>
    </p:spTree>
    <p:extLst>
      <p:ext uri="{BB962C8B-B14F-4D97-AF65-F5344CB8AC3E}">
        <p14:creationId xmlns:p14="http://schemas.microsoft.com/office/powerpoint/2010/main" val="174286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B9E3AD0-ADB8-6945-A644-9AECF5265C2C}" type="datetimeFigureOut">
              <a:rPr lang="en-GB" smtClean="0"/>
              <a:t>19/06/2023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713031-CD39-D040-99F0-05CBC5B1D291}" type="slidenum">
              <a:rPr lang="en-GB" smtClean="0"/>
              <a:t>‹#›</a:t>
            </a:fld>
            <a:endParaRPr lang="en-GB"/>
          </a:p>
        </p:txBody>
      </p:sp>
    </p:spTree>
    <p:extLst>
      <p:ext uri="{BB962C8B-B14F-4D97-AF65-F5344CB8AC3E}">
        <p14:creationId xmlns:p14="http://schemas.microsoft.com/office/powerpoint/2010/main" val="2834927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B9E3AD0-ADB8-6945-A644-9AECF5265C2C}" type="datetimeFigureOut">
              <a:rPr lang="en-GB" smtClean="0"/>
              <a:t>19/06/2023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713031-CD39-D040-99F0-05CBC5B1D291}" type="slidenum">
              <a:rPr lang="en-GB" smtClean="0"/>
              <a:t>‹#›</a:t>
            </a:fld>
            <a:endParaRPr lang="en-GB"/>
          </a:p>
        </p:txBody>
      </p:sp>
    </p:spTree>
    <p:extLst>
      <p:ext uri="{BB962C8B-B14F-4D97-AF65-F5344CB8AC3E}">
        <p14:creationId xmlns:p14="http://schemas.microsoft.com/office/powerpoint/2010/main" val="402025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B9E3AD0-ADB8-6945-A644-9AECF5265C2C}" type="datetimeFigureOut">
              <a:rPr lang="en-GB" smtClean="0"/>
              <a:t>19/06/2023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713031-CD39-D040-99F0-05CBC5B1D291}" type="slidenum">
              <a:rPr lang="en-GB" smtClean="0"/>
              <a:t>‹#›</a:t>
            </a:fld>
            <a:endParaRPr lang="en-GB"/>
          </a:p>
        </p:txBody>
      </p:sp>
    </p:spTree>
    <p:extLst>
      <p:ext uri="{BB962C8B-B14F-4D97-AF65-F5344CB8AC3E}">
        <p14:creationId xmlns:p14="http://schemas.microsoft.com/office/powerpoint/2010/main" val="4092460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B9E3AD0-ADB8-6945-A644-9AECF5265C2C}" type="datetimeFigureOut">
              <a:rPr lang="en-GB" smtClean="0"/>
              <a:t>19/06/2023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713031-CD39-D040-99F0-05CBC5B1D291}" type="slidenum">
              <a:rPr lang="en-GB" smtClean="0"/>
              <a:t>‹#›</a:t>
            </a:fld>
            <a:endParaRPr lang="en-GB"/>
          </a:p>
        </p:txBody>
      </p:sp>
    </p:spTree>
    <p:extLst>
      <p:ext uri="{BB962C8B-B14F-4D97-AF65-F5344CB8AC3E}">
        <p14:creationId xmlns:p14="http://schemas.microsoft.com/office/powerpoint/2010/main" val="211747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B9E3AD0-ADB8-6945-A644-9AECF5265C2C}" type="datetimeFigureOut">
              <a:rPr lang="en-GB" smtClean="0"/>
              <a:t>19/06/2023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713031-CD39-D040-99F0-05CBC5B1D291}" type="slidenum">
              <a:rPr lang="en-GB" smtClean="0"/>
              <a:t>‹#›</a:t>
            </a:fld>
            <a:endParaRPr lang="en-GB"/>
          </a:p>
        </p:txBody>
      </p:sp>
    </p:spTree>
    <p:extLst>
      <p:ext uri="{BB962C8B-B14F-4D97-AF65-F5344CB8AC3E}">
        <p14:creationId xmlns:p14="http://schemas.microsoft.com/office/powerpoint/2010/main" val="337553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9E3AD0-ADB8-6945-A644-9AECF5265C2C}" type="datetimeFigureOut">
              <a:rPr lang="en-GB" smtClean="0"/>
              <a:t>19/06/2023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713031-CD39-D040-99F0-05CBC5B1D291}" type="slidenum">
              <a:rPr lang="en-GB" smtClean="0"/>
              <a:t>‹#›</a:t>
            </a:fld>
            <a:endParaRPr lang="en-GB"/>
          </a:p>
        </p:txBody>
      </p:sp>
    </p:spTree>
    <p:extLst>
      <p:ext uri="{BB962C8B-B14F-4D97-AF65-F5344CB8AC3E}">
        <p14:creationId xmlns:p14="http://schemas.microsoft.com/office/powerpoint/2010/main" val="2771974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B9E3AD0-ADB8-6945-A644-9AECF5265C2C}" type="datetimeFigureOut">
              <a:rPr lang="en-GB" smtClean="0"/>
              <a:t>19/06/2023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713031-CD39-D040-99F0-05CBC5B1D291}" type="slidenum">
              <a:rPr lang="en-GB" smtClean="0"/>
              <a:t>‹#›</a:t>
            </a:fld>
            <a:endParaRPr lang="en-GB"/>
          </a:p>
        </p:txBody>
      </p:sp>
    </p:spTree>
    <p:extLst>
      <p:ext uri="{BB962C8B-B14F-4D97-AF65-F5344CB8AC3E}">
        <p14:creationId xmlns:p14="http://schemas.microsoft.com/office/powerpoint/2010/main" val="795601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B9E3AD0-ADB8-6945-A644-9AECF5265C2C}" type="datetimeFigureOut">
              <a:rPr lang="en-GB" smtClean="0"/>
              <a:t>19/06/2023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713031-CD39-D040-99F0-05CBC5B1D291}" type="slidenum">
              <a:rPr lang="en-GB" smtClean="0"/>
              <a:t>‹#›</a:t>
            </a:fld>
            <a:endParaRPr lang="en-GB"/>
          </a:p>
        </p:txBody>
      </p:sp>
    </p:spTree>
    <p:extLst>
      <p:ext uri="{BB962C8B-B14F-4D97-AF65-F5344CB8AC3E}">
        <p14:creationId xmlns:p14="http://schemas.microsoft.com/office/powerpoint/2010/main" val="272785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E3AD0-ADB8-6945-A644-9AECF5265C2C}" type="datetimeFigureOut">
              <a:rPr lang="en-GB" smtClean="0"/>
              <a:t>19/06/2023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713031-CD39-D040-99F0-05CBC5B1D291}" type="slidenum">
              <a:rPr lang="en-GB" smtClean="0"/>
              <a:t>‹#›</a:t>
            </a:fld>
            <a:endParaRPr lang="en-GB"/>
          </a:p>
        </p:txBody>
      </p:sp>
    </p:spTree>
    <p:extLst>
      <p:ext uri="{BB962C8B-B14F-4D97-AF65-F5344CB8AC3E}">
        <p14:creationId xmlns:p14="http://schemas.microsoft.com/office/powerpoint/2010/main" val="14255025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s://sway.office.com/HHrXI0aFNmdAQmMX?ref=emai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15352" y="-1"/>
            <a:ext cx="382385" cy="68580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363259" y="10293"/>
            <a:ext cx="133004" cy="68477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logo&#10;&#10;Description automatically generated">
            <a:extLst>
              <a:ext uri="{FF2B5EF4-FFF2-40B4-BE49-F238E27FC236}">
                <a16:creationId xmlns:a16="http://schemas.microsoft.com/office/drawing/2014/main" id="{2084B1B0-6BED-7A44-BDC7-FA70CF8D69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79581" y="5769890"/>
            <a:ext cx="786605" cy="995562"/>
          </a:xfrm>
          <a:prstGeom prst="rect">
            <a:avLst/>
          </a:prstGeom>
        </p:spPr>
      </p:pic>
      <p:pic>
        <p:nvPicPr>
          <p:cNvPr id="6" name="Picture 5">
            <a:extLst>
              <a:ext uri="{FF2B5EF4-FFF2-40B4-BE49-F238E27FC236}">
                <a16:creationId xmlns:a16="http://schemas.microsoft.com/office/drawing/2014/main" id="{22190CCE-2721-1E4F-94BE-274B5445D5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92469" y="6267671"/>
            <a:ext cx="6817532" cy="556404"/>
          </a:xfrm>
          <a:prstGeom prst="rect">
            <a:avLst/>
          </a:prstGeom>
          <a:noFill/>
          <a:ln>
            <a:noFill/>
          </a:ln>
        </p:spPr>
      </p:pic>
      <p:sp>
        <p:nvSpPr>
          <p:cNvPr id="9" name="TextBox 8">
            <a:extLst>
              <a:ext uri="{FF2B5EF4-FFF2-40B4-BE49-F238E27FC236}">
                <a16:creationId xmlns:a16="http://schemas.microsoft.com/office/drawing/2014/main" id="{8083D4B7-5716-C14D-B9B0-C6601F8957A7}"/>
              </a:ext>
            </a:extLst>
          </p:cNvPr>
          <p:cNvSpPr txBox="1"/>
          <p:nvPr/>
        </p:nvSpPr>
        <p:spPr>
          <a:xfrm>
            <a:off x="2026507" y="5590563"/>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7DBC0024-D662-CF45-A9BF-15FFF4E6A653}"/>
              </a:ext>
            </a:extLst>
          </p:cNvPr>
          <p:cNvSpPr/>
          <p:nvPr/>
        </p:nvSpPr>
        <p:spPr>
          <a:xfrm>
            <a:off x="745644" y="5544844"/>
            <a:ext cx="8190538"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1026"/>
          <p:cNvSpPr txBox="1">
            <a:spLocks noChangeArrowheads="1"/>
          </p:cNvSpPr>
          <p:nvPr/>
        </p:nvSpPr>
        <p:spPr>
          <a:xfrm>
            <a:off x="1415078" y="175166"/>
            <a:ext cx="6310313" cy="1143000"/>
          </a:xfrm>
          <a:prstGeom prst="rect">
            <a:avLst/>
          </a:prstGeom>
        </p:spPr>
        <p:txBody>
          <a:bodyPr anchor="ctr">
            <a:normAutofit/>
          </a:bodyPr>
          <a:lstStyle/>
          <a:p>
            <a:pPr algn="ctr" eaLnBrk="1" fontAlgn="auto" hangingPunct="1">
              <a:spcAft>
                <a:spcPts val="0"/>
              </a:spcAft>
              <a:defRPr/>
            </a:pPr>
            <a:r>
              <a:rPr lang="en-GB" sz="6000" b="1" u="sng" dirty="0">
                <a:solidFill>
                  <a:srgbClr val="FF0000"/>
                </a:solidFill>
                <a:latin typeface="Letter-join Plus 40" pitchFamily="50" charset="0"/>
                <a:ea typeface="+mj-ea"/>
                <a:cs typeface="+mj-cs"/>
              </a:rPr>
              <a:t>Stay &amp; Read</a:t>
            </a:r>
          </a:p>
        </p:txBody>
      </p:sp>
      <p:sp>
        <p:nvSpPr>
          <p:cNvPr id="2" name="TextBox 1"/>
          <p:cNvSpPr txBox="1"/>
          <p:nvPr/>
        </p:nvSpPr>
        <p:spPr>
          <a:xfrm>
            <a:off x="1133409" y="2554720"/>
            <a:ext cx="7289029" cy="1938992"/>
          </a:xfrm>
          <a:prstGeom prst="rect">
            <a:avLst/>
          </a:prstGeom>
          <a:noFill/>
        </p:spPr>
        <p:txBody>
          <a:bodyPr wrap="square" lIns="91440" tIns="45720" rIns="91440" bIns="45720" rtlCol="0" anchor="t">
            <a:spAutoFit/>
          </a:bodyPr>
          <a:lstStyle/>
          <a:p>
            <a:pPr algn="ctr"/>
            <a:r>
              <a:rPr lang="en-GB" altLang="en-US" sz="4000" b="1" dirty="0">
                <a:latin typeface="Letter-join Plus 40"/>
              </a:rPr>
              <a:t>How can we help children become confident and fluent readers?</a:t>
            </a:r>
            <a:endParaRPr lang="en-GB" sz="4000" b="1" dirty="0">
              <a:cs typeface="Calibri"/>
            </a:endParaRPr>
          </a:p>
        </p:txBody>
      </p:sp>
      <p:pic>
        <p:nvPicPr>
          <p:cNvPr id="11" name="Picture 10">
            <a:extLst>
              <a:ext uri="{FF2B5EF4-FFF2-40B4-BE49-F238E27FC236}">
                <a16:creationId xmlns:a16="http://schemas.microsoft.com/office/drawing/2014/main" id="{98537B17-8319-3D00-DFA3-79112DAA3D54}"/>
              </a:ext>
            </a:extLst>
          </p:cNvPr>
          <p:cNvPicPr>
            <a:picLocks noChangeAspect="1"/>
          </p:cNvPicPr>
          <p:nvPr/>
        </p:nvPicPr>
        <p:blipFill>
          <a:blip r:embed="rId4"/>
          <a:stretch>
            <a:fillRect/>
          </a:stretch>
        </p:blipFill>
        <p:spPr>
          <a:xfrm rot="382231">
            <a:off x="7081619" y="263840"/>
            <a:ext cx="1743061" cy="22630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7101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0" y="0"/>
            <a:ext cx="9144000" cy="2857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0" y="241643"/>
            <a:ext cx="9144000" cy="1177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logo&#10;&#10;Description automatically generated">
            <a:extLst>
              <a:ext uri="{FF2B5EF4-FFF2-40B4-BE49-F238E27FC236}">
                <a16:creationId xmlns:a16="http://schemas.microsoft.com/office/drawing/2014/main" id="{2084B1B0-6BED-7A44-BDC7-FA70CF8D69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4701" y="5614176"/>
            <a:ext cx="904240" cy="1180291"/>
          </a:xfrm>
          <a:prstGeom prst="rect">
            <a:avLst/>
          </a:prstGeom>
        </p:spPr>
      </p:pic>
      <p:pic>
        <p:nvPicPr>
          <p:cNvPr id="6" name="Picture 5">
            <a:extLst>
              <a:ext uri="{FF2B5EF4-FFF2-40B4-BE49-F238E27FC236}">
                <a16:creationId xmlns:a16="http://schemas.microsoft.com/office/drawing/2014/main" id="{22190CCE-2721-1E4F-94BE-274B5445D5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3296" y="6238063"/>
            <a:ext cx="6817532" cy="556404"/>
          </a:xfrm>
          <a:prstGeom prst="rect">
            <a:avLst/>
          </a:prstGeom>
          <a:noFill/>
          <a:ln>
            <a:noFill/>
          </a:ln>
        </p:spPr>
      </p:pic>
      <p:sp>
        <p:nvSpPr>
          <p:cNvPr id="9" name="TextBox 8">
            <a:extLst>
              <a:ext uri="{FF2B5EF4-FFF2-40B4-BE49-F238E27FC236}">
                <a16:creationId xmlns:a16="http://schemas.microsoft.com/office/drawing/2014/main" id="{8083D4B7-5716-C14D-B9B0-C6601F8957A7}"/>
              </a:ext>
            </a:extLst>
          </p:cNvPr>
          <p:cNvSpPr txBox="1"/>
          <p:nvPr/>
        </p:nvSpPr>
        <p:spPr>
          <a:xfrm>
            <a:off x="1683296" y="5560955"/>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7DBC0024-D662-CF45-A9BF-15FFF4E6A653}"/>
              </a:ext>
            </a:extLst>
          </p:cNvPr>
          <p:cNvSpPr/>
          <p:nvPr/>
        </p:nvSpPr>
        <p:spPr>
          <a:xfrm flipV="1">
            <a:off x="242918" y="5464417"/>
            <a:ext cx="8658164"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42918" y="569959"/>
            <a:ext cx="8658164" cy="4585871"/>
          </a:xfrm>
          <a:prstGeom prst="rect">
            <a:avLst/>
          </a:prstGeom>
        </p:spPr>
        <p:txBody>
          <a:bodyPr wrap="square" lIns="91440" tIns="45720" rIns="91440" bIns="45720" anchor="t">
            <a:spAutoFit/>
          </a:bodyPr>
          <a:lstStyle/>
          <a:p>
            <a:pPr algn="ctr">
              <a:defRPr/>
            </a:pPr>
            <a:r>
              <a:rPr lang="en-GB" sz="4000" b="1" dirty="0">
                <a:solidFill>
                  <a:srgbClr val="FF0000"/>
                </a:solidFill>
                <a:latin typeface="Letter-join Plus 40" pitchFamily="50" charset="0"/>
              </a:rPr>
              <a:t>Developing Understanding</a:t>
            </a:r>
          </a:p>
          <a:p>
            <a:pPr algn="ctr">
              <a:defRPr/>
            </a:pPr>
            <a:endParaRPr lang="en-GB" b="1" dirty="0">
              <a:solidFill>
                <a:srgbClr val="FF0000"/>
              </a:solidFill>
              <a:latin typeface="Letter-join Plus 40" pitchFamily="50" charset="0"/>
            </a:endParaRPr>
          </a:p>
          <a:p>
            <a:pPr>
              <a:defRPr/>
            </a:pPr>
            <a:r>
              <a:rPr lang="en-GB" sz="2400" dirty="0">
                <a:latin typeface="Letter-join Plus 40"/>
              </a:rPr>
              <a:t>In KS2 our main focus of our explicit reading sessions is to develop the children’s understanding of the text.  We do this through developing reading fluency and by teaching and practising a range of different questioning skills.  </a:t>
            </a:r>
            <a:endParaRPr lang="en-GB" sz="2400" dirty="0">
              <a:latin typeface="Letter-join Plus 40" pitchFamily="50" charset="0"/>
            </a:endParaRPr>
          </a:p>
          <a:p>
            <a:pPr>
              <a:defRPr/>
            </a:pPr>
            <a:endParaRPr lang="en-GB" sz="2400" dirty="0">
              <a:latin typeface="Letter-join Plus 40" pitchFamily="50" charset="0"/>
            </a:endParaRPr>
          </a:p>
          <a:p>
            <a:pPr>
              <a:defRPr/>
            </a:pPr>
            <a:r>
              <a:rPr lang="en-GB" sz="2400" dirty="0">
                <a:latin typeface="Letter-join Plus 40"/>
              </a:rPr>
              <a:t>It is essential that the children have the opportunity to interact and engage with texts and move beyond literal comprehension. They need to consider questions that require them to deduce, infer, justify and evaluate.</a:t>
            </a:r>
            <a:endParaRPr lang="en-GB" sz="2400" b="1" dirty="0">
              <a:latin typeface="Letter-join Plus 40"/>
            </a:endParaRPr>
          </a:p>
          <a:p>
            <a:pPr algn="ctr">
              <a:defRPr/>
            </a:pPr>
            <a:endParaRPr lang="en-GB" b="1" dirty="0">
              <a:solidFill>
                <a:srgbClr val="FF0000"/>
              </a:solidFill>
              <a:latin typeface="Letter-join Plus 40" pitchFamily="50" charset="0"/>
            </a:endParaRPr>
          </a:p>
        </p:txBody>
      </p:sp>
    </p:spTree>
    <p:extLst>
      <p:ext uri="{BB962C8B-B14F-4D97-AF65-F5344CB8AC3E}">
        <p14:creationId xmlns:p14="http://schemas.microsoft.com/office/powerpoint/2010/main" val="2658002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0" y="0"/>
            <a:ext cx="9144000" cy="2857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0" y="241643"/>
            <a:ext cx="9144000" cy="1177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logo&#10;&#10;Description automatically generated">
            <a:extLst>
              <a:ext uri="{FF2B5EF4-FFF2-40B4-BE49-F238E27FC236}">
                <a16:creationId xmlns:a16="http://schemas.microsoft.com/office/drawing/2014/main" id="{2084B1B0-6BED-7A44-BDC7-FA70CF8D69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4701" y="5614176"/>
            <a:ext cx="904240" cy="1180291"/>
          </a:xfrm>
          <a:prstGeom prst="rect">
            <a:avLst/>
          </a:prstGeom>
        </p:spPr>
      </p:pic>
      <p:pic>
        <p:nvPicPr>
          <p:cNvPr id="6" name="Picture 5">
            <a:extLst>
              <a:ext uri="{FF2B5EF4-FFF2-40B4-BE49-F238E27FC236}">
                <a16:creationId xmlns:a16="http://schemas.microsoft.com/office/drawing/2014/main" id="{22190CCE-2721-1E4F-94BE-274B5445D5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3296" y="6238063"/>
            <a:ext cx="6817532" cy="556404"/>
          </a:xfrm>
          <a:prstGeom prst="rect">
            <a:avLst/>
          </a:prstGeom>
          <a:noFill/>
          <a:ln>
            <a:noFill/>
          </a:ln>
        </p:spPr>
      </p:pic>
      <p:sp>
        <p:nvSpPr>
          <p:cNvPr id="9" name="TextBox 8">
            <a:extLst>
              <a:ext uri="{FF2B5EF4-FFF2-40B4-BE49-F238E27FC236}">
                <a16:creationId xmlns:a16="http://schemas.microsoft.com/office/drawing/2014/main" id="{8083D4B7-5716-C14D-B9B0-C6601F8957A7}"/>
              </a:ext>
            </a:extLst>
          </p:cNvPr>
          <p:cNvSpPr txBox="1"/>
          <p:nvPr/>
        </p:nvSpPr>
        <p:spPr>
          <a:xfrm>
            <a:off x="1683296" y="5560955"/>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7DBC0024-D662-CF45-A9BF-15FFF4E6A653}"/>
              </a:ext>
            </a:extLst>
          </p:cNvPr>
          <p:cNvSpPr/>
          <p:nvPr/>
        </p:nvSpPr>
        <p:spPr>
          <a:xfrm flipV="1">
            <a:off x="242918" y="5464417"/>
            <a:ext cx="8658164"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41318" y="322375"/>
            <a:ext cx="8759764" cy="5016758"/>
          </a:xfrm>
          <a:prstGeom prst="rect">
            <a:avLst/>
          </a:prstGeom>
        </p:spPr>
        <p:txBody>
          <a:bodyPr wrap="square">
            <a:spAutoFit/>
          </a:bodyPr>
          <a:lstStyle/>
          <a:p>
            <a:pPr algn="ctr">
              <a:defRPr/>
            </a:pPr>
            <a:r>
              <a:rPr lang="en-GB" sz="2800" b="1" dirty="0">
                <a:solidFill>
                  <a:srgbClr val="FF0000"/>
                </a:solidFill>
                <a:latin typeface="Letter-join Plus 40" pitchFamily="50" charset="0"/>
              </a:rPr>
              <a:t>Strategies to Develop Children’s Understanding</a:t>
            </a:r>
          </a:p>
          <a:p>
            <a:pPr algn="ctr">
              <a:defRPr/>
            </a:pPr>
            <a:endParaRPr lang="en-GB" sz="2400" b="1" dirty="0">
              <a:solidFill>
                <a:srgbClr val="FF0000"/>
              </a:solidFill>
              <a:latin typeface="Letter-join Plus 40" pitchFamily="50" charset="0"/>
            </a:endParaRPr>
          </a:p>
          <a:p>
            <a:pPr marL="342900" indent="-342900">
              <a:spcBef>
                <a:spcPct val="20000"/>
              </a:spcBef>
              <a:buFont typeface="Arial" pitchFamily="34" charset="0"/>
              <a:buChar char="•"/>
              <a:defRPr/>
            </a:pPr>
            <a:r>
              <a:rPr lang="en-GB" sz="2400" b="1" dirty="0">
                <a:latin typeface="Letter-join Plus 40" pitchFamily="50" charset="0"/>
              </a:rPr>
              <a:t>Literal: </a:t>
            </a:r>
            <a:r>
              <a:rPr lang="en-GB" dirty="0">
                <a:latin typeface="Letter-join Plus 40" pitchFamily="50" charset="0"/>
              </a:rPr>
              <a:t>repeating directly or in your own words what is in the text.</a:t>
            </a:r>
          </a:p>
          <a:p>
            <a:pPr marL="342900" indent="-342900">
              <a:spcBef>
                <a:spcPct val="20000"/>
              </a:spcBef>
              <a:buFont typeface="Arial" pitchFamily="34" charset="0"/>
              <a:buChar char="•"/>
              <a:defRPr/>
            </a:pPr>
            <a:endParaRPr lang="en-GB" dirty="0">
              <a:latin typeface="Letter-join Plus 40" pitchFamily="50" charset="0"/>
            </a:endParaRPr>
          </a:p>
          <a:p>
            <a:pPr marL="342900" indent="-342900">
              <a:spcBef>
                <a:spcPct val="20000"/>
              </a:spcBef>
              <a:buFont typeface="Arial" pitchFamily="34" charset="0"/>
              <a:buChar char="•"/>
              <a:defRPr/>
            </a:pPr>
            <a:r>
              <a:rPr lang="en-GB" sz="2400" b="1" dirty="0">
                <a:latin typeface="Letter-join Plus 40" pitchFamily="50" charset="0"/>
              </a:rPr>
              <a:t>Inference: </a:t>
            </a:r>
            <a:r>
              <a:rPr lang="en-GB" dirty="0">
                <a:latin typeface="Letter-join Plus 40" pitchFamily="50" charset="0"/>
              </a:rPr>
              <a:t>reading between the lines, drawing out conclusions which are based on, but go beyond, the information given in the text.</a:t>
            </a:r>
            <a:br>
              <a:rPr lang="en-GB" dirty="0">
                <a:latin typeface="Letter-join Plus 40" pitchFamily="50" charset="0"/>
              </a:rPr>
            </a:br>
            <a:endParaRPr lang="en-GB" dirty="0">
              <a:latin typeface="Letter-join Plus 40" pitchFamily="50" charset="0"/>
            </a:endParaRPr>
          </a:p>
          <a:p>
            <a:pPr marL="342900" indent="-342900">
              <a:spcBef>
                <a:spcPct val="20000"/>
              </a:spcBef>
              <a:buFont typeface="Arial" pitchFamily="34" charset="0"/>
              <a:buChar char="•"/>
              <a:defRPr/>
            </a:pPr>
            <a:r>
              <a:rPr lang="en-GB" sz="2400" b="1" dirty="0">
                <a:latin typeface="Letter-join Plus 40" pitchFamily="50" charset="0"/>
              </a:rPr>
              <a:t>Deduction: </a:t>
            </a:r>
            <a:r>
              <a:rPr lang="en-GB" dirty="0">
                <a:latin typeface="Letter-join Plus 40" pitchFamily="50" charset="0"/>
              </a:rPr>
              <a:t>drawing conclusions from the information given throughout the text.</a:t>
            </a:r>
          </a:p>
          <a:p>
            <a:pPr>
              <a:buFont typeface="Arial" pitchFamily="34" charset="0"/>
              <a:buChar char="•"/>
              <a:defRPr/>
            </a:pPr>
            <a:endParaRPr lang="en-GB" dirty="0">
              <a:latin typeface="Letter-join Plus 40" pitchFamily="50" charset="0"/>
            </a:endParaRPr>
          </a:p>
          <a:p>
            <a:pPr>
              <a:buFont typeface="Arial" pitchFamily="34" charset="0"/>
              <a:buChar char="•"/>
              <a:defRPr/>
            </a:pPr>
            <a:r>
              <a:rPr lang="en-GB" dirty="0">
                <a:latin typeface="Letter-join Plus 40" pitchFamily="50" charset="0"/>
              </a:rPr>
              <a:t>   </a:t>
            </a:r>
            <a:r>
              <a:rPr lang="en-GB" sz="2400" b="1" dirty="0">
                <a:latin typeface="Letter-join Plus 40" pitchFamily="50" charset="0"/>
              </a:rPr>
              <a:t>Justification: </a:t>
            </a:r>
            <a:r>
              <a:rPr lang="en-GB" dirty="0">
                <a:latin typeface="Letter-join Plus 40" pitchFamily="50" charset="0"/>
              </a:rPr>
              <a:t>finding evidence in the text to justify responses.</a:t>
            </a:r>
          </a:p>
          <a:p>
            <a:pPr>
              <a:buFont typeface="Arial" pitchFamily="34" charset="0"/>
              <a:buChar char="•"/>
              <a:defRPr/>
            </a:pPr>
            <a:endParaRPr lang="en-GB" dirty="0">
              <a:latin typeface="Letter-join Plus 40" pitchFamily="50" charset="0"/>
            </a:endParaRPr>
          </a:p>
          <a:p>
            <a:pPr>
              <a:buFont typeface="Arial" pitchFamily="34" charset="0"/>
              <a:buChar char="•"/>
              <a:defRPr/>
            </a:pPr>
            <a:r>
              <a:rPr lang="en-GB" dirty="0">
                <a:latin typeface="Letter-join Plus 40" pitchFamily="50" charset="0"/>
              </a:rPr>
              <a:t>   </a:t>
            </a:r>
            <a:r>
              <a:rPr lang="en-GB" sz="2400" b="1" dirty="0">
                <a:latin typeface="Letter-join Plus 40" pitchFamily="50" charset="0"/>
              </a:rPr>
              <a:t>Evaluative : </a:t>
            </a:r>
            <a:r>
              <a:rPr lang="en-GB" dirty="0">
                <a:latin typeface="Letter-join Plus 40" pitchFamily="50" charset="0"/>
              </a:rPr>
              <a:t>making critical judgements relating to the text.</a:t>
            </a:r>
          </a:p>
          <a:p>
            <a:pPr algn="ctr">
              <a:defRPr/>
            </a:pPr>
            <a:endParaRPr lang="en-GB" b="1" dirty="0">
              <a:solidFill>
                <a:srgbClr val="FF0000"/>
              </a:solidFill>
              <a:latin typeface="Letter-join Plus 40" pitchFamily="50" charset="0"/>
            </a:endParaRPr>
          </a:p>
        </p:txBody>
      </p:sp>
      <p:pic>
        <p:nvPicPr>
          <p:cNvPr id="10" name="Picture 2" descr="Reading Comprehension - luddfoot.polarismat.org.uk">
            <a:extLst>
              <a:ext uri="{FF2B5EF4-FFF2-40B4-BE49-F238E27FC236}">
                <a16:creationId xmlns:a16="http://schemas.microsoft.com/office/drawing/2014/main" id="{6B2585DA-606E-FB2D-DE9E-1BA796C86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0901" y="3192422"/>
            <a:ext cx="2153099" cy="3045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484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0" y="0"/>
            <a:ext cx="9144000" cy="2857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0" y="241643"/>
            <a:ext cx="9144000" cy="1177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logo&#10;&#10;Description automatically generated">
            <a:extLst>
              <a:ext uri="{FF2B5EF4-FFF2-40B4-BE49-F238E27FC236}">
                <a16:creationId xmlns:a16="http://schemas.microsoft.com/office/drawing/2014/main" id="{2084B1B0-6BED-7A44-BDC7-FA70CF8D69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4701" y="5614176"/>
            <a:ext cx="904240" cy="1180291"/>
          </a:xfrm>
          <a:prstGeom prst="rect">
            <a:avLst/>
          </a:prstGeom>
        </p:spPr>
      </p:pic>
      <p:pic>
        <p:nvPicPr>
          <p:cNvPr id="6" name="Picture 5">
            <a:extLst>
              <a:ext uri="{FF2B5EF4-FFF2-40B4-BE49-F238E27FC236}">
                <a16:creationId xmlns:a16="http://schemas.microsoft.com/office/drawing/2014/main" id="{22190CCE-2721-1E4F-94BE-274B5445D5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3296" y="6238063"/>
            <a:ext cx="6817532" cy="556404"/>
          </a:xfrm>
          <a:prstGeom prst="rect">
            <a:avLst/>
          </a:prstGeom>
          <a:noFill/>
          <a:ln>
            <a:noFill/>
          </a:ln>
        </p:spPr>
      </p:pic>
      <p:sp>
        <p:nvSpPr>
          <p:cNvPr id="9" name="TextBox 8">
            <a:extLst>
              <a:ext uri="{FF2B5EF4-FFF2-40B4-BE49-F238E27FC236}">
                <a16:creationId xmlns:a16="http://schemas.microsoft.com/office/drawing/2014/main" id="{8083D4B7-5716-C14D-B9B0-C6601F8957A7}"/>
              </a:ext>
            </a:extLst>
          </p:cNvPr>
          <p:cNvSpPr txBox="1"/>
          <p:nvPr/>
        </p:nvSpPr>
        <p:spPr>
          <a:xfrm>
            <a:off x="1683296" y="5560955"/>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7DBC0024-D662-CF45-A9BF-15FFF4E6A653}"/>
              </a:ext>
            </a:extLst>
          </p:cNvPr>
          <p:cNvSpPr/>
          <p:nvPr/>
        </p:nvSpPr>
        <p:spPr>
          <a:xfrm flipV="1">
            <a:off x="242918" y="5464417"/>
            <a:ext cx="8658164"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87907" y="348280"/>
            <a:ext cx="8774081" cy="4862870"/>
          </a:xfrm>
          <a:prstGeom prst="rect">
            <a:avLst/>
          </a:prstGeom>
        </p:spPr>
        <p:txBody>
          <a:bodyPr wrap="square" lIns="91440" tIns="45720" rIns="91440" bIns="45720" anchor="t">
            <a:spAutoFit/>
          </a:bodyPr>
          <a:lstStyle/>
          <a:p>
            <a:pPr algn="ctr"/>
            <a:r>
              <a:rPr lang="en-GB" altLang="en-US" sz="4000" b="1" u="sng" dirty="0">
                <a:solidFill>
                  <a:srgbClr val="FF0000"/>
                </a:solidFill>
                <a:latin typeface="Letter-join Plus 40"/>
              </a:rPr>
              <a:t>What does reading look like at GSP?</a:t>
            </a:r>
          </a:p>
          <a:p>
            <a:pPr marL="285750" indent="-285750">
              <a:lnSpc>
                <a:spcPct val="150000"/>
              </a:lnSpc>
              <a:buFont typeface="Arial" panose="020B0604020202020204" pitchFamily="34" charset="0"/>
              <a:buChar char="•"/>
            </a:pPr>
            <a:r>
              <a:rPr lang="en-GB" altLang="en-US" sz="2400" dirty="0">
                <a:latin typeface="Letter-join Plus 40"/>
              </a:rPr>
              <a:t>Shared Reading</a:t>
            </a:r>
          </a:p>
          <a:p>
            <a:pPr marL="285750" indent="-285750">
              <a:lnSpc>
                <a:spcPct val="150000"/>
              </a:lnSpc>
              <a:buFont typeface="Arial" panose="020B0604020202020204" pitchFamily="34" charset="0"/>
              <a:buChar char="•"/>
            </a:pPr>
            <a:r>
              <a:rPr lang="en-GB" altLang="en-US" sz="2400" dirty="0">
                <a:latin typeface="Letter-join Plus 40"/>
              </a:rPr>
              <a:t>Novel time</a:t>
            </a:r>
          </a:p>
          <a:p>
            <a:pPr marL="285750" indent="-285750">
              <a:lnSpc>
                <a:spcPct val="150000"/>
              </a:lnSpc>
              <a:buFont typeface="Arial" panose="020B0604020202020204" pitchFamily="34" charset="0"/>
              <a:buChar char="•"/>
            </a:pPr>
            <a:r>
              <a:rPr lang="en-GB" altLang="en-US" sz="2400" dirty="0">
                <a:latin typeface="Letter-join Plus 40"/>
              </a:rPr>
              <a:t>Whole Class Reading</a:t>
            </a:r>
          </a:p>
          <a:p>
            <a:pPr marL="285750" indent="-285750">
              <a:lnSpc>
                <a:spcPct val="150000"/>
              </a:lnSpc>
              <a:buFont typeface="Arial" panose="020B0604020202020204" pitchFamily="34" charset="0"/>
              <a:buChar char="•"/>
            </a:pPr>
            <a:r>
              <a:rPr lang="en-GB" altLang="en-US" sz="2400" dirty="0">
                <a:latin typeface="Letter-join Plus 40"/>
              </a:rPr>
              <a:t>Independent Reading</a:t>
            </a:r>
          </a:p>
          <a:p>
            <a:pPr marL="285750" indent="-285750">
              <a:lnSpc>
                <a:spcPct val="150000"/>
              </a:lnSpc>
              <a:buFont typeface="Arial" panose="020B0604020202020204" pitchFamily="34" charset="0"/>
              <a:buChar char="•"/>
            </a:pPr>
            <a:r>
              <a:rPr lang="en-GB" altLang="en-US" sz="2400" dirty="0">
                <a:latin typeface="Letter-join Plus 40"/>
              </a:rPr>
              <a:t>1:1 reading with an adult</a:t>
            </a:r>
          </a:p>
          <a:p>
            <a:pPr marL="285750" indent="-285750">
              <a:lnSpc>
                <a:spcPct val="150000"/>
              </a:lnSpc>
              <a:buFont typeface="Arial" panose="020B0604020202020204" pitchFamily="34" charset="0"/>
              <a:buChar char="•"/>
            </a:pPr>
            <a:r>
              <a:rPr lang="en-GB" altLang="en-US" sz="2400" dirty="0">
                <a:latin typeface="Letter-join Plus 40"/>
              </a:rPr>
              <a:t>Reading interventions</a:t>
            </a:r>
          </a:p>
          <a:p>
            <a:pPr marL="285750" indent="-285750">
              <a:lnSpc>
                <a:spcPct val="150000"/>
              </a:lnSpc>
              <a:buFont typeface="Arial" panose="020B0604020202020204" pitchFamily="34" charset="0"/>
              <a:buChar char="•"/>
            </a:pPr>
            <a:r>
              <a:rPr lang="en-GB" altLang="en-US" sz="2400" dirty="0">
                <a:latin typeface="Letter-join Plus 40"/>
              </a:rPr>
              <a:t>Reading across the curriculum</a:t>
            </a:r>
          </a:p>
          <a:p>
            <a:endParaRPr lang="en-GB" b="1" dirty="0">
              <a:solidFill>
                <a:srgbClr val="FF0000"/>
              </a:solidFill>
            </a:endParaRPr>
          </a:p>
        </p:txBody>
      </p:sp>
      <p:pic>
        <p:nvPicPr>
          <p:cNvPr id="10" name="Picture 9">
            <a:extLst>
              <a:ext uri="{FF2B5EF4-FFF2-40B4-BE49-F238E27FC236}">
                <a16:creationId xmlns:a16="http://schemas.microsoft.com/office/drawing/2014/main" id="{E25471A3-B00E-4F78-06D4-C9FA7EA29DDE}"/>
              </a:ext>
            </a:extLst>
          </p:cNvPr>
          <p:cNvPicPr>
            <a:picLocks noChangeAspect="1"/>
          </p:cNvPicPr>
          <p:nvPr/>
        </p:nvPicPr>
        <p:blipFill>
          <a:blip r:embed="rId4"/>
          <a:stretch>
            <a:fillRect/>
          </a:stretch>
        </p:blipFill>
        <p:spPr>
          <a:xfrm rot="603189">
            <a:off x="6163368" y="1666856"/>
            <a:ext cx="2275125" cy="3081012"/>
          </a:xfrm>
          <a:prstGeom prst="rect">
            <a:avLst/>
          </a:prstGeom>
        </p:spPr>
      </p:pic>
    </p:spTree>
    <p:extLst>
      <p:ext uri="{BB962C8B-B14F-4D97-AF65-F5344CB8AC3E}">
        <p14:creationId xmlns:p14="http://schemas.microsoft.com/office/powerpoint/2010/main" val="2647846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0" y="0"/>
            <a:ext cx="9144000" cy="2857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0" y="241643"/>
            <a:ext cx="9144000" cy="1177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logo&#10;&#10;Description automatically generated">
            <a:extLst>
              <a:ext uri="{FF2B5EF4-FFF2-40B4-BE49-F238E27FC236}">
                <a16:creationId xmlns:a16="http://schemas.microsoft.com/office/drawing/2014/main" id="{2084B1B0-6BED-7A44-BDC7-FA70CF8D69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4701" y="5614176"/>
            <a:ext cx="904240" cy="1180291"/>
          </a:xfrm>
          <a:prstGeom prst="rect">
            <a:avLst/>
          </a:prstGeom>
        </p:spPr>
      </p:pic>
      <p:pic>
        <p:nvPicPr>
          <p:cNvPr id="6" name="Picture 5">
            <a:extLst>
              <a:ext uri="{FF2B5EF4-FFF2-40B4-BE49-F238E27FC236}">
                <a16:creationId xmlns:a16="http://schemas.microsoft.com/office/drawing/2014/main" id="{22190CCE-2721-1E4F-94BE-274B5445D5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3296" y="6238063"/>
            <a:ext cx="6817532" cy="556404"/>
          </a:xfrm>
          <a:prstGeom prst="rect">
            <a:avLst/>
          </a:prstGeom>
          <a:noFill/>
          <a:ln>
            <a:noFill/>
          </a:ln>
        </p:spPr>
      </p:pic>
      <p:sp>
        <p:nvSpPr>
          <p:cNvPr id="9" name="TextBox 8">
            <a:extLst>
              <a:ext uri="{FF2B5EF4-FFF2-40B4-BE49-F238E27FC236}">
                <a16:creationId xmlns:a16="http://schemas.microsoft.com/office/drawing/2014/main" id="{8083D4B7-5716-C14D-B9B0-C6601F8957A7}"/>
              </a:ext>
            </a:extLst>
          </p:cNvPr>
          <p:cNvSpPr txBox="1"/>
          <p:nvPr/>
        </p:nvSpPr>
        <p:spPr>
          <a:xfrm>
            <a:off x="1683296" y="5560955"/>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7DBC0024-D662-CF45-A9BF-15FFF4E6A653}"/>
              </a:ext>
            </a:extLst>
          </p:cNvPr>
          <p:cNvSpPr/>
          <p:nvPr/>
        </p:nvSpPr>
        <p:spPr>
          <a:xfrm flipV="1">
            <a:off x="242918" y="5464417"/>
            <a:ext cx="8658164"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42919" y="527393"/>
            <a:ext cx="8658164" cy="4339650"/>
          </a:xfrm>
          <a:prstGeom prst="rect">
            <a:avLst/>
          </a:prstGeom>
        </p:spPr>
        <p:txBody>
          <a:bodyPr wrap="square">
            <a:spAutoFit/>
          </a:bodyPr>
          <a:lstStyle/>
          <a:p>
            <a:pPr algn="ctr"/>
            <a:r>
              <a:rPr lang="en-GB" altLang="en-US" sz="4400" b="1" dirty="0">
                <a:solidFill>
                  <a:srgbClr val="FF0000"/>
                </a:solidFill>
                <a:latin typeface="Letter-join Plus 40"/>
              </a:rPr>
              <a:t>Whole Class Reading</a:t>
            </a:r>
          </a:p>
          <a:p>
            <a:endParaRPr lang="en-GB" b="1" dirty="0">
              <a:solidFill>
                <a:srgbClr val="FF0000"/>
              </a:solidFill>
              <a:latin typeface="Letter-join Plus 40"/>
            </a:endParaRPr>
          </a:p>
          <a:p>
            <a:pPr marL="285750" indent="-285750">
              <a:buFont typeface="Arial" panose="020B0604020202020204" pitchFamily="34" charset="0"/>
              <a:buChar char="•"/>
            </a:pPr>
            <a:r>
              <a:rPr lang="en-GB" altLang="en-US" sz="2800" dirty="0">
                <a:latin typeface="Letter-join Plus 40"/>
              </a:rPr>
              <a:t>The children in Key Stage 2 engage in a specific 30-minute whole class reading session each day.</a:t>
            </a:r>
          </a:p>
          <a:p>
            <a:pPr marL="285750" indent="-285750">
              <a:buFont typeface="Arial" panose="020B0604020202020204" pitchFamily="34" charset="0"/>
              <a:buChar char="•"/>
            </a:pPr>
            <a:r>
              <a:rPr lang="en-GB" altLang="en-US" sz="2800" dirty="0">
                <a:latin typeface="Letter-join Plus 40"/>
              </a:rPr>
              <a:t>These sessions are centred around an age-appropriate text (fiction / non-fiction / poetry)</a:t>
            </a:r>
          </a:p>
          <a:p>
            <a:pPr marL="285750" indent="-285750">
              <a:buFont typeface="Arial" panose="020B0604020202020204" pitchFamily="34" charset="0"/>
              <a:buChar char="•"/>
            </a:pPr>
            <a:r>
              <a:rPr lang="en-GB" altLang="en-US" sz="2800" dirty="0">
                <a:latin typeface="Letter-join Plus 40"/>
              </a:rPr>
              <a:t>They focus on developing reading </a:t>
            </a:r>
          </a:p>
          <a:p>
            <a:r>
              <a:rPr lang="en-GB" altLang="en-US" sz="2800" dirty="0">
                <a:latin typeface="Letter-join Plus 40"/>
              </a:rPr>
              <a:t>   fluency, vocabulary and</a:t>
            </a:r>
          </a:p>
          <a:p>
            <a:r>
              <a:rPr lang="en-GB" altLang="en-US" sz="2800" dirty="0">
                <a:latin typeface="Letter-join Plus 40"/>
              </a:rPr>
              <a:t>   comprehension.</a:t>
            </a:r>
          </a:p>
          <a:p>
            <a:endParaRPr lang="en-GB" b="1" dirty="0">
              <a:solidFill>
                <a:srgbClr val="FF0000"/>
              </a:solidFill>
            </a:endParaRPr>
          </a:p>
        </p:txBody>
      </p:sp>
      <p:pic>
        <p:nvPicPr>
          <p:cNvPr id="10" name="Picture 9">
            <a:extLst>
              <a:ext uri="{FF2B5EF4-FFF2-40B4-BE49-F238E27FC236}">
                <a16:creationId xmlns:a16="http://schemas.microsoft.com/office/drawing/2014/main" id="{F00AACC2-4BED-ABF9-FCA2-8CDD9214AC06}"/>
              </a:ext>
            </a:extLst>
          </p:cNvPr>
          <p:cNvPicPr>
            <a:picLocks noChangeAspect="1"/>
          </p:cNvPicPr>
          <p:nvPr/>
        </p:nvPicPr>
        <p:blipFill>
          <a:blip r:embed="rId4"/>
          <a:stretch>
            <a:fillRect/>
          </a:stretch>
        </p:blipFill>
        <p:spPr>
          <a:xfrm rot="504889">
            <a:off x="6117523" y="3425972"/>
            <a:ext cx="2741456" cy="1879645"/>
          </a:xfrm>
          <a:prstGeom prst="rect">
            <a:avLst/>
          </a:prstGeom>
        </p:spPr>
      </p:pic>
    </p:spTree>
    <p:extLst>
      <p:ext uri="{BB962C8B-B14F-4D97-AF65-F5344CB8AC3E}">
        <p14:creationId xmlns:p14="http://schemas.microsoft.com/office/powerpoint/2010/main" val="2314507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0" y="0"/>
            <a:ext cx="9144000" cy="2857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0" y="241643"/>
            <a:ext cx="9144000" cy="1177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logo&#10;&#10;Description automatically generated">
            <a:extLst>
              <a:ext uri="{FF2B5EF4-FFF2-40B4-BE49-F238E27FC236}">
                <a16:creationId xmlns:a16="http://schemas.microsoft.com/office/drawing/2014/main" id="{2084B1B0-6BED-7A44-BDC7-FA70CF8D69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4701" y="5614176"/>
            <a:ext cx="904240" cy="1180291"/>
          </a:xfrm>
          <a:prstGeom prst="rect">
            <a:avLst/>
          </a:prstGeom>
        </p:spPr>
      </p:pic>
      <p:pic>
        <p:nvPicPr>
          <p:cNvPr id="6" name="Picture 5">
            <a:extLst>
              <a:ext uri="{FF2B5EF4-FFF2-40B4-BE49-F238E27FC236}">
                <a16:creationId xmlns:a16="http://schemas.microsoft.com/office/drawing/2014/main" id="{22190CCE-2721-1E4F-94BE-274B5445D5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3296" y="6238063"/>
            <a:ext cx="6817532" cy="556404"/>
          </a:xfrm>
          <a:prstGeom prst="rect">
            <a:avLst/>
          </a:prstGeom>
          <a:noFill/>
          <a:ln>
            <a:noFill/>
          </a:ln>
        </p:spPr>
      </p:pic>
      <p:sp>
        <p:nvSpPr>
          <p:cNvPr id="9" name="TextBox 8">
            <a:extLst>
              <a:ext uri="{FF2B5EF4-FFF2-40B4-BE49-F238E27FC236}">
                <a16:creationId xmlns:a16="http://schemas.microsoft.com/office/drawing/2014/main" id="{8083D4B7-5716-C14D-B9B0-C6601F8957A7}"/>
              </a:ext>
            </a:extLst>
          </p:cNvPr>
          <p:cNvSpPr txBox="1"/>
          <p:nvPr/>
        </p:nvSpPr>
        <p:spPr>
          <a:xfrm>
            <a:off x="1683296" y="5560955"/>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7DBC0024-D662-CF45-A9BF-15FFF4E6A653}"/>
              </a:ext>
            </a:extLst>
          </p:cNvPr>
          <p:cNvSpPr/>
          <p:nvPr/>
        </p:nvSpPr>
        <p:spPr>
          <a:xfrm flipV="1">
            <a:off x="242918" y="5464417"/>
            <a:ext cx="8658164"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24701" y="359428"/>
            <a:ext cx="8173199" cy="5539978"/>
          </a:xfrm>
          <a:prstGeom prst="rect">
            <a:avLst/>
          </a:prstGeom>
        </p:spPr>
        <p:txBody>
          <a:bodyPr wrap="square" lIns="91440" tIns="45720" rIns="91440" bIns="45720" anchor="t">
            <a:spAutoFit/>
          </a:bodyPr>
          <a:lstStyle/>
          <a:p>
            <a:pPr algn="ctr"/>
            <a:r>
              <a:rPr lang="en-GB" altLang="en-US" sz="4000" b="1" dirty="0">
                <a:solidFill>
                  <a:srgbClr val="FF0000"/>
                </a:solidFill>
                <a:latin typeface="Letter-join Plus 40"/>
              </a:rPr>
              <a:t>Promoting A Love Of Reading</a:t>
            </a:r>
          </a:p>
          <a:p>
            <a:pPr algn="ctr"/>
            <a:endParaRPr lang="en-GB" altLang="en-US" b="1" dirty="0">
              <a:solidFill>
                <a:srgbClr val="FF0000"/>
              </a:solidFill>
              <a:latin typeface="Letter-join Plus 40"/>
            </a:endParaRPr>
          </a:p>
          <a:p>
            <a:pPr>
              <a:spcBef>
                <a:spcPct val="0"/>
              </a:spcBef>
            </a:pPr>
            <a:r>
              <a:rPr lang="en-GB" altLang="en-US" sz="2000" dirty="0">
                <a:latin typeface="Letter-join Plus 40"/>
              </a:rPr>
              <a:t>As a school and phase, a key priority is to promote and instil a love of reading in all children. </a:t>
            </a:r>
          </a:p>
          <a:p>
            <a:pPr>
              <a:spcBef>
                <a:spcPct val="0"/>
              </a:spcBef>
            </a:pPr>
            <a:endParaRPr lang="en-GB" altLang="en-US" sz="2000" dirty="0">
              <a:latin typeface="Letter-join Plus 40"/>
            </a:endParaRPr>
          </a:p>
          <a:p>
            <a:pPr>
              <a:spcBef>
                <a:spcPct val="0"/>
              </a:spcBef>
            </a:pPr>
            <a:r>
              <a:rPr lang="en-GB" altLang="en-US" sz="2000" dirty="0">
                <a:latin typeface="Letter-join Plus 40"/>
              </a:rPr>
              <a:t>We provide children with many opportunities to read and be read to throughout the day. </a:t>
            </a:r>
            <a:endParaRPr lang="en-GB"/>
          </a:p>
          <a:p>
            <a:pPr>
              <a:spcBef>
                <a:spcPct val="0"/>
              </a:spcBef>
            </a:pPr>
            <a:endParaRPr lang="en-GB" altLang="en-US" sz="2000" dirty="0">
              <a:latin typeface="Letter-join Plus 40"/>
            </a:endParaRPr>
          </a:p>
          <a:p>
            <a:pPr>
              <a:spcBef>
                <a:spcPct val="0"/>
              </a:spcBef>
            </a:pPr>
            <a:r>
              <a:rPr lang="en-GB" altLang="en-US" sz="2000" dirty="0">
                <a:latin typeface="Letter-join Plus 40"/>
              </a:rPr>
              <a:t>Provide lots of exciting opportunities to promote reading – including:</a:t>
            </a:r>
          </a:p>
          <a:p>
            <a:pPr>
              <a:spcBef>
                <a:spcPct val="0"/>
              </a:spcBef>
            </a:pPr>
            <a:endParaRPr lang="en-GB" altLang="en-US" sz="2000" dirty="0">
              <a:latin typeface="Letter-join Plus 40"/>
            </a:endParaRPr>
          </a:p>
          <a:p>
            <a:pPr>
              <a:spcBef>
                <a:spcPct val="0"/>
              </a:spcBef>
            </a:pPr>
            <a:r>
              <a:rPr lang="en-GB" altLang="en-US" sz="2000" dirty="0">
                <a:latin typeface="Letter-join Plus 40"/>
              </a:rPr>
              <a:t>Sponsored Reads</a:t>
            </a:r>
          </a:p>
          <a:p>
            <a:pPr>
              <a:spcBef>
                <a:spcPct val="0"/>
              </a:spcBef>
            </a:pPr>
            <a:r>
              <a:rPr lang="en-GB" altLang="en-US" sz="2000" dirty="0">
                <a:latin typeface="Letter-join Plus 40"/>
              </a:rPr>
              <a:t>Reading Corner Competitions</a:t>
            </a:r>
          </a:p>
          <a:p>
            <a:pPr>
              <a:spcBef>
                <a:spcPct val="0"/>
              </a:spcBef>
            </a:pPr>
            <a:r>
              <a:rPr lang="en-GB" altLang="en-US" sz="2000" dirty="0">
                <a:latin typeface="Letter-join Plus 40"/>
              </a:rPr>
              <a:t>School Book Fairs</a:t>
            </a:r>
          </a:p>
          <a:p>
            <a:pPr>
              <a:spcBef>
                <a:spcPct val="0"/>
              </a:spcBef>
            </a:pPr>
            <a:r>
              <a:rPr lang="en-GB" altLang="en-US" sz="2000" dirty="0">
                <a:latin typeface="Letter-join Plus 40"/>
              </a:rPr>
              <a:t>100 Reading Book challenge</a:t>
            </a:r>
            <a:endParaRPr lang="en-GB" altLang="en-US" sz="2000" b="1">
              <a:solidFill>
                <a:srgbClr val="FF0000"/>
              </a:solidFill>
              <a:latin typeface="Letter-join Plus 40"/>
            </a:endParaRPr>
          </a:p>
          <a:p>
            <a:pPr>
              <a:spcBef>
                <a:spcPct val="0"/>
              </a:spcBef>
            </a:pPr>
            <a:r>
              <a:rPr lang="en-GB" altLang="en-US" sz="2000" dirty="0">
                <a:solidFill>
                  <a:srgbClr val="000000"/>
                </a:solidFill>
                <a:latin typeface="Letter-join Plus 40"/>
              </a:rPr>
              <a:t>World Book Day events</a:t>
            </a:r>
          </a:p>
          <a:p>
            <a:pPr algn="ctr"/>
            <a:endParaRPr lang="en-GB" b="1" dirty="0">
              <a:solidFill>
                <a:srgbClr val="FF0000"/>
              </a:solidFill>
              <a:latin typeface="Letter-join Plus 40"/>
            </a:endParaRPr>
          </a:p>
          <a:p>
            <a:pPr algn="ctr"/>
            <a:endParaRPr lang="en-GB" b="1" dirty="0">
              <a:solidFill>
                <a:srgbClr val="FF0000"/>
              </a:solidFill>
            </a:endParaRPr>
          </a:p>
        </p:txBody>
      </p:sp>
      <p:pic>
        <p:nvPicPr>
          <p:cNvPr id="10" name="Picture 1" descr="C:\Users\T Gawne\AppData\Local\Microsoft\Windows\INetCache\IE\105JVTJH\-LOVE-love-36983825-1680-105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9900" y="3455377"/>
            <a:ext cx="3048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241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0" y="0"/>
            <a:ext cx="9144000" cy="2857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0" y="241643"/>
            <a:ext cx="9144000" cy="1177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logo&#10;&#10;Description automatically generated">
            <a:extLst>
              <a:ext uri="{FF2B5EF4-FFF2-40B4-BE49-F238E27FC236}">
                <a16:creationId xmlns:a16="http://schemas.microsoft.com/office/drawing/2014/main" id="{2084B1B0-6BED-7A44-BDC7-FA70CF8D69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4701" y="5614176"/>
            <a:ext cx="904240" cy="1180291"/>
          </a:xfrm>
          <a:prstGeom prst="rect">
            <a:avLst/>
          </a:prstGeom>
        </p:spPr>
      </p:pic>
      <p:pic>
        <p:nvPicPr>
          <p:cNvPr id="6" name="Picture 5">
            <a:extLst>
              <a:ext uri="{FF2B5EF4-FFF2-40B4-BE49-F238E27FC236}">
                <a16:creationId xmlns:a16="http://schemas.microsoft.com/office/drawing/2014/main" id="{22190CCE-2721-1E4F-94BE-274B5445D5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3296" y="6238063"/>
            <a:ext cx="6817532" cy="556404"/>
          </a:xfrm>
          <a:prstGeom prst="rect">
            <a:avLst/>
          </a:prstGeom>
          <a:noFill/>
          <a:ln>
            <a:noFill/>
          </a:ln>
        </p:spPr>
      </p:pic>
      <p:sp>
        <p:nvSpPr>
          <p:cNvPr id="9" name="TextBox 8">
            <a:extLst>
              <a:ext uri="{FF2B5EF4-FFF2-40B4-BE49-F238E27FC236}">
                <a16:creationId xmlns:a16="http://schemas.microsoft.com/office/drawing/2014/main" id="{8083D4B7-5716-C14D-B9B0-C6601F8957A7}"/>
              </a:ext>
            </a:extLst>
          </p:cNvPr>
          <p:cNvSpPr txBox="1"/>
          <p:nvPr/>
        </p:nvSpPr>
        <p:spPr>
          <a:xfrm>
            <a:off x="1683296" y="5560955"/>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7DBC0024-D662-CF45-A9BF-15FFF4E6A653}"/>
              </a:ext>
            </a:extLst>
          </p:cNvPr>
          <p:cNvSpPr/>
          <p:nvPr/>
        </p:nvSpPr>
        <p:spPr>
          <a:xfrm flipV="1">
            <a:off x="242918" y="5464417"/>
            <a:ext cx="8658164"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6045199" y="482260"/>
            <a:ext cx="3098801" cy="1077218"/>
          </a:xfrm>
          <a:prstGeom prst="rect">
            <a:avLst/>
          </a:prstGeom>
        </p:spPr>
        <p:txBody>
          <a:bodyPr wrap="square" lIns="91440" tIns="45720" rIns="91440" bIns="45720" anchor="t">
            <a:spAutoFit/>
          </a:bodyPr>
          <a:lstStyle/>
          <a:p>
            <a:r>
              <a:rPr lang="en-GB" altLang="en-US" sz="3200" b="1" dirty="0">
                <a:solidFill>
                  <a:srgbClr val="FF0000"/>
                </a:solidFill>
                <a:latin typeface="Letter-join Plus 40"/>
              </a:rPr>
              <a:t>Reading </a:t>
            </a:r>
            <a:br>
              <a:rPr lang="en-GB" altLang="en-US" sz="3200" b="1" dirty="0">
                <a:solidFill>
                  <a:srgbClr val="FF0000"/>
                </a:solidFill>
                <a:latin typeface="Letter-join Plus 40"/>
              </a:rPr>
            </a:br>
            <a:r>
              <a:rPr lang="en-GB" altLang="en-US" sz="3200" b="1" dirty="0">
                <a:solidFill>
                  <a:srgbClr val="FF0000"/>
                </a:solidFill>
                <a:latin typeface="Letter-join Plus 40"/>
              </a:rPr>
              <a:t>environments</a:t>
            </a:r>
          </a:p>
        </p:txBody>
      </p:sp>
      <p:pic>
        <p:nvPicPr>
          <p:cNvPr id="14" name="Picture 6" descr="https://pbs.twimg.com/media/DoA3KEaWkAAgF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531" y="2767203"/>
            <a:ext cx="355917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02231">
            <a:off x="148910" y="677067"/>
            <a:ext cx="3533775"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7950" y="2030840"/>
            <a:ext cx="2619841" cy="33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s://pbs.twimg.com/media/DpNlb90WkAAd7J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3350" y="1028406"/>
            <a:ext cx="2514600"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159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0" y="0"/>
            <a:ext cx="9144000" cy="2857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0" y="241643"/>
            <a:ext cx="9144000" cy="1177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logo&#10;&#10;Description automatically generated">
            <a:extLst>
              <a:ext uri="{FF2B5EF4-FFF2-40B4-BE49-F238E27FC236}">
                <a16:creationId xmlns:a16="http://schemas.microsoft.com/office/drawing/2014/main" id="{2084B1B0-6BED-7A44-BDC7-FA70CF8D69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4701" y="5614176"/>
            <a:ext cx="904240" cy="1180291"/>
          </a:xfrm>
          <a:prstGeom prst="rect">
            <a:avLst/>
          </a:prstGeom>
        </p:spPr>
      </p:pic>
      <p:pic>
        <p:nvPicPr>
          <p:cNvPr id="6" name="Picture 5">
            <a:extLst>
              <a:ext uri="{FF2B5EF4-FFF2-40B4-BE49-F238E27FC236}">
                <a16:creationId xmlns:a16="http://schemas.microsoft.com/office/drawing/2014/main" id="{22190CCE-2721-1E4F-94BE-274B5445D5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3296" y="6238063"/>
            <a:ext cx="6817532" cy="556404"/>
          </a:xfrm>
          <a:prstGeom prst="rect">
            <a:avLst/>
          </a:prstGeom>
          <a:noFill/>
          <a:ln>
            <a:noFill/>
          </a:ln>
        </p:spPr>
      </p:pic>
      <p:sp>
        <p:nvSpPr>
          <p:cNvPr id="9" name="TextBox 8">
            <a:extLst>
              <a:ext uri="{FF2B5EF4-FFF2-40B4-BE49-F238E27FC236}">
                <a16:creationId xmlns:a16="http://schemas.microsoft.com/office/drawing/2014/main" id="{8083D4B7-5716-C14D-B9B0-C6601F8957A7}"/>
              </a:ext>
            </a:extLst>
          </p:cNvPr>
          <p:cNvSpPr txBox="1"/>
          <p:nvPr/>
        </p:nvSpPr>
        <p:spPr>
          <a:xfrm>
            <a:off x="1683296" y="5560955"/>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7DBC0024-D662-CF45-A9BF-15FFF4E6A653}"/>
              </a:ext>
            </a:extLst>
          </p:cNvPr>
          <p:cNvSpPr/>
          <p:nvPr/>
        </p:nvSpPr>
        <p:spPr>
          <a:xfrm flipV="1">
            <a:off x="242918" y="5464417"/>
            <a:ext cx="8658164"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4"/>
          <a:stretch>
            <a:fillRect/>
          </a:stretch>
        </p:blipFill>
        <p:spPr>
          <a:xfrm rot="21132192">
            <a:off x="242918" y="359428"/>
            <a:ext cx="4442917" cy="2955272"/>
          </a:xfrm>
          <a:prstGeom prst="rect">
            <a:avLst/>
          </a:prstGeom>
        </p:spPr>
      </p:pic>
      <p:pic>
        <p:nvPicPr>
          <p:cNvPr id="3" name="Picture 2"/>
          <p:cNvPicPr>
            <a:picLocks noChangeAspect="1"/>
          </p:cNvPicPr>
          <p:nvPr/>
        </p:nvPicPr>
        <p:blipFill>
          <a:blip r:embed="rId5"/>
          <a:stretch>
            <a:fillRect/>
          </a:stretch>
        </p:blipFill>
        <p:spPr>
          <a:xfrm rot="365843">
            <a:off x="4711199" y="2327912"/>
            <a:ext cx="4292743" cy="2865809"/>
          </a:xfrm>
          <a:prstGeom prst="rect">
            <a:avLst/>
          </a:prstGeom>
        </p:spPr>
      </p:pic>
      <p:sp>
        <p:nvSpPr>
          <p:cNvPr id="4" name="TextBox 3"/>
          <p:cNvSpPr txBox="1"/>
          <p:nvPr/>
        </p:nvSpPr>
        <p:spPr>
          <a:xfrm>
            <a:off x="4928753" y="527393"/>
            <a:ext cx="4049825" cy="1569660"/>
          </a:xfrm>
          <a:prstGeom prst="rect">
            <a:avLst/>
          </a:prstGeom>
          <a:noFill/>
        </p:spPr>
        <p:txBody>
          <a:bodyPr wrap="square" lIns="91440" tIns="45720" rIns="91440" bIns="45720" rtlCol="0" anchor="t">
            <a:spAutoFit/>
          </a:bodyPr>
          <a:lstStyle/>
          <a:p>
            <a:pPr algn="ctr"/>
            <a:r>
              <a:rPr lang="en-GB" sz="3200" b="1" dirty="0">
                <a:solidFill>
                  <a:srgbClr val="FF0000"/>
                </a:solidFill>
              </a:rPr>
              <a:t>Recommended 100 books to try and read in Year 3&amp;4</a:t>
            </a:r>
          </a:p>
        </p:txBody>
      </p:sp>
      <p:pic>
        <p:nvPicPr>
          <p:cNvPr id="10" name="Picture 9"/>
          <p:cNvPicPr>
            <a:picLocks noChangeAspect="1"/>
          </p:cNvPicPr>
          <p:nvPr/>
        </p:nvPicPr>
        <p:blipFill>
          <a:blip r:embed="rId6"/>
          <a:stretch>
            <a:fillRect/>
          </a:stretch>
        </p:blipFill>
        <p:spPr>
          <a:xfrm>
            <a:off x="887994" y="3442450"/>
            <a:ext cx="3578457" cy="2067685"/>
          </a:xfrm>
          <a:prstGeom prst="rect">
            <a:avLst/>
          </a:prstGeom>
        </p:spPr>
      </p:pic>
    </p:spTree>
    <p:extLst>
      <p:ext uri="{BB962C8B-B14F-4D97-AF65-F5344CB8AC3E}">
        <p14:creationId xmlns:p14="http://schemas.microsoft.com/office/powerpoint/2010/main" val="532218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0" y="0"/>
            <a:ext cx="9144000" cy="2857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0" y="241643"/>
            <a:ext cx="9144000" cy="1177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logo&#10;&#10;Description automatically generated">
            <a:extLst>
              <a:ext uri="{FF2B5EF4-FFF2-40B4-BE49-F238E27FC236}">
                <a16:creationId xmlns:a16="http://schemas.microsoft.com/office/drawing/2014/main" id="{2084B1B0-6BED-7A44-BDC7-FA70CF8D69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4701" y="5614176"/>
            <a:ext cx="904240" cy="1180291"/>
          </a:xfrm>
          <a:prstGeom prst="rect">
            <a:avLst/>
          </a:prstGeom>
        </p:spPr>
      </p:pic>
      <p:pic>
        <p:nvPicPr>
          <p:cNvPr id="6" name="Picture 5">
            <a:extLst>
              <a:ext uri="{FF2B5EF4-FFF2-40B4-BE49-F238E27FC236}">
                <a16:creationId xmlns:a16="http://schemas.microsoft.com/office/drawing/2014/main" id="{22190CCE-2721-1E4F-94BE-274B5445D5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3296" y="6238063"/>
            <a:ext cx="6817532" cy="556404"/>
          </a:xfrm>
          <a:prstGeom prst="rect">
            <a:avLst/>
          </a:prstGeom>
          <a:noFill/>
          <a:ln>
            <a:noFill/>
          </a:ln>
        </p:spPr>
      </p:pic>
      <p:sp>
        <p:nvSpPr>
          <p:cNvPr id="9" name="TextBox 8">
            <a:extLst>
              <a:ext uri="{FF2B5EF4-FFF2-40B4-BE49-F238E27FC236}">
                <a16:creationId xmlns:a16="http://schemas.microsoft.com/office/drawing/2014/main" id="{8083D4B7-5716-C14D-B9B0-C6601F8957A7}"/>
              </a:ext>
            </a:extLst>
          </p:cNvPr>
          <p:cNvSpPr txBox="1"/>
          <p:nvPr/>
        </p:nvSpPr>
        <p:spPr>
          <a:xfrm>
            <a:off x="1683296" y="5560955"/>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7DBC0024-D662-CF45-A9BF-15FFF4E6A653}"/>
              </a:ext>
            </a:extLst>
          </p:cNvPr>
          <p:cNvSpPr/>
          <p:nvPr/>
        </p:nvSpPr>
        <p:spPr>
          <a:xfrm flipV="1">
            <a:off x="242918" y="5464417"/>
            <a:ext cx="8658164"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24701" y="368955"/>
            <a:ext cx="8476381" cy="2985433"/>
          </a:xfrm>
          <a:prstGeom prst="rect">
            <a:avLst/>
          </a:prstGeom>
        </p:spPr>
        <p:txBody>
          <a:bodyPr wrap="square" lIns="91440" tIns="45720" rIns="91440" bIns="45720" anchor="t">
            <a:spAutoFit/>
          </a:bodyPr>
          <a:lstStyle/>
          <a:p>
            <a:pPr algn="ctr"/>
            <a:r>
              <a:rPr lang="en-GB" altLang="en-US" sz="4800" b="1" dirty="0">
                <a:solidFill>
                  <a:srgbClr val="FF0000"/>
                </a:solidFill>
                <a:latin typeface="Letter-join Plus 40"/>
              </a:rPr>
              <a:t>Classroom Visits</a:t>
            </a:r>
          </a:p>
          <a:p>
            <a:pPr algn="ctr"/>
            <a:endParaRPr lang="en-GB" altLang="en-US" sz="2800" b="1" dirty="0">
              <a:solidFill>
                <a:srgbClr val="FF0000"/>
              </a:solidFill>
              <a:latin typeface="Letter-join Plus 40"/>
            </a:endParaRPr>
          </a:p>
          <a:p>
            <a:pPr>
              <a:spcBef>
                <a:spcPct val="0"/>
              </a:spcBef>
            </a:pPr>
            <a:endParaRPr lang="en-GB" altLang="en-US" sz="2800" dirty="0">
              <a:latin typeface="Letter-join Plus 40"/>
            </a:endParaRPr>
          </a:p>
          <a:p>
            <a:pPr algn="ctr"/>
            <a:endParaRPr lang="en-GB" altLang="en-US" sz="2800" b="1" dirty="0">
              <a:solidFill>
                <a:srgbClr val="FF0000"/>
              </a:solidFill>
              <a:latin typeface="Letter-join Plus 40"/>
            </a:endParaRPr>
          </a:p>
          <a:p>
            <a:endParaRPr lang="en-GB" sz="2800" b="1" dirty="0">
              <a:solidFill>
                <a:srgbClr val="FF0000"/>
              </a:solidFill>
              <a:latin typeface="Letter-join Plus 40"/>
            </a:endParaRPr>
          </a:p>
          <a:p>
            <a:endParaRPr lang="en-GB" sz="2800" b="1" dirty="0">
              <a:solidFill>
                <a:srgbClr val="FF0000"/>
              </a:solidFill>
            </a:endParaRPr>
          </a:p>
        </p:txBody>
      </p:sp>
      <p:sp>
        <p:nvSpPr>
          <p:cNvPr id="3" name="TextBox 5">
            <a:extLst>
              <a:ext uri="{FF2B5EF4-FFF2-40B4-BE49-F238E27FC236}">
                <a16:creationId xmlns:a16="http://schemas.microsoft.com/office/drawing/2014/main" id="{66A9246B-D526-91A3-9BB6-61EE77B31853}"/>
              </a:ext>
            </a:extLst>
          </p:cNvPr>
          <p:cNvSpPr txBox="1">
            <a:spLocks noChangeArrowheads="1"/>
          </p:cNvSpPr>
          <p:nvPr/>
        </p:nvSpPr>
        <p:spPr bwMode="auto">
          <a:xfrm>
            <a:off x="1564752" y="1636604"/>
            <a:ext cx="6197174"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0"/>
              </a:spcBef>
            </a:pPr>
            <a:r>
              <a:rPr lang="en-GB" altLang="en-US" sz="4000" b="1" dirty="0">
                <a:latin typeface="Letter-join Plus 40"/>
              </a:rPr>
              <a:t>An opportunity to visit your child’s classroom and see reading in action. </a:t>
            </a:r>
            <a:endParaRPr lang="en-GB" altLang="en-US" sz="4000" b="1">
              <a:latin typeface="Letter-join Plus 40"/>
              <a:cs typeface="Calibri" panose="020F0502020204030204" pitchFamily="34" charset="0"/>
            </a:endParaRPr>
          </a:p>
          <a:p>
            <a:pPr marL="342900" indent="-342900">
              <a:spcBef>
                <a:spcPct val="0"/>
              </a:spcBef>
            </a:pPr>
            <a:endParaRPr lang="en-GB" altLang="en-US" sz="2600" dirty="0">
              <a:latin typeface="Letter-join Plus 40"/>
            </a:endParaRPr>
          </a:p>
          <a:p>
            <a:pPr>
              <a:spcBef>
                <a:spcPct val="0"/>
              </a:spcBef>
              <a:buNone/>
            </a:pPr>
            <a:endParaRPr lang="en-GB" altLang="en-US" sz="2800" dirty="0">
              <a:latin typeface="Letter-join Plus 40"/>
            </a:endParaRPr>
          </a:p>
        </p:txBody>
      </p:sp>
      <p:pic>
        <p:nvPicPr>
          <p:cNvPr id="4" name="Picture 9">
            <a:extLst>
              <a:ext uri="{FF2B5EF4-FFF2-40B4-BE49-F238E27FC236}">
                <a16:creationId xmlns:a16="http://schemas.microsoft.com/office/drawing/2014/main" id="{BD7908EB-4B6C-F5B2-A40E-0983DDCD402E}"/>
              </a:ext>
            </a:extLst>
          </p:cNvPr>
          <p:cNvPicPr>
            <a:picLocks noChangeAspect="1"/>
          </p:cNvPicPr>
          <p:nvPr/>
        </p:nvPicPr>
        <p:blipFill>
          <a:blip r:embed="rId4"/>
          <a:stretch>
            <a:fillRect/>
          </a:stretch>
        </p:blipFill>
        <p:spPr>
          <a:xfrm>
            <a:off x="7339419" y="2340475"/>
            <a:ext cx="1628775" cy="2886075"/>
          </a:xfrm>
          <a:prstGeom prst="rect">
            <a:avLst/>
          </a:prstGeom>
        </p:spPr>
      </p:pic>
    </p:spTree>
    <p:extLst>
      <p:ext uri="{BB962C8B-B14F-4D97-AF65-F5344CB8AC3E}">
        <p14:creationId xmlns:p14="http://schemas.microsoft.com/office/powerpoint/2010/main" val="192906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0" y="0"/>
            <a:ext cx="9144000" cy="2857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0" y="241643"/>
            <a:ext cx="9144000" cy="1177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logo&#10;&#10;Description automatically generated">
            <a:extLst>
              <a:ext uri="{FF2B5EF4-FFF2-40B4-BE49-F238E27FC236}">
                <a16:creationId xmlns:a16="http://schemas.microsoft.com/office/drawing/2014/main" id="{2084B1B0-6BED-7A44-BDC7-FA70CF8D69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4701" y="5614176"/>
            <a:ext cx="904240" cy="1180291"/>
          </a:xfrm>
          <a:prstGeom prst="rect">
            <a:avLst/>
          </a:prstGeom>
        </p:spPr>
      </p:pic>
      <p:pic>
        <p:nvPicPr>
          <p:cNvPr id="6" name="Picture 5">
            <a:extLst>
              <a:ext uri="{FF2B5EF4-FFF2-40B4-BE49-F238E27FC236}">
                <a16:creationId xmlns:a16="http://schemas.microsoft.com/office/drawing/2014/main" id="{22190CCE-2721-1E4F-94BE-274B5445D5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3296" y="6238063"/>
            <a:ext cx="6817532" cy="556404"/>
          </a:xfrm>
          <a:prstGeom prst="rect">
            <a:avLst/>
          </a:prstGeom>
          <a:noFill/>
          <a:ln>
            <a:noFill/>
          </a:ln>
        </p:spPr>
      </p:pic>
      <p:sp>
        <p:nvSpPr>
          <p:cNvPr id="9" name="TextBox 8">
            <a:extLst>
              <a:ext uri="{FF2B5EF4-FFF2-40B4-BE49-F238E27FC236}">
                <a16:creationId xmlns:a16="http://schemas.microsoft.com/office/drawing/2014/main" id="{8083D4B7-5716-C14D-B9B0-C6601F8957A7}"/>
              </a:ext>
            </a:extLst>
          </p:cNvPr>
          <p:cNvSpPr txBox="1"/>
          <p:nvPr/>
        </p:nvSpPr>
        <p:spPr>
          <a:xfrm>
            <a:off x="1683296" y="5560955"/>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7DBC0024-D662-CF45-A9BF-15FFF4E6A653}"/>
              </a:ext>
            </a:extLst>
          </p:cNvPr>
          <p:cNvSpPr/>
          <p:nvPr/>
        </p:nvSpPr>
        <p:spPr>
          <a:xfrm flipV="1">
            <a:off x="242918" y="5464417"/>
            <a:ext cx="8658164"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42861" y="145108"/>
            <a:ext cx="8528549" cy="6432530"/>
          </a:xfrm>
          <a:prstGeom prst="rect">
            <a:avLst/>
          </a:prstGeom>
        </p:spPr>
        <p:txBody>
          <a:bodyPr wrap="square" lIns="91440" tIns="45720" rIns="91440" bIns="45720" anchor="t">
            <a:spAutoFit/>
          </a:bodyPr>
          <a:lstStyle/>
          <a:p>
            <a:pPr algn="ctr"/>
            <a:r>
              <a:rPr lang="en-GB" altLang="en-US" sz="4000" b="1" dirty="0">
                <a:solidFill>
                  <a:srgbClr val="FF0000"/>
                </a:solidFill>
                <a:latin typeface="Letter-join Plus 40"/>
              </a:rPr>
              <a:t>Why is reading so important?</a:t>
            </a:r>
            <a:endParaRPr lang="en-GB" sz="4000" b="1" dirty="0">
              <a:solidFill>
                <a:srgbClr val="FF0000"/>
              </a:solidFill>
              <a:latin typeface="Letter-join Plus 40"/>
            </a:endParaRPr>
          </a:p>
          <a:p>
            <a:pPr algn="ctr"/>
            <a:r>
              <a:rPr lang="en-GB" altLang="en-US" sz="2800" b="1" dirty="0">
                <a:solidFill>
                  <a:srgbClr val="FF0000"/>
                </a:solidFill>
                <a:latin typeface="Letter-join Plus 40"/>
              </a:rPr>
              <a:t>What does the research say?</a:t>
            </a:r>
          </a:p>
          <a:p>
            <a:pPr marL="285750" indent="-285750">
              <a:spcBef>
                <a:spcPct val="20000"/>
              </a:spcBef>
              <a:buFont typeface="Arial" panose="020B0604020202020204" pitchFamily="34" charset="0"/>
              <a:buChar char="•"/>
            </a:pPr>
            <a:r>
              <a:rPr lang="en-GB" sz="2000" dirty="0">
                <a:solidFill>
                  <a:srgbClr val="000000"/>
                </a:solidFill>
                <a:latin typeface="Arial"/>
                <a:cs typeface="Arial"/>
              </a:rPr>
              <a:t>Creating a love of reading in children is potentially one of the most powerful ways of improving academic standards in school.</a:t>
            </a:r>
            <a:endParaRPr lang="en-US" sz="2000" dirty="0">
              <a:solidFill>
                <a:srgbClr val="000000"/>
              </a:solidFill>
              <a:latin typeface="Arial"/>
              <a:cs typeface="Arial"/>
            </a:endParaRPr>
          </a:p>
          <a:p>
            <a:pPr marL="285750" indent="-285750">
              <a:spcBef>
                <a:spcPct val="20000"/>
              </a:spcBef>
              <a:buFont typeface="Arial" panose="020B0604020202020204" pitchFamily="34" charset="0"/>
              <a:buChar char="•"/>
            </a:pPr>
            <a:endParaRPr lang="en-GB" sz="2000" dirty="0">
              <a:solidFill>
                <a:srgbClr val="000000"/>
              </a:solidFill>
              <a:latin typeface="Arial"/>
              <a:cs typeface="Arial"/>
            </a:endParaRPr>
          </a:p>
          <a:p>
            <a:pPr marL="285750" indent="-285750">
              <a:spcBef>
                <a:spcPct val="20000"/>
              </a:spcBef>
              <a:buFont typeface="Arial" panose="020B0604020202020204" pitchFamily="34" charset="0"/>
              <a:buChar char="•"/>
            </a:pPr>
            <a:r>
              <a:rPr lang="en-GB" sz="2000" dirty="0">
                <a:solidFill>
                  <a:srgbClr val="000000"/>
                </a:solidFill>
                <a:latin typeface="Arial"/>
                <a:cs typeface="Arial"/>
              </a:rPr>
              <a:t>There can be few better ways to improve pupils' chances in school, or beyond in the wider world, than to enable them to become truly independent readers.</a:t>
            </a:r>
            <a:endParaRPr lang="en-US" sz="2000" dirty="0">
              <a:solidFill>
                <a:srgbClr val="000000"/>
              </a:solidFill>
              <a:latin typeface="Arial"/>
              <a:cs typeface="Arial"/>
            </a:endParaRPr>
          </a:p>
          <a:p>
            <a:pPr marL="285750" indent="-285750">
              <a:spcBef>
                <a:spcPct val="20000"/>
              </a:spcBef>
              <a:buFont typeface="Arial" panose="020B0604020202020204" pitchFamily="34" charset="0"/>
              <a:buChar char="•"/>
            </a:pPr>
            <a:endParaRPr lang="en-GB" sz="2000" dirty="0">
              <a:solidFill>
                <a:srgbClr val="000000"/>
              </a:solidFill>
              <a:latin typeface="Arial"/>
              <a:cs typeface="Arial"/>
            </a:endParaRPr>
          </a:p>
          <a:p>
            <a:pPr marL="285750" indent="-285750">
              <a:spcBef>
                <a:spcPct val="20000"/>
              </a:spcBef>
              <a:buFont typeface="Arial" panose="020B0604020202020204" pitchFamily="34" charset="0"/>
              <a:buChar char="•"/>
            </a:pPr>
            <a:r>
              <a:rPr lang="en-GB" sz="2000" dirty="0">
                <a:solidFill>
                  <a:srgbClr val="000000"/>
                </a:solidFill>
                <a:latin typeface="Arial"/>
                <a:cs typeface="Arial"/>
              </a:rPr>
              <a:t>Promotes life-long skills.</a:t>
            </a:r>
            <a:endParaRPr lang="en-US" sz="2000" dirty="0">
              <a:solidFill>
                <a:srgbClr val="000000"/>
              </a:solidFill>
              <a:latin typeface="Arial"/>
              <a:cs typeface="Arial"/>
            </a:endParaRPr>
          </a:p>
          <a:p>
            <a:pPr marL="285750" indent="-285750">
              <a:spcBef>
                <a:spcPct val="20000"/>
              </a:spcBef>
              <a:buFont typeface="Arial" panose="020B0604020202020204" pitchFamily="34" charset="0"/>
              <a:buChar char="•"/>
            </a:pPr>
            <a:endParaRPr lang="en-GB" sz="2000" dirty="0">
              <a:solidFill>
                <a:srgbClr val="000000"/>
              </a:solidFill>
              <a:latin typeface="Arial"/>
              <a:cs typeface="Arial"/>
            </a:endParaRPr>
          </a:p>
          <a:p>
            <a:pPr marL="285750" indent="-285750">
              <a:spcBef>
                <a:spcPct val="20000"/>
              </a:spcBef>
              <a:buFont typeface="Arial" panose="020B0604020202020204" pitchFamily="34" charset="0"/>
              <a:buChar char="•"/>
            </a:pPr>
            <a:r>
              <a:rPr lang="en-GB" sz="2000" dirty="0">
                <a:solidFill>
                  <a:srgbClr val="000000"/>
                </a:solidFill>
                <a:latin typeface="Arial"/>
                <a:cs typeface="Arial"/>
              </a:rPr>
              <a:t>Promotes social skills.</a:t>
            </a:r>
            <a:endParaRPr lang="en-US" sz="2000" dirty="0">
              <a:solidFill>
                <a:srgbClr val="000000"/>
              </a:solidFill>
              <a:latin typeface="Arial"/>
              <a:cs typeface="Arial"/>
            </a:endParaRPr>
          </a:p>
          <a:p>
            <a:pPr marL="285750" indent="-285750">
              <a:spcBef>
                <a:spcPct val="20000"/>
              </a:spcBef>
              <a:buFont typeface="Arial" panose="020B0604020202020204" pitchFamily="34" charset="0"/>
              <a:buChar char="•"/>
            </a:pPr>
            <a:endParaRPr lang="en-GB" sz="2000" dirty="0">
              <a:solidFill>
                <a:srgbClr val="000000"/>
              </a:solidFill>
              <a:latin typeface="Arial"/>
              <a:cs typeface="Arial"/>
            </a:endParaRPr>
          </a:p>
          <a:p>
            <a:pPr marL="285750" indent="-285750">
              <a:spcBef>
                <a:spcPct val="20000"/>
              </a:spcBef>
              <a:buFont typeface="Arial" panose="020B0604020202020204" pitchFamily="34" charset="0"/>
              <a:buChar char="•"/>
            </a:pPr>
            <a:r>
              <a:rPr lang="en-GB" sz="2000" dirty="0">
                <a:solidFill>
                  <a:srgbClr val="000000"/>
                </a:solidFill>
                <a:latin typeface="Arial"/>
                <a:cs typeface="Arial"/>
              </a:rPr>
              <a:t>Expands vocabulary and supports oracy and writing.</a:t>
            </a:r>
            <a:endParaRPr lang="en-US" sz="2000" dirty="0">
              <a:solidFill>
                <a:srgbClr val="000000"/>
              </a:solidFill>
              <a:latin typeface="Arial"/>
              <a:cs typeface="Arial"/>
            </a:endParaRPr>
          </a:p>
          <a:p>
            <a:pPr marL="457200" indent="-457200">
              <a:buFont typeface="Arial" panose="020B0604020202020204" pitchFamily="34" charset="0"/>
              <a:buChar char="•"/>
            </a:pPr>
            <a:endParaRPr lang="en-GB" altLang="en-US" sz="2800" dirty="0">
              <a:solidFill>
                <a:srgbClr val="000000"/>
              </a:solidFill>
              <a:latin typeface="Letter-join Plus 40"/>
            </a:endParaRPr>
          </a:p>
          <a:p>
            <a:endParaRPr lang="en-GB" sz="4000" dirty="0">
              <a:solidFill>
                <a:srgbClr val="FF0000"/>
              </a:solidFill>
              <a:latin typeface="Letter-join Plus 40"/>
            </a:endParaRPr>
          </a:p>
        </p:txBody>
      </p:sp>
      <p:pic>
        <p:nvPicPr>
          <p:cNvPr id="3" name="Picture 2" descr="A picture containing text&#10;&#10;Description automatically generated">
            <a:extLst>
              <a:ext uri="{FF2B5EF4-FFF2-40B4-BE49-F238E27FC236}">
                <a16:creationId xmlns:a16="http://schemas.microsoft.com/office/drawing/2014/main" id="{746193E2-CAC3-1645-A5DF-62AEF9E13710}"/>
              </a:ext>
            </a:extLst>
          </p:cNvPr>
          <p:cNvPicPr>
            <a:picLocks noChangeAspect="1"/>
          </p:cNvPicPr>
          <p:nvPr/>
        </p:nvPicPr>
        <p:blipFill>
          <a:blip r:embed="rId4"/>
          <a:stretch>
            <a:fillRect/>
          </a:stretch>
        </p:blipFill>
        <p:spPr>
          <a:xfrm>
            <a:off x="6910549" y="3362629"/>
            <a:ext cx="1815932" cy="1721384"/>
          </a:xfrm>
          <a:prstGeom prst="rect">
            <a:avLst/>
          </a:prstGeom>
        </p:spPr>
      </p:pic>
    </p:spTree>
    <p:extLst>
      <p:ext uri="{BB962C8B-B14F-4D97-AF65-F5344CB8AC3E}">
        <p14:creationId xmlns:p14="http://schemas.microsoft.com/office/powerpoint/2010/main" val="1479980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0" y="0"/>
            <a:ext cx="9144000" cy="2857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0" y="241643"/>
            <a:ext cx="9144000" cy="1177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logo&#10;&#10;Description automatically generated">
            <a:extLst>
              <a:ext uri="{FF2B5EF4-FFF2-40B4-BE49-F238E27FC236}">
                <a16:creationId xmlns:a16="http://schemas.microsoft.com/office/drawing/2014/main" id="{2084B1B0-6BED-7A44-BDC7-FA70CF8D69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4701" y="5614176"/>
            <a:ext cx="904240" cy="1180291"/>
          </a:xfrm>
          <a:prstGeom prst="rect">
            <a:avLst/>
          </a:prstGeom>
        </p:spPr>
      </p:pic>
      <p:pic>
        <p:nvPicPr>
          <p:cNvPr id="6" name="Picture 5">
            <a:extLst>
              <a:ext uri="{FF2B5EF4-FFF2-40B4-BE49-F238E27FC236}">
                <a16:creationId xmlns:a16="http://schemas.microsoft.com/office/drawing/2014/main" id="{22190CCE-2721-1E4F-94BE-274B5445D5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3296" y="6238063"/>
            <a:ext cx="6817532" cy="556404"/>
          </a:xfrm>
          <a:prstGeom prst="rect">
            <a:avLst/>
          </a:prstGeom>
          <a:noFill/>
          <a:ln>
            <a:noFill/>
          </a:ln>
        </p:spPr>
      </p:pic>
      <p:sp>
        <p:nvSpPr>
          <p:cNvPr id="9" name="TextBox 8">
            <a:extLst>
              <a:ext uri="{FF2B5EF4-FFF2-40B4-BE49-F238E27FC236}">
                <a16:creationId xmlns:a16="http://schemas.microsoft.com/office/drawing/2014/main" id="{8083D4B7-5716-C14D-B9B0-C6601F8957A7}"/>
              </a:ext>
            </a:extLst>
          </p:cNvPr>
          <p:cNvSpPr txBox="1"/>
          <p:nvPr/>
        </p:nvSpPr>
        <p:spPr>
          <a:xfrm>
            <a:off x="1683296" y="5560955"/>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7DBC0024-D662-CF45-A9BF-15FFF4E6A653}"/>
              </a:ext>
            </a:extLst>
          </p:cNvPr>
          <p:cNvSpPr/>
          <p:nvPr/>
        </p:nvSpPr>
        <p:spPr>
          <a:xfrm flipV="1">
            <a:off x="242918" y="5464417"/>
            <a:ext cx="8658164"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42861" y="249017"/>
            <a:ext cx="8528549" cy="2554545"/>
          </a:xfrm>
          <a:prstGeom prst="rect">
            <a:avLst/>
          </a:prstGeom>
        </p:spPr>
        <p:txBody>
          <a:bodyPr wrap="square" lIns="91440" tIns="45720" rIns="91440" bIns="45720" anchor="t">
            <a:spAutoFit/>
          </a:bodyPr>
          <a:lstStyle/>
          <a:p>
            <a:pPr algn="ctr"/>
            <a:r>
              <a:rPr lang="en-GB" altLang="en-US" sz="4000" b="1" dirty="0">
                <a:solidFill>
                  <a:srgbClr val="FF0000"/>
                </a:solidFill>
                <a:latin typeface="Letter-join Plus 40"/>
              </a:rPr>
              <a:t>Why is reading so important?</a:t>
            </a:r>
            <a:endParaRPr lang="en-GB" sz="4000" b="1" dirty="0">
              <a:solidFill>
                <a:srgbClr val="FF0000"/>
              </a:solidFill>
              <a:latin typeface="Letter-join Plus 40"/>
            </a:endParaRPr>
          </a:p>
          <a:p>
            <a:pPr algn="ctr"/>
            <a:r>
              <a:rPr lang="en-GB" altLang="en-US" sz="2800" b="1" dirty="0">
                <a:solidFill>
                  <a:srgbClr val="FF0000"/>
                </a:solidFill>
                <a:latin typeface="Letter-join Plus 40"/>
              </a:rPr>
              <a:t>What does the research say?</a:t>
            </a:r>
          </a:p>
          <a:p>
            <a:pPr marL="285750" indent="-285750">
              <a:spcBef>
                <a:spcPct val="20000"/>
              </a:spcBef>
              <a:buFont typeface="Arial" panose="020B0604020202020204" pitchFamily="34" charset="0"/>
              <a:buChar char="•"/>
            </a:pPr>
            <a:endParaRPr lang="en-GB" sz="2000" dirty="0">
              <a:solidFill>
                <a:srgbClr val="000000"/>
              </a:solidFill>
              <a:latin typeface="Arial"/>
              <a:cs typeface="Arial"/>
            </a:endParaRPr>
          </a:p>
          <a:p>
            <a:pPr marL="457200" indent="-457200">
              <a:buFont typeface="Arial" panose="020B0604020202020204" pitchFamily="34" charset="0"/>
              <a:buChar char="•"/>
            </a:pPr>
            <a:endParaRPr lang="en-GB" altLang="en-US" sz="2800" dirty="0">
              <a:solidFill>
                <a:srgbClr val="000000"/>
              </a:solidFill>
              <a:latin typeface="Letter-join Plus 40"/>
            </a:endParaRPr>
          </a:p>
          <a:p>
            <a:endParaRPr lang="en-GB" sz="4000" dirty="0">
              <a:solidFill>
                <a:srgbClr val="FF0000"/>
              </a:solidFill>
              <a:latin typeface="Letter-join Plus 40"/>
            </a:endParaRPr>
          </a:p>
        </p:txBody>
      </p:sp>
      <p:pic>
        <p:nvPicPr>
          <p:cNvPr id="12" name="Picture 2" descr="Picture">
            <a:extLst>
              <a:ext uri="{FF2B5EF4-FFF2-40B4-BE49-F238E27FC236}">
                <a16:creationId xmlns:a16="http://schemas.microsoft.com/office/drawing/2014/main" id="{2CB2E01B-93D1-6BBD-37E5-06B1A8D07A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166" r="24874" b="2600"/>
          <a:stretch/>
        </p:blipFill>
        <p:spPr bwMode="auto">
          <a:xfrm>
            <a:off x="3251033" y="1320675"/>
            <a:ext cx="2826167" cy="416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16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0" y="0"/>
            <a:ext cx="9144000" cy="2857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0" y="241643"/>
            <a:ext cx="9144000" cy="1177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logo&#10;&#10;Description automatically generated">
            <a:extLst>
              <a:ext uri="{FF2B5EF4-FFF2-40B4-BE49-F238E27FC236}">
                <a16:creationId xmlns:a16="http://schemas.microsoft.com/office/drawing/2014/main" id="{2084B1B0-6BED-7A44-BDC7-FA70CF8D69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4701" y="5614176"/>
            <a:ext cx="904240" cy="1180291"/>
          </a:xfrm>
          <a:prstGeom prst="rect">
            <a:avLst/>
          </a:prstGeom>
        </p:spPr>
      </p:pic>
      <p:pic>
        <p:nvPicPr>
          <p:cNvPr id="6" name="Picture 5">
            <a:extLst>
              <a:ext uri="{FF2B5EF4-FFF2-40B4-BE49-F238E27FC236}">
                <a16:creationId xmlns:a16="http://schemas.microsoft.com/office/drawing/2014/main" id="{22190CCE-2721-1E4F-94BE-274B5445D5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3296" y="6238063"/>
            <a:ext cx="6817532" cy="556404"/>
          </a:xfrm>
          <a:prstGeom prst="rect">
            <a:avLst/>
          </a:prstGeom>
          <a:noFill/>
          <a:ln>
            <a:noFill/>
          </a:ln>
        </p:spPr>
      </p:pic>
      <p:sp>
        <p:nvSpPr>
          <p:cNvPr id="9" name="TextBox 8">
            <a:extLst>
              <a:ext uri="{FF2B5EF4-FFF2-40B4-BE49-F238E27FC236}">
                <a16:creationId xmlns:a16="http://schemas.microsoft.com/office/drawing/2014/main" id="{8083D4B7-5716-C14D-B9B0-C6601F8957A7}"/>
              </a:ext>
            </a:extLst>
          </p:cNvPr>
          <p:cNvSpPr txBox="1"/>
          <p:nvPr/>
        </p:nvSpPr>
        <p:spPr>
          <a:xfrm>
            <a:off x="1683296" y="5560955"/>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7DBC0024-D662-CF45-A9BF-15FFF4E6A653}"/>
              </a:ext>
            </a:extLst>
          </p:cNvPr>
          <p:cNvSpPr/>
          <p:nvPr/>
        </p:nvSpPr>
        <p:spPr>
          <a:xfrm flipV="1">
            <a:off x="242918" y="5464417"/>
            <a:ext cx="8658164"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42918" y="482972"/>
            <a:ext cx="8658164" cy="4585871"/>
          </a:xfrm>
          <a:prstGeom prst="rect">
            <a:avLst/>
          </a:prstGeom>
        </p:spPr>
        <p:txBody>
          <a:bodyPr wrap="square" lIns="91440" tIns="45720" rIns="91440" bIns="45720" anchor="t">
            <a:spAutoFit/>
          </a:bodyPr>
          <a:lstStyle/>
          <a:p>
            <a:pPr algn="ctr"/>
            <a:r>
              <a:rPr lang="en-GB" altLang="en-US" sz="3200" b="1" u="sng" dirty="0">
                <a:solidFill>
                  <a:srgbClr val="FF0000"/>
                </a:solidFill>
                <a:latin typeface="Letter-join Plus 40"/>
              </a:rPr>
              <a:t>You are the first and most important teacher</a:t>
            </a:r>
          </a:p>
          <a:p>
            <a:pPr algn="ctr"/>
            <a:endParaRPr lang="en-GB" u="sng" dirty="0">
              <a:solidFill>
                <a:srgbClr val="FF0000"/>
              </a:solidFill>
              <a:latin typeface="Letter-join Plus 40"/>
            </a:endParaRPr>
          </a:p>
          <a:p>
            <a:r>
              <a:rPr lang="en-GB" altLang="en-US" sz="2800" dirty="0">
                <a:latin typeface="Letter-join Plus 40"/>
              </a:rPr>
              <a:t>As a parent or carer, you play a leading </a:t>
            </a:r>
          </a:p>
          <a:p>
            <a:r>
              <a:rPr lang="en-GB" altLang="en-US" sz="2800" dirty="0">
                <a:latin typeface="Letter-join Plus 40"/>
              </a:rPr>
              <a:t>role in helping your child make progress </a:t>
            </a:r>
          </a:p>
          <a:p>
            <a:r>
              <a:rPr lang="en-GB" altLang="en-US" sz="2800" dirty="0">
                <a:latin typeface="Letter-join Plus 40"/>
              </a:rPr>
              <a:t>in reading.</a:t>
            </a:r>
            <a:endParaRPr lang="en-GB" dirty="0"/>
          </a:p>
          <a:p>
            <a:endParaRPr lang="en-GB" altLang="en-US" sz="2800" dirty="0">
              <a:latin typeface="Letter-join Plus 40"/>
            </a:endParaRPr>
          </a:p>
          <a:p>
            <a:r>
              <a:rPr lang="en-GB" altLang="en-US" sz="2800" dirty="0">
                <a:latin typeface="Letter-join Plus 40"/>
              </a:rPr>
              <a:t>The link between home and school is such an important one – children who are encouraged, supported and taught in both environments will obviously have the best chance of success.</a:t>
            </a:r>
          </a:p>
          <a:p>
            <a:endParaRPr lang="en-GB" u="sng" dirty="0">
              <a:solidFill>
                <a:srgbClr val="FF0000"/>
              </a:solidFill>
            </a:endParaRPr>
          </a:p>
        </p:txBody>
      </p:sp>
      <p:pic>
        <p:nvPicPr>
          <p:cNvPr id="3" name="Picture 2"/>
          <p:cNvPicPr>
            <a:picLocks noChangeAspect="1"/>
          </p:cNvPicPr>
          <p:nvPr/>
        </p:nvPicPr>
        <p:blipFill>
          <a:blip r:embed="rId4"/>
          <a:stretch>
            <a:fillRect/>
          </a:stretch>
        </p:blipFill>
        <p:spPr>
          <a:xfrm>
            <a:off x="6915772" y="1087355"/>
            <a:ext cx="1805222" cy="1827295"/>
          </a:xfrm>
          <a:prstGeom prst="rect">
            <a:avLst/>
          </a:prstGeom>
        </p:spPr>
      </p:pic>
      <p:pic>
        <p:nvPicPr>
          <p:cNvPr id="4" name="Picture 3"/>
          <p:cNvPicPr>
            <a:picLocks noChangeAspect="1"/>
          </p:cNvPicPr>
          <p:nvPr/>
        </p:nvPicPr>
        <p:blipFill>
          <a:blip r:embed="rId5"/>
          <a:stretch>
            <a:fillRect/>
          </a:stretch>
        </p:blipFill>
        <p:spPr>
          <a:xfrm>
            <a:off x="7284613" y="4330157"/>
            <a:ext cx="1672617" cy="2037906"/>
          </a:xfrm>
          <a:prstGeom prst="rect">
            <a:avLst/>
          </a:prstGeom>
        </p:spPr>
      </p:pic>
    </p:spTree>
    <p:extLst>
      <p:ext uri="{BB962C8B-B14F-4D97-AF65-F5344CB8AC3E}">
        <p14:creationId xmlns:p14="http://schemas.microsoft.com/office/powerpoint/2010/main" val="2042193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0" y="0"/>
            <a:ext cx="9144000" cy="2857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0" y="241643"/>
            <a:ext cx="9144000" cy="1177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logo&#10;&#10;Description automatically generated">
            <a:extLst>
              <a:ext uri="{FF2B5EF4-FFF2-40B4-BE49-F238E27FC236}">
                <a16:creationId xmlns:a16="http://schemas.microsoft.com/office/drawing/2014/main" id="{2084B1B0-6BED-7A44-BDC7-FA70CF8D69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4701" y="5614176"/>
            <a:ext cx="904240" cy="1180291"/>
          </a:xfrm>
          <a:prstGeom prst="rect">
            <a:avLst/>
          </a:prstGeom>
        </p:spPr>
      </p:pic>
      <p:pic>
        <p:nvPicPr>
          <p:cNvPr id="6" name="Picture 5">
            <a:extLst>
              <a:ext uri="{FF2B5EF4-FFF2-40B4-BE49-F238E27FC236}">
                <a16:creationId xmlns:a16="http://schemas.microsoft.com/office/drawing/2014/main" id="{22190CCE-2721-1E4F-94BE-274B5445D5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3296" y="6238063"/>
            <a:ext cx="6817532" cy="556404"/>
          </a:xfrm>
          <a:prstGeom prst="rect">
            <a:avLst/>
          </a:prstGeom>
          <a:noFill/>
          <a:ln>
            <a:noFill/>
          </a:ln>
        </p:spPr>
      </p:pic>
      <p:sp>
        <p:nvSpPr>
          <p:cNvPr id="9" name="TextBox 8">
            <a:extLst>
              <a:ext uri="{FF2B5EF4-FFF2-40B4-BE49-F238E27FC236}">
                <a16:creationId xmlns:a16="http://schemas.microsoft.com/office/drawing/2014/main" id="{8083D4B7-5716-C14D-B9B0-C6601F8957A7}"/>
              </a:ext>
            </a:extLst>
          </p:cNvPr>
          <p:cNvSpPr txBox="1"/>
          <p:nvPr/>
        </p:nvSpPr>
        <p:spPr>
          <a:xfrm>
            <a:off x="1683296" y="5560955"/>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7DBC0024-D662-CF45-A9BF-15FFF4E6A653}"/>
              </a:ext>
            </a:extLst>
          </p:cNvPr>
          <p:cNvSpPr/>
          <p:nvPr/>
        </p:nvSpPr>
        <p:spPr>
          <a:xfrm flipV="1">
            <a:off x="242918" y="5464417"/>
            <a:ext cx="8658164"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42918" y="513419"/>
            <a:ext cx="8532782" cy="5109091"/>
          </a:xfrm>
          <a:prstGeom prst="rect">
            <a:avLst/>
          </a:prstGeom>
        </p:spPr>
        <p:txBody>
          <a:bodyPr wrap="square" lIns="91440" tIns="45720" rIns="91440" bIns="45720" anchor="t">
            <a:spAutoFit/>
          </a:bodyPr>
          <a:lstStyle/>
          <a:p>
            <a:pPr algn="ctr"/>
            <a:r>
              <a:rPr lang="en-GB" altLang="en-US" sz="3600" b="1" dirty="0">
                <a:solidFill>
                  <a:srgbClr val="FF0000"/>
                </a:solidFill>
                <a:latin typeface="Letter-join Plus 40"/>
              </a:rPr>
              <a:t>So, how can parents support reading at home?</a:t>
            </a:r>
          </a:p>
          <a:p>
            <a:pPr algn="ctr"/>
            <a:endParaRPr lang="en-GB" b="1" dirty="0">
              <a:solidFill>
                <a:srgbClr val="FF0000"/>
              </a:solidFill>
              <a:latin typeface="Letter-join Plus 40"/>
            </a:endParaRPr>
          </a:p>
          <a:p>
            <a:pPr algn="ctr"/>
            <a:endParaRPr lang="en-GB" b="1" dirty="0">
              <a:solidFill>
                <a:srgbClr val="FF0000"/>
              </a:solidFill>
              <a:latin typeface="Letter-join Plus 40"/>
            </a:endParaRPr>
          </a:p>
          <a:p>
            <a:pPr algn="ctr"/>
            <a:endParaRPr lang="en-GB" b="1" dirty="0">
              <a:solidFill>
                <a:srgbClr val="FF0000"/>
              </a:solidFill>
              <a:latin typeface="Letter-join Plus 40"/>
            </a:endParaRPr>
          </a:p>
          <a:p>
            <a:pPr marL="285750" indent="-285750">
              <a:buFont typeface="Arial" panose="020B0604020202020204" pitchFamily="34" charset="0"/>
              <a:buChar char="•"/>
            </a:pPr>
            <a:r>
              <a:rPr lang="en-GB" altLang="en-US" sz="2000" dirty="0">
                <a:latin typeface="Letter-join Plus 40"/>
              </a:rPr>
              <a:t>Ensure that from a young age children observe positive examples of reading/books from you as the adult.</a:t>
            </a:r>
          </a:p>
          <a:p>
            <a:pPr marL="285750" indent="-285750">
              <a:buFont typeface="Arial" panose="020B0604020202020204" pitchFamily="34" charset="0"/>
              <a:buChar char="•"/>
            </a:pPr>
            <a:r>
              <a:rPr lang="en-GB" altLang="en-US" sz="2000" dirty="0">
                <a:latin typeface="Letter-join Plus 40"/>
              </a:rPr>
              <a:t>Establish good reading habits for your children, encouraging your child to read for at least 15 minutes per day. </a:t>
            </a:r>
          </a:p>
          <a:p>
            <a:pPr marL="285750" indent="-285750">
              <a:buFont typeface="Arial" panose="020B0604020202020204" pitchFamily="34" charset="0"/>
              <a:buChar char="•"/>
            </a:pPr>
            <a:r>
              <a:rPr lang="en-GB" altLang="en-US" sz="2000" dirty="0">
                <a:latin typeface="Letter-join Plus 40"/>
              </a:rPr>
              <a:t>Include reading into daily activities such as bedtime routines with a story or allowing your child to read independently in bed. </a:t>
            </a:r>
          </a:p>
          <a:p>
            <a:pPr marL="285750" indent="-285750">
              <a:buFont typeface="Arial" panose="020B0604020202020204" pitchFamily="34" charset="0"/>
              <a:buChar char="•"/>
            </a:pPr>
            <a:r>
              <a:rPr lang="en-GB" altLang="en-US" sz="2000" dirty="0">
                <a:latin typeface="Letter-join Plus 40"/>
              </a:rPr>
              <a:t>Make reading fun – comics, reading signs, instructions to help you make things, recipes etc. </a:t>
            </a:r>
          </a:p>
          <a:p>
            <a:pPr marL="285750" indent="-285750">
              <a:buFont typeface="Arial" panose="020B0604020202020204" pitchFamily="34" charset="0"/>
              <a:buChar char="•"/>
            </a:pPr>
            <a:r>
              <a:rPr lang="en-GB" altLang="en-US" sz="2000" dirty="0">
                <a:latin typeface="Letter-join Plus 40"/>
              </a:rPr>
              <a:t>Expose your children to a wide range of subjects, authors, genres and themes</a:t>
            </a:r>
          </a:p>
          <a:p>
            <a:endParaRPr lang="en-GB" sz="2000" b="1" dirty="0">
              <a:solidFill>
                <a:srgbClr val="FF0000"/>
              </a:solidFill>
              <a:cs typeface="Calibri"/>
            </a:endParaRPr>
          </a:p>
        </p:txBody>
      </p:sp>
      <p:pic>
        <p:nvPicPr>
          <p:cNvPr id="3" name="Picture 2"/>
          <p:cNvPicPr>
            <a:picLocks noChangeAspect="1"/>
          </p:cNvPicPr>
          <p:nvPr/>
        </p:nvPicPr>
        <p:blipFill>
          <a:blip r:embed="rId4"/>
          <a:stretch>
            <a:fillRect/>
          </a:stretch>
        </p:blipFill>
        <p:spPr>
          <a:xfrm>
            <a:off x="7310804" y="1118345"/>
            <a:ext cx="1468031" cy="1369595"/>
          </a:xfrm>
          <a:prstGeom prst="rect">
            <a:avLst/>
          </a:prstGeom>
        </p:spPr>
      </p:pic>
    </p:spTree>
    <p:extLst>
      <p:ext uri="{BB962C8B-B14F-4D97-AF65-F5344CB8AC3E}">
        <p14:creationId xmlns:p14="http://schemas.microsoft.com/office/powerpoint/2010/main" val="2912054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0" y="0"/>
            <a:ext cx="9144000" cy="2857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0" y="241643"/>
            <a:ext cx="9144000" cy="1177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logo&#10;&#10;Description automatically generated">
            <a:extLst>
              <a:ext uri="{FF2B5EF4-FFF2-40B4-BE49-F238E27FC236}">
                <a16:creationId xmlns:a16="http://schemas.microsoft.com/office/drawing/2014/main" id="{2084B1B0-6BED-7A44-BDC7-FA70CF8D69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4701" y="5614176"/>
            <a:ext cx="904240" cy="1180291"/>
          </a:xfrm>
          <a:prstGeom prst="rect">
            <a:avLst/>
          </a:prstGeom>
        </p:spPr>
      </p:pic>
      <p:pic>
        <p:nvPicPr>
          <p:cNvPr id="6" name="Picture 5">
            <a:extLst>
              <a:ext uri="{FF2B5EF4-FFF2-40B4-BE49-F238E27FC236}">
                <a16:creationId xmlns:a16="http://schemas.microsoft.com/office/drawing/2014/main" id="{22190CCE-2721-1E4F-94BE-274B5445D5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3296" y="6238063"/>
            <a:ext cx="6817532" cy="556404"/>
          </a:xfrm>
          <a:prstGeom prst="rect">
            <a:avLst/>
          </a:prstGeom>
          <a:noFill/>
          <a:ln>
            <a:noFill/>
          </a:ln>
        </p:spPr>
      </p:pic>
      <p:sp>
        <p:nvSpPr>
          <p:cNvPr id="9" name="TextBox 8">
            <a:extLst>
              <a:ext uri="{FF2B5EF4-FFF2-40B4-BE49-F238E27FC236}">
                <a16:creationId xmlns:a16="http://schemas.microsoft.com/office/drawing/2014/main" id="{8083D4B7-5716-C14D-B9B0-C6601F8957A7}"/>
              </a:ext>
            </a:extLst>
          </p:cNvPr>
          <p:cNvSpPr txBox="1"/>
          <p:nvPr/>
        </p:nvSpPr>
        <p:spPr>
          <a:xfrm>
            <a:off x="1683296" y="5560955"/>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7DBC0024-D662-CF45-A9BF-15FFF4E6A653}"/>
              </a:ext>
            </a:extLst>
          </p:cNvPr>
          <p:cNvSpPr/>
          <p:nvPr/>
        </p:nvSpPr>
        <p:spPr>
          <a:xfrm flipV="1">
            <a:off x="242918" y="5464417"/>
            <a:ext cx="8658164"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42198" y="1958083"/>
            <a:ext cx="8076126" cy="1323439"/>
          </a:xfrm>
          <a:prstGeom prst="rect">
            <a:avLst/>
          </a:prstGeom>
        </p:spPr>
        <p:txBody>
          <a:bodyPr wrap="square" lIns="91440" tIns="45720" rIns="91440" bIns="45720" anchor="t">
            <a:spAutoFit/>
          </a:bodyPr>
          <a:lstStyle/>
          <a:p>
            <a:pPr marL="571500" indent="-571500">
              <a:buFont typeface="Arial" panose="020B0604020202020204" pitchFamily="34" charset="0"/>
              <a:buChar char="•"/>
            </a:pPr>
            <a:r>
              <a:rPr lang="en-GB" altLang="en-US" sz="2000" dirty="0">
                <a:latin typeface="Letter-join Plus 40"/>
              </a:rPr>
              <a:t>Read stories with and to your children regularly</a:t>
            </a:r>
            <a:endParaRPr lang="en-US" dirty="0"/>
          </a:p>
          <a:p>
            <a:pPr marL="571500" indent="-571500">
              <a:buFont typeface="Arial" panose="020B0604020202020204" pitchFamily="34" charset="0"/>
              <a:buChar char="•"/>
            </a:pPr>
            <a:r>
              <a:rPr lang="en-GB" altLang="en-US" sz="2000" dirty="0">
                <a:latin typeface="Letter-join Plus 40"/>
              </a:rPr>
              <a:t>Discuss the language used in the books – discuss word meanings</a:t>
            </a:r>
          </a:p>
          <a:p>
            <a:pPr marL="571500" indent="-571500">
              <a:buFont typeface="Arial" panose="020B0604020202020204" pitchFamily="34" charset="0"/>
              <a:buChar char="•"/>
            </a:pPr>
            <a:r>
              <a:rPr lang="en-GB" altLang="en-US" sz="2000" dirty="0">
                <a:latin typeface="Letter-join Plus 40"/>
              </a:rPr>
              <a:t>Use questioning to check their understanding</a:t>
            </a:r>
          </a:p>
          <a:p>
            <a:pPr marL="571500" indent="-571500">
              <a:buFont typeface="Arial" panose="020B0604020202020204" pitchFamily="34" charset="0"/>
              <a:buChar char="•"/>
            </a:pPr>
            <a:r>
              <a:rPr lang="en-GB" altLang="en-US" sz="2000" dirty="0">
                <a:latin typeface="Letter-join Plus 40"/>
              </a:rPr>
              <a:t>‘Tell’ your children stories – you don’t always have to ‘read’ them</a:t>
            </a:r>
          </a:p>
        </p:txBody>
      </p:sp>
      <p:pic>
        <p:nvPicPr>
          <p:cNvPr id="3" name="Picture 2"/>
          <p:cNvPicPr>
            <a:picLocks noChangeAspect="1"/>
          </p:cNvPicPr>
          <p:nvPr/>
        </p:nvPicPr>
        <p:blipFill>
          <a:blip r:embed="rId4"/>
          <a:stretch>
            <a:fillRect/>
          </a:stretch>
        </p:blipFill>
        <p:spPr>
          <a:xfrm>
            <a:off x="6008233" y="3430971"/>
            <a:ext cx="2495550" cy="1781175"/>
          </a:xfrm>
          <a:prstGeom prst="rect">
            <a:avLst/>
          </a:prstGeom>
        </p:spPr>
      </p:pic>
      <p:sp>
        <p:nvSpPr>
          <p:cNvPr id="4" name="TextBox 3">
            <a:extLst>
              <a:ext uri="{FF2B5EF4-FFF2-40B4-BE49-F238E27FC236}">
                <a16:creationId xmlns:a16="http://schemas.microsoft.com/office/drawing/2014/main" id="{27C15CFD-C40C-C42F-E356-E676021EFF11}"/>
              </a:ext>
            </a:extLst>
          </p:cNvPr>
          <p:cNvSpPr txBox="1"/>
          <p:nvPr/>
        </p:nvSpPr>
        <p:spPr>
          <a:xfrm>
            <a:off x="425417" y="517101"/>
            <a:ext cx="832372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dirty="0">
                <a:solidFill>
                  <a:srgbClr val="FF0000"/>
                </a:solidFill>
                <a:latin typeface="Segoe UI"/>
              </a:rPr>
              <a:t>How Can Parents Support Reading At Home?</a:t>
            </a:r>
            <a:endParaRPr lang="en-US" dirty="0">
              <a:cs typeface="Calibri" panose="020F0502020204030204"/>
            </a:endParaRPr>
          </a:p>
        </p:txBody>
      </p:sp>
    </p:spTree>
    <p:extLst>
      <p:ext uri="{BB962C8B-B14F-4D97-AF65-F5344CB8AC3E}">
        <p14:creationId xmlns:p14="http://schemas.microsoft.com/office/powerpoint/2010/main" val="1520422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0" y="0"/>
            <a:ext cx="9144000" cy="2857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0" y="241643"/>
            <a:ext cx="9144000" cy="1177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logo&#10;&#10;Description automatically generated">
            <a:extLst>
              <a:ext uri="{FF2B5EF4-FFF2-40B4-BE49-F238E27FC236}">
                <a16:creationId xmlns:a16="http://schemas.microsoft.com/office/drawing/2014/main" id="{2084B1B0-6BED-7A44-BDC7-FA70CF8D69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4701" y="5614176"/>
            <a:ext cx="904240" cy="1180291"/>
          </a:xfrm>
          <a:prstGeom prst="rect">
            <a:avLst/>
          </a:prstGeom>
        </p:spPr>
      </p:pic>
      <p:pic>
        <p:nvPicPr>
          <p:cNvPr id="6" name="Picture 5">
            <a:extLst>
              <a:ext uri="{FF2B5EF4-FFF2-40B4-BE49-F238E27FC236}">
                <a16:creationId xmlns:a16="http://schemas.microsoft.com/office/drawing/2014/main" id="{22190CCE-2721-1E4F-94BE-274B5445D5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3296" y="6238063"/>
            <a:ext cx="6817532" cy="556404"/>
          </a:xfrm>
          <a:prstGeom prst="rect">
            <a:avLst/>
          </a:prstGeom>
          <a:noFill/>
          <a:ln>
            <a:noFill/>
          </a:ln>
        </p:spPr>
      </p:pic>
      <p:sp>
        <p:nvSpPr>
          <p:cNvPr id="9" name="TextBox 8">
            <a:extLst>
              <a:ext uri="{FF2B5EF4-FFF2-40B4-BE49-F238E27FC236}">
                <a16:creationId xmlns:a16="http://schemas.microsoft.com/office/drawing/2014/main" id="{8083D4B7-5716-C14D-B9B0-C6601F8957A7}"/>
              </a:ext>
            </a:extLst>
          </p:cNvPr>
          <p:cNvSpPr txBox="1"/>
          <p:nvPr/>
        </p:nvSpPr>
        <p:spPr>
          <a:xfrm>
            <a:off x="1683296" y="5560955"/>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7DBC0024-D662-CF45-A9BF-15FFF4E6A653}"/>
              </a:ext>
            </a:extLst>
          </p:cNvPr>
          <p:cNvSpPr/>
          <p:nvPr/>
        </p:nvSpPr>
        <p:spPr>
          <a:xfrm flipV="1">
            <a:off x="242918" y="5464417"/>
            <a:ext cx="8658164"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42198" y="1750265"/>
            <a:ext cx="8076126" cy="830997"/>
          </a:xfrm>
          <a:prstGeom prst="rect">
            <a:avLst/>
          </a:prstGeom>
        </p:spPr>
        <p:txBody>
          <a:bodyPr wrap="square" lIns="91440" tIns="45720" rIns="91440" bIns="45720" anchor="t">
            <a:spAutoFit/>
          </a:bodyPr>
          <a:lstStyle/>
          <a:p>
            <a:pPr algn="ctr"/>
            <a:r>
              <a:rPr lang="en-GB" altLang="en-US" sz="2400" b="1" dirty="0">
                <a:latin typeface="Letter-join Plus 40"/>
              </a:rPr>
              <a:t>TCAT Reads package for supporting parents with their child's reading</a:t>
            </a:r>
          </a:p>
        </p:txBody>
      </p:sp>
      <p:sp>
        <p:nvSpPr>
          <p:cNvPr id="4" name="TextBox 3">
            <a:extLst>
              <a:ext uri="{FF2B5EF4-FFF2-40B4-BE49-F238E27FC236}">
                <a16:creationId xmlns:a16="http://schemas.microsoft.com/office/drawing/2014/main" id="{27C15CFD-C40C-C42F-E356-E676021EFF11}"/>
              </a:ext>
            </a:extLst>
          </p:cNvPr>
          <p:cNvSpPr txBox="1"/>
          <p:nvPr/>
        </p:nvSpPr>
        <p:spPr>
          <a:xfrm>
            <a:off x="425417" y="517101"/>
            <a:ext cx="832372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dirty="0">
                <a:solidFill>
                  <a:srgbClr val="FF0000"/>
                </a:solidFill>
                <a:latin typeface="Segoe UI"/>
              </a:rPr>
              <a:t>How Can Parents Support Reading At Home?</a:t>
            </a:r>
            <a:endParaRPr lang="en-US" dirty="0">
              <a:cs typeface="Calibri" panose="020F0502020204030204"/>
            </a:endParaRPr>
          </a:p>
        </p:txBody>
      </p:sp>
      <p:sp>
        <p:nvSpPr>
          <p:cNvPr id="10" name="TextBox 1">
            <a:extLst>
              <a:ext uri="{FF2B5EF4-FFF2-40B4-BE49-F238E27FC236}">
                <a16:creationId xmlns:a16="http://schemas.microsoft.com/office/drawing/2014/main" id="{F19C396D-6732-57FF-839D-2720411DFFF2}"/>
              </a:ext>
            </a:extLst>
          </p:cNvPr>
          <p:cNvSpPr txBox="1"/>
          <p:nvPr/>
        </p:nvSpPr>
        <p:spPr>
          <a:xfrm>
            <a:off x="772536" y="2583820"/>
            <a:ext cx="4578892" cy="230832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3600" dirty="0">
                <a:hlinkClick r:id="rId4"/>
              </a:rPr>
              <a:t>TCAT Reads: Supporting Your Child's Reading at Home (Primary) (office.com)</a:t>
            </a:r>
            <a:endParaRPr lang="en-GB" sz="3600" dirty="0"/>
          </a:p>
        </p:txBody>
      </p:sp>
      <p:pic>
        <p:nvPicPr>
          <p:cNvPr id="11" name="Picture 11" descr="Icon&#10;&#10;Description automatically generated">
            <a:extLst>
              <a:ext uri="{FF2B5EF4-FFF2-40B4-BE49-F238E27FC236}">
                <a16:creationId xmlns:a16="http://schemas.microsoft.com/office/drawing/2014/main" id="{2F55D794-DBCE-5547-A2AA-C7A2A124DE48}"/>
              </a:ext>
            </a:extLst>
          </p:cNvPr>
          <p:cNvPicPr>
            <a:picLocks noChangeAspect="1"/>
          </p:cNvPicPr>
          <p:nvPr/>
        </p:nvPicPr>
        <p:blipFill>
          <a:blip r:embed="rId5"/>
          <a:stretch>
            <a:fillRect/>
          </a:stretch>
        </p:blipFill>
        <p:spPr>
          <a:xfrm>
            <a:off x="6090245" y="2360570"/>
            <a:ext cx="2647950" cy="3200400"/>
          </a:xfrm>
          <a:prstGeom prst="rect">
            <a:avLst/>
          </a:prstGeom>
        </p:spPr>
      </p:pic>
    </p:spTree>
    <p:extLst>
      <p:ext uri="{BB962C8B-B14F-4D97-AF65-F5344CB8AC3E}">
        <p14:creationId xmlns:p14="http://schemas.microsoft.com/office/powerpoint/2010/main" val="1265573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0" y="0"/>
            <a:ext cx="9144000" cy="2857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0" y="241643"/>
            <a:ext cx="9144000" cy="1177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logo&#10;&#10;Description automatically generated">
            <a:extLst>
              <a:ext uri="{FF2B5EF4-FFF2-40B4-BE49-F238E27FC236}">
                <a16:creationId xmlns:a16="http://schemas.microsoft.com/office/drawing/2014/main" id="{2084B1B0-6BED-7A44-BDC7-FA70CF8D69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4701" y="5614176"/>
            <a:ext cx="904240" cy="1180291"/>
          </a:xfrm>
          <a:prstGeom prst="rect">
            <a:avLst/>
          </a:prstGeom>
        </p:spPr>
      </p:pic>
      <p:pic>
        <p:nvPicPr>
          <p:cNvPr id="6" name="Picture 5">
            <a:extLst>
              <a:ext uri="{FF2B5EF4-FFF2-40B4-BE49-F238E27FC236}">
                <a16:creationId xmlns:a16="http://schemas.microsoft.com/office/drawing/2014/main" id="{22190CCE-2721-1E4F-94BE-274B5445D5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3296" y="6238063"/>
            <a:ext cx="6817532" cy="556404"/>
          </a:xfrm>
          <a:prstGeom prst="rect">
            <a:avLst/>
          </a:prstGeom>
          <a:noFill/>
          <a:ln>
            <a:noFill/>
          </a:ln>
        </p:spPr>
      </p:pic>
      <p:sp>
        <p:nvSpPr>
          <p:cNvPr id="9" name="TextBox 8">
            <a:extLst>
              <a:ext uri="{FF2B5EF4-FFF2-40B4-BE49-F238E27FC236}">
                <a16:creationId xmlns:a16="http://schemas.microsoft.com/office/drawing/2014/main" id="{8083D4B7-5716-C14D-B9B0-C6601F8957A7}"/>
              </a:ext>
            </a:extLst>
          </p:cNvPr>
          <p:cNvSpPr txBox="1"/>
          <p:nvPr/>
        </p:nvSpPr>
        <p:spPr>
          <a:xfrm>
            <a:off x="1683296" y="5560955"/>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7DBC0024-D662-CF45-A9BF-15FFF4E6A653}"/>
              </a:ext>
            </a:extLst>
          </p:cNvPr>
          <p:cNvSpPr/>
          <p:nvPr/>
        </p:nvSpPr>
        <p:spPr>
          <a:xfrm flipV="1">
            <a:off x="242918" y="5464417"/>
            <a:ext cx="8658164"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42918" y="492048"/>
            <a:ext cx="8658163" cy="4462760"/>
          </a:xfrm>
          <a:prstGeom prst="rect">
            <a:avLst/>
          </a:prstGeom>
        </p:spPr>
        <p:txBody>
          <a:bodyPr wrap="square" lIns="91440" tIns="45720" rIns="91440" bIns="45720" anchor="t">
            <a:spAutoFit/>
          </a:bodyPr>
          <a:lstStyle/>
          <a:p>
            <a:pPr algn="ctr"/>
            <a:r>
              <a:rPr lang="en-GB" altLang="en-US" sz="3600" b="1" dirty="0">
                <a:solidFill>
                  <a:srgbClr val="FF0000"/>
                </a:solidFill>
                <a:latin typeface="Letter-join Plus 40"/>
              </a:rPr>
              <a:t>Understanding the Components of  Reading</a:t>
            </a:r>
            <a:endParaRPr lang="en-US">
              <a:solidFill>
                <a:srgbClr val="000000"/>
              </a:solidFill>
              <a:latin typeface="Calibri"/>
              <a:cs typeface="Calibri"/>
            </a:endParaRPr>
          </a:p>
          <a:p>
            <a:r>
              <a:rPr lang="en-GB" altLang="en-US" sz="2000">
                <a:solidFill>
                  <a:srgbClr val="000000"/>
                </a:solidFill>
                <a:latin typeface="Letter-join Plus 40"/>
              </a:rPr>
              <a:t>Reading</a:t>
            </a:r>
            <a:r>
              <a:rPr lang="en-GB" altLang="en-US" sz="2000">
                <a:latin typeface="Letter-join Plus 40"/>
              </a:rPr>
              <a:t> requires two skills:</a:t>
            </a:r>
            <a:endParaRPr lang="en-GB" b="1">
              <a:solidFill>
                <a:srgbClr val="FF0000"/>
              </a:solidFill>
              <a:latin typeface="Letter-join Plus 40"/>
            </a:endParaRPr>
          </a:p>
          <a:p>
            <a:pPr>
              <a:spcBef>
                <a:spcPct val="50000"/>
              </a:spcBef>
              <a:defRPr/>
            </a:pPr>
            <a:r>
              <a:rPr lang="en-GB" altLang="en-US" sz="2800" b="1" u="sng" dirty="0">
                <a:latin typeface="Letter-join Plus 40"/>
              </a:rPr>
              <a:t>Phonic &amp; Word Recognition:</a:t>
            </a:r>
            <a:endParaRPr lang="en-GB" dirty="0"/>
          </a:p>
          <a:p>
            <a:pPr>
              <a:spcBef>
                <a:spcPct val="50000"/>
              </a:spcBef>
              <a:buFont typeface="Arial" pitchFamily="34" charset="0"/>
              <a:buChar char="•"/>
              <a:defRPr/>
            </a:pPr>
            <a:r>
              <a:rPr lang="en-GB" altLang="en-US" sz="2000" dirty="0">
                <a:latin typeface="Letter-join Plus 40" pitchFamily="50" charset="0"/>
              </a:rPr>
              <a:t>The ability to recognise words presented in and out of context.</a:t>
            </a:r>
          </a:p>
          <a:p>
            <a:pPr>
              <a:spcBef>
                <a:spcPct val="50000"/>
              </a:spcBef>
              <a:buFont typeface="Arial" pitchFamily="34" charset="0"/>
              <a:buChar char="•"/>
              <a:defRPr/>
            </a:pPr>
            <a:r>
              <a:rPr lang="en-GB" altLang="en-US" sz="2000" dirty="0">
                <a:latin typeface="Letter-join Plus 40" pitchFamily="50" charset="0"/>
              </a:rPr>
              <a:t>The ability to blend letter sounds (phonemes) together to read words.</a:t>
            </a:r>
          </a:p>
          <a:p>
            <a:pPr>
              <a:spcBef>
                <a:spcPct val="50000"/>
              </a:spcBef>
              <a:defRPr/>
            </a:pPr>
            <a:r>
              <a:rPr lang="en-GB" altLang="en-US" sz="3200" b="1" u="sng" dirty="0">
                <a:latin typeface="Letter-join Plus 40" pitchFamily="50" charset="0"/>
              </a:rPr>
              <a:t>Understanding:</a:t>
            </a:r>
          </a:p>
          <a:p>
            <a:pPr>
              <a:spcBef>
                <a:spcPct val="50000"/>
              </a:spcBef>
              <a:buFont typeface="Arial" pitchFamily="34" charset="0"/>
              <a:buChar char="•"/>
              <a:defRPr/>
            </a:pPr>
            <a:r>
              <a:rPr lang="en-GB" altLang="en-US" sz="2000" dirty="0">
                <a:latin typeface="Letter-join Plus 40" pitchFamily="50" charset="0"/>
              </a:rPr>
              <a:t>The ability to understand the meaning of the words and sentences in a text.</a:t>
            </a:r>
          </a:p>
          <a:p>
            <a:pPr>
              <a:spcBef>
                <a:spcPct val="50000"/>
              </a:spcBef>
              <a:buFont typeface="Arial" pitchFamily="34" charset="0"/>
              <a:buChar char="•"/>
              <a:defRPr/>
            </a:pPr>
            <a:r>
              <a:rPr lang="en-GB" altLang="en-US" sz="2000" dirty="0">
                <a:latin typeface="Letter-join Plus 40" pitchFamily="50" charset="0"/>
              </a:rPr>
              <a:t>The ability to understand the ideas, information and themes in a text</a:t>
            </a:r>
            <a:endParaRPr lang="en-GB" sz="2800" dirty="0">
              <a:latin typeface="Letter-join Plus 40" pitchFamily="50" charset="0"/>
            </a:endParaRPr>
          </a:p>
          <a:p>
            <a:pPr algn="ctr"/>
            <a:endParaRPr lang="en-GB" b="1" dirty="0">
              <a:solidFill>
                <a:srgbClr val="FF0000"/>
              </a:solidFill>
            </a:endParaRPr>
          </a:p>
        </p:txBody>
      </p:sp>
      <p:pic>
        <p:nvPicPr>
          <p:cNvPr id="3" name="Picture 2"/>
          <p:cNvPicPr>
            <a:picLocks noChangeAspect="1"/>
          </p:cNvPicPr>
          <p:nvPr/>
        </p:nvPicPr>
        <p:blipFill>
          <a:blip r:embed="rId4"/>
          <a:stretch>
            <a:fillRect/>
          </a:stretch>
        </p:blipFill>
        <p:spPr>
          <a:xfrm>
            <a:off x="6708184" y="3505778"/>
            <a:ext cx="2062132" cy="899290"/>
          </a:xfrm>
          <a:prstGeom prst="rect">
            <a:avLst/>
          </a:prstGeom>
        </p:spPr>
      </p:pic>
      <p:pic>
        <p:nvPicPr>
          <p:cNvPr id="4" name="Picture 9" descr="Diagram&#10;&#10;Description automatically generated">
            <a:extLst>
              <a:ext uri="{FF2B5EF4-FFF2-40B4-BE49-F238E27FC236}">
                <a16:creationId xmlns:a16="http://schemas.microsoft.com/office/drawing/2014/main" id="{BA366341-B282-0C27-75FD-63E206BDD28A}"/>
              </a:ext>
            </a:extLst>
          </p:cNvPr>
          <p:cNvPicPr>
            <a:picLocks noChangeAspect="1"/>
          </p:cNvPicPr>
          <p:nvPr/>
        </p:nvPicPr>
        <p:blipFill>
          <a:blip r:embed="rId5"/>
          <a:stretch>
            <a:fillRect/>
          </a:stretch>
        </p:blipFill>
        <p:spPr>
          <a:xfrm>
            <a:off x="6795935" y="1349697"/>
            <a:ext cx="1639981" cy="1285825"/>
          </a:xfrm>
          <a:prstGeom prst="rect">
            <a:avLst/>
          </a:prstGeom>
        </p:spPr>
      </p:pic>
    </p:spTree>
    <p:extLst>
      <p:ext uri="{BB962C8B-B14F-4D97-AF65-F5344CB8AC3E}">
        <p14:creationId xmlns:p14="http://schemas.microsoft.com/office/powerpoint/2010/main" val="213052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3BE03-6F56-5F41-926E-C24C0C18AB0E}"/>
              </a:ext>
            </a:extLst>
          </p:cNvPr>
          <p:cNvSpPr/>
          <p:nvPr/>
        </p:nvSpPr>
        <p:spPr>
          <a:xfrm>
            <a:off x="0" y="0"/>
            <a:ext cx="9144000" cy="2857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17E7AB-240B-4944-A26C-DEFE53B29058}"/>
              </a:ext>
            </a:extLst>
          </p:cNvPr>
          <p:cNvSpPr/>
          <p:nvPr/>
        </p:nvSpPr>
        <p:spPr>
          <a:xfrm>
            <a:off x="0" y="241643"/>
            <a:ext cx="9144000" cy="1177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logo&#10;&#10;Description automatically generated">
            <a:extLst>
              <a:ext uri="{FF2B5EF4-FFF2-40B4-BE49-F238E27FC236}">
                <a16:creationId xmlns:a16="http://schemas.microsoft.com/office/drawing/2014/main" id="{2084B1B0-6BED-7A44-BDC7-FA70CF8D69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4701" y="5614176"/>
            <a:ext cx="904240" cy="1180291"/>
          </a:xfrm>
          <a:prstGeom prst="rect">
            <a:avLst/>
          </a:prstGeom>
        </p:spPr>
      </p:pic>
      <p:pic>
        <p:nvPicPr>
          <p:cNvPr id="6" name="Picture 5">
            <a:extLst>
              <a:ext uri="{FF2B5EF4-FFF2-40B4-BE49-F238E27FC236}">
                <a16:creationId xmlns:a16="http://schemas.microsoft.com/office/drawing/2014/main" id="{22190CCE-2721-1E4F-94BE-274B5445D5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3296" y="6238063"/>
            <a:ext cx="6817532" cy="556404"/>
          </a:xfrm>
          <a:prstGeom prst="rect">
            <a:avLst/>
          </a:prstGeom>
          <a:noFill/>
          <a:ln>
            <a:noFill/>
          </a:ln>
        </p:spPr>
      </p:pic>
      <p:sp>
        <p:nvSpPr>
          <p:cNvPr id="9" name="TextBox 8">
            <a:extLst>
              <a:ext uri="{FF2B5EF4-FFF2-40B4-BE49-F238E27FC236}">
                <a16:creationId xmlns:a16="http://schemas.microsoft.com/office/drawing/2014/main" id="{8083D4B7-5716-C14D-B9B0-C6601F8957A7}"/>
              </a:ext>
            </a:extLst>
          </p:cNvPr>
          <p:cNvSpPr txBox="1"/>
          <p:nvPr/>
        </p:nvSpPr>
        <p:spPr>
          <a:xfrm>
            <a:off x="1683296" y="5560955"/>
            <a:ext cx="6549455" cy="677108"/>
          </a:xfrm>
          <a:prstGeom prst="rect">
            <a:avLst/>
          </a:prstGeom>
          <a:noFill/>
        </p:spPr>
        <p:txBody>
          <a:bodyPr wrap="square" rtlCol="0">
            <a:spAutoFit/>
          </a:bodyPr>
          <a:lstStyle/>
          <a:p>
            <a:pPr algn="ctr"/>
            <a:r>
              <a:rPr lang="en-GB" sz="2400" b="1" dirty="0">
                <a:solidFill>
                  <a:srgbClr val="C00000"/>
                </a:solidFill>
              </a:rPr>
              <a:t>Great Sankey Primary School </a:t>
            </a:r>
          </a:p>
          <a:p>
            <a:pPr algn="ctr"/>
            <a:r>
              <a:rPr lang="en-GB" sz="1400" b="1" dirty="0">
                <a:solidFill>
                  <a:schemeClr val="accent4">
                    <a:lumMod val="75000"/>
                  </a:schemeClr>
                </a:solidFill>
              </a:rPr>
              <a:t>‘Together We Learn and Grow’</a:t>
            </a:r>
          </a:p>
        </p:txBody>
      </p:sp>
      <p:sp>
        <p:nvSpPr>
          <p:cNvPr id="13" name="Rectangle 12">
            <a:extLst>
              <a:ext uri="{FF2B5EF4-FFF2-40B4-BE49-F238E27FC236}">
                <a16:creationId xmlns:a16="http://schemas.microsoft.com/office/drawing/2014/main" id="{7DBC0024-D662-CF45-A9BF-15FFF4E6A653}"/>
              </a:ext>
            </a:extLst>
          </p:cNvPr>
          <p:cNvSpPr/>
          <p:nvPr/>
        </p:nvSpPr>
        <p:spPr>
          <a:xfrm flipV="1">
            <a:off x="242918" y="5464417"/>
            <a:ext cx="8658164"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42918" y="446563"/>
            <a:ext cx="8658164" cy="3754874"/>
          </a:xfrm>
          <a:prstGeom prst="rect">
            <a:avLst/>
          </a:prstGeom>
        </p:spPr>
        <p:txBody>
          <a:bodyPr wrap="square" lIns="91440" tIns="45720" rIns="91440" bIns="45720" anchor="t">
            <a:spAutoFit/>
          </a:bodyPr>
          <a:lstStyle/>
          <a:p>
            <a:pPr algn="ctr"/>
            <a:r>
              <a:rPr lang="en-GB" altLang="en-US" sz="4000" b="1" dirty="0">
                <a:solidFill>
                  <a:srgbClr val="FF0000"/>
                </a:solidFill>
                <a:latin typeface="Letter-join Plus 40"/>
              </a:rPr>
              <a:t>What the National Curriculum says………..</a:t>
            </a:r>
            <a:endParaRPr lang="en-GB" sz="4000" b="1" dirty="0">
              <a:solidFill>
                <a:srgbClr val="FF0000"/>
              </a:solidFill>
              <a:latin typeface="Letter-join Plus 40"/>
            </a:endParaRPr>
          </a:p>
          <a:p>
            <a:pPr marL="457200" indent="-457200">
              <a:spcBef>
                <a:spcPct val="0"/>
              </a:spcBef>
              <a:buFont typeface="Arial" panose="020B0604020202020204" pitchFamily="34" charset="0"/>
              <a:buChar char="•"/>
            </a:pPr>
            <a:r>
              <a:rPr lang="en-GB" altLang="en-US" sz="2000" dirty="0">
                <a:latin typeface="Letter-join Plus 40"/>
              </a:rPr>
              <a:t>It is expected that children in Years 3 and 4 can proficiently decode age-appropriate texts and the weighting of teaching, therefore, is towards comprehension and vocabulary.</a:t>
            </a:r>
          </a:p>
          <a:p>
            <a:pPr marL="457200" indent="-457200">
              <a:spcBef>
                <a:spcPct val="0"/>
              </a:spcBef>
              <a:buFont typeface="Arial" panose="020B0604020202020204" pitchFamily="34" charset="0"/>
              <a:buChar char="•"/>
            </a:pPr>
            <a:r>
              <a:rPr lang="en-GB" altLang="en-US" sz="2000" dirty="0">
                <a:latin typeface="Letter-join Plus 40"/>
              </a:rPr>
              <a:t>As a school, we teach the skills of reading comprehension – ensuring the children are exposed to a range of text types such as fiction, non-</a:t>
            </a:r>
            <a:r>
              <a:rPr lang="en-GB" altLang="en-US" sz="2000">
                <a:latin typeface="Letter-join Plus 40"/>
              </a:rPr>
              <a:t>fiction</a:t>
            </a:r>
            <a:r>
              <a:rPr lang="en-GB" altLang="en-US" sz="2000" dirty="0">
                <a:latin typeface="Letter-join Plus 40"/>
              </a:rPr>
              <a:t> and poetry.</a:t>
            </a:r>
          </a:p>
          <a:p>
            <a:pPr marL="457200" indent="-457200">
              <a:spcBef>
                <a:spcPct val="0"/>
              </a:spcBef>
              <a:buFont typeface="Arial" panose="020B0604020202020204" pitchFamily="34" charset="0"/>
              <a:buChar char="•"/>
            </a:pPr>
            <a:endParaRPr lang="en-GB" altLang="en-US" sz="2000" dirty="0">
              <a:solidFill>
                <a:srgbClr val="000000"/>
              </a:solidFill>
              <a:latin typeface="Letter-join Plus 40"/>
            </a:endParaRPr>
          </a:p>
          <a:p>
            <a:endParaRPr lang="en-GB" b="1" dirty="0">
              <a:solidFill>
                <a:srgbClr val="FF0000"/>
              </a:solidFill>
              <a:cs typeface="Calibri" panose="020F0502020204030204"/>
            </a:endParaRPr>
          </a:p>
        </p:txBody>
      </p:sp>
      <p:pic>
        <p:nvPicPr>
          <p:cNvPr id="10" name="Picture 2" descr="The National Curriculum in England - Handbook for Primary Teachers (National  Curriculum Handbook): 1 : Scholastic,: Amazon.co.uk: Books">
            <a:extLst>
              <a:ext uri="{FF2B5EF4-FFF2-40B4-BE49-F238E27FC236}">
                <a16:creationId xmlns:a16="http://schemas.microsoft.com/office/drawing/2014/main" id="{55CD95DB-7DCB-5F6B-AFAD-6FF4E46BC8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8139" y="3427519"/>
            <a:ext cx="1754001" cy="2476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9674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TotalTime>
  <Words>1000</Words>
  <Application>Microsoft Office PowerPoint</Application>
  <PresentationFormat>On-screen Show (4:3)</PresentationFormat>
  <Paragraphs>163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Gawne</dc:creator>
  <cp:lastModifiedBy>User</cp:lastModifiedBy>
  <cp:revision>210</cp:revision>
  <dcterms:created xsi:type="dcterms:W3CDTF">2021-07-27T12:25:25Z</dcterms:created>
  <dcterms:modified xsi:type="dcterms:W3CDTF">2023-06-19T21:02:43Z</dcterms:modified>
</cp:coreProperties>
</file>