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7"/>
  </p:notesMasterIdLst>
  <p:sldIdLst>
    <p:sldId id="258" r:id="rId2"/>
    <p:sldId id="259" r:id="rId3"/>
    <p:sldId id="261" r:id="rId4"/>
    <p:sldId id="262" r:id="rId5"/>
    <p:sldId id="263" r:id="rId6"/>
    <p:sldId id="276" r:id="rId7"/>
    <p:sldId id="265" r:id="rId8"/>
    <p:sldId id="266" r:id="rId9"/>
    <p:sldId id="269" r:id="rId10"/>
    <p:sldId id="270" r:id="rId11"/>
    <p:sldId id="272" r:id="rId12"/>
    <p:sldId id="273" r:id="rId13"/>
    <p:sldId id="277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00F54-2D05-DEFA-AA7B-7266378E58C1}" v="55" dt="2023-06-19T16:21:05.616"/>
    <p1510:client id="{806255E0-60A0-EED5-33F4-5B5A62E971F1}" v="118" dt="2023-06-19T20:29:03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603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Wilding" userId="S::l.wilding@greatsankeyprimary.tcat.uk.com::1d3f6237-361b-484f-bd59-596c7be7d32e" providerId="AD" clId="Web-{1BA00F54-2D05-DEFA-AA7B-7266378E58C1}"/>
    <pc:docChg chg="delSld modSld">
      <pc:chgData name="Lisa Wilding" userId="S::l.wilding@greatsankeyprimary.tcat.uk.com::1d3f6237-361b-484f-bd59-596c7be7d32e" providerId="AD" clId="Web-{1BA00F54-2D05-DEFA-AA7B-7266378E58C1}" dt="2023-06-19T16:21:05.616" v="52" actId="20577"/>
      <pc:docMkLst>
        <pc:docMk/>
      </pc:docMkLst>
      <pc:sldChg chg="addSp modSp">
        <pc:chgData name="Lisa Wilding" userId="S::l.wilding@greatsankeyprimary.tcat.uk.com::1d3f6237-361b-484f-bd59-596c7be7d32e" providerId="AD" clId="Web-{1BA00F54-2D05-DEFA-AA7B-7266378E58C1}" dt="2023-06-19T16:20:26.973" v="45" actId="1076"/>
        <pc:sldMkLst>
          <pc:docMk/>
          <pc:sldMk cId="1924945934" sldId="259"/>
        </pc:sldMkLst>
        <pc:spChg chg="mod">
          <ac:chgData name="Lisa Wilding" userId="S::l.wilding@greatsankeyprimary.tcat.uk.com::1d3f6237-361b-484f-bd59-596c7be7d32e" providerId="AD" clId="Web-{1BA00F54-2D05-DEFA-AA7B-7266378E58C1}" dt="2023-06-19T16:20:26.973" v="45" actId="1076"/>
          <ac:spMkLst>
            <pc:docMk/>
            <pc:sldMk cId="1924945934" sldId="259"/>
            <ac:spMk id="10" creationId="{4B7F79E3-8D24-1933-52FA-4C6D464A8E7F}"/>
          </ac:spMkLst>
        </pc:spChg>
        <pc:picChg chg="add mod">
          <ac:chgData name="Lisa Wilding" userId="S::l.wilding@greatsankeyprimary.tcat.uk.com::1d3f6237-361b-484f-bd59-596c7be7d32e" providerId="AD" clId="Web-{1BA00F54-2D05-DEFA-AA7B-7266378E58C1}" dt="2023-06-19T16:18:23.402" v="7" actId="1076"/>
          <ac:picMkLst>
            <pc:docMk/>
            <pc:sldMk cId="1924945934" sldId="259"/>
            <ac:picMk id="3" creationId="{54298766-DE40-F206-05AC-7397FA4D575E}"/>
          </ac:picMkLst>
        </pc:picChg>
        <pc:picChg chg="mod">
          <ac:chgData name="Lisa Wilding" userId="S::l.wilding@greatsankeyprimary.tcat.uk.com::1d3f6237-361b-484f-bd59-596c7be7d32e" providerId="AD" clId="Web-{1BA00F54-2D05-DEFA-AA7B-7266378E58C1}" dt="2023-06-19T16:18:24.871" v="8" actId="1076"/>
          <ac:picMkLst>
            <pc:docMk/>
            <pc:sldMk cId="1924945934" sldId="259"/>
            <ac:picMk id="15" creationId="{E25471A3-B00E-4F78-06D4-C9FA7EA29DDE}"/>
          </ac:picMkLst>
        </pc:picChg>
      </pc:sldChg>
      <pc:sldChg chg="delSp modSp del">
        <pc:chgData name="Lisa Wilding" userId="S::l.wilding@greatsankeyprimary.tcat.uk.com::1d3f6237-361b-484f-bd59-596c7be7d32e" providerId="AD" clId="Web-{1BA00F54-2D05-DEFA-AA7B-7266378E58C1}" dt="2023-06-19T16:20:20.410" v="44"/>
        <pc:sldMkLst>
          <pc:docMk/>
          <pc:sldMk cId="2953364875" sldId="260"/>
        </pc:sldMkLst>
        <pc:picChg chg="del mod">
          <ac:chgData name="Lisa Wilding" userId="S::l.wilding@greatsankeyprimary.tcat.uk.com::1d3f6237-361b-484f-bd59-596c7be7d32e" providerId="AD" clId="Web-{1BA00F54-2D05-DEFA-AA7B-7266378E58C1}" dt="2023-06-19T16:18:36.106" v="9"/>
          <ac:picMkLst>
            <pc:docMk/>
            <pc:sldMk cId="2953364875" sldId="260"/>
            <ac:picMk id="3" creationId="{98537B17-8319-3D00-DFA3-79112DAA3D54}"/>
          </ac:picMkLst>
        </pc:picChg>
      </pc:sldChg>
      <pc:sldChg chg="delSp modSp">
        <pc:chgData name="Lisa Wilding" userId="S::l.wilding@greatsankeyprimary.tcat.uk.com::1d3f6237-361b-484f-bd59-596c7be7d32e" providerId="AD" clId="Web-{1BA00F54-2D05-DEFA-AA7B-7266378E58C1}" dt="2023-06-19T16:20:11.660" v="43" actId="14100"/>
        <pc:sldMkLst>
          <pc:docMk/>
          <pc:sldMk cId="3420727324" sldId="261"/>
        </pc:sldMkLst>
        <pc:spChg chg="mod">
          <ac:chgData name="Lisa Wilding" userId="S::l.wilding@greatsankeyprimary.tcat.uk.com::1d3f6237-361b-484f-bd59-596c7be7d32e" providerId="AD" clId="Web-{1BA00F54-2D05-DEFA-AA7B-7266378E58C1}" dt="2023-06-19T16:20:05.034" v="39" actId="1076"/>
          <ac:spMkLst>
            <pc:docMk/>
            <pc:sldMk cId="3420727324" sldId="261"/>
            <ac:spMk id="4" creationId="{02C32E84-7E30-4733-CF8D-2271316FA0A2}"/>
          </ac:spMkLst>
        </pc:spChg>
        <pc:spChg chg="del">
          <ac:chgData name="Lisa Wilding" userId="S::l.wilding@greatsankeyprimary.tcat.uk.com::1d3f6237-361b-484f-bd59-596c7be7d32e" providerId="AD" clId="Web-{1BA00F54-2D05-DEFA-AA7B-7266378E58C1}" dt="2023-06-19T16:19:52.518" v="34"/>
          <ac:spMkLst>
            <pc:docMk/>
            <pc:sldMk cId="3420727324" sldId="261"/>
            <ac:spMk id="11" creationId="{F89A0821-C559-D3D3-931D-20CFF74035A3}"/>
          </ac:spMkLst>
        </pc:spChg>
        <pc:picChg chg="mod">
          <ac:chgData name="Lisa Wilding" userId="S::l.wilding@greatsankeyprimary.tcat.uk.com::1d3f6237-361b-484f-bd59-596c7be7d32e" providerId="AD" clId="Web-{1BA00F54-2D05-DEFA-AA7B-7266378E58C1}" dt="2023-06-19T16:20:11.660" v="43" actId="14100"/>
          <ac:picMkLst>
            <pc:docMk/>
            <pc:sldMk cId="3420727324" sldId="261"/>
            <ac:picMk id="2050" creationId="{2CB2E01B-93D1-6BBD-37E5-06B1A8D07AC6}"/>
          </ac:picMkLst>
        </pc:picChg>
      </pc:sldChg>
      <pc:sldChg chg="modSp">
        <pc:chgData name="Lisa Wilding" userId="S::l.wilding@greatsankeyprimary.tcat.uk.com::1d3f6237-361b-484f-bd59-596c7be7d32e" providerId="AD" clId="Web-{1BA00F54-2D05-DEFA-AA7B-7266378E58C1}" dt="2023-06-19T16:21:05.616" v="52" actId="20577"/>
        <pc:sldMkLst>
          <pc:docMk/>
          <pc:sldMk cId="588392194" sldId="262"/>
        </pc:sldMkLst>
        <pc:spChg chg="mod">
          <ac:chgData name="Lisa Wilding" userId="S::l.wilding@greatsankeyprimary.tcat.uk.com::1d3f6237-361b-484f-bd59-596c7be7d32e" providerId="AD" clId="Web-{1BA00F54-2D05-DEFA-AA7B-7266378E58C1}" dt="2023-06-19T16:21:05.616" v="52" actId="20577"/>
          <ac:spMkLst>
            <pc:docMk/>
            <pc:sldMk cId="588392194" sldId="262"/>
            <ac:spMk id="2" creationId="{4D93ADE9-C7B8-5F55-6D84-D03246C5AD26}"/>
          </ac:spMkLst>
        </pc:spChg>
      </pc:sldChg>
      <pc:sldChg chg="modSp">
        <pc:chgData name="Lisa Wilding" userId="S::l.wilding@greatsankeyprimary.tcat.uk.com::1d3f6237-361b-484f-bd59-596c7be7d32e" providerId="AD" clId="Web-{1BA00F54-2D05-DEFA-AA7B-7266378E58C1}" dt="2023-06-19T16:20:53.991" v="51" actId="1076"/>
        <pc:sldMkLst>
          <pc:docMk/>
          <pc:sldMk cId="1668539759" sldId="263"/>
        </pc:sldMkLst>
        <pc:spChg chg="mod">
          <ac:chgData name="Lisa Wilding" userId="S::l.wilding@greatsankeyprimary.tcat.uk.com::1d3f6237-361b-484f-bd59-596c7be7d32e" providerId="AD" clId="Web-{1BA00F54-2D05-DEFA-AA7B-7266378E58C1}" dt="2023-06-19T16:20:53.991" v="51" actId="1076"/>
          <ac:spMkLst>
            <pc:docMk/>
            <pc:sldMk cId="1668539759" sldId="263"/>
            <ac:spMk id="3" creationId="{D583D532-5CE8-2D65-1B3E-DF9F2A0F94D0}"/>
          </ac:spMkLst>
        </pc:spChg>
      </pc:sldChg>
    </pc:docChg>
  </pc:docChgLst>
  <pc:docChgLst>
    <pc:chgData name="Lisa Wilding" userId="S::l.wilding@greatsankeyprimary.tcat.uk.com::1d3f6237-361b-484f-bd59-596c7be7d32e" providerId="AD" clId="Web-{806255E0-60A0-EED5-33F4-5B5A62E971F1}"/>
    <pc:docChg chg="modSld">
      <pc:chgData name="Lisa Wilding" userId="S::l.wilding@greatsankeyprimary.tcat.uk.com::1d3f6237-361b-484f-bd59-596c7be7d32e" providerId="AD" clId="Web-{806255E0-60A0-EED5-33F4-5B5A62E971F1}" dt="2023-06-19T20:29:01.880" v="63" actId="20577"/>
      <pc:docMkLst>
        <pc:docMk/>
      </pc:docMkLst>
      <pc:sldChg chg="modSp">
        <pc:chgData name="Lisa Wilding" userId="S::l.wilding@greatsankeyprimary.tcat.uk.com::1d3f6237-361b-484f-bd59-596c7be7d32e" providerId="AD" clId="Web-{806255E0-60A0-EED5-33F4-5B5A62E971F1}" dt="2023-06-19T20:26:38.838" v="8" actId="20577"/>
        <pc:sldMkLst>
          <pc:docMk/>
          <pc:sldMk cId="3265645665" sldId="269"/>
        </pc:sldMkLst>
        <pc:spChg chg="mod">
          <ac:chgData name="Lisa Wilding" userId="S::l.wilding@greatsankeyprimary.tcat.uk.com::1d3f6237-361b-484f-bd59-596c7be7d32e" providerId="AD" clId="Web-{806255E0-60A0-EED5-33F4-5B5A62E971F1}" dt="2023-06-19T20:26:38.838" v="8" actId="20577"/>
          <ac:spMkLst>
            <pc:docMk/>
            <pc:sldMk cId="3265645665" sldId="269"/>
            <ac:spMk id="2" creationId="{8BE3E248-D151-BA7C-EC76-D3F58EF3BCCC}"/>
          </ac:spMkLst>
        </pc:spChg>
      </pc:sldChg>
      <pc:sldChg chg="modSp">
        <pc:chgData name="Lisa Wilding" userId="S::l.wilding@greatsankeyprimary.tcat.uk.com::1d3f6237-361b-484f-bd59-596c7be7d32e" providerId="AD" clId="Web-{806255E0-60A0-EED5-33F4-5B5A62E971F1}" dt="2023-06-19T20:28:18.565" v="47" actId="20577"/>
        <pc:sldMkLst>
          <pc:docMk/>
          <pc:sldMk cId="3897726313" sldId="274"/>
        </pc:sldMkLst>
        <pc:spChg chg="mod">
          <ac:chgData name="Lisa Wilding" userId="S::l.wilding@greatsankeyprimary.tcat.uk.com::1d3f6237-361b-484f-bd59-596c7be7d32e" providerId="AD" clId="Web-{806255E0-60A0-EED5-33F4-5B5A62E971F1}" dt="2023-06-19T20:28:18.565" v="47" actId="20577"/>
          <ac:spMkLst>
            <pc:docMk/>
            <pc:sldMk cId="3897726313" sldId="274"/>
            <ac:spMk id="2" creationId="{BCFDA88F-189C-C5EB-E57A-ED88F3404A7C}"/>
          </ac:spMkLst>
        </pc:spChg>
        <pc:picChg chg="mod">
          <ac:chgData name="Lisa Wilding" userId="S::l.wilding@greatsankeyprimary.tcat.uk.com::1d3f6237-361b-484f-bd59-596c7be7d32e" providerId="AD" clId="Web-{806255E0-60A0-EED5-33F4-5B5A62E971F1}" dt="2023-06-19T20:27:42.734" v="31" actId="1076"/>
          <ac:picMkLst>
            <pc:docMk/>
            <pc:sldMk cId="3897726313" sldId="274"/>
            <ac:picMk id="12290" creationId="{55CD95DB-7DCB-5F6B-AFAD-6FF4E46BC86B}"/>
          </ac:picMkLst>
        </pc:picChg>
      </pc:sldChg>
      <pc:sldChg chg="modSp">
        <pc:chgData name="Lisa Wilding" userId="S::l.wilding@greatsankeyprimary.tcat.uk.com::1d3f6237-361b-484f-bd59-596c7be7d32e" providerId="AD" clId="Web-{806255E0-60A0-EED5-33F4-5B5A62E971F1}" dt="2023-06-19T20:29:01.880" v="63" actId="20577"/>
        <pc:sldMkLst>
          <pc:docMk/>
          <pc:sldMk cId="1721596986" sldId="275"/>
        </pc:sldMkLst>
        <pc:spChg chg="mod">
          <ac:chgData name="Lisa Wilding" userId="S::l.wilding@greatsankeyprimary.tcat.uk.com::1d3f6237-361b-484f-bd59-596c7be7d32e" providerId="AD" clId="Web-{806255E0-60A0-EED5-33F4-5B5A62E971F1}" dt="2023-06-19T20:29:01.880" v="63" actId="20577"/>
          <ac:spMkLst>
            <pc:docMk/>
            <pc:sldMk cId="1721596986" sldId="275"/>
            <ac:spMk id="2" creationId="{02425BE6-FE35-EC50-AB42-52A6CFE28D11}"/>
          </ac:spMkLst>
        </pc:spChg>
        <pc:picChg chg="mod">
          <ac:chgData name="Lisa Wilding" userId="S::l.wilding@greatsankeyprimary.tcat.uk.com::1d3f6237-361b-484f-bd59-596c7be7d32e" providerId="AD" clId="Web-{806255E0-60A0-EED5-33F4-5B5A62E971F1}" dt="2023-06-19T20:28:43.067" v="58" actId="1076"/>
          <ac:picMkLst>
            <pc:docMk/>
            <pc:sldMk cId="1721596986" sldId="275"/>
            <ac:picMk id="11266" creationId="{E9E2A308-E6B5-6FA7-6499-FEFA043BEB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E685-14CD-497D-BD75-FA6B92356D4A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96896-25D5-40CE-8B43-80A1386B5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1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96896-25D5-40CE-8B43-80A1386B56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6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96896-25D5-40CE-8B43-80A1386B56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6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96896-25D5-40CE-8B43-80A1386B56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87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96896-25D5-40CE-8B43-80A1386B56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6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96896-25D5-40CE-8B43-80A1386B56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6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96896-25D5-40CE-8B43-80A1386B56F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154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96896-25D5-40CE-8B43-80A1386B56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86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96896-25D5-40CE-8B43-80A1386B56F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7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3AD0-ADB8-6945-A644-9AECF5265C2C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3031-CD39-D040-99F0-05CBC5B1D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3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3AD0-ADB8-6945-A644-9AECF5265C2C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3031-CD39-D040-99F0-05CBC5B1D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69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3AD0-ADB8-6945-A644-9AECF5265C2C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3031-CD39-D040-99F0-05CBC5B1D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86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3AD0-ADB8-6945-A644-9AECF5265C2C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3031-CD39-D040-99F0-05CBC5B1D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2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3AD0-ADB8-6945-A644-9AECF5265C2C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3031-CD39-D040-99F0-05CBC5B1D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5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3AD0-ADB8-6945-A644-9AECF5265C2C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3031-CD39-D040-99F0-05CBC5B1D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6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3AD0-ADB8-6945-A644-9AECF5265C2C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3031-CD39-D040-99F0-05CBC5B1D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47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3AD0-ADB8-6945-A644-9AECF5265C2C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3031-CD39-D040-99F0-05CBC5B1D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5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3AD0-ADB8-6945-A644-9AECF5265C2C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3031-CD39-D040-99F0-05CBC5B1D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7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3AD0-ADB8-6945-A644-9AECF5265C2C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3031-CD39-D040-99F0-05CBC5B1D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60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E3AD0-ADB8-6945-A644-9AECF5265C2C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3031-CD39-D040-99F0-05CBC5B1D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85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3AD0-ADB8-6945-A644-9AECF5265C2C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13031-CD39-D040-99F0-05CBC5B1D2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50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sway.office.com/HHrXI0aFNmdAQmMX?ref=emai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084B1B0-6BED-7A44-BDC7-FA70CF8D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81" y="5769890"/>
            <a:ext cx="786605" cy="995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90CCE-2721-1E4F-94BE-274B5445D5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9" y="6267671"/>
            <a:ext cx="6817532" cy="556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3D4B7-5716-C14D-B9B0-C6601F8957A7}"/>
              </a:ext>
            </a:extLst>
          </p:cNvPr>
          <p:cNvSpPr txBox="1"/>
          <p:nvPr/>
        </p:nvSpPr>
        <p:spPr>
          <a:xfrm>
            <a:off x="2026507" y="5590563"/>
            <a:ext cx="6549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Great Sankey Primary School </a:t>
            </a:r>
          </a:p>
          <a:p>
            <a:pPr algn="ctr"/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‘Together We Learn and Grow’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BC0024-D662-CF45-A9BF-15FFF4E6A653}"/>
              </a:ext>
            </a:extLst>
          </p:cNvPr>
          <p:cNvSpPr/>
          <p:nvPr/>
        </p:nvSpPr>
        <p:spPr>
          <a:xfrm>
            <a:off x="745644" y="5544844"/>
            <a:ext cx="819053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B51EE5-B62E-29FB-353B-A37B7AE269A9}"/>
              </a:ext>
            </a:extLst>
          </p:cNvPr>
          <p:cNvSpPr/>
          <p:nvPr/>
        </p:nvSpPr>
        <p:spPr>
          <a:xfrm>
            <a:off x="722420" y="99518"/>
            <a:ext cx="5320678" cy="5847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Baguet Script" panose="00000500000000000000" pitchFamily="2" charset="0"/>
              </a:rPr>
              <a:t>Stay &amp; Read</a:t>
            </a:r>
          </a:p>
          <a:p>
            <a:pPr algn="ctr"/>
            <a:endParaRPr lang="en-GB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guet Script" panose="00000500000000000000" pitchFamily="2" charset="0"/>
            </a:endParaRPr>
          </a:p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Baguet Script" panose="00000500000000000000" pitchFamily="2" charset="0"/>
              </a:rPr>
              <a:t>How can we support </a:t>
            </a:r>
          </a:p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Baguet Script" panose="00000500000000000000" pitchFamily="2" charset="0"/>
              </a:rPr>
              <a:t>our children to become</a:t>
            </a:r>
          </a:p>
          <a:p>
            <a:pPr algn="ctr"/>
            <a:r>
              <a:rPr lang="en-GB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Baguet Script" panose="00000500000000000000" pitchFamily="2" charset="0"/>
              </a:rPr>
              <a:t> confident readers?</a:t>
            </a:r>
          </a:p>
          <a:p>
            <a:pPr algn="ctr"/>
            <a:endParaRPr lang="en-GB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Premium Vector | Motivation lettering quote about books and reading - the  world belongs to those who read.">
            <a:extLst>
              <a:ext uri="{FF2B5EF4-FFF2-40B4-BE49-F238E27FC236}">
                <a16:creationId xmlns:a16="http://schemas.microsoft.com/office/drawing/2014/main" id="{F6293094-2244-A443-36B0-77B35C177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631" y="3190744"/>
            <a:ext cx="1891063" cy="189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5 Short + Inspiring Reading Quotes for Kids | Book Riot">
            <a:extLst>
              <a:ext uri="{FF2B5EF4-FFF2-40B4-BE49-F238E27FC236}">
                <a16:creationId xmlns:a16="http://schemas.microsoft.com/office/drawing/2014/main" id="{5A80BD17-B4F7-A5B1-41F8-700FB5F9E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9" r="27671" b="39612"/>
          <a:stretch/>
        </p:blipFill>
        <p:spPr bwMode="auto">
          <a:xfrm>
            <a:off x="5892090" y="616500"/>
            <a:ext cx="2647138" cy="189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101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582396" y="-218520"/>
            <a:ext cx="83834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 panose="00000500000000000000" pitchFamily="2" charset="0"/>
              </a:rPr>
              <a:t>Reading Environments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BBBE226-82B2-EC7F-D44B-B4DA21BD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231">
            <a:off x="906529" y="1249390"/>
            <a:ext cx="3533775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s://pbs.twimg.com/media/DoA3KEaWkAAgFOt.jpg">
            <a:extLst>
              <a:ext uri="{FF2B5EF4-FFF2-40B4-BE49-F238E27FC236}">
                <a16:creationId xmlns:a16="http://schemas.microsoft.com/office/drawing/2014/main" id="{7076D7C8-29C4-95B6-DA17-B27FD9E6A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5" y="4424206"/>
            <a:ext cx="3085720" cy="230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https://pbs.twimg.com/media/DpNlb90WkAAd7JB.jpg">
            <a:extLst>
              <a:ext uri="{FF2B5EF4-FFF2-40B4-BE49-F238E27FC236}">
                <a16:creationId xmlns:a16="http://schemas.microsoft.com/office/drawing/2014/main" id="{2CAF0FC4-82AB-FA5E-816F-02E17221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881">
            <a:off x="3402347" y="1336936"/>
            <a:ext cx="25146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picture containing indoor, table, wall&#10;&#10;Description generated with high confidence">
            <a:extLst>
              <a:ext uri="{FF2B5EF4-FFF2-40B4-BE49-F238E27FC236}">
                <a16:creationId xmlns:a16="http://schemas.microsoft.com/office/drawing/2014/main" id="{5478CD47-E8B4-68C8-5A4C-15115A3DAF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2865" y="3606319"/>
            <a:ext cx="2762490" cy="2071867"/>
          </a:xfrm>
          <a:prstGeom prst="rect">
            <a:avLst/>
          </a:prstGeom>
        </p:spPr>
      </p:pic>
      <p:pic>
        <p:nvPicPr>
          <p:cNvPr id="3" name="Picture 2" descr="A group of people in a room&#10;&#10;Description generated with high confidence">
            <a:extLst>
              <a:ext uri="{FF2B5EF4-FFF2-40B4-BE49-F238E27FC236}">
                <a16:creationId xmlns:a16="http://schemas.microsoft.com/office/drawing/2014/main" id="{0AE7067F-3CFD-5EDF-DACD-EFFCC89740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051">
            <a:off x="4035228" y="4159008"/>
            <a:ext cx="3075627" cy="2306720"/>
          </a:xfrm>
          <a:prstGeom prst="rect">
            <a:avLst/>
          </a:prstGeom>
        </p:spPr>
      </p:pic>
      <p:pic>
        <p:nvPicPr>
          <p:cNvPr id="5" name="Picture 4" descr="A cluttered room&#10;&#10;Description generated with very high confidence">
            <a:extLst>
              <a:ext uri="{FF2B5EF4-FFF2-40B4-BE49-F238E27FC236}">
                <a16:creationId xmlns:a16="http://schemas.microsoft.com/office/drawing/2014/main" id="{9DF300ED-55E7-1152-93FB-5A654DADDA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8086">
            <a:off x="5977621" y="1259516"/>
            <a:ext cx="2699764" cy="20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649212" y="-126621"/>
            <a:ext cx="83834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 panose="00000500000000000000" pitchFamily="2" charset="0"/>
              </a:rPr>
              <a:t>What does reading look like at GSP?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90413DD1-8C91-7052-00B0-B6293C48B5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8436" y="1137438"/>
            <a:ext cx="757889" cy="959218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4F1AFD8-6478-B1B8-32ED-CF57D5D095AC}"/>
              </a:ext>
            </a:extLst>
          </p:cNvPr>
          <p:cNvSpPr txBox="1">
            <a:spLocks/>
          </p:cNvSpPr>
          <p:nvPr/>
        </p:nvSpPr>
        <p:spPr>
          <a:xfrm>
            <a:off x="726112" y="1868255"/>
            <a:ext cx="8229600" cy="406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40" pitchFamily="50" charset="0"/>
              </a:rPr>
              <a:t>Phonics sessions (daily)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40" pitchFamily="50" charset="0"/>
              </a:rPr>
              <a:t>Shared reading (all sharing a text together)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40" pitchFamily="50" charset="0"/>
              </a:rPr>
              <a:t>Guided reading (a small group led by an adult)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40" pitchFamily="50" charset="0"/>
              </a:rPr>
              <a:t>Independent reading (reading books at their own level to gain pace, fluency and enjoyment of reading)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40" pitchFamily="50" charset="0"/>
              </a:rPr>
              <a:t>1:1 supported reading (with an adult in school)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40" pitchFamily="50" charset="0"/>
              </a:rPr>
              <a:t>Focused reading task (a variety of activities based around a book)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etter-join Plus 40" pitchFamily="50" charset="0"/>
              </a:rPr>
              <a:t>Reading across the curriculum </a:t>
            </a:r>
          </a:p>
        </p:txBody>
      </p:sp>
      <p:pic>
        <p:nvPicPr>
          <p:cNvPr id="1026" name="Picture 2" descr="RWI - Read Write Inc. | - William Reynolds">
            <a:extLst>
              <a:ext uri="{FF2B5EF4-FFF2-40B4-BE49-F238E27FC236}">
                <a16:creationId xmlns:a16="http://schemas.microsoft.com/office/drawing/2014/main" id="{5B895AC8-87D3-71D5-C8A0-31C9B0A6A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678" y="1244408"/>
            <a:ext cx="2190390" cy="6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ases of Phonics – Phonics Family">
            <a:extLst>
              <a:ext uri="{FF2B5EF4-FFF2-40B4-BE49-F238E27FC236}">
                <a16:creationId xmlns:a16="http://schemas.microsoft.com/office/drawing/2014/main" id="{7FCB4D5D-A3EB-73B5-915C-BBA8127F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608" y="1210073"/>
            <a:ext cx="1755720" cy="15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19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649212" y="-126621"/>
            <a:ext cx="83834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 panose="00000500000000000000" pitchFamily="2" charset="0"/>
              </a:rPr>
              <a:t>KS1 Guided Reading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4C5F47E-B775-6B70-3BAF-7CB8D09B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81" y="5769890"/>
            <a:ext cx="786605" cy="995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8AC939-2217-1CB1-54EE-97F8391CEE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9" y="6267671"/>
            <a:ext cx="6817532" cy="556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5784E9-F66E-08DF-8049-9B82D4080A87}"/>
              </a:ext>
            </a:extLst>
          </p:cNvPr>
          <p:cNvSpPr txBox="1"/>
          <p:nvPr/>
        </p:nvSpPr>
        <p:spPr>
          <a:xfrm>
            <a:off x="2026507" y="5590563"/>
            <a:ext cx="6549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Great Sankey Primary School </a:t>
            </a:r>
          </a:p>
          <a:p>
            <a:pPr algn="ctr"/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‘Together We Learn and Grow’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AE8FFE-C6D5-1964-8781-1C4E2BA7B3D4}"/>
              </a:ext>
            </a:extLst>
          </p:cNvPr>
          <p:cNvSpPr/>
          <p:nvPr/>
        </p:nvSpPr>
        <p:spPr>
          <a:xfrm>
            <a:off x="745644" y="5544844"/>
            <a:ext cx="819053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F1ABEF-8C11-FCB9-A2D1-1A5A0F00C8F6}"/>
              </a:ext>
            </a:extLst>
          </p:cNvPr>
          <p:cNvSpPr txBox="1"/>
          <p:nvPr/>
        </p:nvSpPr>
        <p:spPr>
          <a:xfrm>
            <a:off x="923144" y="1830547"/>
            <a:ext cx="79643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itchFamily="50" charset="0"/>
              </a:rPr>
              <a:t>Guided reading is a technique used to teach and model the skills of fluently decoding and understanding the text. </a:t>
            </a:r>
          </a:p>
          <a:p>
            <a:endParaRPr lang="en-GB" sz="2400" dirty="0">
              <a:latin typeface="Letter-join Plus 4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itchFamily="50" charset="0"/>
              </a:rPr>
              <a:t>Throughout the week, children will complete a range of different reading activities on a carousel basis.</a:t>
            </a:r>
          </a:p>
          <a:p>
            <a:endParaRPr lang="en-GB" sz="2400" dirty="0">
              <a:latin typeface="Letter-join Plus 4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Letter-join Plus 40" pitchFamily="50" charset="0"/>
              </a:rPr>
              <a:t> The children will work independently, in groups or in pairs. </a:t>
            </a:r>
          </a:p>
        </p:txBody>
      </p:sp>
    </p:spTree>
    <p:extLst>
      <p:ext uri="{BB962C8B-B14F-4D97-AF65-F5344CB8AC3E}">
        <p14:creationId xmlns:p14="http://schemas.microsoft.com/office/powerpoint/2010/main" val="135998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649212" y="-126621"/>
            <a:ext cx="83834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 panose="00000500000000000000" pitchFamily="2" charset="0"/>
              </a:rPr>
              <a:t>Example Timetable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4C5F47E-B775-6B70-3BAF-7CB8D09B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81" y="5769890"/>
            <a:ext cx="786605" cy="995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8AC939-2217-1CB1-54EE-97F8391CEE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9" y="6267671"/>
            <a:ext cx="6817532" cy="556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5784E9-F66E-08DF-8049-9B82D4080A87}"/>
              </a:ext>
            </a:extLst>
          </p:cNvPr>
          <p:cNvSpPr txBox="1"/>
          <p:nvPr/>
        </p:nvSpPr>
        <p:spPr>
          <a:xfrm>
            <a:off x="2026507" y="5590563"/>
            <a:ext cx="6549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Great Sankey Primary School </a:t>
            </a:r>
          </a:p>
          <a:p>
            <a:pPr algn="ctr"/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‘Together We Learn and Grow’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AE8FFE-C6D5-1964-8781-1C4E2BA7B3D4}"/>
              </a:ext>
            </a:extLst>
          </p:cNvPr>
          <p:cNvSpPr/>
          <p:nvPr/>
        </p:nvSpPr>
        <p:spPr>
          <a:xfrm>
            <a:off x="745644" y="5544844"/>
            <a:ext cx="819053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8D725C-5317-99C7-AD4C-7F957866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762936"/>
              </p:ext>
            </p:extLst>
          </p:nvPr>
        </p:nvGraphicFramePr>
        <p:xfrm>
          <a:off x="745644" y="124389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Letter-join Plus 40" pitchFamily="50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40" pitchFamily="50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40" pitchFamily="50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40" pitchFamily="50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Letter-join Plus 40" pitchFamily="50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Letter-join Plus 40" pitchFamily="50" charset="0"/>
                        </a:rPr>
                        <a:t>Group</a:t>
                      </a:r>
                      <a:r>
                        <a:rPr lang="en-GB" b="0" baseline="0" dirty="0">
                          <a:latin typeface="Letter-join Plus 40" pitchFamily="50" charset="0"/>
                        </a:rPr>
                        <a:t> 1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latin typeface="Letter-join Plus 40" pitchFamily="50" charset="0"/>
                        </a:rPr>
                        <a:t>Guided Read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latin typeface="Letter-join Plus 40" pitchFamily="50" charset="0"/>
                        </a:rPr>
                        <a:t>Follow-up Activity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latin typeface="Letter-join Plus 40" pitchFamily="50" charset="0"/>
                        </a:rPr>
                        <a:t>Independent</a:t>
                      </a:r>
                      <a:r>
                        <a:rPr lang="en-GB" sz="1400" b="0" baseline="0" dirty="0">
                          <a:latin typeface="Letter-join Plus 40" pitchFamily="50" charset="0"/>
                        </a:rPr>
                        <a:t> Reading</a:t>
                      </a:r>
                      <a:endParaRPr lang="en-GB" sz="1400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Letter-join Plus 40" pitchFamily="50" charset="0"/>
                        </a:rPr>
                        <a:t>Reading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Activity 1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Letter-join Plus 40" pitchFamily="50" charset="0"/>
                        </a:rPr>
                        <a:t>Reading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Activity 2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Letter-join Plus 40" pitchFamily="50" charset="0"/>
                        </a:rPr>
                        <a:t>Group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Letter-join Plus 40" pitchFamily="50" charset="0"/>
                        </a:rPr>
                        <a:t>Reading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Activity 2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Guided Read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Follow-up Activity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Letter-join Plus 40" pitchFamily="50" charset="0"/>
                        </a:rPr>
                        <a:t>Independent</a:t>
                      </a:r>
                      <a:r>
                        <a:rPr lang="en-GB" sz="1400" b="0" baseline="0" dirty="0">
                          <a:latin typeface="Letter-join Plus 40" pitchFamily="50" charset="0"/>
                        </a:rPr>
                        <a:t> Reading</a:t>
                      </a:r>
                      <a:endParaRPr lang="en-GB" sz="1400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Letter-join Plus 40" pitchFamily="50" charset="0"/>
                        </a:rPr>
                        <a:t>Reading</a:t>
                      </a:r>
                      <a:r>
                        <a:rPr lang="en-GB" b="0" baseline="0" dirty="0">
                          <a:latin typeface="Letter-join Plus 40" pitchFamily="50" charset="0"/>
                        </a:rPr>
                        <a:t> Activity 1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Letter-join Plus 40" pitchFamily="50" charset="0"/>
                        </a:rPr>
                        <a:t>Group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Letter-join Plus 40" pitchFamily="50" charset="0"/>
                        </a:rPr>
                        <a:t>Reading </a:t>
                      </a:r>
                      <a:r>
                        <a:rPr lang="en-GB" b="0" baseline="0" dirty="0">
                          <a:latin typeface="Letter-join Plus 40" pitchFamily="50" charset="0"/>
                        </a:rPr>
                        <a:t>Activity 1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Letter-join Plus 40" pitchFamily="50" charset="0"/>
                        </a:rPr>
                        <a:t>Reading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Activity 2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Guided Read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Follow-up Activity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Letter-join Plus 40" pitchFamily="50" charset="0"/>
                        </a:rPr>
                        <a:t>Independent</a:t>
                      </a:r>
                      <a:r>
                        <a:rPr lang="en-GB" sz="1400" b="0" baseline="0" dirty="0">
                          <a:latin typeface="Letter-join Plus 40" pitchFamily="50" charset="0"/>
                        </a:rPr>
                        <a:t> Reading</a:t>
                      </a:r>
                      <a:endParaRPr lang="en-GB" sz="1400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Letter-join Plus 40" pitchFamily="50" charset="0"/>
                        </a:rPr>
                        <a:t>Group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Letter-join Plus 40" pitchFamily="50" charset="0"/>
                        </a:rPr>
                        <a:t>Independent</a:t>
                      </a:r>
                      <a:r>
                        <a:rPr lang="en-GB" sz="1400" b="0" baseline="0" dirty="0">
                          <a:latin typeface="Letter-join Plus 40" pitchFamily="50" charset="0"/>
                        </a:rPr>
                        <a:t> Reading</a:t>
                      </a:r>
                      <a:endParaRPr lang="en-GB" sz="1400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Letter-join Plus 40" pitchFamily="50" charset="0"/>
                        </a:rPr>
                        <a:t>Reading </a:t>
                      </a:r>
                      <a:r>
                        <a:rPr lang="en-GB" b="0" baseline="0" dirty="0">
                          <a:latin typeface="Letter-join Plus 40" pitchFamily="50" charset="0"/>
                        </a:rPr>
                        <a:t>Activity 1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Letter-join Plus 40" pitchFamily="50" charset="0"/>
                        </a:rPr>
                        <a:t>Reading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Activity 2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Guided Read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Follow-up Activity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r>
                        <a:rPr lang="en-GB" b="0" dirty="0">
                          <a:latin typeface="Letter-join Plus 40" pitchFamily="50" charset="0"/>
                        </a:rPr>
                        <a:t>Group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Follow-up Activity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latin typeface="Letter-join Plus 40" pitchFamily="50" charset="0"/>
                        </a:rPr>
                        <a:t>Independent</a:t>
                      </a:r>
                      <a:r>
                        <a:rPr lang="en-GB" sz="1400" b="0" baseline="0" dirty="0">
                          <a:latin typeface="Letter-join Plus 40" pitchFamily="50" charset="0"/>
                        </a:rPr>
                        <a:t> Reading</a:t>
                      </a:r>
                      <a:endParaRPr lang="en-GB" sz="1400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latin typeface="Letter-join Plus 40" pitchFamily="50" charset="0"/>
                        </a:rPr>
                        <a:t>Reading </a:t>
                      </a:r>
                      <a:r>
                        <a:rPr lang="en-GB" b="0" baseline="0" dirty="0">
                          <a:latin typeface="Letter-join Plus 40" pitchFamily="50" charset="0"/>
                        </a:rPr>
                        <a:t>Activity 1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latin typeface="Letter-join Plus 40" pitchFamily="50" charset="0"/>
                        </a:rPr>
                        <a:t>Reading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Activity 2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latin typeface="Letter-join Plus 40" pitchFamily="50" charset="0"/>
                        </a:rPr>
                        <a:t>Guided Read</a:t>
                      </a:r>
                      <a:endParaRPr lang="en-GB" b="0" dirty="0">
                        <a:latin typeface="Letter-join Plus 40" pitchFamily="50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766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745644" y="-287446"/>
            <a:ext cx="83834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 panose="00000500000000000000" pitchFamily="2" charset="0"/>
              </a:rPr>
              <a:t>What The National Curriculum Says?</a:t>
            </a:r>
          </a:p>
        </p:txBody>
      </p:sp>
      <p:pic>
        <p:nvPicPr>
          <p:cNvPr id="12290" name="Picture 2" descr="The National Curriculum in England - Handbook for Primary Teachers (National  Curriculum Handbook): 1 : Scholastic,: Amazon.co.uk: Books">
            <a:extLst>
              <a:ext uri="{FF2B5EF4-FFF2-40B4-BE49-F238E27FC236}">
                <a16:creationId xmlns:a16="http://schemas.microsoft.com/office/drawing/2014/main" id="{55CD95DB-7DCB-5F6B-AFAD-6FF4E46BC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857">
            <a:off x="7468335" y="904266"/>
            <a:ext cx="1347609" cy="19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FDA88F-189C-C5EB-E57A-ED88F3404A7C}"/>
              </a:ext>
            </a:extLst>
          </p:cNvPr>
          <p:cNvSpPr/>
          <p:nvPr/>
        </p:nvSpPr>
        <p:spPr>
          <a:xfrm>
            <a:off x="639754" y="1292390"/>
            <a:ext cx="7115908" cy="55092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800" b="1" dirty="0">
                <a:latin typeface="Letter-join Plus 40"/>
              </a:rPr>
              <a:t>Children at the end of Key Stage 1 can :</a:t>
            </a:r>
          </a:p>
          <a:p>
            <a:endParaRPr lang="en-GB" sz="2800" dirty="0">
              <a:latin typeface="Letter-join Plus 40" pitchFamily="50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Letter-join Plus 40" pitchFamily="50" charset="0"/>
              </a:rPr>
              <a:t>read most common exception words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Letter-join Plus 40" pitchFamily="50" charset="0"/>
              </a:rPr>
              <a:t>read most words containing common suffixes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Letter-join Plus 40"/>
              </a:rPr>
              <a:t>from age-appropriate books (white / gold band), read words accurately and fluently without overt sounding and blending (90 words per minute)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Letter-join Plus 40"/>
              </a:rPr>
              <a:t>sound out most unfamiliar words accurately without undue hesitation</a:t>
            </a:r>
            <a:endParaRPr lang="en-GB"/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Letter-join Plus 40" pitchFamily="50" charset="0"/>
              </a:rPr>
              <a:t>check it makes sense to them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400" dirty="0">
                <a:latin typeface="Letter-join Plus 40" pitchFamily="50" charset="0"/>
              </a:rPr>
              <a:t>Answer questions and make some inferences (going beyond the literal).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2800" dirty="0">
              <a:latin typeface="Letter-join Plus 40" pitchFamily="50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9772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745644" y="-287446"/>
            <a:ext cx="83834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 panose="00000500000000000000" pitchFamily="2" charset="0"/>
              </a:rPr>
              <a:t>Classroom Visits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4C5F47E-B775-6B70-3BAF-7CB8D09B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81" y="5769890"/>
            <a:ext cx="786605" cy="995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8AC939-2217-1CB1-54EE-97F8391CEE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9" y="6267671"/>
            <a:ext cx="6817532" cy="556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5784E9-F66E-08DF-8049-9B82D4080A87}"/>
              </a:ext>
            </a:extLst>
          </p:cNvPr>
          <p:cNvSpPr txBox="1"/>
          <p:nvPr/>
        </p:nvSpPr>
        <p:spPr>
          <a:xfrm>
            <a:off x="2026507" y="5590563"/>
            <a:ext cx="6549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Great Sankey Primary School </a:t>
            </a:r>
          </a:p>
          <a:p>
            <a:pPr algn="ctr"/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‘Together We Learn and Grow’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AE8FFE-C6D5-1964-8781-1C4E2BA7B3D4}"/>
              </a:ext>
            </a:extLst>
          </p:cNvPr>
          <p:cNvSpPr/>
          <p:nvPr/>
        </p:nvSpPr>
        <p:spPr>
          <a:xfrm>
            <a:off x="745644" y="5544844"/>
            <a:ext cx="819053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2425BE6-FE35-EC50-AB42-52A6CFE28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297" y="854229"/>
            <a:ext cx="6197174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GB" altLang="en-US" sz="2600" b="1" dirty="0">
                <a:latin typeface="Letter-join Plus 40"/>
              </a:rPr>
              <a:t>An opportunity to visit your child’s classroom and see a selection of reading activities that your child completes in school.</a:t>
            </a:r>
            <a:endParaRPr lang="en-US" b="1"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</a:pPr>
            <a:endParaRPr lang="en-GB" altLang="en-US" sz="2600" dirty="0">
              <a:latin typeface="Letter-join Plus 40"/>
            </a:endParaRPr>
          </a:p>
          <a:p>
            <a:pPr>
              <a:spcBef>
                <a:spcPct val="0"/>
              </a:spcBef>
              <a:buNone/>
            </a:pPr>
            <a:endParaRPr lang="en-GB" altLang="en-US" sz="2800" dirty="0">
              <a:latin typeface="Letter-join Plus 40"/>
            </a:endParaRPr>
          </a:p>
        </p:txBody>
      </p:sp>
      <p:pic>
        <p:nvPicPr>
          <p:cNvPr id="11266" name="Picture 2" descr="820,672 This Way Sign Images, Stock Photos &amp; Vectors | Shutterstock">
            <a:extLst>
              <a:ext uri="{FF2B5EF4-FFF2-40B4-BE49-F238E27FC236}">
                <a16:creationId xmlns:a16="http://schemas.microsoft.com/office/drawing/2014/main" id="{E9E2A308-E6B5-6FA7-6499-FEFA043BE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9" r="19824" b="7315"/>
          <a:stretch/>
        </p:blipFill>
        <p:spPr bwMode="auto">
          <a:xfrm>
            <a:off x="7089375" y="2508649"/>
            <a:ext cx="1622661" cy="287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9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084B1B0-6BED-7A44-BDC7-FA70CF8D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81" y="5769890"/>
            <a:ext cx="786605" cy="995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90CCE-2721-1E4F-94BE-274B5445D5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9" y="6267671"/>
            <a:ext cx="6817532" cy="556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3D4B7-5716-C14D-B9B0-C6601F8957A7}"/>
              </a:ext>
            </a:extLst>
          </p:cNvPr>
          <p:cNvSpPr txBox="1"/>
          <p:nvPr/>
        </p:nvSpPr>
        <p:spPr>
          <a:xfrm>
            <a:off x="2026507" y="5590563"/>
            <a:ext cx="6549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Great Sankey Primary School </a:t>
            </a:r>
          </a:p>
          <a:p>
            <a:pPr algn="ctr"/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‘Together We Learn and Grow’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BC0024-D662-CF45-A9BF-15FFF4E6A653}"/>
              </a:ext>
            </a:extLst>
          </p:cNvPr>
          <p:cNvSpPr/>
          <p:nvPr/>
        </p:nvSpPr>
        <p:spPr>
          <a:xfrm>
            <a:off x="745644" y="5544844"/>
            <a:ext cx="819053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1791658" y="-187245"/>
            <a:ext cx="631031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 panose="00000500000000000000" pitchFamily="2" charset="0"/>
              </a:rPr>
              <a:t>The Power of Reading!</a:t>
            </a:r>
          </a:p>
        </p:txBody>
      </p:sp>
      <p:sp>
        <p:nvSpPr>
          <p:cNvPr id="10" name="Rectangle 1027">
            <a:extLst>
              <a:ext uri="{FF2B5EF4-FFF2-40B4-BE49-F238E27FC236}">
                <a16:creationId xmlns:a16="http://schemas.microsoft.com/office/drawing/2014/main" id="{4B7F79E3-8D24-1933-52FA-4C6D464A8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04" y="778897"/>
            <a:ext cx="609341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latin typeface="Letter-join Plus 40"/>
              </a:rPr>
              <a:t>Creating a love of reading in children is potentially one of the most powerful ways of improving academic standards in school.</a:t>
            </a:r>
          </a:p>
          <a:p>
            <a:pPr marL="0" indent="0" eaLnBrk="1" hangingPunct="1">
              <a:buNone/>
            </a:pPr>
            <a:endParaRPr lang="en-GB" altLang="en-US" sz="2000" dirty="0">
              <a:latin typeface="Letter-join Plus 40"/>
            </a:endParaRPr>
          </a:p>
          <a:p>
            <a:pPr eaLnBrk="1" hangingPunct="1"/>
            <a:r>
              <a:rPr lang="en-GB" altLang="en-US" sz="2000" dirty="0">
                <a:latin typeface="Letter-join Plus 40"/>
              </a:rPr>
              <a:t>There can be few better ways to improve pupils' chances in school, or beyond in the wider world than to enable them to become truly independent readers.</a:t>
            </a:r>
          </a:p>
          <a:p>
            <a:endParaRPr lang="en-GB" altLang="en-US" sz="2000" dirty="0">
              <a:latin typeface="Letter-join Plus 40"/>
            </a:endParaRPr>
          </a:p>
          <a:p>
            <a:r>
              <a:rPr lang="en-GB" sz="2000" dirty="0">
                <a:latin typeface="Letter-join Plus 40"/>
                <a:cs typeface="Arial"/>
              </a:rPr>
              <a:t>Promotes life-long skills</a:t>
            </a:r>
          </a:p>
          <a:p>
            <a:endParaRPr lang="en-GB" sz="2000" dirty="0">
              <a:latin typeface="Letter-join Plus 40"/>
              <a:cs typeface="Arial"/>
            </a:endParaRPr>
          </a:p>
          <a:p>
            <a:r>
              <a:rPr lang="en-GB" sz="2000" dirty="0">
                <a:latin typeface="Letter-join Plus 40"/>
                <a:cs typeface="Arial"/>
              </a:rPr>
              <a:t>Promotes social skills</a:t>
            </a:r>
          </a:p>
          <a:p>
            <a:endParaRPr lang="en-GB" sz="2000" dirty="0">
              <a:latin typeface="Letter-join Plus 40"/>
              <a:cs typeface="Arial"/>
            </a:endParaRPr>
          </a:p>
          <a:p>
            <a:r>
              <a:rPr lang="en-GB" sz="2000" dirty="0">
                <a:latin typeface="Letter-join Plus 40"/>
                <a:cs typeface="Arial"/>
              </a:rPr>
              <a:t>Expands vocabulary</a:t>
            </a:r>
          </a:p>
          <a:p>
            <a:endParaRPr lang="en-GB" sz="2000" dirty="0">
              <a:latin typeface="Letter-join Plus 40"/>
              <a:cs typeface="Arial"/>
            </a:endParaRPr>
          </a:p>
          <a:p>
            <a:endParaRPr lang="en-GB" sz="2400" dirty="0">
              <a:latin typeface="Arial"/>
              <a:cs typeface="Arial"/>
            </a:endParaRPr>
          </a:p>
          <a:p>
            <a:endParaRPr lang="en-GB" altLang="en-US" sz="2800" dirty="0"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5471A3-B00E-4F78-06D4-C9FA7EA29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3189">
            <a:off x="6986534" y="3193529"/>
            <a:ext cx="1482400" cy="2020972"/>
          </a:xfrm>
          <a:prstGeom prst="rect">
            <a:avLst/>
          </a:prstGeom>
        </p:spPr>
      </p:pic>
      <p:pic>
        <p:nvPicPr>
          <p:cNvPr id="3" name="Picture 2" descr="A picture containing text, indoor, display, computer&#10;&#10;Description automatically generated">
            <a:extLst>
              <a:ext uri="{FF2B5EF4-FFF2-40B4-BE49-F238E27FC236}">
                <a16:creationId xmlns:a16="http://schemas.microsoft.com/office/drawing/2014/main" id="{54298766-DE40-F206-05AC-7397FA4D5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16140">
            <a:off x="7270038" y="939003"/>
            <a:ext cx="1382984" cy="18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4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084B1B0-6BED-7A44-BDC7-FA70CF8D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81" y="5769890"/>
            <a:ext cx="786605" cy="995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90CCE-2721-1E4F-94BE-274B5445D5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9" y="6267671"/>
            <a:ext cx="6817532" cy="556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3D4B7-5716-C14D-B9B0-C6601F8957A7}"/>
              </a:ext>
            </a:extLst>
          </p:cNvPr>
          <p:cNvSpPr txBox="1"/>
          <p:nvPr/>
        </p:nvSpPr>
        <p:spPr>
          <a:xfrm>
            <a:off x="2026507" y="5590563"/>
            <a:ext cx="6549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Great Sankey Primary School </a:t>
            </a:r>
          </a:p>
          <a:p>
            <a:pPr algn="ctr"/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‘Together We Learn and Grow’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BC0024-D662-CF45-A9BF-15FFF4E6A653}"/>
              </a:ext>
            </a:extLst>
          </p:cNvPr>
          <p:cNvSpPr/>
          <p:nvPr/>
        </p:nvSpPr>
        <p:spPr>
          <a:xfrm>
            <a:off x="745644" y="5544844"/>
            <a:ext cx="819053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-651751" y="-357531"/>
            <a:ext cx="1069296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/>
              </a:rPr>
              <a:t>Why Is Reading Important?</a:t>
            </a:r>
            <a:endParaRPr lang="en-US" dirty="0">
              <a:latin typeface="Baguet Script"/>
            </a:endParaRPr>
          </a:p>
        </p:txBody>
      </p:sp>
      <p:pic>
        <p:nvPicPr>
          <p:cNvPr id="2050" name="Picture 2" descr="Picture">
            <a:extLst>
              <a:ext uri="{FF2B5EF4-FFF2-40B4-BE49-F238E27FC236}">
                <a16:creationId xmlns:a16="http://schemas.microsoft.com/office/drawing/2014/main" id="{2CB2E01B-93D1-6BBD-37E5-06B1A8D07A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6" r="24874" b="2600"/>
          <a:stretch/>
        </p:blipFill>
        <p:spPr bwMode="auto">
          <a:xfrm>
            <a:off x="3581774" y="785469"/>
            <a:ext cx="2973060" cy="46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72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084B1B0-6BED-7A44-BDC7-FA70CF8D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81" y="5769890"/>
            <a:ext cx="786605" cy="995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90CCE-2721-1E4F-94BE-274B5445D5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9" y="6267671"/>
            <a:ext cx="6817532" cy="556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3D4B7-5716-C14D-B9B0-C6601F8957A7}"/>
              </a:ext>
            </a:extLst>
          </p:cNvPr>
          <p:cNvSpPr txBox="1"/>
          <p:nvPr/>
        </p:nvSpPr>
        <p:spPr>
          <a:xfrm>
            <a:off x="2026507" y="5590563"/>
            <a:ext cx="6549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Great Sankey Primary School </a:t>
            </a:r>
          </a:p>
          <a:p>
            <a:pPr algn="ctr"/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‘Together We Learn and Grow’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BC0024-D662-CF45-A9BF-15FFF4E6A653}"/>
              </a:ext>
            </a:extLst>
          </p:cNvPr>
          <p:cNvSpPr/>
          <p:nvPr/>
        </p:nvSpPr>
        <p:spPr>
          <a:xfrm>
            <a:off x="745644" y="5544844"/>
            <a:ext cx="819053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1095433" y="217864"/>
            <a:ext cx="722709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 panose="00000500000000000000" pitchFamily="2" charset="0"/>
              </a:rPr>
              <a:t>The First and Most Important Teacher …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93ADE9-C7B8-5F55-6D84-D03246C5AD26}"/>
              </a:ext>
            </a:extLst>
          </p:cNvPr>
          <p:cNvSpPr txBox="1">
            <a:spLocks/>
          </p:cNvSpPr>
          <p:nvPr/>
        </p:nvSpPr>
        <p:spPr>
          <a:xfrm>
            <a:off x="729669" y="1699418"/>
            <a:ext cx="8051072" cy="3459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Letter-join Plus 40"/>
              </a:rPr>
              <a:t>As a parent or carer, you play the leading role in helping your child move through the stages of reading.</a:t>
            </a:r>
            <a:endParaRPr lang="en-US"/>
          </a:p>
          <a:p>
            <a:pPr algn="l"/>
            <a:endParaRPr lang="en-GB" altLang="en-US" sz="2800" dirty="0">
              <a:latin typeface="Letter-join Plus 4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Letter-join Plus 40"/>
              </a:rPr>
              <a:t>The link between home and school is such an important one – children who are encouraged, supported and taught in both environments will obviously have the best chance of success.</a:t>
            </a:r>
          </a:p>
        </p:txBody>
      </p:sp>
    </p:spTree>
    <p:extLst>
      <p:ext uri="{BB962C8B-B14F-4D97-AF65-F5344CB8AC3E}">
        <p14:creationId xmlns:p14="http://schemas.microsoft.com/office/powerpoint/2010/main" val="58839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084B1B0-6BED-7A44-BDC7-FA70CF8D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81" y="5769890"/>
            <a:ext cx="786605" cy="995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90CCE-2721-1E4F-94BE-274B5445D5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9" y="6267671"/>
            <a:ext cx="6817532" cy="556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3D4B7-5716-C14D-B9B0-C6601F8957A7}"/>
              </a:ext>
            </a:extLst>
          </p:cNvPr>
          <p:cNvSpPr txBox="1"/>
          <p:nvPr/>
        </p:nvSpPr>
        <p:spPr>
          <a:xfrm>
            <a:off x="2026507" y="5590563"/>
            <a:ext cx="6549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Great Sankey Primary School </a:t>
            </a:r>
          </a:p>
          <a:p>
            <a:pPr algn="ctr"/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‘Together We Learn and Grow’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BC0024-D662-CF45-A9BF-15FFF4E6A653}"/>
              </a:ext>
            </a:extLst>
          </p:cNvPr>
          <p:cNvSpPr/>
          <p:nvPr/>
        </p:nvSpPr>
        <p:spPr>
          <a:xfrm>
            <a:off x="745644" y="5544844"/>
            <a:ext cx="819053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1095433" y="217864"/>
            <a:ext cx="722709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 panose="00000500000000000000" pitchFamily="2" charset="0"/>
              </a:rPr>
              <a:t>How Can Parents Support Reading At Home?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3D532-5CE8-2D65-1B3E-DF9F2A0F94D0}"/>
              </a:ext>
            </a:extLst>
          </p:cNvPr>
          <p:cNvSpPr txBox="1">
            <a:spLocks/>
          </p:cNvSpPr>
          <p:nvPr/>
        </p:nvSpPr>
        <p:spPr>
          <a:xfrm>
            <a:off x="537606" y="1267917"/>
            <a:ext cx="8229600" cy="3687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Letter-join Plus 40"/>
              </a:rPr>
              <a:t>Ensure that from a young age children observe positive examples of reading/books</a:t>
            </a:r>
            <a:endParaRPr lang="en-US" sz="2800"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Letter-join Plus 40"/>
              </a:rPr>
              <a:t>Establish good reading habits for your children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Letter-join Plus 40"/>
              </a:rPr>
              <a:t>Include reading into daily activities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Letter-join Plus 40"/>
              </a:rPr>
              <a:t>Make reading fun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Letter-join Plus 40"/>
              </a:rPr>
              <a:t>Expose your children to a wide range of subjects, authors, genres and themes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Letter-join Plus 40"/>
              </a:rPr>
              <a:t>Tell your children stories – you don’t always have to read them!</a:t>
            </a:r>
          </a:p>
        </p:txBody>
      </p:sp>
    </p:spTree>
    <p:extLst>
      <p:ext uri="{BB962C8B-B14F-4D97-AF65-F5344CB8AC3E}">
        <p14:creationId xmlns:p14="http://schemas.microsoft.com/office/powerpoint/2010/main" val="166853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745644" y="-287446"/>
            <a:ext cx="83834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 panose="00000500000000000000" pitchFamily="2" charset="0"/>
              </a:rPr>
              <a:t>TCAT &amp; GSP Reads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4C5F47E-B775-6B70-3BAF-7CB8D09B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81" y="5769890"/>
            <a:ext cx="786605" cy="995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8AC939-2217-1CB1-54EE-97F8391CEEA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9" y="6267671"/>
            <a:ext cx="6817532" cy="556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5784E9-F66E-08DF-8049-9B82D4080A87}"/>
              </a:ext>
            </a:extLst>
          </p:cNvPr>
          <p:cNvSpPr txBox="1"/>
          <p:nvPr/>
        </p:nvSpPr>
        <p:spPr>
          <a:xfrm>
            <a:off x="2026507" y="5590563"/>
            <a:ext cx="6549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Great Sankey Primary School </a:t>
            </a:r>
          </a:p>
          <a:p>
            <a:pPr algn="ctr"/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‘Together We Learn and Grow’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AE8FFE-C6D5-1964-8781-1C4E2BA7B3D4}"/>
              </a:ext>
            </a:extLst>
          </p:cNvPr>
          <p:cNvSpPr/>
          <p:nvPr/>
        </p:nvSpPr>
        <p:spPr>
          <a:xfrm>
            <a:off x="745644" y="5544844"/>
            <a:ext cx="819053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4F2F8C-DC57-C65C-988D-6EBC3CEA45ED}"/>
              </a:ext>
            </a:extLst>
          </p:cNvPr>
          <p:cNvSpPr txBox="1"/>
          <p:nvPr/>
        </p:nvSpPr>
        <p:spPr>
          <a:xfrm>
            <a:off x="1090376" y="1887018"/>
            <a:ext cx="45788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hlinkClick r:id="rId5"/>
              </a:rPr>
              <a:t>TCAT Reads: Supporting Your Child's Reading at Home (Primary) (office.com)</a:t>
            </a:r>
            <a:endParaRPr lang="en-GB" sz="3600" dirty="0"/>
          </a:p>
        </p:txBody>
      </p:sp>
      <p:pic>
        <p:nvPicPr>
          <p:cNvPr id="1026" name="Picture 2" descr="Microsoft Apps">
            <a:extLst>
              <a:ext uri="{FF2B5EF4-FFF2-40B4-BE49-F238E27FC236}">
                <a16:creationId xmlns:a16="http://schemas.microsoft.com/office/drawing/2014/main" id="{E06F4868-3B5B-8234-FFE8-94FD2337AB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1" t="27412" r="27391" b="18458"/>
          <a:stretch/>
        </p:blipFill>
        <p:spPr bwMode="auto">
          <a:xfrm>
            <a:off x="5982657" y="1791808"/>
            <a:ext cx="2646706" cy="319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10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084B1B0-6BED-7A44-BDC7-FA70CF8D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81" y="5769890"/>
            <a:ext cx="786605" cy="995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90CCE-2721-1E4F-94BE-274B5445D5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9" y="6267671"/>
            <a:ext cx="6817532" cy="556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3D4B7-5716-C14D-B9B0-C6601F8957A7}"/>
              </a:ext>
            </a:extLst>
          </p:cNvPr>
          <p:cNvSpPr txBox="1"/>
          <p:nvPr/>
        </p:nvSpPr>
        <p:spPr>
          <a:xfrm>
            <a:off x="2026507" y="5590563"/>
            <a:ext cx="6549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Great Sankey Primary School </a:t>
            </a:r>
          </a:p>
          <a:p>
            <a:pPr algn="ctr"/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‘Together We Learn and Grow’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BC0024-D662-CF45-A9BF-15FFF4E6A653}"/>
              </a:ext>
            </a:extLst>
          </p:cNvPr>
          <p:cNvSpPr/>
          <p:nvPr/>
        </p:nvSpPr>
        <p:spPr>
          <a:xfrm>
            <a:off x="745644" y="5544844"/>
            <a:ext cx="819053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1172883" y="-124024"/>
            <a:ext cx="722709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 panose="00000500000000000000" pitchFamily="2" charset="0"/>
              </a:rPr>
              <a:t>What If My Child Is Stuck?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A523544-11E0-AF2E-CA86-DCE88B2454FE}"/>
              </a:ext>
            </a:extLst>
          </p:cNvPr>
          <p:cNvSpPr txBox="1">
            <a:spLocks/>
          </p:cNvSpPr>
          <p:nvPr/>
        </p:nvSpPr>
        <p:spPr bwMode="auto">
          <a:xfrm>
            <a:off x="692811" y="1133936"/>
            <a:ext cx="838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200" b="1" dirty="0">
                <a:latin typeface="Letter-join Plus 40"/>
              </a:rPr>
              <a:t> Use phonics first: </a:t>
            </a:r>
            <a:endParaRPr lang="en-GB" altLang="en-US" sz="2200" dirty="0">
              <a:latin typeface="Letter-join Plus 4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Letter-join Plus 40"/>
              </a:rPr>
              <a:t>  What sound does the word begin with? Can you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Letter-join Plus 40"/>
              </a:rPr>
              <a:t>  say the sounds in the word? Blend them together.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dirty="0">
              <a:latin typeface="Letter-join Plus 4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200" dirty="0">
                <a:latin typeface="Letter-join Plus 40"/>
              </a:rPr>
              <a:t> Read to the end of the sentence. What would make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Letter-join Plus 40"/>
              </a:rPr>
              <a:t>  sense?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200" dirty="0">
              <a:latin typeface="Letter-join Plus 4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200" dirty="0">
                <a:latin typeface="Letter-join Plus 40"/>
              </a:rPr>
              <a:t> What is the text about – what might fit here?</a:t>
            </a:r>
          </a:p>
          <a:p>
            <a:pPr eaLnBrk="1" hangingPunct="1">
              <a:spcBef>
                <a:spcPct val="0"/>
              </a:spcBef>
            </a:pPr>
            <a:endParaRPr lang="en-GB" altLang="en-US" sz="2200" dirty="0">
              <a:latin typeface="Letter-join Plus 4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200" dirty="0">
                <a:latin typeface="Letter-join Plus 40"/>
              </a:rPr>
              <a:t> Does it sound right?</a:t>
            </a:r>
          </a:p>
          <a:p>
            <a:pPr eaLnBrk="1" hangingPunct="1">
              <a:spcBef>
                <a:spcPct val="0"/>
              </a:spcBef>
            </a:pPr>
            <a:endParaRPr lang="en-GB" altLang="en-US" sz="2200" dirty="0">
              <a:latin typeface="Letter-join Plus 4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200" dirty="0">
                <a:latin typeface="Letter-join Plus 40"/>
              </a:rPr>
              <a:t> Look at the picture. Does it help?</a:t>
            </a:r>
          </a:p>
        </p:txBody>
      </p:sp>
      <p:pic>
        <p:nvPicPr>
          <p:cNvPr id="4098" name="Picture 2" descr="Confused Kid Images - Free Download on Freepik">
            <a:extLst>
              <a:ext uri="{FF2B5EF4-FFF2-40B4-BE49-F238E27FC236}">
                <a16:creationId xmlns:a16="http://schemas.microsoft.com/office/drawing/2014/main" id="{543A41DA-D4D4-BAB2-39ED-F2E8FA783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64" y="1935615"/>
            <a:ext cx="3008141" cy="304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8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084B1B0-6BED-7A44-BDC7-FA70CF8D69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81" y="5769890"/>
            <a:ext cx="786605" cy="995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90CCE-2721-1E4F-94BE-274B5445D51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9" y="6267671"/>
            <a:ext cx="6817532" cy="556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3D4B7-5716-C14D-B9B0-C6601F8957A7}"/>
              </a:ext>
            </a:extLst>
          </p:cNvPr>
          <p:cNvSpPr txBox="1"/>
          <p:nvPr/>
        </p:nvSpPr>
        <p:spPr>
          <a:xfrm>
            <a:off x="2026507" y="5590563"/>
            <a:ext cx="6549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Great Sankey Primary School </a:t>
            </a:r>
          </a:p>
          <a:p>
            <a:pPr algn="ctr"/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‘Together We Learn and Grow’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BC0024-D662-CF45-A9BF-15FFF4E6A653}"/>
              </a:ext>
            </a:extLst>
          </p:cNvPr>
          <p:cNvSpPr/>
          <p:nvPr/>
        </p:nvSpPr>
        <p:spPr>
          <a:xfrm>
            <a:off x="745644" y="5544844"/>
            <a:ext cx="819053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-573208" y="-254009"/>
            <a:ext cx="722709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 panose="00000500000000000000" pitchFamily="2" charset="0"/>
              </a:rPr>
              <a:t>Teaching Reading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BB33D8-F764-4BAD-C4EB-F818281EE2DD}"/>
              </a:ext>
            </a:extLst>
          </p:cNvPr>
          <p:cNvSpPr txBox="1">
            <a:spLocks/>
          </p:cNvSpPr>
          <p:nvPr/>
        </p:nvSpPr>
        <p:spPr>
          <a:xfrm>
            <a:off x="762494" y="1098317"/>
            <a:ext cx="8229600" cy="42672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altLang="en-US" sz="2200" dirty="0">
                <a:latin typeface="Letter-join Plus 40" pitchFamily="50" charset="0"/>
                <a:cs typeface="+mn-cs"/>
              </a:rPr>
              <a:t>Reading requires two skills: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altLang="en-US" sz="2200" b="1" u="sng" dirty="0">
                <a:solidFill>
                  <a:srgbClr val="C00000"/>
                </a:solidFill>
                <a:latin typeface="Letter-join Plus 40" pitchFamily="50" charset="0"/>
                <a:cs typeface="+mn-cs"/>
              </a:rPr>
              <a:t>Phonic &amp; Word Recognition: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2200" dirty="0">
                <a:latin typeface="Letter-join Plus 40" pitchFamily="50" charset="0"/>
                <a:cs typeface="+mn-cs"/>
              </a:rPr>
              <a:t>The ability to recognise words presented in and out of context.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2200" dirty="0">
                <a:latin typeface="Letter-join Plus 40" pitchFamily="50" charset="0"/>
                <a:cs typeface="+mn-cs"/>
              </a:rPr>
              <a:t>The ability to blend letter sounds (phonemes) together to read words.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altLang="en-US" sz="2200" b="1" u="sng" dirty="0">
                <a:solidFill>
                  <a:srgbClr val="C00000"/>
                </a:solidFill>
                <a:latin typeface="Letter-join Plus 40" pitchFamily="50" charset="0"/>
                <a:cs typeface="+mn-cs"/>
              </a:rPr>
              <a:t>Understanding: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2200" dirty="0">
                <a:latin typeface="Letter-join Plus 40" pitchFamily="50" charset="0"/>
                <a:cs typeface="+mn-cs"/>
              </a:rPr>
              <a:t>The ability to understand the meaning of the words and sentences in a text.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altLang="en-US" sz="2200" dirty="0">
                <a:latin typeface="Letter-join Plus 40" pitchFamily="50" charset="0"/>
                <a:cs typeface="+mn-cs"/>
              </a:rPr>
              <a:t>The ability to understand the ideas, information and themes in a text</a:t>
            </a:r>
            <a:endParaRPr lang="en-GB" sz="3200" dirty="0">
              <a:latin typeface="Letter-join Plus 40" pitchFamily="50" charset="0"/>
              <a:ea typeface="+mj-ea"/>
              <a:cs typeface="+mj-cs"/>
            </a:endParaRPr>
          </a:p>
        </p:txBody>
      </p:sp>
      <p:pic>
        <p:nvPicPr>
          <p:cNvPr id="8194" name="Picture 2" descr="Research TC">
            <a:extLst>
              <a:ext uri="{FF2B5EF4-FFF2-40B4-BE49-F238E27FC236}">
                <a16:creationId xmlns:a16="http://schemas.microsoft.com/office/drawing/2014/main" id="{B31D34BD-0802-4CD0-D84D-3BCAF03DB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0"/>
          <a:stretch/>
        </p:blipFill>
        <p:spPr bwMode="auto">
          <a:xfrm>
            <a:off x="5991523" y="221565"/>
            <a:ext cx="2572883" cy="20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3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73BE03-6F56-5F41-926E-C24C0C18AB0E}"/>
              </a:ext>
            </a:extLst>
          </p:cNvPr>
          <p:cNvSpPr/>
          <p:nvPr/>
        </p:nvSpPr>
        <p:spPr>
          <a:xfrm>
            <a:off x="-15352" y="-1"/>
            <a:ext cx="382385" cy="685800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17E7AB-240B-4944-A26C-DEFE53B29058}"/>
              </a:ext>
            </a:extLst>
          </p:cNvPr>
          <p:cNvSpPr/>
          <p:nvPr/>
        </p:nvSpPr>
        <p:spPr>
          <a:xfrm>
            <a:off x="363259" y="10293"/>
            <a:ext cx="133004" cy="68477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2084B1B0-6BED-7A44-BDC7-FA70CF8D69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581" y="5769890"/>
            <a:ext cx="786605" cy="995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190CCE-2721-1E4F-94BE-274B5445D51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9" y="6267671"/>
            <a:ext cx="6817532" cy="5564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3D4B7-5716-C14D-B9B0-C6601F8957A7}"/>
              </a:ext>
            </a:extLst>
          </p:cNvPr>
          <p:cNvSpPr txBox="1"/>
          <p:nvPr/>
        </p:nvSpPr>
        <p:spPr>
          <a:xfrm>
            <a:off x="2026507" y="5590563"/>
            <a:ext cx="65494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00000"/>
                </a:solidFill>
              </a:rPr>
              <a:t>Great Sankey Primary School </a:t>
            </a:r>
          </a:p>
          <a:p>
            <a:pPr algn="ctr"/>
            <a:r>
              <a:rPr lang="en-GB" sz="1400" b="1" dirty="0">
                <a:solidFill>
                  <a:schemeClr val="accent4">
                    <a:lumMod val="75000"/>
                  </a:schemeClr>
                </a:solidFill>
              </a:rPr>
              <a:t>‘Together We Learn and Grow’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BC0024-D662-CF45-A9BF-15FFF4E6A653}"/>
              </a:ext>
            </a:extLst>
          </p:cNvPr>
          <p:cNvSpPr/>
          <p:nvPr/>
        </p:nvSpPr>
        <p:spPr>
          <a:xfrm>
            <a:off x="745644" y="5544844"/>
            <a:ext cx="8190538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1026">
            <a:extLst>
              <a:ext uri="{FF2B5EF4-FFF2-40B4-BE49-F238E27FC236}">
                <a16:creationId xmlns:a16="http://schemas.microsoft.com/office/drawing/2014/main" id="{02C32E84-7E30-4733-CF8D-2271316FA0A2}"/>
              </a:ext>
            </a:extLst>
          </p:cNvPr>
          <p:cNvSpPr txBox="1">
            <a:spLocks/>
          </p:cNvSpPr>
          <p:nvPr/>
        </p:nvSpPr>
        <p:spPr>
          <a:xfrm>
            <a:off x="582396" y="-218520"/>
            <a:ext cx="83834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4400" b="1" dirty="0">
                <a:solidFill>
                  <a:srgbClr val="C00000"/>
                </a:solidFill>
                <a:latin typeface="Baguet Script" panose="00000500000000000000" pitchFamily="2" charset="0"/>
              </a:rPr>
              <a:t>Promoting A Love Of Reading …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BE3E248-D151-BA7C-EC76-D3F58EF3B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581" y="1247971"/>
            <a:ext cx="82296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Letter-join Plus 40"/>
              </a:rPr>
              <a:t>As a school and phase, our key priority is to promote and instil a love of reading in all children.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Letter-join Plus 4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Letter-join Plus 40"/>
              </a:rPr>
              <a:t>We provide children with many opportunities to read and be read to throughout the day.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Letter-join Plus 4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Letter-join Plus 40"/>
              </a:rPr>
              <a:t>Provide lots of exciting opportunities to promote reading – including: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Letter-join Plus 4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latin typeface="Letter-join Plus 40"/>
              </a:rPr>
              <a:t> Sponsored Reads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latin typeface="Letter-join Plus 40"/>
              </a:rPr>
              <a:t> Reading Corner Competitions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latin typeface="Letter-join Plus 40"/>
              </a:rPr>
              <a:t> School Book Fairs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000" dirty="0">
                <a:latin typeface="Letter-join Plus 40"/>
              </a:rPr>
              <a:t> 100 Book challenge</a:t>
            </a:r>
          </a:p>
          <a:p>
            <a:pPr>
              <a:spcBef>
                <a:spcPct val="0"/>
              </a:spcBef>
            </a:pPr>
            <a:r>
              <a:rPr lang="en-GB" altLang="en-US" sz="2000" dirty="0">
                <a:latin typeface="Letter-join Plus 40"/>
              </a:rPr>
              <a:t>World Book Day</a:t>
            </a:r>
          </a:p>
        </p:txBody>
      </p:sp>
      <p:pic>
        <p:nvPicPr>
          <p:cNvPr id="3" name="Picture 1" descr="C:\Users\T Gawne\AppData\Local\Microsoft\Windows\INetCache\IE\105JVTJH\-LOVE-love-36983825-1680-1050[1].jpg">
            <a:extLst>
              <a:ext uri="{FF2B5EF4-FFF2-40B4-BE49-F238E27FC236}">
                <a16:creationId xmlns:a16="http://schemas.microsoft.com/office/drawing/2014/main" id="{FF0F5954-8B43-72DA-998D-026C49089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8160">
            <a:off x="5374472" y="3771561"/>
            <a:ext cx="2169103" cy="135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645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976</Words>
  <Application>Microsoft Office PowerPoint</Application>
  <PresentationFormat>On-screen Show (4:3)</PresentationFormat>
  <Paragraphs>175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Gawne</dc:creator>
  <cp:lastModifiedBy>Thomas Gawne</cp:lastModifiedBy>
  <cp:revision>51</cp:revision>
  <dcterms:created xsi:type="dcterms:W3CDTF">2021-07-27T12:25:25Z</dcterms:created>
  <dcterms:modified xsi:type="dcterms:W3CDTF">2023-06-19T20:29:04Z</dcterms:modified>
</cp:coreProperties>
</file>