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11"/>
  </p:notesMasterIdLst>
  <p:sldIdLst>
    <p:sldId id="256" r:id="rId5"/>
    <p:sldId id="262" r:id="rId6"/>
    <p:sldId id="257" r:id="rId7"/>
    <p:sldId id="260" r:id="rId8"/>
    <p:sldId id="261" r:id="rId9"/>
    <p:sldId id="258" r:id="rId10"/>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4" roundtripDataSignature="AMtx7miFFCXocu0qgZhhU4EjWGy1rogGQ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45" autoAdjust="0"/>
    <p:restoredTop sz="94660"/>
  </p:normalViewPr>
  <p:slideViewPr>
    <p:cSldViewPr snapToGrid="0">
      <p:cViewPr varScale="1">
        <p:scale>
          <a:sx n="67" d="100"/>
          <a:sy n="67" d="100"/>
        </p:scale>
        <p:origin x="1452" y="72"/>
      </p:cViewPr>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3" Type="http://schemas.openxmlformats.org/officeDocument/2006/relationships/customXml" Target="../customXml/item3.xml"/><Relationship Id="rId34" Type="http://customschemas.google.com/relationships/presentationmetadata" Target="metadata"/><Relationship Id="rId7" Type="http://schemas.openxmlformats.org/officeDocument/2006/relationships/slide" Target="slides/slide3.xml"/><Relationship Id="rId38"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1.xml"/><Relationship Id="rId36"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885803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600" dirty="0"/>
              <a:t>Welcome back</a:t>
            </a:r>
          </a:p>
          <a:p>
            <a:pPr marL="0" lvl="0" indent="0" algn="l" rtl="0">
              <a:spcBef>
                <a:spcPts val="0"/>
              </a:spcBef>
              <a:spcAft>
                <a:spcPts val="0"/>
              </a:spcAft>
              <a:buNone/>
            </a:pPr>
            <a:r>
              <a:rPr lang="en-GB" sz="1600" dirty="0"/>
              <a:t>Hope you’ve had a great summer, well rested, relaxed. </a:t>
            </a:r>
          </a:p>
          <a:p>
            <a:pPr marL="0" lvl="0" indent="0" algn="l" rtl="0">
              <a:spcBef>
                <a:spcPts val="0"/>
              </a:spcBef>
              <a:spcAft>
                <a:spcPts val="0"/>
              </a:spcAft>
              <a:buNone/>
            </a:pPr>
            <a:r>
              <a:rPr lang="en-GB" sz="1600" dirty="0"/>
              <a:t>Great to see so many of your photos on FB, Steph’s tik </a:t>
            </a:r>
            <a:r>
              <a:rPr lang="en-GB" sz="1600" dirty="0" err="1"/>
              <a:t>toks</a:t>
            </a:r>
            <a:r>
              <a:rPr lang="en-GB" sz="1600" dirty="0"/>
              <a:t>!</a:t>
            </a:r>
          </a:p>
          <a:p>
            <a:pPr marL="0" lvl="0" indent="0" algn="l" rtl="0">
              <a:spcBef>
                <a:spcPts val="0"/>
              </a:spcBef>
              <a:spcAft>
                <a:spcPts val="0"/>
              </a:spcAft>
              <a:buNone/>
            </a:pPr>
            <a:r>
              <a:rPr lang="en-GB" sz="1600" dirty="0"/>
              <a:t>Congratulations to Granny Jo – Brody </a:t>
            </a:r>
          </a:p>
          <a:p>
            <a:pPr marL="0" lvl="0" indent="0" algn="l" rtl="0">
              <a:spcBef>
                <a:spcPts val="0"/>
              </a:spcBef>
              <a:spcAft>
                <a:spcPts val="0"/>
              </a:spcAft>
              <a:buNone/>
            </a:pPr>
            <a:r>
              <a:rPr lang="en-GB" sz="1600" dirty="0"/>
              <a:t>Run through the day</a:t>
            </a: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This is the new Team GSP</a:t>
            </a:r>
          </a:p>
          <a:p>
            <a:pPr marL="0" lvl="0" indent="0" algn="l" rtl="0">
              <a:spcBef>
                <a:spcPts val="0"/>
              </a:spcBef>
              <a:spcAft>
                <a:spcPts val="0"/>
              </a:spcAft>
              <a:buNone/>
            </a:pPr>
            <a:r>
              <a:rPr lang="en-GB" dirty="0"/>
              <a:t>Very proud to be the new HT of this school and to work alongside you all.</a:t>
            </a:r>
          </a:p>
          <a:p>
            <a:pPr marL="0" lvl="0" indent="0" algn="l" rtl="0">
              <a:spcBef>
                <a:spcPts val="0"/>
              </a:spcBef>
              <a:spcAft>
                <a:spcPts val="0"/>
              </a:spcAft>
              <a:buNone/>
            </a:pPr>
            <a:r>
              <a:rPr lang="en-GB" dirty="0"/>
              <a:t>Thank you for all the lovely messages before the summer, meant a great deal to know you’re all behind me and supporting me and I hope I serve you all well</a:t>
            </a:r>
          </a:p>
          <a:p>
            <a:pPr marL="0" lvl="0" indent="0" algn="l" rtl="0">
              <a:spcBef>
                <a:spcPts val="0"/>
              </a:spcBef>
              <a:spcAft>
                <a:spcPts val="0"/>
              </a:spcAft>
              <a:buNone/>
            </a:pPr>
            <a:r>
              <a:rPr lang="en-GB" dirty="0"/>
              <a:t>Jane de Foy ‘ you’re not one of those are you, you know a new broom sweeps clean?’ made me laugh but on reflection made me think about how you all must be feeling. A significant change such as a new HT can lead to some of you feeling unsettled and a bit nervous – reassurance. Strength of the team.</a:t>
            </a:r>
          </a:p>
          <a:p>
            <a:pPr marL="0" lvl="0" indent="0" algn="l" rtl="0">
              <a:spcBef>
                <a:spcPts val="0"/>
              </a:spcBef>
              <a:spcAft>
                <a:spcPts val="0"/>
              </a:spcAft>
              <a:buNone/>
            </a:pPr>
            <a:r>
              <a:rPr lang="en-GB" dirty="0"/>
              <a:t>Book Imperfect leadership ‘page 55’. Great book and has some great advice for new Headteachers.</a:t>
            </a:r>
            <a:endParaRPr dirty="0"/>
          </a:p>
        </p:txBody>
      </p:sp>
      <p:sp>
        <p:nvSpPr>
          <p:cNvPr id="135" name="Google Shape;135;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This is the new Team GSP</a:t>
            </a:r>
          </a:p>
          <a:p>
            <a:pPr marL="0" lvl="0" indent="0" algn="l" rtl="0">
              <a:spcBef>
                <a:spcPts val="0"/>
              </a:spcBef>
              <a:spcAft>
                <a:spcPts val="0"/>
              </a:spcAft>
              <a:buNone/>
            </a:pPr>
            <a:r>
              <a:rPr lang="en-GB" dirty="0"/>
              <a:t>Very proud to be the new HT of this school and to work alongside you all.</a:t>
            </a:r>
          </a:p>
          <a:p>
            <a:pPr marL="0" lvl="0" indent="0" algn="l" rtl="0">
              <a:spcBef>
                <a:spcPts val="0"/>
              </a:spcBef>
              <a:spcAft>
                <a:spcPts val="0"/>
              </a:spcAft>
              <a:buNone/>
            </a:pPr>
            <a:r>
              <a:rPr lang="en-GB" dirty="0"/>
              <a:t>Thank you for all the lovely messages before the summer, meant a great deal to know you’re all behind me and supporting me and I hope I serve you all well</a:t>
            </a:r>
          </a:p>
          <a:p>
            <a:pPr marL="0" lvl="0" indent="0" algn="l" rtl="0">
              <a:spcBef>
                <a:spcPts val="0"/>
              </a:spcBef>
              <a:spcAft>
                <a:spcPts val="0"/>
              </a:spcAft>
              <a:buNone/>
            </a:pPr>
            <a:r>
              <a:rPr lang="en-GB" dirty="0"/>
              <a:t>Jane de Foy ‘ you’re not one of those are you, you know a new broom sweeps clean?’ made me laugh but on reflection made me think about how you all must be feeling. A significant change such as a new HT can lead to some of you feeling unsettled and a bit nervous – reassurance. Strength of the team.</a:t>
            </a:r>
          </a:p>
          <a:p>
            <a:pPr marL="0" lvl="0" indent="0" algn="l" rtl="0">
              <a:spcBef>
                <a:spcPts val="0"/>
              </a:spcBef>
              <a:spcAft>
                <a:spcPts val="0"/>
              </a:spcAft>
              <a:buNone/>
            </a:pPr>
            <a:r>
              <a:rPr lang="en-GB" dirty="0"/>
              <a:t>Book Imperfect leadership ‘page 55’. Great book and has some great advice for new Headteachers.</a:t>
            </a:r>
            <a:endParaRPr dirty="0"/>
          </a:p>
        </p:txBody>
      </p:sp>
      <p:sp>
        <p:nvSpPr>
          <p:cNvPr id="135" name="Google Shape;135;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46794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This is a time of change for our school so it’s a good time to stop and take stock and reflect. We’ll start with our vision. The school’s vision should be a shared vision where everyone buys into it – when was the last time we looked at it collectively? Today is a good opportunity.</a:t>
            </a:r>
          </a:p>
          <a:p>
            <a:pPr marL="0" lvl="0" indent="0" algn="l" rtl="0">
              <a:spcBef>
                <a:spcPts val="0"/>
              </a:spcBef>
              <a:spcAft>
                <a:spcPts val="0"/>
              </a:spcAft>
              <a:buNone/>
            </a:pPr>
            <a:r>
              <a:rPr lang="en-GB" dirty="0"/>
              <a:t>Read through </a:t>
            </a:r>
          </a:p>
          <a:p>
            <a:pPr marL="0" lvl="0" indent="0" algn="l" rtl="0">
              <a:spcBef>
                <a:spcPts val="0"/>
              </a:spcBef>
              <a:spcAft>
                <a:spcPts val="0"/>
              </a:spcAft>
              <a:buNone/>
            </a:pPr>
            <a:r>
              <a:rPr lang="en-GB" dirty="0"/>
              <a:t>Children are at the heart as they always should be. Everything we do comes down to benefit them. Could this be an opportunity to stop, reflect and to tweak some of our practice? </a:t>
            </a:r>
          </a:p>
          <a:p>
            <a:pPr marL="0" lvl="0" indent="0" algn="l" rtl="0">
              <a:spcBef>
                <a:spcPts val="0"/>
              </a:spcBef>
              <a:spcAft>
                <a:spcPts val="0"/>
              </a:spcAft>
              <a:buNone/>
            </a:pPr>
            <a:r>
              <a:rPr lang="en-GB" dirty="0"/>
              <a:t> Do we do some of the things we do because we’ve always done them? Is there a better way? Referred to in the book as the Christmas tree effect – not saying this is what we do but sometimes – any changes we make or additions have been measured and based on research and this needs to continue. Now is a good time to shape our practice so we’re going to carry out a short exercise in teams. </a:t>
            </a:r>
            <a:endParaRPr dirty="0"/>
          </a:p>
        </p:txBody>
      </p:sp>
      <p:sp>
        <p:nvSpPr>
          <p:cNvPr id="109" name="Google Shape;109;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8"/>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8"/>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8"/>
          <p:cNvSpPr txBox="1">
            <a:spLocks noGrp="1"/>
          </p:cNvSpPr>
          <p:nvPr>
            <p:ph type="title"/>
          </p:nvPr>
        </p:nvSpPr>
        <p:spPr>
          <a:xfrm rot="5400000">
            <a:off x="4623593" y="2285206"/>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8"/>
          <p:cNvSpPr txBox="1">
            <a:spLocks noGrp="1"/>
          </p:cNvSpPr>
          <p:nvPr>
            <p:ph type="body" idx="1"/>
          </p:nvPr>
        </p:nvSpPr>
        <p:spPr>
          <a:xfrm rot="5400000">
            <a:off x="623093"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0"/>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0"/>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1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1"/>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11"/>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1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2"/>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2"/>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12"/>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2"/>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12"/>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5"/>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5"/>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5"/>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6"/>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6"/>
          <p:cNvSpPr>
            <a:spLocks noGrp="1"/>
          </p:cNvSpPr>
          <p:nvPr>
            <p:ph type="pic" idx="2"/>
          </p:nvPr>
        </p:nvSpPr>
        <p:spPr>
          <a:xfrm>
            <a:off x="3887391" y="987426"/>
            <a:ext cx="4629150" cy="4873625"/>
          </a:xfrm>
          <a:prstGeom prst="rect">
            <a:avLst/>
          </a:prstGeom>
          <a:noFill/>
          <a:ln>
            <a:noFill/>
          </a:ln>
        </p:spPr>
      </p:sp>
      <p:sp>
        <p:nvSpPr>
          <p:cNvPr id="64" name="Google Shape;64;p16"/>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7"/>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7"/>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1.jpg"/><Relationship Id="rId7"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15352" y="-1"/>
            <a:ext cx="382385" cy="6858001"/>
          </a:xfrm>
          <a:prstGeom prst="rect">
            <a:avLst/>
          </a:prstGeom>
          <a:solidFill>
            <a:srgbClr val="C0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5" name="Google Shape;85;p1"/>
          <p:cNvSpPr/>
          <p:nvPr/>
        </p:nvSpPr>
        <p:spPr>
          <a:xfrm>
            <a:off x="363259" y="10293"/>
            <a:ext cx="133004" cy="6847707"/>
          </a:xfrm>
          <a:prstGeom prst="rect">
            <a:avLst/>
          </a:prstGeom>
          <a:solidFill>
            <a:srgbClr val="FFD96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86" name="Google Shape;86;p1" descr="A picture containing logo&#10;&#10;Description automatically generated"/>
          <p:cNvPicPr preferRelativeResize="0"/>
          <p:nvPr/>
        </p:nvPicPr>
        <p:blipFill rotWithShape="1">
          <a:blip r:embed="rId3">
            <a:alphaModFix/>
          </a:blip>
          <a:srcRect/>
          <a:stretch/>
        </p:blipFill>
        <p:spPr>
          <a:xfrm>
            <a:off x="779581" y="5769890"/>
            <a:ext cx="786605" cy="995562"/>
          </a:xfrm>
          <a:prstGeom prst="rect">
            <a:avLst/>
          </a:prstGeom>
          <a:noFill/>
          <a:ln>
            <a:noFill/>
          </a:ln>
        </p:spPr>
      </p:pic>
      <p:pic>
        <p:nvPicPr>
          <p:cNvPr id="87" name="Google Shape;87;p1"/>
          <p:cNvPicPr preferRelativeResize="0"/>
          <p:nvPr/>
        </p:nvPicPr>
        <p:blipFill rotWithShape="1">
          <a:blip r:embed="rId4">
            <a:alphaModFix/>
          </a:blip>
          <a:srcRect/>
          <a:stretch/>
        </p:blipFill>
        <p:spPr>
          <a:xfrm>
            <a:off x="1892469" y="6267671"/>
            <a:ext cx="6817532" cy="556404"/>
          </a:xfrm>
          <a:prstGeom prst="rect">
            <a:avLst/>
          </a:prstGeom>
          <a:noFill/>
          <a:ln>
            <a:noFill/>
          </a:ln>
        </p:spPr>
      </p:pic>
      <p:sp>
        <p:nvSpPr>
          <p:cNvPr id="88" name="Google Shape;88;p1"/>
          <p:cNvSpPr txBox="1"/>
          <p:nvPr/>
        </p:nvSpPr>
        <p:spPr>
          <a:xfrm>
            <a:off x="2026507" y="5590563"/>
            <a:ext cx="6549455" cy="67710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i="0" u="none" strike="noStrike" cap="none">
                <a:solidFill>
                  <a:srgbClr val="C00000"/>
                </a:solidFill>
                <a:latin typeface="Calibri"/>
                <a:ea typeface="Calibri"/>
                <a:cs typeface="Calibri"/>
                <a:sym typeface="Calibri"/>
              </a:rPr>
              <a:t>Great Sankey Primary School </a:t>
            </a:r>
            <a:endParaRPr/>
          </a:p>
          <a:p>
            <a:pPr marL="0" marR="0" lvl="0" indent="0" algn="ctr" rtl="0">
              <a:spcBef>
                <a:spcPts val="0"/>
              </a:spcBef>
              <a:spcAft>
                <a:spcPts val="0"/>
              </a:spcAft>
              <a:buNone/>
            </a:pPr>
            <a:r>
              <a:rPr lang="en-GB" sz="1400" b="1" i="0" u="none" strike="noStrike" cap="none">
                <a:solidFill>
                  <a:srgbClr val="BF9000"/>
                </a:solidFill>
                <a:latin typeface="Calibri"/>
                <a:ea typeface="Calibri"/>
                <a:cs typeface="Calibri"/>
                <a:sym typeface="Calibri"/>
              </a:rPr>
              <a:t>‘Together We Learn and Grow’</a:t>
            </a:r>
            <a:endParaRPr/>
          </a:p>
        </p:txBody>
      </p:sp>
      <p:sp>
        <p:nvSpPr>
          <p:cNvPr id="89" name="Google Shape;89;p1"/>
          <p:cNvSpPr/>
          <p:nvPr/>
        </p:nvSpPr>
        <p:spPr>
          <a:xfrm>
            <a:off x="745644" y="5544844"/>
            <a:ext cx="8190538" cy="45719"/>
          </a:xfrm>
          <a:prstGeom prst="rect">
            <a:avLst/>
          </a:prstGeom>
          <a:solidFill>
            <a:srgbClr val="C00000"/>
          </a:solidFill>
          <a:ln w="12700" cap="flat" cmpd="sng">
            <a:solidFill>
              <a:srgbClr val="C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 name="TextBox 1">
            <a:extLst>
              <a:ext uri="{FF2B5EF4-FFF2-40B4-BE49-F238E27FC236}">
                <a16:creationId xmlns:a16="http://schemas.microsoft.com/office/drawing/2014/main" id="{1D90E7BB-5BEE-8EED-2C97-B0599821C268}"/>
              </a:ext>
            </a:extLst>
          </p:cNvPr>
          <p:cNvSpPr txBox="1"/>
          <p:nvPr/>
        </p:nvSpPr>
        <p:spPr>
          <a:xfrm>
            <a:off x="1566186" y="996952"/>
            <a:ext cx="6677702" cy="4001095"/>
          </a:xfrm>
          <a:prstGeom prst="rect">
            <a:avLst/>
          </a:prstGeom>
          <a:noFill/>
        </p:spPr>
        <p:txBody>
          <a:bodyPr wrap="square" rtlCol="0">
            <a:spAutoFit/>
          </a:bodyPr>
          <a:lstStyle/>
          <a:p>
            <a:pPr algn="ctr"/>
            <a:r>
              <a:rPr lang="en-US" sz="4800" dirty="0">
                <a:solidFill>
                  <a:srgbClr val="FF0000"/>
                </a:solidFill>
                <a:latin typeface="Baguet Script" panose="00000500000000000000" pitchFamily="2" charset="0"/>
              </a:rPr>
              <a:t>Welcome to Reception</a:t>
            </a:r>
          </a:p>
          <a:p>
            <a:pPr algn="ctr"/>
            <a:endParaRPr lang="en-US" sz="4800" dirty="0">
              <a:solidFill>
                <a:srgbClr val="FF0000"/>
              </a:solidFill>
              <a:latin typeface="Baguet Script" panose="00000500000000000000" pitchFamily="2" charset="0"/>
            </a:endParaRPr>
          </a:p>
          <a:p>
            <a:pPr algn="ctr"/>
            <a:r>
              <a:rPr lang="en-US" sz="4800" dirty="0">
                <a:solidFill>
                  <a:srgbClr val="FF0000"/>
                </a:solidFill>
                <a:latin typeface="Baguet Script" panose="00000500000000000000" pitchFamily="2" charset="0"/>
              </a:rPr>
              <a:t>Stay and Play </a:t>
            </a:r>
          </a:p>
          <a:p>
            <a:pPr algn="ctr"/>
            <a:r>
              <a:rPr lang="en-US" sz="4800" dirty="0">
                <a:solidFill>
                  <a:srgbClr val="FF0000"/>
                </a:solidFill>
                <a:latin typeface="Baguet Script" panose="00000500000000000000" pitchFamily="2" charset="0"/>
              </a:rPr>
              <a:t>June 2023</a:t>
            </a:r>
          </a:p>
          <a:p>
            <a:pPr algn="ctr"/>
            <a:endParaRPr lang="en-US" sz="4800" dirty="0">
              <a:solidFill>
                <a:srgbClr val="FF0000"/>
              </a:solidFill>
              <a:latin typeface="Baguet Script" panose="00000500000000000000" pitchFamily="2" charset="0"/>
            </a:endParaRPr>
          </a:p>
          <a:p>
            <a:endParaRPr lang="en-GB" dirty="0">
              <a:latin typeface="Baguet Script" panose="00000500000000000000" pitchFamily="2"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15352" y="-1"/>
            <a:ext cx="382385" cy="6858001"/>
          </a:xfrm>
          <a:prstGeom prst="rect">
            <a:avLst/>
          </a:prstGeom>
          <a:solidFill>
            <a:srgbClr val="C0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5" name="Google Shape;85;p1"/>
          <p:cNvSpPr/>
          <p:nvPr/>
        </p:nvSpPr>
        <p:spPr>
          <a:xfrm>
            <a:off x="363259" y="10293"/>
            <a:ext cx="133004" cy="6847707"/>
          </a:xfrm>
          <a:prstGeom prst="rect">
            <a:avLst/>
          </a:prstGeom>
          <a:solidFill>
            <a:srgbClr val="FFD96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86" name="Google Shape;86;p1" descr="A picture containing logo&#10;&#10;Description automatically generated"/>
          <p:cNvPicPr preferRelativeResize="0"/>
          <p:nvPr/>
        </p:nvPicPr>
        <p:blipFill rotWithShape="1">
          <a:blip r:embed="rId3">
            <a:alphaModFix/>
          </a:blip>
          <a:srcRect/>
          <a:stretch/>
        </p:blipFill>
        <p:spPr>
          <a:xfrm>
            <a:off x="779581" y="5769890"/>
            <a:ext cx="786605" cy="995562"/>
          </a:xfrm>
          <a:prstGeom prst="rect">
            <a:avLst/>
          </a:prstGeom>
          <a:noFill/>
          <a:ln>
            <a:noFill/>
          </a:ln>
        </p:spPr>
      </p:pic>
      <p:pic>
        <p:nvPicPr>
          <p:cNvPr id="87" name="Google Shape;87;p1"/>
          <p:cNvPicPr preferRelativeResize="0"/>
          <p:nvPr/>
        </p:nvPicPr>
        <p:blipFill rotWithShape="1">
          <a:blip r:embed="rId4">
            <a:alphaModFix/>
          </a:blip>
          <a:srcRect/>
          <a:stretch/>
        </p:blipFill>
        <p:spPr>
          <a:xfrm>
            <a:off x="1892469" y="6267671"/>
            <a:ext cx="6817532" cy="556404"/>
          </a:xfrm>
          <a:prstGeom prst="rect">
            <a:avLst/>
          </a:prstGeom>
          <a:noFill/>
          <a:ln>
            <a:noFill/>
          </a:ln>
        </p:spPr>
      </p:pic>
      <p:sp>
        <p:nvSpPr>
          <p:cNvPr id="88" name="Google Shape;88;p1"/>
          <p:cNvSpPr txBox="1"/>
          <p:nvPr/>
        </p:nvSpPr>
        <p:spPr>
          <a:xfrm>
            <a:off x="2026507" y="5590563"/>
            <a:ext cx="6549455" cy="67710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i="0" u="none" strike="noStrike" cap="none">
                <a:solidFill>
                  <a:srgbClr val="C00000"/>
                </a:solidFill>
                <a:latin typeface="Calibri"/>
                <a:ea typeface="Calibri"/>
                <a:cs typeface="Calibri"/>
                <a:sym typeface="Calibri"/>
              </a:rPr>
              <a:t>Great Sankey Primary School </a:t>
            </a:r>
            <a:endParaRPr/>
          </a:p>
          <a:p>
            <a:pPr marL="0" marR="0" lvl="0" indent="0" algn="ctr" rtl="0">
              <a:spcBef>
                <a:spcPts val="0"/>
              </a:spcBef>
              <a:spcAft>
                <a:spcPts val="0"/>
              </a:spcAft>
              <a:buNone/>
            </a:pPr>
            <a:r>
              <a:rPr lang="en-GB" sz="1400" b="1" i="0" u="none" strike="noStrike" cap="none">
                <a:solidFill>
                  <a:srgbClr val="BF9000"/>
                </a:solidFill>
                <a:latin typeface="Calibri"/>
                <a:ea typeface="Calibri"/>
                <a:cs typeface="Calibri"/>
                <a:sym typeface="Calibri"/>
              </a:rPr>
              <a:t>‘Together We Learn and Grow’</a:t>
            </a:r>
            <a:endParaRPr/>
          </a:p>
        </p:txBody>
      </p:sp>
      <p:sp>
        <p:nvSpPr>
          <p:cNvPr id="89" name="Google Shape;89;p1"/>
          <p:cNvSpPr/>
          <p:nvPr/>
        </p:nvSpPr>
        <p:spPr>
          <a:xfrm>
            <a:off x="745644" y="5544844"/>
            <a:ext cx="8190538" cy="45719"/>
          </a:xfrm>
          <a:prstGeom prst="rect">
            <a:avLst/>
          </a:prstGeom>
          <a:solidFill>
            <a:srgbClr val="C00000"/>
          </a:solidFill>
          <a:ln w="12700" cap="flat" cmpd="sng">
            <a:solidFill>
              <a:srgbClr val="C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 name="TextBox 1">
            <a:extLst>
              <a:ext uri="{FF2B5EF4-FFF2-40B4-BE49-F238E27FC236}">
                <a16:creationId xmlns:a16="http://schemas.microsoft.com/office/drawing/2014/main" id="{1D90E7BB-5BEE-8EED-2C97-B0599821C268}"/>
              </a:ext>
            </a:extLst>
          </p:cNvPr>
          <p:cNvSpPr txBox="1"/>
          <p:nvPr/>
        </p:nvSpPr>
        <p:spPr>
          <a:xfrm>
            <a:off x="1970088" y="949803"/>
            <a:ext cx="6122556" cy="238788"/>
          </a:xfrm>
          <a:prstGeom prst="rect">
            <a:avLst/>
          </a:prstGeom>
          <a:noFill/>
        </p:spPr>
        <p:txBody>
          <a:bodyPr wrap="square" rtlCol="0">
            <a:spAutoFit/>
          </a:bodyPr>
          <a:lstStyle/>
          <a:p>
            <a:endParaRPr lang="en-GB" dirty="0">
              <a:latin typeface="Baguet Script" panose="00000500000000000000" pitchFamily="2" charset="0"/>
            </a:endParaRPr>
          </a:p>
        </p:txBody>
      </p:sp>
      <p:pic>
        <p:nvPicPr>
          <p:cNvPr id="2050" name="Picture 2" descr="https://www.leeroydnursery.co.uk/wp-content/uploads/2019/10/Importanceofreadingfromayoungage-840x630.jpg">
            <a:extLst>
              <a:ext uri="{FF2B5EF4-FFF2-40B4-BE49-F238E27FC236}">
                <a16:creationId xmlns:a16="http://schemas.microsoft.com/office/drawing/2014/main" id="{FFED4039-9D19-4DA8-B0D5-A58E6C95E9B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4438" y="92548"/>
            <a:ext cx="7058025" cy="5293518"/>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427B00C9-52A4-4614-9FD7-2713AB509D26}"/>
              </a:ext>
            </a:extLst>
          </p:cNvPr>
          <p:cNvPicPr>
            <a:picLocks noChangeAspect="1"/>
          </p:cNvPicPr>
          <p:nvPr/>
        </p:nvPicPr>
        <p:blipFill>
          <a:blip r:embed="rId6"/>
          <a:stretch>
            <a:fillRect/>
          </a:stretch>
        </p:blipFill>
        <p:spPr>
          <a:xfrm>
            <a:off x="6110033" y="948735"/>
            <a:ext cx="2467573" cy="4263346"/>
          </a:xfrm>
          <a:prstGeom prst="rect">
            <a:avLst/>
          </a:prstGeom>
        </p:spPr>
      </p:pic>
    </p:spTree>
    <p:extLst>
      <p:ext uri="{BB962C8B-B14F-4D97-AF65-F5344CB8AC3E}">
        <p14:creationId xmlns:p14="http://schemas.microsoft.com/office/powerpoint/2010/main" val="1051325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2"/>
          <p:cNvSpPr/>
          <p:nvPr/>
        </p:nvSpPr>
        <p:spPr>
          <a:xfrm>
            <a:off x="0" y="0"/>
            <a:ext cx="9144000" cy="285750"/>
          </a:xfrm>
          <a:prstGeom prst="rect">
            <a:avLst/>
          </a:prstGeom>
          <a:solidFill>
            <a:srgbClr val="C0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8" name="Google Shape;98;p2"/>
          <p:cNvSpPr/>
          <p:nvPr/>
        </p:nvSpPr>
        <p:spPr>
          <a:xfrm>
            <a:off x="0" y="241643"/>
            <a:ext cx="9144000" cy="117785"/>
          </a:xfrm>
          <a:prstGeom prst="rect">
            <a:avLst/>
          </a:prstGeom>
          <a:solidFill>
            <a:srgbClr val="FFD96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99" name="Google Shape;99;p2" descr="A picture containing logo&#10;&#10;Description automatically generated"/>
          <p:cNvPicPr preferRelativeResize="0"/>
          <p:nvPr/>
        </p:nvPicPr>
        <p:blipFill rotWithShape="1">
          <a:blip r:embed="rId3">
            <a:alphaModFix/>
          </a:blip>
          <a:srcRect/>
          <a:stretch/>
        </p:blipFill>
        <p:spPr>
          <a:xfrm>
            <a:off x="242916" y="6081318"/>
            <a:ext cx="546355" cy="713149"/>
          </a:xfrm>
          <a:prstGeom prst="rect">
            <a:avLst/>
          </a:prstGeom>
          <a:noFill/>
          <a:ln>
            <a:noFill/>
          </a:ln>
        </p:spPr>
      </p:pic>
      <p:sp>
        <p:nvSpPr>
          <p:cNvPr id="100" name="Google Shape;100;p2"/>
          <p:cNvSpPr txBox="1"/>
          <p:nvPr/>
        </p:nvSpPr>
        <p:spPr>
          <a:xfrm>
            <a:off x="1317536" y="6081318"/>
            <a:ext cx="6549455" cy="67710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a:solidFill>
                  <a:srgbClr val="C00000"/>
                </a:solidFill>
                <a:latin typeface="Calibri"/>
                <a:ea typeface="Calibri"/>
                <a:cs typeface="Calibri"/>
                <a:sym typeface="Calibri"/>
              </a:rPr>
              <a:t>Great Sankey Primary School </a:t>
            </a:r>
            <a:endParaRPr/>
          </a:p>
          <a:p>
            <a:pPr marL="0" marR="0" lvl="0" indent="0" algn="ctr" rtl="0">
              <a:spcBef>
                <a:spcPts val="0"/>
              </a:spcBef>
              <a:spcAft>
                <a:spcPts val="0"/>
              </a:spcAft>
              <a:buNone/>
            </a:pPr>
            <a:r>
              <a:rPr lang="en-GB" sz="1400" b="1">
                <a:solidFill>
                  <a:srgbClr val="BF9000"/>
                </a:solidFill>
                <a:latin typeface="Calibri"/>
                <a:ea typeface="Calibri"/>
                <a:cs typeface="Calibri"/>
                <a:sym typeface="Calibri"/>
              </a:rPr>
              <a:t>‘Together We Learn and Grow’</a:t>
            </a:r>
            <a:endParaRPr/>
          </a:p>
        </p:txBody>
      </p:sp>
      <p:sp>
        <p:nvSpPr>
          <p:cNvPr id="101" name="Google Shape;101;p2"/>
          <p:cNvSpPr/>
          <p:nvPr/>
        </p:nvSpPr>
        <p:spPr>
          <a:xfrm rot="10800000" flipH="1">
            <a:off x="242916" y="5961921"/>
            <a:ext cx="8658164" cy="45719"/>
          </a:xfrm>
          <a:prstGeom prst="rect">
            <a:avLst/>
          </a:prstGeom>
          <a:solidFill>
            <a:srgbClr val="C00000"/>
          </a:solidFill>
          <a:ln w="12700" cap="flat" cmpd="sng">
            <a:solidFill>
              <a:srgbClr val="C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02" name="Google Shape;102;p2"/>
          <p:cNvPicPr preferRelativeResize="0"/>
          <p:nvPr/>
        </p:nvPicPr>
        <p:blipFill rotWithShape="1">
          <a:blip r:embed="rId4">
            <a:alphaModFix/>
          </a:blip>
          <a:srcRect t="1" r="92281" b="7246"/>
          <a:stretch/>
        </p:blipFill>
        <p:spPr>
          <a:xfrm>
            <a:off x="8135069" y="6026194"/>
            <a:ext cx="766014" cy="713149"/>
          </a:xfrm>
          <a:prstGeom prst="rect">
            <a:avLst/>
          </a:prstGeom>
          <a:noFill/>
          <a:ln>
            <a:noFill/>
          </a:ln>
        </p:spPr>
      </p:pic>
      <p:sp>
        <p:nvSpPr>
          <p:cNvPr id="2" name="TextBox 1">
            <a:extLst>
              <a:ext uri="{FF2B5EF4-FFF2-40B4-BE49-F238E27FC236}">
                <a16:creationId xmlns:a16="http://schemas.microsoft.com/office/drawing/2014/main" id="{FCF311AE-417A-9ADA-8459-2CB686C1BBDE}"/>
              </a:ext>
            </a:extLst>
          </p:cNvPr>
          <p:cNvSpPr txBox="1"/>
          <p:nvPr/>
        </p:nvSpPr>
        <p:spPr>
          <a:xfrm>
            <a:off x="568323" y="591939"/>
            <a:ext cx="8007350" cy="6617196"/>
          </a:xfrm>
          <a:prstGeom prst="rect">
            <a:avLst/>
          </a:prstGeom>
          <a:noFill/>
        </p:spPr>
        <p:txBody>
          <a:bodyPr wrap="square" rtlCol="0">
            <a:spAutoFit/>
          </a:bodyPr>
          <a:lstStyle/>
          <a:p>
            <a:pPr marL="342900" indent="-342900">
              <a:buFont typeface="Arial" panose="020B0604020202020204" pitchFamily="34" charset="0"/>
              <a:buChar char="•"/>
            </a:pPr>
            <a:r>
              <a:rPr lang="en-US" sz="2400" dirty="0">
                <a:solidFill>
                  <a:schemeClr val="tx1"/>
                </a:solidFill>
                <a:latin typeface="Baguet Script" panose="00000500000000000000" pitchFamily="2" charset="0"/>
              </a:rPr>
              <a:t>Thank you for your support so far in your child’s reading journey. As with all aspects of school life, partnership working is essential in order to give our children the best possible opportunities.</a:t>
            </a:r>
          </a:p>
          <a:p>
            <a:endParaRPr lang="en-US" sz="2400" dirty="0">
              <a:solidFill>
                <a:schemeClr val="tx1"/>
              </a:solidFill>
              <a:latin typeface="Baguet Script" panose="00000500000000000000" pitchFamily="2" charset="0"/>
            </a:endParaRPr>
          </a:p>
          <a:p>
            <a:pPr marL="342900" indent="-342900">
              <a:buFont typeface="Arial" panose="020B0604020202020204" pitchFamily="34" charset="0"/>
              <a:buChar char="•"/>
            </a:pPr>
            <a:r>
              <a:rPr lang="en-US" sz="2400" dirty="0">
                <a:solidFill>
                  <a:schemeClr val="tx1"/>
                </a:solidFill>
                <a:latin typeface="Baguet Script" panose="00000500000000000000" pitchFamily="2" charset="0"/>
              </a:rPr>
              <a:t>We are extremely proud of how well the children have adapted to learning new skills in reading and phonics. The more often children can use their reading / phonic skills in games and play the better.</a:t>
            </a:r>
          </a:p>
          <a:p>
            <a:endParaRPr lang="en-US" sz="2400" dirty="0">
              <a:solidFill>
                <a:schemeClr val="tx1"/>
              </a:solidFill>
              <a:latin typeface="Baguet Script" panose="00000500000000000000" pitchFamily="2" charset="0"/>
              <a:sym typeface="Wingdings" panose="05000000000000000000" pitchFamily="2" charset="2"/>
            </a:endParaRPr>
          </a:p>
          <a:p>
            <a:pPr marL="342900" indent="-342900">
              <a:buFont typeface="Arial" panose="020B0604020202020204" pitchFamily="34" charset="0"/>
              <a:buChar char="•"/>
            </a:pPr>
            <a:r>
              <a:rPr lang="en-US" sz="2400" dirty="0">
                <a:solidFill>
                  <a:schemeClr val="tx1"/>
                </a:solidFill>
                <a:latin typeface="Baguet Script" panose="00000500000000000000" pitchFamily="2" charset="0"/>
                <a:sym typeface="Wingdings" panose="05000000000000000000" pitchFamily="2" charset="2"/>
              </a:rPr>
              <a:t>Every day the children have a phonic session with one of the members of the EYFS team, today you will be able to observe this in action </a:t>
            </a:r>
          </a:p>
          <a:p>
            <a:endParaRPr lang="en-US" sz="2800" dirty="0">
              <a:solidFill>
                <a:schemeClr val="tx1"/>
              </a:solidFill>
              <a:latin typeface="Baguet Script" panose="00000500000000000000" pitchFamily="2" charset="0"/>
              <a:sym typeface="Wingdings" panose="05000000000000000000" pitchFamily="2" charset="2"/>
            </a:endParaRPr>
          </a:p>
          <a:p>
            <a:endParaRPr lang="en-US" sz="2800" dirty="0">
              <a:solidFill>
                <a:schemeClr val="tx1"/>
              </a:solidFill>
              <a:latin typeface="Baguet Script" panose="00000500000000000000" pitchFamily="2" charset="0"/>
              <a:sym typeface="Wingdings" panose="05000000000000000000" pitchFamily="2" charset="2"/>
            </a:endParaRPr>
          </a:p>
          <a:p>
            <a:endParaRPr lang="en-US" sz="2800" dirty="0">
              <a:solidFill>
                <a:schemeClr val="tx1"/>
              </a:solidFill>
              <a:latin typeface="Baguet Script" panose="00000500000000000000" pitchFamily="2" charset="0"/>
              <a:sym typeface="Wingdings" panose="05000000000000000000" pitchFamily="2" charset="2"/>
            </a:endParaRPr>
          </a:p>
          <a:p>
            <a:endParaRPr lang="en-US" sz="2800" dirty="0">
              <a:solidFill>
                <a:schemeClr val="tx1"/>
              </a:solidFill>
              <a:latin typeface="Baguet Script" panose="00000500000000000000" pitchFamily="2"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5"/>
          <p:cNvSpPr/>
          <p:nvPr/>
        </p:nvSpPr>
        <p:spPr>
          <a:xfrm>
            <a:off x="0" y="0"/>
            <a:ext cx="9144000" cy="285750"/>
          </a:xfrm>
          <a:prstGeom prst="rect">
            <a:avLst/>
          </a:prstGeom>
          <a:solidFill>
            <a:srgbClr val="C0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8" name="Google Shape;138;p5"/>
          <p:cNvSpPr/>
          <p:nvPr/>
        </p:nvSpPr>
        <p:spPr>
          <a:xfrm>
            <a:off x="0" y="241643"/>
            <a:ext cx="9144000" cy="117785"/>
          </a:xfrm>
          <a:prstGeom prst="rect">
            <a:avLst/>
          </a:prstGeom>
          <a:solidFill>
            <a:srgbClr val="FFD96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39" name="Google Shape;139;p5" descr="A picture containing logo&#10;&#10;Description automatically generated"/>
          <p:cNvPicPr preferRelativeResize="0"/>
          <p:nvPr/>
        </p:nvPicPr>
        <p:blipFill rotWithShape="1">
          <a:blip r:embed="rId3">
            <a:alphaModFix/>
          </a:blip>
          <a:srcRect/>
          <a:stretch/>
        </p:blipFill>
        <p:spPr>
          <a:xfrm>
            <a:off x="242916" y="6081318"/>
            <a:ext cx="546355" cy="713149"/>
          </a:xfrm>
          <a:prstGeom prst="rect">
            <a:avLst/>
          </a:prstGeom>
          <a:noFill/>
          <a:ln>
            <a:noFill/>
          </a:ln>
        </p:spPr>
      </p:pic>
      <p:sp>
        <p:nvSpPr>
          <p:cNvPr id="140" name="Google Shape;140;p5"/>
          <p:cNvSpPr txBox="1"/>
          <p:nvPr/>
        </p:nvSpPr>
        <p:spPr>
          <a:xfrm>
            <a:off x="1317536" y="6081318"/>
            <a:ext cx="6549455" cy="67710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dirty="0">
                <a:solidFill>
                  <a:srgbClr val="C00000"/>
                </a:solidFill>
                <a:latin typeface="Calibri"/>
                <a:ea typeface="Calibri"/>
                <a:cs typeface="Calibri"/>
                <a:sym typeface="Calibri"/>
              </a:rPr>
              <a:t>Great Sankey Primary School </a:t>
            </a:r>
            <a:endParaRPr dirty="0"/>
          </a:p>
          <a:p>
            <a:pPr marL="0" marR="0" lvl="0" indent="0" algn="ctr" rtl="0">
              <a:spcBef>
                <a:spcPts val="0"/>
              </a:spcBef>
              <a:spcAft>
                <a:spcPts val="0"/>
              </a:spcAft>
              <a:buNone/>
            </a:pPr>
            <a:r>
              <a:rPr lang="en-GB" sz="1400" b="1" dirty="0">
                <a:solidFill>
                  <a:srgbClr val="BF9000"/>
                </a:solidFill>
                <a:latin typeface="Calibri"/>
                <a:ea typeface="Calibri"/>
                <a:cs typeface="Calibri"/>
                <a:sym typeface="Calibri"/>
              </a:rPr>
              <a:t>‘Together We Learn and Grow’</a:t>
            </a:r>
            <a:endParaRPr dirty="0"/>
          </a:p>
        </p:txBody>
      </p:sp>
      <p:sp>
        <p:nvSpPr>
          <p:cNvPr id="141" name="Google Shape;141;p5"/>
          <p:cNvSpPr/>
          <p:nvPr/>
        </p:nvSpPr>
        <p:spPr>
          <a:xfrm rot="10800000" flipH="1">
            <a:off x="242916" y="5961921"/>
            <a:ext cx="8658164" cy="45719"/>
          </a:xfrm>
          <a:prstGeom prst="rect">
            <a:avLst/>
          </a:prstGeom>
          <a:solidFill>
            <a:srgbClr val="C00000"/>
          </a:solidFill>
          <a:ln w="12700" cap="flat" cmpd="sng">
            <a:solidFill>
              <a:srgbClr val="C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42" name="Google Shape;142;p5"/>
          <p:cNvPicPr preferRelativeResize="0"/>
          <p:nvPr/>
        </p:nvPicPr>
        <p:blipFill rotWithShape="1">
          <a:blip r:embed="rId4">
            <a:alphaModFix/>
          </a:blip>
          <a:srcRect t="1" r="92281" b="7246"/>
          <a:stretch/>
        </p:blipFill>
        <p:spPr>
          <a:xfrm>
            <a:off x="8135069" y="6026194"/>
            <a:ext cx="766014" cy="713149"/>
          </a:xfrm>
          <a:prstGeom prst="rect">
            <a:avLst/>
          </a:prstGeom>
          <a:noFill/>
          <a:ln>
            <a:noFill/>
          </a:ln>
        </p:spPr>
      </p:pic>
      <p:sp>
        <p:nvSpPr>
          <p:cNvPr id="3" name="TextBox 2">
            <a:extLst>
              <a:ext uri="{FF2B5EF4-FFF2-40B4-BE49-F238E27FC236}">
                <a16:creationId xmlns:a16="http://schemas.microsoft.com/office/drawing/2014/main" id="{48E32AD6-4082-B816-AA0A-5C03AC95DD13}"/>
              </a:ext>
            </a:extLst>
          </p:cNvPr>
          <p:cNvSpPr txBox="1"/>
          <p:nvPr/>
        </p:nvSpPr>
        <p:spPr>
          <a:xfrm>
            <a:off x="560013" y="709370"/>
            <a:ext cx="8064500" cy="1384995"/>
          </a:xfrm>
          <a:prstGeom prst="rect">
            <a:avLst/>
          </a:prstGeom>
          <a:noFill/>
        </p:spPr>
        <p:txBody>
          <a:bodyPr wrap="square">
            <a:spAutoFit/>
          </a:bodyPr>
          <a:lstStyle/>
          <a:p>
            <a:pPr algn="ctr"/>
            <a:r>
              <a:rPr lang="en-US" sz="2800" dirty="0">
                <a:solidFill>
                  <a:schemeClr val="tx1"/>
                </a:solidFill>
                <a:latin typeface="Baguet Script" panose="00000500000000000000" pitchFamily="2" charset="0"/>
              </a:rPr>
              <a:t>Children in Reception are working toward Early Learning Goals. The ELGs for Literacy are as follows…</a:t>
            </a:r>
          </a:p>
          <a:p>
            <a:pPr marL="285750" indent="-285750">
              <a:buFont typeface="Arial" panose="020B0604020202020204" pitchFamily="34" charset="0"/>
              <a:buChar char="•"/>
            </a:pPr>
            <a:endParaRPr lang="en-US" dirty="0">
              <a:solidFill>
                <a:schemeClr val="tx1"/>
              </a:solidFill>
              <a:latin typeface="Baguet Script" panose="00000500000000000000" pitchFamily="2" charset="0"/>
            </a:endParaRPr>
          </a:p>
          <a:p>
            <a:pPr marL="285750" indent="-285750">
              <a:buFont typeface="Arial" panose="020B0604020202020204" pitchFamily="34" charset="0"/>
              <a:buChar char="•"/>
            </a:pPr>
            <a:endParaRPr lang="en-GB" sz="1400" dirty="0">
              <a:solidFill>
                <a:schemeClr val="tx1"/>
              </a:solidFill>
              <a:latin typeface="Baguet Script" panose="00000500000000000000" pitchFamily="2" charset="0"/>
            </a:endParaRPr>
          </a:p>
        </p:txBody>
      </p:sp>
      <p:sp>
        <p:nvSpPr>
          <p:cNvPr id="11" name="TextBox 10">
            <a:extLst>
              <a:ext uri="{FF2B5EF4-FFF2-40B4-BE49-F238E27FC236}">
                <a16:creationId xmlns:a16="http://schemas.microsoft.com/office/drawing/2014/main" id="{83F122FB-1040-482F-B0B1-EDF2B0289C7F}"/>
              </a:ext>
            </a:extLst>
          </p:cNvPr>
          <p:cNvSpPr txBox="1"/>
          <p:nvPr/>
        </p:nvSpPr>
        <p:spPr>
          <a:xfrm flipV="1">
            <a:off x="242917" y="2525252"/>
            <a:ext cx="2328834" cy="2918286"/>
          </a:xfrm>
          <a:prstGeom prst="rect">
            <a:avLst/>
          </a:prstGeom>
          <a:noFill/>
        </p:spPr>
        <p:txBody>
          <a:bodyPr wrap="square" rtlCol="0">
            <a:spAutoFit/>
          </a:bodyPr>
          <a:lstStyle/>
          <a:p>
            <a:endParaRPr lang="en-GB" sz="1600" dirty="0">
              <a:latin typeface="Baguet Script" panose="00000500000000000000" pitchFamily="2" charset="0"/>
            </a:endParaRPr>
          </a:p>
        </p:txBody>
      </p:sp>
      <p:sp>
        <p:nvSpPr>
          <p:cNvPr id="12" name="TextBox 11">
            <a:extLst>
              <a:ext uri="{FF2B5EF4-FFF2-40B4-BE49-F238E27FC236}">
                <a16:creationId xmlns:a16="http://schemas.microsoft.com/office/drawing/2014/main" id="{BD854D15-F8FB-4C56-B3E7-69E6EF631454}"/>
              </a:ext>
            </a:extLst>
          </p:cNvPr>
          <p:cNvSpPr txBox="1"/>
          <p:nvPr/>
        </p:nvSpPr>
        <p:spPr>
          <a:xfrm flipV="1">
            <a:off x="395317" y="2677652"/>
            <a:ext cx="2328834" cy="2918286"/>
          </a:xfrm>
          <a:prstGeom prst="rect">
            <a:avLst/>
          </a:prstGeom>
          <a:noFill/>
        </p:spPr>
        <p:txBody>
          <a:bodyPr wrap="square" rtlCol="0">
            <a:spAutoFit/>
          </a:bodyPr>
          <a:lstStyle/>
          <a:p>
            <a:endParaRPr lang="en-GB" sz="1600" dirty="0">
              <a:latin typeface="Baguet Script" panose="00000500000000000000" pitchFamily="2" charset="0"/>
            </a:endParaRPr>
          </a:p>
        </p:txBody>
      </p:sp>
      <p:sp>
        <p:nvSpPr>
          <p:cNvPr id="4" name="TextBox 3">
            <a:extLst>
              <a:ext uri="{FF2B5EF4-FFF2-40B4-BE49-F238E27FC236}">
                <a16:creationId xmlns:a16="http://schemas.microsoft.com/office/drawing/2014/main" id="{BE380B4E-99DB-4F32-8B26-2F6CF117A258}"/>
              </a:ext>
            </a:extLst>
          </p:cNvPr>
          <p:cNvSpPr txBox="1"/>
          <p:nvPr/>
        </p:nvSpPr>
        <p:spPr>
          <a:xfrm>
            <a:off x="242916" y="1706687"/>
            <a:ext cx="2891867" cy="4278094"/>
          </a:xfrm>
          <a:prstGeom prst="rect">
            <a:avLst/>
          </a:prstGeom>
          <a:noFill/>
        </p:spPr>
        <p:txBody>
          <a:bodyPr wrap="square" rtlCol="0">
            <a:spAutoFit/>
          </a:bodyPr>
          <a:lstStyle/>
          <a:p>
            <a:pPr algn="ctr"/>
            <a:r>
              <a:rPr lang="en-GB" sz="1600" dirty="0">
                <a:solidFill>
                  <a:srgbClr val="0070C0"/>
                </a:solidFill>
              </a:rPr>
              <a:t>Comprehension</a:t>
            </a:r>
          </a:p>
          <a:p>
            <a:pPr algn="ctr"/>
            <a:endParaRPr lang="en-GB" sz="1600" dirty="0">
              <a:solidFill>
                <a:srgbClr val="0070C0"/>
              </a:solidFill>
            </a:endParaRPr>
          </a:p>
          <a:p>
            <a:pPr marL="285750" indent="-285750">
              <a:buFont typeface="Arial" panose="020B0604020202020204" pitchFamily="34" charset="0"/>
              <a:buChar char="•"/>
            </a:pPr>
            <a:r>
              <a:rPr lang="en-GB" sz="1600" dirty="0"/>
              <a:t>Demonstrate understanding of what has been read to them by retelling stories using their own words and recently introduced vocabulary. </a:t>
            </a:r>
          </a:p>
          <a:p>
            <a:pPr marL="285750" indent="-285750">
              <a:buFont typeface="Arial" panose="020B0604020202020204" pitchFamily="34" charset="0"/>
              <a:buChar char="•"/>
            </a:pPr>
            <a:r>
              <a:rPr lang="en-GB" sz="1600" dirty="0"/>
              <a:t>Anticipate key events in stories.</a:t>
            </a:r>
          </a:p>
          <a:p>
            <a:pPr marL="285750" indent="-285750">
              <a:buFont typeface="Arial" panose="020B0604020202020204" pitchFamily="34" charset="0"/>
              <a:buChar char="•"/>
            </a:pPr>
            <a:r>
              <a:rPr lang="en-GB" sz="1600" dirty="0"/>
              <a:t>Use and understand recently introduced vocabulary during discussions about stories, non-fiction, rhymes and poems and during role-play.</a:t>
            </a:r>
          </a:p>
        </p:txBody>
      </p:sp>
      <p:sp>
        <p:nvSpPr>
          <p:cNvPr id="8" name="Rectangle 7">
            <a:extLst>
              <a:ext uri="{FF2B5EF4-FFF2-40B4-BE49-F238E27FC236}">
                <a16:creationId xmlns:a16="http://schemas.microsoft.com/office/drawing/2014/main" id="{566C4B58-B6AD-42E9-9B57-53706021877A}"/>
              </a:ext>
            </a:extLst>
          </p:cNvPr>
          <p:cNvSpPr/>
          <p:nvPr/>
        </p:nvSpPr>
        <p:spPr>
          <a:xfrm>
            <a:off x="3200547" y="1729364"/>
            <a:ext cx="2722036" cy="3539430"/>
          </a:xfrm>
          <a:prstGeom prst="rect">
            <a:avLst/>
          </a:prstGeom>
        </p:spPr>
        <p:txBody>
          <a:bodyPr wrap="square">
            <a:spAutoFit/>
          </a:bodyPr>
          <a:lstStyle/>
          <a:p>
            <a:pPr algn="ctr"/>
            <a:r>
              <a:rPr lang="en-GB" sz="1600" dirty="0">
                <a:solidFill>
                  <a:srgbClr val="0070C0"/>
                </a:solidFill>
              </a:rPr>
              <a:t>Word Reading</a:t>
            </a:r>
          </a:p>
          <a:p>
            <a:endParaRPr lang="en-GB" sz="1600" dirty="0"/>
          </a:p>
          <a:p>
            <a:r>
              <a:rPr lang="en-GB" sz="1600" dirty="0"/>
              <a:t>• Say a sound for each letter in the alphabet and at least 10 digraphs.</a:t>
            </a:r>
          </a:p>
          <a:p>
            <a:r>
              <a:rPr lang="en-GB" sz="1600" dirty="0"/>
              <a:t>• Read words consistent with their phonic knowledge by sound-blending.</a:t>
            </a:r>
          </a:p>
          <a:p>
            <a:r>
              <a:rPr lang="en-GB" sz="1600" dirty="0"/>
              <a:t>• Read aloud simple sentences and books that are consistent with their phonic knowledge, including some common exception words</a:t>
            </a:r>
            <a:r>
              <a:rPr lang="en-GB" dirty="0"/>
              <a:t>.</a:t>
            </a:r>
          </a:p>
        </p:txBody>
      </p:sp>
      <p:sp>
        <p:nvSpPr>
          <p:cNvPr id="10" name="Rectangle 9">
            <a:extLst>
              <a:ext uri="{FF2B5EF4-FFF2-40B4-BE49-F238E27FC236}">
                <a16:creationId xmlns:a16="http://schemas.microsoft.com/office/drawing/2014/main" id="{6B361E02-BB93-4A96-8060-E671F0E80E3A}"/>
              </a:ext>
            </a:extLst>
          </p:cNvPr>
          <p:cNvSpPr/>
          <p:nvPr/>
        </p:nvSpPr>
        <p:spPr>
          <a:xfrm>
            <a:off x="5988347" y="1696879"/>
            <a:ext cx="2701930" cy="3046988"/>
          </a:xfrm>
          <a:prstGeom prst="rect">
            <a:avLst/>
          </a:prstGeom>
        </p:spPr>
        <p:txBody>
          <a:bodyPr wrap="square">
            <a:spAutoFit/>
          </a:bodyPr>
          <a:lstStyle/>
          <a:p>
            <a:pPr algn="ctr"/>
            <a:r>
              <a:rPr lang="en-GB" sz="1600" dirty="0">
                <a:solidFill>
                  <a:srgbClr val="0070C0"/>
                </a:solidFill>
              </a:rPr>
              <a:t>Writing</a:t>
            </a:r>
          </a:p>
          <a:p>
            <a:pPr algn="ctr"/>
            <a:endParaRPr lang="en-GB" sz="1600" dirty="0"/>
          </a:p>
          <a:p>
            <a:r>
              <a:rPr lang="en-GB" sz="1600" dirty="0"/>
              <a:t>• Write recognisable letters, most of which are correctly formed.</a:t>
            </a:r>
          </a:p>
          <a:p>
            <a:r>
              <a:rPr lang="en-GB" sz="1600" dirty="0"/>
              <a:t>• Spell words by identifying sounds in them and representing the sounds with a letter or letters.</a:t>
            </a:r>
          </a:p>
          <a:p>
            <a:r>
              <a:rPr lang="en-GB" sz="1600" dirty="0"/>
              <a:t>• Write simple phrases and sentences that can be ready by others.</a:t>
            </a:r>
          </a:p>
        </p:txBody>
      </p:sp>
      <p:sp>
        <p:nvSpPr>
          <p:cNvPr id="13" name="TextBox 12">
            <a:extLst>
              <a:ext uri="{FF2B5EF4-FFF2-40B4-BE49-F238E27FC236}">
                <a16:creationId xmlns:a16="http://schemas.microsoft.com/office/drawing/2014/main" id="{C2FEA7DD-EB43-4205-BDEA-0ED6E7AAC0DB}"/>
              </a:ext>
            </a:extLst>
          </p:cNvPr>
          <p:cNvSpPr txBox="1"/>
          <p:nvPr/>
        </p:nvSpPr>
        <p:spPr>
          <a:xfrm>
            <a:off x="6315075" y="4900613"/>
            <a:ext cx="2309438" cy="830763"/>
          </a:xfrm>
          <a:prstGeom prst="rect">
            <a:avLst/>
          </a:prstGeom>
          <a:noFill/>
        </p:spPr>
        <p:txBody>
          <a:bodyPr wrap="square" rtlCol="0">
            <a:spAutoFit/>
          </a:bodyPr>
          <a:lstStyle/>
          <a:p>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5"/>
          <p:cNvSpPr/>
          <p:nvPr/>
        </p:nvSpPr>
        <p:spPr>
          <a:xfrm>
            <a:off x="0" y="0"/>
            <a:ext cx="9144000" cy="285750"/>
          </a:xfrm>
          <a:prstGeom prst="rect">
            <a:avLst/>
          </a:prstGeom>
          <a:solidFill>
            <a:srgbClr val="C0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8" name="Google Shape;138;p5"/>
          <p:cNvSpPr/>
          <p:nvPr/>
        </p:nvSpPr>
        <p:spPr>
          <a:xfrm>
            <a:off x="0" y="241643"/>
            <a:ext cx="9144000" cy="117785"/>
          </a:xfrm>
          <a:prstGeom prst="rect">
            <a:avLst/>
          </a:prstGeom>
          <a:solidFill>
            <a:srgbClr val="FFD96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39" name="Google Shape;139;p5" descr="A picture containing logo&#10;&#10;Description automatically generated"/>
          <p:cNvPicPr preferRelativeResize="0"/>
          <p:nvPr/>
        </p:nvPicPr>
        <p:blipFill rotWithShape="1">
          <a:blip r:embed="rId3">
            <a:alphaModFix/>
          </a:blip>
          <a:srcRect/>
          <a:stretch/>
        </p:blipFill>
        <p:spPr>
          <a:xfrm>
            <a:off x="242916" y="6081318"/>
            <a:ext cx="546355" cy="713149"/>
          </a:xfrm>
          <a:prstGeom prst="rect">
            <a:avLst/>
          </a:prstGeom>
          <a:noFill/>
          <a:ln>
            <a:noFill/>
          </a:ln>
        </p:spPr>
      </p:pic>
      <p:sp>
        <p:nvSpPr>
          <p:cNvPr id="140" name="Google Shape;140;p5"/>
          <p:cNvSpPr txBox="1"/>
          <p:nvPr/>
        </p:nvSpPr>
        <p:spPr>
          <a:xfrm>
            <a:off x="1317536" y="6081318"/>
            <a:ext cx="6549455" cy="67710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dirty="0">
                <a:solidFill>
                  <a:srgbClr val="C00000"/>
                </a:solidFill>
                <a:latin typeface="Calibri"/>
                <a:ea typeface="Calibri"/>
                <a:cs typeface="Calibri"/>
                <a:sym typeface="Calibri"/>
              </a:rPr>
              <a:t>Great Sankey Primary School </a:t>
            </a:r>
            <a:endParaRPr dirty="0"/>
          </a:p>
          <a:p>
            <a:pPr marL="0" marR="0" lvl="0" indent="0" algn="ctr" rtl="0">
              <a:spcBef>
                <a:spcPts val="0"/>
              </a:spcBef>
              <a:spcAft>
                <a:spcPts val="0"/>
              </a:spcAft>
              <a:buNone/>
            </a:pPr>
            <a:r>
              <a:rPr lang="en-GB" sz="1400" b="1" dirty="0">
                <a:solidFill>
                  <a:srgbClr val="BF9000"/>
                </a:solidFill>
                <a:latin typeface="Calibri"/>
                <a:ea typeface="Calibri"/>
                <a:cs typeface="Calibri"/>
                <a:sym typeface="Calibri"/>
              </a:rPr>
              <a:t>‘Together We Learn and Grow’</a:t>
            </a:r>
            <a:endParaRPr dirty="0"/>
          </a:p>
        </p:txBody>
      </p:sp>
      <p:sp>
        <p:nvSpPr>
          <p:cNvPr id="141" name="Google Shape;141;p5"/>
          <p:cNvSpPr/>
          <p:nvPr/>
        </p:nvSpPr>
        <p:spPr>
          <a:xfrm rot="10800000" flipH="1">
            <a:off x="242916" y="5961921"/>
            <a:ext cx="8658164" cy="45719"/>
          </a:xfrm>
          <a:prstGeom prst="rect">
            <a:avLst/>
          </a:prstGeom>
          <a:solidFill>
            <a:srgbClr val="C00000"/>
          </a:solidFill>
          <a:ln w="12700" cap="flat" cmpd="sng">
            <a:solidFill>
              <a:srgbClr val="C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42" name="Google Shape;142;p5"/>
          <p:cNvPicPr preferRelativeResize="0"/>
          <p:nvPr/>
        </p:nvPicPr>
        <p:blipFill rotWithShape="1">
          <a:blip r:embed="rId4">
            <a:alphaModFix/>
          </a:blip>
          <a:srcRect t="1" r="92281" b="7246"/>
          <a:stretch/>
        </p:blipFill>
        <p:spPr>
          <a:xfrm>
            <a:off x="8135069" y="6026194"/>
            <a:ext cx="766014" cy="713149"/>
          </a:xfrm>
          <a:prstGeom prst="rect">
            <a:avLst/>
          </a:prstGeom>
          <a:noFill/>
          <a:ln>
            <a:noFill/>
          </a:ln>
        </p:spPr>
      </p:pic>
      <p:sp>
        <p:nvSpPr>
          <p:cNvPr id="3" name="TextBox 2">
            <a:extLst>
              <a:ext uri="{FF2B5EF4-FFF2-40B4-BE49-F238E27FC236}">
                <a16:creationId xmlns:a16="http://schemas.microsoft.com/office/drawing/2014/main" id="{48E32AD6-4082-B816-AA0A-5C03AC95DD13}"/>
              </a:ext>
            </a:extLst>
          </p:cNvPr>
          <p:cNvSpPr txBox="1"/>
          <p:nvPr/>
        </p:nvSpPr>
        <p:spPr>
          <a:xfrm>
            <a:off x="560013" y="601071"/>
            <a:ext cx="7941050" cy="6309420"/>
          </a:xfrm>
          <a:prstGeom prst="rect">
            <a:avLst/>
          </a:prstGeom>
          <a:noFill/>
        </p:spPr>
        <p:txBody>
          <a:bodyPr wrap="square">
            <a:spAutoFit/>
          </a:bodyPr>
          <a:lstStyle/>
          <a:p>
            <a:r>
              <a:rPr lang="en-GB" sz="1800" dirty="0">
                <a:solidFill>
                  <a:schemeClr val="tx1"/>
                </a:solidFill>
                <a:latin typeface="+mn-lt"/>
              </a:rPr>
              <a:t>In order to reach these Early Learning Goals the children take part in a number of activities each day. Here are just a few:</a:t>
            </a:r>
          </a:p>
          <a:p>
            <a:endParaRPr lang="en-GB" sz="1800" dirty="0">
              <a:solidFill>
                <a:schemeClr val="tx1"/>
              </a:solidFill>
              <a:latin typeface="+mn-lt"/>
            </a:endParaRPr>
          </a:p>
          <a:p>
            <a:pPr marL="285750" indent="-285750">
              <a:buFont typeface="Arial" panose="020B0604020202020204" pitchFamily="34" charset="0"/>
              <a:buChar char="•"/>
            </a:pPr>
            <a:r>
              <a:rPr lang="en-GB" sz="1800" dirty="0">
                <a:solidFill>
                  <a:schemeClr val="tx1"/>
                </a:solidFill>
                <a:latin typeface="+mn-lt"/>
              </a:rPr>
              <a:t>We plan our themes / topics from a quality text. You may have heard about a few of them from the children </a:t>
            </a:r>
            <a:r>
              <a:rPr lang="en-GB" sz="1800" dirty="0">
                <a:solidFill>
                  <a:schemeClr val="tx1"/>
                </a:solidFill>
                <a:latin typeface="+mn-lt"/>
                <a:sym typeface="Wingdings" panose="05000000000000000000" pitchFamily="2" charset="2"/>
              </a:rPr>
              <a:t></a:t>
            </a:r>
          </a:p>
          <a:p>
            <a:endParaRPr lang="en-GB" sz="1800" dirty="0">
              <a:solidFill>
                <a:schemeClr val="tx1"/>
              </a:solidFill>
              <a:latin typeface="+mn-lt"/>
              <a:sym typeface="Wingdings" panose="05000000000000000000" pitchFamily="2" charset="2"/>
            </a:endParaRPr>
          </a:p>
          <a:p>
            <a:pPr marL="285750" indent="-285750">
              <a:buFont typeface="Arial" panose="020B0604020202020204" pitchFamily="34" charset="0"/>
              <a:buChar char="•"/>
            </a:pPr>
            <a:r>
              <a:rPr lang="en-GB" sz="1800" dirty="0">
                <a:solidFill>
                  <a:schemeClr val="tx1"/>
                </a:solidFill>
                <a:latin typeface="+mn-lt"/>
                <a:sym typeface="Wingdings" panose="05000000000000000000" pitchFamily="2" charset="2"/>
              </a:rPr>
              <a:t>We have a teacher focussed writing activity each day, along with opportunities to write for a purpose all around the classroom.</a:t>
            </a:r>
          </a:p>
          <a:p>
            <a:endParaRPr lang="en-GB" sz="1800" dirty="0">
              <a:solidFill>
                <a:schemeClr val="tx1"/>
              </a:solidFill>
              <a:latin typeface="+mn-lt"/>
              <a:sym typeface="Wingdings" panose="05000000000000000000" pitchFamily="2" charset="2"/>
            </a:endParaRPr>
          </a:p>
          <a:p>
            <a:pPr marL="285750" indent="-285750">
              <a:buFont typeface="Arial" panose="020B0604020202020204" pitchFamily="34" charset="0"/>
              <a:buChar char="•"/>
            </a:pPr>
            <a:r>
              <a:rPr lang="en-GB" sz="1800" dirty="0">
                <a:solidFill>
                  <a:schemeClr val="tx1"/>
                </a:solidFill>
                <a:latin typeface="+mn-lt"/>
                <a:sym typeface="Wingdings" panose="05000000000000000000" pitchFamily="2" charset="2"/>
              </a:rPr>
              <a:t>We read a range of fabulous stories with the children at every opportunity possible.</a:t>
            </a:r>
          </a:p>
          <a:p>
            <a:pPr marL="285750" indent="-285750">
              <a:buFont typeface="Arial" panose="020B0604020202020204" pitchFamily="34" charset="0"/>
              <a:buChar char="•"/>
            </a:pPr>
            <a:endParaRPr lang="en-GB" sz="1800" dirty="0">
              <a:solidFill>
                <a:schemeClr val="tx1"/>
              </a:solidFill>
              <a:latin typeface="+mn-lt"/>
              <a:sym typeface="Wingdings" panose="05000000000000000000" pitchFamily="2" charset="2"/>
            </a:endParaRPr>
          </a:p>
          <a:p>
            <a:pPr marL="285750" indent="-285750">
              <a:buFont typeface="Arial" panose="020B0604020202020204" pitchFamily="34" charset="0"/>
              <a:buChar char="•"/>
            </a:pPr>
            <a:r>
              <a:rPr lang="en-GB" sz="1800" dirty="0">
                <a:solidFill>
                  <a:schemeClr val="tx1"/>
                </a:solidFill>
                <a:latin typeface="+mn-lt"/>
                <a:sym typeface="Wingdings" panose="05000000000000000000" pitchFamily="2" charset="2"/>
              </a:rPr>
              <a:t>We role play and use puppets to re-enact stories in our outdoor classroom.</a:t>
            </a:r>
          </a:p>
          <a:p>
            <a:pPr marL="285750" indent="-285750">
              <a:buFont typeface="Arial" panose="020B0604020202020204" pitchFamily="34" charset="0"/>
              <a:buChar char="•"/>
            </a:pPr>
            <a:endParaRPr lang="en-GB" sz="1800" dirty="0">
              <a:solidFill>
                <a:schemeClr val="tx1"/>
              </a:solidFill>
              <a:latin typeface="+mn-lt"/>
              <a:sym typeface="Wingdings" panose="05000000000000000000" pitchFamily="2" charset="2"/>
            </a:endParaRPr>
          </a:p>
          <a:p>
            <a:pPr marL="285750" indent="-285750">
              <a:buFont typeface="Arial" panose="020B0604020202020204" pitchFamily="34" charset="0"/>
              <a:buChar char="•"/>
            </a:pPr>
            <a:r>
              <a:rPr lang="en-GB" sz="1800" dirty="0">
                <a:solidFill>
                  <a:schemeClr val="tx1"/>
                </a:solidFill>
                <a:latin typeface="+mn-lt"/>
                <a:sym typeface="Wingdings" panose="05000000000000000000" pitchFamily="2" charset="2"/>
              </a:rPr>
              <a:t>We practise our handwriting using pencils and paper but also strengthen our muscles using fine motor activities </a:t>
            </a:r>
            <a:r>
              <a:rPr lang="en-GB" sz="1800" dirty="0" err="1">
                <a:solidFill>
                  <a:schemeClr val="tx1"/>
                </a:solidFill>
                <a:latin typeface="+mn-lt"/>
                <a:sym typeface="Wingdings" panose="05000000000000000000" pitchFamily="2" charset="2"/>
              </a:rPr>
              <a:t>eg</a:t>
            </a:r>
            <a:r>
              <a:rPr lang="en-GB" sz="1800" dirty="0">
                <a:solidFill>
                  <a:schemeClr val="tx1"/>
                </a:solidFill>
                <a:latin typeface="+mn-lt"/>
                <a:sym typeface="Wingdings" panose="05000000000000000000" pitchFamily="2" charset="2"/>
              </a:rPr>
              <a:t>: play dough, pegs, malleable materials, scissor skills etc.</a:t>
            </a:r>
          </a:p>
          <a:p>
            <a:pPr marL="285750" indent="-285750">
              <a:buFont typeface="Arial" panose="020B0604020202020204" pitchFamily="34" charset="0"/>
              <a:buChar char="•"/>
            </a:pPr>
            <a:endParaRPr lang="en-GB" sz="1600" dirty="0">
              <a:solidFill>
                <a:schemeClr val="tx1"/>
              </a:solidFill>
              <a:latin typeface="+mn-lt"/>
              <a:sym typeface="Wingdings" panose="05000000000000000000" pitchFamily="2" charset="2"/>
            </a:endParaRPr>
          </a:p>
          <a:p>
            <a:endParaRPr lang="en-GB" sz="1600" dirty="0">
              <a:solidFill>
                <a:schemeClr val="tx1"/>
              </a:solidFill>
              <a:latin typeface="+mn-lt"/>
              <a:sym typeface="Wingdings" panose="05000000000000000000" pitchFamily="2" charset="2"/>
            </a:endParaRPr>
          </a:p>
          <a:p>
            <a:pPr marL="285750" indent="-285750">
              <a:buFont typeface="Arial" panose="020B0604020202020204" pitchFamily="34" charset="0"/>
              <a:buChar char="•"/>
            </a:pPr>
            <a:endParaRPr lang="en-GB" sz="1600" dirty="0">
              <a:solidFill>
                <a:schemeClr val="tx1"/>
              </a:solidFill>
              <a:latin typeface="+mn-lt"/>
              <a:sym typeface="Wingdings" panose="05000000000000000000" pitchFamily="2" charset="2"/>
            </a:endParaRPr>
          </a:p>
          <a:p>
            <a:pPr marL="285750" indent="-285750">
              <a:buFont typeface="Arial" panose="020B0604020202020204" pitchFamily="34" charset="0"/>
              <a:buChar char="•"/>
            </a:pPr>
            <a:endParaRPr lang="en-GB" sz="1600" dirty="0">
              <a:solidFill>
                <a:schemeClr val="tx1"/>
              </a:solidFill>
              <a:latin typeface="+mn-lt"/>
            </a:endParaRPr>
          </a:p>
          <a:p>
            <a:endParaRPr lang="en-GB" sz="1600" dirty="0">
              <a:solidFill>
                <a:schemeClr val="tx1"/>
              </a:solidFill>
              <a:latin typeface="+mn-lt"/>
            </a:endParaRPr>
          </a:p>
        </p:txBody>
      </p:sp>
    </p:spTree>
    <p:extLst>
      <p:ext uri="{BB962C8B-B14F-4D97-AF65-F5344CB8AC3E}">
        <p14:creationId xmlns:p14="http://schemas.microsoft.com/office/powerpoint/2010/main" val="2631388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3"/>
          <p:cNvSpPr/>
          <p:nvPr/>
        </p:nvSpPr>
        <p:spPr>
          <a:xfrm>
            <a:off x="0" y="0"/>
            <a:ext cx="9144000" cy="285750"/>
          </a:xfrm>
          <a:prstGeom prst="rect">
            <a:avLst/>
          </a:prstGeom>
          <a:solidFill>
            <a:srgbClr val="C0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2" name="Google Shape;112;p3"/>
          <p:cNvSpPr/>
          <p:nvPr/>
        </p:nvSpPr>
        <p:spPr>
          <a:xfrm>
            <a:off x="0" y="241643"/>
            <a:ext cx="9144000" cy="117785"/>
          </a:xfrm>
          <a:prstGeom prst="rect">
            <a:avLst/>
          </a:prstGeom>
          <a:solidFill>
            <a:srgbClr val="FFD96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13" name="Google Shape;113;p3" descr="A picture containing logo&#10;&#10;Description automatically generated"/>
          <p:cNvPicPr preferRelativeResize="0"/>
          <p:nvPr/>
        </p:nvPicPr>
        <p:blipFill rotWithShape="1">
          <a:blip r:embed="rId3">
            <a:alphaModFix/>
          </a:blip>
          <a:srcRect/>
          <a:stretch/>
        </p:blipFill>
        <p:spPr>
          <a:xfrm>
            <a:off x="242916" y="6081318"/>
            <a:ext cx="546355" cy="713149"/>
          </a:xfrm>
          <a:prstGeom prst="rect">
            <a:avLst/>
          </a:prstGeom>
          <a:noFill/>
          <a:ln>
            <a:noFill/>
          </a:ln>
        </p:spPr>
      </p:pic>
      <p:sp>
        <p:nvSpPr>
          <p:cNvPr id="114" name="Google Shape;114;p3"/>
          <p:cNvSpPr txBox="1"/>
          <p:nvPr/>
        </p:nvSpPr>
        <p:spPr>
          <a:xfrm>
            <a:off x="1317536" y="6081318"/>
            <a:ext cx="6549455" cy="67710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a:solidFill>
                  <a:srgbClr val="C00000"/>
                </a:solidFill>
                <a:latin typeface="Calibri"/>
                <a:ea typeface="Calibri"/>
                <a:cs typeface="Calibri"/>
                <a:sym typeface="Calibri"/>
              </a:rPr>
              <a:t>Great Sankey Primary School </a:t>
            </a:r>
            <a:endParaRPr/>
          </a:p>
          <a:p>
            <a:pPr marL="0" marR="0" lvl="0" indent="0" algn="ctr" rtl="0">
              <a:spcBef>
                <a:spcPts val="0"/>
              </a:spcBef>
              <a:spcAft>
                <a:spcPts val="0"/>
              </a:spcAft>
              <a:buNone/>
            </a:pPr>
            <a:r>
              <a:rPr lang="en-GB" sz="1400" b="1">
                <a:solidFill>
                  <a:srgbClr val="BF9000"/>
                </a:solidFill>
                <a:latin typeface="Calibri"/>
                <a:ea typeface="Calibri"/>
                <a:cs typeface="Calibri"/>
                <a:sym typeface="Calibri"/>
              </a:rPr>
              <a:t>‘Together We Learn and Grow’</a:t>
            </a:r>
            <a:endParaRPr/>
          </a:p>
        </p:txBody>
      </p:sp>
      <p:sp>
        <p:nvSpPr>
          <p:cNvPr id="115" name="Google Shape;115;p3"/>
          <p:cNvSpPr/>
          <p:nvPr/>
        </p:nvSpPr>
        <p:spPr>
          <a:xfrm rot="10800000" flipH="1">
            <a:off x="242916" y="5961921"/>
            <a:ext cx="8658164" cy="45719"/>
          </a:xfrm>
          <a:prstGeom prst="rect">
            <a:avLst/>
          </a:prstGeom>
          <a:solidFill>
            <a:srgbClr val="C00000"/>
          </a:solidFill>
          <a:ln w="12700" cap="flat" cmpd="sng">
            <a:solidFill>
              <a:srgbClr val="C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16" name="Google Shape;116;p3"/>
          <p:cNvPicPr preferRelativeResize="0"/>
          <p:nvPr/>
        </p:nvPicPr>
        <p:blipFill rotWithShape="1">
          <a:blip r:embed="rId4">
            <a:alphaModFix/>
          </a:blip>
          <a:srcRect t="1" r="92281" b="7246"/>
          <a:stretch/>
        </p:blipFill>
        <p:spPr>
          <a:xfrm>
            <a:off x="8135069" y="6026194"/>
            <a:ext cx="766014" cy="713149"/>
          </a:xfrm>
          <a:prstGeom prst="rect">
            <a:avLst/>
          </a:prstGeom>
          <a:noFill/>
          <a:ln>
            <a:noFill/>
          </a:ln>
        </p:spPr>
      </p:pic>
      <p:pic>
        <p:nvPicPr>
          <p:cNvPr id="1038" name="Picture 14" descr="Why We Learn Math Lessons That Date Back 500 Years : NPR Ed : NPR">
            <a:extLst>
              <a:ext uri="{FF2B5EF4-FFF2-40B4-BE49-F238E27FC236}">
                <a16:creationId xmlns:a16="http://schemas.microsoft.com/office/drawing/2014/main" id="{F0129668-5617-8F4E-27F3-489372D6BCC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1837" y="649368"/>
            <a:ext cx="2600325" cy="145925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03899496-724A-531C-CF28-747D4C70E929}"/>
              </a:ext>
            </a:extLst>
          </p:cNvPr>
          <p:cNvSpPr txBox="1"/>
          <p:nvPr/>
        </p:nvSpPr>
        <p:spPr>
          <a:xfrm>
            <a:off x="323850" y="967382"/>
            <a:ext cx="2841625" cy="369332"/>
          </a:xfrm>
          <a:prstGeom prst="rect">
            <a:avLst/>
          </a:prstGeom>
          <a:noFill/>
        </p:spPr>
        <p:txBody>
          <a:bodyPr wrap="square" rtlCol="0">
            <a:spAutoFit/>
          </a:bodyPr>
          <a:lstStyle/>
          <a:p>
            <a:r>
              <a:rPr lang="en-US" sz="1800" dirty="0">
                <a:latin typeface="Baguet Script" panose="00000500000000000000" pitchFamily="2" charset="0"/>
              </a:rPr>
              <a:t>Learning in the Early Years </a:t>
            </a:r>
            <a:endParaRPr lang="en-GB" sz="1800" dirty="0">
              <a:latin typeface="Baguet Script" panose="00000500000000000000" pitchFamily="2" charset="0"/>
            </a:endParaRPr>
          </a:p>
        </p:txBody>
      </p:sp>
      <p:sp>
        <p:nvSpPr>
          <p:cNvPr id="6" name="TextBox 5">
            <a:extLst>
              <a:ext uri="{FF2B5EF4-FFF2-40B4-BE49-F238E27FC236}">
                <a16:creationId xmlns:a16="http://schemas.microsoft.com/office/drawing/2014/main" id="{B14C0D2E-881D-3456-4358-1CF1E53D6EB3}"/>
              </a:ext>
            </a:extLst>
          </p:cNvPr>
          <p:cNvSpPr txBox="1"/>
          <p:nvPr/>
        </p:nvSpPr>
        <p:spPr>
          <a:xfrm>
            <a:off x="3510082" y="2349246"/>
            <a:ext cx="2657475" cy="369332"/>
          </a:xfrm>
          <a:prstGeom prst="rect">
            <a:avLst/>
          </a:prstGeom>
          <a:noFill/>
        </p:spPr>
        <p:txBody>
          <a:bodyPr wrap="square" rtlCol="0">
            <a:spAutoFit/>
          </a:bodyPr>
          <a:lstStyle/>
          <a:p>
            <a:r>
              <a:rPr lang="en-US" sz="1800" dirty="0">
                <a:latin typeface="Baguet Script" panose="00000500000000000000" pitchFamily="2" charset="0"/>
              </a:rPr>
              <a:t>and more like this …..</a:t>
            </a:r>
            <a:endParaRPr lang="en-GB" sz="1800" dirty="0">
              <a:latin typeface="Baguet Script" panose="00000500000000000000" pitchFamily="2" charset="0"/>
            </a:endParaRPr>
          </a:p>
        </p:txBody>
      </p:sp>
      <p:sp>
        <p:nvSpPr>
          <p:cNvPr id="7" name="TextBox 6">
            <a:extLst>
              <a:ext uri="{FF2B5EF4-FFF2-40B4-BE49-F238E27FC236}">
                <a16:creationId xmlns:a16="http://schemas.microsoft.com/office/drawing/2014/main" id="{20FCF268-6726-83C2-671E-2A5034791A71}"/>
              </a:ext>
            </a:extLst>
          </p:cNvPr>
          <p:cNvSpPr txBox="1"/>
          <p:nvPr/>
        </p:nvSpPr>
        <p:spPr>
          <a:xfrm>
            <a:off x="5978525" y="1010478"/>
            <a:ext cx="2841625" cy="369332"/>
          </a:xfrm>
          <a:prstGeom prst="rect">
            <a:avLst/>
          </a:prstGeom>
          <a:noFill/>
        </p:spPr>
        <p:txBody>
          <a:bodyPr wrap="square" rtlCol="0">
            <a:spAutoFit/>
          </a:bodyPr>
          <a:lstStyle/>
          <a:p>
            <a:r>
              <a:rPr lang="en-US" sz="1800" dirty="0">
                <a:latin typeface="Baguet Script" panose="00000500000000000000" pitchFamily="2" charset="0"/>
              </a:rPr>
              <a:t>looks less like this.</a:t>
            </a:r>
            <a:endParaRPr lang="en-GB" sz="1800" dirty="0">
              <a:latin typeface="Baguet Script" panose="00000500000000000000" pitchFamily="2" charset="0"/>
            </a:endParaRPr>
          </a:p>
        </p:txBody>
      </p:sp>
      <p:sp>
        <p:nvSpPr>
          <p:cNvPr id="9" name="TextBox 8">
            <a:extLst>
              <a:ext uri="{FF2B5EF4-FFF2-40B4-BE49-F238E27FC236}">
                <a16:creationId xmlns:a16="http://schemas.microsoft.com/office/drawing/2014/main" id="{32893B7B-E78B-B040-CA66-DE7A2D3310E8}"/>
              </a:ext>
            </a:extLst>
          </p:cNvPr>
          <p:cNvSpPr txBox="1"/>
          <p:nvPr/>
        </p:nvSpPr>
        <p:spPr>
          <a:xfrm>
            <a:off x="3165475" y="5422717"/>
            <a:ext cx="4464050" cy="369332"/>
          </a:xfrm>
          <a:prstGeom prst="rect">
            <a:avLst/>
          </a:prstGeom>
          <a:noFill/>
        </p:spPr>
        <p:txBody>
          <a:bodyPr wrap="square" rtlCol="0">
            <a:spAutoFit/>
          </a:bodyPr>
          <a:lstStyle/>
          <a:p>
            <a:r>
              <a:rPr lang="en-US" sz="1800" dirty="0">
                <a:latin typeface="Baguet Script" panose="00000500000000000000" pitchFamily="2" charset="0"/>
              </a:rPr>
              <a:t>Now let’s go and see it in action! </a:t>
            </a:r>
            <a:r>
              <a:rPr lang="en-US" dirty="0">
                <a:sym typeface="Wingdings" panose="05000000000000000000" pitchFamily="2" charset="2"/>
              </a:rPr>
              <a:t></a:t>
            </a:r>
            <a:endParaRPr lang="en-GB" dirty="0"/>
          </a:p>
        </p:txBody>
      </p:sp>
      <p:pic>
        <p:nvPicPr>
          <p:cNvPr id="1026" name="Picture 2" descr="Image result for eyfs literacy activities">
            <a:extLst>
              <a:ext uri="{FF2B5EF4-FFF2-40B4-BE49-F238E27FC236}">
                <a16:creationId xmlns:a16="http://schemas.microsoft.com/office/drawing/2014/main" id="{CDA0E352-A47D-4F7E-A176-2E48E324F6C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0968" y="3121064"/>
            <a:ext cx="2286000" cy="17145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Literacy table | alphabet stones | capital &amp; lower case matching cards ...">
            <a:extLst>
              <a:ext uri="{FF2B5EF4-FFF2-40B4-BE49-F238E27FC236}">
                <a16:creationId xmlns:a16="http://schemas.microsoft.com/office/drawing/2014/main" id="{29C9B366-484F-4BDC-9FDC-2750CDD2026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57354" y="2718578"/>
            <a:ext cx="2069817" cy="251947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eyfs literacy activities">
            <a:extLst>
              <a:ext uri="{FF2B5EF4-FFF2-40B4-BE49-F238E27FC236}">
                <a16:creationId xmlns:a16="http://schemas.microsoft.com/office/drawing/2014/main" id="{DF48E8C9-7D38-4ABB-8B7B-468D58986D1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02879" y="3153361"/>
            <a:ext cx="2257425" cy="1714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3FA1EABE34F724F8AA4072B9154C6DD" ma:contentTypeVersion="16" ma:contentTypeDescription="Create a new document." ma:contentTypeScope="" ma:versionID="153d8549c0f7f42d5add9b6185900e5d">
  <xsd:schema xmlns:xsd="http://www.w3.org/2001/XMLSchema" xmlns:xs="http://www.w3.org/2001/XMLSchema" xmlns:p="http://schemas.microsoft.com/office/2006/metadata/properties" xmlns:ns3="a400e069-a081-4450-bff0-43e6db6ba749" xmlns:ns4="5f63b852-18aa-4511-90b2-41ad43249049" targetNamespace="http://schemas.microsoft.com/office/2006/metadata/properties" ma:root="true" ma:fieldsID="63424b23359ec41c6b39380a95af65e4" ns3:_="" ns4:_="">
    <xsd:import namespace="a400e069-a081-4450-bff0-43e6db6ba749"/>
    <xsd:import namespace="5f63b852-18aa-4511-90b2-41ad43249049"/>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3:MediaLengthInSeconds" minOccurs="0"/>
                <xsd:element ref="ns4:SharedWithUsers" minOccurs="0"/>
                <xsd:element ref="ns4:SharedWithDetails" minOccurs="0"/>
                <xsd:element ref="ns4:SharingHintHash" minOccurs="0"/>
                <xsd:element ref="ns3:MediaServiceSearchPropertie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00e069-a081-4450-bff0-43e6db6ba7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_activity" ma:index="23"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f63b852-18aa-4511-90b2-41ad43249049"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SharingHintHash" ma:index="21"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a400e069-a081-4450-bff0-43e6db6ba749" xsi:nil="true"/>
  </documentManagement>
</p:properties>
</file>

<file path=customXml/itemProps1.xml><?xml version="1.0" encoding="utf-8"?>
<ds:datastoreItem xmlns:ds="http://schemas.openxmlformats.org/officeDocument/2006/customXml" ds:itemID="{C2256EC2-642D-4D1B-9F42-596721FFC2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00e069-a081-4450-bff0-43e6db6ba749"/>
    <ds:schemaRef ds:uri="5f63b852-18aa-4511-90b2-41ad4324904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C6480D8-80BA-4095-A1A2-83D972863B8F}">
  <ds:schemaRefs>
    <ds:schemaRef ds:uri="http://schemas.microsoft.com/sharepoint/v3/contenttype/forms"/>
  </ds:schemaRefs>
</ds:datastoreItem>
</file>

<file path=customXml/itemProps3.xml><?xml version="1.0" encoding="utf-8"?>
<ds:datastoreItem xmlns:ds="http://schemas.openxmlformats.org/officeDocument/2006/customXml" ds:itemID="{A5D8445F-81B2-488A-90FC-D5EDC255E04C}">
  <ds:schemaRefs>
    <ds:schemaRef ds:uri="http://schemas.openxmlformats.org/package/2006/metadata/core-properties"/>
    <ds:schemaRef ds:uri="5f63b852-18aa-4511-90b2-41ad43249049"/>
    <ds:schemaRef ds:uri="http://purl.org/dc/elements/1.1/"/>
    <ds:schemaRef ds:uri="http://schemas.microsoft.com/office/2006/metadata/properties"/>
    <ds:schemaRef ds:uri="http://purl.org/dc/terms/"/>
    <ds:schemaRef ds:uri="http://schemas.microsoft.com/office/2006/documentManagement/types"/>
    <ds:schemaRef ds:uri="http://schemas.microsoft.com/office/infopath/2007/PartnerControls"/>
    <ds:schemaRef ds:uri="a400e069-a081-4450-bff0-43e6db6ba749"/>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308</TotalTime>
  <Words>991</Words>
  <Application>Microsoft Office PowerPoint</Application>
  <PresentationFormat>On-screen Show (4:3)</PresentationFormat>
  <Paragraphs>76</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Baguet Script</vt:lpstr>
      <vt:lpstr>Calibri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Gawne</dc:creator>
  <cp:lastModifiedBy>Jayne Wrangles</cp:lastModifiedBy>
  <cp:revision>23</cp:revision>
  <dcterms:created xsi:type="dcterms:W3CDTF">2021-07-27T12:25:25Z</dcterms:created>
  <dcterms:modified xsi:type="dcterms:W3CDTF">2023-06-15T14:06:55Z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0x010100A3FA1EABE34F724F8AA4072B9154C6DD</vt:lpwstr>
  </property>
</Properties>
</file>