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7" r:id="rId6"/>
    <p:sldId id="257" r:id="rId7"/>
    <p:sldId id="260" r:id="rId8"/>
    <p:sldId id="266" r:id="rId9"/>
    <p:sldId id="258" r:id="rId10"/>
    <p:sldId id="261" r:id="rId11"/>
    <p:sldId id="259" r:id="rId12"/>
    <p:sldId id="265" r:id="rId13"/>
    <p:sldId id="268" r:id="rId14"/>
    <p:sldId id="262" r:id="rId15"/>
    <p:sldId id="263" r:id="rId16"/>
    <p:sldId id="264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FFCXocu0qgZhhU4EjWGy1rogG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5906" autoAdjust="0"/>
  </p:normalViewPr>
  <p:slideViewPr>
    <p:cSldViewPr snapToGrid="0">
      <p:cViewPr varScale="1">
        <p:scale>
          <a:sx n="73" d="100"/>
          <a:sy n="73" d="100"/>
        </p:scale>
        <p:origin x="1494" y="39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23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93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79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14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33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42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90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80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81" y="5769890"/>
            <a:ext cx="786605" cy="99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255683-CB01-4EC4-86DE-BBC6149397DA}"/>
              </a:ext>
            </a:extLst>
          </p:cNvPr>
          <p:cNvSpPr txBox="1"/>
          <p:nvPr/>
        </p:nvSpPr>
        <p:spPr>
          <a:xfrm>
            <a:off x="745644" y="167951"/>
            <a:ext cx="8190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UKS2 Stay and Learn 2023</a:t>
            </a:r>
          </a:p>
        </p:txBody>
      </p:sp>
      <p:pic>
        <p:nvPicPr>
          <p:cNvPr id="3" name="Picture 2" descr="Maths | marydeansprimary">
            <a:extLst>
              <a:ext uri="{FF2B5EF4-FFF2-40B4-BE49-F238E27FC236}">
                <a16:creationId xmlns:a16="http://schemas.microsoft.com/office/drawing/2014/main" id="{CDA7FE31-1CE8-4B36-BF75-BB32D9126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56" y="2152662"/>
            <a:ext cx="6236514" cy="31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39DF1B-6C1B-44BE-98FA-526160D6EBC1}"/>
              </a:ext>
            </a:extLst>
          </p:cNvPr>
          <p:cNvSpPr txBox="1"/>
          <p:nvPr/>
        </p:nvSpPr>
        <p:spPr>
          <a:xfrm>
            <a:off x="93306" y="527393"/>
            <a:ext cx="880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Fluency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Reasoning &amp; Problem Solving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8641A-22F2-4C4E-AE39-4A63208D5D07}"/>
              </a:ext>
            </a:extLst>
          </p:cNvPr>
          <p:cNvSpPr txBox="1"/>
          <p:nvPr/>
        </p:nvSpPr>
        <p:spPr>
          <a:xfrm>
            <a:off x="370617" y="1686513"/>
            <a:ext cx="2733134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Fluency:</a:t>
            </a:r>
          </a:p>
          <a:p>
            <a:endParaRPr lang="en-GB" sz="2800" b="1" dirty="0"/>
          </a:p>
          <a:p>
            <a:r>
              <a:rPr lang="en-GB" sz="2800" b="1" dirty="0"/>
              <a:t>76 + 24 = 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4A0CB-C27A-45F6-B941-7E316766EE53}"/>
              </a:ext>
            </a:extLst>
          </p:cNvPr>
          <p:cNvSpPr txBox="1"/>
          <p:nvPr/>
        </p:nvSpPr>
        <p:spPr>
          <a:xfrm>
            <a:off x="789271" y="3893055"/>
            <a:ext cx="3790764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Varied Fluency:</a:t>
            </a:r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1EBBFD-37D2-45CB-87B6-1CE192BDA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45568"/>
              </p:ext>
            </p:extLst>
          </p:nvPr>
        </p:nvGraphicFramePr>
        <p:xfrm>
          <a:off x="1046723" y="4734315"/>
          <a:ext cx="3216676" cy="66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08">
                  <a:extLst>
                    <a:ext uri="{9D8B030D-6E8A-4147-A177-3AD203B41FA5}">
                      <a16:colId xmlns:a16="http://schemas.microsoft.com/office/drawing/2014/main" val="3347996242"/>
                    </a:ext>
                  </a:extLst>
                </a:gridCol>
                <a:gridCol w="1112668">
                  <a:extLst>
                    <a:ext uri="{9D8B030D-6E8A-4147-A177-3AD203B41FA5}">
                      <a16:colId xmlns:a16="http://schemas.microsoft.com/office/drawing/2014/main" val="2248110006"/>
                    </a:ext>
                  </a:extLst>
                </a:gridCol>
              </a:tblGrid>
              <a:tr h="33108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2577"/>
                  </a:ext>
                </a:extLst>
              </a:tr>
              <a:tr h="33108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382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CDE8AD0-1DF6-48C5-A72C-DFB76D720F85}"/>
              </a:ext>
            </a:extLst>
          </p:cNvPr>
          <p:cNvSpPr txBox="1"/>
          <p:nvPr/>
        </p:nvSpPr>
        <p:spPr>
          <a:xfrm>
            <a:off x="4802819" y="1882214"/>
            <a:ext cx="3790764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Problem Solving:</a:t>
            </a:r>
          </a:p>
          <a:p>
            <a:endParaRPr lang="en-GB" sz="2800" b="1" dirty="0"/>
          </a:p>
          <a:p>
            <a:r>
              <a:rPr lang="en-GB" b="1" dirty="0"/>
              <a:t>A car has 76 cars in its showroom on a Monday evening. The following day, the number of cars increases so that they have 100 in total. How many more cars are there?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7345786-4A79-4A47-80EF-BD3C1AE613BD}"/>
              </a:ext>
            </a:extLst>
          </p:cNvPr>
          <p:cNvSpPr/>
          <p:nvPr/>
        </p:nvSpPr>
        <p:spPr>
          <a:xfrm rot="3399895">
            <a:off x="2440502" y="3268752"/>
            <a:ext cx="880347" cy="488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00E1B93-32C6-464A-9B7C-E575E1B08E1B}"/>
              </a:ext>
            </a:extLst>
          </p:cNvPr>
          <p:cNvSpPr/>
          <p:nvPr/>
        </p:nvSpPr>
        <p:spPr>
          <a:xfrm rot="20035523">
            <a:off x="4865327" y="4272579"/>
            <a:ext cx="880347" cy="488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0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8E02E-9D90-4AB8-AC45-7F4ADB5E883E}"/>
              </a:ext>
            </a:extLst>
          </p:cNvPr>
          <p:cNvSpPr txBox="1"/>
          <p:nvPr/>
        </p:nvSpPr>
        <p:spPr>
          <a:xfrm>
            <a:off x="93306" y="503853"/>
            <a:ext cx="8807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How is Maths assessed at GSP?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Assessment takes place every day, every lesson.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White Rose Maths end of unit assessments.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NFER assessments + Practise EOKS tests.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SATs End of Key Stage assessments. (Presentation evening later this month)</a:t>
            </a:r>
          </a:p>
        </p:txBody>
      </p:sp>
      <p:pic>
        <p:nvPicPr>
          <p:cNvPr id="7170" name="Picture 2" descr="Clipart Panda - Free Clipart Images">
            <a:extLst>
              <a:ext uri="{FF2B5EF4-FFF2-40B4-BE49-F238E27FC236}">
                <a16:creationId xmlns:a16="http://schemas.microsoft.com/office/drawing/2014/main" id="{CC45DE77-FC2B-4402-B728-2948B2D3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94" y="3834881"/>
            <a:ext cx="2380382" cy="19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874019-E776-4F41-84F8-B01A4F170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460" y="3920173"/>
            <a:ext cx="276408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5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89F01-19C2-4874-8B87-84B2CED8EFB5}"/>
              </a:ext>
            </a:extLst>
          </p:cNvPr>
          <p:cNvSpPr txBox="1"/>
          <p:nvPr/>
        </p:nvSpPr>
        <p:spPr>
          <a:xfrm>
            <a:off x="93306" y="503853"/>
            <a:ext cx="880777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 b="1" dirty="0">
                <a:latin typeface="Calibri" panose="020F0502020204030204" pitchFamily="34" charset="0"/>
                <a:cs typeface="Calibri" panose="020F0502020204030204" pitchFamily="34" charset="0"/>
              </a:rPr>
              <a:t>How can parents support at home?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Help your child learn their number bonds and times table facts. All children have access to online resources such as Numbots and Times Table Rock Stars to support with this.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with the completion of homework. These will always be consolidation tasks which your child should be able to access independently.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Maths games! The maths page on our school website has links to a wide variety of different maths games which you can play for free at home.</a:t>
            </a:r>
          </a:p>
        </p:txBody>
      </p:sp>
      <p:pic>
        <p:nvPicPr>
          <p:cNvPr id="6146" name="Picture 2" descr="Numbots - Happy Learning">
            <a:extLst>
              <a:ext uri="{FF2B5EF4-FFF2-40B4-BE49-F238E27FC236}">
                <a16:creationId xmlns:a16="http://schemas.microsoft.com/office/drawing/2014/main" id="{B50D14C8-261D-47DA-A5F3-89A12D1E1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98" y="4371429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imes Table Rock Stars | Stratford St Mary Primary School | Suffolk">
            <a:extLst>
              <a:ext uri="{FF2B5EF4-FFF2-40B4-BE49-F238E27FC236}">
                <a16:creationId xmlns:a16="http://schemas.microsoft.com/office/drawing/2014/main" id="{1C034BE5-F48A-46BD-8FA0-159A3B4D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63" y="4371429"/>
            <a:ext cx="38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7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39DF1B-6C1B-44BE-98FA-526160D6EBC1}"/>
              </a:ext>
            </a:extLst>
          </p:cNvPr>
          <p:cNvSpPr txBox="1"/>
          <p:nvPr/>
        </p:nvSpPr>
        <p:spPr>
          <a:xfrm>
            <a:off x="93306" y="503853"/>
            <a:ext cx="88077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 b="1" dirty="0"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Word questions on boards with many hands 373445 Vector Art at Vecteezy">
            <a:extLst>
              <a:ext uri="{FF2B5EF4-FFF2-40B4-BE49-F238E27FC236}">
                <a16:creationId xmlns:a16="http://schemas.microsoft.com/office/drawing/2014/main" id="{6C4BAE5B-17E5-41C5-AD87-6E34C2DF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95" y="1448497"/>
            <a:ext cx="662679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4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4F83E6-3AA1-48BC-A167-0E24C23BCF45}"/>
              </a:ext>
            </a:extLst>
          </p:cNvPr>
          <p:cNvSpPr txBox="1"/>
          <p:nvPr/>
        </p:nvSpPr>
        <p:spPr>
          <a:xfrm>
            <a:off x="93306" y="503853"/>
            <a:ext cx="88077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Housekeeping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 planned fire drills – if the alarm does sound for whatever reason if you leave via the nearest fire exit on to the school playground, school staff will be accountable for the children.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 mobile phones. Please keep these on silent or low volume if needed for work / emergency purposes. Safeguarding reasons.</a:t>
            </a:r>
          </a:p>
          <a:p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 photographs of children in classrooms. Not all got permission.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Welcome to visit classrooms – 10:00am</a:t>
            </a:r>
          </a:p>
          <a:p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4F83E6-3AA1-48BC-A167-0E24C23BCF45}"/>
              </a:ext>
            </a:extLst>
          </p:cNvPr>
          <p:cNvSpPr txBox="1"/>
          <p:nvPr/>
        </p:nvSpPr>
        <p:spPr>
          <a:xfrm>
            <a:off x="93306" y="503853"/>
            <a:ext cx="88077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Welcome!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Today we hope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Provide you with some information as to what the maths curriculum looks like for your child and what national end of year expectations are for each age group.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Explain to you how we teach maths at Great Sankey Primary School and share some of the strategies and methods we use with you.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Discuss how maths is assessed in your child’s year group.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Give you some ideas as to how you can support your child with their maths work at home.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Offer an insight into what a maths lesson looks like in school and the types of activity that take place.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912694-1FBE-4DC8-9742-9CDCB864EE0B}"/>
              </a:ext>
            </a:extLst>
          </p:cNvPr>
          <p:cNvSpPr txBox="1"/>
          <p:nvPr/>
        </p:nvSpPr>
        <p:spPr>
          <a:xfrm>
            <a:off x="93306" y="503853"/>
            <a:ext cx="880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NC Aims &amp; Objectives – Y5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34271-E3F9-4D68-9D35-68381D9B5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739805"/>
            <a:ext cx="9144000" cy="5118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734FB1-6335-4FFD-8F34-610C8A605792}"/>
              </a:ext>
            </a:extLst>
          </p:cNvPr>
          <p:cNvSpPr txBox="1"/>
          <p:nvPr/>
        </p:nvSpPr>
        <p:spPr>
          <a:xfrm>
            <a:off x="6944999" y="4837454"/>
            <a:ext cx="21120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Broad topic areas – broken into smaller chunks and objectives.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Regular revisiting and retrieval.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912694-1FBE-4DC8-9742-9CDCB864EE0B}"/>
              </a:ext>
            </a:extLst>
          </p:cNvPr>
          <p:cNvSpPr txBox="1"/>
          <p:nvPr/>
        </p:nvSpPr>
        <p:spPr>
          <a:xfrm>
            <a:off x="93306" y="363836"/>
            <a:ext cx="880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NC Aims &amp; Objectives – Y6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EE17B-40F4-444A-8A4A-E388B74AE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089248"/>
            <a:ext cx="9144000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5A14F3-A62E-4CAC-929C-A99689CC686E}"/>
              </a:ext>
            </a:extLst>
          </p:cNvPr>
          <p:cNvSpPr txBox="1"/>
          <p:nvPr/>
        </p:nvSpPr>
        <p:spPr>
          <a:xfrm>
            <a:off x="93306" y="503853"/>
            <a:ext cx="8807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How is Maths taught at GSP?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All year groups follow the White Rose Maths scheme of learning.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Small steps approach (Concrete – Pictorial – Abstract). The building blocks of learning!</a:t>
            </a:r>
          </a:p>
        </p:txBody>
      </p: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04E9973F-502E-41B9-871F-FA9B1B08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3" y="2496033"/>
            <a:ext cx="443851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rrow Lodge Primary School » MATHS">
            <a:extLst>
              <a:ext uri="{FF2B5EF4-FFF2-40B4-BE49-F238E27FC236}">
                <a16:creationId xmlns:a16="http://schemas.microsoft.com/office/drawing/2014/main" id="{2678BAC7-11C9-47B5-ADDD-072F63D5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44" y="2442845"/>
            <a:ext cx="3771175" cy="20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AE8E23-5001-4611-96CD-A001B80F6C4D}"/>
              </a:ext>
            </a:extLst>
          </p:cNvPr>
          <p:cNvSpPr txBox="1"/>
          <p:nvPr/>
        </p:nvSpPr>
        <p:spPr>
          <a:xfrm>
            <a:off x="93306" y="503853"/>
            <a:ext cx="880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Y5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FE616-0761-43B3-9E52-B3233EC00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750" y="1408527"/>
            <a:ext cx="6684885" cy="44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6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AE8E23-5001-4611-96CD-A001B80F6C4D}"/>
              </a:ext>
            </a:extLst>
          </p:cNvPr>
          <p:cNvSpPr txBox="1"/>
          <p:nvPr/>
        </p:nvSpPr>
        <p:spPr>
          <a:xfrm>
            <a:off x="188376" y="433105"/>
            <a:ext cx="880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Y6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FFC12-6DD5-4CE1-A869-23675E0C0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942" y="1367775"/>
            <a:ext cx="6555018" cy="44031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241643"/>
            <a:ext cx="9144000" cy="11778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16" y="6081318"/>
            <a:ext cx="546355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317536" y="6081318"/>
            <a:ext cx="65494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 Sankey Primary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‘Together We Learn and Grow’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242916" y="5961921"/>
            <a:ext cx="8658164" cy="4571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t="1" r="92281" b="7246"/>
          <a:stretch/>
        </p:blipFill>
        <p:spPr>
          <a:xfrm>
            <a:off x="8135069" y="6026194"/>
            <a:ext cx="766014" cy="7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39DF1B-6C1B-44BE-98FA-526160D6EBC1}"/>
              </a:ext>
            </a:extLst>
          </p:cNvPr>
          <p:cNvSpPr txBox="1"/>
          <p:nvPr/>
        </p:nvSpPr>
        <p:spPr>
          <a:xfrm>
            <a:off x="93306" y="503853"/>
            <a:ext cx="880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How is Maths taught at GSP?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32C53-8F21-4A07-B35A-E2D17ADE6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16" y="1468588"/>
            <a:ext cx="6475589" cy="3920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3B7C49-7D54-4BA8-B01E-C82F14576C86}"/>
              </a:ext>
            </a:extLst>
          </p:cNvPr>
          <p:cNvSpPr txBox="1"/>
          <p:nvPr/>
        </p:nvSpPr>
        <p:spPr>
          <a:xfrm>
            <a:off x="7031736" y="1716894"/>
            <a:ext cx="18693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 policy – sets out how Maths is taught and through which strategies in each year. </a:t>
            </a:r>
          </a:p>
          <a:p>
            <a:endParaRPr lang="en-GB" dirty="0"/>
          </a:p>
          <a:p>
            <a:r>
              <a:rPr lang="en-GB" dirty="0"/>
              <a:t>Many of these are set by National Curriculum with an expectation children can complete the ‘formal and recognised methods’ at the end of Key Stage 2.</a:t>
            </a:r>
          </a:p>
        </p:txBody>
      </p:sp>
    </p:spTree>
    <p:extLst>
      <p:ext uri="{BB962C8B-B14F-4D97-AF65-F5344CB8AC3E}">
        <p14:creationId xmlns:p14="http://schemas.microsoft.com/office/powerpoint/2010/main" val="297036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A1EABE34F724F8AA4072B9154C6DD" ma:contentTypeVersion="16" ma:contentTypeDescription="Create a new document." ma:contentTypeScope="" ma:versionID="153d8549c0f7f42d5add9b6185900e5d">
  <xsd:schema xmlns:xsd="http://www.w3.org/2001/XMLSchema" xmlns:xs="http://www.w3.org/2001/XMLSchema" xmlns:p="http://schemas.microsoft.com/office/2006/metadata/properties" xmlns:ns3="a400e069-a081-4450-bff0-43e6db6ba749" xmlns:ns4="5f63b852-18aa-4511-90b2-41ad43249049" targetNamespace="http://schemas.microsoft.com/office/2006/metadata/properties" ma:root="true" ma:fieldsID="63424b23359ec41c6b39380a95af65e4" ns3:_="" ns4:_="">
    <xsd:import namespace="a400e069-a081-4450-bff0-43e6db6ba749"/>
    <xsd:import namespace="5f63b852-18aa-4511-90b2-41ad432490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0e069-a081-4450-bff0-43e6db6ba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3b852-18aa-4511-90b2-41ad432490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400e069-a081-4450-bff0-43e6db6ba749" xsi:nil="true"/>
  </documentManagement>
</p:properties>
</file>

<file path=customXml/itemProps1.xml><?xml version="1.0" encoding="utf-8"?>
<ds:datastoreItem xmlns:ds="http://schemas.openxmlformats.org/officeDocument/2006/customXml" ds:itemID="{6C6480D8-80BA-4095-A1A2-83D972863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256EC2-642D-4D1B-9F42-596721FFC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0e069-a081-4450-bff0-43e6db6ba749"/>
    <ds:schemaRef ds:uri="5f63b852-18aa-4511-90b2-41ad43249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D8445F-81B2-488A-90FC-D5EDC255E04C}">
  <ds:schemaRefs>
    <ds:schemaRef ds:uri="http://purl.org/dc/terms/"/>
    <ds:schemaRef ds:uri="http://purl.org/dc/elements/1.1/"/>
    <ds:schemaRef ds:uri="5f63b852-18aa-4511-90b2-41ad4324904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a400e069-a081-4450-bff0-43e6db6ba74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656</Words>
  <Application>Microsoft Office PowerPoint</Application>
  <PresentationFormat>On-screen Show (4:3)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Gawne</dc:creator>
  <cp:lastModifiedBy>Lisa Wilding</cp:lastModifiedBy>
  <cp:revision>24</cp:revision>
  <dcterms:created xsi:type="dcterms:W3CDTF">2021-07-27T12:25:25Z</dcterms:created>
  <dcterms:modified xsi:type="dcterms:W3CDTF">2023-01-10T20:33:00Z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0x010100A3FA1EABE34F724F8AA4072B9154C6DD</vt:lpwstr>
  </property>
</Properties>
</file>