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6"/>
  </p:notesMasterIdLst>
  <p:sldIdLst>
    <p:sldId id="256" r:id="rId5"/>
    <p:sldId id="257" r:id="rId6"/>
    <p:sldId id="260" r:id="rId7"/>
    <p:sldId id="266" r:id="rId8"/>
    <p:sldId id="258" r:id="rId9"/>
    <p:sldId id="259" r:id="rId10"/>
    <p:sldId id="261" r:id="rId11"/>
    <p:sldId id="265" r:id="rId12"/>
    <p:sldId id="262" r:id="rId13"/>
    <p:sldId id="263" r:id="rId14"/>
    <p:sldId id="264"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FFCXocu0qgZhhU4EjWGy1rogG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82" d="100"/>
          <a:sy n="82" d="100"/>
        </p:scale>
        <p:origin x="1483" y="6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the new Team GSP</a:t>
            </a:r>
          </a:p>
          <a:p>
            <a:pPr marL="0" lvl="0" indent="0" algn="l" rtl="0">
              <a:spcBef>
                <a:spcPts val="0"/>
              </a:spcBef>
              <a:spcAft>
                <a:spcPts val="0"/>
              </a:spcAft>
              <a:buNone/>
            </a:pPr>
            <a:r>
              <a:rPr lang="en-GB" dirty="0"/>
              <a:t>Very proud to be the new HT of this school and to work alongside you all.</a:t>
            </a:r>
          </a:p>
          <a:p>
            <a:pPr marL="0" lvl="0" indent="0" algn="l" rtl="0">
              <a:spcBef>
                <a:spcPts val="0"/>
              </a:spcBef>
              <a:spcAft>
                <a:spcPts val="0"/>
              </a:spcAft>
              <a:buNone/>
            </a:pPr>
            <a:r>
              <a:rPr lang="en-GB" dirty="0"/>
              <a:t>Thank you for all the lovely messages before the summer, meant a great deal to know you’re all behind me and supporting me and I hope I serve you all well</a:t>
            </a:r>
          </a:p>
          <a:p>
            <a:pPr marL="0" lvl="0" indent="0" algn="l" rtl="0">
              <a:spcBef>
                <a:spcPts val="0"/>
              </a:spcBef>
              <a:spcAft>
                <a:spcPts val="0"/>
              </a:spcAft>
              <a:buNone/>
            </a:pPr>
            <a:r>
              <a:rPr lang="en-GB" dirty="0"/>
              <a:t>Jane de Foy ‘ you’re not one of those are you, you know a new broom sweeps clean?’ made me laugh but on reflection made me think about how you all must be feeling. A significant change such as a new HT can lead to some of you feeling unsettled and a bit nervous – reassurance. Strength of the team.</a:t>
            </a:r>
          </a:p>
          <a:p>
            <a:pPr marL="0" lvl="0" indent="0" algn="l" rtl="0">
              <a:spcBef>
                <a:spcPts val="0"/>
              </a:spcBef>
              <a:spcAft>
                <a:spcPts val="0"/>
              </a:spcAft>
              <a:buNone/>
            </a:pPr>
            <a:r>
              <a:rPr lang="en-GB" dirty="0"/>
              <a:t>Book Imperfect leadership ‘page 55’. Great book and has some great advice for new Headteachers.</a:t>
            </a:r>
            <a:endParaRPr dirty="0"/>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790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the new Team GSP</a:t>
            </a:r>
          </a:p>
          <a:p>
            <a:pPr marL="0" lvl="0" indent="0" algn="l" rtl="0">
              <a:spcBef>
                <a:spcPts val="0"/>
              </a:spcBef>
              <a:spcAft>
                <a:spcPts val="0"/>
              </a:spcAft>
              <a:buNone/>
            </a:pPr>
            <a:r>
              <a:rPr lang="en-GB" dirty="0"/>
              <a:t>Very proud to be the new HT of this school and to work alongside you all.</a:t>
            </a:r>
          </a:p>
          <a:p>
            <a:pPr marL="0" lvl="0" indent="0" algn="l" rtl="0">
              <a:spcBef>
                <a:spcPts val="0"/>
              </a:spcBef>
              <a:spcAft>
                <a:spcPts val="0"/>
              </a:spcAft>
              <a:buNone/>
            </a:pPr>
            <a:r>
              <a:rPr lang="en-GB" dirty="0"/>
              <a:t>Thank you for all the lovely messages before the summer, meant a great deal to know you’re all behind me and supporting me and I hope I serve you all well</a:t>
            </a:r>
          </a:p>
          <a:p>
            <a:pPr marL="0" lvl="0" indent="0" algn="l" rtl="0">
              <a:spcBef>
                <a:spcPts val="0"/>
              </a:spcBef>
              <a:spcAft>
                <a:spcPts val="0"/>
              </a:spcAft>
              <a:buNone/>
            </a:pPr>
            <a:r>
              <a:rPr lang="en-GB" dirty="0"/>
              <a:t>Jane de Foy ‘ you’re not one of those are you, you know a new broom sweeps clean?’ made me laugh but on reflection made me think about how you all must be feeling. A significant change such as a new HT can lead to some of you feeling unsettled and a bit nervous – reassurance. Strength of the team.</a:t>
            </a:r>
          </a:p>
          <a:p>
            <a:pPr marL="0" lvl="0" indent="0" algn="l" rtl="0">
              <a:spcBef>
                <a:spcPts val="0"/>
              </a:spcBef>
              <a:spcAft>
                <a:spcPts val="0"/>
              </a:spcAft>
              <a:buNone/>
            </a:pPr>
            <a:r>
              <a:rPr lang="en-GB" dirty="0"/>
              <a:t>Book Imperfect leadership ‘page 55’. Great book and has some great advice for new Headteachers.</a:t>
            </a:r>
            <a:endParaRPr dirty="0"/>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214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Welcome back</a:t>
            </a:r>
          </a:p>
          <a:p>
            <a:pPr marL="0" lvl="0" indent="0" algn="l" rtl="0">
              <a:spcBef>
                <a:spcPts val="0"/>
              </a:spcBef>
              <a:spcAft>
                <a:spcPts val="0"/>
              </a:spcAft>
              <a:buNone/>
            </a:pPr>
            <a:r>
              <a:rPr lang="en-GB" sz="1600" dirty="0"/>
              <a:t>Hope you’ve had a great summer, well rested, relaxed. </a:t>
            </a:r>
          </a:p>
          <a:p>
            <a:pPr marL="0" lvl="0" indent="0" algn="l" rtl="0">
              <a:spcBef>
                <a:spcPts val="0"/>
              </a:spcBef>
              <a:spcAft>
                <a:spcPts val="0"/>
              </a:spcAft>
              <a:buNone/>
            </a:pPr>
            <a:r>
              <a:rPr lang="en-GB" sz="1600" dirty="0"/>
              <a:t>Great to see so many of your photos on FB, Steph’s tik </a:t>
            </a:r>
            <a:r>
              <a:rPr lang="en-GB" sz="1600" dirty="0" err="1"/>
              <a:t>toks</a:t>
            </a:r>
            <a:r>
              <a:rPr lang="en-GB" sz="1600" dirty="0"/>
              <a:t>!</a:t>
            </a:r>
          </a:p>
          <a:p>
            <a:pPr marL="0" lvl="0" indent="0" algn="l" rtl="0">
              <a:spcBef>
                <a:spcPts val="0"/>
              </a:spcBef>
              <a:spcAft>
                <a:spcPts val="0"/>
              </a:spcAft>
              <a:buNone/>
            </a:pPr>
            <a:r>
              <a:rPr lang="en-GB" sz="1600" dirty="0"/>
              <a:t>Congratulations to Granny Jo – Brody </a:t>
            </a:r>
          </a:p>
          <a:p>
            <a:pPr marL="0" lvl="0" indent="0" algn="l" rtl="0">
              <a:spcBef>
                <a:spcPts val="0"/>
              </a:spcBef>
              <a:spcAft>
                <a:spcPts val="0"/>
              </a:spcAft>
              <a:buNone/>
            </a:pPr>
            <a:r>
              <a:rPr lang="en-GB" sz="1600" dirty="0"/>
              <a:t>Run through the day</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the new Team GSP</a:t>
            </a:r>
          </a:p>
          <a:p>
            <a:pPr marL="0" lvl="0" indent="0" algn="l" rtl="0">
              <a:spcBef>
                <a:spcPts val="0"/>
              </a:spcBef>
              <a:spcAft>
                <a:spcPts val="0"/>
              </a:spcAft>
              <a:buNone/>
            </a:pPr>
            <a:r>
              <a:rPr lang="en-GB" dirty="0"/>
              <a:t>Very proud to be the new HT of this school and to work alongside you all.</a:t>
            </a:r>
          </a:p>
          <a:p>
            <a:pPr marL="0" lvl="0" indent="0" algn="l" rtl="0">
              <a:spcBef>
                <a:spcPts val="0"/>
              </a:spcBef>
              <a:spcAft>
                <a:spcPts val="0"/>
              </a:spcAft>
              <a:buNone/>
            </a:pPr>
            <a:r>
              <a:rPr lang="en-GB" dirty="0"/>
              <a:t>Thank you for all the lovely messages before the summer, meant a great deal to know you’re all behind me and supporting me and I hope I serve you all well</a:t>
            </a:r>
          </a:p>
          <a:p>
            <a:pPr marL="0" lvl="0" indent="0" algn="l" rtl="0">
              <a:spcBef>
                <a:spcPts val="0"/>
              </a:spcBef>
              <a:spcAft>
                <a:spcPts val="0"/>
              </a:spcAft>
              <a:buNone/>
            </a:pPr>
            <a:r>
              <a:rPr lang="en-GB" dirty="0"/>
              <a:t>Jane de Foy ‘ you’re not one of those are you, you know a new broom sweeps clean?’ made me laugh but on reflection made me think about how you all must be feeling. A significant change such as a new HT can lead to some of you feeling unsettled and a bit nervous – reassurance. Strength of the team.</a:t>
            </a:r>
          </a:p>
          <a:p>
            <a:pPr marL="0" lvl="0" indent="0" algn="l" rtl="0">
              <a:spcBef>
                <a:spcPts val="0"/>
              </a:spcBef>
              <a:spcAft>
                <a:spcPts val="0"/>
              </a:spcAft>
              <a:buNone/>
            </a:pPr>
            <a:r>
              <a:rPr lang="en-GB" dirty="0"/>
              <a:t>Book Imperfect leadership ‘page 55’. Great book and has some great advice for new Headteachers.</a:t>
            </a:r>
            <a:endParaRPr dirty="0"/>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the new Team GSP</a:t>
            </a:r>
          </a:p>
          <a:p>
            <a:pPr marL="0" lvl="0" indent="0" algn="l" rtl="0">
              <a:spcBef>
                <a:spcPts val="0"/>
              </a:spcBef>
              <a:spcAft>
                <a:spcPts val="0"/>
              </a:spcAft>
              <a:buNone/>
            </a:pPr>
            <a:r>
              <a:rPr lang="en-GB" dirty="0"/>
              <a:t>Very proud to be the new HT of this school and to work alongside you all.</a:t>
            </a:r>
          </a:p>
          <a:p>
            <a:pPr marL="0" lvl="0" indent="0" algn="l" rtl="0">
              <a:spcBef>
                <a:spcPts val="0"/>
              </a:spcBef>
              <a:spcAft>
                <a:spcPts val="0"/>
              </a:spcAft>
              <a:buNone/>
            </a:pPr>
            <a:r>
              <a:rPr lang="en-GB" dirty="0"/>
              <a:t>Thank you for all the lovely messages before the summer, meant a great deal to know you’re all behind me and supporting me and I hope I serve you all well</a:t>
            </a:r>
          </a:p>
          <a:p>
            <a:pPr marL="0" lvl="0" indent="0" algn="l" rtl="0">
              <a:spcBef>
                <a:spcPts val="0"/>
              </a:spcBef>
              <a:spcAft>
                <a:spcPts val="0"/>
              </a:spcAft>
              <a:buNone/>
            </a:pPr>
            <a:r>
              <a:rPr lang="en-GB" dirty="0"/>
              <a:t>Jane de Foy ‘ you’re not one of those are you, you know a new broom sweeps clean?’ made me laugh but on reflection made me think about how you all must be feeling. A significant change such as a new HT can lead to some of you feeling unsettled and a bit nervous – reassurance. Strength of the team.</a:t>
            </a:r>
          </a:p>
          <a:p>
            <a:pPr marL="0" lvl="0" indent="0" algn="l" rtl="0">
              <a:spcBef>
                <a:spcPts val="0"/>
              </a:spcBef>
              <a:spcAft>
                <a:spcPts val="0"/>
              </a:spcAft>
              <a:buNone/>
            </a:pPr>
            <a:r>
              <a:rPr lang="en-GB" dirty="0"/>
              <a:t>Book Imperfect leadership ‘page 55’. Great book and has some great advice for new Headteachers.</a:t>
            </a:r>
            <a:endParaRPr dirty="0"/>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342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a time of change for our school so it’s a good time to stop and take stock and reflect. We’ll start with our vision. The school’s vision should be a shared vision where everyone buys into it – when was the last time we looked at it collectively? Today is a good opportunity.</a:t>
            </a:r>
          </a:p>
          <a:p>
            <a:pPr marL="0" lvl="0" indent="0" algn="l" rtl="0">
              <a:spcBef>
                <a:spcPts val="0"/>
              </a:spcBef>
              <a:spcAft>
                <a:spcPts val="0"/>
              </a:spcAft>
              <a:buNone/>
            </a:pPr>
            <a:r>
              <a:rPr lang="en-GB" dirty="0"/>
              <a:t>Read through </a:t>
            </a:r>
          </a:p>
          <a:p>
            <a:pPr marL="0" lvl="0" indent="0" algn="l" rtl="0">
              <a:spcBef>
                <a:spcPts val="0"/>
              </a:spcBef>
              <a:spcAft>
                <a:spcPts val="0"/>
              </a:spcAft>
              <a:buNone/>
            </a:pPr>
            <a:r>
              <a:rPr lang="en-GB" dirty="0"/>
              <a:t>Children are at the heart as they always should be. Everything we do comes down to benefit them. Could this be an opportunity to stop, reflect and to tweak some of our practice? </a:t>
            </a:r>
          </a:p>
          <a:p>
            <a:pPr marL="0" lvl="0" indent="0" algn="l" rtl="0">
              <a:spcBef>
                <a:spcPts val="0"/>
              </a:spcBef>
              <a:spcAft>
                <a:spcPts val="0"/>
              </a:spcAft>
              <a:buNone/>
            </a:pPr>
            <a:r>
              <a:rPr lang="en-GB" dirty="0"/>
              <a:t> Do we do some of the things we do because we’ve always done them? Is there a better way? Referred to in the book as the Christmas tree effect – not saying this is what we do but sometimes – any changes we make or additions have been measured and based on research and this needs to continue. Now is a good time to shape our practice so we’re going to carry out a short exercise in teams. </a:t>
            </a:r>
            <a:endParaRPr dirty="0"/>
          </a:p>
        </p:txBody>
      </p:sp>
      <p:sp>
        <p:nvSpPr>
          <p:cNvPr id="109" name="Google Shape;10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6903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the new Team GSP</a:t>
            </a:r>
          </a:p>
          <a:p>
            <a:pPr marL="0" lvl="0" indent="0" algn="l" rtl="0">
              <a:spcBef>
                <a:spcPts val="0"/>
              </a:spcBef>
              <a:spcAft>
                <a:spcPts val="0"/>
              </a:spcAft>
              <a:buNone/>
            </a:pPr>
            <a:r>
              <a:rPr lang="en-GB" dirty="0"/>
              <a:t>Very proud to be the new HT of this school and to work alongside you all.</a:t>
            </a:r>
          </a:p>
          <a:p>
            <a:pPr marL="0" lvl="0" indent="0" algn="l" rtl="0">
              <a:spcBef>
                <a:spcPts val="0"/>
              </a:spcBef>
              <a:spcAft>
                <a:spcPts val="0"/>
              </a:spcAft>
              <a:buNone/>
            </a:pPr>
            <a:r>
              <a:rPr lang="en-GB" dirty="0"/>
              <a:t>Thank you for all the lovely messages before the summer, meant a great deal to know you’re all behind me and supporting me and I hope I serve you all well</a:t>
            </a:r>
          </a:p>
          <a:p>
            <a:pPr marL="0" lvl="0" indent="0" algn="l" rtl="0">
              <a:spcBef>
                <a:spcPts val="0"/>
              </a:spcBef>
              <a:spcAft>
                <a:spcPts val="0"/>
              </a:spcAft>
              <a:buNone/>
            </a:pPr>
            <a:r>
              <a:rPr lang="en-GB" dirty="0"/>
              <a:t>Jane de Foy ‘ you’re not one of those are you, you know a new broom sweeps clean?’ made me laugh but on reflection made me think about how you all must be feeling. A significant change such as a new HT can lead to some of you feeling unsettled and a bit nervous – reassurance. Strength of the team.</a:t>
            </a:r>
          </a:p>
          <a:p>
            <a:pPr marL="0" lvl="0" indent="0" algn="l" rtl="0">
              <a:spcBef>
                <a:spcPts val="0"/>
              </a:spcBef>
              <a:spcAft>
                <a:spcPts val="0"/>
              </a:spcAft>
              <a:buNone/>
            </a:pPr>
            <a:r>
              <a:rPr lang="en-GB" dirty="0"/>
              <a:t>Book Imperfect leadership ‘page 55’. Great book and has some great advice for new Headteachers.</a:t>
            </a:r>
            <a:endParaRPr dirty="0"/>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80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the new Team GSP</a:t>
            </a:r>
          </a:p>
          <a:p>
            <a:pPr marL="0" lvl="0" indent="0" algn="l" rtl="0">
              <a:spcBef>
                <a:spcPts val="0"/>
              </a:spcBef>
              <a:spcAft>
                <a:spcPts val="0"/>
              </a:spcAft>
              <a:buNone/>
            </a:pPr>
            <a:r>
              <a:rPr lang="en-GB" dirty="0"/>
              <a:t>Very proud to be the new HT of this school and to work alongside you all.</a:t>
            </a:r>
          </a:p>
          <a:p>
            <a:pPr marL="0" lvl="0" indent="0" algn="l" rtl="0">
              <a:spcBef>
                <a:spcPts val="0"/>
              </a:spcBef>
              <a:spcAft>
                <a:spcPts val="0"/>
              </a:spcAft>
              <a:buNone/>
            </a:pPr>
            <a:r>
              <a:rPr lang="en-GB" dirty="0"/>
              <a:t>Thank you for all the lovely messages before the summer, meant a great deal to know you’re all behind me and supporting me and I hope I serve you all well</a:t>
            </a:r>
          </a:p>
          <a:p>
            <a:pPr marL="0" lvl="0" indent="0" algn="l" rtl="0">
              <a:spcBef>
                <a:spcPts val="0"/>
              </a:spcBef>
              <a:spcAft>
                <a:spcPts val="0"/>
              </a:spcAft>
              <a:buNone/>
            </a:pPr>
            <a:r>
              <a:rPr lang="en-GB" dirty="0"/>
              <a:t>Jane de Foy ‘ you’re not one of those are you, you know a new broom sweeps clean?’ made me laugh but on reflection made me think about how you all must be feeling. A significant change such as a new HT can lead to some of you feeling unsettled and a bit nervous – reassurance. Strength of the team.</a:t>
            </a:r>
          </a:p>
          <a:p>
            <a:pPr marL="0" lvl="0" indent="0" algn="l" rtl="0">
              <a:spcBef>
                <a:spcPts val="0"/>
              </a:spcBef>
              <a:spcAft>
                <a:spcPts val="0"/>
              </a:spcAft>
              <a:buNone/>
            </a:pPr>
            <a:r>
              <a:rPr lang="en-GB" dirty="0"/>
              <a:t>Book Imperfect leadership ‘page 55’. Great book and has some great advice for new Headteachers.</a:t>
            </a:r>
            <a:endParaRPr dirty="0"/>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93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3887391" y="987426"/>
            <a:ext cx="4629150" cy="4873625"/>
          </a:xfrm>
          <a:prstGeom prst="rect">
            <a:avLst/>
          </a:prstGeom>
          <a:noFill/>
          <a:ln>
            <a:noFill/>
          </a:ln>
        </p:spPr>
      </p:sp>
      <p:sp>
        <p:nvSpPr>
          <p:cNvPr id="64" name="Google Shape;64;p1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5352" y="-1"/>
            <a:ext cx="382385" cy="685800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363259" y="10293"/>
            <a:ext cx="133004" cy="6847707"/>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6" name="Google Shape;86;p1" descr="A picture containing logo&#10;&#10;Description automatically generated"/>
          <p:cNvPicPr preferRelativeResize="0"/>
          <p:nvPr/>
        </p:nvPicPr>
        <p:blipFill rotWithShape="1">
          <a:blip r:embed="rId3">
            <a:alphaModFix/>
          </a:blip>
          <a:srcRect/>
          <a:stretch/>
        </p:blipFill>
        <p:spPr>
          <a:xfrm>
            <a:off x="779581" y="5769890"/>
            <a:ext cx="786605" cy="995562"/>
          </a:xfrm>
          <a:prstGeom prst="rect">
            <a:avLst/>
          </a:prstGeom>
          <a:noFill/>
          <a:ln>
            <a:noFill/>
          </a:ln>
        </p:spPr>
      </p:pic>
      <p:pic>
        <p:nvPicPr>
          <p:cNvPr id="87" name="Google Shape;87;p1"/>
          <p:cNvPicPr preferRelativeResize="0"/>
          <p:nvPr/>
        </p:nvPicPr>
        <p:blipFill rotWithShape="1">
          <a:blip r:embed="rId4">
            <a:alphaModFix/>
          </a:blip>
          <a:srcRect/>
          <a:stretch/>
        </p:blipFill>
        <p:spPr>
          <a:xfrm>
            <a:off x="1892469" y="6267671"/>
            <a:ext cx="6817532" cy="556404"/>
          </a:xfrm>
          <a:prstGeom prst="rect">
            <a:avLst/>
          </a:prstGeom>
          <a:noFill/>
          <a:ln>
            <a:noFill/>
          </a:ln>
        </p:spPr>
      </p:pic>
      <p:sp>
        <p:nvSpPr>
          <p:cNvPr id="88" name="Google Shape;88;p1"/>
          <p:cNvSpPr txBox="1"/>
          <p:nvPr/>
        </p:nvSpPr>
        <p:spPr>
          <a:xfrm>
            <a:off x="2026507" y="5590563"/>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i="0" u="none" strike="noStrike" cap="none">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i="0" u="none" strike="noStrike" cap="none">
                <a:solidFill>
                  <a:srgbClr val="BF9000"/>
                </a:solidFill>
                <a:latin typeface="Calibri"/>
                <a:ea typeface="Calibri"/>
                <a:cs typeface="Calibri"/>
                <a:sym typeface="Calibri"/>
              </a:rPr>
              <a:t>‘Together We Learn and Grow’</a:t>
            </a:r>
            <a:endParaRPr/>
          </a:p>
        </p:txBody>
      </p:sp>
      <p:sp>
        <p:nvSpPr>
          <p:cNvPr id="89" name="Google Shape;89;p1"/>
          <p:cNvSpPr/>
          <p:nvPr/>
        </p:nvSpPr>
        <p:spPr>
          <a:xfrm>
            <a:off x="745644" y="5544844"/>
            <a:ext cx="8190538"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E8255683-CB01-4EC4-86DE-BBC6149397DA}"/>
              </a:ext>
            </a:extLst>
          </p:cNvPr>
          <p:cNvSpPr txBox="1"/>
          <p:nvPr/>
        </p:nvSpPr>
        <p:spPr>
          <a:xfrm>
            <a:off x="745644" y="167951"/>
            <a:ext cx="8190538" cy="1015663"/>
          </a:xfrm>
          <a:prstGeom prst="rect">
            <a:avLst/>
          </a:prstGeom>
          <a:noFill/>
        </p:spPr>
        <p:txBody>
          <a:bodyPr wrap="square" rtlCol="0">
            <a:spAutoFit/>
          </a:bodyPr>
          <a:lstStyle/>
          <a:p>
            <a:pPr algn="ctr"/>
            <a:r>
              <a:rPr lang="en-GB" sz="6000" dirty="0">
                <a:latin typeface="Calibri" panose="020F0502020204030204" pitchFamily="34" charset="0"/>
                <a:cs typeface="Calibri" panose="020F0502020204030204" pitchFamily="34" charset="0"/>
              </a:rPr>
              <a:t>KS1 Stay and Learn 2023</a:t>
            </a:r>
          </a:p>
        </p:txBody>
      </p:sp>
      <p:pic>
        <p:nvPicPr>
          <p:cNvPr id="1026" name="Picture 2" descr="Font design for word math with happy kids 433095 Vector Art at Vecteezy">
            <a:extLst>
              <a:ext uri="{FF2B5EF4-FFF2-40B4-BE49-F238E27FC236}">
                <a16:creationId xmlns:a16="http://schemas.microsoft.com/office/drawing/2014/main" id="{87F2E337-80FA-409E-BDF4-0E6C33B5F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820" y="1111336"/>
            <a:ext cx="7144185" cy="432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40" name="Google Shape;140;p5"/>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41" name="Google Shape;141;p5"/>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8" name="TextBox 7">
            <a:extLst>
              <a:ext uri="{FF2B5EF4-FFF2-40B4-BE49-F238E27FC236}">
                <a16:creationId xmlns:a16="http://schemas.microsoft.com/office/drawing/2014/main" id="{EDD89F01-19C2-4874-8B87-84B2CED8EFB5}"/>
              </a:ext>
            </a:extLst>
          </p:cNvPr>
          <p:cNvSpPr txBox="1"/>
          <p:nvPr/>
        </p:nvSpPr>
        <p:spPr>
          <a:xfrm>
            <a:off x="93306" y="503853"/>
            <a:ext cx="8807774" cy="4124206"/>
          </a:xfrm>
          <a:prstGeom prst="rect">
            <a:avLst/>
          </a:prstGeom>
          <a:noFill/>
        </p:spPr>
        <p:txBody>
          <a:bodyPr wrap="square" rtlCol="0">
            <a:spAutoFit/>
          </a:bodyPr>
          <a:lstStyle/>
          <a:p>
            <a:pPr algn="ctr"/>
            <a:r>
              <a:rPr lang="en-GB" sz="4600" b="1" dirty="0">
                <a:latin typeface="Calibri" panose="020F0502020204030204" pitchFamily="34" charset="0"/>
                <a:cs typeface="Calibri" panose="020F0502020204030204" pitchFamily="34" charset="0"/>
              </a:rPr>
              <a:t>How can parents support at home?</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Help your child learn their number bonds and times table facts. All children have access to online resources such as Numbots and Times Table Rock Stars to support with this.</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Support with the completion of homework. These will always be consolidation tasks which your child should be able to access independently. </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Maths games! The maths page on our school website has links to a wide variety of different maths games which you can play for free at home.</a:t>
            </a:r>
          </a:p>
        </p:txBody>
      </p:sp>
      <p:pic>
        <p:nvPicPr>
          <p:cNvPr id="6146" name="Picture 2" descr="Numbots - Happy Learning">
            <a:extLst>
              <a:ext uri="{FF2B5EF4-FFF2-40B4-BE49-F238E27FC236}">
                <a16:creationId xmlns:a16="http://schemas.microsoft.com/office/drawing/2014/main" id="{B50D14C8-261D-47DA-A5F3-89A12D1E1C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498" y="4371429"/>
            <a:ext cx="21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imes Table Rock Stars | Stratford St Mary Primary School | Suffolk">
            <a:extLst>
              <a:ext uri="{FF2B5EF4-FFF2-40B4-BE49-F238E27FC236}">
                <a16:creationId xmlns:a16="http://schemas.microsoft.com/office/drawing/2014/main" id="{1C034BE5-F48A-46BD-8FA0-159A3B4D75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2263" y="4371429"/>
            <a:ext cx="38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17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40" name="Google Shape;140;p5"/>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41" name="Google Shape;141;p5"/>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9" name="TextBox 8">
            <a:extLst>
              <a:ext uri="{FF2B5EF4-FFF2-40B4-BE49-F238E27FC236}">
                <a16:creationId xmlns:a16="http://schemas.microsoft.com/office/drawing/2014/main" id="{7239DF1B-6C1B-44BE-98FA-526160D6EBC1}"/>
              </a:ext>
            </a:extLst>
          </p:cNvPr>
          <p:cNvSpPr txBox="1"/>
          <p:nvPr/>
        </p:nvSpPr>
        <p:spPr>
          <a:xfrm>
            <a:off x="93306" y="503853"/>
            <a:ext cx="8807774" cy="800219"/>
          </a:xfrm>
          <a:prstGeom prst="rect">
            <a:avLst/>
          </a:prstGeom>
          <a:noFill/>
        </p:spPr>
        <p:txBody>
          <a:bodyPr wrap="square" rtlCol="0">
            <a:spAutoFit/>
          </a:bodyPr>
          <a:lstStyle/>
          <a:p>
            <a:pPr algn="ctr"/>
            <a:r>
              <a:rPr lang="en-GB" sz="4600" b="1" dirty="0">
                <a:latin typeface="Calibri" panose="020F0502020204030204" pitchFamily="34" charset="0"/>
                <a:cs typeface="Calibri" panose="020F0502020204030204" pitchFamily="34" charset="0"/>
              </a:rPr>
              <a:t>Any Questions?</a:t>
            </a:r>
            <a:endParaRPr lang="en-GB" sz="2400" dirty="0">
              <a:latin typeface="Calibri" panose="020F0502020204030204" pitchFamily="34" charset="0"/>
              <a:cs typeface="Calibri" panose="020F0502020204030204" pitchFamily="34" charset="0"/>
            </a:endParaRPr>
          </a:p>
        </p:txBody>
      </p:sp>
      <p:pic>
        <p:nvPicPr>
          <p:cNvPr id="5122" name="Picture 2" descr="Word questions on boards with many hands 373445 Vector Art at Vecteezy">
            <a:extLst>
              <a:ext uri="{FF2B5EF4-FFF2-40B4-BE49-F238E27FC236}">
                <a16:creationId xmlns:a16="http://schemas.microsoft.com/office/drawing/2014/main" id="{6C4BAE5B-17E5-41C5-AD87-6E34C2DF13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795" y="1448497"/>
            <a:ext cx="6626796"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547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9" name="Google Shape;99;p2"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00" name="Google Shape;100;p2"/>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01" name="Google Shape;101;p2"/>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2" name="TextBox 1">
            <a:extLst>
              <a:ext uri="{FF2B5EF4-FFF2-40B4-BE49-F238E27FC236}">
                <a16:creationId xmlns:a16="http://schemas.microsoft.com/office/drawing/2014/main" id="{BE4F83E6-3AA1-48BC-A167-0E24C23BCF45}"/>
              </a:ext>
            </a:extLst>
          </p:cNvPr>
          <p:cNvSpPr txBox="1"/>
          <p:nvPr/>
        </p:nvSpPr>
        <p:spPr>
          <a:xfrm>
            <a:off x="93306" y="503853"/>
            <a:ext cx="8807774" cy="5262979"/>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Welcome!</a:t>
            </a:r>
            <a:endParaRPr lang="en-GB" sz="2400" b="1"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Today we hope to:</a:t>
            </a:r>
          </a:p>
          <a:p>
            <a:pPr marL="571500" indent="-571500">
              <a:buFont typeface="Arial" panose="020B0604020202020204" pitchFamily="34" charset="0"/>
              <a:buChar char="•"/>
            </a:pPr>
            <a:r>
              <a:rPr lang="en-GB" sz="2400" dirty="0">
                <a:latin typeface="Calibri" panose="020F0502020204030204" pitchFamily="34" charset="0"/>
                <a:cs typeface="Calibri" panose="020F0502020204030204" pitchFamily="34" charset="0"/>
              </a:rPr>
              <a:t>Provide you with some information as to what the maths curriculum looks like for your child and what national end of year expectations are for each age group.</a:t>
            </a:r>
          </a:p>
          <a:p>
            <a:pPr marL="571500" indent="-571500">
              <a:buFont typeface="Arial" panose="020B0604020202020204" pitchFamily="34" charset="0"/>
              <a:buChar char="•"/>
            </a:pPr>
            <a:r>
              <a:rPr lang="en-GB" sz="2400" dirty="0">
                <a:latin typeface="Calibri" panose="020F0502020204030204" pitchFamily="34" charset="0"/>
                <a:cs typeface="Calibri" panose="020F0502020204030204" pitchFamily="34" charset="0"/>
              </a:rPr>
              <a:t>Explain to you how we teach maths at Great Sankey Primary School and share some of the strategies and methods we use with you.</a:t>
            </a:r>
          </a:p>
          <a:p>
            <a:pPr marL="571500" indent="-571500">
              <a:buFont typeface="Arial" panose="020B0604020202020204" pitchFamily="34" charset="0"/>
              <a:buChar char="•"/>
            </a:pPr>
            <a:r>
              <a:rPr lang="en-GB" sz="2400" dirty="0">
                <a:latin typeface="Calibri" panose="020F0502020204030204" pitchFamily="34" charset="0"/>
                <a:cs typeface="Calibri" panose="020F0502020204030204" pitchFamily="34" charset="0"/>
              </a:rPr>
              <a:t>Discuss how maths is assessed in your child’s year group.</a:t>
            </a:r>
          </a:p>
          <a:p>
            <a:pPr marL="571500" indent="-571500">
              <a:buFont typeface="Arial" panose="020B0604020202020204" pitchFamily="34" charset="0"/>
              <a:buChar char="•"/>
            </a:pPr>
            <a:r>
              <a:rPr lang="en-GB" sz="2400" dirty="0">
                <a:latin typeface="Calibri" panose="020F0502020204030204" pitchFamily="34" charset="0"/>
                <a:cs typeface="Calibri" panose="020F0502020204030204" pitchFamily="34" charset="0"/>
              </a:rPr>
              <a:t>Give you some ideas as to how you can support your child with their maths work at home.</a:t>
            </a:r>
          </a:p>
          <a:p>
            <a:pPr marL="571500" indent="-571500">
              <a:buFont typeface="Arial" panose="020B0604020202020204" pitchFamily="34" charset="0"/>
              <a:buChar char="•"/>
            </a:pPr>
            <a:r>
              <a:rPr lang="en-GB" sz="2400" dirty="0">
                <a:latin typeface="Calibri" panose="020F0502020204030204" pitchFamily="34" charset="0"/>
                <a:cs typeface="Calibri" panose="020F0502020204030204" pitchFamily="34" charset="0"/>
              </a:rPr>
              <a:t>Offer an insight into what a normal maths lesson looks like in school.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40" name="Google Shape;140;p5"/>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41" name="Google Shape;141;p5"/>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11" name="TextBox 10">
            <a:extLst>
              <a:ext uri="{FF2B5EF4-FFF2-40B4-BE49-F238E27FC236}">
                <a16:creationId xmlns:a16="http://schemas.microsoft.com/office/drawing/2014/main" id="{FA912694-1FBE-4DC8-9742-9CDCB864EE0B}"/>
              </a:ext>
            </a:extLst>
          </p:cNvPr>
          <p:cNvSpPr txBox="1"/>
          <p:nvPr/>
        </p:nvSpPr>
        <p:spPr>
          <a:xfrm>
            <a:off x="93306" y="503853"/>
            <a:ext cx="8807774" cy="830997"/>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NC Aims &amp; Objectives</a:t>
            </a:r>
            <a:endParaRPr lang="en-GB" sz="2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96ED0D4-9AD7-4D37-AA9C-73165D14FE57}"/>
              </a:ext>
            </a:extLst>
          </p:cNvPr>
          <p:cNvPicPr>
            <a:picLocks noChangeAspect="1"/>
          </p:cNvPicPr>
          <p:nvPr/>
        </p:nvPicPr>
        <p:blipFill>
          <a:blip r:embed="rId5"/>
          <a:stretch>
            <a:fillRect/>
          </a:stretch>
        </p:blipFill>
        <p:spPr>
          <a:xfrm>
            <a:off x="724798" y="1408527"/>
            <a:ext cx="7544789" cy="432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40" name="Google Shape;140;p5"/>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41" name="Google Shape;141;p5"/>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11" name="TextBox 10">
            <a:extLst>
              <a:ext uri="{FF2B5EF4-FFF2-40B4-BE49-F238E27FC236}">
                <a16:creationId xmlns:a16="http://schemas.microsoft.com/office/drawing/2014/main" id="{FA912694-1FBE-4DC8-9742-9CDCB864EE0B}"/>
              </a:ext>
            </a:extLst>
          </p:cNvPr>
          <p:cNvSpPr txBox="1"/>
          <p:nvPr/>
        </p:nvSpPr>
        <p:spPr>
          <a:xfrm>
            <a:off x="93306" y="503853"/>
            <a:ext cx="8807774" cy="830997"/>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NC Aims &amp; Objectives</a:t>
            </a:r>
            <a:endParaRPr lang="en-GB" sz="24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030A12E-A28F-48BE-B855-6877E69D499D}"/>
              </a:ext>
            </a:extLst>
          </p:cNvPr>
          <p:cNvPicPr>
            <a:picLocks noChangeAspect="1"/>
          </p:cNvPicPr>
          <p:nvPr/>
        </p:nvPicPr>
        <p:blipFill>
          <a:blip r:embed="rId5"/>
          <a:stretch>
            <a:fillRect/>
          </a:stretch>
        </p:blipFill>
        <p:spPr>
          <a:xfrm>
            <a:off x="869202" y="1334850"/>
            <a:ext cx="7255981" cy="4500000"/>
          </a:xfrm>
          <a:prstGeom prst="rect">
            <a:avLst/>
          </a:prstGeom>
        </p:spPr>
      </p:pic>
    </p:spTree>
    <p:extLst>
      <p:ext uri="{BB962C8B-B14F-4D97-AF65-F5344CB8AC3E}">
        <p14:creationId xmlns:p14="http://schemas.microsoft.com/office/powerpoint/2010/main" val="353604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3"/>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3"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14" name="Google Shape;114;p3"/>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15" name="Google Shape;115;p3"/>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8" name="TextBox 7">
            <a:extLst>
              <a:ext uri="{FF2B5EF4-FFF2-40B4-BE49-F238E27FC236}">
                <a16:creationId xmlns:a16="http://schemas.microsoft.com/office/drawing/2014/main" id="{EF5A14F3-A62E-4CAC-929C-A99689CC686E}"/>
              </a:ext>
            </a:extLst>
          </p:cNvPr>
          <p:cNvSpPr txBox="1"/>
          <p:nvPr/>
        </p:nvSpPr>
        <p:spPr>
          <a:xfrm>
            <a:off x="93306" y="503853"/>
            <a:ext cx="8807774" cy="1938992"/>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How is Maths taught at GSP?</a:t>
            </a:r>
            <a:endParaRPr lang="en-GB"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All year groups follow the White Rose Maths scheme of learning.</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Small steps approach (Concrete – Pictorial – Abstract). The building blocks of learning!</a:t>
            </a:r>
          </a:p>
        </p:txBody>
      </p:sp>
      <p:pic>
        <p:nvPicPr>
          <p:cNvPr id="3074" name="Picture 2" descr="Image result for white rose maths">
            <a:extLst>
              <a:ext uri="{FF2B5EF4-FFF2-40B4-BE49-F238E27FC236}">
                <a16:creationId xmlns:a16="http://schemas.microsoft.com/office/drawing/2014/main" id="{43F1B6ED-86CE-4E4A-952F-C7BEC0170D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7032375" y="3216033"/>
            <a:ext cx="166923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e the source image">
            <a:extLst>
              <a:ext uri="{FF2B5EF4-FFF2-40B4-BE49-F238E27FC236}">
                <a16:creationId xmlns:a16="http://schemas.microsoft.com/office/drawing/2014/main" id="{04E9973F-502E-41B9-871F-FA9B1B08B3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512" y="2516522"/>
            <a:ext cx="4438516" cy="32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6" name="Google Shape;126;p4"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27" name="Google Shape;127;p4"/>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28" name="Google Shape;128;p4"/>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9" name="Google Shape;129;p4"/>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8" name="TextBox 7">
            <a:extLst>
              <a:ext uri="{FF2B5EF4-FFF2-40B4-BE49-F238E27FC236}">
                <a16:creationId xmlns:a16="http://schemas.microsoft.com/office/drawing/2014/main" id="{9FAE8E23-5001-4611-96CD-A001B80F6C4D}"/>
              </a:ext>
            </a:extLst>
          </p:cNvPr>
          <p:cNvSpPr txBox="1"/>
          <p:nvPr/>
        </p:nvSpPr>
        <p:spPr>
          <a:xfrm>
            <a:off x="93306" y="503853"/>
            <a:ext cx="8807774" cy="830997"/>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How is Maths taught at GSP?</a:t>
            </a:r>
            <a:endParaRPr lang="en-GB" sz="2400" b="1"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DB07ABC-78DC-43D9-9F81-31BE56D10108}"/>
              </a:ext>
            </a:extLst>
          </p:cNvPr>
          <p:cNvPicPr>
            <a:picLocks noChangeAspect="1"/>
          </p:cNvPicPr>
          <p:nvPr/>
        </p:nvPicPr>
        <p:blipFill>
          <a:blip r:embed="rId5"/>
          <a:stretch>
            <a:fillRect/>
          </a:stretch>
        </p:blipFill>
        <p:spPr>
          <a:xfrm>
            <a:off x="1268308" y="1334850"/>
            <a:ext cx="6598683" cy="450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6" name="Google Shape;126;p4"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27" name="Google Shape;127;p4"/>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28" name="Google Shape;128;p4"/>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9" name="Google Shape;129;p4"/>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8" name="TextBox 7">
            <a:extLst>
              <a:ext uri="{FF2B5EF4-FFF2-40B4-BE49-F238E27FC236}">
                <a16:creationId xmlns:a16="http://schemas.microsoft.com/office/drawing/2014/main" id="{9FAE8E23-5001-4611-96CD-A001B80F6C4D}"/>
              </a:ext>
            </a:extLst>
          </p:cNvPr>
          <p:cNvSpPr txBox="1"/>
          <p:nvPr/>
        </p:nvSpPr>
        <p:spPr>
          <a:xfrm>
            <a:off x="93306" y="503853"/>
            <a:ext cx="8807774" cy="830997"/>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How is Maths taught at GSP?</a:t>
            </a:r>
            <a:endParaRPr lang="en-GB" sz="24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36E061A-7D5F-4888-8134-69B18219E11D}"/>
              </a:ext>
            </a:extLst>
          </p:cNvPr>
          <p:cNvPicPr>
            <a:picLocks noChangeAspect="1"/>
          </p:cNvPicPr>
          <p:nvPr/>
        </p:nvPicPr>
        <p:blipFill>
          <a:blip r:embed="rId5"/>
          <a:stretch>
            <a:fillRect/>
          </a:stretch>
        </p:blipFill>
        <p:spPr>
          <a:xfrm>
            <a:off x="1456568" y="1296349"/>
            <a:ext cx="6081250" cy="4500000"/>
          </a:xfrm>
          <a:prstGeom prst="rect">
            <a:avLst/>
          </a:prstGeom>
        </p:spPr>
      </p:pic>
    </p:spTree>
    <p:extLst>
      <p:ext uri="{BB962C8B-B14F-4D97-AF65-F5344CB8AC3E}">
        <p14:creationId xmlns:p14="http://schemas.microsoft.com/office/powerpoint/2010/main" val="226296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40" name="Google Shape;140;p5"/>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41" name="Google Shape;141;p5"/>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9" name="TextBox 8">
            <a:extLst>
              <a:ext uri="{FF2B5EF4-FFF2-40B4-BE49-F238E27FC236}">
                <a16:creationId xmlns:a16="http://schemas.microsoft.com/office/drawing/2014/main" id="{7239DF1B-6C1B-44BE-98FA-526160D6EBC1}"/>
              </a:ext>
            </a:extLst>
          </p:cNvPr>
          <p:cNvSpPr txBox="1"/>
          <p:nvPr/>
        </p:nvSpPr>
        <p:spPr>
          <a:xfrm>
            <a:off x="93306" y="503853"/>
            <a:ext cx="8807774" cy="769441"/>
          </a:xfrm>
          <a:prstGeom prst="rect">
            <a:avLst/>
          </a:prstGeom>
          <a:noFill/>
        </p:spPr>
        <p:txBody>
          <a:bodyPr wrap="square" rtlCol="0">
            <a:spAutoFit/>
          </a:bodyPr>
          <a:lstStyle/>
          <a:p>
            <a:pPr algn="ctr"/>
            <a:r>
              <a:rPr lang="en-GB" sz="4400" b="1" dirty="0">
                <a:latin typeface="Calibri" panose="020F0502020204030204" pitchFamily="34" charset="0"/>
                <a:cs typeface="Calibri" panose="020F0502020204030204" pitchFamily="34" charset="0"/>
              </a:rPr>
              <a:t>How is Maths taught at GSP?</a:t>
            </a:r>
            <a:endParaRPr lang="en-GB" sz="2000" b="1"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D07FF28-009D-484A-B024-F65EC6E59776}"/>
              </a:ext>
            </a:extLst>
          </p:cNvPr>
          <p:cNvPicPr>
            <a:picLocks noChangeAspect="1"/>
          </p:cNvPicPr>
          <p:nvPr/>
        </p:nvPicPr>
        <p:blipFill>
          <a:blip r:embed="rId5"/>
          <a:stretch>
            <a:fillRect/>
          </a:stretch>
        </p:blipFill>
        <p:spPr>
          <a:xfrm>
            <a:off x="441306" y="1425471"/>
            <a:ext cx="8301913" cy="4320000"/>
          </a:xfrm>
          <a:prstGeom prst="rect">
            <a:avLst/>
          </a:prstGeom>
        </p:spPr>
      </p:pic>
    </p:spTree>
    <p:extLst>
      <p:ext uri="{BB962C8B-B14F-4D97-AF65-F5344CB8AC3E}">
        <p14:creationId xmlns:p14="http://schemas.microsoft.com/office/powerpoint/2010/main" val="297036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40" name="Google Shape;140;p5"/>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41" name="Google Shape;141;p5"/>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8" name="TextBox 7">
            <a:extLst>
              <a:ext uri="{FF2B5EF4-FFF2-40B4-BE49-F238E27FC236}">
                <a16:creationId xmlns:a16="http://schemas.microsoft.com/office/drawing/2014/main" id="{9C18E02E-9D90-4AB8-AC45-7F4ADB5E883E}"/>
              </a:ext>
            </a:extLst>
          </p:cNvPr>
          <p:cNvSpPr txBox="1"/>
          <p:nvPr/>
        </p:nvSpPr>
        <p:spPr>
          <a:xfrm>
            <a:off x="93306" y="503853"/>
            <a:ext cx="8807774" cy="3046988"/>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How is Maths assessed at GSP?</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Assessment takes place every day, every lesson.</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White Rose Maths end of unit assessments.</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NFER assessments.</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Statutory assessments – KS1 SATs. Further information to be shared at SATs meeting later this month (Monday 23</a:t>
            </a:r>
            <a:r>
              <a:rPr lang="en-GB" sz="2400" baseline="30000" dirty="0">
                <a:latin typeface="Calibri" panose="020F0502020204030204" pitchFamily="34" charset="0"/>
                <a:cs typeface="Calibri" panose="020F0502020204030204" pitchFamily="34" charset="0"/>
              </a:rPr>
              <a:t>rd</a:t>
            </a:r>
            <a:r>
              <a:rPr lang="en-GB" sz="2400" dirty="0">
                <a:latin typeface="Calibri" panose="020F0502020204030204" pitchFamily="34" charset="0"/>
                <a:cs typeface="Calibri" panose="020F0502020204030204" pitchFamily="34" charset="0"/>
              </a:rPr>
              <a:t> January 6PM). </a:t>
            </a:r>
          </a:p>
        </p:txBody>
      </p:sp>
      <p:pic>
        <p:nvPicPr>
          <p:cNvPr id="7170" name="Picture 2" descr="Clipart Panda - Free Clipart Images">
            <a:extLst>
              <a:ext uri="{FF2B5EF4-FFF2-40B4-BE49-F238E27FC236}">
                <a16:creationId xmlns:a16="http://schemas.microsoft.com/office/drawing/2014/main" id="{CC45DE77-FC2B-4402-B728-2948B2D3B4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160" y="3269501"/>
            <a:ext cx="3068916"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55770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400e069-a081-4450-bff0-43e6db6ba7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FA1EABE34F724F8AA4072B9154C6DD" ma:contentTypeVersion="16" ma:contentTypeDescription="Create a new document." ma:contentTypeScope="" ma:versionID="153d8549c0f7f42d5add9b6185900e5d">
  <xsd:schema xmlns:xsd="http://www.w3.org/2001/XMLSchema" xmlns:xs="http://www.w3.org/2001/XMLSchema" xmlns:p="http://schemas.microsoft.com/office/2006/metadata/properties" xmlns:ns3="a400e069-a081-4450-bff0-43e6db6ba749" xmlns:ns4="5f63b852-18aa-4511-90b2-41ad43249049" targetNamespace="http://schemas.microsoft.com/office/2006/metadata/properties" ma:root="true" ma:fieldsID="63424b23359ec41c6b39380a95af65e4" ns3:_="" ns4:_="">
    <xsd:import namespace="a400e069-a081-4450-bff0-43e6db6ba749"/>
    <xsd:import namespace="5f63b852-18aa-4511-90b2-41ad432490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0e069-a081-4450-bff0-43e6db6ba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63b852-18aa-4511-90b2-41ad4324904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D8445F-81B2-488A-90FC-D5EDC255E04C}">
  <ds:schemaRefs>
    <ds:schemaRef ds:uri="http://schemas.microsoft.com/office/2006/documentManagement/types"/>
    <ds:schemaRef ds:uri="http://schemas.openxmlformats.org/package/2006/metadata/core-properties"/>
    <ds:schemaRef ds:uri="5f63b852-18aa-4511-90b2-41ad43249049"/>
    <ds:schemaRef ds:uri="http://purl.org/dc/elements/1.1/"/>
    <ds:schemaRef ds:uri="http://schemas.microsoft.com/office/2006/metadata/properties"/>
    <ds:schemaRef ds:uri="a400e069-a081-4450-bff0-43e6db6ba749"/>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C6480D8-80BA-4095-A1A2-83D972863B8F}">
  <ds:schemaRefs>
    <ds:schemaRef ds:uri="http://schemas.microsoft.com/sharepoint/v3/contenttype/forms"/>
  </ds:schemaRefs>
</ds:datastoreItem>
</file>

<file path=customXml/itemProps3.xml><?xml version="1.0" encoding="utf-8"?>
<ds:datastoreItem xmlns:ds="http://schemas.openxmlformats.org/officeDocument/2006/customXml" ds:itemID="{C2256EC2-642D-4D1B-9F42-596721FFC2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0e069-a081-4450-bff0-43e6db6ba749"/>
    <ds:schemaRef ds:uri="5f63b852-18aa-4511-90b2-41ad432490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TotalTime>
  <Words>1487</Words>
  <Application>Microsoft Office PowerPoint</Application>
  <PresentationFormat>On-screen Show (4:3)</PresentationFormat>
  <Paragraphs>87</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Gawne</dc:creator>
  <cp:lastModifiedBy>Stuart Johnson</cp:lastModifiedBy>
  <cp:revision>16</cp:revision>
  <dcterms:created xsi:type="dcterms:W3CDTF">2021-07-27T12:25:25Z</dcterms:created>
  <dcterms:modified xsi:type="dcterms:W3CDTF">2023-01-04T12:45:16Z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0x010100A3FA1EABE34F724F8AA4072B9154C6DD</vt:lpwstr>
  </property>
</Properties>
</file>