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10"/>
  </p:notesMasterIdLst>
  <p:sldIdLst>
    <p:sldId id="256" r:id="rId5"/>
    <p:sldId id="257" r:id="rId6"/>
    <p:sldId id="260" r:id="rId7"/>
    <p:sldId id="261" r:id="rId8"/>
    <p:sldId id="258" r:id="rId9"/>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4" roundtripDataSignature="AMtx7miFFCXocu0qgZhhU4EjWGy1rogGQ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45" autoAdjust="0"/>
    <p:restoredTop sz="94660"/>
  </p:normalViewPr>
  <p:slideViewPr>
    <p:cSldViewPr snapToGrid="0">
      <p:cViewPr varScale="1">
        <p:scale>
          <a:sx n="150" d="100"/>
          <a:sy n="150" d="100"/>
        </p:scale>
        <p:origin x="1974" y="120"/>
      </p:cViewPr>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3" Type="http://schemas.openxmlformats.org/officeDocument/2006/relationships/customXml" Target="../customXml/item3.xml"/><Relationship Id="rId34" Type="http://customschemas.google.com/relationships/presentationmetadata" Target="metadata"/><Relationship Id="rId7" Type="http://schemas.openxmlformats.org/officeDocument/2006/relationships/slide" Target="slides/slide3.xml"/><Relationship Id="rId38"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37" Type="http://schemas.openxmlformats.org/officeDocument/2006/relationships/theme" Target="theme/theme1.xml"/><Relationship Id="rId5" Type="http://schemas.openxmlformats.org/officeDocument/2006/relationships/slide" Target="slides/slide1.xml"/><Relationship Id="rId36"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1600" dirty="0"/>
              <a:t>Welcome back</a:t>
            </a:r>
          </a:p>
          <a:p>
            <a:pPr marL="0" lvl="0" indent="0" algn="l" rtl="0">
              <a:spcBef>
                <a:spcPts val="0"/>
              </a:spcBef>
              <a:spcAft>
                <a:spcPts val="0"/>
              </a:spcAft>
              <a:buNone/>
            </a:pPr>
            <a:r>
              <a:rPr lang="en-GB" sz="1600" dirty="0"/>
              <a:t>Hope you’ve had a great summer, well rested, relaxed. </a:t>
            </a:r>
          </a:p>
          <a:p>
            <a:pPr marL="0" lvl="0" indent="0" algn="l" rtl="0">
              <a:spcBef>
                <a:spcPts val="0"/>
              </a:spcBef>
              <a:spcAft>
                <a:spcPts val="0"/>
              </a:spcAft>
              <a:buNone/>
            </a:pPr>
            <a:r>
              <a:rPr lang="en-GB" sz="1600" dirty="0"/>
              <a:t>Great to see so many of your photos on FB, Steph’s tik </a:t>
            </a:r>
            <a:r>
              <a:rPr lang="en-GB" sz="1600" dirty="0" err="1"/>
              <a:t>toks</a:t>
            </a:r>
            <a:r>
              <a:rPr lang="en-GB" sz="1600" dirty="0"/>
              <a:t>!</a:t>
            </a:r>
          </a:p>
          <a:p>
            <a:pPr marL="0" lvl="0" indent="0" algn="l" rtl="0">
              <a:spcBef>
                <a:spcPts val="0"/>
              </a:spcBef>
              <a:spcAft>
                <a:spcPts val="0"/>
              </a:spcAft>
              <a:buNone/>
            </a:pPr>
            <a:r>
              <a:rPr lang="en-GB" sz="1600" dirty="0"/>
              <a:t>Congratulations to Granny Jo – Brody </a:t>
            </a:r>
          </a:p>
          <a:p>
            <a:pPr marL="0" lvl="0" indent="0" algn="l" rtl="0">
              <a:spcBef>
                <a:spcPts val="0"/>
              </a:spcBef>
              <a:spcAft>
                <a:spcPts val="0"/>
              </a:spcAft>
              <a:buNone/>
            </a:pPr>
            <a:r>
              <a:rPr lang="en-GB" sz="1600" dirty="0"/>
              <a:t>Run through the day</a:t>
            </a: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This is the new Team GSP</a:t>
            </a:r>
          </a:p>
          <a:p>
            <a:pPr marL="0" lvl="0" indent="0" algn="l" rtl="0">
              <a:spcBef>
                <a:spcPts val="0"/>
              </a:spcBef>
              <a:spcAft>
                <a:spcPts val="0"/>
              </a:spcAft>
              <a:buNone/>
            </a:pPr>
            <a:r>
              <a:rPr lang="en-GB" dirty="0"/>
              <a:t>Very proud to be the new HT of this school and to work alongside you all.</a:t>
            </a:r>
          </a:p>
          <a:p>
            <a:pPr marL="0" lvl="0" indent="0" algn="l" rtl="0">
              <a:spcBef>
                <a:spcPts val="0"/>
              </a:spcBef>
              <a:spcAft>
                <a:spcPts val="0"/>
              </a:spcAft>
              <a:buNone/>
            </a:pPr>
            <a:r>
              <a:rPr lang="en-GB" dirty="0"/>
              <a:t>Thank you for all the lovely messages before the summer, meant a great deal to know you’re all behind me and supporting me and I hope I serve you all well</a:t>
            </a:r>
          </a:p>
          <a:p>
            <a:pPr marL="0" lvl="0" indent="0" algn="l" rtl="0">
              <a:spcBef>
                <a:spcPts val="0"/>
              </a:spcBef>
              <a:spcAft>
                <a:spcPts val="0"/>
              </a:spcAft>
              <a:buNone/>
            </a:pPr>
            <a:r>
              <a:rPr lang="en-GB" dirty="0"/>
              <a:t>Jane de Foy ‘ you’re not one of those are you, you know a new broom sweeps clean?’ made me laugh but on reflection made me think about how you all must be feeling. A significant change such as a new HT can lead to some of you feeling unsettled and a bit nervous – reassurance. Strength of the team.</a:t>
            </a:r>
          </a:p>
          <a:p>
            <a:pPr marL="0" lvl="0" indent="0" algn="l" rtl="0">
              <a:spcBef>
                <a:spcPts val="0"/>
              </a:spcBef>
              <a:spcAft>
                <a:spcPts val="0"/>
              </a:spcAft>
              <a:buNone/>
            </a:pPr>
            <a:r>
              <a:rPr lang="en-GB" dirty="0"/>
              <a:t>Book Imperfect leadership ‘page 55’. Great book and has some great advice for new Headteachers.</a:t>
            </a:r>
            <a:endParaRPr dirty="0"/>
          </a:p>
        </p:txBody>
      </p:sp>
      <p:sp>
        <p:nvSpPr>
          <p:cNvPr id="135" name="Google Shape;135;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This is a time of change for our school so it’s a good time to stop and take stock and reflect. We’ll start with our vision. The school’s vision should be a shared vision where everyone buys into it – when was the last time we looked at it collectively? Today is a good opportunity.</a:t>
            </a:r>
          </a:p>
          <a:p>
            <a:pPr marL="0" lvl="0" indent="0" algn="l" rtl="0">
              <a:spcBef>
                <a:spcPts val="0"/>
              </a:spcBef>
              <a:spcAft>
                <a:spcPts val="0"/>
              </a:spcAft>
              <a:buNone/>
            </a:pPr>
            <a:r>
              <a:rPr lang="en-GB" dirty="0"/>
              <a:t>Read through </a:t>
            </a:r>
          </a:p>
          <a:p>
            <a:pPr marL="0" lvl="0" indent="0" algn="l" rtl="0">
              <a:spcBef>
                <a:spcPts val="0"/>
              </a:spcBef>
              <a:spcAft>
                <a:spcPts val="0"/>
              </a:spcAft>
              <a:buNone/>
            </a:pPr>
            <a:r>
              <a:rPr lang="en-GB" dirty="0"/>
              <a:t>Children are at the heart as they always should be. Everything we do comes down to benefit them. Could this be an opportunity to stop, reflect and to tweak some of our practice? </a:t>
            </a:r>
          </a:p>
          <a:p>
            <a:pPr marL="0" lvl="0" indent="0" algn="l" rtl="0">
              <a:spcBef>
                <a:spcPts val="0"/>
              </a:spcBef>
              <a:spcAft>
                <a:spcPts val="0"/>
              </a:spcAft>
              <a:buNone/>
            </a:pPr>
            <a:r>
              <a:rPr lang="en-GB" dirty="0"/>
              <a:t> Do we do some of the things we do because we’ve always done them? Is there a better way? Referred to in the book as the Christmas tree effect – not saying this is what we do but sometimes – any changes we make or additions have been measured and based on research and this needs to continue. Now is a good time to shape our practice so we’re going to carry out a short exercise in teams. </a:t>
            </a:r>
            <a:endParaRPr dirty="0"/>
          </a:p>
        </p:txBody>
      </p:sp>
      <p:sp>
        <p:nvSpPr>
          <p:cNvPr id="109" name="Google Shape;109;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432300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This is a time of change for our school so it’s a good time to stop and take stock and reflect. We’ll start with our vision. The school’s vision should be a shared vision where everyone buys into it – when was the last time we looked at it collectively? Today is a good opportunity.</a:t>
            </a:r>
          </a:p>
          <a:p>
            <a:pPr marL="0" lvl="0" indent="0" algn="l" rtl="0">
              <a:spcBef>
                <a:spcPts val="0"/>
              </a:spcBef>
              <a:spcAft>
                <a:spcPts val="0"/>
              </a:spcAft>
              <a:buNone/>
            </a:pPr>
            <a:r>
              <a:rPr lang="en-GB" dirty="0"/>
              <a:t>Read through </a:t>
            </a:r>
          </a:p>
          <a:p>
            <a:pPr marL="0" lvl="0" indent="0" algn="l" rtl="0">
              <a:spcBef>
                <a:spcPts val="0"/>
              </a:spcBef>
              <a:spcAft>
                <a:spcPts val="0"/>
              </a:spcAft>
              <a:buNone/>
            </a:pPr>
            <a:r>
              <a:rPr lang="en-GB" dirty="0"/>
              <a:t>Children are at the heart as they always should be. Everything we do comes down to benefit them. Could this be an opportunity to stop, reflect and to tweak some of our practice? </a:t>
            </a:r>
          </a:p>
          <a:p>
            <a:pPr marL="0" lvl="0" indent="0" algn="l" rtl="0">
              <a:spcBef>
                <a:spcPts val="0"/>
              </a:spcBef>
              <a:spcAft>
                <a:spcPts val="0"/>
              </a:spcAft>
              <a:buNone/>
            </a:pPr>
            <a:r>
              <a:rPr lang="en-GB" dirty="0"/>
              <a:t> Do we do some of the things we do because we’ve always done them? Is there a better way? Referred to in the book as the Christmas tree effect – not saying this is what we do but sometimes – any changes we make or additions have been measured and based on research and this needs to continue. Now is a good time to shape our practice so we’re going to carry out a short exercise in teams. </a:t>
            </a:r>
            <a:endParaRPr dirty="0"/>
          </a:p>
        </p:txBody>
      </p:sp>
      <p:sp>
        <p:nvSpPr>
          <p:cNvPr id="109" name="Google Shape;109;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8"/>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8"/>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8"/>
          <p:cNvSpPr txBox="1">
            <a:spLocks noGrp="1"/>
          </p:cNvSpPr>
          <p:nvPr>
            <p:ph type="title"/>
          </p:nvPr>
        </p:nvSpPr>
        <p:spPr>
          <a:xfrm rot="5400000">
            <a:off x="4623593" y="2285206"/>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8"/>
          <p:cNvSpPr txBox="1">
            <a:spLocks noGrp="1"/>
          </p:cNvSpPr>
          <p:nvPr>
            <p:ph type="body" idx="1"/>
          </p:nvPr>
        </p:nvSpPr>
        <p:spPr>
          <a:xfrm rot="5400000">
            <a:off x="623093"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0"/>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0"/>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1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1"/>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11"/>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1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2"/>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2"/>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12"/>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2"/>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12"/>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1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5"/>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5"/>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5"/>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6"/>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6"/>
          <p:cNvSpPr>
            <a:spLocks noGrp="1"/>
          </p:cNvSpPr>
          <p:nvPr>
            <p:ph type="pic" idx="2"/>
          </p:nvPr>
        </p:nvSpPr>
        <p:spPr>
          <a:xfrm>
            <a:off x="3887391" y="987426"/>
            <a:ext cx="4629150" cy="4873625"/>
          </a:xfrm>
          <a:prstGeom prst="rect">
            <a:avLst/>
          </a:prstGeom>
          <a:noFill/>
          <a:ln>
            <a:noFill/>
          </a:ln>
        </p:spPr>
      </p:sp>
      <p:sp>
        <p:nvSpPr>
          <p:cNvPr id="64" name="Google Shape;64;p16"/>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7"/>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7"/>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g"/><Relationship Id="rId7"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15352" y="-1"/>
            <a:ext cx="382385" cy="6858001"/>
          </a:xfrm>
          <a:prstGeom prst="rect">
            <a:avLst/>
          </a:prstGeom>
          <a:solidFill>
            <a:srgbClr val="C0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5" name="Google Shape;85;p1"/>
          <p:cNvSpPr/>
          <p:nvPr/>
        </p:nvSpPr>
        <p:spPr>
          <a:xfrm>
            <a:off x="363259" y="10293"/>
            <a:ext cx="133004" cy="6847707"/>
          </a:xfrm>
          <a:prstGeom prst="rect">
            <a:avLst/>
          </a:prstGeom>
          <a:solidFill>
            <a:srgbClr val="FFD96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86" name="Google Shape;86;p1" descr="A picture containing logo&#10;&#10;Description automatically generated"/>
          <p:cNvPicPr preferRelativeResize="0"/>
          <p:nvPr/>
        </p:nvPicPr>
        <p:blipFill rotWithShape="1">
          <a:blip r:embed="rId3">
            <a:alphaModFix/>
          </a:blip>
          <a:srcRect/>
          <a:stretch/>
        </p:blipFill>
        <p:spPr>
          <a:xfrm>
            <a:off x="779581" y="5769890"/>
            <a:ext cx="786605" cy="995562"/>
          </a:xfrm>
          <a:prstGeom prst="rect">
            <a:avLst/>
          </a:prstGeom>
          <a:noFill/>
          <a:ln>
            <a:noFill/>
          </a:ln>
        </p:spPr>
      </p:pic>
      <p:pic>
        <p:nvPicPr>
          <p:cNvPr id="87" name="Google Shape;87;p1"/>
          <p:cNvPicPr preferRelativeResize="0"/>
          <p:nvPr/>
        </p:nvPicPr>
        <p:blipFill rotWithShape="1">
          <a:blip r:embed="rId4">
            <a:alphaModFix/>
          </a:blip>
          <a:srcRect/>
          <a:stretch/>
        </p:blipFill>
        <p:spPr>
          <a:xfrm>
            <a:off x="1892469" y="6267671"/>
            <a:ext cx="6817532" cy="556404"/>
          </a:xfrm>
          <a:prstGeom prst="rect">
            <a:avLst/>
          </a:prstGeom>
          <a:noFill/>
          <a:ln>
            <a:noFill/>
          </a:ln>
        </p:spPr>
      </p:pic>
      <p:sp>
        <p:nvSpPr>
          <p:cNvPr id="88" name="Google Shape;88;p1"/>
          <p:cNvSpPr txBox="1"/>
          <p:nvPr/>
        </p:nvSpPr>
        <p:spPr>
          <a:xfrm>
            <a:off x="2026507" y="5590563"/>
            <a:ext cx="6549455" cy="67710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b="1" i="0" u="none" strike="noStrike" cap="none">
                <a:solidFill>
                  <a:srgbClr val="C00000"/>
                </a:solidFill>
                <a:latin typeface="Calibri"/>
                <a:ea typeface="Calibri"/>
                <a:cs typeface="Calibri"/>
                <a:sym typeface="Calibri"/>
              </a:rPr>
              <a:t>Great Sankey Primary School </a:t>
            </a:r>
            <a:endParaRPr/>
          </a:p>
          <a:p>
            <a:pPr marL="0" marR="0" lvl="0" indent="0" algn="ctr" rtl="0">
              <a:spcBef>
                <a:spcPts val="0"/>
              </a:spcBef>
              <a:spcAft>
                <a:spcPts val="0"/>
              </a:spcAft>
              <a:buNone/>
            </a:pPr>
            <a:r>
              <a:rPr lang="en-GB" sz="1400" b="1" i="0" u="none" strike="noStrike" cap="none">
                <a:solidFill>
                  <a:srgbClr val="BF9000"/>
                </a:solidFill>
                <a:latin typeface="Calibri"/>
                <a:ea typeface="Calibri"/>
                <a:cs typeface="Calibri"/>
                <a:sym typeface="Calibri"/>
              </a:rPr>
              <a:t>‘Together We Learn and Grow’</a:t>
            </a:r>
            <a:endParaRPr/>
          </a:p>
        </p:txBody>
      </p:sp>
      <p:sp>
        <p:nvSpPr>
          <p:cNvPr id="89" name="Google Shape;89;p1"/>
          <p:cNvSpPr/>
          <p:nvPr/>
        </p:nvSpPr>
        <p:spPr>
          <a:xfrm>
            <a:off x="745644" y="5544844"/>
            <a:ext cx="8190538" cy="45719"/>
          </a:xfrm>
          <a:prstGeom prst="rect">
            <a:avLst/>
          </a:prstGeom>
          <a:solidFill>
            <a:srgbClr val="C00000"/>
          </a:solidFill>
          <a:ln w="12700" cap="flat" cmpd="sng">
            <a:solidFill>
              <a:srgbClr val="C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 name="TextBox 1">
            <a:extLst>
              <a:ext uri="{FF2B5EF4-FFF2-40B4-BE49-F238E27FC236}">
                <a16:creationId xmlns:a16="http://schemas.microsoft.com/office/drawing/2014/main" id="{1D90E7BB-5BEE-8EED-2C97-B0599821C268}"/>
              </a:ext>
            </a:extLst>
          </p:cNvPr>
          <p:cNvSpPr txBox="1"/>
          <p:nvPr/>
        </p:nvSpPr>
        <p:spPr>
          <a:xfrm>
            <a:off x="1327150" y="996950"/>
            <a:ext cx="6940550" cy="3262432"/>
          </a:xfrm>
          <a:prstGeom prst="rect">
            <a:avLst/>
          </a:prstGeom>
          <a:noFill/>
        </p:spPr>
        <p:txBody>
          <a:bodyPr wrap="square" rtlCol="0">
            <a:spAutoFit/>
          </a:bodyPr>
          <a:lstStyle/>
          <a:p>
            <a:pPr algn="ctr"/>
            <a:r>
              <a:rPr lang="en-US" sz="4800" dirty="0">
                <a:solidFill>
                  <a:srgbClr val="FF0000"/>
                </a:solidFill>
                <a:latin typeface="Baguet Script" panose="00000500000000000000" pitchFamily="2" charset="0"/>
              </a:rPr>
              <a:t>Welcome to Reception</a:t>
            </a:r>
          </a:p>
          <a:p>
            <a:pPr algn="ctr"/>
            <a:endParaRPr lang="en-US" sz="4800" dirty="0">
              <a:solidFill>
                <a:srgbClr val="FF0000"/>
              </a:solidFill>
              <a:latin typeface="Baguet Script" panose="00000500000000000000" pitchFamily="2" charset="0"/>
            </a:endParaRPr>
          </a:p>
          <a:p>
            <a:pPr algn="ctr"/>
            <a:r>
              <a:rPr lang="en-US" sz="4800" dirty="0">
                <a:solidFill>
                  <a:srgbClr val="FF0000"/>
                </a:solidFill>
                <a:latin typeface="Baguet Script" panose="00000500000000000000" pitchFamily="2" charset="0"/>
              </a:rPr>
              <a:t>Stay and Play </a:t>
            </a:r>
          </a:p>
          <a:p>
            <a:pPr algn="ctr"/>
            <a:r>
              <a:rPr lang="en-US" sz="4800" dirty="0">
                <a:solidFill>
                  <a:srgbClr val="FF0000"/>
                </a:solidFill>
                <a:latin typeface="Baguet Script" panose="00000500000000000000" pitchFamily="2" charset="0"/>
              </a:rPr>
              <a:t>Jan 2023</a:t>
            </a:r>
          </a:p>
          <a:p>
            <a:endParaRPr lang="en-GB" dirty="0">
              <a:latin typeface="Baguet Script" panose="00000500000000000000" pitchFamily="2"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2"/>
          <p:cNvSpPr/>
          <p:nvPr/>
        </p:nvSpPr>
        <p:spPr>
          <a:xfrm>
            <a:off x="0" y="0"/>
            <a:ext cx="9144000" cy="285750"/>
          </a:xfrm>
          <a:prstGeom prst="rect">
            <a:avLst/>
          </a:prstGeom>
          <a:solidFill>
            <a:srgbClr val="C0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8" name="Google Shape;98;p2"/>
          <p:cNvSpPr/>
          <p:nvPr/>
        </p:nvSpPr>
        <p:spPr>
          <a:xfrm>
            <a:off x="0" y="241643"/>
            <a:ext cx="9144000" cy="117785"/>
          </a:xfrm>
          <a:prstGeom prst="rect">
            <a:avLst/>
          </a:prstGeom>
          <a:solidFill>
            <a:srgbClr val="FFD96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99" name="Google Shape;99;p2" descr="A picture containing logo&#10;&#10;Description automatically generated"/>
          <p:cNvPicPr preferRelativeResize="0"/>
          <p:nvPr/>
        </p:nvPicPr>
        <p:blipFill rotWithShape="1">
          <a:blip r:embed="rId3">
            <a:alphaModFix/>
          </a:blip>
          <a:srcRect/>
          <a:stretch/>
        </p:blipFill>
        <p:spPr>
          <a:xfrm>
            <a:off x="242916" y="6081318"/>
            <a:ext cx="546355" cy="713149"/>
          </a:xfrm>
          <a:prstGeom prst="rect">
            <a:avLst/>
          </a:prstGeom>
          <a:noFill/>
          <a:ln>
            <a:noFill/>
          </a:ln>
        </p:spPr>
      </p:pic>
      <p:sp>
        <p:nvSpPr>
          <p:cNvPr id="100" name="Google Shape;100;p2"/>
          <p:cNvSpPr txBox="1"/>
          <p:nvPr/>
        </p:nvSpPr>
        <p:spPr>
          <a:xfrm>
            <a:off x="1317536" y="6081318"/>
            <a:ext cx="6549455" cy="67710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b="1">
                <a:solidFill>
                  <a:srgbClr val="C00000"/>
                </a:solidFill>
                <a:latin typeface="Calibri"/>
                <a:ea typeface="Calibri"/>
                <a:cs typeface="Calibri"/>
                <a:sym typeface="Calibri"/>
              </a:rPr>
              <a:t>Great Sankey Primary School </a:t>
            </a:r>
            <a:endParaRPr/>
          </a:p>
          <a:p>
            <a:pPr marL="0" marR="0" lvl="0" indent="0" algn="ctr" rtl="0">
              <a:spcBef>
                <a:spcPts val="0"/>
              </a:spcBef>
              <a:spcAft>
                <a:spcPts val="0"/>
              </a:spcAft>
              <a:buNone/>
            </a:pPr>
            <a:r>
              <a:rPr lang="en-GB" sz="1400" b="1">
                <a:solidFill>
                  <a:srgbClr val="BF9000"/>
                </a:solidFill>
                <a:latin typeface="Calibri"/>
                <a:ea typeface="Calibri"/>
                <a:cs typeface="Calibri"/>
                <a:sym typeface="Calibri"/>
              </a:rPr>
              <a:t>‘Together We Learn and Grow’</a:t>
            </a:r>
            <a:endParaRPr/>
          </a:p>
        </p:txBody>
      </p:sp>
      <p:sp>
        <p:nvSpPr>
          <p:cNvPr id="101" name="Google Shape;101;p2"/>
          <p:cNvSpPr/>
          <p:nvPr/>
        </p:nvSpPr>
        <p:spPr>
          <a:xfrm rot="10800000" flipH="1">
            <a:off x="242916" y="5961921"/>
            <a:ext cx="8658164" cy="45719"/>
          </a:xfrm>
          <a:prstGeom prst="rect">
            <a:avLst/>
          </a:prstGeom>
          <a:solidFill>
            <a:srgbClr val="C00000"/>
          </a:solidFill>
          <a:ln w="12700" cap="flat" cmpd="sng">
            <a:solidFill>
              <a:srgbClr val="C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02" name="Google Shape;102;p2"/>
          <p:cNvPicPr preferRelativeResize="0"/>
          <p:nvPr/>
        </p:nvPicPr>
        <p:blipFill rotWithShape="1">
          <a:blip r:embed="rId4">
            <a:alphaModFix/>
          </a:blip>
          <a:srcRect t="1" r="92281" b="7246"/>
          <a:stretch/>
        </p:blipFill>
        <p:spPr>
          <a:xfrm>
            <a:off x="8135069" y="6026194"/>
            <a:ext cx="766014" cy="713149"/>
          </a:xfrm>
          <a:prstGeom prst="rect">
            <a:avLst/>
          </a:prstGeom>
          <a:noFill/>
          <a:ln>
            <a:noFill/>
          </a:ln>
        </p:spPr>
      </p:pic>
      <p:sp>
        <p:nvSpPr>
          <p:cNvPr id="2" name="TextBox 1">
            <a:extLst>
              <a:ext uri="{FF2B5EF4-FFF2-40B4-BE49-F238E27FC236}">
                <a16:creationId xmlns:a16="http://schemas.microsoft.com/office/drawing/2014/main" id="{FCF311AE-417A-9ADA-8459-2CB686C1BBDE}"/>
              </a:ext>
            </a:extLst>
          </p:cNvPr>
          <p:cNvSpPr txBox="1"/>
          <p:nvPr/>
        </p:nvSpPr>
        <p:spPr>
          <a:xfrm>
            <a:off x="577850" y="787400"/>
            <a:ext cx="8007350" cy="5693866"/>
          </a:xfrm>
          <a:prstGeom prst="rect">
            <a:avLst/>
          </a:prstGeom>
          <a:noFill/>
        </p:spPr>
        <p:txBody>
          <a:bodyPr wrap="square" rtlCol="0">
            <a:spAutoFit/>
          </a:bodyPr>
          <a:lstStyle/>
          <a:p>
            <a:pPr algn="ctr"/>
            <a:r>
              <a:rPr lang="en-US" sz="2800" u="sng" dirty="0">
                <a:solidFill>
                  <a:schemeClr val="tx1"/>
                </a:solidFill>
                <a:latin typeface="Baguet Script" panose="00000500000000000000" pitchFamily="2" charset="0"/>
              </a:rPr>
              <a:t>Thank you!</a:t>
            </a:r>
          </a:p>
          <a:p>
            <a:endParaRPr lang="en-US" sz="2800" dirty="0">
              <a:solidFill>
                <a:schemeClr val="tx1"/>
              </a:solidFill>
              <a:latin typeface="Baguet Script" panose="00000500000000000000" pitchFamily="2" charset="0"/>
            </a:endParaRPr>
          </a:p>
          <a:p>
            <a:r>
              <a:rPr lang="en-US" sz="2800" dirty="0">
                <a:solidFill>
                  <a:schemeClr val="tx1"/>
                </a:solidFill>
                <a:latin typeface="Baguet Script" panose="00000500000000000000" pitchFamily="2" charset="0"/>
              </a:rPr>
              <a:t>We have had a great first term getting to know the children </a:t>
            </a:r>
            <a:r>
              <a:rPr lang="en-US" sz="2800" dirty="0">
                <a:solidFill>
                  <a:schemeClr val="tx1"/>
                </a:solidFill>
                <a:latin typeface="Baguet Script" panose="00000500000000000000" pitchFamily="2" charset="0"/>
                <a:sym typeface="Wingdings" panose="05000000000000000000" pitchFamily="2" charset="2"/>
              </a:rPr>
              <a:t></a:t>
            </a:r>
          </a:p>
          <a:p>
            <a:endParaRPr lang="en-US" sz="2800" dirty="0">
              <a:solidFill>
                <a:schemeClr val="tx1"/>
              </a:solidFill>
              <a:latin typeface="Baguet Script" panose="00000500000000000000" pitchFamily="2" charset="0"/>
              <a:sym typeface="Wingdings" panose="05000000000000000000" pitchFamily="2" charset="2"/>
            </a:endParaRPr>
          </a:p>
          <a:p>
            <a:r>
              <a:rPr lang="en-US" sz="2800" dirty="0">
                <a:solidFill>
                  <a:schemeClr val="tx1"/>
                </a:solidFill>
                <a:latin typeface="Baguet Script" panose="00000500000000000000" pitchFamily="2" charset="0"/>
                <a:sym typeface="Wingdings" panose="05000000000000000000" pitchFamily="2" charset="2"/>
              </a:rPr>
              <a:t>We really appreciate your support from home.</a:t>
            </a:r>
          </a:p>
          <a:p>
            <a:endParaRPr lang="en-US" sz="2800" dirty="0">
              <a:solidFill>
                <a:schemeClr val="tx1"/>
              </a:solidFill>
              <a:latin typeface="Baguet Script" panose="00000500000000000000" pitchFamily="2" charset="0"/>
              <a:sym typeface="Wingdings" panose="05000000000000000000" pitchFamily="2" charset="2"/>
            </a:endParaRPr>
          </a:p>
          <a:p>
            <a:r>
              <a:rPr lang="en-US" sz="2800" dirty="0">
                <a:solidFill>
                  <a:schemeClr val="tx1"/>
                </a:solidFill>
                <a:latin typeface="Baguet Script" panose="00000500000000000000" pitchFamily="2" charset="0"/>
                <a:sym typeface="Wingdings" panose="05000000000000000000" pitchFamily="2" charset="2"/>
              </a:rPr>
              <a:t>Today gives you all a chance to see what really does go on in Reception </a:t>
            </a:r>
          </a:p>
          <a:p>
            <a:endParaRPr lang="en-US" sz="2800" dirty="0">
              <a:solidFill>
                <a:schemeClr val="tx1"/>
              </a:solidFill>
              <a:latin typeface="Baguet Script" panose="00000500000000000000" pitchFamily="2" charset="0"/>
              <a:sym typeface="Wingdings" panose="05000000000000000000" pitchFamily="2" charset="2"/>
            </a:endParaRPr>
          </a:p>
          <a:p>
            <a:r>
              <a:rPr lang="en-US" sz="2800" dirty="0">
                <a:solidFill>
                  <a:schemeClr val="tx1"/>
                </a:solidFill>
                <a:latin typeface="Baguet Script" panose="00000500000000000000" pitchFamily="2" charset="0"/>
                <a:sym typeface="Wingdings" panose="05000000000000000000" pitchFamily="2" charset="2"/>
              </a:rPr>
              <a:t>Today we will be specifically looking at </a:t>
            </a:r>
            <a:r>
              <a:rPr lang="en-US" sz="2800" dirty="0" err="1">
                <a:solidFill>
                  <a:schemeClr val="tx1"/>
                </a:solidFill>
                <a:latin typeface="Baguet Script" panose="00000500000000000000" pitchFamily="2" charset="0"/>
                <a:sym typeface="Wingdings" panose="05000000000000000000" pitchFamily="2" charset="2"/>
              </a:rPr>
              <a:t>Maths</a:t>
            </a:r>
            <a:r>
              <a:rPr lang="en-US" sz="2800" dirty="0">
                <a:solidFill>
                  <a:schemeClr val="tx1"/>
                </a:solidFill>
                <a:latin typeface="Baguet Script" panose="00000500000000000000" pitchFamily="2" charset="0"/>
                <a:sym typeface="Wingdings" panose="05000000000000000000" pitchFamily="2" charset="2"/>
              </a:rPr>
              <a:t>.</a:t>
            </a:r>
          </a:p>
          <a:p>
            <a:endParaRPr lang="en-US" sz="2800" dirty="0">
              <a:solidFill>
                <a:schemeClr val="tx1"/>
              </a:solidFill>
              <a:latin typeface="Baguet Script" panose="00000500000000000000" pitchFamily="2" charset="0"/>
              <a:sym typeface="Wingdings" panose="05000000000000000000" pitchFamily="2" charset="2"/>
            </a:endParaRPr>
          </a:p>
          <a:p>
            <a:endParaRPr lang="en-US" sz="2800" dirty="0">
              <a:solidFill>
                <a:schemeClr val="tx1"/>
              </a:solidFill>
              <a:latin typeface="Baguet Script" panose="00000500000000000000" pitchFamily="2"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5"/>
          <p:cNvSpPr/>
          <p:nvPr/>
        </p:nvSpPr>
        <p:spPr>
          <a:xfrm>
            <a:off x="0" y="0"/>
            <a:ext cx="9144000" cy="285750"/>
          </a:xfrm>
          <a:prstGeom prst="rect">
            <a:avLst/>
          </a:prstGeom>
          <a:solidFill>
            <a:srgbClr val="C0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8" name="Google Shape;138;p5"/>
          <p:cNvSpPr/>
          <p:nvPr/>
        </p:nvSpPr>
        <p:spPr>
          <a:xfrm>
            <a:off x="0" y="241643"/>
            <a:ext cx="9144000" cy="117785"/>
          </a:xfrm>
          <a:prstGeom prst="rect">
            <a:avLst/>
          </a:prstGeom>
          <a:solidFill>
            <a:srgbClr val="FFD96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39" name="Google Shape;139;p5" descr="A picture containing logo&#10;&#10;Description automatically generated"/>
          <p:cNvPicPr preferRelativeResize="0"/>
          <p:nvPr/>
        </p:nvPicPr>
        <p:blipFill rotWithShape="1">
          <a:blip r:embed="rId3">
            <a:alphaModFix/>
          </a:blip>
          <a:srcRect/>
          <a:stretch/>
        </p:blipFill>
        <p:spPr>
          <a:xfrm>
            <a:off x="242916" y="6081318"/>
            <a:ext cx="546355" cy="713149"/>
          </a:xfrm>
          <a:prstGeom prst="rect">
            <a:avLst/>
          </a:prstGeom>
          <a:noFill/>
          <a:ln>
            <a:noFill/>
          </a:ln>
        </p:spPr>
      </p:pic>
      <p:sp>
        <p:nvSpPr>
          <p:cNvPr id="140" name="Google Shape;140;p5"/>
          <p:cNvSpPr txBox="1"/>
          <p:nvPr/>
        </p:nvSpPr>
        <p:spPr>
          <a:xfrm>
            <a:off x="1317536" y="6081318"/>
            <a:ext cx="6549455" cy="67710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b="1">
                <a:solidFill>
                  <a:srgbClr val="C00000"/>
                </a:solidFill>
                <a:latin typeface="Calibri"/>
                <a:ea typeface="Calibri"/>
                <a:cs typeface="Calibri"/>
                <a:sym typeface="Calibri"/>
              </a:rPr>
              <a:t>Great Sankey Primary School </a:t>
            </a:r>
            <a:endParaRPr/>
          </a:p>
          <a:p>
            <a:pPr marL="0" marR="0" lvl="0" indent="0" algn="ctr" rtl="0">
              <a:spcBef>
                <a:spcPts val="0"/>
              </a:spcBef>
              <a:spcAft>
                <a:spcPts val="0"/>
              </a:spcAft>
              <a:buNone/>
            </a:pPr>
            <a:r>
              <a:rPr lang="en-GB" sz="1400" b="1">
                <a:solidFill>
                  <a:srgbClr val="BF9000"/>
                </a:solidFill>
                <a:latin typeface="Calibri"/>
                <a:ea typeface="Calibri"/>
                <a:cs typeface="Calibri"/>
                <a:sym typeface="Calibri"/>
              </a:rPr>
              <a:t>‘Together We Learn and Grow’</a:t>
            </a:r>
            <a:endParaRPr/>
          </a:p>
        </p:txBody>
      </p:sp>
      <p:sp>
        <p:nvSpPr>
          <p:cNvPr id="141" name="Google Shape;141;p5"/>
          <p:cNvSpPr/>
          <p:nvPr/>
        </p:nvSpPr>
        <p:spPr>
          <a:xfrm rot="10800000" flipH="1">
            <a:off x="242916" y="5961921"/>
            <a:ext cx="8658164" cy="45719"/>
          </a:xfrm>
          <a:prstGeom prst="rect">
            <a:avLst/>
          </a:prstGeom>
          <a:solidFill>
            <a:srgbClr val="C00000"/>
          </a:solidFill>
          <a:ln w="12700" cap="flat" cmpd="sng">
            <a:solidFill>
              <a:srgbClr val="C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42" name="Google Shape;142;p5"/>
          <p:cNvPicPr preferRelativeResize="0"/>
          <p:nvPr/>
        </p:nvPicPr>
        <p:blipFill rotWithShape="1">
          <a:blip r:embed="rId4">
            <a:alphaModFix/>
          </a:blip>
          <a:srcRect t="1" r="92281" b="7246"/>
          <a:stretch/>
        </p:blipFill>
        <p:spPr>
          <a:xfrm>
            <a:off x="8135069" y="6026194"/>
            <a:ext cx="766014" cy="713149"/>
          </a:xfrm>
          <a:prstGeom prst="rect">
            <a:avLst/>
          </a:prstGeom>
          <a:noFill/>
          <a:ln>
            <a:noFill/>
          </a:ln>
        </p:spPr>
      </p:pic>
      <p:sp>
        <p:nvSpPr>
          <p:cNvPr id="3" name="TextBox 2">
            <a:extLst>
              <a:ext uri="{FF2B5EF4-FFF2-40B4-BE49-F238E27FC236}">
                <a16:creationId xmlns:a16="http://schemas.microsoft.com/office/drawing/2014/main" id="{48E32AD6-4082-B816-AA0A-5C03AC95DD13}"/>
              </a:ext>
            </a:extLst>
          </p:cNvPr>
          <p:cNvSpPr txBox="1"/>
          <p:nvPr/>
        </p:nvSpPr>
        <p:spPr>
          <a:xfrm>
            <a:off x="560013" y="709370"/>
            <a:ext cx="8064500" cy="1384995"/>
          </a:xfrm>
          <a:prstGeom prst="rect">
            <a:avLst/>
          </a:prstGeom>
          <a:noFill/>
        </p:spPr>
        <p:txBody>
          <a:bodyPr wrap="square">
            <a:spAutoFit/>
          </a:bodyPr>
          <a:lstStyle/>
          <a:p>
            <a:pPr algn="ctr"/>
            <a:r>
              <a:rPr lang="en-US" sz="2800" u="sng" dirty="0">
                <a:solidFill>
                  <a:schemeClr val="tx1"/>
                </a:solidFill>
                <a:latin typeface="Baguet Script" panose="00000500000000000000" pitchFamily="2" charset="0"/>
              </a:rPr>
              <a:t>Today we will be looking at how young children develop their </a:t>
            </a:r>
            <a:r>
              <a:rPr lang="en-US" sz="2800" u="sng" dirty="0" err="1">
                <a:solidFill>
                  <a:schemeClr val="tx1"/>
                </a:solidFill>
                <a:latin typeface="Baguet Script" panose="00000500000000000000" pitchFamily="2" charset="0"/>
              </a:rPr>
              <a:t>Maths</a:t>
            </a:r>
            <a:r>
              <a:rPr lang="en-US" sz="2800" u="sng" dirty="0">
                <a:solidFill>
                  <a:schemeClr val="tx1"/>
                </a:solidFill>
                <a:latin typeface="Baguet Script" panose="00000500000000000000" pitchFamily="2" charset="0"/>
              </a:rPr>
              <a:t> skills.</a:t>
            </a:r>
          </a:p>
          <a:p>
            <a:pPr marL="285750" indent="-285750">
              <a:buFont typeface="Arial" panose="020B0604020202020204" pitchFamily="34" charset="0"/>
              <a:buChar char="•"/>
            </a:pPr>
            <a:endParaRPr lang="en-US" dirty="0">
              <a:solidFill>
                <a:schemeClr val="tx1"/>
              </a:solidFill>
              <a:latin typeface="Baguet Script" panose="00000500000000000000" pitchFamily="2" charset="0"/>
            </a:endParaRPr>
          </a:p>
          <a:p>
            <a:pPr marL="285750" indent="-285750">
              <a:buFont typeface="Arial" panose="020B0604020202020204" pitchFamily="34" charset="0"/>
              <a:buChar char="•"/>
            </a:pPr>
            <a:endParaRPr lang="en-GB" sz="1400" dirty="0">
              <a:solidFill>
                <a:schemeClr val="tx1"/>
              </a:solidFill>
              <a:latin typeface="Baguet Script" panose="00000500000000000000" pitchFamily="2" charset="0"/>
            </a:endParaRPr>
          </a:p>
        </p:txBody>
      </p:sp>
      <p:sp>
        <p:nvSpPr>
          <p:cNvPr id="5" name="TextBox 4">
            <a:extLst>
              <a:ext uri="{FF2B5EF4-FFF2-40B4-BE49-F238E27FC236}">
                <a16:creationId xmlns:a16="http://schemas.microsoft.com/office/drawing/2014/main" id="{503CDE13-EE77-1181-5345-0816A40D5C19}"/>
              </a:ext>
            </a:extLst>
          </p:cNvPr>
          <p:cNvSpPr txBox="1"/>
          <p:nvPr/>
        </p:nvSpPr>
        <p:spPr>
          <a:xfrm>
            <a:off x="514350" y="2061922"/>
            <a:ext cx="3702050" cy="3539430"/>
          </a:xfrm>
          <a:prstGeom prst="rect">
            <a:avLst/>
          </a:prstGeom>
          <a:noFill/>
        </p:spPr>
        <p:txBody>
          <a:bodyPr wrap="square" rtlCol="0">
            <a:spAutoFit/>
          </a:bodyPr>
          <a:lstStyle/>
          <a:p>
            <a:r>
              <a:rPr lang="en-GB" sz="1600" u="sng" dirty="0">
                <a:latin typeface="Baguet Script" panose="00000500000000000000" pitchFamily="2" charset="0"/>
              </a:rPr>
              <a:t>Number Early Learning Goal </a:t>
            </a:r>
          </a:p>
          <a:p>
            <a:endParaRPr lang="en-GB" sz="1600" dirty="0">
              <a:latin typeface="Baguet Script" panose="00000500000000000000" pitchFamily="2" charset="0"/>
            </a:endParaRPr>
          </a:p>
          <a:p>
            <a:r>
              <a:rPr lang="en-GB" sz="1600" dirty="0">
                <a:latin typeface="Baguet Script" panose="00000500000000000000" pitchFamily="2" charset="0"/>
              </a:rPr>
              <a:t>• Have a deep understanding of number to 10, including the composition of each number</a:t>
            </a:r>
          </a:p>
          <a:p>
            <a:endParaRPr lang="en-GB" sz="1600" dirty="0">
              <a:latin typeface="Baguet Script" panose="00000500000000000000" pitchFamily="2" charset="0"/>
            </a:endParaRPr>
          </a:p>
          <a:p>
            <a:r>
              <a:rPr lang="en-GB" sz="1600" dirty="0">
                <a:latin typeface="Baguet Script" panose="00000500000000000000" pitchFamily="2" charset="0"/>
              </a:rPr>
              <a:t>• Subitise (recognise quantities without counting) up to 5 </a:t>
            </a:r>
          </a:p>
          <a:p>
            <a:endParaRPr lang="en-GB" sz="1600" dirty="0">
              <a:latin typeface="Baguet Script" panose="00000500000000000000" pitchFamily="2" charset="0"/>
            </a:endParaRPr>
          </a:p>
          <a:p>
            <a:r>
              <a:rPr lang="en-GB" sz="1600" dirty="0">
                <a:latin typeface="Baguet Script" panose="00000500000000000000" pitchFamily="2" charset="0"/>
              </a:rPr>
              <a:t>• Automatically recall (without reference to rhymes, counting or other aids) number bonds up to 5 (including subtraction facts) and some number bonds to 10, including double facts. </a:t>
            </a:r>
          </a:p>
        </p:txBody>
      </p:sp>
      <p:sp>
        <p:nvSpPr>
          <p:cNvPr id="7" name="TextBox 6">
            <a:extLst>
              <a:ext uri="{FF2B5EF4-FFF2-40B4-BE49-F238E27FC236}">
                <a16:creationId xmlns:a16="http://schemas.microsoft.com/office/drawing/2014/main" id="{5432AA5D-8D2B-CFB8-EBA5-CB8333AB41F5}"/>
              </a:ext>
            </a:extLst>
          </p:cNvPr>
          <p:cNvSpPr txBox="1"/>
          <p:nvPr/>
        </p:nvSpPr>
        <p:spPr>
          <a:xfrm>
            <a:off x="4647751" y="2061922"/>
            <a:ext cx="3870325" cy="3539430"/>
          </a:xfrm>
          <a:prstGeom prst="rect">
            <a:avLst/>
          </a:prstGeom>
          <a:noFill/>
        </p:spPr>
        <p:txBody>
          <a:bodyPr wrap="square">
            <a:spAutoFit/>
          </a:bodyPr>
          <a:lstStyle/>
          <a:p>
            <a:r>
              <a:rPr lang="en-GB" sz="1600" u="sng" dirty="0">
                <a:latin typeface="Baguet Script" panose="00000500000000000000" pitchFamily="2" charset="0"/>
              </a:rPr>
              <a:t>Numerical Pattern Early Learning Goal </a:t>
            </a:r>
          </a:p>
          <a:p>
            <a:endParaRPr lang="en-GB" sz="1600" dirty="0">
              <a:latin typeface="Baguet Script" panose="00000500000000000000" pitchFamily="2" charset="0"/>
            </a:endParaRPr>
          </a:p>
          <a:p>
            <a:r>
              <a:rPr lang="en-GB" sz="1600" dirty="0">
                <a:latin typeface="Baguet Script" panose="00000500000000000000" pitchFamily="2" charset="0"/>
              </a:rPr>
              <a:t>• Verbally count beyond 20, recognising the pattern of the counting system</a:t>
            </a:r>
          </a:p>
          <a:p>
            <a:endParaRPr lang="en-GB" sz="1600" dirty="0">
              <a:latin typeface="Baguet Script" panose="00000500000000000000" pitchFamily="2" charset="0"/>
            </a:endParaRPr>
          </a:p>
          <a:p>
            <a:r>
              <a:rPr lang="en-GB" sz="1600" dirty="0">
                <a:latin typeface="Baguet Script" panose="00000500000000000000" pitchFamily="2" charset="0"/>
              </a:rPr>
              <a:t>• Compare quantities up to 10 in different contexts, recognising when one quantity is greater than, less than or the same as the other quantity</a:t>
            </a:r>
          </a:p>
          <a:p>
            <a:endParaRPr lang="en-GB" sz="1600" dirty="0">
              <a:latin typeface="Baguet Script" panose="00000500000000000000" pitchFamily="2" charset="0"/>
            </a:endParaRPr>
          </a:p>
          <a:p>
            <a:r>
              <a:rPr lang="en-GB" sz="1600" dirty="0">
                <a:latin typeface="Baguet Script" panose="00000500000000000000" pitchFamily="2" charset="0"/>
              </a:rPr>
              <a:t>• Explore and represent patterns within numbers up to 10, including evens and odds, double facts and how quantities can be distributed equally</a:t>
            </a:r>
            <a:endParaRPr lang="en-GB" sz="1600" u="sng" dirty="0">
              <a:latin typeface="Baguet Script" panose="00000500000000000000" pitchFamily="2"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3"/>
          <p:cNvSpPr/>
          <p:nvPr/>
        </p:nvSpPr>
        <p:spPr>
          <a:xfrm>
            <a:off x="0" y="0"/>
            <a:ext cx="9144000" cy="285750"/>
          </a:xfrm>
          <a:prstGeom prst="rect">
            <a:avLst/>
          </a:prstGeom>
          <a:solidFill>
            <a:srgbClr val="C0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2" name="Google Shape;112;p3"/>
          <p:cNvSpPr/>
          <p:nvPr/>
        </p:nvSpPr>
        <p:spPr>
          <a:xfrm>
            <a:off x="0" y="241643"/>
            <a:ext cx="9144000" cy="117785"/>
          </a:xfrm>
          <a:prstGeom prst="rect">
            <a:avLst/>
          </a:prstGeom>
          <a:solidFill>
            <a:srgbClr val="FFD96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13" name="Google Shape;113;p3" descr="A picture containing logo&#10;&#10;Description automatically generated"/>
          <p:cNvPicPr preferRelativeResize="0"/>
          <p:nvPr/>
        </p:nvPicPr>
        <p:blipFill rotWithShape="1">
          <a:blip r:embed="rId3">
            <a:alphaModFix/>
          </a:blip>
          <a:srcRect/>
          <a:stretch/>
        </p:blipFill>
        <p:spPr>
          <a:xfrm>
            <a:off x="242916" y="6081318"/>
            <a:ext cx="546355" cy="713149"/>
          </a:xfrm>
          <a:prstGeom prst="rect">
            <a:avLst/>
          </a:prstGeom>
          <a:noFill/>
          <a:ln>
            <a:noFill/>
          </a:ln>
        </p:spPr>
      </p:pic>
      <p:sp>
        <p:nvSpPr>
          <p:cNvPr id="114" name="Google Shape;114;p3"/>
          <p:cNvSpPr txBox="1"/>
          <p:nvPr/>
        </p:nvSpPr>
        <p:spPr>
          <a:xfrm>
            <a:off x="1317536" y="6081318"/>
            <a:ext cx="6549455" cy="67710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b="1">
                <a:solidFill>
                  <a:srgbClr val="C00000"/>
                </a:solidFill>
                <a:latin typeface="Calibri"/>
                <a:ea typeface="Calibri"/>
                <a:cs typeface="Calibri"/>
                <a:sym typeface="Calibri"/>
              </a:rPr>
              <a:t>Great Sankey Primary School </a:t>
            </a:r>
            <a:endParaRPr/>
          </a:p>
          <a:p>
            <a:pPr marL="0" marR="0" lvl="0" indent="0" algn="ctr" rtl="0">
              <a:spcBef>
                <a:spcPts val="0"/>
              </a:spcBef>
              <a:spcAft>
                <a:spcPts val="0"/>
              </a:spcAft>
              <a:buNone/>
            </a:pPr>
            <a:r>
              <a:rPr lang="en-GB" sz="1400" b="1">
                <a:solidFill>
                  <a:srgbClr val="BF9000"/>
                </a:solidFill>
                <a:latin typeface="Calibri"/>
                <a:ea typeface="Calibri"/>
                <a:cs typeface="Calibri"/>
                <a:sym typeface="Calibri"/>
              </a:rPr>
              <a:t>‘Together We Learn and Grow’</a:t>
            </a:r>
            <a:endParaRPr/>
          </a:p>
        </p:txBody>
      </p:sp>
      <p:sp>
        <p:nvSpPr>
          <p:cNvPr id="115" name="Google Shape;115;p3"/>
          <p:cNvSpPr/>
          <p:nvPr/>
        </p:nvSpPr>
        <p:spPr>
          <a:xfrm rot="10800000" flipH="1">
            <a:off x="242916" y="5961921"/>
            <a:ext cx="8658164" cy="45719"/>
          </a:xfrm>
          <a:prstGeom prst="rect">
            <a:avLst/>
          </a:prstGeom>
          <a:solidFill>
            <a:srgbClr val="C00000"/>
          </a:solidFill>
          <a:ln w="12700" cap="flat" cmpd="sng">
            <a:solidFill>
              <a:srgbClr val="C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16" name="Google Shape;116;p3"/>
          <p:cNvPicPr preferRelativeResize="0"/>
          <p:nvPr/>
        </p:nvPicPr>
        <p:blipFill rotWithShape="1">
          <a:blip r:embed="rId4">
            <a:alphaModFix/>
          </a:blip>
          <a:srcRect t="1" r="92281" b="7246"/>
          <a:stretch/>
        </p:blipFill>
        <p:spPr>
          <a:xfrm>
            <a:off x="8135069" y="6026194"/>
            <a:ext cx="766014" cy="713149"/>
          </a:xfrm>
          <a:prstGeom prst="rect">
            <a:avLst/>
          </a:prstGeom>
          <a:noFill/>
          <a:ln>
            <a:noFill/>
          </a:ln>
        </p:spPr>
      </p:pic>
      <p:sp>
        <p:nvSpPr>
          <p:cNvPr id="2" name="TextBox 1">
            <a:extLst>
              <a:ext uri="{FF2B5EF4-FFF2-40B4-BE49-F238E27FC236}">
                <a16:creationId xmlns:a16="http://schemas.microsoft.com/office/drawing/2014/main" id="{B2BDE6B1-46EE-F916-348A-355C268B63DF}"/>
              </a:ext>
            </a:extLst>
          </p:cNvPr>
          <p:cNvSpPr txBox="1"/>
          <p:nvPr/>
        </p:nvSpPr>
        <p:spPr>
          <a:xfrm>
            <a:off x="1130300" y="601071"/>
            <a:ext cx="7162800" cy="523220"/>
          </a:xfrm>
          <a:prstGeom prst="rect">
            <a:avLst/>
          </a:prstGeom>
          <a:noFill/>
        </p:spPr>
        <p:txBody>
          <a:bodyPr wrap="square" rtlCol="0">
            <a:spAutoFit/>
          </a:bodyPr>
          <a:lstStyle/>
          <a:p>
            <a:pPr algn="ctr"/>
            <a:r>
              <a:rPr lang="en-US" sz="2800" u="sng" dirty="0">
                <a:latin typeface="Baguet Script" panose="00000500000000000000" pitchFamily="2" charset="0"/>
              </a:rPr>
              <a:t>How can I help my child at home?</a:t>
            </a:r>
            <a:endParaRPr lang="en-GB" sz="2800" u="sng" dirty="0">
              <a:latin typeface="Baguet Script" panose="00000500000000000000" pitchFamily="2" charset="0"/>
            </a:endParaRPr>
          </a:p>
        </p:txBody>
      </p:sp>
      <p:sp>
        <p:nvSpPr>
          <p:cNvPr id="3" name="TextBox 2">
            <a:extLst>
              <a:ext uri="{FF2B5EF4-FFF2-40B4-BE49-F238E27FC236}">
                <a16:creationId xmlns:a16="http://schemas.microsoft.com/office/drawing/2014/main" id="{9895B4CF-A331-B2A8-C420-D24D95B29C46}"/>
              </a:ext>
            </a:extLst>
          </p:cNvPr>
          <p:cNvSpPr txBox="1"/>
          <p:nvPr/>
        </p:nvSpPr>
        <p:spPr>
          <a:xfrm>
            <a:off x="650873" y="1289953"/>
            <a:ext cx="7842250" cy="4278094"/>
          </a:xfrm>
          <a:prstGeom prst="rect">
            <a:avLst/>
          </a:prstGeom>
          <a:noFill/>
        </p:spPr>
        <p:txBody>
          <a:bodyPr wrap="square" rtlCol="0">
            <a:spAutoFit/>
          </a:bodyPr>
          <a:lstStyle/>
          <a:p>
            <a:pPr marL="285750" indent="-285750">
              <a:buFont typeface="Arial" panose="020B0604020202020204" pitchFamily="34" charset="0"/>
              <a:buChar char="•"/>
            </a:pPr>
            <a:r>
              <a:rPr lang="en-US" sz="1600" dirty="0">
                <a:latin typeface="Baguet Script" panose="00000500000000000000" pitchFamily="2" charset="0"/>
              </a:rPr>
              <a:t>Play games – Higher or Lower / Dominoes / Snakes and Ladders</a:t>
            </a:r>
          </a:p>
          <a:p>
            <a:pPr marL="285750" indent="-285750">
              <a:buFont typeface="Arial" panose="020B0604020202020204" pitchFamily="34" charset="0"/>
              <a:buChar char="•"/>
            </a:pPr>
            <a:endParaRPr lang="en-US" sz="1600" dirty="0">
              <a:latin typeface="Baguet Script" panose="00000500000000000000" pitchFamily="2" charset="0"/>
            </a:endParaRPr>
          </a:p>
          <a:p>
            <a:pPr marL="285750" indent="-285750">
              <a:buFont typeface="Arial" panose="020B0604020202020204" pitchFamily="34" charset="0"/>
              <a:buChar char="•"/>
            </a:pPr>
            <a:r>
              <a:rPr lang="en-US" sz="1600" dirty="0">
                <a:latin typeface="Baguet Script" panose="00000500000000000000" pitchFamily="2" charset="0"/>
              </a:rPr>
              <a:t>When out shopping – Look at the price of different items / Compare weight or size</a:t>
            </a:r>
          </a:p>
          <a:p>
            <a:pPr marL="285750" indent="-285750">
              <a:buFont typeface="Arial" panose="020B0604020202020204" pitchFamily="34" charset="0"/>
              <a:buChar char="•"/>
            </a:pPr>
            <a:endParaRPr lang="en-US" sz="1600" dirty="0">
              <a:latin typeface="Baguet Script" panose="00000500000000000000" pitchFamily="2" charset="0"/>
            </a:endParaRPr>
          </a:p>
          <a:p>
            <a:pPr marL="285750" indent="-285750">
              <a:buFont typeface="Arial" panose="020B0604020202020204" pitchFamily="34" charset="0"/>
              <a:buChar char="•"/>
            </a:pPr>
            <a:r>
              <a:rPr lang="en-US" sz="1600" dirty="0">
                <a:latin typeface="Baguet Script" panose="00000500000000000000" pitchFamily="2" charset="0"/>
              </a:rPr>
              <a:t>Notice numbers in the environment – Bus numbers / Door numbers / Speed signs</a:t>
            </a:r>
          </a:p>
          <a:p>
            <a:pPr marL="285750" indent="-285750">
              <a:buFont typeface="Arial" panose="020B0604020202020204" pitchFamily="34" charset="0"/>
              <a:buChar char="•"/>
            </a:pPr>
            <a:endParaRPr lang="en-US" sz="1600" dirty="0">
              <a:latin typeface="Baguet Script" panose="00000500000000000000" pitchFamily="2" charset="0"/>
            </a:endParaRPr>
          </a:p>
          <a:p>
            <a:pPr marL="285750" indent="-285750">
              <a:buFont typeface="Arial" panose="020B0604020202020204" pitchFamily="34" charset="0"/>
              <a:buChar char="•"/>
            </a:pPr>
            <a:r>
              <a:rPr lang="en-US" sz="1600" dirty="0">
                <a:latin typeface="Baguet Script" panose="00000500000000000000" pitchFamily="2" charset="0"/>
              </a:rPr>
              <a:t>Daily routines – What time do you get up and go to bed / Which day comes before or after …</a:t>
            </a:r>
          </a:p>
          <a:p>
            <a:pPr marL="285750" indent="-285750">
              <a:buFont typeface="Arial" panose="020B0604020202020204" pitchFamily="34" charset="0"/>
              <a:buChar char="•"/>
            </a:pPr>
            <a:endParaRPr lang="en-US" sz="1600" dirty="0">
              <a:latin typeface="Baguet Script" panose="00000500000000000000" pitchFamily="2" charset="0"/>
            </a:endParaRPr>
          </a:p>
          <a:p>
            <a:pPr marL="285750" indent="-285750">
              <a:buFont typeface="Arial" panose="020B0604020202020204" pitchFamily="34" charset="0"/>
              <a:buChar char="•"/>
            </a:pPr>
            <a:r>
              <a:rPr lang="en-US" sz="1600" dirty="0">
                <a:latin typeface="Baguet Script" panose="00000500000000000000" pitchFamily="2" charset="0"/>
              </a:rPr>
              <a:t>Collect items on a family walk – I have 6 sticks, could you find 1 more? How many altogether?</a:t>
            </a:r>
          </a:p>
          <a:p>
            <a:pPr marL="285750" indent="-285750">
              <a:buFont typeface="Arial" panose="020B0604020202020204" pitchFamily="34" charset="0"/>
              <a:buChar char="•"/>
            </a:pPr>
            <a:endParaRPr lang="en-US" sz="1600" dirty="0">
              <a:latin typeface="Baguet Script" panose="00000500000000000000" pitchFamily="2" charset="0"/>
            </a:endParaRPr>
          </a:p>
          <a:p>
            <a:pPr marL="285750" indent="-285750">
              <a:buFont typeface="Arial" panose="020B0604020202020204" pitchFamily="34" charset="0"/>
              <a:buChar char="•"/>
            </a:pPr>
            <a:r>
              <a:rPr lang="en-US" sz="1600" dirty="0">
                <a:latin typeface="Baguet Script" panose="00000500000000000000" pitchFamily="2" charset="0"/>
              </a:rPr>
              <a:t>Weighing out ingredients for baking or making play dough</a:t>
            </a:r>
          </a:p>
          <a:p>
            <a:pPr marL="285750" indent="-285750">
              <a:buFont typeface="Arial" panose="020B0604020202020204" pitchFamily="34" charset="0"/>
              <a:buChar char="•"/>
            </a:pPr>
            <a:endParaRPr lang="en-US" sz="1600" dirty="0">
              <a:latin typeface="Baguet Script" panose="00000500000000000000" pitchFamily="2" charset="0"/>
            </a:endParaRPr>
          </a:p>
          <a:p>
            <a:pPr marL="285750" indent="-285750">
              <a:buFont typeface="Arial" panose="020B0604020202020204" pitchFamily="34" charset="0"/>
              <a:buChar char="•"/>
            </a:pPr>
            <a:r>
              <a:rPr lang="en-US" sz="1600" dirty="0">
                <a:latin typeface="Baguet Script" panose="00000500000000000000" pitchFamily="2" charset="0"/>
              </a:rPr>
              <a:t>Singing number rhymes and counting in funny voices (not always starting from 1)</a:t>
            </a:r>
          </a:p>
          <a:p>
            <a:endParaRPr lang="en-US" sz="1600" dirty="0">
              <a:latin typeface="Baguet Script" panose="00000500000000000000" pitchFamily="2" charset="0"/>
            </a:endParaRPr>
          </a:p>
          <a:p>
            <a:pPr marL="285750" indent="-285750">
              <a:buFont typeface="Arial" panose="020B0604020202020204" pitchFamily="34" charset="0"/>
              <a:buChar char="•"/>
            </a:pPr>
            <a:r>
              <a:rPr lang="en-US" sz="1600" dirty="0">
                <a:latin typeface="Baguet Script" panose="00000500000000000000" pitchFamily="2" charset="0"/>
              </a:rPr>
              <a:t>Each child will receive a Ten Town log in </a:t>
            </a:r>
            <a:r>
              <a:rPr lang="en-US" sz="1600" dirty="0">
                <a:latin typeface="Baguet Script" panose="00000500000000000000" pitchFamily="2" charset="0"/>
                <a:sym typeface="Wingdings" panose="05000000000000000000" pitchFamily="2" charset="2"/>
              </a:rPr>
              <a:t></a:t>
            </a:r>
            <a:endParaRPr lang="en-GB" sz="1600" dirty="0">
              <a:latin typeface="Baguet Script" panose="00000500000000000000" pitchFamily="2" charset="0"/>
            </a:endParaRPr>
          </a:p>
        </p:txBody>
      </p:sp>
    </p:spTree>
    <p:extLst>
      <p:ext uri="{BB962C8B-B14F-4D97-AF65-F5344CB8AC3E}">
        <p14:creationId xmlns:p14="http://schemas.microsoft.com/office/powerpoint/2010/main" val="2059225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3"/>
          <p:cNvSpPr/>
          <p:nvPr/>
        </p:nvSpPr>
        <p:spPr>
          <a:xfrm>
            <a:off x="0" y="0"/>
            <a:ext cx="9144000" cy="285750"/>
          </a:xfrm>
          <a:prstGeom prst="rect">
            <a:avLst/>
          </a:prstGeom>
          <a:solidFill>
            <a:srgbClr val="C0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2" name="Google Shape;112;p3"/>
          <p:cNvSpPr/>
          <p:nvPr/>
        </p:nvSpPr>
        <p:spPr>
          <a:xfrm>
            <a:off x="0" y="241643"/>
            <a:ext cx="9144000" cy="117785"/>
          </a:xfrm>
          <a:prstGeom prst="rect">
            <a:avLst/>
          </a:prstGeom>
          <a:solidFill>
            <a:srgbClr val="FFD96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13" name="Google Shape;113;p3" descr="A picture containing logo&#10;&#10;Description automatically generated"/>
          <p:cNvPicPr preferRelativeResize="0"/>
          <p:nvPr/>
        </p:nvPicPr>
        <p:blipFill rotWithShape="1">
          <a:blip r:embed="rId3">
            <a:alphaModFix/>
          </a:blip>
          <a:srcRect/>
          <a:stretch/>
        </p:blipFill>
        <p:spPr>
          <a:xfrm>
            <a:off x="242916" y="6081318"/>
            <a:ext cx="546355" cy="713149"/>
          </a:xfrm>
          <a:prstGeom prst="rect">
            <a:avLst/>
          </a:prstGeom>
          <a:noFill/>
          <a:ln>
            <a:noFill/>
          </a:ln>
        </p:spPr>
      </p:pic>
      <p:sp>
        <p:nvSpPr>
          <p:cNvPr id="114" name="Google Shape;114;p3"/>
          <p:cNvSpPr txBox="1"/>
          <p:nvPr/>
        </p:nvSpPr>
        <p:spPr>
          <a:xfrm>
            <a:off x="1317536" y="6081318"/>
            <a:ext cx="6549455" cy="67710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b="1">
                <a:solidFill>
                  <a:srgbClr val="C00000"/>
                </a:solidFill>
                <a:latin typeface="Calibri"/>
                <a:ea typeface="Calibri"/>
                <a:cs typeface="Calibri"/>
                <a:sym typeface="Calibri"/>
              </a:rPr>
              <a:t>Great Sankey Primary School </a:t>
            </a:r>
            <a:endParaRPr/>
          </a:p>
          <a:p>
            <a:pPr marL="0" marR="0" lvl="0" indent="0" algn="ctr" rtl="0">
              <a:spcBef>
                <a:spcPts val="0"/>
              </a:spcBef>
              <a:spcAft>
                <a:spcPts val="0"/>
              </a:spcAft>
              <a:buNone/>
            </a:pPr>
            <a:r>
              <a:rPr lang="en-GB" sz="1400" b="1">
                <a:solidFill>
                  <a:srgbClr val="BF9000"/>
                </a:solidFill>
                <a:latin typeface="Calibri"/>
                <a:ea typeface="Calibri"/>
                <a:cs typeface="Calibri"/>
                <a:sym typeface="Calibri"/>
              </a:rPr>
              <a:t>‘Together We Learn and Grow’</a:t>
            </a:r>
            <a:endParaRPr/>
          </a:p>
        </p:txBody>
      </p:sp>
      <p:sp>
        <p:nvSpPr>
          <p:cNvPr id="115" name="Google Shape;115;p3"/>
          <p:cNvSpPr/>
          <p:nvPr/>
        </p:nvSpPr>
        <p:spPr>
          <a:xfrm rot="10800000" flipH="1">
            <a:off x="242916" y="5961921"/>
            <a:ext cx="8658164" cy="45719"/>
          </a:xfrm>
          <a:prstGeom prst="rect">
            <a:avLst/>
          </a:prstGeom>
          <a:solidFill>
            <a:srgbClr val="C00000"/>
          </a:solidFill>
          <a:ln w="12700" cap="flat" cmpd="sng">
            <a:solidFill>
              <a:srgbClr val="C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16" name="Google Shape;116;p3"/>
          <p:cNvPicPr preferRelativeResize="0"/>
          <p:nvPr/>
        </p:nvPicPr>
        <p:blipFill rotWithShape="1">
          <a:blip r:embed="rId4">
            <a:alphaModFix/>
          </a:blip>
          <a:srcRect t="1" r="92281" b="7246"/>
          <a:stretch/>
        </p:blipFill>
        <p:spPr>
          <a:xfrm>
            <a:off x="8135069" y="6026194"/>
            <a:ext cx="766014" cy="713149"/>
          </a:xfrm>
          <a:prstGeom prst="rect">
            <a:avLst/>
          </a:prstGeom>
          <a:noFill/>
          <a:ln>
            <a:noFill/>
          </a:ln>
        </p:spPr>
      </p:pic>
      <p:pic>
        <p:nvPicPr>
          <p:cNvPr id="1034" name="Picture 10" descr="Edgar Garza (edgargarzaemo) | Actividades de matemáticas preescolares ...">
            <a:extLst>
              <a:ext uri="{FF2B5EF4-FFF2-40B4-BE49-F238E27FC236}">
                <a16:creationId xmlns:a16="http://schemas.microsoft.com/office/drawing/2014/main" id="{6617A9C3-01B6-D397-FF80-1E645539403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19974" y="3035707"/>
            <a:ext cx="1237370" cy="2075093"/>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Why We Learn Math Lessons That Date Back 500 Years : NPR Ed : NPR">
            <a:extLst>
              <a:ext uri="{FF2B5EF4-FFF2-40B4-BE49-F238E27FC236}">
                <a16:creationId xmlns:a16="http://schemas.microsoft.com/office/drawing/2014/main" id="{F0129668-5617-8F4E-27F3-489372D6BCC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1837" y="649368"/>
            <a:ext cx="2600325" cy="1459254"/>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Pin by chana winner on preschool in 2020 | Numbers preschool, Preschool ...">
            <a:extLst>
              <a:ext uri="{FF2B5EF4-FFF2-40B4-BE49-F238E27FC236}">
                <a16:creationId xmlns:a16="http://schemas.microsoft.com/office/drawing/2014/main" id="{24378E63-FE82-27DE-AE8F-2F6B22F254C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96205" y="3035707"/>
            <a:ext cx="1561462" cy="2078655"/>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Outdoor Maths Activities EYFS – Outdoor Maths Ideas – Play of the Wild">
            <a:extLst>
              <a:ext uri="{FF2B5EF4-FFF2-40B4-BE49-F238E27FC236}">
                <a16:creationId xmlns:a16="http://schemas.microsoft.com/office/drawing/2014/main" id="{DE4C497B-576A-6C7C-A30C-C1E95A8D76D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47610" y="3368225"/>
            <a:ext cx="2047875" cy="1533746"/>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Outdoor math station | Doğa ve çocuk | Pinterest">
            <a:extLst>
              <a:ext uri="{FF2B5EF4-FFF2-40B4-BE49-F238E27FC236}">
                <a16:creationId xmlns:a16="http://schemas.microsoft.com/office/drawing/2014/main" id="{5A756356-482A-A0CF-2F99-1E5429AA9BFE}"/>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38820" y="3368224"/>
            <a:ext cx="2120780" cy="152570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03899496-724A-531C-CF28-747D4C70E929}"/>
              </a:ext>
            </a:extLst>
          </p:cNvPr>
          <p:cNvSpPr txBox="1"/>
          <p:nvPr/>
        </p:nvSpPr>
        <p:spPr>
          <a:xfrm>
            <a:off x="323850" y="967382"/>
            <a:ext cx="2841625" cy="369332"/>
          </a:xfrm>
          <a:prstGeom prst="rect">
            <a:avLst/>
          </a:prstGeom>
          <a:noFill/>
        </p:spPr>
        <p:txBody>
          <a:bodyPr wrap="square" rtlCol="0">
            <a:spAutoFit/>
          </a:bodyPr>
          <a:lstStyle/>
          <a:p>
            <a:r>
              <a:rPr lang="en-US" sz="1800" dirty="0">
                <a:latin typeface="Baguet Script" panose="00000500000000000000" pitchFamily="2" charset="0"/>
              </a:rPr>
              <a:t>Learning in the Early Years </a:t>
            </a:r>
            <a:endParaRPr lang="en-GB" sz="1800" dirty="0">
              <a:latin typeface="Baguet Script" panose="00000500000000000000" pitchFamily="2" charset="0"/>
            </a:endParaRPr>
          </a:p>
        </p:txBody>
      </p:sp>
      <p:sp>
        <p:nvSpPr>
          <p:cNvPr id="6" name="TextBox 5">
            <a:extLst>
              <a:ext uri="{FF2B5EF4-FFF2-40B4-BE49-F238E27FC236}">
                <a16:creationId xmlns:a16="http://schemas.microsoft.com/office/drawing/2014/main" id="{B14C0D2E-881D-3456-4358-1CF1E53D6EB3}"/>
              </a:ext>
            </a:extLst>
          </p:cNvPr>
          <p:cNvSpPr txBox="1"/>
          <p:nvPr/>
        </p:nvSpPr>
        <p:spPr>
          <a:xfrm>
            <a:off x="3510083" y="2851041"/>
            <a:ext cx="2657475" cy="369332"/>
          </a:xfrm>
          <a:prstGeom prst="rect">
            <a:avLst/>
          </a:prstGeom>
          <a:noFill/>
        </p:spPr>
        <p:txBody>
          <a:bodyPr wrap="square" rtlCol="0">
            <a:spAutoFit/>
          </a:bodyPr>
          <a:lstStyle/>
          <a:p>
            <a:r>
              <a:rPr lang="en-US" sz="1800" dirty="0">
                <a:latin typeface="Baguet Script" panose="00000500000000000000" pitchFamily="2" charset="0"/>
              </a:rPr>
              <a:t>And more like this …..</a:t>
            </a:r>
            <a:endParaRPr lang="en-GB" sz="1800" dirty="0">
              <a:latin typeface="Baguet Script" panose="00000500000000000000" pitchFamily="2" charset="0"/>
            </a:endParaRPr>
          </a:p>
        </p:txBody>
      </p:sp>
      <p:sp>
        <p:nvSpPr>
          <p:cNvPr id="7" name="TextBox 6">
            <a:extLst>
              <a:ext uri="{FF2B5EF4-FFF2-40B4-BE49-F238E27FC236}">
                <a16:creationId xmlns:a16="http://schemas.microsoft.com/office/drawing/2014/main" id="{20FCF268-6726-83C2-671E-2A5034791A71}"/>
              </a:ext>
            </a:extLst>
          </p:cNvPr>
          <p:cNvSpPr txBox="1"/>
          <p:nvPr/>
        </p:nvSpPr>
        <p:spPr>
          <a:xfrm>
            <a:off x="5978525" y="1010478"/>
            <a:ext cx="2841625" cy="369332"/>
          </a:xfrm>
          <a:prstGeom prst="rect">
            <a:avLst/>
          </a:prstGeom>
          <a:noFill/>
        </p:spPr>
        <p:txBody>
          <a:bodyPr wrap="square" rtlCol="0">
            <a:spAutoFit/>
          </a:bodyPr>
          <a:lstStyle/>
          <a:p>
            <a:r>
              <a:rPr lang="en-US" sz="1800" dirty="0">
                <a:latin typeface="Baguet Script" panose="00000500000000000000" pitchFamily="2" charset="0"/>
              </a:rPr>
              <a:t>Looks less like this.</a:t>
            </a:r>
            <a:endParaRPr lang="en-GB" sz="1800" dirty="0">
              <a:latin typeface="Baguet Script" panose="00000500000000000000" pitchFamily="2" charset="0"/>
            </a:endParaRPr>
          </a:p>
        </p:txBody>
      </p:sp>
      <p:sp>
        <p:nvSpPr>
          <p:cNvPr id="9" name="TextBox 8">
            <a:extLst>
              <a:ext uri="{FF2B5EF4-FFF2-40B4-BE49-F238E27FC236}">
                <a16:creationId xmlns:a16="http://schemas.microsoft.com/office/drawing/2014/main" id="{32893B7B-E78B-B040-CA66-DE7A2D3310E8}"/>
              </a:ext>
            </a:extLst>
          </p:cNvPr>
          <p:cNvSpPr txBox="1"/>
          <p:nvPr/>
        </p:nvSpPr>
        <p:spPr>
          <a:xfrm>
            <a:off x="3121025" y="5194299"/>
            <a:ext cx="4464050" cy="369332"/>
          </a:xfrm>
          <a:prstGeom prst="rect">
            <a:avLst/>
          </a:prstGeom>
          <a:noFill/>
        </p:spPr>
        <p:txBody>
          <a:bodyPr wrap="square" rtlCol="0">
            <a:spAutoFit/>
          </a:bodyPr>
          <a:lstStyle/>
          <a:p>
            <a:r>
              <a:rPr lang="en-US" sz="1800" dirty="0">
                <a:latin typeface="Baguet Script" panose="00000500000000000000" pitchFamily="2" charset="0"/>
              </a:rPr>
              <a:t>Now let’s go and see it in action! </a:t>
            </a:r>
            <a:endParaRPr lang="en-GB" dirty="0"/>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a400e069-a081-4450-bff0-43e6db6ba74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3FA1EABE34F724F8AA4072B9154C6DD" ma:contentTypeVersion="16" ma:contentTypeDescription="Create a new document." ma:contentTypeScope="" ma:versionID="153d8549c0f7f42d5add9b6185900e5d">
  <xsd:schema xmlns:xsd="http://www.w3.org/2001/XMLSchema" xmlns:xs="http://www.w3.org/2001/XMLSchema" xmlns:p="http://schemas.microsoft.com/office/2006/metadata/properties" xmlns:ns3="a400e069-a081-4450-bff0-43e6db6ba749" xmlns:ns4="5f63b852-18aa-4511-90b2-41ad43249049" targetNamespace="http://schemas.microsoft.com/office/2006/metadata/properties" ma:root="true" ma:fieldsID="63424b23359ec41c6b39380a95af65e4" ns3:_="" ns4:_="">
    <xsd:import namespace="a400e069-a081-4450-bff0-43e6db6ba749"/>
    <xsd:import namespace="5f63b852-18aa-4511-90b2-41ad43249049"/>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Location" minOccurs="0"/>
                <xsd:element ref="ns3:MediaLengthInSeconds" minOccurs="0"/>
                <xsd:element ref="ns4:SharedWithUsers" minOccurs="0"/>
                <xsd:element ref="ns4:SharedWithDetails" minOccurs="0"/>
                <xsd:element ref="ns4:SharingHintHash" minOccurs="0"/>
                <xsd:element ref="ns3:MediaServiceSearchPropertie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00e069-a081-4450-bff0-43e6db6ba74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_activity" ma:index="23"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f63b852-18aa-4511-90b2-41ad43249049"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SharingHintHash" ma:index="21"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5D8445F-81B2-488A-90FC-D5EDC255E04C}">
  <ds:schemaRef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5f63b852-18aa-4511-90b2-41ad43249049"/>
    <ds:schemaRef ds:uri="a400e069-a081-4450-bff0-43e6db6ba749"/>
    <ds:schemaRef ds:uri="http://www.w3.org/XML/1998/namespace"/>
  </ds:schemaRefs>
</ds:datastoreItem>
</file>

<file path=customXml/itemProps2.xml><?xml version="1.0" encoding="utf-8"?>
<ds:datastoreItem xmlns:ds="http://schemas.openxmlformats.org/officeDocument/2006/customXml" ds:itemID="{6C6480D8-80BA-4095-A1A2-83D972863B8F}">
  <ds:schemaRefs>
    <ds:schemaRef ds:uri="http://schemas.microsoft.com/sharepoint/v3/contenttype/forms"/>
  </ds:schemaRefs>
</ds:datastoreItem>
</file>

<file path=customXml/itemProps3.xml><?xml version="1.0" encoding="utf-8"?>
<ds:datastoreItem xmlns:ds="http://schemas.openxmlformats.org/officeDocument/2006/customXml" ds:itemID="{C2256EC2-642D-4D1B-9F42-596721FFC2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00e069-a081-4450-bff0-43e6db6ba749"/>
    <ds:schemaRef ds:uri="5f63b852-18aa-4511-90b2-41ad4324904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376</TotalTime>
  <Words>953</Words>
  <Application>Microsoft Office PowerPoint</Application>
  <PresentationFormat>On-screen Show (4:3)</PresentationFormat>
  <Paragraphs>76</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Baguet Script</vt:lpstr>
      <vt:lpstr>Calibri</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Gawne</dc:creator>
  <cp:lastModifiedBy>Craig Wrangles</cp:lastModifiedBy>
  <cp:revision>12</cp:revision>
  <dcterms:created xsi:type="dcterms:W3CDTF">2021-07-27T12:25:25Z</dcterms:created>
  <dcterms:modified xsi:type="dcterms:W3CDTF">2023-01-08T21:25:22Z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0x010100A3FA1EABE34F724F8AA4072B9154C6DD</vt:lpwstr>
  </property>
</Properties>
</file>