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2" r:id="rId18"/>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2+Nn4e/YX5XzsVaXEfkhobxMBT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5987" y="744537"/>
            <a:ext cx="4965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8162"/>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15987" y="744537"/>
            <a:ext cx="4965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915987" y="744537"/>
            <a:ext cx="4965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915987" y="744537"/>
            <a:ext cx="4965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915987" y="744537"/>
            <a:ext cx="4965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5775e58dac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5775e58dac_0_0:notes"/>
          <p:cNvSpPr txBox="1">
            <a:spLocks noGrp="1"/>
          </p:cNvSpPr>
          <p:nvPr>
            <p:ph type="body" idx="1"/>
          </p:nvPr>
        </p:nvSpPr>
        <p:spPr>
          <a:xfrm>
            <a:off x="679450" y="4714875"/>
            <a:ext cx="5438700" cy="4467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15775e58dac_0_0:notes"/>
          <p:cNvSpPr txBox="1">
            <a:spLocks noGrp="1"/>
          </p:cNvSpPr>
          <p:nvPr>
            <p:ph type="sldNum" idx="12"/>
          </p:nvPr>
        </p:nvSpPr>
        <p:spPr>
          <a:xfrm>
            <a:off x="3849687" y="9428162"/>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247802e90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8247802e90_0_0:notes"/>
          <p:cNvSpPr txBox="1">
            <a:spLocks noGrp="1"/>
          </p:cNvSpPr>
          <p:nvPr>
            <p:ph type="body" idx="1"/>
          </p:nvPr>
        </p:nvSpPr>
        <p:spPr>
          <a:xfrm>
            <a:off x="679450" y="4714875"/>
            <a:ext cx="5438700" cy="4467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28247802e90_0_0:notes"/>
          <p:cNvSpPr txBox="1">
            <a:spLocks noGrp="1"/>
          </p:cNvSpPr>
          <p:nvPr>
            <p:ph type="sldNum" idx="12"/>
          </p:nvPr>
        </p:nvSpPr>
        <p:spPr>
          <a:xfrm>
            <a:off x="3849687" y="9428162"/>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9:notes"/>
          <p:cNvSpPr>
            <a:spLocks noGrp="1" noRot="1" noChangeAspect="1"/>
          </p:cNvSpPr>
          <p:nvPr>
            <p:ph type="sldImg" idx="2"/>
          </p:nvPr>
        </p:nvSpPr>
        <p:spPr>
          <a:xfrm>
            <a:off x="915987" y="744537"/>
            <a:ext cx="4965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915987" y="744537"/>
            <a:ext cx="4965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915987" y="744537"/>
            <a:ext cx="4965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4" name="Google Shape;74;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2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26"/>
          <p:cNvSpPr>
            <a:spLocks noGrp="1"/>
          </p:cNvSpPr>
          <p:nvPr>
            <p:ph type="pic" idx="2"/>
          </p:nvPr>
        </p:nvSpPr>
        <p:spPr>
          <a:xfrm>
            <a:off x="1792288" y="612775"/>
            <a:ext cx="5486400" cy="4114800"/>
          </a:xfrm>
          <a:prstGeom prst="rect">
            <a:avLst/>
          </a:prstGeom>
          <a:noFill/>
          <a:ln>
            <a:noFill/>
          </a:ln>
        </p:spPr>
      </p:sp>
      <p:sp>
        <p:nvSpPr>
          <p:cNvPr id="46" name="Google Shape;46;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7" name="Google Shape;4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 name="Google Shape;53;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685800" y="115887"/>
            <a:ext cx="7772400" cy="6264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800"/>
              <a:buFont typeface="Arial"/>
              <a:buNone/>
            </a:pPr>
            <a:endParaRPr sz="4800" b="1" i="0" u="sng"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200"/>
              <a:buFont typeface="Arial"/>
              <a:buNone/>
            </a:pPr>
            <a:endParaRPr sz="7200" b="1" i="0" u="sng"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FFFF00"/>
              </a:buClr>
              <a:buSzPts val="9600"/>
              <a:buFont typeface="Calibri"/>
              <a:buNone/>
            </a:pPr>
            <a:endParaRPr sz="7300" b="1">
              <a:solidFill>
                <a:srgbClr val="FFFF00"/>
              </a:solidFill>
              <a:latin typeface="Calibri"/>
              <a:ea typeface="Calibri"/>
              <a:cs typeface="Calibri"/>
              <a:sym typeface="Calibri"/>
            </a:endParaRPr>
          </a:p>
          <a:p>
            <a:pPr marL="0" marR="0" lvl="0" indent="0" algn="ctr" rtl="0">
              <a:lnSpc>
                <a:spcPct val="100000"/>
              </a:lnSpc>
              <a:spcBef>
                <a:spcPts val="0"/>
              </a:spcBef>
              <a:spcAft>
                <a:spcPts val="0"/>
              </a:spcAft>
              <a:buClr>
                <a:srgbClr val="FFFF00"/>
              </a:buClr>
              <a:buSzPts val="9600"/>
              <a:buFont typeface="Calibri"/>
              <a:buNone/>
            </a:pPr>
            <a:r>
              <a:rPr lang="en-US" sz="7900" b="1" i="0" u="none" strike="noStrike" cap="none">
                <a:solidFill>
                  <a:srgbClr val="FFFF00"/>
                </a:solidFill>
                <a:latin typeface="Calibri"/>
                <a:ea typeface="Calibri"/>
                <a:cs typeface="Calibri"/>
                <a:sym typeface="Calibri"/>
              </a:rPr>
              <a:t>Welcome to </a:t>
            </a:r>
            <a:endParaRPr sz="700"/>
          </a:p>
          <a:p>
            <a:pPr marL="0" marR="0" lvl="0" indent="0" algn="ctr" rtl="0">
              <a:lnSpc>
                <a:spcPct val="100000"/>
              </a:lnSpc>
              <a:spcBef>
                <a:spcPts val="0"/>
              </a:spcBef>
              <a:spcAft>
                <a:spcPts val="0"/>
              </a:spcAft>
              <a:buClr>
                <a:srgbClr val="FFFF00"/>
              </a:buClr>
              <a:buSzPts val="9600"/>
              <a:buFont typeface="Calibri"/>
              <a:buNone/>
            </a:pPr>
            <a:r>
              <a:rPr lang="en-US" sz="7900" b="1" i="0" u="none" strike="noStrike" cap="none">
                <a:solidFill>
                  <a:srgbClr val="FFFF00"/>
                </a:solidFill>
                <a:latin typeface="Calibri"/>
                <a:ea typeface="Calibri"/>
                <a:cs typeface="Calibri"/>
                <a:sym typeface="Calibri"/>
              </a:rPr>
              <a:t>Year </a:t>
            </a:r>
            <a:r>
              <a:rPr lang="en-US" sz="7900" b="1">
                <a:solidFill>
                  <a:srgbClr val="FFFF00"/>
                </a:solidFill>
                <a:latin typeface="Calibri"/>
                <a:ea typeface="Calibri"/>
                <a:cs typeface="Calibri"/>
                <a:sym typeface="Calibri"/>
              </a:rPr>
              <a:t>6</a:t>
            </a:r>
            <a:endParaRPr sz="31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00"/>
              </a:buClr>
              <a:buSzPts val="4000"/>
              <a:buFont typeface="Calibri"/>
              <a:buNone/>
            </a:pPr>
            <a:r>
              <a:rPr lang="en-US" sz="3300" b="1" i="0" u="none" strike="noStrike" cap="none">
                <a:solidFill>
                  <a:srgbClr val="FFFF00"/>
                </a:solidFill>
                <a:latin typeface="Calibri"/>
                <a:ea typeface="Calibri"/>
                <a:cs typeface="Calibri"/>
                <a:sym typeface="Calibri"/>
              </a:rPr>
              <a:t>Information for Parents</a:t>
            </a:r>
            <a:endParaRPr sz="3300" b="1" i="0" u="none" strike="noStrike" cap="none">
              <a:solidFill>
                <a:srgbClr val="FFFF00"/>
              </a:solidFill>
              <a:latin typeface="Calibri"/>
              <a:ea typeface="Calibri"/>
              <a:cs typeface="Calibri"/>
              <a:sym typeface="Calibri"/>
            </a:endParaRPr>
          </a:p>
          <a:p>
            <a:pPr marL="0" marR="0" lvl="0" indent="0" algn="ctr" rtl="0">
              <a:lnSpc>
                <a:spcPct val="100000"/>
              </a:lnSpc>
              <a:spcBef>
                <a:spcPts val="0"/>
              </a:spcBef>
              <a:spcAft>
                <a:spcPts val="0"/>
              </a:spcAft>
              <a:buClr>
                <a:srgbClr val="FFFF00"/>
              </a:buClr>
              <a:buSzPts val="4000"/>
              <a:buFont typeface="Calibri"/>
              <a:buNone/>
            </a:pPr>
            <a:endParaRPr sz="4800">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FFFF00"/>
              </a:buClr>
              <a:buSzPts val="4000"/>
              <a:buFont typeface="Calibri"/>
              <a:buNone/>
            </a:pPr>
            <a:r>
              <a:rPr lang="en-US" sz="3600">
                <a:solidFill>
                  <a:schemeClr val="lt1"/>
                </a:solidFill>
                <a:latin typeface="Calibri"/>
                <a:ea typeface="Calibri"/>
                <a:cs typeface="Calibri"/>
                <a:sym typeface="Calibri"/>
              </a:rPr>
              <a:t>Following in Jesus’ footsteps we love, learn and grow together</a:t>
            </a:r>
            <a:br>
              <a:rPr lang="en-US" sz="4800" b="0" i="0" u="none" strike="noStrike" cap="none">
                <a:solidFill>
                  <a:srgbClr val="00B050"/>
                </a:solidFill>
                <a:latin typeface="Calibri"/>
                <a:ea typeface="Calibri"/>
                <a:cs typeface="Calibri"/>
                <a:sym typeface="Calibri"/>
              </a:rPr>
            </a:br>
            <a:br>
              <a:rPr lang="en-US" sz="2400" b="0"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 </a:t>
            </a:r>
            <a:br>
              <a:rPr lang="en-US" sz="2400" b="0" i="0" u="none" strike="noStrike" cap="none">
                <a:solidFill>
                  <a:schemeClr val="dk1"/>
                </a:solidFill>
                <a:latin typeface="Calibri"/>
                <a:ea typeface="Calibri"/>
                <a:cs typeface="Calibri"/>
                <a:sym typeface="Calibri"/>
              </a:rPr>
            </a:br>
            <a:br>
              <a:rPr lang="en-US" sz="2400" b="0" i="0" u="none" strike="noStrike" cap="none">
                <a:solidFill>
                  <a:schemeClr val="dk1"/>
                </a:solidFill>
                <a:latin typeface="Calibri"/>
                <a:ea typeface="Calibri"/>
                <a:cs typeface="Calibri"/>
                <a:sym typeface="Calibri"/>
              </a:rPr>
            </a:br>
            <a:endParaRPr/>
          </a:p>
        </p:txBody>
      </p:sp>
      <p:pic>
        <p:nvPicPr>
          <p:cNvPr id="89" name="Google Shape;89;p1"/>
          <p:cNvPicPr preferRelativeResize="0"/>
          <p:nvPr/>
        </p:nvPicPr>
        <p:blipFill>
          <a:blip r:embed="rId3">
            <a:alphaModFix/>
          </a:blip>
          <a:stretch>
            <a:fillRect/>
          </a:stretch>
        </p:blipFill>
        <p:spPr>
          <a:xfrm>
            <a:off x="3791588" y="115875"/>
            <a:ext cx="1560825" cy="179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sz="4400" b="0" i="0" u="none">
                <a:solidFill>
                  <a:srgbClr val="FFFF00"/>
                </a:solidFill>
                <a:latin typeface="Calibri"/>
                <a:ea typeface="Calibri"/>
                <a:cs typeface="Calibri"/>
                <a:sym typeface="Calibri"/>
              </a:rPr>
              <a:t>Science</a:t>
            </a:r>
            <a:endParaRPr/>
          </a:p>
        </p:txBody>
      </p:sp>
      <p:sp>
        <p:nvSpPr>
          <p:cNvPr id="149" name="Google Shape;149;p11"/>
          <p:cNvSpPr txBox="1">
            <a:spLocks noGrp="1"/>
          </p:cNvSpPr>
          <p:nvPr>
            <p:ph type="body" idx="1"/>
          </p:nvPr>
        </p:nvSpPr>
        <p:spPr>
          <a:xfrm>
            <a:off x="457200" y="1165962"/>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a:solidFill>
                  <a:schemeClr val="dk1"/>
                </a:solidFill>
              </a:rPr>
              <a:t>In Science this term, we are </a:t>
            </a:r>
            <a:r>
              <a:rPr lang="en-US" b="1"/>
              <a:t>focusing on Living Things and their Habitats.</a:t>
            </a:r>
            <a:endParaRPr b="1"/>
          </a:p>
          <a:p>
            <a:pPr marL="0" marR="0" lvl="0" indent="0" algn="l" rtl="0">
              <a:lnSpc>
                <a:spcPct val="100000"/>
              </a:lnSpc>
              <a:spcBef>
                <a:spcPts val="0"/>
              </a:spcBef>
              <a:spcAft>
                <a:spcPts val="0"/>
              </a:spcAft>
              <a:buNone/>
            </a:pPr>
            <a:endParaRPr b="1"/>
          </a:p>
          <a:p>
            <a:pPr marL="0" marR="0" lvl="0" indent="0" algn="l" rtl="0">
              <a:lnSpc>
                <a:spcPct val="100000"/>
              </a:lnSpc>
              <a:spcBef>
                <a:spcPts val="0"/>
              </a:spcBef>
              <a:spcAft>
                <a:spcPts val="0"/>
              </a:spcAft>
              <a:buNone/>
            </a:pPr>
            <a:r>
              <a:rPr lang="en-US" b="1"/>
              <a:t>Throughout the rest of the year, we will also explore the following topics:</a:t>
            </a:r>
            <a:endParaRPr b="1"/>
          </a:p>
          <a:p>
            <a:pPr marL="0" marR="0" lvl="0" indent="0" algn="l" rtl="0">
              <a:lnSpc>
                <a:spcPct val="100000"/>
              </a:lnSpc>
              <a:spcBef>
                <a:spcPts val="0"/>
              </a:spcBef>
              <a:spcAft>
                <a:spcPts val="0"/>
              </a:spcAft>
              <a:buNone/>
            </a:pPr>
            <a:endParaRPr b="1"/>
          </a:p>
          <a:p>
            <a:pPr marL="342900" marR="0" lvl="0" indent="-342900" algn="l" rtl="0">
              <a:lnSpc>
                <a:spcPct val="100000"/>
              </a:lnSpc>
              <a:spcBef>
                <a:spcPts val="0"/>
              </a:spcBef>
              <a:spcAft>
                <a:spcPts val="0"/>
              </a:spcAft>
              <a:buClr>
                <a:schemeClr val="dk1"/>
              </a:buClr>
              <a:buSzPts val="3200"/>
              <a:buFont typeface="Arial"/>
              <a:buChar char="•"/>
            </a:pPr>
            <a:r>
              <a:rPr lang="en-US" b="1"/>
              <a:t>Light</a:t>
            </a:r>
            <a:endParaRPr b="1"/>
          </a:p>
          <a:p>
            <a:pPr marL="342900" marR="0" lvl="0" indent="-342900" algn="l" rtl="0">
              <a:lnSpc>
                <a:spcPct val="100000"/>
              </a:lnSpc>
              <a:spcBef>
                <a:spcPts val="0"/>
              </a:spcBef>
              <a:spcAft>
                <a:spcPts val="0"/>
              </a:spcAft>
              <a:buClr>
                <a:schemeClr val="dk1"/>
              </a:buClr>
              <a:buSzPts val="3200"/>
              <a:buFont typeface="Arial"/>
              <a:buChar char="•"/>
            </a:pPr>
            <a:r>
              <a:rPr lang="en-US" b="1"/>
              <a:t>Electricity</a:t>
            </a:r>
            <a:endParaRPr b="1"/>
          </a:p>
          <a:p>
            <a:pPr marL="342900" marR="0" lvl="0" indent="-342900" algn="l" rtl="0">
              <a:lnSpc>
                <a:spcPct val="100000"/>
              </a:lnSpc>
              <a:spcBef>
                <a:spcPts val="0"/>
              </a:spcBef>
              <a:spcAft>
                <a:spcPts val="0"/>
              </a:spcAft>
              <a:buClr>
                <a:schemeClr val="dk1"/>
              </a:buClr>
              <a:buSzPts val="3200"/>
              <a:buFont typeface="Arial"/>
              <a:buChar char="•"/>
            </a:pPr>
            <a:r>
              <a:rPr lang="en-US" b="1"/>
              <a:t>Animals including humans</a:t>
            </a:r>
            <a:endParaRPr b="1"/>
          </a:p>
          <a:p>
            <a:pPr marL="342900" marR="0" lvl="0" indent="-342900" algn="l" rtl="0">
              <a:lnSpc>
                <a:spcPct val="100000"/>
              </a:lnSpc>
              <a:spcBef>
                <a:spcPts val="0"/>
              </a:spcBef>
              <a:spcAft>
                <a:spcPts val="0"/>
              </a:spcAft>
              <a:buClr>
                <a:schemeClr val="dk1"/>
              </a:buClr>
              <a:buSzPts val="3200"/>
              <a:buFont typeface="Arial"/>
              <a:buChar char="•"/>
            </a:pPr>
            <a:r>
              <a:rPr lang="en-US" b="1"/>
              <a:t>Evolution and inheritance</a:t>
            </a:r>
            <a:endParaRPr b="1"/>
          </a:p>
          <a:p>
            <a:pPr marL="0" marR="0" lvl="0" indent="0" algn="l" rtl="0">
              <a:lnSpc>
                <a:spcPct val="100000"/>
              </a:lnSpc>
              <a:spcBef>
                <a:spcPts val="0"/>
              </a:spcBef>
              <a:spcAft>
                <a:spcPts val="0"/>
              </a:spcAft>
              <a:buNone/>
            </a:pPr>
            <a:br>
              <a:rPr lang="en-US" sz="2400" b="0" i="0" u="none">
                <a:solidFill>
                  <a:schemeClr val="dk1"/>
                </a:solidFill>
                <a:latin typeface="Calibri"/>
                <a:ea typeface="Calibri"/>
                <a:cs typeface="Calibri"/>
                <a:sym typeface="Calibri"/>
              </a:rPr>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sz="4400" b="0" i="0" u="none">
                <a:solidFill>
                  <a:srgbClr val="FFFF00"/>
                </a:solidFill>
                <a:latin typeface="Calibri"/>
                <a:ea typeface="Calibri"/>
                <a:cs typeface="Calibri"/>
                <a:sym typeface="Calibri"/>
              </a:rPr>
              <a:t>Geography/History</a:t>
            </a:r>
            <a:endParaRPr/>
          </a:p>
        </p:txBody>
      </p:sp>
      <p:sp>
        <p:nvSpPr>
          <p:cNvPr id="155" name="Google Shape;155;p12"/>
          <p:cNvSpPr txBox="1">
            <a:spLocks noGrp="1"/>
          </p:cNvSpPr>
          <p:nvPr>
            <p:ph type="body" idx="1"/>
          </p:nvPr>
        </p:nvSpPr>
        <p:spPr>
          <a:xfrm>
            <a:off x="457200" y="1676950"/>
            <a:ext cx="8229600" cy="45261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rgbClr val="000000"/>
              </a:buClr>
              <a:buSzPts val="3000"/>
              <a:buChar char="•"/>
            </a:pPr>
            <a:r>
              <a:rPr lang="en-US" sz="3000" b="1" i="0" u="none">
                <a:solidFill>
                  <a:srgbClr val="000000"/>
                </a:solidFill>
              </a:rPr>
              <a:t>Geography first half term</a:t>
            </a:r>
            <a:endParaRPr sz="3000" b="1">
              <a:solidFill>
                <a:srgbClr val="000000"/>
              </a:solidFill>
            </a:endParaRPr>
          </a:p>
          <a:p>
            <a:pPr marL="342900" marR="0" lvl="0" indent="0" algn="l" rtl="0">
              <a:lnSpc>
                <a:spcPct val="100000"/>
              </a:lnSpc>
              <a:spcBef>
                <a:spcPts val="0"/>
              </a:spcBef>
              <a:spcAft>
                <a:spcPts val="0"/>
              </a:spcAft>
              <a:buNone/>
            </a:pPr>
            <a:r>
              <a:rPr lang="en-US" sz="3000" b="1" i="0" u="none">
                <a:solidFill>
                  <a:srgbClr val="000000"/>
                </a:solidFill>
              </a:rPr>
              <a:t>History</a:t>
            </a:r>
            <a:r>
              <a:rPr lang="en-US" sz="3000" b="1">
                <a:solidFill>
                  <a:srgbClr val="000000"/>
                </a:solidFill>
              </a:rPr>
              <a:t> second half term</a:t>
            </a:r>
            <a:endParaRPr sz="3000" b="1" i="0" u="none">
              <a:solidFill>
                <a:schemeClr val="dk1"/>
              </a:solidFill>
            </a:endParaRPr>
          </a:p>
          <a:p>
            <a:pPr marL="342900" marR="0" lvl="0" indent="-330200" algn="l" rtl="0">
              <a:lnSpc>
                <a:spcPct val="100000"/>
              </a:lnSpc>
              <a:spcBef>
                <a:spcPts val="800"/>
              </a:spcBef>
              <a:spcAft>
                <a:spcPts val="0"/>
              </a:spcAft>
              <a:buClr>
                <a:srgbClr val="000000"/>
              </a:buClr>
              <a:buSzPts val="3000"/>
              <a:buChar char="•"/>
            </a:pPr>
            <a:r>
              <a:rPr lang="en-US" sz="3000" b="1" i="0" u="none">
                <a:solidFill>
                  <a:srgbClr val="000000"/>
                </a:solidFill>
              </a:rPr>
              <a:t>The children will be studying Field work </a:t>
            </a:r>
            <a:r>
              <a:rPr lang="en-US" sz="3000" b="1">
                <a:solidFill>
                  <a:srgbClr val="000000"/>
                </a:solidFill>
              </a:rPr>
              <a:t>in Geography</a:t>
            </a:r>
            <a:r>
              <a:rPr lang="en-US" sz="3000" b="1" i="0" u="none">
                <a:solidFill>
                  <a:srgbClr val="000000"/>
                </a:solidFill>
              </a:rPr>
              <a:t>. They will</a:t>
            </a:r>
            <a:r>
              <a:rPr lang="en-US" sz="3000" b="1">
                <a:solidFill>
                  <a:srgbClr val="000000"/>
                </a:solidFill>
              </a:rPr>
              <a:t> be able to understand the geography of the local area, be able to use 6 figure grid references, 8 figure compass points and be able to know how to use OS symbols.</a:t>
            </a:r>
            <a:endParaRPr sz="3000" b="1">
              <a:solidFill>
                <a:srgbClr val="000000"/>
              </a:solidFill>
            </a:endParaRPr>
          </a:p>
          <a:p>
            <a:pPr marL="342900" marR="0" lvl="0" indent="-336550" algn="l" rtl="0">
              <a:lnSpc>
                <a:spcPct val="100000"/>
              </a:lnSpc>
              <a:spcBef>
                <a:spcPts val="800"/>
              </a:spcBef>
              <a:spcAft>
                <a:spcPts val="0"/>
              </a:spcAft>
              <a:buClr>
                <a:srgbClr val="000000"/>
              </a:buClr>
              <a:buSzPts val="3100"/>
              <a:buChar char="•"/>
            </a:pPr>
            <a:r>
              <a:rPr lang="en-US" sz="3000" b="1"/>
              <a:t>History next half term will be looking at the Viking and Anglo Saxon struggle for Kingdom of England.</a:t>
            </a:r>
            <a:br>
              <a:rPr lang="en-US" sz="3200" b="0" i="0" u="none">
                <a:solidFill>
                  <a:schemeClr val="dk1"/>
                </a:solidFill>
                <a:latin typeface="Calibri"/>
                <a:ea typeface="Calibri"/>
                <a:cs typeface="Calibri"/>
                <a:sym typeface="Calibri"/>
              </a:rPr>
            </a:br>
            <a:endParaRPr/>
          </a:p>
        </p:txBody>
      </p:sp>
      <p:pic>
        <p:nvPicPr>
          <p:cNvPr id="156" name="Google Shape;156;p12"/>
          <p:cNvPicPr preferRelativeResize="0"/>
          <p:nvPr/>
        </p:nvPicPr>
        <p:blipFill>
          <a:blip r:embed="rId3">
            <a:alphaModFix/>
          </a:blip>
          <a:stretch>
            <a:fillRect/>
          </a:stretch>
        </p:blipFill>
        <p:spPr>
          <a:xfrm>
            <a:off x="195275" y="149950"/>
            <a:ext cx="2090750" cy="13923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a:solidFill>
                  <a:srgbClr val="FFFF00"/>
                </a:solidFill>
              </a:rPr>
              <a:t>       </a:t>
            </a:r>
            <a:r>
              <a:rPr lang="en-US" sz="4400" b="0" i="0" u="none">
                <a:solidFill>
                  <a:srgbClr val="FFFF00"/>
                </a:solidFill>
                <a:latin typeface="Calibri"/>
                <a:ea typeface="Calibri"/>
                <a:cs typeface="Calibri"/>
                <a:sym typeface="Calibri"/>
              </a:rPr>
              <a:t>Art and Computing</a:t>
            </a:r>
            <a:endParaRPr/>
          </a:p>
        </p:txBody>
      </p:sp>
      <p:sp>
        <p:nvSpPr>
          <p:cNvPr id="162" name="Google Shape;162;p13"/>
          <p:cNvSpPr txBox="1">
            <a:spLocks noGrp="1"/>
          </p:cNvSpPr>
          <p:nvPr>
            <p:ph type="body" idx="1"/>
          </p:nvPr>
        </p:nvSpPr>
        <p:spPr>
          <a:xfrm>
            <a:off x="457200" y="1567975"/>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a:solidFill>
                <a:srgbClr val="000000"/>
              </a:solidFill>
            </a:endParaRPr>
          </a:p>
          <a:p>
            <a:pPr marL="342900" marR="0" lvl="0" indent="-355600" algn="l" rtl="0">
              <a:lnSpc>
                <a:spcPct val="100000"/>
              </a:lnSpc>
              <a:spcBef>
                <a:spcPts val="800"/>
              </a:spcBef>
              <a:spcAft>
                <a:spcPts val="0"/>
              </a:spcAft>
              <a:buClr>
                <a:srgbClr val="000000"/>
              </a:buClr>
              <a:buSzPts val="2400"/>
              <a:buChar char="•"/>
            </a:pPr>
            <a:r>
              <a:rPr lang="en-US" sz="2400" b="1" i="0" u="none">
                <a:solidFill>
                  <a:srgbClr val="000000"/>
                </a:solidFill>
              </a:rPr>
              <a:t>In Art we are focusing on </a:t>
            </a:r>
            <a:r>
              <a:rPr lang="en-US" sz="2400" b="1">
                <a:solidFill>
                  <a:srgbClr val="000000"/>
                </a:solidFill>
              </a:rPr>
              <a:t>architecture</a:t>
            </a:r>
            <a:r>
              <a:rPr lang="en-US" sz="2400" b="1" i="0" u="none">
                <a:solidFill>
                  <a:srgbClr val="000000"/>
                </a:solidFill>
              </a:rPr>
              <a:t> this term. The children will learn about Sir Giles Gilbert Scott who desi</a:t>
            </a:r>
            <a:r>
              <a:rPr lang="en-US" sz="2400" b="1">
                <a:solidFill>
                  <a:srgbClr val="000000"/>
                </a:solidFill>
              </a:rPr>
              <a:t>gned the Anglican Cathedral in Liverpool. The children will design their own Cathedral for the future of Liverpool taking influences from various architects. </a:t>
            </a:r>
            <a:endParaRPr sz="2400" b="1">
              <a:solidFill>
                <a:srgbClr val="000000"/>
              </a:solidFill>
            </a:endParaRPr>
          </a:p>
          <a:p>
            <a:pPr marL="342900" marR="0" lvl="0" indent="0" algn="l" rtl="0">
              <a:lnSpc>
                <a:spcPct val="100000"/>
              </a:lnSpc>
              <a:spcBef>
                <a:spcPts val="800"/>
              </a:spcBef>
              <a:spcAft>
                <a:spcPts val="0"/>
              </a:spcAft>
              <a:buNone/>
            </a:pPr>
            <a:endParaRPr sz="2400" b="1">
              <a:solidFill>
                <a:srgbClr val="000000"/>
              </a:solidFill>
            </a:endParaRPr>
          </a:p>
          <a:p>
            <a:pPr marL="342900" marR="0" lvl="0" indent="-342900" algn="l" rtl="0">
              <a:lnSpc>
                <a:spcPct val="100000"/>
              </a:lnSpc>
              <a:spcBef>
                <a:spcPts val="800"/>
              </a:spcBef>
              <a:spcAft>
                <a:spcPts val="0"/>
              </a:spcAft>
              <a:buClr>
                <a:srgbClr val="000000"/>
              </a:buClr>
              <a:buSzPts val="2200"/>
              <a:buFont typeface="Arial"/>
              <a:buChar char="•"/>
            </a:pPr>
            <a:r>
              <a:rPr lang="en-US" sz="2400" b="1" i="0" u="none">
                <a:solidFill>
                  <a:srgbClr val="000000"/>
                </a:solidFill>
              </a:rPr>
              <a:t>In Computing this term, we are looking a</a:t>
            </a:r>
            <a:r>
              <a:rPr lang="en-US" sz="2400" b="1">
                <a:solidFill>
                  <a:srgbClr val="000000"/>
                </a:solidFill>
              </a:rPr>
              <a:t>t computing systems and networks. In this unit the children will be exploring how data is transferred over the internet.</a:t>
            </a:r>
            <a:br>
              <a:rPr lang="en-US" sz="3200" b="0" i="0" u="none">
                <a:solidFill>
                  <a:schemeClr val="dk1"/>
                </a:solidFill>
                <a:latin typeface="Calibri"/>
                <a:ea typeface="Calibri"/>
                <a:cs typeface="Calibri"/>
                <a:sym typeface="Calibri"/>
              </a:rPr>
            </a:br>
            <a:endParaRPr/>
          </a:p>
        </p:txBody>
      </p:sp>
      <p:pic>
        <p:nvPicPr>
          <p:cNvPr id="163" name="Google Shape;163;p13"/>
          <p:cNvPicPr preferRelativeResize="0"/>
          <p:nvPr/>
        </p:nvPicPr>
        <p:blipFill>
          <a:blip r:embed="rId3">
            <a:alphaModFix/>
          </a:blip>
          <a:stretch>
            <a:fillRect/>
          </a:stretch>
        </p:blipFill>
        <p:spPr>
          <a:xfrm>
            <a:off x="345775" y="336263"/>
            <a:ext cx="1528750" cy="1019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5775e58dac_0_0"/>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FFFF00"/>
                </a:solidFill>
              </a:rPr>
              <a:t>SATs</a:t>
            </a:r>
            <a:endParaRPr b="1" dirty="0">
              <a:solidFill>
                <a:srgbClr val="FFFF00"/>
              </a:solidFill>
            </a:endParaRPr>
          </a:p>
        </p:txBody>
      </p:sp>
      <p:sp>
        <p:nvSpPr>
          <p:cNvPr id="170" name="Google Shape;170;g15775e58dac_0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1" dirty="0"/>
              <a:t>On 11th - 14th May 2026, the children will be sitting the Y6 national SAT tests.</a:t>
            </a:r>
            <a:endParaRPr b="1" dirty="0"/>
          </a:p>
          <a:p>
            <a:pPr marL="457200" lvl="0" indent="-342900" algn="l" rtl="0">
              <a:spcBef>
                <a:spcPts val="0"/>
              </a:spcBef>
              <a:spcAft>
                <a:spcPts val="0"/>
              </a:spcAft>
              <a:buSzPts val="1800"/>
              <a:buChar char="●"/>
            </a:pPr>
            <a:r>
              <a:rPr lang="en-US" b="1" dirty="0"/>
              <a:t>Tests they will be taking in May:</a:t>
            </a:r>
            <a:endParaRPr b="1" dirty="0"/>
          </a:p>
          <a:p>
            <a:pPr indent="0">
              <a:buNone/>
            </a:pPr>
            <a:r>
              <a:rPr lang="en-US" b="1" dirty="0"/>
              <a:t>Grammar, Punctuation and Spelling</a:t>
            </a:r>
          </a:p>
          <a:p>
            <a:pPr indent="0">
              <a:buNone/>
            </a:pPr>
            <a:r>
              <a:rPr lang="en-US" b="1" dirty="0"/>
              <a:t>Reading</a:t>
            </a:r>
          </a:p>
          <a:p>
            <a:pPr marL="457200" lvl="0" indent="0" algn="l" rtl="0">
              <a:spcBef>
                <a:spcPts val="360"/>
              </a:spcBef>
              <a:spcAft>
                <a:spcPts val="0"/>
              </a:spcAft>
              <a:buNone/>
            </a:pPr>
            <a:r>
              <a:rPr lang="en-US" b="1" dirty="0" err="1"/>
              <a:t>Maths</a:t>
            </a:r>
            <a:r>
              <a:rPr lang="en-US" b="1" dirty="0"/>
              <a:t> – Arithmetic, Reasoning x2</a:t>
            </a:r>
            <a:endParaRPr b="1" dirty="0"/>
          </a:p>
          <a:p>
            <a:pPr marL="457200" lvl="0" indent="0" algn="l" rtl="0">
              <a:spcBef>
                <a:spcPts val="36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8247802e90_0_0"/>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FFFF00"/>
                </a:solidFill>
              </a:rPr>
              <a:t>Residential</a:t>
            </a:r>
            <a:endParaRPr dirty="0">
              <a:solidFill>
                <a:srgbClr val="FFFF00"/>
              </a:solidFill>
            </a:endParaRPr>
          </a:p>
        </p:txBody>
      </p:sp>
      <p:sp>
        <p:nvSpPr>
          <p:cNvPr id="177" name="Google Shape;177;g28247802e90_0_0"/>
          <p:cNvSpPr txBox="1">
            <a:spLocks noGrp="1"/>
          </p:cNvSpPr>
          <p:nvPr>
            <p:ph type="body" idx="1"/>
          </p:nvPr>
        </p:nvSpPr>
        <p:spPr>
          <a:xfrm>
            <a:off x="457200" y="132495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1" dirty="0"/>
              <a:t>Residential to take place on 18</a:t>
            </a:r>
            <a:r>
              <a:rPr lang="en-US" b="1" baseline="30000" dirty="0"/>
              <a:t>th</a:t>
            </a:r>
            <a:r>
              <a:rPr lang="en-US" b="1" dirty="0"/>
              <a:t> – 20</a:t>
            </a:r>
            <a:r>
              <a:rPr lang="en-US" b="1" baseline="30000" dirty="0"/>
              <a:t>th</a:t>
            </a:r>
            <a:r>
              <a:rPr lang="en-US" b="1" dirty="0"/>
              <a:t> March  at YMCA Lakeside on Windermere. A meeting will take place nearer the time.</a:t>
            </a:r>
          </a:p>
          <a:p>
            <a:pPr marL="457200" lvl="0" indent="0" algn="l" rtl="0">
              <a:spcBef>
                <a:spcPts val="360"/>
              </a:spcBef>
              <a:spcAft>
                <a:spcPts val="0"/>
              </a:spcAft>
              <a:buNone/>
            </a:pPr>
            <a:endParaRPr b="1" dirty="0"/>
          </a:p>
          <a:p>
            <a:pPr marL="0" lvl="0" indent="0" algn="l" rtl="0">
              <a:spcBef>
                <a:spcPts val="360"/>
              </a:spcBef>
              <a:spcAft>
                <a:spcPts val="0"/>
              </a:spcAft>
              <a:buNone/>
            </a:pPr>
            <a:endParaRPr b="1" dirty="0"/>
          </a:p>
          <a:p>
            <a:pPr marL="0" lvl="0" indent="0" algn="l" rtl="0">
              <a:spcBef>
                <a:spcPts val="360"/>
              </a:spcBef>
              <a:spcAft>
                <a:spcPts val="0"/>
              </a:spcAft>
              <a:buNone/>
            </a:pPr>
            <a:r>
              <a:rPr lang="en-US" b="1" dirty="0"/>
              <a:t> </a:t>
            </a:r>
            <a:endParaRPr b="1" dirty="0"/>
          </a:p>
          <a:p>
            <a:pPr marL="0" lvl="0" indent="0" algn="l" rtl="0">
              <a:spcBef>
                <a:spcPts val="360"/>
              </a:spcBef>
              <a:spcAft>
                <a:spcPts val="0"/>
              </a:spcAft>
              <a:buNone/>
            </a:pPr>
            <a:endParaRPr b="1" dirty="0"/>
          </a:p>
          <a:p>
            <a:pPr marL="0" lvl="0" indent="0" algn="l" rtl="0">
              <a:spcBef>
                <a:spcPts val="360"/>
              </a:spcBef>
              <a:spcAft>
                <a:spcPts val="0"/>
              </a:spcAft>
              <a:buNone/>
            </a:pP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9" descr="SID2014_twitter_back (2)"/>
          <p:cNvPicPr preferRelativeResize="0"/>
          <p:nvPr/>
        </p:nvPicPr>
        <p:blipFill rotWithShape="1">
          <a:blip r:embed="rId3">
            <a:alphaModFix/>
          </a:blip>
          <a:srcRect l="33518"/>
          <a:stretch/>
        </p:blipFill>
        <p:spPr>
          <a:xfrm>
            <a:off x="0" y="0"/>
            <a:ext cx="9144000" cy="6878637"/>
          </a:xfrm>
          <a:prstGeom prst="rect">
            <a:avLst/>
          </a:prstGeom>
          <a:noFill/>
          <a:ln>
            <a:noFill/>
          </a:ln>
        </p:spPr>
      </p:pic>
      <p:pic>
        <p:nvPicPr>
          <p:cNvPr id="190" name="Google Shape;190;p19"/>
          <p:cNvPicPr preferRelativeResize="0"/>
          <p:nvPr/>
        </p:nvPicPr>
        <p:blipFill rotWithShape="1">
          <a:blip r:embed="rId4">
            <a:alphaModFix/>
          </a:blip>
          <a:srcRect/>
          <a:stretch/>
        </p:blipFill>
        <p:spPr>
          <a:xfrm>
            <a:off x="77787" y="1047750"/>
            <a:ext cx="4725987" cy="5537200"/>
          </a:xfrm>
          <a:prstGeom prst="rect">
            <a:avLst/>
          </a:prstGeom>
          <a:noFill/>
          <a:ln>
            <a:noFill/>
          </a:ln>
        </p:spPr>
      </p:pic>
      <p:sp>
        <p:nvSpPr>
          <p:cNvPr id="191" name="Google Shape;191;p19"/>
          <p:cNvSpPr txBox="1"/>
          <p:nvPr/>
        </p:nvSpPr>
        <p:spPr>
          <a:xfrm>
            <a:off x="274637" y="2006600"/>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2" name="Google Shape;192;p19"/>
          <p:cNvSpPr txBox="1"/>
          <p:nvPr/>
        </p:nvSpPr>
        <p:spPr>
          <a:xfrm>
            <a:off x="595312" y="1966912"/>
            <a:ext cx="32829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Open dialogue with your child</a:t>
            </a:r>
            <a:endParaRPr/>
          </a:p>
        </p:txBody>
      </p:sp>
      <p:sp>
        <p:nvSpPr>
          <p:cNvPr id="193" name="Google Shape;193;p19"/>
          <p:cNvSpPr txBox="1"/>
          <p:nvPr/>
        </p:nvSpPr>
        <p:spPr>
          <a:xfrm>
            <a:off x="274637" y="2486025"/>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4" name="Google Shape;194;p19"/>
          <p:cNvSpPr txBox="1"/>
          <p:nvPr/>
        </p:nvSpPr>
        <p:spPr>
          <a:xfrm>
            <a:off x="595312" y="2460625"/>
            <a:ext cx="20542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Family agreement</a:t>
            </a:r>
            <a:endParaRPr/>
          </a:p>
        </p:txBody>
      </p:sp>
      <p:sp>
        <p:nvSpPr>
          <p:cNvPr id="195" name="Google Shape;195;p19"/>
          <p:cNvSpPr txBox="1"/>
          <p:nvPr/>
        </p:nvSpPr>
        <p:spPr>
          <a:xfrm>
            <a:off x="274637" y="2981325"/>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6" name="Google Shape;196;p19"/>
          <p:cNvSpPr txBox="1"/>
          <p:nvPr/>
        </p:nvSpPr>
        <p:spPr>
          <a:xfrm>
            <a:off x="595312" y="2984500"/>
            <a:ext cx="39830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Consider filtering &amp; blocking software</a:t>
            </a:r>
            <a:endParaRPr/>
          </a:p>
        </p:txBody>
      </p:sp>
      <p:sp>
        <p:nvSpPr>
          <p:cNvPr id="197" name="Google Shape;197;p19"/>
          <p:cNvSpPr txBox="1"/>
          <p:nvPr/>
        </p:nvSpPr>
        <p:spPr>
          <a:xfrm>
            <a:off x="274637" y="3467100"/>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Google Shape;198;p19"/>
          <p:cNvSpPr txBox="1"/>
          <p:nvPr/>
        </p:nvSpPr>
        <p:spPr>
          <a:xfrm>
            <a:off x="595312" y="3467100"/>
            <a:ext cx="29035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Think before you/they post</a:t>
            </a:r>
            <a:endParaRPr/>
          </a:p>
        </p:txBody>
      </p:sp>
      <p:sp>
        <p:nvSpPr>
          <p:cNvPr id="199" name="Google Shape;199;p19"/>
          <p:cNvSpPr txBox="1"/>
          <p:nvPr/>
        </p:nvSpPr>
        <p:spPr>
          <a:xfrm>
            <a:off x="274637" y="3943350"/>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Google Shape;200;p19"/>
          <p:cNvSpPr txBox="1"/>
          <p:nvPr/>
        </p:nvSpPr>
        <p:spPr>
          <a:xfrm>
            <a:off x="595312" y="3943350"/>
            <a:ext cx="23034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Understand the laws</a:t>
            </a:r>
            <a:endParaRPr/>
          </a:p>
        </p:txBody>
      </p:sp>
      <p:sp>
        <p:nvSpPr>
          <p:cNvPr id="201" name="Google Shape;201;p19"/>
          <p:cNvSpPr txBox="1"/>
          <p:nvPr/>
        </p:nvSpPr>
        <p:spPr>
          <a:xfrm>
            <a:off x="274637" y="4392612"/>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Google Shape;202;p19"/>
          <p:cNvSpPr txBox="1"/>
          <p:nvPr/>
        </p:nvSpPr>
        <p:spPr>
          <a:xfrm>
            <a:off x="595312" y="4392612"/>
            <a:ext cx="326548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Privacy settings and reporting</a:t>
            </a:r>
            <a:endParaRPr/>
          </a:p>
        </p:txBody>
      </p:sp>
      <p:sp>
        <p:nvSpPr>
          <p:cNvPr id="203" name="Google Shape;203;p19"/>
          <p:cNvSpPr txBox="1"/>
          <p:nvPr/>
        </p:nvSpPr>
        <p:spPr>
          <a:xfrm>
            <a:off x="274637" y="4881562"/>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4" name="Google Shape;204;p19"/>
          <p:cNvSpPr txBox="1"/>
          <p:nvPr/>
        </p:nvSpPr>
        <p:spPr>
          <a:xfrm>
            <a:off x="595312" y="4865687"/>
            <a:ext cx="3971925"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Save the evidence and report the incident</a:t>
            </a:r>
            <a:endParaRPr/>
          </a:p>
        </p:txBody>
      </p:sp>
      <p:sp>
        <p:nvSpPr>
          <p:cNvPr id="205" name="Google Shape;205;p19"/>
          <p:cNvSpPr txBox="1"/>
          <p:nvPr/>
        </p:nvSpPr>
        <p:spPr>
          <a:xfrm>
            <a:off x="274637" y="5368925"/>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6" name="Google Shape;206;p19"/>
          <p:cNvSpPr txBox="1"/>
          <p:nvPr/>
        </p:nvSpPr>
        <p:spPr>
          <a:xfrm>
            <a:off x="595312" y="5353050"/>
            <a:ext cx="36734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Age ratings on apps and games</a:t>
            </a:r>
            <a:endParaRPr/>
          </a:p>
        </p:txBody>
      </p:sp>
      <p:sp>
        <p:nvSpPr>
          <p:cNvPr id="207" name="Google Shape;207;p19"/>
          <p:cNvSpPr txBox="1"/>
          <p:nvPr/>
        </p:nvSpPr>
        <p:spPr>
          <a:xfrm>
            <a:off x="274637" y="5838825"/>
            <a:ext cx="292100" cy="292100"/>
          </a:xfrm>
          <a:prstGeom prst="rect">
            <a:avLst/>
          </a:prstGeom>
          <a:solidFill>
            <a:schemeClr val="lt1"/>
          </a:solidFill>
          <a:ln w="57150" cap="flat" cmpd="sng">
            <a:solidFill>
              <a:srgbClr val="03AE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8" name="Google Shape;208;p19"/>
          <p:cNvSpPr txBox="1"/>
          <p:nvPr/>
        </p:nvSpPr>
        <p:spPr>
          <a:xfrm>
            <a:off x="595312" y="5838825"/>
            <a:ext cx="358298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Protect their personal information</a:t>
            </a:r>
            <a:endParaRPr/>
          </a:p>
        </p:txBody>
      </p:sp>
      <p:pic>
        <p:nvPicPr>
          <p:cNvPr id="209" name="Google Shape;209;p19"/>
          <p:cNvPicPr preferRelativeResize="0"/>
          <p:nvPr/>
        </p:nvPicPr>
        <p:blipFill rotWithShape="1">
          <a:blip r:embed="rId5">
            <a:alphaModFix/>
          </a:blip>
          <a:srcRect/>
          <a:stretch/>
        </p:blipFill>
        <p:spPr>
          <a:xfrm>
            <a:off x="1392237" y="96837"/>
            <a:ext cx="3011487" cy="482600"/>
          </a:xfrm>
          <a:prstGeom prst="rect">
            <a:avLst/>
          </a:prstGeom>
          <a:noFill/>
          <a:ln>
            <a:noFill/>
          </a:ln>
        </p:spPr>
      </p:pic>
      <p:sp>
        <p:nvSpPr>
          <p:cNvPr id="210" name="Google Shape;210;p19"/>
          <p:cNvSpPr txBox="1">
            <a:spLocks noGrp="1"/>
          </p:cNvSpPr>
          <p:nvPr>
            <p:ph type="subTitle" idx="4294967295"/>
          </p:nvPr>
        </p:nvSpPr>
        <p:spPr>
          <a:xfrm>
            <a:off x="77787" y="203200"/>
            <a:ext cx="4171950" cy="90805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500"/>
              <a:buFont typeface="Arial"/>
              <a:buNone/>
            </a:pPr>
            <a:r>
              <a:rPr lang="en-US" sz="2500" b="0" i="0" u="sng">
                <a:solidFill>
                  <a:schemeClr val="dk1"/>
                </a:solidFill>
                <a:latin typeface="Calibri"/>
                <a:ea typeface="Calibri"/>
                <a:cs typeface="Calibri"/>
                <a:sym typeface="Calibri"/>
              </a:rPr>
              <a:t>  </a:t>
            </a:r>
            <a:endParaRPr/>
          </a:p>
          <a:p>
            <a:pPr marL="0" marR="0" lvl="0" indent="0" algn="l" rtl="0">
              <a:lnSpc>
                <a:spcPct val="80000"/>
              </a:lnSpc>
              <a:spcBef>
                <a:spcPts val="500"/>
              </a:spcBef>
              <a:spcAft>
                <a:spcPts val="0"/>
              </a:spcAft>
              <a:buClr>
                <a:schemeClr val="dk1"/>
              </a:buClr>
              <a:buSzPts val="2500"/>
              <a:buFont typeface="Arial"/>
              <a:buNone/>
            </a:pPr>
            <a:r>
              <a:rPr lang="en-US" sz="2500" b="0" i="0" u="sng">
                <a:solidFill>
                  <a:schemeClr val="dk1"/>
                </a:solidFill>
                <a:latin typeface="Calibri"/>
                <a:ea typeface="Calibri"/>
                <a:cs typeface="Calibri"/>
                <a:sym typeface="Calibri"/>
              </a:rPr>
              <a:t>Keeping Children Safe Online</a:t>
            </a:r>
            <a:endParaRPr/>
          </a:p>
        </p:txBody>
      </p:sp>
      <p:pic>
        <p:nvPicPr>
          <p:cNvPr id="211" name="Google Shape;211;p19"/>
          <p:cNvPicPr preferRelativeResize="0"/>
          <p:nvPr/>
        </p:nvPicPr>
        <p:blipFill rotWithShape="1">
          <a:blip r:embed="rId6">
            <a:alphaModFix/>
          </a:blip>
          <a:srcRect/>
          <a:stretch/>
        </p:blipFill>
        <p:spPr>
          <a:xfrm>
            <a:off x="5384800" y="157162"/>
            <a:ext cx="2755900" cy="393700"/>
          </a:xfrm>
          <a:prstGeom prst="rect">
            <a:avLst/>
          </a:prstGeom>
          <a:noFill/>
          <a:ln>
            <a:noFill/>
          </a:ln>
        </p:spPr>
      </p:pic>
      <p:sp>
        <p:nvSpPr>
          <p:cNvPr id="212" name="Google Shape;212;p19"/>
          <p:cNvSpPr txBox="1"/>
          <p:nvPr/>
        </p:nvSpPr>
        <p:spPr>
          <a:xfrm>
            <a:off x="96837" y="6446837"/>
            <a:ext cx="4845050"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Further information - www.saferinternet.org.uk</a:t>
            </a:r>
            <a:endParaRPr/>
          </a:p>
        </p:txBody>
      </p:sp>
      <p:sp>
        <p:nvSpPr>
          <p:cNvPr id="213" name="Google Shape;213;p19"/>
          <p:cNvSpPr txBox="1"/>
          <p:nvPr/>
        </p:nvSpPr>
        <p:spPr>
          <a:xfrm>
            <a:off x="4652962" y="2082800"/>
            <a:ext cx="4491037" cy="1169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a:solidFill>
                  <a:schemeClr val="dk1"/>
                </a:solidFill>
                <a:latin typeface="Calibri"/>
                <a:ea typeface="Calibri"/>
                <a:cs typeface="Calibri"/>
                <a:sym typeface="Calibri"/>
              </a:rPr>
              <a:t>Children </a:t>
            </a:r>
            <a:r>
              <a:rPr lang="en-US" sz="1400" b="1" i="0" u="sng">
                <a:solidFill>
                  <a:schemeClr val="dk1"/>
                </a:solidFill>
                <a:latin typeface="Calibri"/>
                <a:ea typeface="Calibri"/>
                <a:cs typeface="Calibri"/>
                <a:sym typeface="Calibri"/>
              </a:rPr>
              <a:t>must be at least 13 </a:t>
            </a:r>
            <a:r>
              <a:rPr lang="en-US" sz="1400" b="0" i="0" u="none">
                <a:solidFill>
                  <a:schemeClr val="dk1"/>
                </a:solidFill>
                <a:latin typeface="Calibri"/>
                <a:ea typeface="Calibri"/>
                <a:cs typeface="Calibri"/>
                <a:sym typeface="Calibri"/>
              </a:rPr>
              <a:t>to register on most social networking websites.  Age limits are there to keep children safe so you shouldn’t feel pressurised into letting younger children join these websites or use apps/games that are not age appropriate.</a:t>
            </a:r>
            <a:endParaRPr/>
          </a:p>
        </p:txBody>
      </p:sp>
      <p:pic>
        <p:nvPicPr>
          <p:cNvPr id="214" name="Google Shape;214;p19"/>
          <p:cNvPicPr preferRelativeResize="0"/>
          <p:nvPr/>
        </p:nvPicPr>
        <p:blipFill rotWithShape="1">
          <a:blip r:embed="rId7">
            <a:alphaModFix/>
          </a:blip>
          <a:srcRect/>
          <a:stretch/>
        </p:blipFill>
        <p:spPr>
          <a:xfrm>
            <a:off x="6061075" y="3354387"/>
            <a:ext cx="2995612" cy="1173162"/>
          </a:xfrm>
          <a:prstGeom prst="rect">
            <a:avLst/>
          </a:prstGeom>
          <a:noFill/>
          <a:ln>
            <a:noFill/>
          </a:ln>
        </p:spPr>
      </p:pic>
      <p:pic>
        <p:nvPicPr>
          <p:cNvPr id="215" name="Google Shape;215;p19"/>
          <p:cNvPicPr preferRelativeResize="0"/>
          <p:nvPr/>
        </p:nvPicPr>
        <p:blipFill rotWithShape="1">
          <a:blip r:embed="rId8">
            <a:alphaModFix/>
          </a:blip>
          <a:srcRect/>
          <a:stretch/>
        </p:blipFill>
        <p:spPr>
          <a:xfrm>
            <a:off x="6061075" y="6073775"/>
            <a:ext cx="3082925" cy="752475"/>
          </a:xfrm>
          <a:prstGeom prst="rect">
            <a:avLst/>
          </a:prstGeom>
          <a:noFill/>
          <a:ln>
            <a:noFill/>
          </a:ln>
        </p:spPr>
      </p:pic>
      <p:sp>
        <p:nvSpPr>
          <p:cNvPr id="216" name="Google Shape;216;p19"/>
          <p:cNvSpPr txBox="1"/>
          <p:nvPr/>
        </p:nvSpPr>
        <p:spPr>
          <a:xfrm>
            <a:off x="6061075" y="4910137"/>
            <a:ext cx="3117850" cy="116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a:solidFill>
                  <a:schemeClr val="dk1"/>
                </a:solidFill>
                <a:latin typeface="Calibri"/>
                <a:ea typeface="Calibri"/>
                <a:cs typeface="Calibri"/>
                <a:sym typeface="Calibri"/>
              </a:rPr>
              <a:t>Encourage your child to only access online games that are appropriate for their age and always check the age rating on any game/app before buying or downloading it for your child.</a:t>
            </a:r>
            <a:endParaRPr/>
          </a:p>
        </p:txBody>
      </p:sp>
      <p:pic>
        <p:nvPicPr>
          <p:cNvPr id="217" name="Google Shape;217;p19"/>
          <p:cNvPicPr preferRelativeResize="0"/>
          <p:nvPr/>
        </p:nvPicPr>
        <p:blipFill rotWithShape="1">
          <a:blip r:embed="rId9">
            <a:alphaModFix/>
          </a:blip>
          <a:srcRect/>
          <a:stretch/>
        </p:blipFill>
        <p:spPr>
          <a:xfrm>
            <a:off x="4803775" y="3328987"/>
            <a:ext cx="1090612" cy="3502025"/>
          </a:xfrm>
          <a:prstGeom prst="rect">
            <a:avLst/>
          </a:prstGeom>
          <a:noFill/>
          <a:ln>
            <a:noFill/>
          </a:ln>
        </p:spPr>
      </p:pic>
      <p:pic>
        <p:nvPicPr>
          <p:cNvPr id="218" name="Google Shape;218;p19"/>
          <p:cNvPicPr preferRelativeResize="0"/>
          <p:nvPr/>
        </p:nvPicPr>
        <p:blipFill rotWithShape="1">
          <a:blip r:embed="rId10">
            <a:alphaModFix/>
          </a:blip>
          <a:srcRect/>
          <a:stretch/>
        </p:blipFill>
        <p:spPr>
          <a:xfrm>
            <a:off x="4578350" y="579437"/>
            <a:ext cx="3068637" cy="746125"/>
          </a:xfrm>
          <a:prstGeom prst="rect">
            <a:avLst/>
          </a:prstGeom>
          <a:noFill/>
          <a:ln>
            <a:noFill/>
          </a:ln>
        </p:spPr>
      </p:pic>
      <p:pic>
        <p:nvPicPr>
          <p:cNvPr id="219" name="Google Shape;219;p19"/>
          <p:cNvPicPr preferRelativeResize="0"/>
          <p:nvPr/>
        </p:nvPicPr>
        <p:blipFill rotWithShape="1">
          <a:blip r:embed="rId11">
            <a:alphaModFix/>
          </a:blip>
          <a:srcRect/>
          <a:stretch/>
        </p:blipFill>
        <p:spPr>
          <a:xfrm>
            <a:off x="4803775" y="1325562"/>
            <a:ext cx="4252912" cy="6937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75976-17F8-B307-85C5-A69443E175CC}"/>
              </a:ext>
            </a:extLst>
          </p:cNvPr>
          <p:cNvSpPr txBox="1"/>
          <p:nvPr/>
        </p:nvSpPr>
        <p:spPr>
          <a:xfrm>
            <a:off x="338328" y="1815620"/>
            <a:ext cx="8686800" cy="4616648"/>
          </a:xfrm>
          <a:prstGeom prst="rect">
            <a:avLst/>
          </a:prstGeom>
          <a:noFill/>
        </p:spPr>
        <p:txBody>
          <a:bodyPr wrap="square">
            <a:spAutoFit/>
          </a:bodyPr>
          <a:lstStyle/>
          <a:p>
            <a:r>
              <a:rPr lang="en-GB" sz="1400" b="1"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Pupils</a:t>
            </a:r>
            <a:endParaRPr lang="en-GB" sz="14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GB" sz="1400" u="none" strike="noStrike"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Only those children who walk to and/or from school should have a mobile phone when entering the premises.</a:t>
            </a:r>
            <a:endParaRPr lang="en-GB" sz="1400" u="none" strike="noStrike"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GB" sz="1400" u="none" strike="noStrike"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On arriving at school, pupils are to turn off and hand in any mobile devices to their class teacher. All devices must be clearly labelled with the child’s name. These are then kept securely in the classroom during the day.</a:t>
            </a:r>
            <a:endParaRPr lang="en-GB" sz="1400" u="none" strike="noStrike"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GB" sz="1400" u="none" strike="noStrike"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Devices are returned at the end of the school day, as pupils leave the premises. Device must be concealed and remain switched off until leaving the school premises. </a:t>
            </a:r>
            <a:endParaRPr lang="en-GB" sz="1400" u="none" strike="noStrike"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GB" sz="1400" u="none" strike="noStrike"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Should parents need to contact pupils or vice-versa during school hours, this should be done following via the school office on 0151 924 1704. Contact using personal mobile devices is not permitted.</a:t>
            </a:r>
            <a:endParaRPr lang="en-GB" sz="1400" u="none" strike="noStrike"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GB" sz="1400" u="none" strike="noStrike"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No personal mobile devices are permitted on school trips or residentials. </a:t>
            </a:r>
            <a:endParaRPr lang="en-GB" sz="1400" u="none" strike="noStrike"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GB" sz="1400" u="none" strike="noStrike"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Where a mobile device is required at any time (e.g. for photography, video recording etc.), only school devices should be used.</a:t>
            </a:r>
            <a:endParaRPr lang="en-GB" sz="1400" u="none" strike="noStrike"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GB" sz="1400" u="none" strike="noStrike"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Parents should be aware of potential risks such as theft, damage, cyber bullying and inappropriate use of photography. </a:t>
            </a:r>
            <a:endParaRPr lang="en-GB" sz="1400" u="none" strike="noStrike"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GB" sz="1400" u="none" strike="noStrike"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All pupils are made aware of the safe use of mobile devices through our computing and PHSE lessons. Further resources and guidelines are available on our school website. </a:t>
            </a:r>
            <a:endParaRPr lang="en-GB" sz="1400" u="none" strike="noStrike" dirty="0">
              <a:solidFill>
                <a:srgbClr val="000000"/>
              </a:solidFill>
              <a:effectLst/>
              <a:latin typeface="Times New Roman" panose="02020603050405020304" pitchFamily="18" charset="0"/>
              <a:ea typeface="Times New Roman" panose="02020603050405020304" pitchFamily="18" charset="0"/>
            </a:endParaRPr>
          </a:p>
          <a:p>
            <a:pPr marL="457200"/>
            <a:r>
              <a:rPr lang="en-GB" sz="1400"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 </a:t>
            </a:r>
            <a:endParaRPr lang="en-GB" sz="1400" dirty="0">
              <a:solidFill>
                <a:srgbClr val="000000"/>
              </a:solidFill>
              <a:effectLst/>
              <a:latin typeface="Times New Roman" panose="02020603050405020304" pitchFamily="18" charset="0"/>
              <a:ea typeface="Times New Roman" panose="02020603050405020304" pitchFamily="18" charset="0"/>
            </a:endParaRPr>
          </a:p>
          <a:p>
            <a:pPr marL="457200" algn="ctr"/>
            <a:r>
              <a:rPr lang="en-GB" sz="1400" dirty="0">
                <a:solidFill>
                  <a:srgbClr val="000000"/>
                </a:solidFill>
                <a:effectLst/>
                <a:highlight>
                  <a:srgbClr val="FFFF00"/>
                </a:highlight>
                <a:latin typeface="Comic Sans MS" panose="030F0702030302020204" pitchFamily="66" charset="0"/>
                <a:ea typeface="Comic Sans MS" panose="030F0702030302020204" pitchFamily="66" charset="0"/>
                <a:cs typeface="Comic Sans MS" panose="030F0702030302020204" pitchFamily="66" charset="0"/>
              </a:rPr>
              <a:t>Parents and pupils are advised that Ursuline Catholic Primary School accepts no liability for the loss or damage to mobile devices which are brought to school.</a:t>
            </a:r>
            <a:endParaRPr lang="en-GB" sz="1400" dirty="0">
              <a:solidFill>
                <a:srgbClr val="000000"/>
              </a:solidFill>
              <a:effectLst/>
              <a:latin typeface="Times New Roman" panose="02020603050405020304" pitchFamily="18" charset="0"/>
              <a:ea typeface="Times New Roman" panose="02020603050405020304" pitchFamily="18" charset="0"/>
            </a:endParaRPr>
          </a:p>
        </p:txBody>
      </p:sp>
      <p:pic>
        <p:nvPicPr>
          <p:cNvPr id="4" name="image01.jpg">
            <a:extLst>
              <a:ext uri="{FF2B5EF4-FFF2-40B4-BE49-F238E27FC236}">
                <a16:creationId xmlns:a16="http://schemas.microsoft.com/office/drawing/2014/main" id="{082FBFD7-9DB4-0BB2-B87F-6E6660FAF310}"/>
              </a:ext>
            </a:extLst>
          </p:cNvPr>
          <p:cNvPicPr/>
          <p:nvPr/>
        </p:nvPicPr>
        <p:blipFill>
          <a:blip r:embed="rId2"/>
          <a:srcRect/>
          <a:stretch>
            <a:fillRect/>
          </a:stretch>
        </p:blipFill>
        <p:spPr>
          <a:xfrm>
            <a:off x="3327908" y="227866"/>
            <a:ext cx="2707640" cy="847090"/>
          </a:xfrm>
          <a:prstGeom prst="rect">
            <a:avLst/>
          </a:prstGeom>
          <a:ln/>
        </p:spPr>
      </p:pic>
      <p:sp>
        <p:nvSpPr>
          <p:cNvPr id="6" name="TextBox 5">
            <a:extLst>
              <a:ext uri="{FF2B5EF4-FFF2-40B4-BE49-F238E27FC236}">
                <a16:creationId xmlns:a16="http://schemas.microsoft.com/office/drawing/2014/main" id="{53B57DB4-6E61-2303-9716-08FBC9B23617}"/>
              </a:ext>
            </a:extLst>
          </p:cNvPr>
          <p:cNvSpPr txBox="1"/>
          <p:nvPr/>
        </p:nvSpPr>
        <p:spPr>
          <a:xfrm>
            <a:off x="2395728" y="1364016"/>
            <a:ext cx="4572000" cy="307777"/>
          </a:xfrm>
          <a:prstGeom prst="rect">
            <a:avLst/>
          </a:prstGeom>
          <a:noFill/>
        </p:spPr>
        <p:txBody>
          <a:bodyPr wrap="square">
            <a:spAutoFit/>
          </a:bodyPr>
          <a:lstStyle/>
          <a:p>
            <a:pPr algn="ctr"/>
            <a:r>
              <a:rPr lang="en-GB" sz="1400" b="1" dirty="0">
                <a:solidFill>
                  <a:srgbClr val="000000"/>
                </a:solidFill>
                <a:effectLst/>
                <a:latin typeface="Comic Sans MS" panose="030F0702030302020204" pitchFamily="66" charset="0"/>
                <a:ea typeface="Comic Sans MS" panose="030F0702030302020204" pitchFamily="66" charset="0"/>
                <a:cs typeface="Comic Sans MS" panose="030F0702030302020204" pitchFamily="66" charset="0"/>
              </a:rPr>
              <a:t>Mobile Device Policy</a:t>
            </a:r>
            <a:endParaRPr lang="en-GB" sz="12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760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a:spLocks noGrp="1"/>
          </p:cNvSpPr>
          <p:nvPr>
            <p:ph type="title"/>
          </p:nvPr>
        </p:nvSpPr>
        <p:spPr>
          <a:xfrm>
            <a:off x="457200" y="2319747"/>
            <a:ext cx="8229600" cy="128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sz="4400" b="1" i="0" u="none" dirty="0">
                <a:solidFill>
                  <a:srgbClr val="FFFF00"/>
                </a:solidFill>
                <a:latin typeface="Calibri"/>
                <a:ea typeface="Calibri"/>
                <a:cs typeface="Calibri"/>
                <a:sym typeface="Calibri"/>
              </a:rPr>
              <a:t>Any questions?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468312" y="836612"/>
            <a:ext cx="78486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2"/>
          <p:cNvSpPr txBox="1"/>
          <p:nvPr/>
        </p:nvSpPr>
        <p:spPr>
          <a:xfrm>
            <a:off x="395286" y="115887"/>
            <a:ext cx="8657273" cy="6264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5400"/>
              <a:buFont typeface="Calibri"/>
              <a:buNone/>
            </a:pPr>
            <a:r>
              <a:rPr lang="en-US" sz="5400" b="1" i="0" u="sng" dirty="0">
                <a:solidFill>
                  <a:srgbClr val="FFFF00"/>
                </a:solidFill>
                <a:latin typeface="Calibri"/>
                <a:ea typeface="Calibri"/>
                <a:cs typeface="Calibri"/>
                <a:sym typeface="Calibri"/>
              </a:rPr>
              <a:t>Year </a:t>
            </a:r>
            <a:r>
              <a:rPr lang="en-US" sz="5400" b="1" u="sng" dirty="0">
                <a:solidFill>
                  <a:srgbClr val="FFFF00"/>
                </a:solidFill>
                <a:latin typeface="Calibri"/>
                <a:ea typeface="Calibri"/>
                <a:cs typeface="Calibri"/>
                <a:sym typeface="Calibri"/>
              </a:rPr>
              <a:t>6</a:t>
            </a:r>
            <a:r>
              <a:rPr lang="en-US" sz="5400" b="1" i="0" u="sng" dirty="0">
                <a:solidFill>
                  <a:srgbClr val="FFFF00"/>
                </a:solidFill>
                <a:latin typeface="Calibri"/>
                <a:ea typeface="Calibri"/>
                <a:cs typeface="Calibri"/>
                <a:sym typeface="Calibri"/>
              </a:rPr>
              <a:t> Staff</a:t>
            </a:r>
            <a:endParaRPr dirty="0"/>
          </a:p>
          <a:p>
            <a:pPr marL="0" marR="0" lvl="0" indent="0" algn="l" rtl="0">
              <a:lnSpc>
                <a:spcPct val="100000"/>
              </a:lnSpc>
              <a:spcBef>
                <a:spcPts val="0"/>
              </a:spcBef>
              <a:spcAft>
                <a:spcPts val="0"/>
              </a:spcAft>
              <a:buClr>
                <a:schemeClr val="dk1"/>
              </a:buClr>
              <a:buSzPts val="3600"/>
              <a:buFont typeface="Calibri"/>
              <a:buNone/>
            </a:pPr>
            <a:r>
              <a:rPr lang="en-US" sz="3600" b="1" dirty="0">
                <a:solidFill>
                  <a:schemeClr val="dk1"/>
                </a:solidFill>
                <a:latin typeface="Calibri"/>
                <a:ea typeface="Calibri"/>
                <a:cs typeface="Calibri"/>
                <a:sym typeface="Calibri"/>
              </a:rPr>
              <a:t>6D</a:t>
            </a:r>
            <a:r>
              <a:rPr lang="en-US" sz="3600" b="1" i="0" u="none" dirty="0">
                <a:solidFill>
                  <a:schemeClr val="dk1"/>
                </a:solidFill>
                <a:latin typeface="Calibri"/>
                <a:ea typeface="Calibri"/>
                <a:cs typeface="Calibri"/>
                <a:sym typeface="Calibri"/>
              </a:rPr>
              <a:t>:</a:t>
            </a:r>
            <a:endParaRPr sz="36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Calibri"/>
              <a:buNone/>
            </a:pPr>
            <a:r>
              <a:rPr lang="en-US" sz="3600" b="1" i="0" u="none" dirty="0">
                <a:solidFill>
                  <a:schemeClr val="dk1"/>
                </a:solidFill>
                <a:latin typeface="Calibri"/>
                <a:ea typeface="Calibri"/>
                <a:cs typeface="Calibri"/>
                <a:sym typeface="Calibri"/>
              </a:rPr>
              <a:t>Teacher: </a:t>
            </a:r>
            <a:r>
              <a:rPr lang="en-US" sz="3600" b="1" i="0" u="none" dirty="0" err="1">
                <a:solidFill>
                  <a:schemeClr val="dk1"/>
                </a:solidFill>
                <a:latin typeface="Calibri"/>
                <a:ea typeface="Calibri"/>
                <a:cs typeface="Calibri"/>
                <a:sym typeface="Calibri"/>
              </a:rPr>
              <a:t>Mr</a:t>
            </a:r>
            <a:r>
              <a:rPr lang="en-US" sz="3600" b="1" i="0" u="none" dirty="0">
                <a:solidFill>
                  <a:schemeClr val="dk1"/>
                </a:solidFill>
                <a:latin typeface="Calibri"/>
                <a:ea typeface="Calibri"/>
                <a:cs typeface="Calibri"/>
                <a:sym typeface="Calibri"/>
              </a:rPr>
              <a:t> </a:t>
            </a:r>
            <a:r>
              <a:rPr lang="en-US" sz="3600" b="1" dirty="0">
                <a:solidFill>
                  <a:schemeClr val="dk1"/>
                </a:solidFill>
                <a:latin typeface="Calibri"/>
                <a:ea typeface="Calibri"/>
                <a:cs typeface="Calibri"/>
                <a:sym typeface="Calibri"/>
              </a:rPr>
              <a:t>Daly</a:t>
            </a:r>
            <a:endParaRPr b="1" dirty="0"/>
          </a:p>
          <a:p>
            <a:pPr marL="0" marR="0" lvl="0" indent="0" algn="l" rtl="0">
              <a:lnSpc>
                <a:spcPct val="100000"/>
              </a:lnSpc>
              <a:spcBef>
                <a:spcPts val="0"/>
              </a:spcBef>
              <a:spcAft>
                <a:spcPts val="0"/>
              </a:spcAft>
              <a:buClr>
                <a:schemeClr val="dk1"/>
              </a:buClr>
              <a:buSzPts val="3600"/>
              <a:buFont typeface="Calibri"/>
              <a:buNone/>
            </a:pPr>
            <a:r>
              <a:rPr lang="en-US" sz="3600" b="1" i="0" u="none" dirty="0">
                <a:solidFill>
                  <a:schemeClr val="dk1"/>
                </a:solidFill>
                <a:latin typeface="Calibri"/>
                <a:ea typeface="Calibri"/>
                <a:cs typeface="Calibri"/>
                <a:sym typeface="Calibri"/>
              </a:rPr>
              <a:t>Support Staff: </a:t>
            </a:r>
            <a:r>
              <a:rPr lang="en-US" sz="3600" b="1" i="0" u="none" dirty="0" err="1">
                <a:solidFill>
                  <a:schemeClr val="dk1"/>
                </a:solidFill>
                <a:latin typeface="Calibri"/>
                <a:ea typeface="Calibri"/>
                <a:cs typeface="Calibri"/>
                <a:sym typeface="Calibri"/>
              </a:rPr>
              <a:t>Mrs</a:t>
            </a:r>
            <a:r>
              <a:rPr lang="en-US" sz="3600" b="1" i="0" u="none" dirty="0">
                <a:solidFill>
                  <a:schemeClr val="dk1"/>
                </a:solidFill>
                <a:latin typeface="Calibri"/>
                <a:ea typeface="Calibri"/>
                <a:cs typeface="Calibri"/>
                <a:sym typeface="Calibri"/>
              </a:rPr>
              <a:t> McGill and </a:t>
            </a:r>
            <a:r>
              <a:rPr lang="en-US" sz="3600" b="1" i="0" u="none" dirty="0" err="1">
                <a:solidFill>
                  <a:schemeClr val="dk1"/>
                </a:solidFill>
                <a:latin typeface="Calibri"/>
                <a:ea typeface="Calibri"/>
                <a:cs typeface="Calibri"/>
                <a:sym typeface="Calibri"/>
              </a:rPr>
              <a:t>Mrs</a:t>
            </a:r>
            <a:r>
              <a:rPr lang="en-US" sz="3600" b="1" i="0" u="none" dirty="0">
                <a:solidFill>
                  <a:schemeClr val="dk1"/>
                </a:solidFill>
                <a:latin typeface="Calibri"/>
                <a:ea typeface="Calibri"/>
                <a:cs typeface="Calibri"/>
                <a:sym typeface="Calibri"/>
              </a:rPr>
              <a:t> Delamere</a:t>
            </a:r>
            <a:endParaRPr b="1" dirty="0"/>
          </a:p>
          <a:p>
            <a:pPr marL="0" marR="0" lvl="0" indent="0" algn="l" rtl="0">
              <a:lnSpc>
                <a:spcPct val="100000"/>
              </a:lnSpc>
              <a:spcBef>
                <a:spcPts val="0"/>
              </a:spcBef>
              <a:spcAft>
                <a:spcPts val="0"/>
              </a:spcAft>
              <a:buClr>
                <a:schemeClr val="dk1"/>
              </a:buClr>
              <a:buSzPts val="2800"/>
              <a:buFont typeface="Arial"/>
              <a:buNone/>
            </a:pPr>
            <a:endParaRPr sz="28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r>
              <a:rPr lang="en-US" sz="3600" b="1" dirty="0">
                <a:solidFill>
                  <a:schemeClr val="dk1"/>
                </a:solidFill>
                <a:latin typeface="Calibri"/>
                <a:ea typeface="Calibri"/>
                <a:cs typeface="Calibri"/>
                <a:sym typeface="Calibri"/>
              </a:rPr>
              <a:t>6J</a:t>
            </a:r>
            <a:r>
              <a:rPr lang="en-US" sz="3600" b="1" i="0" u="none" dirty="0">
                <a:solidFill>
                  <a:schemeClr val="dk1"/>
                </a:solidFill>
                <a:latin typeface="Calibri"/>
                <a:ea typeface="Calibri"/>
                <a:cs typeface="Calibri"/>
                <a:sym typeface="Calibri"/>
              </a:rPr>
              <a:t>:</a:t>
            </a:r>
            <a:br>
              <a:rPr lang="en-US" sz="3600" b="1" i="0" u="none" dirty="0">
                <a:solidFill>
                  <a:schemeClr val="dk1"/>
                </a:solidFill>
                <a:latin typeface="Calibri"/>
                <a:ea typeface="Calibri"/>
                <a:cs typeface="Calibri"/>
                <a:sym typeface="Calibri"/>
              </a:rPr>
            </a:br>
            <a:r>
              <a:rPr lang="en-US" sz="3600" b="1" i="0" u="none" dirty="0">
                <a:solidFill>
                  <a:schemeClr val="dk1"/>
                </a:solidFill>
                <a:latin typeface="Calibri"/>
                <a:ea typeface="Calibri"/>
                <a:cs typeface="Calibri"/>
                <a:sym typeface="Calibri"/>
              </a:rPr>
              <a:t>Teacher: Miss Jones</a:t>
            </a:r>
            <a:endParaRPr b="1" dirty="0"/>
          </a:p>
          <a:p>
            <a:pPr marL="0" marR="0" lvl="0" indent="0" algn="l" rtl="0">
              <a:lnSpc>
                <a:spcPct val="100000"/>
              </a:lnSpc>
              <a:spcBef>
                <a:spcPts val="0"/>
              </a:spcBef>
              <a:spcAft>
                <a:spcPts val="0"/>
              </a:spcAft>
              <a:buClr>
                <a:schemeClr val="dk1"/>
              </a:buClr>
              <a:buSzPts val="3600"/>
              <a:buFont typeface="Calibri"/>
              <a:buNone/>
            </a:pPr>
            <a:r>
              <a:rPr lang="en-US" sz="3600" b="1" i="0" u="none" dirty="0">
                <a:solidFill>
                  <a:schemeClr val="dk1"/>
                </a:solidFill>
                <a:latin typeface="Calibri"/>
                <a:ea typeface="Calibri"/>
                <a:cs typeface="Calibri"/>
                <a:sym typeface="Calibri"/>
              </a:rPr>
              <a:t>Support Staff: </a:t>
            </a:r>
            <a:r>
              <a:rPr lang="en-GB" sz="3600" b="1" i="0" u="none" dirty="0">
                <a:solidFill>
                  <a:schemeClr val="dk1"/>
                </a:solidFill>
                <a:latin typeface="Calibri"/>
                <a:ea typeface="Calibri"/>
                <a:cs typeface="Calibri"/>
                <a:sym typeface="Calibri"/>
              </a:rPr>
              <a:t>Miss Kirkby</a:t>
            </a:r>
            <a:endParaRPr b="1" dirty="0"/>
          </a:p>
          <a:p>
            <a:pPr marL="0" marR="0" lvl="0" indent="0" algn="l" rtl="0">
              <a:lnSpc>
                <a:spcPct val="100000"/>
              </a:lnSpc>
              <a:spcBef>
                <a:spcPts val="0"/>
              </a:spcBef>
              <a:spcAft>
                <a:spcPts val="0"/>
              </a:spcAft>
              <a:buNone/>
            </a:pPr>
            <a:endParaRPr sz="3600" b="0" i="0" u="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sz="4400" b="0" i="0" u="none">
                <a:solidFill>
                  <a:srgbClr val="FFFF00"/>
                </a:solidFill>
                <a:latin typeface="Calibri"/>
                <a:ea typeface="Calibri"/>
                <a:cs typeface="Calibri"/>
                <a:sym typeface="Calibri"/>
              </a:rPr>
              <a:t>Things to Remember:</a:t>
            </a:r>
            <a:endParaRPr/>
          </a:p>
        </p:txBody>
      </p:sp>
      <p:sp>
        <p:nvSpPr>
          <p:cNvPr id="101" name="Google Shape;101;p4"/>
          <p:cNvSpPr txBox="1">
            <a:spLocks noGrp="1"/>
          </p:cNvSpPr>
          <p:nvPr>
            <p:ph type="body" idx="1"/>
          </p:nvPr>
        </p:nvSpPr>
        <p:spPr>
          <a:xfrm>
            <a:off x="457200" y="1217275"/>
            <a:ext cx="8229600" cy="5768700"/>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381000" algn="l" rtl="0">
              <a:lnSpc>
                <a:spcPct val="100000"/>
              </a:lnSpc>
              <a:spcBef>
                <a:spcPts val="0"/>
              </a:spcBef>
              <a:spcAft>
                <a:spcPts val="0"/>
              </a:spcAft>
              <a:buClr>
                <a:srgbClr val="000000"/>
              </a:buClr>
              <a:buSzPts val="2800"/>
              <a:buChar char="•"/>
            </a:pPr>
            <a:r>
              <a:rPr lang="en-US" sz="2800" b="1" i="0" u="none" strike="noStrike" cap="none" dirty="0">
                <a:solidFill>
                  <a:srgbClr val="000000"/>
                </a:solidFill>
              </a:rPr>
              <a:t>Please can all coats and jumpers be labelled with names.</a:t>
            </a:r>
            <a:endParaRPr sz="2800" b="1" i="0" u="none" strike="noStrike" cap="none" dirty="0">
              <a:solidFill>
                <a:schemeClr val="dk1"/>
              </a:solidFill>
            </a:endParaRPr>
          </a:p>
          <a:p>
            <a:pPr marL="342900" marR="0" lvl="0" indent="-381000" algn="l" rtl="0">
              <a:lnSpc>
                <a:spcPct val="100000"/>
              </a:lnSpc>
              <a:spcBef>
                <a:spcPts val="800"/>
              </a:spcBef>
              <a:spcAft>
                <a:spcPts val="0"/>
              </a:spcAft>
              <a:buClr>
                <a:srgbClr val="000000"/>
              </a:buClr>
              <a:buSzPts val="2800"/>
              <a:buChar char="•"/>
            </a:pPr>
            <a:r>
              <a:rPr lang="en-US" sz="2800" b="1" i="0" u="none" strike="noStrike" cap="none" dirty="0">
                <a:solidFill>
                  <a:srgbClr val="000000"/>
                </a:solidFill>
              </a:rPr>
              <a:t> Please send a fresh bottle of water in each day (not fruit juices or cordials please)</a:t>
            </a:r>
            <a:endParaRPr sz="2800" b="1" i="0" u="none" strike="noStrike" cap="none" dirty="0">
              <a:solidFill>
                <a:schemeClr val="dk1"/>
              </a:solidFill>
            </a:endParaRPr>
          </a:p>
          <a:p>
            <a:pPr marL="342900" marR="0" lvl="0" indent="-381000" algn="l" rtl="0">
              <a:lnSpc>
                <a:spcPct val="100000"/>
              </a:lnSpc>
              <a:spcBef>
                <a:spcPts val="800"/>
              </a:spcBef>
              <a:spcAft>
                <a:spcPts val="0"/>
              </a:spcAft>
              <a:buClr>
                <a:srgbClr val="000000"/>
              </a:buClr>
              <a:buSzPts val="2800"/>
              <a:buChar char="•"/>
            </a:pPr>
            <a:r>
              <a:rPr lang="en-US" sz="2800" b="1" dirty="0">
                <a:solidFill>
                  <a:srgbClr val="000000"/>
                </a:solidFill>
              </a:rPr>
              <a:t>When sending snacks for breaktime in school please ensure</a:t>
            </a:r>
            <a:r>
              <a:rPr lang="en-US" sz="2800" b="1" i="0" u="none" strike="noStrike" cap="none" dirty="0">
                <a:solidFill>
                  <a:srgbClr val="000000"/>
                </a:solidFill>
              </a:rPr>
              <a:t> it is a healthy choice</a:t>
            </a:r>
            <a:r>
              <a:rPr lang="en-US" sz="2800" b="1" dirty="0">
                <a:solidFill>
                  <a:srgbClr val="000000"/>
                </a:solidFill>
              </a:rPr>
              <a:t>.</a:t>
            </a:r>
            <a:endParaRPr sz="2800" b="1" i="0" u="none" strike="noStrike" cap="none" dirty="0">
              <a:solidFill>
                <a:schemeClr val="dk1"/>
              </a:solidFill>
            </a:endParaRPr>
          </a:p>
          <a:p>
            <a:pPr marL="342900" marR="0" lvl="0" indent="-381000" algn="l" rtl="0">
              <a:lnSpc>
                <a:spcPct val="100000"/>
              </a:lnSpc>
              <a:spcBef>
                <a:spcPts val="800"/>
              </a:spcBef>
              <a:spcAft>
                <a:spcPts val="0"/>
              </a:spcAft>
              <a:buClr>
                <a:srgbClr val="000000"/>
              </a:buClr>
              <a:buSzPts val="2800"/>
              <a:buChar char="•"/>
            </a:pPr>
            <a:r>
              <a:rPr lang="en-US" sz="2800" b="1" i="0" u="none" strike="noStrike" cap="none" dirty="0">
                <a:solidFill>
                  <a:srgbClr val="000000"/>
                </a:solidFill>
              </a:rPr>
              <a:t>Now that we are in the Autumn term, please ensure that your child has a waterproof coat with a hood. We take advantage of learning outdoors on a regular basis.</a:t>
            </a:r>
            <a:endParaRPr sz="2800" b="1" i="0" u="none" strike="noStrike" cap="none" dirty="0">
              <a:solidFill>
                <a:schemeClr val="dk1"/>
              </a:solidFill>
            </a:endParaRPr>
          </a:p>
          <a:p>
            <a:pPr marL="342900" marR="0" lvl="0" indent="0" algn="l" rtl="0">
              <a:lnSpc>
                <a:spcPct val="100000"/>
              </a:lnSpc>
              <a:spcBef>
                <a:spcPts val="800"/>
              </a:spcBef>
              <a:spcAft>
                <a:spcPts val="0"/>
              </a:spcAft>
              <a:buNone/>
            </a:pPr>
            <a:br>
              <a:rPr lang="en-US" sz="3200" b="0" i="0" u="none" strike="noStrike" cap="none" dirty="0">
                <a:solidFill>
                  <a:schemeClr val="dk1"/>
                </a:solidFill>
                <a:latin typeface="Calibri"/>
                <a:ea typeface="Calibri"/>
                <a:cs typeface="Calibri"/>
                <a:sym typeface="Calibri"/>
              </a:rPr>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txBox="1"/>
          <p:nvPr/>
        </p:nvSpPr>
        <p:spPr>
          <a:xfrm>
            <a:off x="468312" y="836612"/>
            <a:ext cx="78486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7" name="Google Shape;107;p6"/>
          <p:cNvSpPr txBox="1"/>
          <p:nvPr/>
        </p:nvSpPr>
        <p:spPr>
          <a:xfrm>
            <a:off x="467550" y="73512"/>
            <a:ext cx="8208900" cy="7417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2800"/>
              <a:buFont typeface="Arial"/>
              <a:buNone/>
            </a:pPr>
            <a:r>
              <a:rPr lang="en-US" sz="2800" b="1" i="0" u="sng" dirty="0">
                <a:solidFill>
                  <a:srgbClr val="FFFF00"/>
                </a:solidFill>
                <a:latin typeface="Arial"/>
                <a:ea typeface="Arial"/>
                <a:cs typeface="Arial"/>
                <a:sym typeface="Arial"/>
              </a:rPr>
              <a:t>Homework</a:t>
            </a:r>
          </a:p>
          <a:p>
            <a:pPr marL="0" marR="0" lvl="0" indent="0" algn="ctr" rtl="0">
              <a:lnSpc>
                <a:spcPct val="100000"/>
              </a:lnSpc>
              <a:spcBef>
                <a:spcPts val="0"/>
              </a:spcBef>
              <a:spcAft>
                <a:spcPts val="0"/>
              </a:spcAft>
              <a:buClr>
                <a:srgbClr val="FFFF00"/>
              </a:buClr>
              <a:buSzPts val="2800"/>
              <a:buFont typeface="Arial"/>
              <a:buNone/>
            </a:pPr>
            <a:endParaRPr sz="2800" b="1" i="0" u="sng" dirty="0">
              <a:solidFill>
                <a:srgbClr val="00B05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All children have been given access to two new online platforms:</a:t>
            </a:r>
          </a:p>
          <a:p>
            <a:pPr>
              <a:buClr>
                <a:schemeClr val="dk1"/>
              </a:buClr>
              <a:buSzPts val="2400"/>
            </a:pPr>
            <a:r>
              <a:rPr lang="en-GB" sz="2800" b="1" dirty="0">
                <a:solidFill>
                  <a:srgbClr val="FFFF00"/>
                </a:solidFill>
                <a:latin typeface="Calibri" panose="020F0502020204030204" pitchFamily="34" charset="0"/>
                <a:ea typeface="Calibri" panose="020F0502020204030204" pitchFamily="34" charset="0"/>
                <a:cs typeface="Calibri" panose="020F0502020204030204" pitchFamily="34" charset="0"/>
              </a:rPr>
              <a:t>Reading Plus </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Reading Plus is an individual reading plan that has weekly assignments: reading, vocabulary and visual skills</a:t>
            </a:r>
          </a:p>
          <a:p>
            <a:pPr marL="0" marR="0" lvl="0" indent="0" algn="l" rtl="0">
              <a:lnSpc>
                <a:spcPct val="100000"/>
              </a:lnSpc>
              <a:spcBef>
                <a:spcPts val="0"/>
              </a:spcBef>
              <a:spcAft>
                <a:spcPts val="0"/>
              </a:spcAft>
              <a:buClr>
                <a:schemeClr val="dk1"/>
              </a:buClr>
              <a:buSzPts val="2400"/>
              <a:buFont typeface="Arial"/>
              <a:buNone/>
            </a:pP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2400"/>
              <a:buFont typeface="Arial"/>
              <a:buNone/>
            </a:pPr>
            <a:r>
              <a:rPr lang="en-GB" sz="2800" b="1" dirty="0" err="1">
                <a:solidFill>
                  <a:srgbClr val="FFFF00"/>
                </a:solidFill>
                <a:latin typeface="Calibri" panose="020F0502020204030204" pitchFamily="34" charset="0"/>
                <a:ea typeface="Calibri" panose="020F0502020204030204" pitchFamily="34" charset="0"/>
                <a:cs typeface="Calibri" panose="020F0502020204030204" pitchFamily="34" charset="0"/>
              </a:rPr>
              <a:t>Mirodo</a:t>
            </a:r>
            <a:r>
              <a:rPr lang="en-GB" sz="28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This platform allows class teachers to set tasks to consolidate classroom learning in Maths, English and Science. It also allows children to practice areas of their choice. It contains video lessons to guide children through tasks.</a:t>
            </a:r>
          </a:p>
          <a:p>
            <a:pPr marL="0" marR="0" lvl="0" indent="0" algn="l" rtl="0">
              <a:lnSpc>
                <a:spcPct val="100000"/>
              </a:lnSpc>
              <a:spcBef>
                <a:spcPts val="0"/>
              </a:spcBef>
              <a:spcAft>
                <a:spcPts val="0"/>
              </a:spcAft>
              <a:buClr>
                <a:schemeClr val="dk1"/>
              </a:buClr>
              <a:buSzPts val="2400"/>
              <a:buFont typeface="Arial"/>
              <a:buNone/>
            </a:pP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2400"/>
              <a:buFont typeface="Arial"/>
              <a:buNone/>
            </a:pPr>
            <a:r>
              <a:rPr lang="en-GB" sz="2800" b="1" dirty="0">
                <a:solidFill>
                  <a:srgbClr val="FFFF00"/>
                </a:solidFill>
                <a:latin typeface="Calibri" panose="020F0502020204030204" pitchFamily="34" charset="0"/>
                <a:ea typeface="Calibri" panose="020F0502020204030204" pitchFamily="34" charset="0"/>
                <a:cs typeface="Calibri" panose="020F0502020204030204" pitchFamily="34" charset="0"/>
              </a:rPr>
              <a:t>Weekly spelling and reading books – sent home on Thursday and returned on Monday.</a:t>
            </a:r>
          </a:p>
          <a:p>
            <a:pPr marL="0" marR="0" lvl="0" indent="0" algn="l" rtl="0">
              <a:lnSpc>
                <a:spcPct val="100000"/>
              </a:lnSpc>
              <a:spcBef>
                <a:spcPts val="0"/>
              </a:spcBef>
              <a:spcAft>
                <a:spcPts val="0"/>
              </a:spcAft>
              <a:buClr>
                <a:schemeClr val="dk1"/>
              </a:buClr>
              <a:buSzPts val="2400"/>
              <a:buFont typeface="Arial"/>
              <a:buNone/>
            </a:pPr>
            <a:r>
              <a:rPr lang="en-GB" sz="2800" dirty="0">
                <a:solidFill>
                  <a:schemeClr val="tx1"/>
                </a:solidFill>
              </a:rPr>
              <a:t> </a:t>
            </a:r>
            <a:endParaRPr lang="en-GB" sz="2200" i="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p:nvPr/>
        </p:nvSpPr>
        <p:spPr>
          <a:xfrm>
            <a:off x="468312" y="836612"/>
            <a:ext cx="78486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3" name="Google Shape;113;p5"/>
          <p:cNvSpPr txBox="1"/>
          <p:nvPr/>
        </p:nvSpPr>
        <p:spPr>
          <a:xfrm>
            <a:off x="343515" y="450183"/>
            <a:ext cx="8653002" cy="6264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endParaRPr sz="3600" b="1" i="0" u="sng" dirty="0">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endParaRPr sz="3600" b="1" i="0" u="sng" dirty="0">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5400"/>
              <a:buFont typeface="Arial"/>
              <a:buNone/>
            </a:pPr>
            <a:endParaRPr sz="5400" b="1" i="0" u="sng" dirty="0">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FFFF00"/>
              </a:buClr>
              <a:buSzPts val="5400"/>
              <a:buFont typeface="Calibri"/>
              <a:buNone/>
            </a:pPr>
            <a:r>
              <a:rPr lang="en-US" sz="3600" b="1" i="0" u="sng" dirty="0">
                <a:solidFill>
                  <a:srgbClr val="FFFF00"/>
                </a:solidFill>
                <a:latin typeface="Calibri"/>
                <a:ea typeface="Calibri"/>
                <a:cs typeface="Calibri"/>
                <a:sym typeface="Calibri"/>
              </a:rPr>
              <a:t>PE – </a:t>
            </a:r>
            <a:r>
              <a:rPr lang="en-US" sz="3600" b="1" u="sng" dirty="0">
                <a:solidFill>
                  <a:srgbClr val="FFFF00"/>
                </a:solidFill>
                <a:latin typeface="Calibri"/>
                <a:ea typeface="Calibri"/>
                <a:cs typeface="Calibri"/>
                <a:sym typeface="Calibri"/>
              </a:rPr>
              <a:t>Monday (indoors)</a:t>
            </a:r>
            <a:r>
              <a:rPr lang="en-US" sz="3600" b="1" i="0" u="sng" dirty="0">
                <a:solidFill>
                  <a:srgbClr val="FFFF00"/>
                </a:solidFill>
                <a:latin typeface="Calibri"/>
                <a:ea typeface="Calibri"/>
                <a:cs typeface="Calibri"/>
                <a:sym typeface="Calibri"/>
              </a:rPr>
              <a:t> and </a:t>
            </a:r>
            <a:r>
              <a:rPr lang="en-US" sz="3600" b="1" u="sng" dirty="0">
                <a:solidFill>
                  <a:srgbClr val="FFFF00"/>
                </a:solidFill>
                <a:latin typeface="Calibri"/>
                <a:ea typeface="Calibri"/>
                <a:cs typeface="Calibri"/>
                <a:sym typeface="Calibri"/>
              </a:rPr>
              <a:t>Wednesday (outdoors)</a:t>
            </a:r>
            <a:endParaRPr sz="3600" b="1" dirty="0"/>
          </a:p>
          <a:p>
            <a:pPr marL="0" marR="0" lvl="0" indent="0" algn="ctr" rtl="0">
              <a:lnSpc>
                <a:spcPct val="100000"/>
              </a:lnSpc>
              <a:spcBef>
                <a:spcPts val="0"/>
              </a:spcBef>
              <a:spcAft>
                <a:spcPts val="0"/>
              </a:spcAft>
              <a:buClr>
                <a:schemeClr val="dk1"/>
              </a:buClr>
              <a:buSzPts val="3600"/>
              <a:buFont typeface="Arial"/>
              <a:buNone/>
            </a:pPr>
            <a:endParaRPr sz="3600" b="1" i="0" u="sng" dirty="0">
              <a:solidFill>
                <a:srgbClr val="00B050"/>
              </a:solidFill>
              <a:latin typeface="Calibri"/>
              <a:ea typeface="Calibri"/>
              <a:cs typeface="Calibri"/>
              <a:sym typeface="Calibri"/>
            </a:endParaRPr>
          </a:p>
          <a:p>
            <a:pPr algn="l"/>
            <a:r>
              <a:rPr lang="en-GB" sz="2800" b="1"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PE Kit</a:t>
            </a:r>
          </a:p>
          <a:p>
            <a:pPr algn="l">
              <a:buFont typeface="Arial" panose="020B0604020202020204" pitchFamily="34" charset="0"/>
              <a:buChar char="•"/>
            </a:pPr>
            <a:r>
              <a:rPr lang="en-GB" sz="2800" b="0" i="0" dirty="0">
                <a:solidFill>
                  <a:srgbClr val="00FFFF"/>
                </a:solidFill>
                <a:effectLst/>
                <a:latin typeface="Calibri" panose="020F0502020204030204" pitchFamily="34" charset="0"/>
                <a:ea typeface="Calibri" panose="020F0502020204030204" pitchFamily="34" charset="0"/>
                <a:cs typeface="Calibri" panose="020F0502020204030204" pitchFamily="34" charset="0"/>
              </a:rPr>
              <a:t> House team coloured T-shirt with school logo (red, </a:t>
            </a:r>
            <a:r>
              <a:rPr lang="en-GB" sz="2800" dirty="0">
                <a:solidFill>
                  <a:srgbClr val="00FFFF"/>
                </a:solidFill>
                <a:latin typeface="Calibri" panose="020F0502020204030204" pitchFamily="34" charset="0"/>
                <a:ea typeface="Calibri" panose="020F0502020204030204" pitchFamily="34" charset="0"/>
                <a:cs typeface="Calibri" panose="020F0502020204030204" pitchFamily="34" charset="0"/>
              </a:rPr>
              <a:t>  </a:t>
            </a:r>
            <a:r>
              <a:rPr lang="en-GB" sz="2800" b="0" i="0" dirty="0">
                <a:solidFill>
                  <a:srgbClr val="00FFFF"/>
                </a:solidFill>
                <a:effectLst/>
                <a:latin typeface="Calibri" panose="020F0502020204030204" pitchFamily="34" charset="0"/>
                <a:ea typeface="Calibri" panose="020F0502020204030204" pitchFamily="34" charset="0"/>
                <a:cs typeface="Calibri" panose="020F0502020204030204" pitchFamily="34" charset="0"/>
              </a:rPr>
              <a:t>yellow, green or blue)</a:t>
            </a:r>
          </a:p>
          <a:p>
            <a:pPr algn="l">
              <a:buFont typeface="Arial" panose="020B0604020202020204" pitchFamily="34" charset="0"/>
              <a:buChar char="•"/>
            </a:pPr>
            <a:r>
              <a:rPr lang="en-GB" sz="2800" b="0" i="0" dirty="0">
                <a:solidFill>
                  <a:srgbClr val="00FFFF"/>
                </a:solidFill>
                <a:effectLst/>
                <a:latin typeface="Calibri" panose="020F0502020204030204" pitchFamily="34" charset="0"/>
                <a:ea typeface="Calibri" panose="020F0502020204030204" pitchFamily="34" charset="0"/>
                <a:cs typeface="Calibri" panose="020F0502020204030204" pitchFamily="34" charset="0"/>
              </a:rPr>
              <a:t> Navy shorts</a:t>
            </a:r>
          </a:p>
          <a:p>
            <a:pPr algn="l">
              <a:buFont typeface="Arial" panose="020B0604020202020204" pitchFamily="34" charset="0"/>
              <a:buChar char="•"/>
            </a:pPr>
            <a:r>
              <a:rPr lang="en-GB" sz="2800" b="0" i="0" dirty="0">
                <a:solidFill>
                  <a:srgbClr val="00FFFF"/>
                </a:solidFill>
                <a:effectLst/>
                <a:latin typeface="Calibri" panose="020F0502020204030204" pitchFamily="34" charset="0"/>
                <a:ea typeface="Calibri" panose="020F0502020204030204" pitchFamily="34" charset="0"/>
                <a:cs typeface="Calibri" panose="020F0502020204030204" pitchFamily="34" charset="0"/>
              </a:rPr>
              <a:t> Trainers (outdoors)</a:t>
            </a:r>
          </a:p>
          <a:p>
            <a:pPr algn="l">
              <a:buFont typeface="Arial" panose="020B0604020202020204" pitchFamily="34" charset="0"/>
              <a:buChar char="•"/>
            </a:pPr>
            <a:r>
              <a:rPr lang="en-GB" sz="2800" b="0" i="0" dirty="0">
                <a:solidFill>
                  <a:srgbClr val="00FFFF"/>
                </a:solidFill>
                <a:effectLst/>
                <a:latin typeface="Calibri" panose="020F0502020204030204" pitchFamily="34" charset="0"/>
                <a:ea typeface="Calibri" panose="020F0502020204030204" pitchFamily="34" charset="0"/>
                <a:cs typeface="Calibri" panose="020F0502020204030204" pitchFamily="34" charset="0"/>
              </a:rPr>
              <a:t> Black jogging bottoms and sweatshirts (no hoods) unbranded</a:t>
            </a:r>
          </a:p>
          <a:p>
            <a:pPr marL="0" marR="0" lvl="0" indent="0" algn="ctr" rtl="0">
              <a:lnSpc>
                <a:spcPct val="100000"/>
              </a:lnSpc>
              <a:spcBef>
                <a:spcPts val="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4000"/>
              <a:buFont typeface="Calibri"/>
              <a:buNone/>
            </a:pPr>
            <a:br>
              <a:rPr lang="en-US" sz="4000" b="0" i="0" u="none" dirty="0">
                <a:solidFill>
                  <a:srgbClr val="00B050"/>
                </a:solidFill>
                <a:latin typeface="Calibri"/>
                <a:ea typeface="Calibri"/>
                <a:cs typeface="Calibri"/>
                <a:sym typeface="Calibri"/>
              </a:rPr>
            </a:br>
            <a:br>
              <a:rPr lang="en-US" sz="3600" b="0" i="0" u="none" dirty="0">
                <a:solidFill>
                  <a:schemeClr val="dk1"/>
                </a:solidFill>
                <a:latin typeface="Calibri"/>
                <a:ea typeface="Calibri"/>
                <a:cs typeface="Calibri"/>
                <a:sym typeface="Calibri"/>
              </a:rPr>
            </a:br>
            <a:r>
              <a:rPr lang="en-US" sz="3600" b="1" i="0" u="none" dirty="0">
                <a:solidFill>
                  <a:schemeClr val="dk1"/>
                </a:solidFill>
                <a:latin typeface="Calibri"/>
                <a:ea typeface="Calibri"/>
                <a:cs typeface="Calibri"/>
                <a:sym typeface="Calibri"/>
              </a:rPr>
              <a:t> </a:t>
            </a:r>
            <a:br>
              <a:rPr lang="en-US" sz="3600" b="0" i="0" u="none" dirty="0">
                <a:solidFill>
                  <a:schemeClr val="dk1"/>
                </a:solidFill>
                <a:latin typeface="Calibri"/>
                <a:ea typeface="Calibri"/>
                <a:cs typeface="Calibri"/>
                <a:sym typeface="Calibri"/>
              </a:rPr>
            </a:br>
            <a:br>
              <a:rPr lang="en-US" sz="3600" b="0" i="0" u="none" dirty="0">
                <a:solidFill>
                  <a:schemeClr val="dk1"/>
                </a:solidFill>
                <a:latin typeface="Calibri"/>
                <a:ea typeface="Calibri"/>
                <a:cs typeface="Calibri"/>
                <a:sym typeface="Calibri"/>
              </a:rPr>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p:nvPr/>
        </p:nvSpPr>
        <p:spPr>
          <a:xfrm>
            <a:off x="468312" y="836612"/>
            <a:ext cx="78486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0" name="Google Shape;120;p3"/>
          <p:cNvSpPr txBox="1"/>
          <p:nvPr/>
        </p:nvSpPr>
        <p:spPr>
          <a:xfrm>
            <a:off x="395287" y="115887"/>
            <a:ext cx="7772400" cy="6264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endParaRPr sz="3600" b="1" i="0" u="sng">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Arial"/>
              <a:buNone/>
            </a:pPr>
            <a:endParaRPr sz="3600" b="1" i="0" u="sng">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5400"/>
              <a:buFont typeface="Arial"/>
              <a:buNone/>
            </a:pPr>
            <a:endParaRPr sz="5400" b="1" i="0" u="sng">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5400"/>
              <a:buFont typeface="Arial"/>
              <a:buNone/>
            </a:pPr>
            <a:endParaRPr sz="5400" b="1" i="0" u="sng">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5400"/>
              <a:buFont typeface="Arial"/>
              <a:buNone/>
            </a:pPr>
            <a:endParaRPr sz="5400" b="1" i="0" u="sng">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FFFF00"/>
              </a:buClr>
              <a:buSzPts val="5400"/>
              <a:buFont typeface="Calibri"/>
              <a:buNone/>
            </a:pPr>
            <a:r>
              <a:rPr lang="en-US" sz="5400" b="1" i="0" u="sng">
                <a:solidFill>
                  <a:srgbClr val="FFFF00"/>
                </a:solidFill>
                <a:latin typeface="Calibri"/>
                <a:ea typeface="Calibri"/>
                <a:cs typeface="Calibri"/>
                <a:sym typeface="Calibri"/>
              </a:rPr>
              <a:t>Curriculum Overview - Autumn Term</a:t>
            </a:r>
            <a:endParaRPr/>
          </a:p>
          <a:p>
            <a:pPr marL="0" marR="0" lvl="0" indent="0" algn="ctr" rtl="0">
              <a:lnSpc>
                <a:spcPct val="100000"/>
              </a:lnSpc>
              <a:spcBef>
                <a:spcPts val="0"/>
              </a:spcBef>
              <a:spcAft>
                <a:spcPts val="0"/>
              </a:spcAft>
              <a:buClr>
                <a:srgbClr val="00B050"/>
              </a:buClr>
              <a:buSzPts val="3600"/>
              <a:buFont typeface="Calibri"/>
              <a:buNone/>
            </a:pPr>
            <a:br>
              <a:rPr lang="en-US" sz="3600" b="0" i="0" u="none">
                <a:solidFill>
                  <a:srgbClr val="00B050"/>
                </a:solidFill>
                <a:latin typeface="Calibri"/>
                <a:ea typeface="Calibri"/>
                <a:cs typeface="Calibri"/>
                <a:sym typeface="Calibri"/>
              </a:rPr>
            </a:br>
            <a:br>
              <a:rPr lang="en-US" sz="3600" b="0" i="0" u="none">
                <a:solidFill>
                  <a:schemeClr val="dk1"/>
                </a:solidFill>
                <a:latin typeface="Calibri"/>
                <a:ea typeface="Calibri"/>
                <a:cs typeface="Calibri"/>
                <a:sym typeface="Calibri"/>
              </a:rPr>
            </a:br>
            <a:r>
              <a:rPr lang="en-US" sz="3600" b="1" i="0" u="none">
                <a:solidFill>
                  <a:schemeClr val="dk1"/>
                </a:solidFill>
                <a:latin typeface="Calibri"/>
                <a:ea typeface="Calibri"/>
                <a:cs typeface="Calibri"/>
                <a:sym typeface="Calibri"/>
              </a:rPr>
              <a:t> </a:t>
            </a:r>
            <a:br>
              <a:rPr lang="en-US" sz="3600" b="0" i="0" u="none">
                <a:solidFill>
                  <a:schemeClr val="dk1"/>
                </a:solidFill>
                <a:latin typeface="Calibri"/>
                <a:ea typeface="Calibri"/>
                <a:cs typeface="Calibri"/>
                <a:sym typeface="Calibri"/>
              </a:rPr>
            </a:br>
            <a:br>
              <a:rPr lang="en-US" sz="3600" b="0" i="0" u="none">
                <a:solidFill>
                  <a:schemeClr val="dk1"/>
                </a:solidFill>
                <a:latin typeface="Calibri"/>
                <a:ea typeface="Calibri"/>
                <a:cs typeface="Calibri"/>
                <a:sym typeface="Calibri"/>
              </a:rPr>
            </a:br>
            <a:endParaRPr/>
          </a:p>
        </p:txBody>
      </p:sp>
      <p:sp>
        <p:nvSpPr>
          <p:cNvPr id="121" name="Google Shape;121;p3" descr="Image result for war horse"/>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2" name="Google Shape;122;p3"/>
          <p:cNvPicPr preferRelativeResize="0"/>
          <p:nvPr/>
        </p:nvPicPr>
        <p:blipFill>
          <a:blip r:embed="rId3">
            <a:alphaModFix/>
          </a:blip>
          <a:stretch>
            <a:fillRect/>
          </a:stretch>
        </p:blipFill>
        <p:spPr>
          <a:xfrm>
            <a:off x="3795225" y="310900"/>
            <a:ext cx="1553550" cy="1785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sz="4400" b="0" i="0" u="none">
                <a:solidFill>
                  <a:srgbClr val="FFFF00"/>
                </a:solidFill>
                <a:latin typeface="Calibri"/>
                <a:ea typeface="Calibri"/>
                <a:cs typeface="Calibri"/>
                <a:sym typeface="Calibri"/>
              </a:rPr>
              <a:t>RE - Come and See</a:t>
            </a:r>
            <a:endParaRPr/>
          </a:p>
        </p:txBody>
      </p:sp>
      <p:sp>
        <p:nvSpPr>
          <p:cNvPr id="128" name="Google Shape;128;p7"/>
          <p:cNvSpPr txBox="1">
            <a:spLocks noGrp="1"/>
          </p:cNvSpPr>
          <p:nvPr>
            <p:ph type="body" idx="1"/>
          </p:nvPr>
        </p:nvSpPr>
        <p:spPr>
          <a:xfrm>
            <a:off x="457200" y="179832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3200"/>
              <a:buChar char="•"/>
            </a:pPr>
            <a:r>
              <a:rPr lang="en-US" b="1" dirty="0">
                <a:solidFill>
                  <a:srgbClr val="000000"/>
                </a:solidFill>
              </a:rPr>
              <a:t>Our first topic is entitled - Loving. The children will be able to make links between their beliefs about love, their behaviour and how it affects others.</a:t>
            </a:r>
            <a:endParaRPr sz="3200" b="1" i="0" u="none" strike="noStrike" cap="none" dirty="0">
              <a:solidFill>
                <a:schemeClr val="dk1"/>
              </a:solidFill>
            </a:endParaRPr>
          </a:p>
          <a:p>
            <a:pPr marL="342900" marR="0" lvl="0" indent="-342900" algn="l" rtl="0">
              <a:lnSpc>
                <a:spcPct val="100000"/>
              </a:lnSpc>
              <a:spcBef>
                <a:spcPts val="800"/>
              </a:spcBef>
              <a:spcAft>
                <a:spcPts val="0"/>
              </a:spcAft>
              <a:buClr>
                <a:srgbClr val="000000"/>
              </a:buClr>
              <a:buSzPts val="3200"/>
              <a:buChar char="•"/>
            </a:pPr>
            <a:r>
              <a:rPr lang="en-US" sz="3200" b="1" i="0" u="none" strike="noStrike" cap="none" dirty="0">
                <a:solidFill>
                  <a:srgbClr val="000000"/>
                </a:solidFill>
              </a:rPr>
              <a:t>The children will be taking part in </a:t>
            </a:r>
            <a:r>
              <a:rPr lang="en-US" b="1" dirty="0">
                <a:solidFill>
                  <a:srgbClr val="000000"/>
                </a:solidFill>
              </a:rPr>
              <a:t>the Christmas Carol Concert. This will be with the Y5 and Y6 children at St Joseph’s Church on Wednesday 18</a:t>
            </a:r>
            <a:r>
              <a:rPr lang="en-US" b="1" baseline="30000" dirty="0">
                <a:solidFill>
                  <a:srgbClr val="000000"/>
                </a:solidFill>
              </a:rPr>
              <a:t>th</a:t>
            </a:r>
            <a:r>
              <a:rPr lang="en-US" b="1" dirty="0">
                <a:solidFill>
                  <a:srgbClr val="000000"/>
                </a:solidFill>
              </a:rPr>
              <a:t> December.</a:t>
            </a:r>
            <a:br>
              <a:rPr lang="en-US" sz="3200" b="1" i="0" u="none" strike="noStrike" cap="none" dirty="0">
                <a:solidFill>
                  <a:schemeClr val="dk1"/>
                </a:solidFill>
              </a:rPr>
            </a:br>
            <a:endParaRPr b="1" dirty="0"/>
          </a:p>
        </p:txBody>
      </p:sp>
      <p:pic>
        <p:nvPicPr>
          <p:cNvPr id="129" name="Google Shape;129;p7"/>
          <p:cNvPicPr preferRelativeResize="0"/>
          <p:nvPr/>
        </p:nvPicPr>
        <p:blipFill>
          <a:blip r:embed="rId3">
            <a:alphaModFix/>
          </a:blip>
          <a:stretch>
            <a:fillRect/>
          </a:stretch>
        </p:blipFill>
        <p:spPr>
          <a:xfrm>
            <a:off x="457188" y="236525"/>
            <a:ext cx="1266825" cy="121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457199"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sz="4400" b="0" i="0" u="none" dirty="0">
                <a:solidFill>
                  <a:srgbClr val="FFFF00"/>
                </a:solidFill>
                <a:latin typeface="Calibri"/>
                <a:ea typeface="Calibri"/>
                <a:cs typeface="Calibri"/>
                <a:sym typeface="Calibri"/>
              </a:rPr>
              <a:t>English</a:t>
            </a:r>
            <a:endParaRPr dirty="0"/>
          </a:p>
        </p:txBody>
      </p:sp>
      <p:sp>
        <p:nvSpPr>
          <p:cNvPr id="135" name="Google Shape;135;p8"/>
          <p:cNvSpPr txBox="1">
            <a:spLocks noGrp="1"/>
          </p:cNvSpPr>
          <p:nvPr>
            <p:ph type="body" idx="1"/>
          </p:nvPr>
        </p:nvSpPr>
        <p:spPr>
          <a:xfrm>
            <a:off x="196644" y="964239"/>
            <a:ext cx="8750710" cy="45261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2600"/>
              <a:buChar char="•"/>
            </a:pPr>
            <a:r>
              <a:rPr lang="en-US" sz="2600" b="1" i="0" u="none" strike="noStrike" cap="none" dirty="0">
                <a:solidFill>
                  <a:schemeClr val="dk1"/>
                </a:solidFill>
              </a:rPr>
              <a:t>The children </a:t>
            </a:r>
            <a:r>
              <a:rPr lang="en-US" sz="2600" b="1" dirty="0"/>
              <a:t>have just completed Frank Cottrell-Boyce’s ‘The Unforgotten Coat’, using the story to write letters from the perspective of different characters as well as setting and character descriptions. We have now moved on to Anglo-Saxon Boy which will link to our History topic next half term.</a:t>
            </a:r>
            <a:endParaRPr sz="2600" b="1" dirty="0"/>
          </a:p>
          <a:p>
            <a:pPr marL="342900" marR="0" lvl="0" indent="0" algn="l" rtl="0">
              <a:lnSpc>
                <a:spcPct val="100000"/>
              </a:lnSpc>
              <a:spcBef>
                <a:spcPts val="0"/>
              </a:spcBef>
              <a:spcAft>
                <a:spcPts val="0"/>
              </a:spcAft>
              <a:buNone/>
            </a:pPr>
            <a:endParaRPr sz="100" b="1" dirty="0"/>
          </a:p>
          <a:p>
            <a:pPr marL="342900" marR="0" lvl="0" indent="0" algn="l" rtl="0">
              <a:lnSpc>
                <a:spcPct val="100000"/>
              </a:lnSpc>
              <a:spcBef>
                <a:spcPts val="0"/>
              </a:spcBef>
              <a:spcAft>
                <a:spcPts val="0"/>
              </a:spcAft>
              <a:buNone/>
            </a:pPr>
            <a:r>
              <a:rPr lang="en-US" sz="2600" b="1" dirty="0"/>
              <a:t>Below are the texts that we will read throughout the rest of this year:</a:t>
            </a:r>
            <a:endParaRPr sz="2600" b="1" dirty="0"/>
          </a:p>
          <a:p>
            <a:pPr marL="342900" marR="0" lvl="0" indent="-165100" algn="l" rtl="0">
              <a:spcBef>
                <a:spcPts val="56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36" name="Google Shape;136;p8"/>
          <p:cNvPicPr preferRelativeResize="0"/>
          <p:nvPr/>
        </p:nvPicPr>
        <p:blipFill>
          <a:blip r:embed="rId3">
            <a:alphaModFix/>
          </a:blip>
          <a:stretch>
            <a:fillRect/>
          </a:stretch>
        </p:blipFill>
        <p:spPr>
          <a:xfrm>
            <a:off x="686275" y="4385002"/>
            <a:ext cx="7771449" cy="2210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sz="4400" b="0" i="0" u="none">
                <a:solidFill>
                  <a:srgbClr val="FFFF00"/>
                </a:solidFill>
                <a:latin typeface="Calibri"/>
                <a:ea typeface="Calibri"/>
                <a:cs typeface="Calibri"/>
                <a:sym typeface="Calibri"/>
              </a:rPr>
              <a:t>Maths</a:t>
            </a:r>
            <a:endParaRPr/>
          </a:p>
        </p:txBody>
      </p:sp>
      <p:sp>
        <p:nvSpPr>
          <p:cNvPr id="142" name="Google Shape;142;p10"/>
          <p:cNvSpPr txBox="1">
            <a:spLocks noGrp="1"/>
          </p:cNvSpPr>
          <p:nvPr>
            <p:ph type="body" idx="1"/>
          </p:nvPr>
        </p:nvSpPr>
        <p:spPr>
          <a:xfrm>
            <a:off x="457200" y="1785800"/>
            <a:ext cx="8229600" cy="4526100"/>
          </a:xfrm>
          <a:prstGeom prst="rect">
            <a:avLst/>
          </a:prstGeom>
          <a:noFill/>
          <a:ln>
            <a:noFill/>
          </a:ln>
        </p:spPr>
        <p:txBody>
          <a:bodyPr spcFirstLastPara="1" wrap="square" lIns="91425" tIns="45700" rIns="91425" bIns="45700" anchor="t" anchorCtr="0">
            <a:noAutofit/>
          </a:bodyPr>
          <a:lstStyle/>
          <a:p>
            <a:pPr marL="342900" marR="0" lvl="0" indent="-381000" algn="l" rtl="0">
              <a:lnSpc>
                <a:spcPct val="100000"/>
              </a:lnSpc>
              <a:spcBef>
                <a:spcPts val="0"/>
              </a:spcBef>
              <a:spcAft>
                <a:spcPts val="0"/>
              </a:spcAft>
              <a:buClr>
                <a:srgbClr val="000000"/>
              </a:buClr>
              <a:buSzPts val="3000"/>
              <a:buFont typeface="Arial"/>
              <a:buChar char="•"/>
            </a:pPr>
            <a:r>
              <a:rPr lang="en-US" sz="3000" b="0" i="0" u="none" dirty="0">
                <a:solidFill>
                  <a:srgbClr val="000000"/>
                </a:solidFill>
                <a:latin typeface="Calibri"/>
                <a:ea typeface="Calibri"/>
                <a:cs typeface="Calibri"/>
                <a:sym typeface="Calibri"/>
              </a:rPr>
              <a:t>I</a:t>
            </a:r>
            <a:r>
              <a:rPr lang="en-US" sz="3000" b="1" i="0" u="none" dirty="0">
                <a:solidFill>
                  <a:srgbClr val="000000"/>
                </a:solidFill>
              </a:rPr>
              <a:t>n </a:t>
            </a:r>
            <a:r>
              <a:rPr lang="en-US" sz="3000" b="1" i="0" u="none" dirty="0" err="1">
                <a:solidFill>
                  <a:srgbClr val="000000"/>
                </a:solidFill>
              </a:rPr>
              <a:t>Maths</a:t>
            </a:r>
            <a:r>
              <a:rPr lang="en-US" sz="3000" b="1" i="0" u="none" dirty="0">
                <a:solidFill>
                  <a:srgbClr val="000000"/>
                </a:solidFill>
              </a:rPr>
              <a:t>,</a:t>
            </a:r>
            <a:r>
              <a:rPr lang="en-US" sz="3000" b="1" dirty="0">
                <a:solidFill>
                  <a:srgbClr val="000000"/>
                </a:solidFill>
              </a:rPr>
              <a:t> the children will be working through the topics Place Value of Whole Numbers and Decimals, Properties of Number, Multiplication and Division, Area and Volume, Addition and Subtraction and Order of Operations.</a:t>
            </a:r>
            <a:r>
              <a:rPr lang="en-US" sz="3000" b="1" i="0" u="none" dirty="0">
                <a:solidFill>
                  <a:srgbClr val="000000"/>
                </a:solidFill>
              </a:rPr>
              <a:t> </a:t>
            </a:r>
            <a:endParaRPr sz="3000" b="1" i="0" u="none" dirty="0">
              <a:solidFill>
                <a:srgbClr val="000000"/>
              </a:solidFill>
            </a:endParaRPr>
          </a:p>
          <a:p>
            <a:pPr marL="342900" marR="0" lvl="0" indent="0" algn="l" rtl="0">
              <a:lnSpc>
                <a:spcPct val="100000"/>
              </a:lnSpc>
              <a:spcBef>
                <a:spcPts val="0"/>
              </a:spcBef>
              <a:spcAft>
                <a:spcPts val="0"/>
              </a:spcAft>
              <a:buNone/>
            </a:pPr>
            <a:endParaRPr sz="3000" b="1" dirty="0">
              <a:solidFill>
                <a:srgbClr val="000000"/>
              </a:solidFill>
            </a:endParaRPr>
          </a:p>
          <a:p>
            <a:pPr marL="342900" marR="0" lvl="0" indent="-381000" algn="l" rtl="0">
              <a:lnSpc>
                <a:spcPct val="100000"/>
              </a:lnSpc>
              <a:spcBef>
                <a:spcPts val="0"/>
              </a:spcBef>
              <a:spcAft>
                <a:spcPts val="0"/>
              </a:spcAft>
              <a:buClr>
                <a:srgbClr val="000000"/>
              </a:buClr>
              <a:buSzPts val="3000"/>
              <a:buChar char="•"/>
            </a:pPr>
            <a:r>
              <a:rPr lang="en-US" sz="3000" b="1" dirty="0">
                <a:solidFill>
                  <a:srgbClr val="000000"/>
                </a:solidFill>
              </a:rPr>
              <a:t>The children continue to have access to Time Tables Rockstars.</a:t>
            </a:r>
            <a:endParaRPr sz="3000" b="1" dirty="0">
              <a:solidFill>
                <a:srgbClr val="000000"/>
              </a:solidFill>
            </a:endParaRPr>
          </a:p>
        </p:txBody>
      </p:sp>
      <p:pic>
        <p:nvPicPr>
          <p:cNvPr id="143" name="Google Shape;143;p10" descr="A picture containing clipart&#10;&#10;Description automatically generated"/>
          <p:cNvPicPr preferRelativeResize="0"/>
          <p:nvPr/>
        </p:nvPicPr>
        <p:blipFill>
          <a:blip r:embed="rId3">
            <a:alphaModFix/>
          </a:blip>
          <a:stretch>
            <a:fillRect/>
          </a:stretch>
        </p:blipFill>
        <p:spPr>
          <a:xfrm>
            <a:off x="224725" y="158400"/>
            <a:ext cx="2166325" cy="14680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1134</Words>
  <Application>Microsoft Office PowerPoint</Application>
  <PresentationFormat>On-screen Show (4:3)</PresentationFormat>
  <Paragraphs>121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Comic Sans MS</vt:lpstr>
      <vt:lpstr>Times New Roman</vt:lpstr>
      <vt:lpstr>Office Theme</vt:lpstr>
      <vt:lpstr>PowerPoint Presentation</vt:lpstr>
      <vt:lpstr>PowerPoint Presentation</vt:lpstr>
      <vt:lpstr>Things to Remember:</vt:lpstr>
      <vt:lpstr>PowerPoint Presentation</vt:lpstr>
      <vt:lpstr>PowerPoint Presentation</vt:lpstr>
      <vt:lpstr>PowerPoint Presentation</vt:lpstr>
      <vt:lpstr>RE - Come and See</vt:lpstr>
      <vt:lpstr>English</vt:lpstr>
      <vt:lpstr>Maths</vt:lpstr>
      <vt:lpstr>Science</vt:lpstr>
      <vt:lpstr>Geography/History</vt:lpstr>
      <vt:lpstr>       Art and Computing</vt:lpstr>
      <vt:lpstr>SATs</vt:lpstr>
      <vt:lpstr>Residential</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Helen</dc:creator>
  <cp:lastModifiedBy>Siân Jones</cp:lastModifiedBy>
  <cp:revision>9</cp:revision>
  <dcterms:created xsi:type="dcterms:W3CDTF">2013-04-14T16:18:51Z</dcterms:created>
  <dcterms:modified xsi:type="dcterms:W3CDTF">2026-01-07T09:34:00Z</dcterms:modified>
</cp:coreProperties>
</file>