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906000" cy="6858000" type="A4"/>
  <p:notesSz cx="6858000" cy="9945688"/>
  <p:embeddedFontLst>
    <p:embeddedFont>
      <p:font typeface="Open Sans" panose="020B0606030504020204" pitchFamily="34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4" roundtripDataSignature="AMtx7miY+xay1MBpe0VCXnaGYaXQC2jy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AAE9293-08C5-428C-A3E0-BF438672FAFA}">
  <a:tblStyle styleId="{FAAE9293-08C5-428C-A3E0-BF438672FAFA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4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5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9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9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004888" y="1243013"/>
            <a:ext cx="4848225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1243013"/>
            <a:ext cx="4848225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1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7" name="Google Shape;77;p1:notes"/>
          <p:cNvSpPr txBox="1">
            <a:spLocks noGrp="1"/>
          </p:cNvSpPr>
          <p:nvPr>
            <p:ph type="sldNum" idx="12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1243013"/>
            <a:ext cx="4848225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2:notes"/>
          <p:cNvSpPr txBox="1">
            <a:spLocks noGrp="1"/>
          </p:cNvSpPr>
          <p:nvPr>
            <p:ph type="sldNum" idx="12"/>
          </p:nvPr>
        </p:nvSpPr>
        <p:spPr>
          <a:xfrm>
            <a:off x="3884613" y="9446678"/>
            <a:ext cx="2971800" cy="4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1243013"/>
            <a:ext cx="4848225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3:notes"/>
          <p:cNvSpPr txBox="1">
            <a:spLocks noGrp="1"/>
          </p:cNvSpPr>
          <p:nvPr>
            <p:ph type="sldNum" idx="12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 rot="5400000">
            <a:off x="2777332" y="-270669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 rot="5400000">
            <a:off x="5251054" y="2203053"/>
            <a:ext cx="5811838" cy="2135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 rot="5400000">
            <a:off x="917179" y="128985"/>
            <a:ext cx="5811838" cy="6284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body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body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body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>
            <a:spLocks noGrp="1"/>
          </p:cNvSpPr>
          <p:nvPr>
            <p:ph type="pic" idx="2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" name="Google Shape;79;p1"/>
          <p:cNvGraphicFramePr/>
          <p:nvPr>
            <p:extLst>
              <p:ext uri="{D42A27DB-BD31-4B8C-83A1-F6EECF244321}">
                <p14:modId xmlns:p14="http://schemas.microsoft.com/office/powerpoint/2010/main" val="3126241613"/>
              </p:ext>
            </p:extLst>
          </p:nvPr>
        </p:nvGraphicFramePr>
        <p:xfrm>
          <a:off x="2658094" y="2253087"/>
          <a:ext cx="6971000" cy="3742721"/>
        </p:xfrm>
        <a:graphic>
          <a:graphicData uri="http://schemas.openxmlformats.org/drawingml/2006/table">
            <a:tbl>
              <a:tblPr>
                <a:noFill/>
                <a:tableStyleId>{FAAE9293-08C5-428C-A3E0-BF438672FAFA}</a:tableStyleId>
              </a:tblPr>
              <a:tblGrid>
                <a:gridCol w="139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6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1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5511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Beef Burger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 a Bun 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Potato Wedges and</a:t>
                      </a:r>
                      <a:endParaRPr sz="11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Green Salad or Peas</a:t>
                      </a:r>
                      <a:endParaRPr sz="11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Lasagne</a:t>
                      </a: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GB" sz="11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</a:t>
                      </a:r>
                      <a:r>
                        <a:rPr lang="en-GB" sz="110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Garlic Bread and Sweetcorn</a:t>
                      </a: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or Side Salad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Roast Chicken</a:t>
                      </a:r>
                      <a:endParaRPr sz="11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Stuffing &amp; Gravy </a:t>
                      </a:r>
                      <a:r>
                        <a:rPr lang="en-GB" sz="11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</a:t>
                      </a:r>
                      <a:r>
                        <a:rPr lang="en-GB" sz="110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Roast Potatoes and Carrots or Broccoli</a:t>
                      </a:r>
                      <a:endParaRPr sz="1100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Chicken Wrap </a:t>
                      </a:r>
                      <a:endParaRPr sz="11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</a:t>
                      </a:r>
                      <a:r>
                        <a:rPr lang="en-GB" sz="110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Rice and Rainbow Slaw </a:t>
                      </a:r>
                      <a:endParaRPr sz="1100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Fish Fingers 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</a:t>
                      </a:r>
                      <a:r>
                        <a:rPr lang="en-GB" sz="11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Chips and Garden Peas or Baked Beans</a:t>
                      </a:r>
                      <a:r>
                        <a:rPr lang="en-GB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sz="11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581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Quorn Burger 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 a Bun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Potato Wedges and Green Salad or Peas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Vegetable Bolognese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Garlic Bread and Sweetcorn</a:t>
                      </a:r>
                      <a:endParaRPr sz="1100" u="none" strike="noStrike" cap="none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or Side Salad</a:t>
                      </a:r>
                      <a:endParaRPr sz="11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Quorn Sausage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Stuffing &amp; Gravy </a:t>
                      </a:r>
                      <a:r>
                        <a:rPr lang="en-US" sz="11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</a:t>
                      </a:r>
                      <a:r>
                        <a:rPr lang="en-US" sz="110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Roast Potatoes and Carrots or Broccoli</a:t>
                      </a:r>
                      <a:endParaRPr lang="en-US" sz="1100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Cheesy Baked Bean Wrap</a:t>
                      </a:r>
                      <a:endParaRPr sz="11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Rice and Rainbow Slaw </a:t>
                      </a:r>
                      <a:endParaRPr sz="11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Vegetarian Vegetable Fingers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Chips and Garden Peas or Baked Beans 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272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Jacket Potatoes and Pasta available daily</a:t>
                      </a:r>
                      <a:endParaRPr sz="1100" b="1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1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Jacket Potatoes and Pasta available daily</a:t>
                      </a:r>
                      <a:endParaRPr sz="1100" b="1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100" b="1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Jacket Potatoes and Pasta available daily</a:t>
                      </a:r>
                      <a:endParaRPr sz="1100" b="1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Jacket Potatoes and Pasta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available daily</a:t>
                      </a:r>
                      <a:endParaRPr sz="1100" b="1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1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Jacket Potatoes and Pasta available daily</a:t>
                      </a:r>
                      <a:endParaRPr sz="1100" b="1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786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27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Chocolate Chip Cookie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Lemon Drizzle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Chocolate Brownie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Apple Flapjack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Ice Cream</a:t>
                      </a:r>
                      <a:endParaRPr lang="en-GB"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0" name="Google Shape;80;p1"/>
          <p:cNvSpPr txBox="1"/>
          <p:nvPr/>
        </p:nvSpPr>
        <p:spPr>
          <a:xfrm>
            <a:off x="2658094" y="6094370"/>
            <a:ext cx="5270700" cy="5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b="1" i="0" u="none" strike="noStrike" cap="none">
                <a:solidFill>
                  <a:srgbClr val="46352C"/>
                </a:solidFill>
                <a:latin typeface="Open Sans"/>
                <a:ea typeface="Open Sans"/>
                <a:cs typeface="Open Sans"/>
                <a:sym typeface="Open Sans"/>
              </a:rPr>
              <a:t>Fresh Bread is available daily with a choice of Yoghurt, Jelly, and Fruit instead of dessert</a:t>
            </a:r>
            <a:endParaRPr sz="1200" b="1" i="0" u="none" strike="noStrike" cap="none">
              <a:solidFill>
                <a:srgbClr val="4635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200" b="1" i="0" u="none" strike="noStrike" cap="none">
              <a:solidFill>
                <a:srgbClr val="46352C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"/>
          <p:cNvSpPr txBox="1"/>
          <p:nvPr/>
        </p:nvSpPr>
        <p:spPr>
          <a:xfrm>
            <a:off x="2731175" y="1852875"/>
            <a:ext cx="125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" name="Google Shape;82;p1"/>
          <p:cNvPicPr preferRelativeResize="0"/>
          <p:nvPr/>
        </p:nvPicPr>
        <p:blipFill rotWithShape="1">
          <a:blip r:embed="rId4">
            <a:alphaModFix/>
          </a:blip>
          <a:srcRect t="4880" b="4881"/>
          <a:stretch/>
        </p:blipFill>
        <p:spPr>
          <a:xfrm>
            <a:off x="4124563" y="1909737"/>
            <a:ext cx="1251302" cy="438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"/>
          <p:cNvPicPr preferRelativeResize="0"/>
          <p:nvPr/>
        </p:nvPicPr>
        <p:blipFill rotWithShape="1">
          <a:blip r:embed="rId5">
            <a:alphaModFix/>
          </a:blip>
          <a:srcRect t="14648" b="14655"/>
          <a:stretch/>
        </p:blipFill>
        <p:spPr>
          <a:xfrm>
            <a:off x="5517950" y="1872525"/>
            <a:ext cx="1251302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6">
            <a:alphaModFix/>
          </a:blip>
          <a:srcRect t="3051" b="3048"/>
          <a:stretch/>
        </p:blipFill>
        <p:spPr>
          <a:xfrm>
            <a:off x="8377850" y="1872525"/>
            <a:ext cx="1251302" cy="563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694913" y="1872525"/>
            <a:ext cx="1287547" cy="56392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188975" y="6032825"/>
            <a:ext cx="25422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WEEK COMMENCING: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21</a:t>
            </a:r>
            <a:r>
              <a:rPr lang="en-US" sz="11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/04, 12/05, 20/05, 02/06, 16/06, 07/07, 01/09, 22/09, 13/10</a:t>
            </a:r>
            <a:endParaRPr lang="en-US" sz="1300" b="0" i="0" u="none" strike="noStrike" cap="none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29775" y="1872525"/>
            <a:ext cx="1287547" cy="563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" name="Google Shape;93;p2"/>
          <p:cNvGraphicFramePr/>
          <p:nvPr>
            <p:extLst>
              <p:ext uri="{D42A27DB-BD31-4B8C-83A1-F6EECF244321}">
                <p14:modId xmlns:p14="http://schemas.microsoft.com/office/powerpoint/2010/main" val="2808876174"/>
              </p:ext>
            </p:extLst>
          </p:nvPr>
        </p:nvGraphicFramePr>
        <p:xfrm>
          <a:off x="2605638" y="2182761"/>
          <a:ext cx="6909625" cy="3825290"/>
        </p:xfrm>
        <a:graphic>
          <a:graphicData uri="http://schemas.openxmlformats.org/drawingml/2006/table">
            <a:tbl>
              <a:tblPr>
                <a:noFill/>
                <a:tableStyleId>{FAAE9293-08C5-428C-A3E0-BF438672FAFA}</a:tableStyleId>
              </a:tblPr>
              <a:tblGrid>
                <a:gridCol w="138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2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0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1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8095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Sausages </a:t>
                      </a: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&amp; Onion Gravy </a:t>
                      </a:r>
                      <a:r>
                        <a:rPr lang="en-GB" sz="11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</a:t>
                      </a:r>
                      <a:r>
                        <a:rPr lang="en-GB" sz="110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Mash and Peas or Carrots</a:t>
                      </a:r>
                      <a:endParaRPr sz="1100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1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Meat Feast Pizza </a:t>
                      </a:r>
                      <a:r>
                        <a:rPr lang="en-GB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Rainbow Slaw and Sweetcorn </a:t>
                      </a:r>
                      <a:endParaRPr sz="11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Honey Roasted Gammon 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</a:t>
                      </a:r>
                      <a:r>
                        <a:rPr lang="en-GB" sz="11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Roast Potatoes, Gravy and Cabbage or Broccoli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Chicken Tikka Masala </a:t>
                      </a:r>
                      <a:endParaRPr sz="11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</a:t>
                      </a:r>
                      <a:r>
                        <a:rPr lang="en-GB" sz="110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Rice and Carrots</a:t>
                      </a:r>
                      <a:endParaRPr sz="11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Fish Fingers </a:t>
                      </a:r>
                      <a:endParaRPr sz="1100" b="1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Chips and Garden Peas or Baked Beans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95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Veggie Sausages</a:t>
                      </a: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&amp; Onion Gravy </a:t>
                      </a:r>
                      <a:r>
                        <a:rPr lang="en-GB" sz="110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Mash and Peas or Carrots</a:t>
                      </a:r>
                      <a:endParaRPr sz="11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1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Cheese &amp; Tomato Pizza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Rainbow Slaw and Sweetcorn 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Quorn Roast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Stuffing &amp; Gravy </a:t>
                      </a:r>
                      <a:r>
                        <a:rPr lang="en-US" sz="11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</a:t>
                      </a:r>
                      <a:r>
                        <a:rPr lang="en-US" sz="110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Roast Potatoes and Carrots or Broccoli</a:t>
                      </a:r>
                      <a:endParaRPr lang="en-US" sz="1100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Vegetable</a:t>
                      </a:r>
                      <a:endParaRPr sz="11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Korma</a:t>
                      </a:r>
                      <a:endParaRPr sz="11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Rice and Carrots</a:t>
                      </a:r>
                      <a:endParaRPr sz="11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Vegetable Nuggets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Chips and Garden Peas or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Baked Beans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580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Jacket Potatoes and Pasta available daily</a:t>
                      </a:r>
                      <a:endParaRPr sz="1100" b="1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Jacket Potatoes and Pasta available daily</a:t>
                      </a:r>
                      <a:endParaRPr sz="11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Jacket Potatoes and Pasta available daily</a:t>
                      </a:r>
                      <a:endParaRPr sz="1100" b="0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Jacket Potatoes and Pasta available daily</a:t>
                      </a:r>
                      <a:endParaRPr sz="1100" b="1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100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Jacket Potatoes and Pasta available daily</a:t>
                      </a:r>
                      <a:endParaRPr sz="1100" b="1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1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246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37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Orange Cookie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Fresh Fruit Salad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Chocolate Crunch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Syrup Sponge &amp; Custard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Ice Cream</a:t>
                      </a:r>
                      <a:endParaRPr lang="en-GB"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4" name="Google Shape;94;p2"/>
          <p:cNvSpPr txBox="1"/>
          <p:nvPr/>
        </p:nvSpPr>
        <p:spPr>
          <a:xfrm>
            <a:off x="2688775" y="6079800"/>
            <a:ext cx="5475900" cy="5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b="1" i="0" u="none" strike="noStrike" cap="none" dirty="0">
                <a:solidFill>
                  <a:srgbClr val="46352C"/>
                </a:solidFill>
                <a:latin typeface="Open Sans"/>
                <a:ea typeface="Open Sans"/>
                <a:cs typeface="Open Sans"/>
                <a:sym typeface="Open Sans"/>
              </a:rPr>
              <a:t>Fresh Bread is available daily with a choice of Yoghurt, Jelly, and Fruit instead of dessert</a:t>
            </a:r>
            <a:endParaRPr sz="1200" b="1" i="0" u="none" strike="noStrike" cap="none" dirty="0">
              <a:solidFill>
                <a:srgbClr val="4635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200" b="1" i="0" u="none" strike="noStrike" cap="none" dirty="0">
              <a:solidFill>
                <a:srgbClr val="46352C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1" i="0" u="none" strike="noStrike" cap="none" dirty="0">
              <a:solidFill>
                <a:srgbClr val="46352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1" i="0" u="none" strike="noStrike" cap="none" dirty="0">
              <a:solidFill>
                <a:srgbClr val="4635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4">
            <a:alphaModFix/>
          </a:blip>
          <a:srcRect t="118" b="118"/>
          <a:stretch/>
        </p:blipFill>
        <p:spPr>
          <a:xfrm>
            <a:off x="2694950" y="1868775"/>
            <a:ext cx="1251302" cy="438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5">
            <a:alphaModFix/>
          </a:blip>
          <a:srcRect t="4880" b="4881"/>
          <a:stretch/>
        </p:blipFill>
        <p:spPr>
          <a:xfrm>
            <a:off x="4106438" y="1858850"/>
            <a:ext cx="1251302" cy="438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6">
            <a:alphaModFix/>
          </a:blip>
          <a:srcRect t="14648" b="14655"/>
          <a:stretch/>
        </p:blipFill>
        <p:spPr>
          <a:xfrm>
            <a:off x="5517950" y="1852875"/>
            <a:ext cx="1251302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7">
            <a:alphaModFix/>
          </a:blip>
          <a:srcRect t="3051" b="3048"/>
          <a:stretch/>
        </p:blipFill>
        <p:spPr>
          <a:xfrm>
            <a:off x="8377850" y="1796325"/>
            <a:ext cx="1251302" cy="563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29450" y="1806250"/>
            <a:ext cx="1287547" cy="563926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193375" y="6015450"/>
            <a:ext cx="26535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WEEK COMMENCING: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28</a:t>
            </a:r>
            <a:r>
              <a:rPr lang="en-US" sz="11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/04, 06/05, </a:t>
            </a:r>
            <a:r>
              <a:rPr lang="en-US" sz="11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19</a:t>
            </a:r>
            <a:r>
              <a:rPr lang="en-US" sz="11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/05, 09/06, 23/06, 14/07, 08/09, 29/09, 20/10</a:t>
            </a:r>
            <a:endParaRPr lang="en-US" sz="1300" b="0" i="0" u="none" strike="noStrike" cap="none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" name="Google Shape;106;p3"/>
          <p:cNvGraphicFramePr/>
          <p:nvPr>
            <p:extLst>
              <p:ext uri="{D42A27DB-BD31-4B8C-83A1-F6EECF244321}">
                <p14:modId xmlns:p14="http://schemas.microsoft.com/office/powerpoint/2010/main" val="2460704126"/>
              </p:ext>
            </p:extLst>
          </p:nvPr>
        </p:nvGraphicFramePr>
        <p:xfrm>
          <a:off x="2694950" y="2197902"/>
          <a:ext cx="6918250" cy="3840445"/>
        </p:xfrm>
        <a:graphic>
          <a:graphicData uri="http://schemas.openxmlformats.org/drawingml/2006/table">
            <a:tbl>
              <a:tblPr>
                <a:noFill/>
                <a:tableStyleId>{FAAE9293-08C5-428C-A3E0-BF438672FAFA}</a:tableStyleId>
              </a:tblPr>
              <a:tblGrid>
                <a:gridCol w="1383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9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2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3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77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All Day Breakfast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GB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</a:t>
                      </a:r>
                      <a:r>
                        <a:rPr lang="en-GB" sz="11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Hash Browns and  Baked Beans</a:t>
                      </a:r>
                      <a:endParaRPr sz="11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Beef Bolognese with Penne Pasta </a:t>
                      </a:r>
                      <a:r>
                        <a:rPr lang="en-GB" sz="11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</a:t>
                      </a:r>
                      <a:r>
                        <a:rPr lang="en-GB" sz="110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arlic Bread,</a:t>
                      </a:r>
                      <a:endParaRPr sz="1100" u="none" strike="noStrike" cap="none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Sweetcorn or Carrots</a:t>
                      </a:r>
                      <a:endParaRPr sz="1100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Roast Chicken</a:t>
                      </a:r>
                      <a:endParaRPr sz="11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Stuffing &amp; Gravy </a:t>
                      </a:r>
                      <a:endParaRPr sz="11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</a:t>
                      </a:r>
                      <a:r>
                        <a:rPr lang="en-GB" sz="110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Roast Potatoes and Cabbage or Courgettes</a:t>
                      </a:r>
                      <a:r>
                        <a:rPr lang="en-GB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sz="11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Chicken Stir Fry </a:t>
                      </a:r>
                      <a:endParaRPr sz="11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Rice</a:t>
                      </a:r>
                      <a:r>
                        <a:rPr lang="en-GB" sz="110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and Leeks or Broccoli </a:t>
                      </a:r>
                      <a:endParaRPr sz="1100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Fish Fingers 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</a:t>
                      </a:r>
                      <a:r>
                        <a:rPr lang="en-GB" sz="11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Chips and Garden Peas or Baked Beans</a:t>
                      </a:r>
                      <a:r>
                        <a:rPr lang="en-GB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1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0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Veggie All Day Breakfast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GB" sz="11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Hash Browns and Baked Beans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Vegetable Pasta Bake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GB" sz="110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Garlic Bread,</a:t>
                      </a:r>
                      <a:endParaRPr sz="1100" u="none" strike="noStrike" cap="none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Sweetcorn or Carrots</a:t>
                      </a:r>
                      <a:endParaRPr sz="1100" u="none" strike="noStrike" cap="none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Quorn Roast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Stuffing &amp; Gravy </a:t>
                      </a:r>
                      <a:r>
                        <a:rPr lang="en-US" sz="11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</a:t>
                      </a:r>
                      <a:r>
                        <a:rPr lang="en-US" sz="110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Roast Potatoes and Carrots or Broccoli</a:t>
                      </a:r>
                      <a:endParaRPr lang="en-US" sz="1100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Vegetable Stir Fry</a:t>
                      </a:r>
                      <a:endParaRPr sz="11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Leeks or Broccoli </a:t>
                      </a:r>
                      <a:endParaRPr sz="11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Vegeta</a:t>
                      </a: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ble</a:t>
                      </a:r>
                      <a:r>
                        <a:rPr lang="en-GB" sz="1100" b="1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Fingers</a:t>
                      </a:r>
                      <a:endParaRPr sz="1100" b="1" u="none" strike="noStrike" cap="non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GB" sz="11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Chips and Garden Peas or Baked Beans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0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100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Jacket Potatoes and Pasta available daily</a:t>
                      </a:r>
                      <a:endParaRPr sz="1100" b="1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100" b="1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Jacket Potatoes and Pasta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available daily</a:t>
                      </a:r>
                      <a:endParaRPr sz="1100" b="1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Jacket Potatoes and Pasta available daily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Jacket Potatoes and Pasta available daily</a:t>
                      </a:r>
                      <a:endParaRPr sz="1100" b="1" u="none" strike="noStrike" cap="non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Jacket Potatoes and Pasta available daily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775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b="1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Rainbow Cookies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Vanilla Iced Sponge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Shortbread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Carrot Cake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Ice Cream</a:t>
                      </a:r>
                      <a:endParaRPr lang="en-GB"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7" name="Google Shape;107;p3"/>
          <p:cNvSpPr txBox="1"/>
          <p:nvPr/>
        </p:nvSpPr>
        <p:spPr>
          <a:xfrm>
            <a:off x="2677500" y="6127775"/>
            <a:ext cx="5858700" cy="5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b="1" i="0" u="none" strike="noStrike" cap="none">
                <a:solidFill>
                  <a:srgbClr val="46352C"/>
                </a:solidFill>
                <a:latin typeface="Open Sans"/>
                <a:ea typeface="Open Sans"/>
                <a:cs typeface="Open Sans"/>
                <a:sym typeface="Open Sans"/>
              </a:rPr>
              <a:t>Fresh Bread is available daily with a choice of Yoghurt, Jelly, and Fruit instead of dessert</a:t>
            </a:r>
            <a:endParaRPr sz="1200" b="1" i="0" u="none" strike="noStrike" cap="none">
              <a:solidFill>
                <a:srgbClr val="46352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rgbClr val="46352C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3"/>
          <p:cNvPicPr preferRelativeResize="0"/>
          <p:nvPr/>
        </p:nvPicPr>
        <p:blipFill rotWithShape="1">
          <a:blip r:embed="rId4">
            <a:alphaModFix/>
          </a:blip>
          <a:srcRect t="4880" b="4881"/>
          <a:stretch/>
        </p:blipFill>
        <p:spPr>
          <a:xfrm>
            <a:off x="4106438" y="1833538"/>
            <a:ext cx="1251302" cy="438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3"/>
          <p:cNvPicPr preferRelativeResize="0"/>
          <p:nvPr/>
        </p:nvPicPr>
        <p:blipFill rotWithShape="1">
          <a:blip r:embed="rId5">
            <a:alphaModFix/>
          </a:blip>
          <a:srcRect t="14648" b="14655"/>
          <a:stretch/>
        </p:blipFill>
        <p:spPr>
          <a:xfrm>
            <a:off x="5517950" y="1852875"/>
            <a:ext cx="1251302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/>
          <p:cNvPicPr preferRelativeResize="0"/>
          <p:nvPr/>
        </p:nvPicPr>
        <p:blipFill rotWithShape="1">
          <a:blip r:embed="rId6">
            <a:alphaModFix/>
          </a:blip>
          <a:srcRect t="3051" b="3048"/>
          <a:stretch/>
        </p:blipFill>
        <p:spPr>
          <a:xfrm>
            <a:off x="8377850" y="1796325"/>
            <a:ext cx="1251302" cy="563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29775" y="1806250"/>
            <a:ext cx="1287547" cy="563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/>
          <p:cNvPicPr preferRelativeResize="0"/>
          <p:nvPr/>
        </p:nvPicPr>
        <p:blipFill rotWithShape="1">
          <a:blip r:embed="rId8">
            <a:alphaModFix/>
          </a:blip>
          <a:srcRect t="118" b="118"/>
          <a:stretch/>
        </p:blipFill>
        <p:spPr>
          <a:xfrm>
            <a:off x="2694950" y="1868775"/>
            <a:ext cx="1251302" cy="43887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"/>
          <p:cNvSpPr txBox="1"/>
          <p:nvPr/>
        </p:nvSpPr>
        <p:spPr>
          <a:xfrm>
            <a:off x="256900" y="5999075"/>
            <a:ext cx="24948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WEEK COMMENCING: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05</a:t>
            </a:r>
            <a:r>
              <a:rPr lang="en-US" sz="11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/05, 13/05, 28/05, 30/06,15/09, 06/10, 27/10</a:t>
            </a:r>
            <a:endParaRPr lang="en-US" sz="1300" b="0" i="0" u="none" strike="noStrike" cap="none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546</Words>
  <Application>Microsoft Office PowerPoint</Application>
  <PresentationFormat>A4 Paper (210x297 mm)</PresentationFormat>
  <Paragraphs>115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Open Sans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Mansell</dc:creator>
  <cp:lastModifiedBy>Ray Impett</cp:lastModifiedBy>
  <cp:revision>13</cp:revision>
  <dcterms:modified xsi:type="dcterms:W3CDTF">2025-03-31T21:05:48Z</dcterms:modified>
</cp:coreProperties>
</file>