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7866"/>
    <a:srgbClr val="FF66CC"/>
    <a:srgbClr val="FF99CC"/>
    <a:srgbClr val="00CC66"/>
    <a:srgbClr val="FF6600"/>
    <a:srgbClr val="F089FB"/>
    <a:srgbClr val="FF9900"/>
    <a:srgbClr val="99CC00"/>
    <a:srgbClr val="9966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849D7-9447-4A76-98BD-7974F1EF9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44B66-C569-4479-8F7E-7C2C80EF8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951E1-C38C-41EA-9762-FC877194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55641-C413-41AE-96BE-E27F8221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C8CAF-750E-4B64-BF87-82C889997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04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967F2-DD25-44FA-9725-FDA430891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E32FE-8E9E-4C43-B709-E1D521F90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FE7C3-22F6-4528-ABAF-18D4E62C0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ED20D-8B15-4D4A-A37F-26CFC665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D985F-C8E5-4BB6-85CD-699316A7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45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A9A9AA-A05D-475D-8826-AABA85811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2DF2A-B5D9-48CB-8A17-7CEE0F893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5E1CC-CFD7-4CDA-8078-931696292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08EE7-69A9-4702-82BA-867A9DF5C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A0E0F-34B1-4F5F-9DFB-56C760F61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06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AA938-A73A-4A03-939D-5A844B733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1E2AE-BE23-43DE-ABC8-CE8643DF4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C9E01-F302-4F16-A66F-719ED7582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B6CDD-6C97-495B-B941-494B190C1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7401-4574-426D-B2FE-31625992D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59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00D93-D52B-4553-BF79-0847F6CED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191E9-7F9B-4B7A-A6F4-ECF737EB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C0248-9CC1-49A4-BB99-B8B11FA1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7A995-EED0-4777-B36D-611A9DCD6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3E660-FA64-4772-8E3B-B1BB8EE25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44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0ED98-1467-4DAA-A8C4-50606089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F498-095E-4C3C-A98D-02410F9C2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EE274-A829-4CE9-8691-6599F8807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82E26C-28F2-4285-82C1-BE8E4B162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AA6AD-5E45-4D87-B99A-18AFB6992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99A81-A097-4002-8131-B758C659D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39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ACFD0-FFF1-48D7-AAD3-0D427F8C4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5E60B-B500-4666-B9CF-DC4FBAA06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26616-87C2-4D01-977B-0697BD682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48505-E50B-47BE-B621-5DF66CC4D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0BC44-6630-4E0A-89EE-0CCC84E8F3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281EA3-2FD8-496C-B9A4-774109BE1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1FA677-70DB-413A-843C-BCC5835F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2726AD-B2A3-40F6-BA45-0C78C0526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85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D6DA0-74B7-486E-9E40-8EABA26E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3A7BA2-2E83-403E-8AA8-8442B5828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145B73-905A-4C8B-9FB0-54F9161A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F99A4-D187-4E47-90A0-CED853671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599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77CB9B-8858-40D9-891A-33D7824D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2FB537-810F-4E73-81FB-1B3A46AC0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9D1D4-00AD-4109-AADC-A282A9222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3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15A6-D0CC-4033-B249-2E066400D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5035B-5301-4E07-9FDA-613F1880A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2FEBA-4105-45A5-82DB-C2E3D5E6D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8901E-1927-49F2-A25A-E89A7A1B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D407B-201E-4E9A-8352-DF8751821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DD85A-1758-4B9E-BC85-6C2F2842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37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E89D9-C244-411F-A12D-DA7CD7F01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41242-6982-4953-A33D-DC8030226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3F3FB-87CD-42CD-87B7-BB9FED993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D857-0D0F-42C1-B424-B56C24B9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3411D-4D37-4FA8-9AAB-13D759AB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6FFBE-418E-4CE1-A379-815D61EB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68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FB0071-B425-4F27-B81C-3D6DFE9EB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1A03C-AA3C-4F25-A3B6-4DC7EF6E3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3FB66-6405-4FAD-AFD4-8646D5EDA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792DC-02CC-43EB-90BC-F5D721E65D64}" type="datetimeFigureOut">
              <a:rPr lang="en-GB" smtClean="0"/>
              <a:t>06/06/2024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6D670-177A-4883-898A-609A46974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BB725-06D6-46BB-B1D8-FC35CC5C5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54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thesquirrelclub@aecps.org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Rainbow Bunting Clip Art at Clker.com ...">
            <a:extLst>
              <a:ext uri="{FF2B5EF4-FFF2-40B4-BE49-F238E27FC236}">
                <a16:creationId xmlns:a16="http://schemas.microsoft.com/office/drawing/2014/main" id="{C90DDB7C-0476-4D09-A786-B29844E3C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8" y="5173501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ainbow Bunting Clip Art at Clker.com ...">
            <a:extLst>
              <a:ext uri="{FF2B5EF4-FFF2-40B4-BE49-F238E27FC236}">
                <a16:creationId xmlns:a16="http://schemas.microsoft.com/office/drawing/2014/main" id="{C9E3B848-E406-42EE-8A31-EFC492B99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8401" y="0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 descr="Rainbow Bunting Clip Art at Clker.com ...">
            <a:extLst>
              <a:ext uri="{FF2B5EF4-FFF2-40B4-BE49-F238E27FC236}">
                <a16:creationId xmlns:a16="http://schemas.microsoft.com/office/drawing/2014/main" id="{C23AC159-0FFD-46E3-BAD1-7827DFAE6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716" y="5247600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Rainbow Bunting Clip Art at Clker.com ...">
            <a:extLst>
              <a:ext uri="{FF2B5EF4-FFF2-40B4-BE49-F238E27FC236}">
                <a16:creationId xmlns:a16="http://schemas.microsoft.com/office/drawing/2014/main" id="{683D4A86-BD15-4FFF-B08D-344EA222B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5" y="-27790"/>
            <a:ext cx="2493964" cy="1714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Wild Animal Cartoon Images – Browse 1 ...">
            <a:extLst>
              <a:ext uri="{FF2B5EF4-FFF2-40B4-BE49-F238E27FC236}">
                <a16:creationId xmlns:a16="http://schemas.microsoft.com/office/drawing/2014/main" id="{0EECE298-19F7-4460-96AD-A24076044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224" y="4882356"/>
            <a:ext cx="1764217" cy="136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itanUI | Cartoon clip art ...">
            <a:extLst>
              <a:ext uri="{FF2B5EF4-FFF2-40B4-BE49-F238E27FC236}">
                <a16:creationId xmlns:a16="http://schemas.microsoft.com/office/drawing/2014/main" id="{3952FA67-6602-4FE1-8D79-9A09E20608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1452" y="4882356"/>
            <a:ext cx="1310548" cy="1975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0,000 Summer cartoon Vector Images ...">
            <a:extLst>
              <a:ext uri="{FF2B5EF4-FFF2-40B4-BE49-F238E27FC236}">
                <a16:creationId xmlns:a16="http://schemas.microsoft.com/office/drawing/2014/main" id="{8EA6A3C2-922C-4831-B667-02E5084EF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893" y="902078"/>
            <a:ext cx="4632855" cy="1687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35286" y="36116"/>
            <a:ext cx="299227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Book Antiqua" panose="02040602050305030304" pitchFamily="18" charset="0"/>
            </a:endParaRP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Week 1  Animals In The Wild</a:t>
            </a:r>
          </a:p>
          <a:p>
            <a:pPr algn="ctr"/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Monday 22</a:t>
            </a:r>
            <a:r>
              <a:rPr lang="en-GB" sz="1400" baseline="30000" dirty="0">
                <a:solidFill>
                  <a:srgbClr val="33CCFF"/>
                </a:solidFill>
                <a:latin typeface="Book Antiqua" panose="02040602050305030304" pitchFamily="18" charset="0"/>
              </a:rPr>
              <a:t>nd</a:t>
            </a:r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Tuesday 23</a:t>
            </a:r>
            <a:r>
              <a:rPr lang="en-GB" sz="1400" baseline="30000" dirty="0">
                <a:solidFill>
                  <a:srgbClr val="33CCFF"/>
                </a:solidFill>
                <a:latin typeface="Book Antiqua" panose="02040602050305030304" pitchFamily="18" charset="0"/>
              </a:rPr>
              <a:t>rd</a:t>
            </a:r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Wednesday 24</a:t>
            </a:r>
            <a:r>
              <a:rPr lang="en-GB" sz="1400" baseline="30000" dirty="0">
                <a:solidFill>
                  <a:srgbClr val="33CCFF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 Thursday 25</a:t>
            </a:r>
            <a:r>
              <a:rPr lang="en-GB" sz="1400" baseline="30000" dirty="0">
                <a:solidFill>
                  <a:srgbClr val="33CCFF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33CCFF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endParaRPr lang="en-GB" sz="1400" dirty="0">
              <a:latin typeface="Book Antiqua" panose="02040602050305030304" pitchFamily="18" charset="0"/>
            </a:endParaRP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Week 2  Monster Invasion!</a:t>
            </a:r>
          </a:p>
          <a:p>
            <a:pPr algn="ctr"/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Monday 29</a:t>
            </a:r>
            <a:r>
              <a:rPr lang="en-GB" sz="1400" baseline="30000" dirty="0">
                <a:solidFill>
                  <a:srgbClr val="FF99CC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Tuesday 30</a:t>
            </a:r>
            <a:r>
              <a:rPr lang="en-GB" sz="1400" baseline="30000" dirty="0">
                <a:solidFill>
                  <a:srgbClr val="FF99CC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 Wednesday 31</a:t>
            </a:r>
            <a:r>
              <a:rPr lang="en-GB" sz="1400" baseline="30000" dirty="0">
                <a:solidFill>
                  <a:srgbClr val="FF99CC"/>
                </a:solidFill>
                <a:latin typeface="Book Antiqua" panose="02040602050305030304" pitchFamily="18" charset="0"/>
              </a:rPr>
              <a:t>st</a:t>
            </a:r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 July</a:t>
            </a:r>
          </a:p>
          <a:p>
            <a:pPr algn="ctr"/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Thursday 1</a:t>
            </a:r>
            <a:r>
              <a:rPr lang="en-GB" sz="1400" baseline="30000" dirty="0">
                <a:solidFill>
                  <a:srgbClr val="FF99CC"/>
                </a:solidFill>
                <a:latin typeface="Book Antiqua" panose="02040602050305030304" pitchFamily="18" charset="0"/>
              </a:rPr>
              <a:t>st</a:t>
            </a:r>
            <a:r>
              <a:rPr lang="en-GB" sz="1400" dirty="0">
                <a:solidFill>
                  <a:srgbClr val="FF99CC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endParaRPr lang="en-GB" sz="10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Week 3  We’re All Going On A Summer Holiday!</a:t>
            </a:r>
          </a:p>
          <a:p>
            <a:pPr algn="ctr"/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Monday 5</a:t>
            </a:r>
            <a:r>
              <a:rPr lang="en-GB" sz="1400" baseline="30000" dirty="0">
                <a:solidFill>
                  <a:srgbClr val="00CC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Tuesday 6</a:t>
            </a:r>
            <a:r>
              <a:rPr lang="en-GB" sz="1400" baseline="30000" dirty="0">
                <a:solidFill>
                  <a:srgbClr val="00CC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Wednesday 7</a:t>
            </a:r>
            <a:r>
              <a:rPr lang="en-GB" sz="1400" baseline="30000" dirty="0">
                <a:solidFill>
                  <a:srgbClr val="00CC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Thursday 8</a:t>
            </a:r>
            <a:r>
              <a:rPr lang="en-GB" sz="1400" baseline="30000" dirty="0">
                <a:solidFill>
                  <a:srgbClr val="00CC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00CC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endParaRPr lang="en-GB" sz="1000" dirty="0">
              <a:latin typeface="Comic Sans MS" panose="030F0702030302020204" pitchFamily="66" charset="0"/>
            </a:endParaRPr>
          </a:p>
          <a:p>
            <a:pPr algn="ctr"/>
            <a:endParaRPr lang="en-GB" sz="900" dirty="0">
              <a:solidFill>
                <a:srgbClr val="00B050"/>
              </a:solidFill>
              <a:latin typeface="Chiller" panose="04020404031007020602" pitchFamily="82" charset="0"/>
            </a:endParaRPr>
          </a:p>
          <a:p>
            <a:pPr algn="ctr"/>
            <a:endParaRPr lang="en-GB" sz="9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760292" y="17808"/>
            <a:ext cx="606549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Alderley Edge Community Primary School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Church Lane, Alderley Edge, Cheshire, SK9 7UZ</a:t>
            </a:r>
            <a:endParaRPr lang="en-GB" sz="600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thesquirrelclub@aecps.org     Tel: 01625 704513    www.aecps.org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69736" y="5136022"/>
            <a:ext cx="6580260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0070C0"/>
                </a:solidFill>
                <a:latin typeface="Book Antiqua" panose="02040602050305030304" pitchFamily="18" charset="0"/>
              </a:rPr>
              <a:t>All children aged 4 and above welcome to attend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Opening times Monday – Thursday 7.45am – 6.00pm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Full day £30.00 first child, siblings £28.00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Half day £19.00 first child, siblings £17.00 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10% discount for weekly bookings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Could all children please bring their own morning snack and packed lunch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A healthy afternoon snack is included in the price</a:t>
            </a: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To make a booking please call Tel: 01625 704513 Email </a:t>
            </a:r>
            <a:r>
              <a:rPr lang="en-GB" sz="1050" u="sng" dirty="0">
                <a:latin typeface="Book Antiqua" panose="02040602050305030304" pitchFamily="18" charset="0"/>
                <a:hlinkClick r:id="rId6"/>
              </a:rPr>
              <a:t>thesquirrelclub@aecps.org</a:t>
            </a:r>
            <a:endParaRPr lang="en-GB" sz="1050" u="sng" dirty="0">
              <a:latin typeface="Book Antiqua" panose="02040602050305030304" pitchFamily="18" charset="0"/>
            </a:endParaRPr>
          </a:p>
          <a:p>
            <a:pPr algn="ctr"/>
            <a:r>
              <a:rPr lang="en-GB" sz="1050" dirty="0">
                <a:latin typeface="Book Antiqua" panose="02040602050305030304" pitchFamily="18" charset="0"/>
              </a:rPr>
              <a:t>For cancellations – please refer to TSC Terms and Conditions</a:t>
            </a:r>
          </a:p>
          <a:p>
            <a:pPr algn="ctr"/>
            <a:endParaRPr lang="en-GB" sz="1100" dirty="0">
              <a:latin typeface="Calibri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194" y="0"/>
            <a:ext cx="1768833" cy="581114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2468632" y="1445234"/>
            <a:ext cx="6640081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4400" b="1" dirty="0">
              <a:ln w="17780" cmpd="sng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en-US" sz="4800" b="1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FF66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 Antiqua" panose="02040602050305030304" pitchFamily="18" charset="0"/>
              </a:rPr>
              <a:t>Holiday Club 2024</a:t>
            </a:r>
          </a:p>
        </p:txBody>
      </p:sp>
      <p:sp>
        <p:nvSpPr>
          <p:cNvPr id="20" name="AutoShape 2" descr="Free Halloween Images Transparent Background, Download Free Clip Art, Free  Clip Art on Clipart Library"/>
          <p:cNvSpPr>
            <a:spLocks noChangeAspect="1" noChangeArrowheads="1"/>
          </p:cNvSpPr>
          <p:nvPr/>
        </p:nvSpPr>
        <p:spPr bwMode="auto">
          <a:xfrm>
            <a:off x="-3364048" y="22015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D3A97D-9FD0-477D-9D89-39793BAE7934}"/>
              </a:ext>
            </a:extLst>
          </p:cNvPr>
          <p:cNvSpPr/>
          <p:nvPr/>
        </p:nvSpPr>
        <p:spPr>
          <a:xfrm>
            <a:off x="7258894" y="1059678"/>
            <a:ext cx="4632856" cy="5279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400" dirty="0">
              <a:latin typeface="Book Antiqua" panose="02040602050305030304" pitchFamily="18" charset="0"/>
            </a:endParaRP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Week 4  Under the Sea, Under The Sea, </a:t>
            </a: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What Will We See?</a:t>
            </a:r>
          </a:p>
          <a:p>
            <a:pPr algn="ctr"/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Monday 12</a:t>
            </a:r>
            <a:r>
              <a:rPr lang="en-GB" sz="1400" baseline="30000" dirty="0">
                <a:solidFill>
                  <a:srgbClr val="9966FF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Tuesday 13</a:t>
            </a:r>
            <a:r>
              <a:rPr lang="en-GB" sz="1400" baseline="30000" dirty="0">
                <a:solidFill>
                  <a:srgbClr val="9966FF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Wednesday 14</a:t>
            </a:r>
            <a:r>
              <a:rPr lang="en-GB" sz="1400" baseline="30000" dirty="0">
                <a:solidFill>
                  <a:srgbClr val="9966FF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Thursday 15</a:t>
            </a:r>
            <a:r>
              <a:rPr lang="en-GB" sz="1400" baseline="30000" dirty="0">
                <a:solidFill>
                  <a:srgbClr val="9966FF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9966FF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endParaRPr lang="en-GB" sz="1400" dirty="0">
              <a:latin typeface="Book Antiqua" panose="02040602050305030304" pitchFamily="18" charset="0"/>
            </a:endParaRP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Week 5  If You Go Down To The Woods Today…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Monday 19</a:t>
            </a:r>
            <a:r>
              <a:rPr lang="en-GB" sz="1400" baseline="30000" dirty="0">
                <a:solidFill>
                  <a:srgbClr val="FF0000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Tuesday 20</a:t>
            </a:r>
            <a:r>
              <a:rPr lang="en-GB" sz="1400" baseline="30000" dirty="0">
                <a:solidFill>
                  <a:srgbClr val="FF0000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Wednesday 21</a:t>
            </a:r>
            <a:r>
              <a:rPr lang="en-GB" sz="1400" baseline="30000" dirty="0">
                <a:solidFill>
                  <a:srgbClr val="FF0000"/>
                </a:solidFill>
                <a:latin typeface="Book Antiqua" panose="02040602050305030304" pitchFamily="18" charset="0"/>
              </a:rPr>
              <a:t>st</a:t>
            </a:r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Thursday 22</a:t>
            </a:r>
            <a:r>
              <a:rPr lang="en-GB" sz="1400" baseline="30000" dirty="0">
                <a:solidFill>
                  <a:srgbClr val="FF0000"/>
                </a:solidFill>
                <a:latin typeface="Book Antiqua" panose="02040602050305030304" pitchFamily="18" charset="0"/>
              </a:rPr>
              <a:t>nd</a:t>
            </a:r>
            <a:r>
              <a:rPr lang="en-GB" sz="1400" dirty="0">
                <a:solidFill>
                  <a:srgbClr val="FF0000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endParaRPr lang="en-GB" sz="1400" dirty="0">
              <a:solidFill>
                <a:schemeClr val="bg1">
                  <a:lumMod val="6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Week 6  </a:t>
            </a:r>
            <a:r>
              <a:rPr lang="en-GB" sz="1600" dirty="0" err="1">
                <a:latin typeface="Book Antiqua" panose="02040602050305030304" pitchFamily="18" charset="0"/>
              </a:rPr>
              <a:t>Splish</a:t>
            </a:r>
            <a:r>
              <a:rPr lang="en-GB" sz="1600" dirty="0">
                <a:latin typeface="Book Antiqua" panose="02040602050305030304" pitchFamily="18" charset="0"/>
              </a:rPr>
              <a:t> Splash!</a:t>
            </a:r>
          </a:p>
          <a:p>
            <a:pPr algn="ctr"/>
            <a:r>
              <a:rPr lang="en-GB" sz="1600" dirty="0">
                <a:latin typeface="Book Antiqua" panose="02040602050305030304" pitchFamily="18" charset="0"/>
              </a:rPr>
              <a:t>Dive Into Summer</a:t>
            </a:r>
          </a:p>
          <a:p>
            <a:pPr algn="ctr"/>
            <a:r>
              <a:rPr lang="en-GB" sz="1600" dirty="0">
                <a:solidFill>
                  <a:srgbClr val="E67866"/>
                </a:solidFill>
                <a:latin typeface="Book Antiqua" panose="02040602050305030304" pitchFamily="18" charset="0"/>
              </a:rPr>
              <a:t>M</a:t>
            </a:r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onday 26</a:t>
            </a:r>
            <a:r>
              <a:rPr lang="en-GB" sz="1400" baseline="30000" dirty="0">
                <a:solidFill>
                  <a:srgbClr val="E678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 August </a:t>
            </a:r>
            <a:r>
              <a:rPr lang="en-GB" sz="1600" b="1" i="1" dirty="0">
                <a:solidFill>
                  <a:srgbClr val="E67866"/>
                </a:solidFill>
                <a:latin typeface="Book Antiqua" panose="02040602050305030304" pitchFamily="18" charset="0"/>
              </a:rPr>
              <a:t>BANK HOLIDAY CLOSED</a:t>
            </a:r>
          </a:p>
          <a:p>
            <a:pPr algn="ctr"/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Tuesday 27</a:t>
            </a:r>
            <a:r>
              <a:rPr lang="en-GB" sz="1400" baseline="30000" dirty="0">
                <a:solidFill>
                  <a:srgbClr val="E678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Wednesday 28</a:t>
            </a:r>
            <a:r>
              <a:rPr lang="en-GB" sz="1400" baseline="30000" dirty="0">
                <a:solidFill>
                  <a:srgbClr val="E678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Thursday 29</a:t>
            </a:r>
            <a:r>
              <a:rPr lang="en-GB" sz="1400" baseline="30000" dirty="0">
                <a:solidFill>
                  <a:srgbClr val="E67866"/>
                </a:solidFill>
                <a:latin typeface="Book Antiqua" panose="02040602050305030304" pitchFamily="18" charset="0"/>
              </a:rPr>
              <a:t>th</a:t>
            </a:r>
            <a:r>
              <a:rPr lang="en-GB" sz="1400" dirty="0">
                <a:solidFill>
                  <a:srgbClr val="E67866"/>
                </a:solidFill>
                <a:latin typeface="Book Antiqua" panose="02040602050305030304" pitchFamily="18" charset="0"/>
              </a:rPr>
              <a:t> August</a:t>
            </a:r>
          </a:p>
          <a:p>
            <a:pPr algn="ctr"/>
            <a:endParaRPr lang="en-GB" sz="1600" dirty="0">
              <a:solidFill>
                <a:srgbClr val="E67866"/>
              </a:solidFill>
              <a:latin typeface="Book Antiqua" panose="02040602050305030304" pitchFamily="18" charset="0"/>
            </a:endParaRPr>
          </a:p>
          <a:p>
            <a:pPr algn="ctr"/>
            <a:endParaRPr lang="en-GB" sz="1600" dirty="0">
              <a:solidFill>
                <a:schemeClr val="bg1">
                  <a:lumMod val="65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1036" name="Picture 12" descr="Freeze Ice Lollies Ident-4 – Fubiz Media">
            <a:extLst>
              <a:ext uri="{FF2B5EF4-FFF2-40B4-BE49-F238E27FC236}">
                <a16:creationId xmlns:a16="http://schemas.microsoft.com/office/drawing/2014/main" id="{E576DAFE-6999-4AF2-B67E-B61D35048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75" y="2990771"/>
            <a:ext cx="2969471" cy="189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cary Monster Stock Illustrations – 155 ...">
            <a:extLst>
              <a:ext uri="{FF2B5EF4-FFF2-40B4-BE49-F238E27FC236}">
                <a16:creationId xmlns:a16="http://schemas.microsoft.com/office/drawing/2014/main" id="{50B10973-2926-42D5-A9D8-8C27BD4C7C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07" y="82602"/>
            <a:ext cx="1408819" cy="124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his cartoon clipart shows a sandcastle ...">
            <a:extLst>
              <a:ext uri="{FF2B5EF4-FFF2-40B4-BE49-F238E27FC236}">
                <a16:creationId xmlns:a16="http://schemas.microsoft.com/office/drawing/2014/main" id="{781AEE35-AB1C-4433-AE6D-CB737CAA2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303" y="126436"/>
            <a:ext cx="1178466" cy="117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02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255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Book Antiqua</vt:lpstr>
      <vt:lpstr>Calibri</vt:lpstr>
      <vt:lpstr>Calibri Light</vt:lpstr>
      <vt:lpstr>Chiller</vt:lpstr>
      <vt:lpstr>Comic Sans MS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Share</dc:creator>
  <cp:lastModifiedBy>Ruth Share</cp:lastModifiedBy>
  <cp:revision>46</cp:revision>
  <dcterms:created xsi:type="dcterms:W3CDTF">2023-02-22T17:26:38Z</dcterms:created>
  <dcterms:modified xsi:type="dcterms:W3CDTF">2024-06-06T14:01:27Z</dcterms:modified>
</cp:coreProperties>
</file>