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FF66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24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69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53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35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68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70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1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554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54425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2988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7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EB7EF-8267-4255-AB9E-761D20DE86EF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66B2-950A-43EB-8408-AC1D32600B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10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artoon cute cupcake character. Vector ...">
            <a:extLst>
              <a:ext uri="{FF2B5EF4-FFF2-40B4-BE49-F238E27FC236}">
                <a16:creationId xmlns:a16="http://schemas.microsoft.com/office/drawing/2014/main" id="{F10FB2ED-0B92-437E-BE85-B1A8D5C4F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274" y="84507"/>
            <a:ext cx="1769476" cy="200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038345" y="1681634"/>
            <a:ext cx="491652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002060"/>
                </a:solidFill>
                <a:latin typeface="Berlin Sans FB" panose="020E0602020502020306" pitchFamily="34" charset="0"/>
              </a:rPr>
              <a:t>Monday 27</a:t>
            </a:r>
            <a:r>
              <a:rPr lang="en-GB" sz="2000" baseline="30000" dirty="0">
                <a:solidFill>
                  <a:srgbClr val="002060"/>
                </a:solidFill>
                <a:latin typeface="Berlin Sans FB" panose="020E0602020502020306" pitchFamily="34" charset="0"/>
              </a:rPr>
              <a:t>th</a:t>
            </a:r>
            <a:r>
              <a:rPr lang="en-GB" sz="2000" dirty="0">
                <a:solidFill>
                  <a:srgbClr val="002060"/>
                </a:solidFill>
                <a:latin typeface="Berlin Sans FB" panose="020E0602020502020306" pitchFamily="34" charset="0"/>
              </a:rPr>
              <a:t> May</a:t>
            </a:r>
          </a:p>
          <a:p>
            <a:pPr algn="ctr"/>
            <a:r>
              <a:rPr lang="en-GB" sz="1400" dirty="0">
                <a:solidFill>
                  <a:srgbClr val="002060"/>
                </a:solidFill>
                <a:latin typeface="Berlin Sans FB" panose="020E0602020502020306" pitchFamily="34" charset="0"/>
              </a:rPr>
              <a:t>Spring Bank Holiday</a:t>
            </a:r>
          </a:p>
          <a:p>
            <a:pPr algn="ctr"/>
            <a:r>
              <a:rPr lang="en-GB" sz="1400" dirty="0">
                <a:solidFill>
                  <a:srgbClr val="002060"/>
                </a:solidFill>
                <a:latin typeface="Berlin Sans FB" panose="020E0602020502020306" pitchFamily="34" charset="0"/>
              </a:rPr>
              <a:t>Closed</a:t>
            </a:r>
          </a:p>
          <a:p>
            <a:pPr algn="ctr"/>
            <a:endParaRPr lang="en-GB" sz="1400" dirty="0">
              <a:solidFill>
                <a:srgbClr val="002060"/>
              </a:solidFill>
              <a:latin typeface="Berlin Sans FB" panose="020E0602020502020306" pitchFamily="34" charset="0"/>
            </a:endParaRPr>
          </a:p>
          <a:p>
            <a:pPr algn="ctr"/>
            <a:r>
              <a:rPr lang="en-GB" sz="2000" dirty="0">
                <a:solidFill>
                  <a:srgbClr val="00B050"/>
                </a:solidFill>
                <a:latin typeface="Berlin Sans FB" panose="020E0602020502020306" pitchFamily="34" charset="0"/>
              </a:rPr>
              <a:t>Tuesday 28</a:t>
            </a:r>
            <a:r>
              <a:rPr lang="en-GB" sz="2000" baseline="30000" dirty="0">
                <a:solidFill>
                  <a:srgbClr val="00B050"/>
                </a:solidFill>
                <a:latin typeface="Berlin Sans FB" panose="020E0602020502020306" pitchFamily="34" charset="0"/>
              </a:rPr>
              <a:t>th</a:t>
            </a:r>
            <a:r>
              <a:rPr lang="en-GB" sz="2000" dirty="0">
                <a:solidFill>
                  <a:srgbClr val="00B050"/>
                </a:solidFill>
                <a:latin typeface="Berlin Sans FB" panose="020E0602020502020306" pitchFamily="34" charset="0"/>
              </a:rPr>
              <a:t> May</a:t>
            </a:r>
          </a:p>
          <a:p>
            <a:pPr algn="ctr"/>
            <a:r>
              <a:rPr lang="en-GB" sz="1600" dirty="0">
                <a:solidFill>
                  <a:srgbClr val="00B050"/>
                </a:solidFill>
                <a:latin typeface="Berlin Sans FB" panose="020E0602020502020306" pitchFamily="34" charset="0"/>
              </a:rPr>
              <a:t>The Big Dig</a:t>
            </a:r>
          </a:p>
          <a:p>
            <a:pPr algn="ctr"/>
            <a:r>
              <a:rPr lang="en-GB" sz="1600" dirty="0">
                <a:solidFill>
                  <a:srgbClr val="00B050"/>
                </a:solidFill>
                <a:latin typeface="Berlin Sans FB" panose="020E0602020502020306" pitchFamily="34" charset="0"/>
              </a:rPr>
              <a:t>Gardening Day</a:t>
            </a:r>
          </a:p>
          <a:p>
            <a:pPr algn="ctr"/>
            <a:endParaRPr lang="en-GB" sz="1600" dirty="0">
              <a:solidFill>
                <a:srgbClr val="00B050"/>
              </a:solidFill>
              <a:latin typeface="Berlin Sans FB" panose="020E0602020502020306" pitchFamily="34" charset="0"/>
            </a:endParaRPr>
          </a:p>
          <a:p>
            <a:pPr algn="ctr"/>
            <a:r>
              <a:rPr lang="en-GB" sz="2000" dirty="0">
                <a:solidFill>
                  <a:srgbClr val="00B0F0"/>
                </a:solidFill>
                <a:latin typeface="Berlin Sans FB" panose="020E0602020502020306" pitchFamily="34" charset="0"/>
              </a:rPr>
              <a:t>Wednesday 29</a:t>
            </a:r>
            <a:r>
              <a:rPr lang="en-GB" sz="2000" baseline="30000" dirty="0">
                <a:solidFill>
                  <a:srgbClr val="00B0F0"/>
                </a:solidFill>
                <a:latin typeface="Berlin Sans FB" panose="020E0602020502020306" pitchFamily="34" charset="0"/>
              </a:rPr>
              <a:t>th</a:t>
            </a:r>
            <a:r>
              <a:rPr lang="en-GB" sz="2000" dirty="0">
                <a:solidFill>
                  <a:srgbClr val="00B0F0"/>
                </a:solidFill>
                <a:latin typeface="Berlin Sans FB" panose="020E0602020502020306" pitchFamily="34" charset="0"/>
              </a:rPr>
              <a:t> May</a:t>
            </a:r>
          </a:p>
          <a:p>
            <a:pPr algn="ctr"/>
            <a:r>
              <a:rPr lang="en-GB" sz="1600" dirty="0">
                <a:solidFill>
                  <a:srgbClr val="00B0F0"/>
                </a:solidFill>
                <a:latin typeface="Berlin Sans FB" panose="020E0602020502020306" pitchFamily="34" charset="0"/>
              </a:rPr>
              <a:t>Come, bake and decorate</a:t>
            </a:r>
          </a:p>
          <a:p>
            <a:pPr algn="ctr"/>
            <a:endParaRPr lang="en-GB" sz="1600" dirty="0">
              <a:solidFill>
                <a:srgbClr val="00B0F0"/>
              </a:solidFill>
              <a:latin typeface="Berlin Sans FB" panose="020E0602020502020306" pitchFamily="34" charset="0"/>
            </a:endParaRPr>
          </a:p>
          <a:p>
            <a:pPr algn="ctr"/>
            <a:r>
              <a:rPr lang="en-GB" sz="2000" dirty="0">
                <a:solidFill>
                  <a:srgbClr val="FF66CC"/>
                </a:solidFill>
                <a:latin typeface="Berlin Sans FB" panose="020E0602020502020306" pitchFamily="34" charset="0"/>
              </a:rPr>
              <a:t>Thursday 30</a:t>
            </a:r>
            <a:r>
              <a:rPr lang="en-GB" sz="2000" baseline="30000" dirty="0">
                <a:solidFill>
                  <a:srgbClr val="FF66CC"/>
                </a:solidFill>
                <a:latin typeface="Berlin Sans FB" panose="020E0602020502020306" pitchFamily="34" charset="0"/>
              </a:rPr>
              <a:t>th</a:t>
            </a:r>
            <a:r>
              <a:rPr lang="en-GB" sz="2000" dirty="0">
                <a:solidFill>
                  <a:srgbClr val="FF66CC"/>
                </a:solidFill>
                <a:latin typeface="Berlin Sans FB" panose="020E0602020502020306" pitchFamily="34" charset="0"/>
              </a:rPr>
              <a:t> May</a:t>
            </a:r>
          </a:p>
          <a:p>
            <a:pPr algn="ctr"/>
            <a:r>
              <a:rPr lang="en-GB" sz="1600" dirty="0">
                <a:solidFill>
                  <a:srgbClr val="FF66CC"/>
                </a:solidFill>
                <a:latin typeface="Berlin Sans FB" panose="020E0602020502020306" pitchFamily="34" charset="0"/>
              </a:rPr>
              <a:t>Squirrel’s Spread the Kindness Day</a:t>
            </a:r>
          </a:p>
          <a:p>
            <a:pPr algn="ctr"/>
            <a:endParaRPr lang="en-GB" sz="1600" b="1" dirty="0">
              <a:solidFill>
                <a:srgbClr val="FF0066"/>
              </a:solidFill>
              <a:latin typeface="Calibri" pitchFamily="34" charset="0"/>
            </a:endParaRPr>
          </a:p>
          <a:p>
            <a:pPr algn="ctr"/>
            <a:endParaRPr lang="en-GB" sz="1400" b="1" dirty="0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endParaRPr lang="en-GB" sz="14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-2" y="-76944"/>
            <a:ext cx="914399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0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erlin Sans FB" panose="020E0602020502020306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Alderley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 Edge Community Primary School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Church Lane, </a:t>
            </a:r>
            <a:r>
              <a:rPr kumimoji="0" lang="en-GB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Alderley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 Edge, Cheshire, SK9 7UZ</a:t>
            </a:r>
            <a:endParaRPr kumimoji="0" lang="en-GB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erlin Sans FB" panose="020E0602020502020306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		</a:t>
            </a:r>
            <a:r>
              <a:rPr kumimoji="0" lang="en-GB" sz="1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            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 thesquirrelclub@aecps.org            Tel: 01625 704 513                </a:t>
            </a:r>
            <a:r>
              <a:rPr kumimoji="0" lang="en-GB" sz="1000" b="0" i="0" u="none" strike="noStrike" cap="none" normalizeH="0" baseline="0" dirty="0">
                <a:ln>
                  <a:noFill/>
                </a:ln>
                <a:effectLst/>
                <a:latin typeface="Berlin Sans FB" panose="020E0602020502020306" pitchFamily="34" charset="0"/>
                <a:ea typeface="Times New Roman" pitchFamily="18" charset="0"/>
                <a:cs typeface="Times New Roman" pitchFamily="18" charset="0"/>
              </a:rPr>
              <a:t>www.aecps.org</a:t>
            </a:r>
            <a:endParaRPr kumimoji="0" lang="en-GB" sz="1800" b="0" i="0" u="none" strike="noStrike" cap="none" normalizeH="0" baseline="0" dirty="0">
              <a:ln>
                <a:noFill/>
              </a:ln>
              <a:effectLst/>
              <a:latin typeface="Berlin Sans FB" panose="020E0602020502020306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38345" y="5589240"/>
            <a:ext cx="48379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dirty="0">
                <a:latin typeface="Berlin Sans FB" panose="020E0602020502020306" pitchFamily="34" charset="0"/>
              </a:rPr>
              <a:t>Opening times Monday -Thursday 7.45am – 6.00pm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Full day: first child £30.00, siblings £28.00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Half day: first child £19.00, siblings £17.00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10% discount for weekly bookings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Could all children please bring their own morning snack and packed lunch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A healthy afternoon snack is included in the price</a:t>
            </a:r>
          </a:p>
          <a:p>
            <a:pPr algn="ctr"/>
            <a:r>
              <a:rPr lang="en-GB" sz="1000" dirty="0">
                <a:latin typeface="Berlin Sans FB" panose="020E0602020502020306" pitchFamily="34" charset="0"/>
              </a:rPr>
              <a:t>To make a booking please email thesquirrelclub@aecps.org</a:t>
            </a:r>
            <a:endParaRPr lang="en-GB" sz="1000" dirty="0">
              <a:solidFill>
                <a:srgbClr val="00B050"/>
              </a:solidFill>
              <a:latin typeface="Book Antiqua" panose="02040602050305030304" pitchFamily="18" charset="0"/>
            </a:endParaRPr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1" y="33251"/>
            <a:ext cx="1424932" cy="587437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899592" y="843573"/>
            <a:ext cx="69567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Footlight MT Light" panose="0204060206030A020304" pitchFamily="18" charset="0"/>
              </a:rPr>
              <a:t> </a:t>
            </a:r>
            <a:r>
              <a:rPr lang="en-US" sz="4800" b="1" cap="none" spc="0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Footlight MT Light" panose="0204060206030A020304" pitchFamily="18" charset="0"/>
              </a:rPr>
              <a:t>Whit </a:t>
            </a:r>
            <a:r>
              <a:rPr lang="en-US" sz="4800" b="1" dirty="0">
                <a:ln w="17780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Footlight MT Light" panose="0204060206030A020304" pitchFamily="18" charset="0"/>
              </a:rPr>
              <a:t>Holiday Club 2024</a:t>
            </a:r>
            <a:endParaRPr lang="en-US" sz="4800" b="1" cap="none" spc="0" dirty="0">
              <a:ln w="17780" cmpd="sng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50800" algn="tl" rotWithShape="0">
                  <a:srgbClr val="000000"/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7744" y="5106860"/>
            <a:ext cx="5175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9966FF"/>
                </a:solidFill>
                <a:latin typeface="Berlin Sans FB" panose="020E0602020502020306" pitchFamily="34" charset="0"/>
              </a:rPr>
              <a:t>   </a:t>
            </a:r>
            <a:r>
              <a:rPr lang="en-GB" sz="2400" dirty="0">
                <a:solidFill>
                  <a:srgbClr val="9966FF"/>
                </a:solidFill>
                <a:latin typeface="Berlin Sans FB" panose="020E0602020502020306" pitchFamily="34" charset="0"/>
              </a:rPr>
              <a:t>All children welcome to attend</a:t>
            </a:r>
          </a:p>
        </p:txBody>
      </p:sp>
      <p:pic>
        <p:nvPicPr>
          <p:cNvPr id="1028" name="Picture 4" descr="CALLING ALL PARENTS!!! SCHOOL HOLIDAY ...">
            <a:extLst>
              <a:ext uri="{FF2B5EF4-FFF2-40B4-BE49-F238E27FC236}">
                <a16:creationId xmlns:a16="http://schemas.microsoft.com/office/drawing/2014/main" id="{820E5052-ED4E-4941-9AFA-80B91BA53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122" y="2369532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chool Holidays Stock Illustrations ...">
            <a:extLst>
              <a:ext uri="{FF2B5EF4-FFF2-40B4-BE49-F238E27FC236}">
                <a16:creationId xmlns:a16="http://schemas.microsoft.com/office/drawing/2014/main" id="{EF0E9949-A2C0-461D-BB8D-CA7510067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31" y="2313821"/>
            <a:ext cx="2543174" cy="180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toon Kids Digging Stock Vector ...">
            <a:extLst>
              <a:ext uri="{FF2B5EF4-FFF2-40B4-BE49-F238E27FC236}">
                <a16:creationId xmlns:a16="http://schemas.microsoft.com/office/drawing/2014/main" id="{99E9DB2E-5149-4414-BCAD-B90DAB848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174991"/>
            <a:ext cx="1952907" cy="138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ositivity Pebbles Set of 20 ...">
            <a:extLst>
              <a:ext uri="{FF2B5EF4-FFF2-40B4-BE49-F238E27FC236}">
                <a16:creationId xmlns:a16="http://schemas.microsoft.com/office/drawing/2014/main" id="{78E96C63-DFA7-4D18-AF7C-944259DFD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626" y="4308930"/>
            <a:ext cx="212407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02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143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Berlin Sans FB</vt:lpstr>
      <vt:lpstr>Book Antiqua</vt:lpstr>
      <vt:lpstr>Calibri</vt:lpstr>
      <vt:lpstr>Calibri Light</vt:lpstr>
      <vt:lpstr>Footlight MT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Amirjit Singh</dc:creator>
  <cp:lastModifiedBy>Ruth Share</cp:lastModifiedBy>
  <cp:revision>59</cp:revision>
  <dcterms:created xsi:type="dcterms:W3CDTF">2016-02-16T08:09:51Z</dcterms:created>
  <dcterms:modified xsi:type="dcterms:W3CDTF">2024-04-16T16:55:19Z</dcterms:modified>
</cp:coreProperties>
</file>