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4" r:id="rId3"/>
    <p:sldId id="265" r:id="rId4"/>
    <p:sldId id="257" r:id="rId5"/>
    <p:sldId id="258" r:id="rId6"/>
    <p:sldId id="260" r:id="rId7"/>
    <p:sldId id="259" r:id="rId8"/>
    <p:sldId id="266" r:id="rId9"/>
    <p:sldId id="267" r:id="rId10"/>
    <p:sldId id="270" r:id="rId11"/>
    <p:sldId id="268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918" autoAdjust="0"/>
    <p:restoredTop sz="94660"/>
  </p:normalViewPr>
  <p:slideViewPr>
    <p:cSldViewPr>
      <p:cViewPr varScale="1">
        <p:scale>
          <a:sx n="108" d="100"/>
          <a:sy n="108" d="100"/>
        </p:scale>
        <p:origin x="2376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AE478-7F80-4A4E-8EC7-0810A34A466E}" type="datetimeFigureOut">
              <a:rPr lang="en-GB" smtClean="0"/>
              <a:pPr/>
              <a:t>21/06/2023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8D918-D07F-43DE-A765-8E5C34D1B9EE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AE478-7F80-4A4E-8EC7-0810A34A466E}" type="datetimeFigureOut">
              <a:rPr lang="en-GB" smtClean="0"/>
              <a:pPr/>
              <a:t>21/06/2023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8D918-D07F-43DE-A765-8E5C34D1B9EE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AE478-7F80-4A4E-8EC7-0810A34A466E}" type="datetimeFigureOut">
              <a:rPr lang="en-GB" smtClean="0"/>
              <a:pPr/>
              <a:t>21/06/2023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8D918-D07F-43DE-A765-8E5C34D1B9EE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AE478-7F80-4A4E-8EC7-0810A34A466E}" type="datetimeFigureOut">
              <a:rPr lang="en-GB" smtClean="0"/>
              <a:pPr/>
              <a:t>21/06/2023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8D918-D07F-43DE-A765-8E5C34D1B9EE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AE478-7F80-4A4E-8EC7-0810A34A466E}" type="datetimeFigureOut">
              <a:rPr lang="en-GB" smtClean="0"/>
              <a:pPr/>
              <a:t>21/06/2023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8D918-D07F-43DE-A765-8E5C34D1B9EE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AE478-7F80-4A4E-8EC7-0810A34A466E}" type="datetimeFigureOut">
              <a:rPr lang="en-GB" smtClean="0"/>
              <a:pPr/>
              <a:t>21/06/2023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8D918-D07F-43DE-A765-8E5C34D1B9EE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AE478-7F80-4A4E-8EC7-0810A34A466E}" type="datetimeFigureOut">
              <a:rPr lang="en-GB" smtClean="0"/>
              <a:pPr/>
              <a:t>21/06/2023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8D918-D07F-43DE-A765-8E5C34D1B9EE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AE478-7F80-4A4E-8EC7-0810A34A466E}" type="datetimeFigureOut">
              <a:rPr lang="en-GB" smtClean="0"/>
              <a:pPr/>
              <a:t>21/06/2023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8D918-D07F-43DE-A765-8E5C34D1B9EE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AE478-7F80-4A4E-8EC7-0810A34A466E}" type="datetimeFigureOut">
              <a:rPr lang="en-GB" smtClean="0"/>
              <a:pPr/>
              <a:t>21/06/2023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8D918-D07F-43DE-A765-8E5C34D1B9EE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AE478-7F80-4A4E-8EC7-0810A34A466E}" type="datetimeFigureOut">
              <a:rPr lang="en-GB" smtClean="0"/>
              <a:pPr/>
              <a:t>21/06/2023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8D918-D07F-43DE-A765-8E5C34D1B9EE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AE478-7F80-4A4E-8EC7-0810A34A466E}" type="datetimeFigureOut">
              <a:rPr lang="en-GB" smtClean="0"/>
              <a:pPr/>
              <a:t>21/06/2023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8D918-D07F-43DE-A765-8E5C34D1B9EE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2AE478-7F80-4A4E-8EC7-0810A34A466E}" type="datetimeFigureOut">
              <a:rPr lang="en-GB" smtClean="0"/>
              <a:pPr/>
              <a:t>21/06/2023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A8D918-D07F-43DE-A765-8E5C34D1B9EE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-2Jsz-xped0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lum bright="52000" contrast="1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179512" y="1556791"/>
            <a:ext cx="8856984" cy="37856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CMC </a:t>
            </a:r>
          </a:p>
          <a:p>
            <a:pPr algn="ctr"/>
            <a:r>
              <a:rPr lang="en-US" sz="8000" b="1" dirty="0" err="1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Pensarn</a:t>
            </a:r>
            <a:r>
              <a:rPr lang="en-US" sz="80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8000" b="1" dirty="0" err="1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Harbour</a:t>
            </a:r>
            <a:r>
              <a:rPr lang="en-US" sz="80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en-US" sz="80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a</a:t>
            </a:r>
            <a:r>
              <a:rPr lang="en-US" sz="8000" b="1" cap="none" spc="0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nd Bryn-y-</a:t>
            </a:r>
            <a:r>
              <a:rPr lang="en-US" sz="8000" b="1" cap="none" spc="0" dirty="0" err="1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Moel</a:t>
            </a:r>
            <a:endParaRPr lang="en-US" sz="80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tx2">
                  <a:lumMod val="75000"/>
                </a:schemeClr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95536" y="5354966"/>
            <a:ext cx="842493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Please click on the link below to view a promotional video for CMC </a:t>
            </a:r>
            <a:r>
              <a:rPr lang="en-GB" dirty="0" err="1"/>
              <a:t>Pensarn</a:t>
            </a:r>
            <a:r>
              <a:rPr lang="en-GB" dirty="0"/>
              <a:t> Harbour that was filmed in 2019 – you may see some familiar faces!</a:t>
            </a:r>
          </a:p>
          <a:p>
            <a:r>
              <a:rPr lang="en-GB" dirty="0"/>
              <a:t> </a:t>
            </a:r>
          </a:p>
          <a:p>
            <a:r>
              <a:rPr lang="en-GB" u="sng" dirty="0">
                <a:hlinkClick r:id="rId3"/>
              </a:rPr>
              <a:t>https://www.youtube.com/watch?v=-2Jsz-xped0</a:t>
            </a:r>
            <a:r>
              <a:rPr lang="en-GB" dirty="0"/>
              <a:t> </a:t>
            </a:r>
          </a:p>
          <a:p>
            <a:endParaRPr lang="en-GB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lum bright="52000" contrast="10000"/>
          </a:blip>
          <a:srcRect/>
          <a:stretch>
            <a:fillRect/>
          </a:stretch>
        </p:blipFill>
        <p:spPr bwMode="auto">
          <a:xfrm>
            <a:off x="-24925" y="-29489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0" y="404664"/>
            <a:ext cx="9144000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Comic Sans MS" pitchFamily="66" charset="0"/>
              </a:rPr>
              <a:t>Information...</a:t>
            </a:r>
          </a:p>
          <a:p>
            <a:r>
              <a:rPr lang="en-GB" sz="2000" b="1" dirty="0"/>
              <a:t>*** </a:t>
            </a:r>
            <a:r>
              <a:rPr lang="en-GB" sz="2000" b="1" dirty="0" err="1"/>
              <a:t>Yr</a:t>
            </a:r>
            <a:r>
              <a:rPr lang="en-GB" sz="2000" b="1" dirty="0"/>
              <a:t> 6 Residential Trip to Pensarn – </a:t>
            </a:r>
            <a:r>
              <a:rPr lang="en-GB" sz="2000" dirty="0"/>
              <a:t>20th – 24th May***</a:t>
            </a:r>
            <a:endParaRPr lang="en-GB" sz="2400" dirty="0"/>
          </a:p>
          <a:p>
            <a:endParaRPr lang="en-GB" sz="2000" dirty="0"/>
          </a:p>
          <a:p>
            <a:r>
              <a:rPr lang="en-GB" sz="2000" i="1" dirty="0"/>
              <a:t>Calculated costs based on 2023 </a:t>
            </a:r>
            <a:endParaRPr lang="en-GB" sz="2400" i="1" dirty="0"/>
          </a:p>
          <a:p>
            <a:r>
              <a:rPr lang="en-GB" sz="2000" i="1" dirty="0"/>
              <a:t>The cost of the holiday will be approximately £390  </a:t>
            </a:r>
            <a:endParaRPr lang="en-GB" sz="2400" i="1" dirty="0"/>
          </a:p>
          <a:p>
            <a:r>
              <a:rPr lang="en-GB" sz="2000" i="1" dirty="0"/>
              <a:t>The cost of the coach will be approximately £50</a:t>
            </a:r>
            <a:endParaRPr lang="en-GB" sz="2400" i="1" dirty="0"/>
          </a:p>
          <a:p>
            <a:r>
              <a:rPr lang="en-GB" sz="2000" i="1" dirty="0"/>
              <a:t>Contribution to additional staffing and treat £10</a:t>
            </a:r>
            <a:endParaRPr lang="en-GB" sz="2400" i="1" dirty="0"/>
          </a:p>
          <a:p>
            <a:r>
              <a:rPr lang="en-GB" sz="2000" dirty="0"/>
              <a:t> </a:t>
            </a:r>
            <a:endParaRPr lang="en-GB" sz="2400" dirty="0"/>
          </a:p>
          <a:p>
            <a:r>
              <a:rPr lang="en-GB" sz="2000" dirty="0"/>
              <a:t>Payment can be made outright, or instalments, or on a weekly or monthly basis.  </a:t>
            </a:r>
          </a:p>
          <a:p>
            <a:endParaRPr lang="en-GB" sz="2000" dirty="0"/>
          </a:p>
          <a:p>
            <a:r>
              <a:rPr lang="en-GB" sz="2000" dirty="0"/>
              <a:t>Please make a confidential appointment to speak to Mrs Walsh if you feel that you will need some advice or assistance towards the visit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0151299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lum bright="52000" contrast="1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-3893" y="3140968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latin typeface="Comic Sans MS" pitchFamily="66" charset="0"/>
              </a:rPr>
              <a:t>Any questions?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lum bright="52000" contrast="1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467544" y="548680"/>
            <a:ext cx="828092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Comic Sans MS" pitchFamily="66" charset="0"/>
              </a:rPr>
              <a:t>Background re CMC...</a:t>
            </a:r>
          </a:p>
          <a:p>
            <a:endParaRPr lang="en-GB" sz="3200" dirty="0">
              <a:latin typeface="Comic Sans MS" pitchFamily="66" charset="0"/>
            </a:endParaRPr>
          </a:p>
          <a:p>
            <a:pPr lvl="1">
              <a:buFont typeface="Wingdings" pitchFamily="2" charset="2"/>
              <a:buChar char="ü"/>
            </a:pPr>
            <a:r>
              <a:rPr lang="en-GB" sz="3200" dirty="0">
                <a:latin typeface="Comic Sans MS" pitchFamily="66" charset="0"/>
              </a:rPr>
              <a:t> Founded in 1966</a:t>
            </a:r>
          </a:p>
          <a:p>
            <a:pPr lvl="1">
              <a:buFont typeface="Wingdings" pitchFamily="2" charset="2"/>
              <a:buChar char="ü"/>
            </a:pPr>
            <a:r>
              <a:rPr lang="en-GB" sz="3200" dirty="0">
                <a:latin typeface="Comic Sans MS" pitchFamily="66" charset="0"/>
              </a:rPr>
              <a:t> Located in Snowdonia National Park </a:t>
            </a:r>
          </a:p>
          <a:p>
            <a:pPr lvl="1">
              <a:buFont typeface="Wingdings" pitchFamily="2" charset="2"/>
              <a:buChar char="ü"/>
            </a:pPr>
            <a:r>
              <a:rPr lang="en-GB" sz="3200" dirty="0">
                <a:latin typeface="Comic Sans MS" pitchFamily="66" charset="0"/>
              </a:rPr>
              <a:t> Centre is split between two locations...</a:t>
            </a:r>
          </a:p>
          <a:p>
            <a:pPr lvl="3">
              <a:buFont typeface="Arial" pitchFamily="34" charset="0"/>
              <a:buChar char="•"/>
            </a:pPr>
            <a:r>
              <a:rPr lang="en-GB" sz="3200" dirty="0">
                <a:latin typeface="Comic Sans MS" pitchFamily="66" charset="0"/>
              </a:rPr>
              <a:t> </a:t>
            </a:r>
            <a:r>
              <a:rPr lang="en-GB" sz="3200" dirty="0" err="1">
                <a:latin typeface="Comic Sans MS" pitchFamily="66" charset="0"/>
              </a:rPr>
              <a:t>Pensarn</a:t>
            </a:r>
            <a:r>
              <a:rPr lang="en-GB" sz="3200" dirty="0">
                <a:latin typeface="Comic Sans MS" pitchFamily="66" charset="0"/>
              </a:rPr>
              <a:t> Harbour</a:t>
            </a:r>
          </a:p>
          <a:p>
            <a:pPr lvl="3">
              <a:buFont typeface="Arial" pitchFamily="34" charset="0"/>
              <a:buChar char="•"/>
            </a:pPr>
            <a:r>
              <a:rPr lang="en-GB" sz="3200" dirty="0">
                <a:latin typeface="Comic Sans MS" pitchFamily="66" charset="0"/>
              </a:rPr>
              <a:t> Bryn-y-</a:t>
            </a:r>
            <a:r>
              <a:rPr lang="en-GB" sz="3200" dirty="0" err="1">
                <a:latin typeface="Comic Sans MS" pitchFamily="66" charset="0"/>
              </a:rPr>
              <a:t>Moel</a:t>
            </a:r>
            <a:endParaRPr lang="en-GB" sz="3200" dirty="0">
              <a:latin typeface="Comic Sans MS" pitchFamily="66" charset="0"/>
            </a:endParaRPr>
          </a:p>
          <a:p>
            <a:pPr lvl="1">
              <a:buFont typeface="Wingdings" pitchFamily="2" charset="2"/>
              <a:buChar char="ü"/>
            </a:pPr>
            <a:r>
              <a:rPr lang="en-GB" sz="3200" dirty="0">
                <a:latin typeface="Comic Sans MS" pitchFamily="66" charset="0"/>
              </a:rPr>
              <a:t> </a:t>
            </a:r>
            <a:r>
              <a:rPr lang="en-GB" sz="3200" dirty="0" err="1">
                <a:latin typeface="Comic Sans MS" pitchFamily="66" charset="0"/>
              </a:rPr>
              <a:t>Llandanwg</a:t>
            </a:r>
            <a:r>
              <a:rPr lang="en-GB" sz="3200" dirty="0">
                <a:latin typeface="Comic Sans MS" pitchFamily="66" charset="0"/>
              </a:rPr>
              <a:t> beach is a 10 minute walk</a:t>
            </a:r>
          </a:p>
          <a:p>
            <a:pPr lvl="1"/>
            <a:endParaRPr lang="en-GB" sz="3200" dirty="0">
              <a:latin typeface="Comic Sans MS" pitchFamily="66" charset="0"/>
            </a:endParaRPr>
          </a:p>
          <a:p>
            <a:pPr lvl="1">
              <a:buFont typeface="Wingdings" pitchFamily="2" charset="2"/>
              <a:buChar char="ü"/>
            </a:pPr>
            <a:endParaRPr lang="en-GB" sz="3200" dirty="0"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lum bright="52000" contrast="1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467544" y="548680"/>
            <a:ext cx="828092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Comic Sans MS" pitchFamily="66" charset="0"/>
              </a:rPr>
              <a:t>Background re CMC...</a:t>
            </a:r>
          </a:p>
          <a:p>
            <a:pPr lvl="1"/>
            <a:endParaRPr lang="en-GB" sz="3200" dirty="0">
              <a:latin typeface="Comic Sans MS" pitchFamily="66" charset="0"/>
            </a:endParaRPr>
          </a:p>
          <a:p>
            <a:pPr lvl="1">
              <a:buFont typeface="Wingdings" pitchFamily="2" charset="2"/>
              <a:buChar char="ü"/>
            </a:pPr>
            <a:r>
              <a:rPr lang="en-GB" sz="3200" dirty="0">
                <a:latin typeface="Comic Sans MS" pitchFamily="66" charset="0"/>
              </a:rPr>
              <a:t> original vision was to ‘develop their physical, mental and spiritual capabilities as individuals and members of society’</a:t>
            </a:r>
          </a:p>
          <a:p>
            <a:pPr lvl="1">
              <a:buFont typeface="Wingdings" pitchFamily="2" charset="2"/>
              <a:buChar char="ü"/>
            </a:pPr>
            <a:r>
              <a:rPr lang="en-GB" sz="3200" dirty="0">
                <a:latin typeface="Comic Sans MS" pitchFamily="66" charset="0"/>
              </a:rPr>
              <a:t> all visitors are treated with gentleness and respect</a:t>
            </a:r>
          </a:p>
          <a:p>
            <a:pPr lvl="1">
              <a:buFont typeface="Wingdings" pitchFamily="2" charset="2"/>
              <a:buChar char="ü"/>
            </a:pPr>
            <a:r>
              <a:rPr lang="en-GB" sz="3200" dirty="0">
                <a:latin typeface="Comic Sans MS" pitchFamily="66" charset="0"/>
              </a:rPr>
              <a:t> no visitors are forced to take part in activities</a:t>
            </a:r>
          </a:p>
          <a:p>
            <a:pPr lvl="1">
              <a:buFont typeface="Wingdings" pitchFamily="2" charset="2"/>
              <a:buChar char="ü"/>
            </a:pPr>
            <a:r>
              <a:rPr lang="en-GB" sz="3200" dirty="0">
                <a:latin typeface="Comic Sans MS" pitchFamily="66" charset="0"/>
              </a:rPr>
              <a:t> staff are sensitive to individual needs</a:t>
            </a:r>
          </a:p>
          <a:p>
            <a:pPr lvl="1">
              <a:buFont typeface="Wingdings" pitchFamily="2" charset="2"/>
              <a:buChar char="ü"/>
            </a:pPr>
            <a:endParaRPr lang="en-GB" sz="3200" dirty="0"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lum bright="52000" contrast="1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1700808"/>
            <a:ext cx="5250907" cy="3629897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756592" y="1844824"/>
            <a:ext cx="5184576" cy="340445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00018 3.7037E-7 C -0.00121 -0.05232 -0.00225 -0.1044 0.01459 -0.13704 C 0.0316 -0.16968 0.06684 -0.18264 0.10244 -0.1956 " pathEditMode="relative" rAng="0" ptsTypes="aaA">
                                      <p:cBhvr>
                                        <p:cTn id="6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00" y="-98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0.02031 -0.02292 C -0.01788 0.02083 -0.01545 0.06481 -0.02447 0.09745 C -0.0335 0.13009 -0.06527 0.15949 -0.07447 0.17338 " pathEditMode="relative" rAng="0" ptsTypes="aaA">
                                      <p:cBhvr>
                                        <p:cTn id="8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00" y="9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lum bright="52000" contrast="1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5736" y="188640"/>
            <a:ext cx="6696744" cy="495101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3" y="2564904"/>
            <a:ext cx="2520280" cy="4104456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lum bright="52000" contrast="1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476672"/>
            <a:ext cx="7592851" cy="587727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lum bright="52000" contrast="1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55576" y="260648"/>
            <a:ext cx="7848872" cy="6278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Comic Sans MS" pitchFamily="66" charset="0"/>
              </a:rPr>
              <a:t>A wide range of activities available...</a:t>
            </a:r>
          </a:p>
          <a:p>
            <a:pPr lvl="1">
              <a:buFont typeface="Wingdings" pitchFamily="2" charset="2"/>
              <a:buChar char="ü"/>
            </a:pPr>
            <a:r>
              <a:rPr lang="en-GB" sz="3200" dirty="0">
                <a:latin typeface="Comic Sans MS" pitchFamily="66" charset="0"/>
              </a:rPr>
              <a:t>  Rock climbing</a:t>
            </a:r>
          </a:p>
          <a:p>
            <a:pPr lvl="1">
              <a:buFont typeface="Wingdings" pitchFamily="2" charset="2"/>
              <a:buChar char="ü"/>
            </a:pPr>
            <a:r>
              <a:rPr lang="en-GB" sz="3200" dirty="0">
                <a:latin typeface="Comic Sans MS" pitchFamily="66" charset="0"/>
              </a:rPr>
              <a:t>  Abseiling</a:t>
            </a:r>
          </a:p>
          <a:p>
            <a:pPr lvl="1">
              <a:buFont typeface="Wingdings" pitchFamily="2" charset="2"/>
              <a:buChar char="ü"/>
            </a:pPr>
            <a:r>
              <a:rPr lang="en-GB" sz="3200" dirty="0">
                <a:latin typeface="Comic Sans MS" pitchFamily="66" charset="0"/>
              </a:rPr>
              <a:t>  Gorge Walking</a:t>
            </a:r>
          </a:p>
          <a:p>
            <a:pPr lvl="1">
              <a:buFont typeface="Wingdings" pitchFamily="2" charset="2"/>
              <a:buChar char="ü"/>
            </a:pPr>
            <a:r>
              <a:rPr lang="en-GB" sz="3200" dirty="0">
                <a:latin typeface="Comic Sans MS" pitchFamily="66" charset="0"/>
              </a:rPr>
              <a:t>  Initiative exercises</a:t>
            </a:r>
          </a:p>
          <a:p>
            <a:pPr lvl="1">
              <a:buFont typeface="Wingdings" pitchFamily="2" charset="2"/>
              <a:buChar char="ü"/>
            </a:pPr>
            <a:r>
              <a:rPr lang="en-GB" sz="3200" dirty="0">
                <a:latin typeface="Comic Sans MS" pitchFamily="66" charset="0"/>
              </a:rPr>
              <a:t>  Orienteering</a:t>
            </a:r>
          </a:p>
          <a:p>
            <a:pPr lvl="1">
              <a:buFont typeface="Wingdings" pitchFamily="2" charset="2"/>
              <a:buChar char="ü"/>
            </a:pPr>
            <a:r>
              <a:rPr lang="en-GB" sz="3200" dirty="0">
                <a:latin typeface="Comic Sans MS" pitchFamily="66" charset="0"/>
              </a:rPr>
              <a:t>  Archery</a:t>
            </a:r>
          </a:p>
          <a:p>
            <a:pPr lvl="1">
              <a:buFont typeface="Wingdings" pitchFamily="2" charset="2"/>
              <a:buChar char="ü"/>
            </a:pPr>
            <a:r>
              <a:rPr lang="en-GB" sz="3200" dirty="0">
                <a:latin typeface="Comic Sans MS" pitchFamily="66" charset="0"/>
              </a:rPr>
              <a:t>  Challenge course</a:t>
            </a:r>
          </a:p>
          <a:p>
            <a:pPr lvl="1">
              <a:buFont typeface="Wingdings" pitchFamily="2" charset="2"/>
              <a:buChar char="ü"/>
            </a:pPr>
            <a:r>
              <a:rPr lang="en-GB" sz="3200" dirty="0">
                <a:latin typeface="Comic Sans MS" pitchFamily="66" charset="0"/>
              </a:rPr>
              <a:t>  Kayaking</a:t>
            </a:r>
          </a:p>
          <a:p>
            <a:pPr lvl="1">
              <a:buFont typeface="Wingdings" pitchFamily="2" charset="2"/>
              <a:buChar char="ü"/>
            </a:pPr>
            <a:r>
              <a:rPr lang="en-GB" sz="3200" dirty="0">
                <a:latin typeface="Comic Sans MS" pitchFamily="66" charset="0"/>
              </a:rPr>
              <a:t>  Open canoes</a:t>
            </a:r>
          </a:p>
          <a:p>
            <a:pPr lvl="1">
              <a:buFont typeface="Wingdings" pitchFamily="2" charset="2"/>
              <a:buChar char="ü"/>
            </a:pPr>
            <a:r>
              <a:rPr lang="en-GB" sz="3200" dirty="0">
                <a:latin typeface="Comic Sans MS" pitchFamily="66" charset="0"/>
              </a:rPr>
              <a:t>  Sailing</a:t>
            </a:r>
          </a:p>
          <a:p>
            <a:pPr lvl="1">
              <a:buFont typeface="Wingdings" pitchFamily="2" charset="2"/>
              <a:buChar char="ü"/>
            </a:pPr>
            <a:r>
              <a:rPr lang="en-GB" sz="3200" dirty="0">
                <a:latin typeface="Comic Sans MS" pitchFamily="66" charset="0"/>
              </a:rPr>
              <a:t>  Raft building</a:t>
            </a:r>
          </a:p>
          <a:p>
            <a:pPr>
              <a:buFont typeface="Wingdings" pitchFamily="2" charset="2"/>
              <a:buChar char="ü"/>
            </a:pPr>
            <a:endParaRPr lang="en-GB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lum bright="52000" contrast="1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0" y="0"/>
            <a:ext cx="8748464" cy="63248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700" dirty="0">
                <a:latin typeface="Comic Sans MS" pitchFamily="66" charset="0"/>
              </a:rPr>
              <a:t>Safety and Risk Management...</a:t>
            </a:r>
          </a:p>
          <a:p>
            <a:pPr lvl="1">
              <a:buFont typeface="Wingdings" pitchFamily="2" charset="2"/>
              <a:buChar char="ü"/>
            </a:pPr>
            <a:r>
              <a:rPr lang="en-GB" sz="2700" dirty="0">
                <a:latin typeface="Comic Sans MS" pitchFamily="66" charset="0"/>
              </a:rPr>
              <a:t>  all staff are appropriately qualified for the activities they lead</a:t>
            </a:r>
          </a:p>
          <a:p>
            <a:pPr lvl="1">
              <a:buFont typeface="Wingdings" pitchFamily="2" charset="2"/>
              <a:buChar char="ü"/>
            </a:pPr>
            <a:r>
              <a:rPr lang="en-GB" sz="2700" dirty="0">
                <a:latin typeface="Comic Sans MS" pitchFamily="66" charset="0"/>
              </a:rPr>
              <a:t>  inspected by National Governing Bodies...</a:t>
            </a:r>
          </a:p>
          <a:p>
            <a:pPr lvl="3">
              <a:buFont typeface="Arial" pitchFamily="34" charset="0"/>
              <a:buChar char="•"/>
            </a:pPr>
            <a:r>
              <a:rPr lang="en-GB" sz="2700" dirty="0">
                <a:latin typeface="Comic Sans MS" pitchFamily="66" charset="0"/>
              </a:rPr>
              <a:t> Mountain Leader Training England</a:t>
            </a:r>
          </a:p>
          <a:p>
            <a:pPr lvl="3">
              <a:buFont typeface="Arial" pitchFamily="34" charset="0"/>
              <a:buChar char="•"/>
            </a:pPr>
            <a:r>
              <a:rPr lang="en-GB" sz="2700" dirty="0">
                <a:latin typeface="Comic Sans MS" pitchFamily="66" charset="0"/>
              </a:rPr>
              <a:t> British Canoe union</a:t>
            </a:r>
          </a:p>
          <a:p>
            <a:pPr lvl="3">
              <a:buFont typeface="Arial" pitchFamily="34" charset="0"/>
              <a:buChar char="•"/>
            </a:pPr>
            <a:r>
              <a:rPr lang="en-GB" sz="2700" dirty="0">
                <a:latin typeface="Comic Sans MS" pitchFamily="66" charset="0"/>
              </a:rPr>
              <a:t> Adventure Activities Licensing Authority (AALA)</a:t>
            </a:r>
          </a:p>
          <a:p>
            <a:pPr lvl="3">
              <a:buFont typeface="Arial" pitchFamily="34" charset="0"/>
              <a:buChar char="•"/>
            </a:pPr>
            <a:r>
              <a:rPr lang="en-GB" sz="2700" dirty="0">
                <a:latin typeface="Comic Sans MS" pitchFamily="66" charset="0"/>
              </a:rPr>
              <a:t> Institute for Outdoor Learning</a:t>
            </a:r>
          </a:p>
          <a:p>
            <a:pPr lvl="1">
              <a:buFont typeface="Wingdings" pitchFamily="2" charset="2"/>
              <a:buChar char="ü"/>
            </a:pPr>
            <a:r>
              <a:rPr lang="en-GB" sz="2700" dirty="0">
                <a:latin typeface="Comic Sans MS" pitchFamily="66" charset="0"/>
              </a:rPr>
              <a:t> have licence through the AALA for all activities</a:t>
            </a:r>
          </a:p>
          <a:p>
            <a:pPr lvl="1">
              <a:buFont typeface="Wingdings" pitchFamily="2" charset="2"/>
              <a:buChar char="ü"/>
            </a:pPr>
            <a:r>
              <a:rPr lang="en-GB" sz="2700" dirty="0">
                <a:latin typeface="Comic Sans MS" pitchFamily="66" charset="0"/>
              </a:rPr>
              <a:t> Risk Assessments have been carried out for all activities and are reviewed on a regular basis</a:t>
            </a:r>
          </a:p>
          <a:p>
            <a:pPr lvl="1">
              <a:buFont typeface="Wingdings" pitchFamily="2" charset="2"/>
              <a:buChar char="ü"/>
            </a:pPr>
            <a:r>
              <a:rPr lang="en-GB" sz="2700" dirty="0">
                <a:latin typeface="Comic Sans MS" pitchFamily="66" charset="0"/>
              </a:rPr>
              <a:t> the centre employs highly qualified and experienced technical advisors to inspect and support the team 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lum bright="52000" contrast="1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0" y="404664"/>
            <a:ext cx="9144000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dirty="0">
                <a:latin typeface="Comic Sans MS" pitchFamily="66" charset="0"/>
              </a:rPr>
              <a:t>Information...</a:t>
            </a:r>
          </a:p>
          <a:p>
            <a:pPr lvl="1">
              <a:buFont typeface="Wingdings" pitchFamily="2" charset="2"/>
              <a:buChar char="ü"/>
            </a:pPr>
            <a:r>
              <a:rPr lang="en-GB" sz="2600" dirty="0">
                <a:latin typeface="Comic Sans MS" pitchFamily="66" charset="0"/>
              </a:rPr>
              <a:t>Dates of visit – 20th-24th May 2024 </a:t>
            </a:r>
          </a:p>
          <a:p>
            <a:pPr lvl="1">
              <a:buFont typeface="Wingdings" pitchFamily="2" charset="2"/>
              <a:buChar char="ü"/>
            </a:pPr>
            <a:r>
              <a:rPr lang="en-GB" sz="2600" dirty="0">
                <a:latin typeface="Comic Sans MS" pitchFamily="66" charset="0"/>
              </a:rPr>
              <a:t>Cost for stay based on 2023 prices is approximately £450 and includes...</a:t>
            </a:r>
          </a:p>
          <a:p>
            <a:pPr lvl="3">
              <a:buFont typeface="Arial" pitchFamily="34" charset="0"/>
              <a:buChar char="•"/>
            </a:pPr>
            <a:r>
              <a:rPr lang="en-GB" sz="2600" dirty="0">
                <a:latin typeface="Comic Sans MS" pitchFamily="66" charset="0"/>
              </a:rPr>
              <a:t> all meals from evening meal on the first day to breakfast and a packed lunch on the last day</a:t>
            </a:r>
          </a:p>
          <a:p>
            <a:pPr lvl="3">
              <a:buFont typeface="Arial" pitchFamily="34" charset="0"/>
              <a:buChar char="•"/>
            </a:pPr>
            <a:r>
              <a:rPr lang="en-GB" sz="2600" dirty="0">
                <a:latin typeface="Comic Sans MS" pitchFamily="66" charset="0"/>
              </a:rPr>
              <a:t> accommodation – all en-suite</a:t>
            </a:r>
          </a:p>
          <a:p>
            <a:pPr lvl="3">
              <a:buFont typeface="Arial" pitchFamily="34" charset="0"/>
              <a:buChar char="•"/>
            </a:pPr>
            <a:r>
              <a:rPr lang="en-GB" sz="2600" dirty="0">
                <a:latin typeface="Comic Sans MS" pitchFamily="66" charset="0"/>
              </a:rPr>
              <a:t> all bed linen</a:t>
            </a:r>
          </a:p>
          <a:p>
            <a:pPr lvl="3">
              <a:buFont typeface="Arial" pitchFamily="34" charset="0"/>
              <a:buChar char="•"/>
            </a:pPr>
            <a:r>
              <a:rPr lang="en-GB" sz="2600" dirty="0">
                <a:latin typeface="Comic Sans MS" pitchFamily="66" charset="0"/>
              </a:rPr>
              <a:t> all activities </a:t>
            </a:r>
          </a:p>
          <a:p>
            <a:pPr lvl="3">
              <a:buFont typeface="Arial" pitchFamily="34" charset="0"/>
              <a:buChar char="•"/>
            </a:pPr>
            <a:r>
              <a:rPr lang="en-GB" sz="2600" dirty="0">
                <a:latin typeface="Comic Sans MS" pitchFamily="66" charset="0"/>
              </a:rPr>
              <a:t> contribution to additional staffing ratio </a:t>
            </a:r>
          </a:p>
          <a:p>
            <a:pPr lvl="3">
              <a:buFont typeface="Arial" pitchFamily="34" charset="0"/>
              <a:buChar char="•"/>
            </a:pPr>
            <a:r>
              <a:rPr lang="en-GB" sz="2600" dirty="0">
                <a:latin typeface="Comic Sans MS" pitchFamily="66" charset="0"/>
              </a:rPr>
              <a:t> coach travel</a:t>
            </a:r>
          </a:p>
          <a:p>
            <a:pPr lvl="1">
              <a:buFont typeface="Wingdings" pitchFamily="2" charset="2"/>
              <a:buChar char="ü"/>
            </a:pPr>
            <a:r>
              <a:rPr lang="en-GB" sz="2600" dirty="0">
                <a:latin typeface="Comic Sans MS" pitchFamily="66" charset="0"/>
              </a:rPr>
              <a:t>  Centre can provide boots, rucksacks, </a:t>
            </a:r>
            <a:r>
              <a:rPr lang="en-GB" sz="2600" dirty="0" err="1">
                <a:latin typeface="Comic Sans MS" pitchFamily="66" charset="0"/>
              </a:rPr>
              <a:t>etc</a:t>
            </a:r>
            <a:r>
              <a:rPr lang="en-GB" sz="2600" dirty="0">
                <a:latin typeface="Comic Sans MS" pitchFamily="66" charset="0"/>
              </a:rPr>
              <a:t> </a:t>
            </a:r>
          </a:p>
          <a:p>
            <a:pPr lvl="1">
              <a:buFont typeface="Wingdings" pitchFamily="2" charset="2"/>
              <a:buChar char="ü"/>
            </a:pPr>
            <a:r>
              <a:rPr lang="en-GB" sz="2600" dirty="0">
                <a:latin typeface="Comic Sans MS" pitchFamily="66" charset="0"/>
              </a:rPr>
              <a:t>  Notification of intent to join visit </a:t>
            </a:r>
          </a:p>
          <a:p>
            <a:pPr lvl="1">
              <a:buFont typeface="Wingdings" pitchFamily="2" charset="2"/>
              <a:buChar char="ü"/>
            </a:pPr>
            <a:r>
              <a:rPr lang="en-GB" sz="2600" dirty="0">
                <a:latin typeface="Comic Sans MS" pitchFamily="66" charset="0"/>
              </a:rPr>
              <a:t>  Payment by instalment available</a:t>
            </a:r>
          </a:p>
          <a:p>
            <a:pPr lvl="1">
              <a:buFont typeface="Wingdings" pitchFamily="2" charset="2"/>
              <a:buChar char="ü"/>
            </a:pPr>
            <a:r>
              <a:rPr lang="en-GB" sz="2600" dirty="0">
                <a:latin typeface="Comic Sans MS" pitchFamily="66" charset="0"/>
              </a:rPr>
              <a:t>  Last payment before end of March 2024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465</TotalTime>
  <Words>443</Words>
  <Application>Microsoft Office PowerPoint</Application>
  <PresentationFormat>On-screen Show (4:3)</PresentationFormat>
  <Paragraphs>67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Comic Sans MS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Chris Perry</dc:creator>
  <cp:lastModifiedBy>Lesley Sym</cp:lastModifiedBy>
  <cp:revision>48</cp:revision>
  <dcterms:created xsi:type="dcterms:W3CDTF">2011-07-05T07:12:03Z</dcterms:created>
  <dcterms:modified xsi:type="dcterms:W3CDTF">2023-06-21T13:15:53Z</dcterms:modified>
</cp:coreProperties>
</file>