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0FCFB"/>
    <a:srgbClr val="F089F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906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D849D7-9447-4A76-98BD-7974F1EF94E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DC44B66-C569-4479-8F7E-7C2C80EF8B1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09951E1-C38C-41EA-9762-FC8771949D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0792DC-02CC-43EB-90BC-F5D721E65D64}" type="datetimeFigureOut">
              <a:rPr lang="en-GB" smtClean="0"/>
              <a:t>03/03/2023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5B55641-C413-41AE-96BE-E27F82217D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57C8CAF-750E-4B64-BF87-82C889997C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24F4F6-19C9-4F08-8936-8C8CAC03AA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20478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A967F2-DD25-44FA-9725-FDA4308913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6CE32FE-8E9E-4C43-B709-E1D521F9054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D9FE7C3-22F6-4528-ABAF-18D4E62C09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0792DC-02CC-43EB-90BC-F5D721E65D64}" type="datetimeFigureOut">
              <a:rPr lang="en-GB" smtClean="0"/>
              <a:t>03/03/2023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7ED20D-8B15-4D4A-A37F-26CFC665D4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54D985F-C8E5-4BB6-85CD-699316A7F2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24F4F6-19C9-4F08-8936-8C8CAC03AA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814561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4A9A9AA-A05D-475D-8826-AABA858112A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BE2DF2A-B5D9-48CB-8A17-7CEE0F893CA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35E1CC-CFD7-4CDA-8078-931696292E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0792DC-02CC-43EB-90BC-F5D721E65D64}" type="datetimeFigureOut">
              <a:rPr lang="en-GB" smtClean="0"/>
              <a:t>03/03/2023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C808EE7-69A9-4702-82BA-867A9DF5CD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6DA0E0F-34B1-4F5F-9DFB-56C760F61B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24F4F6-19C9-4F08-8936-8C8CAC03AA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660697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FAA938-A73A-4A03-939D-5A844B7331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01E2AE-BE23-43DE-ABC8-CE8643DF45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4FC9E01-F302-4F16-A66F-719ED7582A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0792DC-02CC-43EB-90BC-F5D721E65D64}" type="datetimeFigureOut">
              <a:rPr lang="en-GB" smtClean="0"/>
              <a:t>03/03/2023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B3B6CDD-6C97-495B-B941-494B190C1A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AAD7401-4574-426D-B2FE-31625992D1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24F4F6-19C9-4F08-8936-8C8CAC03AA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345914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E00D93-D52B-4553-BF79-0847F6CEDD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63191E9-7F9B-4B7A-A6F4-ECF737EB7F2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A3C0248-9CC1-49A4-BB99-B8B11FA160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0792DC-02CC-43EB-90BC-F5D721E65D64}" type="datetimeFigureOut">
              <a:rPr lang="en-GB" smtClean="0"/>
              <a:t>03/03/2023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17A995-EED0-4777-B36D-611A9DCD65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13E660-FA64-4772-8E3B-B1BB8EE25B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24F4F6-19C9-4F08-8936-8C8CAC03AA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134404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30ED98-1467-4DAA-A8C4-5060608968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35F498-095E-4C3C-A98D-02410F9C2AF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DDEE274-A829-4CE9-8691-6599F880729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082E26C-28F2-4285-82C1-BE8E4B1626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0792DC-02CC-43EB-90BC-F5D721E65D64}" type="datetimeFigureOut">
              <a:rPr lang="en-GB" smtClean="0"/>
              <a:t>03/03/2023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1FAA6AD-5E45-4D87-B99A-18AFB69920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6199A81-A097-4002-8131-B758C659DE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24F4F6-19C9-4F08-8936-8C8CAC03AA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523914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3ACFD0-FFF1-48D7-AAD3-0D427F8C42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D75E60B-B500-4666-B9CF-DC4FBAA063C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A326616-87C2-4D01-977B-0697BD682F6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5348505-E50B-47BE-B621-5DF66CC4DF9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E80BC44-6630-4E0A-89EE-0CCC84E8F3A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6281EA3-2FD8-496C-B9A4-774109BE18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0792DC-02CC-43EB-90BC-F5D721E65D64}" type="datetimeFigureOut">
              <a:rPr lang="en-GB" smtClean="0"/>
              <a:t>03/03/2023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C1FA677-70DB-413A-843C-BCC5835F90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B2726AD-B2A3-40F6-BA45-0C78C0526B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24F4F6-19C9-4F08-8936-8C8CAC03AA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658512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4D6DA0-74B7-486E-9E40-8EABA26E84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03A7BA2-2E83-403E-8AA8-8442B58282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0792DC-02CC-43EB-90BC-F5D721E65D64}" type="datetimeFigureOut">
              <a:rPr lang="en-GB" smtClean="0"/>
              <a:t>03/03/2023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3145B73-905A-4C8B-9FB0-54F9161A0F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19F99A4-D187-4E47-90A0-CED8536712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24F4F6-19C9-4F08-8936-8C8CAC03AA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25599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D77CB9B-8858-40D9-891A-33D7824D86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0792DC-02CC-43EB-90BC-F5D721E65D64}" type="datetimeFigureOut">
              <a:rPr lang="en-GB" smtClean="0"/>
              <a:t>03/03/2023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52FB537-810F-4E73-81FB-1B3A46AC09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F99D1D4-00AD-4109-AADC-A282A9222B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24F4F6-19C9-4F08-8936-8C8CAC03AA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383313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A015A6-D0CC-4033-B249-2E066400D1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55035B-5301-4E07-9FDA-613F1880AF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D52FEBA-4105-45A5-82DB-C2E3D5E6DA4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6B8901E-1927-49F2-A25A-E89A7A1BEF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0792DC-02CC-43EB-90BC-F5D721E65D64}" type="datetimeFigureOut">
              <a:rPr lang="en-GB" smtClean="0"/>
              <a:t>03/03/2023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63D407B-201E-4E9A-8352-DF87518217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46DD85A-1758-4B9E-BC85-6C2F28429E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24F4F6-19C9-4F08-8936-8C8CAC03AA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723789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CE89D9-C244-411F-A12D-DA7CD7F01C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9F41242-6982-4953-A33D-DC803022673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903F3FB-87CD-42CD-87B7-BB9FED99393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E95D857-0D0F-42C1-B424-B56C24B958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0792DC-02CC-43EB-90BC-F5D721E65D64}" type="datetimeFigureOut">
              <a:rPr lang="en-GB" smtClean="0"/>
              <a:t>03/03/2023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E63411D-4D37-4FA8-9AAB-13D759AB70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496FFBE-418E-4CE1-A379-815D61EBD7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24F4F6-19C9-4F08-8936-8C8CAC03AA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996832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2FB0071-B425-4F27-B81C-3D6DFE9EB8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881A03C-AA3C-4F25-A3B6-4DC7EF6E3DC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5E3FB66-6405-4FAD-AFD4-8646D5EDA2C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0792DC-02CC-43EB-90BC-F5D721E65D64}" type="datetimeFigureOut">
              <a:rPr lang="en-GB" smtClean="0"/>
              <a:t>03/03/2023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B6D670-177A-4883-898A-609A46974F7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C9BB725-06D6-46BB-B1D8-FC35CC5C5E4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24F4F6-19C9-4F08-8936-8C8CAC03AA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745405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13" Type="http://schemas.openxmlformats.org/officeDocument/2006/relationships/image" Target="../media/image11.jpe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12" Type="http://schemas.openxmlformats.org/officeDocument/2006/relationships/image" Target="../media/image10.jpeg"/><Relationship Id="rId2" Type="http://schemas.openxmlformats.org/officeDocument/2006/relationships/hyperlink" Target="mailto:thesquirrelclub@aecps.org" TargetMode="External"/><Relationship Id="rId16" Type="http://schemas.openxmlformats.org/officeDocument/2006/relationships/image" Target="../media/image14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11" Type="http://schemas.openxmlformats.org/officeDocument/2006/relationships/image" Target="../media/image9.jpeg"/><Relationship Id="rId5" Type="http://schemas.openxmlformats.org/officeDocument/2006/relationships/image" Target="../media/image3.jpeg"/><Relationship Id="rId15" Type="http://schemas.openxmlformats.org/officeDocument/2006/relationships/image" Target="../media/image13.jpeg"/><Relationship Id="rId10" Type="http://schemas.openxmlformats.org/officeDocument/2006/relationships/image" Target="../media/image8.jpeg"/><Relationship Id="rId4" Type="http://schemas.openxmlformats.org/officeDocument/2006/relationships/image" Target="../media/image2.jpeg"/><Relationship Id="rId9" Type="http://schemas.openxmlformats.org/officeDocument/2006/relationships/image" Target="../media/image7.jpeg"/><Relationship Id="rId14" Type="http://schemas.openxmlformats.org/officeDocument/2006/relationships/image" Target="../media/image1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1048632" y="115609"/>
            <a:ext cx="2506137" cy="68326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solidFill>
                  <a:srgbClr val="00B050"/>
                </a:solidFill>
                <a:latin typeface="Comic Sans MS" panose="030F0702030302020204" pitchFamily="66" charset="0"/>
              </a:rPr>
              <a:t>Monday 3</a:t>
            </a:r>
            <a:r>
              <a:rPr lang="en-GB" sz="1400" baseline="30000" dirty="0">
                <a:solidFill>
                  <a:srgbClr val="00B050"/>
                </a:solidFill>
                <a:latin typeface="Comic Sans MS" panose="030F0702030302020204" pitchFamily="66" charset="0"/>
              </a:rPr>
              <a:t>rd</a:t>
            </a:r>
            <a:r>
              <a:rPr lang="en-GB" sz="1400" dirty="0">
                <a:solidFill>
                  <a:srgbClr val="00B050"/>
                </a:solidFill>
                <a:latin typeface="Comic Sans MS" panose="030F0702030302020204" pitchFamily="66" charset="0"/>
              </a:rPr>
              <a:t> April</a:t>
            </a:r>
          </a:p>
          <a:p>
            <a:pPr algn="ctr"/>
            <a:r>
              <a:rPr lang="en-GB" sz="1400" dirty="0">
                <a:solidFill>
                  <a:srgbClr val="00B050"/>
                </a:solidFill>
                <a:latin typeface="Comic Sans MS" panose="030F0702030302020204" pitchFamily="66" charset="0"/>
              </a:rPr>
              <a:t>Easter Chick Crafts Day</a:t>
            </a:r>
          </a:p>
          <a:p>
            <a:pPr algn="ctr"/>
            <a:r>
              <a:rPr lang="en-GB" sz="1400" dirty="0">
                <a:solidFill>
                  <a:srgbClr val="00B050"/>
                </a:solidFill>
                <a:latin typeface="Comic Sans MS" panose="030F0702030302020204" pitchFamily="66" charset="0"/>
              </a:rPr>
              <a:t>Easter Chick Cards</a:t>
            </a:r>
          </a:p>
          <a:p>
            <a:pPr algn="ctr"/>
            <a:endParaRPr lang="en-GB" sz="1400" dirty="0">
              <a:solidFill>
                <a:schemeClr val="accent6">
                  <a:lumMod val="75000"/>
                </a:schemeClr>
              </a:solidFill>
              <a:latin typeface="Comic Sans MS" panose="030F0702030302020204" pitchFamily="66" charset="0"/>
            </a:endParaRPr>
          </a:p>
          <a:p>
            <a:pPr algn="ctr"/>
            <a:r>
              <a:rPr lang="en-GB" sz="1400" dirty="0">
                <a:solidFill>
                  <a:srgbClr val="00B0F0"/>
                </a:solidFill>
                <a:latin typeface="Comic Sans MS" panose="030F0702030302020204" pitchFamily="66" charset="0"/>
              </a:rPr>
              <a:t>Tuesday 4th April </a:t>
            </a:r>
          </a:p>
          <a:p>
            <a:pPr algn="ctr"/>
            <a:r>
              <a:rPr lang="en-GB" sz="1400" dirty="0">
                <a:solidFill>
                  <a:srgbClr val="00B0F0"/>
                </a:solidFill>
                <a:latin typeface="Comic Sans MS" panose="030F0702030302020204" pitchFamily="66" charset="0"/>
              </a:rPr>
              <a:t>Egg-citing Easter Games</a:t>
            </a:r>
          </a:p>
          <a:p>
            <a:pPr algn="ctr"/>
            <a:r>
              <a:rPr lang="en-GB" sz="1400" dirty="0">
                <a:solidFill>
                  <a:srgbClr val="00B0F0"/>
                </a:solidFill>
                <a:latin typeface="Comic Sans MS" panose="030F0702030302020204" pitchFamily="66" charset="0"/>
              </a:rPr>
              <a:t>Make Cute Carrot Bunnies</a:t>
            </a:r>
          </a:p>
          <a:p>
            <a:pPr algn="ctr"/>
            <a:endParaRPr lang="en-GB" sz="1400" dirty="0">
              <a:solidFill>
                <a:schemeClr val="accent6">
                  <a:lumMod val="75000"/>
                </a:schemeClr>
              </a:solidFill>
              <a:latin typeface="Comic Sans MS" panose="030F0702030302020204" pitchFamily="66" charset="0"/>
            </a:endParaRPr>
          </a:p>
          <a:p>
            <a:pPr algn="ctr"/>
            <a:r>
              <a:rPr lang="en-GB" sz="1400" dirty="0">
                <a:solidFill>
                  <a:srgbClr val="F089FB"/>
                </a:solidFill>
                <a:latin typeface="Comic Sans MS" panose="030F0702030302020204" pitchFamily="66" charset="0"/>
              </a:rPr>
              <a:t>Wednesday 5</a:t>
            </a:r>
            <a:r>
              <a:rPr lang="en-GB" sz="1400" baseline="30000" dirty="0">
                <a:solidFill>
                  <a:srgbClr val="F089FB"/>
                </a:solidFill>
                <a:latin typeface="Comic Sans MS" panose="030F0702030302020204" pitchFamily="66" charset="0"/>
              </a:rPr>
              <a:t>th</a:t>
            </a:r>
            <a:r>
              <a:rPr lang="en-GB" sz="1400" dirty="0">
                <a:solidFill>
                  <a:srgbClr val="F089FB"/>
                </a:solidFill>
                <a:latin typeface="Comic Sans MS" panose="030F0702030302020204" pitchFamily="66" charset="0"/>
              </a:rPr>
              <a:t> April</a:t>
            </a:r>
          </a:p>
          <a:p>
            <a:pPr algn="ctr"/>
            <a:r>
              <a:rPr lang="en-GB" sz="1400" dirty="0">
                <a:solidFill>
                  <a:srgbClr val="F089FB"/>
                </a:solidFill>
                <a:latin typeface="Comic Sans MS" panose="030F0702030302020204" pitchFamily="66" charset="0"/>
              </a:rPr>
              <a:t>Easter Egg Hunt</a:t>
            </a:r>
          </a:p>
          <a:p>
            <a:pPr algn="ctr"/>
            <a:r>
              <a:rPr lang="en-GB" sz="1400" dirty="0">
                <a:solidFill>
                  <a:srgbClr val="F089FB"/>
                </a:solidFill>
                <a:latin typeface="Comic Sans MS" panose="030F0702030302020204" pitchFamily="66" charset="0"/>
              </a:rPr>
              <a:t>Create your own Bunny Cups to take home</a:t>
            </a:r>
          </a:p>
          <a:p>
            <a:pPr algn="ctr"/>
            <a:endParaRPr lang="en-GB" sz="1400" dirty="0">
              <a:solidFill>
                <a:srgbClr val="F089FB"/>
              </a:solidFill>
              <a:latin typeface="Comic Sans MS" panose="030F0702030302020204" pitchFamily="66" charset="0"/>
            </a:endParaRPr>
          </a:p>
          <a:p>
            <a:pPr algn="ctr"/>
            <a:r>
              <a:rPr lang="en-GB" sz="1400" dirty="0">
                <a:solidFill>
                  <a:srgbClr val="00B050"/>
                </a:solidFill>
                <a:latin typeface="Comic Sans MS" panose="030F0702030302020204" pitchFamily="66" charset="0"/>
              </a:rPr>
              <a:t> </a:t>
            </a:r>
            <a:r>
              <a:rPr lang="en-GB" sz="1400" dirty="0">
                <a:solidFill>
                  <a:srgbClr val="92D050"/>
                </a:solidFill>
                <a:latin typeface="Comic Sans MS" panose="030F0702030302020204" pitchFamily="66" charset="0"/>
              </a:rPr>
              <a:t>Thursday 6</a:t>
            </a:r>
            <a:r>
              <a:rPr lang="en-GB" sz="1400" baseline="30000" dirty="0">
                <a:solidFill>
                  <a:srgbClr val="92D050"/>
                </a:solidFill>
                <a:latin typeface="Comic Sans MS" panose="030F0702030302020204" pitchFamily="66" charset="0"/>
              </a:rPr>
              <a:t>th</a:t>
            </a:r>
            <a:r>
              <a:rPr lang="en-GB" sz="1400" dirty="0">
                <a:solidFill>
                  <a:srgbClr val="92D050"/>
                </a:solidFill>
                <a:latin typeface="Comic Sans MS" panose="030F0702030302020204" pitchFamily="66" charset="0"/>
              </a:rPr>
              <a:t> April</a:t>
            </a:r>
          </a:p>
          <a:p>
            <a:pPr algn="ctr"/>
            <a:r>
              <a:rPr lang="en-GB" sz="1400" dirty="0">
                <a:solidFill>
                  <a:srgbClr val="92D050"/>
                </a:solidFill>
                <a:latin typeface="Comic Sans MS" panose="030F0702030302020204" pitchFamily="66" charset="0"/>
              </a:rPr>
              <a:t>Easter Cornflake Cakes</a:t>
            </a:r>
          </a:p>
          <a:p>
            <a:pPr algn="ctr"/>
            <a:r>
              <a:rPr lang="en-GB" sz="1400" dirty="0">
                <a:solidFill>
                  <a:srgbClr val="92D050"/>
                </a:solidFill>
                <a:latin typeface="Comic Sans MS" panose="030F0702030302020204" pitchFamily="66" charset="0"/>
              </a:rPr>
              <a:t>Easter Egg Competition</a:t>
            </a:r>
          </a:p>
          <a:p>
            <a:pPr algn="ctr"/>
            <a:endParaRPr lang="en-GB" sz="1400" dirty="0">
              <a:solidFill>
                <a:srgbClr val="92D050"/>
              </a:solidFill>
              <a:latin typeface="Comic Sans MS" panose="030F0702030302020204" pitchFamily="66" charset="0"/>
            </a:endParaRPr>
          </a:p>
          <a:p>
            <a:pPr algn="ctr"/>
            <a:r>
              <a:rPr lang="en-GB" sz="1400" b="1" i="1" dirty="0">
                <a:latin typeface="Comic Sans MS" panose="030F0702030302020204" pitchFamily="66" charset="0"/>
              </a:rPr>
              <a:t>Monday 10</a:t>
            </a:r>
            <a:r>
              <a:rPr lang="en-GB" sz="1400" b="1" i="1" baseline="30000" dirty="0">
                <a:latin typeface="Comic Sans MS" panose="030F0702030302020204" pitchFamily="66" charset="0"/>
              </a:rPr>
              <a:t>th</a:t>
            </a:r>
            <a:r>
              <a:rPr lang="en-GB" sz="1400" b="1" i="1" dirty="0">
                <a:latin typeface="Comic Sans MS" panose="030F0702030302020204" pitchFamily="66" charset="0"/>
              </a:rPr>
              <a:t> April </a:t>
            </a:r>
          </a:p>
          <a:p>
            <a:pPr algn="ctr"/>
            <a:r>
              <a:rPr lang="en-GB" sz="1400" b="1" i="1" dirty="0">
                <a:latin typeface="Comic Sans MS" panose="030F0702030302020204" pitchFamily="66" charset="0"/>
              </a:rPr>
              <a:t>Closed Easter Monday</a:t>
            </a:r>
          </a:p>
          <a:p>
            <a:pPr algn="ctr"/>
            <a:endParaRPr lang="en-GB" sz="1400" dirty="0">
              <a:solidFill>
                <a:srgbClr val="7030A0"/>
              </a:solidFill>
              <a:latin typeface="Comic Sans MS" panose="030F0702030302020204" pitchFamily="66" charset="0"/>
            </a:endParaRPr>
          </a:p>
          <a:p>
            <a:pPr algn="ctr"/>
            <a:r>
              <a:rPr lang="en-GB" sz="1400" dirty="0">
                <a:solidFill>
                  <a:srgbClr val="00B0F0"/>
                </a:solidFill>
                <a:latin typeface="Comic Sans MS" panose="030F0702030302020204" pitchFamily="66" charset="0"/>
              </a:rPr>
              <a:t>Tuesday 11</a:t>
            </a:r>
            <a:r>
              <a:rPr lang="en-GB" sz="1400" baseline="30000" dirty="0">
                <a:solidFill>
                  <a:srgbClr val="00B0F0"/>
                </a:solidFill>
                <a:latin typeface="Comic Sans MS" panose="030F0702030302020204" pitchFamily="66" charset="0"/>
              </a:rPr>
              <a:t>th</a:t>
            </a:r>
            <a:r>
              <a:rPr lang="en-GB" sz="1400" dirty="0">
                <a:solidFill>
                  <a:srgbClr val="00B0F0"/>
                </a:solidFill>
                <a:latin typeface="Comic Sans MS" panose="030F0702030302020204" pitchFamily="66" charset="0"/>
              </a:rPr>
              <a:t> April</a:t>
            </a:r>
          </a:p>
          <a:p>
            <a:pPr algn="ctr"/>
            <a:r>
              <a:rPr lang="en-GB" sz="1400" dirty="0">
                <a:solidFill>
                  <a:srgbClr val="00B0F0"/>
                </a:solidFill>
                <a:latin typeface="Comic Sans MS" panose="030F0702030302020204" pitchFamily="66" charset="0"/>
              </a:rPr>
              <a:t>Decorate and Plant Spring Pots</a:t>
            </a:r>
            <a:endParaRPr lang="en-GB" sz="1400" dirty="0">
              <a:solidFill>
                <a:srgbClr val="7030A0"/>
              </a:solidFill>
              <a:latin typeface="Comic Sans MS" panose="030F0702030302020204" pitchFamily="66" charset="0"/>
            </a:endParaRPr>
          </a:p>
          <a:p>
            <a:pPr algn="ctr"/>
            <a:endParaRPr lang="en-GB" sz="1400" dirty="0">
              <a:solidFill>
                <a:srgbClr val="F089FB"/>
              </a:solidFill>
              <a:latin typeface="Comic Sans MS" panose="030F0702030302020204" pitchFamily="66" charset="0"/>
            </a:endParaRPr>
          </a:p>
          <a:p>
            <a:pPr algn="ctr"/>
            <a:r>
              <a:rPr lang="en-GB" sz="1400" dirty="0">
                <a:solidFill>
                  <a:srgbClr val="F089FB"/>
                </a:solidFill>
                <a:latin typeface="Comic Sans MS" panose="030F0702030302020204" pitchFamily="66" charset="0"/>
              </a:rPr>
              <a:t>Wednesday 12</a:t>
            </a:r>
            <a:r>
              <a:rPr lang="en-GB" sz="1400" baseline="30000" dirty="0">
                <a:solidFill>
                  <a:srgbClr val="F089FB"/>
                </a:solidFill>
                <a:latin typeface="Comic Sans MS" panose="030F0702030302020204" pitchFamily="66" charset="0"/>
              </a:rPr>
              <a:t>th</a:t>
            </a:r>
            <a:r>
              <a:rPr lang="en-GB" sz="1400" dirty="0">
                <a:solidFill>
                  <a:srgbClr val="F089FB"/>
                </a:solidFill>
                <a:latin typeface="Comic Sans MS" panose="030F0702030302020204" pitchFamily="66" charset="0"/>
              </a:rPr>
              <a:t> April</a:t>
            </a:r>
          </a:p>
          <a:p>
            <a:pPr algn="ctr"/>
            <a:r>
              <a:rPr lang="en-GB" sz="1400" dirty="0">
                <a:solidFill>
                  <a:srgbClr val="F089FB"/>
                </a:solidFill>
                <a:latin typeface="Comic Sans MS" panose="030F0702030302020204" pitchFamily="66" charset="0"/>
              </a:rPr>
              <a:t>Kite Building and Flying Day</a:t>
            </a:r>
          </a:p>
          <a:p>
            <a:pPr algn="ctr"/>
            <a:endParaRPr lang="en-GB" sz="1400" dirty="0">
              <a:solidFill>
                <a:srgbClr val="00B050"/>
              </a:solidFill>
              <a:latin typeface="Comic Sans MS" panose="030F0702030302020204" pitchFamily="66" charset="0"/>
            </a:endParaRPr>
          </a:p>
          <a:p>
            <a:pPr algn="ctr"/>
            <a:r>
              <a:rPr lang="en-GB" sz="1400" dirty="0">
                <a:solidFill>
                  <a:srgbClr val="92D050"/>
                </a:solidFill>
                <a:latin typeface="Comic Sans MS" panose="030F0702030302020204" pitchFamily="66" charset="0"/>
              </a:rPr>
              <a:t>Thursday 13</a:t>
            </a:r>
            <a:r>
              <a:rPr lang="en-GB" sz="1400" baseline="30000" dirty="0">
                <a:solidFill>
                  <a:srgbClr val="92D050"/>
                </a:solidFill>
                <a:latin typeface="Comic Sans MS" panose="030F0702030302020204" pitchFamily="66" charset="0"/>
              </a:rPr>
              <a:t>th</a:t>
            </a:r>
            <a:r>
              <a:rPr lang="en-GB" sz="1400" dirty="0">
                <a:solidFill>
                  <a:srgbClr val="92D050"/>
                </a:solidFill>
                <a:latin typeface="Comic Sans MS" panose="030F0702030302020204" pitchFamily="66" charset="0"/>
              </a:rPr>
              <a:t> April</a:t>
            </a:r>
          </a:p>
          <a:p>
            <a:pPr algn="ctr"/>
            <a:r>
              <a:rPr lang="en-GB" sz="1400" dirty="0">
                <a:solidFill>
                  <a:srgbClr val="92D050"/>
                </a:solidFill>
                <a:latin typeface="Comic Sans MS" panose="030F0702030302020204" pitchFamily="66" charset="0"/>
              </a:rPr>
              <a:t>Paint Miniature Rock</a:t>
            </a:r>
          </a:p>
          <a:p>
            <a:pPr algn="ctr"/>
            <a:r>
              <a:rPr lang="en-GB" sz="1400" dirty="0">
                <a:solidFill>
                  <a:srgbClr val="92D050"/>
                </a:solidFill>
                <a:latin typeface="Comic Sans MS" panose="030F0702030302020204" pitchFamily="66" charset="0"/>
              </a:rPr>
              <a:t> Houses</a:t>
            </a:r>
          </a:p>
          <a:p>
            <a:pPr algn="ctr"/>
            <a:endParaRPr lang="en-GB" sz="900" dirty="0">
              <a:solidFill>
                <a:srgbClr val="00B050"/>
              </a:solidFill>
              <a:latin typeface="Chiller" panose="04020404031007020602" pitchFamily="82" charset="0"/>
            </a:endParaRPr>
          </a:p>
          <a:p>
            <a:pPr algn="ctr"/>
            <a:endParaRPr lang="en-GB" sz="900" dirty="0">
              <a:solidFill>
                <a:schemeClr val="accent6">
                  <a:lumMod val="75000"/>
                </a:schemeClr>
              </a:solidFill>
              <a:latin typeface="Calibri" pitchFamily="34" charset="0"/>
            </a:endParaRPr>
          </a:p>
        </p:txBody>
      </p:sp>
      <p:sp>
        <p:nvSpPr>
          <p:cNvPr id="12" name="Rectangle 2"/>
          <p:cNvSpPr>
            <a:spLocks noChangeArrowheads="1"/>
          </p:cNvSpPr>
          <p:nvPr/>
        </p:nvSpPr>
        <p:spPr bwMode="auto">
          <a:xfrm>
            <a:off x="1523999" y="-76944"/>
            <a:ext cx="9143999" cy="11695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GB" sz="1000" dirty="0"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GB" sz="1000" dirty="0"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GB" sz="1000" dirty="0"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GB" sz="1000" dirty="0"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GB" sz="1000" dirty="0">
                <a:latin typeface="Calibri" pitchFamily="34" charset="0"/>
                <a:ea typeface="Times New Roman" pitchFamily="18" charset="0"/>
                <a:cs typeface="Times New Roman" pitchFamily="18" charset="0"/>
              </a:rPr>
              <a:t>Alderley Edge Community Primary School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GB" sz="1000" dirty="0">
                <a:latin typeface="Calibri" pitchFamily="34" charset="0"/>
                <a:ea typeface="Times New Roman" pitchFamily="18" charset="0"/>
                <a:cs typeface="Times New Roman" pitchFamily="18" charset="0"/>
              </a:rPr>
              <a:t>Church Lane, Alderley Edge, Cheshire, SK9 7UZ</a:t>
            </a:r>
            <a:endParaRPr lang="en-GB" sz="600" dirty="0">
              <a:latin typeface="Arial" pitchFamily="34" charset="0"/>
              <a:cs typeface="Arial" pitchFamily="34" charset="0"/>
            </a:endParaRP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1000" dirty="0"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thesquirrelclub@aecps.org     Tel: 01625 704513    www.aecps.org</a:t>
            </a:r>
            <a:endParaRPr lang="en-GB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2597921" y="4589093"/>
            <a:ext cx="6812511" cy="23544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en-GB" sz="1200" b="1" dirty="0">
              <a:latin typeface="Comic Sans MS" panose="030F0702030302020204" pitchFamily="66" charset="0"/>
            </a:endParaRPr>
          </a:p>
          <a:p>
            <a:pPr algn="ctr"/>
            <a:endParaRPr lang="en-GB" sz="1200" dirty="0">
              <a:latin typeface="Comic Sans MS" panose="030F0702030302020204" pitchFamily="66" charset="0"/>
            </a:endParaRPr>
          </a:p>
          <a:p>
            <a:pPr algn="ctr"/>
            <a:r>
              <a:rPr lang="en-GB" sz="1600" b="1" dirty="0">
                <a:solidFill>
                  <a:srgbClr val="92D050"/>
                </a:solidFill>
                <a:latin typeface="Comic Sans MS" panose="030F0702030302020204" pitchFamily="66" charset="0"/>
              </a:rPr>
              <a:t>All children aged 4 and above welcome to attend</a:t>
            </a:r>
          </a:p>
          <a:p>
            <a:pPr algn="ctr"/>
            <a:r>
              <a:rPr lang="en-GB" sz="1200" dirty="0">
                <a:latin typeface="Comic Sans MS" panose="030F0702030302020204" pitchFamily="66" charset="0"/>
              </a:rPr>
              <a:t>Opening times Monday – Thursday 7.45am – 6.00pm</a:t>
            </a:r>
          </a:p>
          <a:p>
            <a:pPr algn="ctr"/>
            <a:r>
              <a:rPr lang="en-GB" sz="1200" dirty="0">
                <a:latin typeface="Comic Sans MS" panose="030F0702030302020204" pitchFamily="66" charset="0"/>
              </a:rPr>
              <a:t>Full day £28.00 first child, siblings £26.00</a:t>
            </a:r>
          </a:p>
          <a:p>
            <a:pPr algn="ctr"/>
            <a:r>
              <a:rPr lang="en-GB" sz="1200" dirty="0">
                <a:latin typeface="Comic Sans MS" panose="030F0702030302020204" pitchFamily="66" charset="0"/>
              </a:rPr>
              <a:t>Half day £17.00 first child, siblings £15.00 </a:t>
            </a:r>
          </a:p>
          <a:p>
            <a:pPr algn="ctr"/>
            <a:r>
              <a:rPr lang="en-GB" sz="1200" dirty="0">
                <a:latin typeface="Comic Sans MS" panose="030F0702030302020204" pitchFamily="66" charset="0"/>
              </a:rPr>
              <a:t>10% discount for weekly bookings</a:t>
            </a:r>
          </a:p>
          <a:p>
            <a:pPr algn="ctr"/>
            <a:r>
              <a:rPr lang="en-GB" sz="1200" dirty="0">
                <a:latin typeface="Comic Sans MS" panose="030F0702030302020204" pitchFamily="66" charset="0"/>
              </a:rPr>
              <a:t>Could all children please bring their own morning snack and packed lunch</a:t>
            </a:r>
          </a:p>
          <a:p>
            <a:pPr algn="ctr"/>
            <a:r>
              <a:rPr lang="en-GB" sz="1200" dirty="0">
                <a:latin typeface="Comic Sans MS" panose="030F0702030302020204" pitchFamily="66" charset="0"/>
              </a:rPr>
              <a:t>A healthy afternoon snack is included in the price</a:t>
            </a:r>
          </a:p>
          <a:p>
            <a:pPr algn="ctr"/>
            <a:r>
              <a:rPr lang="en-GB" sz="1200" dirty="0">
                <a:latin typeface="Comic Sans MS" panose="030F0702030302020204" pitchFamily="66" charset="0"/>
              </a:rPr>
              <a:t>To make a booking please call Tel: 01625 704513 Email </a:t>
            </a:r>
            <a:r>
              <a:rPr lang="en-GB" sz="1200" u="sng" dirty="0">
                <a:latin typeface="Comic Sans MS" panose="030F0702030302020204" pitchFamily="66" charset="0"/>
                <a:hlinkClick r:id="rId2"/>
              </a:rPr>
              <a:t>thesquirrelclub@aecps.org</a:t>
            </a:r>
            <a:endParaRPr lang="en-GB" sz="1200" u="sng" dirty="0">
              <a:latin typeface="Comic Sans MS" panose="030F0702030302020204" pitchFamily="66" charset="0"/>
            </a:endParaRPr>
          </a:p>
          <a:p>
            <a:pPr algn="ctr"/>
            <a:r>
              <a:rPr lang="en-GB" sz="1200" dirty="0">
                <a:latin typeface="Comic Sans MS" panose="030F0702030302020204" pitchFamily="66" charset="0"/>
              </a:rPr>
              <a:t>For cancellations – please refer to TSC Terms and Conditions</a:t>
            </a:r>
          </a:p>
          <a:p>
            <a:pPr algn="ctr"/>
            <a:endParaRPr lang="en-GB" sz="1100" dirty="0">
              <a:latin typeface="Calibri" pitchFamily="34" charset="0"/>
            </a:endParaRPr>
          </a:p>
        </p:txBody>
      </p:sp>
      <p:pic>
        <p:nvPicPr>
          <p:cNvPr id="15" name="Picture 14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1144" y="0"/>
            <a:ext cx="1409711" cy="620688"/>
          </a:xfrm>
          <a:prstGeom prst="rect">
            <a:avLst/>
          </a:prstGeom>
          <a:noFill/>
        </p:spPr>
      </p:pic>
      <p:sp>
        <p:nvSpPr>
          <p:cNvPr id="16" name="Rectangle 15"/>
          <p:cNvSpPr/>
          <p:nvPr/>
        </p:nvSpPr>
        <p:spPr>
          <a:xfrm>
            <a:off x="3292152" y="1213718"/>
            <a:ext cx="5213660" cy="258532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6600" b="1" dirty="0">
                <a:ln w="17780" cmpd="sng">
                  <a:solidFill>
                    <a:schemeClr val="accent6">
                      <a:lumMod val="60000"/>
                      <a:lumOff val="40000"/>
                    </a:schemeClr>
                  </a:solidFill>
                  <a:prstDash val="solid"/>
                  <a:miter lim="800000"/>
                </a:ln>
                <a:solidFill>
                  <a:srgbClr val="C0FCFB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Easter </a:t>
            </a:r>
          </a:p>
          <a:p>
            <a:pPr algn="ctr"/>
            <a:r>
              <a:rPr lang="en-US" sz="4800" b="1" dirty="0">
                <a:ln w="17780" cmpd="sng">
                  <a:solidFill>
                    <a:schemeClr val="accent6">
                      <a:lumMod val="60000"/>
                      <a:lumOff val="40000"/>
                    </a:schemeClr>
                  </a:solidFill>
                  <a:prstDash val="solid"/>
                  <a:miter lim="800000"/>
                </a:ln>
                <a:solidFill>
                  <a:srgbClr val="C0FCFB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omic Sans MS" panose="030F0702030302020204" pitchFamily="66" charset="0"/>
              </a:rPr>
              <a:t>Holiday Club 2023</a:t>
            </a:r>
          </a:p>
        </p:txBody>
      </p:sp>
      <p:sp>
        <p:nvSpPr>
          <p:cNvPr id="20" name="AutoShape 2" descr="Free Halloween Images Transparent Background, Download Free Clip Art, Free  Clip Art on Clipart Library"/>
          <p:cNvSpPr>
            <a:spLocks noChangeAspect="1" noChangeArrowheads="1"/>
          </p:cNvSpPr>
          <p:nvPr/>
        </p:nvSpPr>
        <p:spPr bwMode="auto">
          <a:xfrm>
            <a:off x="-3364048" y="2201578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pic>
        <p:nvPicPr>
          <p:cNvPr id="1026" name="Picture 2" descr="Easter Bunny Origins and the History of Easter - Seeker">
            <a:extLst>
              <a:ext uri="{FF2B5EF4-FFF2-40B4-BE49-F238E27FC236}">
                <a16:creationId xmlns:a16="http://schemas.microsoft.com/office/drawing/2014/main" id="{0DBE875B-01DA-40A0-9113-0DA0585C02C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63600" y="487071"/>
            <a:ext cx="2283777" cy="14082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Cartoon Easter Icons and Graphics / Happy easter ornament | GraphicMama">
            <a:extLst>
              <a:ext uri="{FF2B5EF4-FFF2-40B4-BE49-F238E27FC236}">
                <a16:creationId xmlns:a16="http://schemas.microsoft.com/office/drawing/2014/main" id="{14E6474B-0E1A-43C1-8806-2DF70E84679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34149" y="3633208"/>
            <a:ext cx="3181350" cy="12687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Spring Cartoon Images - Free Download on Freepik">
            <a:extLst>
              <a:ext uri="{FF2B5EF4-FFF2-40B4-BE49-F238E27FC236}">
                <a16:creationId xmlns:a16="http://schemas.microsoft.com/office/drawing/2014/main" id="{4C699D8E-3D48-450A-AABE-3A2418A3F94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87846" y="5466815"/>
            <a:ext cx="2217102" cy="12415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Premium Vector | Honey bee vector illustration cartoon bee with big kind  eyes insect character vector">
            <a:extLst>
              <a:ext uri="{FF2B5EF4-FFF2-40B4-BE49-F238E27FC236}">
                <a16:creationId xmlns:a16="http://schemas.microsoft.com/office/drawing/2014/main" id="{99A67975-06EB-4BF3-80AB-6D885E3B183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09772" y="994805"/>
            <a:ext cx="1028441" cy="11270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0" name="Picture 16" descr="Cute Cartoon Butterfly | Cartoon butterfly, Butterfly clip art, Butterfly  drawing">
            <a:extLst>
              <a:ext uri="{FF2B5EF4-FFF2-40B4-BE49-F238E27FC236}">
                <a16:creationId xmlns:a16="http://schemas.microsoft.com/office/drawing/2014/main" id="{BCDE713D-554B-4759-9EF1-7158070B0C1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4245" y="1238006"/>
            <a:ext cx="926350" cy="926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4" name="Picture 20" descr="How to Make Foam Cup Bunnies | DIY Foam Cup Easter Bunnies">
            <a:extLst>
              <a:ext uri="{FF2B5EF4-FFF2-40B4-BE49-F238E27FC236}">
                <a16:creationId xmlns:a16="http://schemas.microsoft.com/office/drawing/2014/main" id="{164C8D47-87EB-4004-89E9-EE52D722F86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8073" y="1674628"/>
            <a:ext cx="839480" cy="5586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6" name="Picture 22" descr="13 Delightful Kite Crafts For Preschoolers">
            <a:extLst>
              <a:ext uri="{FF2B5EF4-FFF2-40B4-BE49-F238E27FC236}">
                <a16:creationId xmlns:a16="http://schemas.microsoft.com/office/drawing/2014/main" id="{34386C2E-DDCE-4811-A014-565027F5F63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04787" y="3786376"/>
            <a:ext cx="1865758" cy="12415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8" name="Picture 24" descr="Fairy House Painted Rocks - Rhythms of Play">
            <a:extLst>
              <a:ext uri="{FF2B5EF4-FFF2-40B4-BE49-F238E27FC236}">
                <a16:creationId xmlns:a16="http://schemas.microsoft.com/office/drawing/2014/main" id="{F3FE3C4C-083D-4C39-A3A6-710878884A3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57863" y="2520008"/>
            <a:ext cx="1761769" cy="926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50" name="Picture 26" descr="Butterfly Template - I Heart Crafty Things">
            <a:extLst>
              <a:ext uri="{FF2B5EF4-FFF2-40B4-BE49-F238E27FC236}">
                <a16:creationId xmlns:a16="http://schemas.microsoft.com/office/drawing/2014/main" id="{20EBAC57-4958-45D5-A551-79AEDF89915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4393" y="139784"/>
            <a:ext cx="790913" cy="7909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52" name="Picture 28" descr="Vegan Easter Nests (Cornflake Cakes) - BakedbyClo | Vegan Dessert Blog">
            <a:extLst>
              <a:ext uri="{FF2B5EF4-FFF2-40B4-BE49-F238E27FC236}">
                <a16:creationId xmlns:a16="http://schemas.microsoft.com/office/drawing/2014/main" id="{7E9A1A83-6B17-4211-BF1F-C664046484A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3416" y="3263150"/>
            <a:ext cx="814136" cy="8141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54" name="Picture 30" descr="5 Spring Flower Pots Kids Craft | Fun365">
            <a:extLst>
              <a:ext uri="{FF2B5EF4-FFF2-40B4-BE49-F238E27FC236}">
                <a16:creationId xmlns:a16="http://schemas.microsoft.com/office/drawing/2014/main" id="{32E865EC-961C-4FB3-8CF0-3567647E03E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3416" y="4742156"/>
            <a:ext cx="814136" cy="8141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56" name="Picture 32" descr="Easter Egg Stock Illustrations – 227,726 Easter Egg Stock Illustrations,  Vectors &amp; Clipart - Dreamstime">
            <a:extLst>
              <a:ext uri="{FF2B5EF4-FFF2-40B4-BE49-F238E27FC236}">
                <a16:creationId xmlns:a16="http://schemas.microsoft.com/office/drawing/2014/main" id="{491B9960-A6DF-46F2-8BB3-DEF73FD85B2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61072" y="2911891"/>
            <a:ext cx="1806840" cy="10342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58" name="Picture 34" descr="Free Daffodils Clipart, Download Free Daffodils Clipart png images, Free  ClipArts on Clipart Library">
            <a:extLst>
              <a:ext uri="{FF2B5EF4-FFF2-40B4-BE49-F238E27FC236}">
                <a16:creationId xmlns:a16="http://schemas.microsoft.com/office/drawing/2014/main" id="{D1080F47-5A6A-4F33-AF66-615080D615B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47959" y="2655259"/>
            <a:ext cx="1056989" cy="19602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6" name="Picture 10" descr="Premium Vector | Honey bee vector illustration cartoon bee with big kind  eyes insect character vector">
            <a:extLst>
              <a:ext uri="{FF2B5EF4-FFF2-40B4-BE49-F238E27FC236}">
                <a16:creationId xmlns:a16="http://schemas.microsoft.com/office/drawing/2014/main" id="{DBE5875F-F86A-4B6A-B8E6-3DCF839389E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89337" y="2983183"/>
            <a:ext cx="1169551" cy="11695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850254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87</TotalTime>
  <Words>198</Words>
  <Application>Microsoft Office PowerPoint</Application>
  <PresentationFormat>Widescreen</PresentationFormat>
  <Paragraphs>48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Calibri</vt:lpstr>
      <vt:lpstr>Calibri Light</vt:lpstr>
      <vt:lpstr>Chiller</vt:lpstr>
      <vt:lpstr>Comic Sans MS</vt:lpstr>
      <vt:lpstr>Times New Roman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Ruth Share</dc:creator>
  <cp:lastModifiedBy>Head Teacher</cp:lastModifiedBy>
  <cp:revision>15</cp:revision>
  <dcterms:created xsi:type="dcterms:W3CDTF">2023-02-22T17:26:38Z</dcterms:created>
  <dcterms:modified xsi:type="dcterms:W3CDTF">2023-03-03T14:38:38Z</dcterms:modified>
</cp:coreProperties>
</file>