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9" r:id="rId4"/>
    <p:sldId id="289" r:id="rId5"/>
    <p:sldId id="288" r:id="rId6"/>
    <p:sldId id="287" r:id="rId7"/>
    <p:sldId id="274" r:id="rId8"/>
    <p:sldId id="275" r:id="rId9"/>
    <p:sldId id="286" r:id="rId10"/>
    <p:sldId id="276" r:id="rId11"/>
    <p:sldId id="277" r:id="rId12"/>
    <p:sldId id="278" r:id="rId13"/>
    <p:sldId id="279" r:id="rId14"/>
    <p:sldId id="282" r:id="rId15"/>
    <p:sldId id="283" r:id="rId16"/>
    <p:sldId id="290" r:id="rId17"/>
    <p:sldId id="285" r:id="rId18"/>
    <p:sldId id="280" r:id="rId19"/>
    <p:sldId id="281" r:id="rId20"/>
    <p:sldId id="28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7C19AD-6C98-4A70-AC71-9EE053937B8F}"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6026D4-C2C1-4735-9DD8-409E10B7784C}" type="slidenum">
              <a:rPr lang="en-GB" smtClean="0"/>
              <a:t>‹#›</a:t>
            </a:fld>
            <a:endParaRPr lang="en-GB"/>
          </a:p>
        </p:txBody>
      </p:sp>
    </p:spTree>
    <p:extLst>
      <p:ext uri="{BB962C8B-B14F-4D97-AF65-F5344CB8AC3E}">
        <p14:creationId xmlns:p14="http://schemas.microsoft.com/office/powerpoint/2010/main" val="20818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7C19AD-6C98-4A70-AC71-9EE053937B8F}"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6026D4-C2C1-4735-9DD8-409E10B7784C}" type="slidenum">
              <a:rPr lang="en-GB" smtClean="0"/>
              <a:t>‹#›</a:t>
            </a:fld>
            <a:endParaRPr lang="en-GB"/>
          </a:p>
        </p:txBody>
      </p:sp>
    </p:spTree>
    <p:extLst>
      <p:ext uri="{BB962C8B-B14F-4D97-AF65-F5344CB8AC3E}">
        <p14:creationId xmlns:p14="http://schemas.microsoft.com/office/powerpoint/2010/main" val="283986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7C19AD-6C98-4A70-AC71-9EE053937B8F}"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6026D4-C2C1-4735-9DD8-409E10B7784C}" type="slidenum">
              <a:rPr lang="en-GB" smtClean="0"/>
              <a:t>‹#›</a:t>
            </a:fld>
            <a:endParaRPr lang="en-GB"/>
          </a:p>
        </p:txBody>
      </p:sp>
    </p:spTree>
    <p:extLst>
      <p:ext uri="{BB962C8B-B14F-4D97-AF65-F5344CB8AC3E}">
        <p14:creationId xmlns:p14="http://schemas.microsoft.com/office/powerpoint/2010/main" val="62361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7C19AD-6C98-4A70-AC71-9EE053937B8F}"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6026D4-C2C1-4735-9DD8-409E10B7784C}" type="slidenum">
              <a:rPr lang="en-GB" smtClean="0"/>
              <a:t>‹#›</a:t>
            </a:fld>
            <a:endParaRPr lang="en-GB"/>
          </a:p>
        </p:txBody>
      </p:sp>
    </p:spTree>
    <p:extLst>
      <p:ext uri="{BB962C8B-B14F-4D97-AF65-F5344CB8AC3E}">
        <p14:creationId xmlns:p14="http://schemas.microsoft.com/office/powerpoint/2010/main" val="240344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C19AD-6C98-4A70-AC71-9EE053937B8F}"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6026D4-C2C1-4735-9DD8-409E10B7784C}" type="slidenum">
              <a:rPr lang="en-GB" smtClean="0"/>
              <a:t>‹#›</a:t>
            </a:fld>
            <a:endParaRPr lang="en-GB"/>
          </a:p>
        </p:txBody>
      </p:sp>
    </p:spTree>
    <p:extLst>
      <p:ext uri="{BB962C8B-B14F-4D97-AF65-F5344CB8AC3E}">
        <p14:creationId xmlns:p14="http://schemas.microsoft.com/office/powerpoint/2010/main" val="314291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7C19AD-6C98-4A70-AC71-9EE053937B8F}" type="datetimeFigureOut">
              <a:rPr lang="en-GB" smtClean="0"/>
              <a:t>21/04/2022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6026D4-C2C1-4735-9DD8-409E10B7784C}" type="slidenum">
              <a:rPr lang="en-GB" smtClean="0"/>
              <a:t>‹#›</a:t>
            </a:fld>
            <a:endParaRPr lang="en-GB"/>
          </a:p>
        </p:txBody>
      </p:sp>
    </p:spTree>
    <p:extLst>
      <p:ext uri="{BB962C8B-B14F-4D97-AF65-F5344CB8AC3E}">
        <p14:creationId xmlns:p14="http://schemas.microsoft.com/office/powerpoint/2010/main" val="95622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7C19AD-6C98-4A70-AC71-9EE053937B8F}" type="datetimeFigureOut">
              <a:rPr lang="en-GB" smtClean="0"/>
              <a:t>21/04/2022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6026D4-C2C1-4735-9DD8-409E10B7784C}" type="slidenum">
              <a:rPr lang="en-GB" smtClean="0"/>
              <a:t>‹#›</a:t>
            </a:fld>
            <a:endParaRPr lang="en-GB"/>
          </a:p>
        </p:txBody>
      </p:sp>
    </p:spTree>
    <p:extLst>
      <p:ext uri="{BB962C8B-B14F-4D97-AF65-F5344CB8AC3E}">
        <p14:creationId xmlns:p14="http://schemas.microsoft.com/office/powerpoint/2010/main" val="165652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7C19AD-6C98-4A70-AC71-9EE053937B8F}" type="datetimeFigureOut">
              <a:rPr lang="en-GB" smtClean="0"/>
              <a:t>21/04/2022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6026D4-C2C1-4735-9DD8-409E10B7784C}" type="slidenum">
              <a:rPr lang="en-GB" smtClean="0"/>
              <a:t>‹#›</a:t>
            </a:fld>
            <a:endParaRPr lang="en-GB"/>
          </a:p>
        </p:txBody>
      </p:sp>
    </p:spTree>
    <p:extLst>
      <p:ext uri="{BB962C8B-B14F-4D97-AF65-F5344CB8AC3E}">
        <p14:creationId xmlns:p14="http://schemas.microsoft.com/office/powerpoint/2010/main" val="55366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C19AD-6C98-4A70-AC71-9EE053937B8F}" type="datetimeFigureOut">
              <a:rPr lang="en-GB" smtClean="0"/>
              <a:t>21/04/2022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6026D4-C2C1-4735-9DD8-409E10B7784C}" type="slidenum">
              <a:rPr lang="en-GB" smtClean="0"/>
              <a:t>‹#›</a:t>
            </a:fld>
            <a:endParaRPr lang="en-GB"/>
          </a:p>
        </p:txBody>
      </p:sp>
    </p:spTree>
    <p:extLst>
      <p:ext uri="{BB962C8B-B14F-4D97-AF65-F5344CB8AC3E}">
        <p14:creationId xmlns:p14="http://schemas.microsoft.com/office/powerpoint/2010/main" val="307282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7C19AD-6C98-4A70-AC71-9EE053937B8F}" type="datetimeFigureOut">
              <a:rPr lang="en-GB" smtClean="0"/>
              <a:t>21/04/2022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6026D4-C2C1-4735-9DD8-409E10B7784C}" type="slidenum">
              <a:rPr lang="en-GB" smtClean="0"/>
              <a:t>‹#›</a:t>
            </a:fld>
            <a:endParaRPr lang="en-GB"/>
          </a:p>
        </p:txBody>
      </p:sp>
    </p:spTree>
    <p:extLst>
      <p:ext uri="{BB962C8B-B14F-4D97-AF65-F5344CB8AC3E}">
        <p14:creationId xmlns:p14="http://schemas.microsoft.com/office/powerpoint/2010/main" val="111584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7C19AD-6C98-4A70-AC71-9EE053937B8F}" type="datetimeFigureOut">
              <a:rPr lang="en-GB" smtClean="0"/>
              <a:t>21/04/2022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6026D4-C2C1-4735-9DD8-409E10B7784C}" type="slidenum">
              <a:rPr lang="en-GB" smtClean="0"/>
              <a:t>‹#›</a:t>
            </a:fld>
            <a:endParaRPr lang="en-GB"/>
          </a:p>
        </p:txBody>
      </p:sp>
    </p:spTree>
    <p:extLst>
      <p:ext uri="{BB962C8B-B14F-4D97-AF65-F5344CB8AC3E}">
        <p14:creationId xmlns:p14="http://schemas.microsoft.com/office/powerpoint/2010/main" val="38697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C19AD-6C98-4A70-AC71-9EE053937B8F}" type="datetimeFigureOut">
              <a:rPr lang="en-GB" smtClean="0"/>
              <a:t>21/04/2022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026D4-C2C1-4735-9DD8-409E10B7784C}" type="slidenum">
              <a:rPr lang="en-GB" smtClean="0"/>
              <a:t>‹#›</a:t>
            </a:fld>
            <a:endParaRPr lang="en-GB"/>
          </a:p>
        </p:txBody>
      </p:sp>
    </p:spTree>
    <p:extLst>
      <p:ext uri="{BB962C8B-B14F-4D97-AF65-F5344CB8AC3E}">
        <p14:creationId xmlns:p14="http://schemas.microsoft.com/office/powerpoint/2010/main" val="1940480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heshirewestvirtual.school/page/exemplar-peps/114328"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cheshirewestvirtual.school/" TargetMode="External"/><Relationship Id="rId7" Type="http://schemas.openxmlformats.org/officeDocument/2006/relationships/hyperlink" Target="mailto:Cheryl.stacey@cheshirewestandchester.gov.uk"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mailto:Nicola.duffell@cheshirewestandchester.gov.uk" TargetMode="External"/><Relationship Id="rId5" Type="http://schemas.openxmlformats.org/officeDocument/2006/relationships/hyperlink" Target="mailto:Nicola.white2@cheshirewestandchester.gov.uk"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youtu.be/eVhWwciaqO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8ACA15A-250B-4633-8698-E16DD3BEB2AB}"/>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30512" y="3129573"/>
            <a:ext cx="2904883" cy="2722791"/>
          </a:xfrm>
          <a:prstGeom prst="rect">
            <a:avLst/>
          </a:prstGeom>
          <a:noFill/>
        </p:spPr>
      </p:pic>
      <p:sp>
        <p:nvSpPr>
          <p:cNvPr id="29" name="Freeform: Shape 28">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A1A980C-B218-450C-9BCF-F7ECCB2F7C5C}"/>
              </a:ext>
            </a:extLst>
          </p:cNvPr>
          <p:cNvSpPr>
            <a:spLocks noGrp="1"/>
          </p:cNvSpPr>
          <p:nvPr>
            <p:ph type="ctrTitle"/>
          </p:nvPr>
        </p:nvSpPr>
        <p:spPr>
          <a:xfrm>
            <a:off x="145325" y="891798"/>
            <a:ext cx="4731614" cy="2423140"/>
          </a:xfrm>
        </p:spPr>
        <p:txBody>
          <a:bodyPr anchor="b">
            <a:normAutofit fontScale="90000"/>
          </a:bodyPr>
          <a:lstStyle/>
          <a:p>
            <a:pPr algn="l"/>
            <a:r>
              <a:rPr lang="en-GB" sz="4100" b="1" u="sng" dirty="0">
                <a:solidFill>
                  <a:srgbClr val="7030A0"/>
                </a:solidFill>
                <a:latin typeface="Arial" panose="020B0604020202020204" pitchFamily="34" charset="0"/>
                <a:ea typeface="Calibri" panose="020F0502020204030204" pitchFamily="34" charset="0"/>
              </a:rPr>
              <a:t>Our Way of Working Trauma Informed PEP Training</a:t>
            </a:r>
            <a:br>
              <a:rPr lang="en-GB" sz="4100" dirty="0">
                <a:solidFill>
                  <a:srgbClr val="7030A0"/>
                </a:solidFill>
                <a:latin typeface="Calibri" panose="020F0502020204030204" pitchFamily="34" charset="0"/>
                <a:ea typeface="Calibri" panose="020F0502020204030204" pitchFamily="34" charset="0"/>
              </a:rPr>
            </a:br>
            <a:endParaRPr lang="en-GB" sz="4100" dirty="0">
              <a:solidFill>
                <a:srgbClr val="7030A0"/>
              </a:solidFill>
            </a:endParaRPr>
          </a:p>
        </p:txBody>
      </p:sp>
      <p:sp>
        <p:nvSpPr>
          <p:cNvPr id="3" name="Subtitle 2">
            <a:extLst>
              <a:ext uri="{FF2B5EF4-FFF2-40B4-BE49-F238E27FC236}">
                <a16:creationId xmlns:a16="http://schemas.microsoft.com/office/drawing/2014/main" id="{78CB66E6-FB3A-4BD7-B675-2F1253C96980}"/>
              </a:ext>
            </a:extLst>
          </p:cNvPr>
          <p:cNvSpPr>
            <a:spLocks noGrp="1"/>
          </p:cNvSpPr>
          <p:nvPr>
            <p:ph type="subTitle" idx="1"/>
          </p:nvPr>
        </p:nvSpPr>
        <p:spPr>
          <a:xfrm>
            <a:off x="4826128" y="136366"/>
            <a:ext cx="7362824" cy="6357144"/>
          </a:xfrm>
        </p:spPr>
        <p:txBody>
          <a:bodyPr anchor="t">
            <a:normAutofit/>
          </a:bodyPr>
          <a:lstStyle/>
          <a:p>
            <a:r>
              <a:rPr lang="en-GB" sz="2800" b="1" dirty="0">
                <a:solidFill>
                  <a:srgbClr val="66FF33"/>
                </a:solidFill>
              </a:rPr>
              <a:t>Trauma Informed PEPs</a:t>
            </a:r>
            <a:endParaRPr lang="en-GB" sz="2800" dirty="0">
              <a:solidFill>
                <a:srgbClr val="66FF33"/>
              </a:solidFill>
            </a:endParaRPr>
          </a:p>
          <a:p>
            <a:r>
              <a:rPr lang="en-GB" sz="1900" b="1" dirty="0">
                <a:solidFill>
                  <a:schemeClr val="bg1"/>
                </a:solidFill>
                <a:latin typeface="Calibri" panose="020F0502020204030204" pitchFamily="34" charset="0"/>
                <a:ea typeface="Calibri" panose="020F0502020204030204" pitchFamily="34" charset="0"/>
              </a:rPr>
              <a:t>Agenda &amp; Aims</a:t>
            </a:r>
          </a:p>
          <a:p>
            <a:r>
              <a:rPr lang="en-GB" sz="1600" dirty="0">
                <a:solidFill>
                  <a:schemeClr val="bg1"/>
                </a:solidFill>
                <a:latin typeface="Calibri" panose="020F0502020204030204" pitchFamily="34" charset="0"/>
                <a:ea typeface="Calibri" panose="020F0502020204030204" pitchFamily="34" charset="0"/>
              </a:rPr>
              <a:t>Anna Johnson – Our Way of Working, a joined-up approach</a:t>
            </a:r>
          </a:p>
          <a:p>
            <a:r>
              <a:rPr lang="en-GB" sz="1600" dirty="0">
                <a:solidFill>
                  <a:schemeClr val="bg1"/>
                </a:solidFill>
                <a:latin typeface="Calibri" panose="020F0502020204030204" pitchFamily="34" charset="0"/>
                <a:ea typeface="Calibri" panose="020F0502020204030204" pitchFamily="34" charset="0"/>
              </a:rPr>
              <a:t>Quick Quiz</a:t>
            </a:r>
          </a:p>
          <a:p>
            <a:r>
              <a:rPr lang="en-GB" sz="1600" dirty="0">
                <a:solidFill>
                  <a:schemeClr val="bg1"/>
                </a:solidFill>
                <a:latin typeface="Calibri" panose="020F0502020204030204" pitchFamily="34" charset="0"/>
                <a:ea typeface="Calibri" panose="020F0502020204030204" pitchFamily="34" charset="0"/>
              </a:rPr>
              <a:t>Why do we want to write a Trauma Informed PEP </a:t>
            </a:r>
          </a:p>
          <a:p>
            <a:r>
              <a:rPr lang="en-GB" sz="1600" dirty="0">
                <a:solidFill>
                  <a:schemeClr val="bg1"/>
                </a:solidFill>
                <a:latin typeface="Calibri" panose="020F0502020204030204" pitchFamily="34" charset="0"/>
                <a:ea typeface="Calibri" panose="020F0502020204030204" pitchFamily="34" charset="0"/>
              </a:rPr>
              <a:t>How do we write a Trauma Informed PEP?</a:t>
            </a:r>
          </a:p>
          <a:p>
            <a:r>
              <a:rPr lang="en-GB" sz="1600" dirty="0">
                <a:solidFill>
                  <a:schemeClr val="bg1"/>
                </a:solidFill>
                <a:latin typeface="Calibri" panose="020F0502020204030204" pitchFamily="34" charset="0"/>
                <a:ea typeface="Calibri" panose="020F0502020204030204" pitchFamily="34" charset="0"/>
              </a:rPr>
              <a:t>Natalie Brotherton – Barriers to learning, EBSN </a:t>
            </a:r>
          </a:p>
          <a:p>
            <a:r>
              <a:rPr lang="en-GB" sz="1600" dirty="0">
                <a:solidFill>
                  <a:schemeClr val="bg1"/>
                </a:solidFill>
                <a:latin typeface="Calibri" panose="020F0502020204030204" pitchFamily="34" charset="0"/>
                <a:ea typeface="Calibri" panose="020F0502020204030204" pitchFamily="34" charset="0"/>
              </a:rPr>
              <a:t>Breakout Groups for a Shared Language Activity</a:t>
            </a:r>
          </a:p>
          <a:p>
            <a:r>
              <a:rPr lang="en-GB" sz="1600" dirty="0">
                <a:solidFill>
                  <a:schemeClr val="bg1"/>
                </a:solidFill>
                <a:latin typeface="Calibri" panose="020F0502020204030204" pitchFamily="34" charset="0"/>
                <a:ea typeface="Calibri" panose="020F0502020204030204" pitchFamily="34" charset="0"/>
              </a:rPr>
              <a:t>Sharing of an Exemplar </a:t>
            </a:r>
            <a:r>
              <a:rPr lang="en-GB" sz="1600" dirty="0" err="1">
                <a:solidFill>
                  <a:schemeClr val="bg1"/>
                </a:solidFill>
                <a:latin typeface="Calibri" panose="020F0502020204030204" pitchFamily="34" charset="0"/>
                <a:ea typeface="Calibri" panose="020F0502020204030204" pitchFamily="34" charset="0"/>
              </a:rPr>
              <a:t>OWoW</a:t>
            </a:r>
            <a:r>
              <a:rPr lang="en-GB" sz="1600" dirty="0">
                <a:solidFill>
                  <a:schemeClr val="bg1"/>
                </a:solidFill>
                <a:latin typeface="Calibri" panose="020F0502020204030204" pitchFamily="34" charset="0"/>
                <a:ea typeface="Calibri" panose="020F0502020204030204" pitchFamily="34" charset="0"/>
              </a:rPr>
              <a:t> PEP</a:t>
            </a:r>
          </a:p>
          <a:p>
            <a:r>
              <a:rPr lang="en-GB" sz="1600" dirty="0">
                <a:solidFill>
                  <a:schemeClr val="bg1"/>
                </a:solidFill>
                <a:latin typeface="Calibri" panose="020F0502020204030204" pitchFamily="34" charset="0"/>
                <a:ea typeface="Calibri" panose="020F0502020204030204" pitchFamily="34" charset="0"/>
              </a:rPr>
              <a:t>Trauma Informed Checklist</a:t>
            </a:r>
          </a:p>
          <a:p>
            <a:pPr algn="l"/>
            <a:endParaRPr lang="en-GB" dirty="0">
              <a:solidFill>
                <a:srgbClr val="FFFFFF"/>
              </a:solidFill>
            </a:endParaRPr>
          </a:p>
          <a:p>
            <a:r>
              <a:rPr lang="en-GB" sz="2000" b="1" dirty="0">
                <a:solidFill>
                  <a:srgbClr val="66FF33"/>
                </a:solidFill>
              </a:rPr>
              <a:t>Training Dates</a:t>
            </a:r>
            <a:endParaRPr lang="en-GB" sz="2000" dirty="0">
              <a:solidFill>
                <a:srgbClr val="66FF33"/>
              </a:solidFill>
            </a:endParaRPr>
          </a:p>
          <a:p>
            <a:r>
              <a:rPr lang="en-GB" sz="1800" dirty="0">
                <a:solidFill>
                  <a:srgbClr val="FFFFFF"/>
                </a:solidFill>
              </a:rPr>
              <a:t>Tuesday 1</a:t>
            </a:r>
            <a:r>
              <a:rPr lang="en-GB" sz="1800" baseline="30000" dirty="0">
                <a:solidFill>
                  <a:srgbClr val="FFFFFF"/>
                </a:solidFill>
              </a:rPr>
              <a:t>st</a:t>
            </a:r>
            <a:r>
              <a:rPr lang="en-GB" sz="1800" dirty="0">
                <a:solidFill>
                  <a:srgbClr val="FFFFFF"/>
                </a:solidFill>
              </a:rPr>
              <a:t> March - 9.30am until 12pm    </a:t>
            </a:r>
            <a:br>
              <a:rPr lang="en-GB" sz="1800" b="1" u="sng" dirty="0">
                <a:solidFill>
                  <a:srgbClr val="FFFFFF"/>
                </a:solidFill>
              </a:rPr>
            </a:br>
            <a:r>
              <a:rPr lang="en-GB" sz="1800" b="1" dirty="0">
                <a:solidFill>
                  <a:srgbClr val="FFFFFF"/>
                </a:solidFill>
              </a:rPr>
              <a:t>                               </a:t>
            </a:r>
            <a:r>
              <a:rPr lang="en-GB" sz="1800" dirty="0">
                <a:solidFill>
                  <a:srgbClr val="FFFFFF"/>
                </a:solidFill>
              </a:rPr>
              <a:t>   1pm until 3.30pm</a:t>
            </a:r>
          </a:p>
          <a:p>
            <a:r>
              <a:rPr lang="en-GB" sz="1800" dirty="0">
                <a:solidFill>
                  <a:schemeClr val="bg1"/>
                </a:solidFill>
                <a:effectLst/>
                <a:latin typeface="Calibri" panose="020F0502020204030204" pitchFamily="34" charset="0"/>
                <a:ea typeface="Calibri" panose="020F0502020204030204" pitchFamily="34" charset="0"/>
              </a:rPr>
              <a:t>Thursday 21</a:t>
            </a:r>
            <a:r>
              <a:rPr lang="en-GB" sz="1800" baseline="30000" dirty="0">
                <a:solidFill>
                  <a:schemeClr val="bg1"/>
                </a:solidFill>
                <a:effectLst/>
                <a:latin typeface="Calibri" panose="020F0502020204030204" pitchFamily="34" charset="0"/>
                <a:ea typeface="Calibri" panose="020F0502020204030204" pitchFamily="34" charset="0"/>
              </a:rPr>
              <a:t>st</a:t>
            </a:r>
            <a:r>
              <a:rPr lang="en-GB" sz="1800" dirty="0">
                <a:solidFill>
                  <a:schemeClr val="bg1"/>
                </a:solidFill>
                <a:effectLst/>
                <a:latin typeface="Calibri" panose="020F0502020204030204" pitchFamily="34" charset="0"/>
                <a:ea typeface="Calibri" panose="020F0502020204030204" pitchFamily="34" charset="0"/>
              </a:rPr>
              <a:t> April – 9.30am until 12pm  </a:t>
            </a:r>
            <a:endParaRPr lang="en-GB" sz="1800" b="1" u="sng" dirty="0">
              <a:solidFill>
                <a:schemeClr val="bg1"/>
              </a:solidFill>
              <a:latin typeface="Calibri" panose="020F0502020204030204" pitchFamily="34" charset="0"/>
              <a:ea typeface="Calibri" panose="020F0502020204030204" pitchFamily="34" charset="0"/>
            </a:endParaRPr>
          </a:p>
          <a:p>
            <a:r>
              <a:rPr lang="en-GB" sz="1800" b="1" dirty="0">
                <a:solidFill>
                  <a:schemeClr val="bg1"/>
                </a:solidFill>
                <a:effectLst/>
                <a:latin typeface="Calibri" panose="020F0502020204030204" pitchFamily="34" charset="0"/>
                <a:ea typeface="Calibri" panose="020F0502020204030204" pitchFamily="34" charset="0"/>
              </a:rPr>
              <a:t>                                   </a:t>
            </a:r>
            <a:r>
              <a:rPr lang="en-GB" sz="1800" dirty="0">
                <a:solidFill>
                  <a:schemeClr val="bg1"/>
                </a:solidFill>
                <a:effectLst/>
                <a:latin typeface="Calibri" panose="020F0502020204030204" pitchFamily="34" charset="0"/>
                <a:ea typeface="Calibri" panose="020F0502020204030204" pitchFamily="34" charset="0"/>
              </a:rPr>
              <a:t>1pm until 3.30pm</a:t>
            </a:r>
          </a:p>
          <a:p>
            <a:pPr algn="l"/>
            <a:endParaRPr lang="en-GB" sz="1800" dirty="0">
              <a:solidFill>
                <a:schemeClr val="bg1"/>
              </a:solidFill>
              <a:latin typeface="Calibri" panose="020F0502020204030204" pitchFamily="34" charset="0"/>
              <a:ea typeface="Calibri" panose="020F0502020204030204" pitchFamily="34" charset="0"/>
            </a:endParaRPr>
          </a:p>
          <a:p>
            <a:pPr algn="l"/>
            <a:endParaRPr lang="en-GB" sz="1800" dirty="0">
              <a:solidFill>
                <a:schemeClr val="bg1"/>
              </a:solidFill>
              <a:latin typeface="Calibri" panose="020F0502020204030204" pitchFamily="34" charset="0"/>
              <a:ea typeface="Calibri" panose="020F0502020204030204" pitchFamily="34" charset="0"/>
            </a:endParaRPr>
          </a:p>
          <a:p>
            <a:pPr algn="l"/>
            <a:endParaRPr lang="en-GB" sz="2000" b="1" dirty="0">
              <a:solidFill>
                <a:schemeClr val="bg1"/>
              </a:solidFill>
              <a:effectLst/>
              <a:latin typeface="Calibri" panose="020F0502020204030204" pitchFamily="34" charset="0"/>
              <a:ea typeface="Calibri" panose="020F0502020204030204" pitchFamily="34" charset="0"/>
            </a:endParaRPr>
          </a:p>
          <a:p>
            <a:pPr algn="l"/>
            <a:endParaRPr lang="en-GB" sz="1800" b="1" dirty="0">
              <a:solidFill>
                <a:schemeClr val="bg1"/>
              </a:solidFill>
              <a:effectLst/>
              <a:latin typeface="Calibri" panose="020F0502020204030204" pitchFamily="34" charset="0"/>
              <a:ea typeface="Calibri" panose="020F0502020204030204" pitchFamily="34" charset="0"/>
            </a:endParaRPr>
          </a:p>
          <a:p>
            <a:pPr algn="l"/>
            <a:endParaRPr lang="en-GB" sz="1400" dirty="0">
              <a:solidFill>
                <a:schemeClr val="bg1"/>
              </a:solidFill>
              <a:latin typeface="Calibri" panose="020F0502020204030204" pitchFamily="34" charset="0"/>
              <a:ea typeface="Calibri" panose="020F0502020204030204" pitchFamily="34" charset="0"/>
            </a:endParaRPr>
          </a:p>
          <a:p>
            <a:pPr algn="l"/>
            <a:endParaRPr lang="en-GB" sz="1400" dirty="0">
              <a:solidFill>
                <a:schemeClr val="bg1"/>
              </a:solidFill>
              <a:effectLst/>
              <a:latin typeface="Calibri" panose="020F0502020204030204" pitchFamily="34" charset="0"/>
              <a:ea typeface="Calibri" panose="020F0502020204030204" pitchFamily="34" charset="0"/>
            </a:endParaRPr>
          </a:p>
          <a:p>
            <a:pPr algn="l"/>
            <a:endParaRPr lang="en-GB" sz="1800" dirty="0">
              <a:solidFill>
                <a:srgbClr val="FFFFFF"/>
              </a:solidFill>
            </a:endParaRPr>
          </a:p>
        </p:txBody>
      </p:sp>
      <p:sp>
        <p:nvSpPr>
          <p:cNvPr id="31"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48A2FDC-7920-4A63-8F2C-5122844346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4" name="TextBox 3">
            <a:extLst>
              <a:ext uri="{FF2B5EF4-FFF2-40B4-BE49-F238E27FC236}">
                <a16:creationId xmlns:a16="http://schemas.microsoft.com/office/drawing/2014/main" id="{F5960ACA-18D9-4E4C-893B-60E52060512D}"/>
              </a:ext>
            </a:extLst>
          </p:cNvPr>
          <p:cNvSpPr txBox="1"/>
          <p:nvPr/>
        </p:nvSpPr>
        <p:spPr>
          <a:xfrm>
            <a:off x="285750" y="5953125"/>
            <a:ext cx="4181475" cy="646331"/>
          </a:xfrm>
          <a:prstGeom prst="rect">
            <a:avLst/>
          </a:prstGeom>
          <a:noFill/>
        </p:spPr>
        <p:txBody>
          <a:bodyPr wrap="square" rtlCol="0">
            <a:spAutoFit/>
          </a:bodyPr>
          <a:lstStyle/>
          <a:p>
            <a:r>
              <a:rPr lang="en-GB" b="1" dirty="0">
                <a:solidFill>
                  <a:srgbClr val="7030A0"/>
                </a:solidFill>
              </a:rPr>
              <a:t>For Designated Teachers and Persons in schools and colleges</a:t>
            </a:r>
          </a:p>
        </p:txBody>
      </p:sp>
    </p:spTree>
    <p:extLst>
      <p:ext uri="{BB962C8B-B14F-4D97-AF65-F5344CB8AC3E}">
        <p14:creationId xmlns:p14="http://schemas.microsoft.com/office/powerpoint/2010/main" val="67784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208E4-5F3D-45B6-9D00-C3A5D93A0804}"/>
              </a:ext>
            </a:extLst>
          </p:cNvPr>
          <p:cNvSpPr>
            <a:spLocks noGrp="1"/>
          </p:cNvSpPr>
          <p:nvPr>
            <p:ph type="title"/>
          </p:nvPr>
        </p:nvSpPr>
        <p:spPr>
          <a:xfrm>
            <a:off x="686834" y="591344"/>
            <a:ext cx="3200400" cy="5585619"/>
          </a:xfrm>
        </p:spPr>
        <p:txBody>
          <a:bodyPr>
            <a:normAutofit fontScale="90000"/>
          </a:bodyPr>
          <a:lstStyle/>
          <a:p>
            <a:r>
              <a:rPr lang="en-GB" b="1" dirty="0">
                <a:solidFill>
                  <a:schemeClr val="bg1"/>
                </a:solidFill>
                <a:latin typeface="Arial" panose="020B0604020202020204" pitchFamily="34" charset="0"/>
                <a:cs typeface="Arial" panose="020B0604020202020204" pitchFamily="34" charset="0"/>
              </a:rPr>
              <a:t>How do we write a trauma informed PEP? </a:t>
            </a:r>
            <a:br>
              <a:rPr lang="en-GB" sz="4100" b="1" dirty="0">
                <a:solidFill>
                  <a:schemeClr val="bg1"/>
                </a:solidFill>
                <a:latin typeface="Arial" panose="020B0604020202020204" pitchFamily="34" charset="0"/>
                <a:cs typeface="Arial" panose="020B0604020202020204" pitchFamily="34" charset="0"/>
              </a:rPr>
            </a:br>
            <a:br>
              <a:rPr lang="en-GB" sz="4100" b="1" dirty="0">
                <a:solidFill>
                  <a:schemeClr val="bg1"/>
                </a:solidFill>
                <a:latin typeface="Arial" panose="020B0604020202020204" pitchFamily="34" charset="0"/>
                <a:cs typeface="Arial" panose="020B0604020202020204" pitchFamily="34" charset="0"/>
              </a:rPr>
            </a:br>
            <a:r>
              <a:rPr lang="en-GB" sz="2800" b="1" dirty="0">
                <a:solidFill>
                  <a:schemeClr val="bg1"/>
                </a:solidFill>
                <a:latin typeface="Arial" panose="020B0604020202020204" pitchFamily="34" charset="0"/>
                <a:cs typeface="Arial" panose="020B0604020202020204" pitchFamily="34" charset="0"/>
              </a:rPr>
              <a:t>By building upon our understanding of children and young people and our knowledge of shared language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182D55-BF24-4C91-9833-ACDB54408715}"/>
              </a:ext>
            </a:extLst>
          </p:cNvPr>
          <p:cNvSpPr>
            <a:spLocks noGrp="1"/>
          </p:cNvSpPr>
          <p:nvPr>
            <p:ph idx="1"/>
          </p:nvPr>
        </p:nvSpPr>
        <p:spPr>
          <a:xfrm>
            <a:off x="4480830" y="369380"/>
            <a:ext cx="6906491" cy="637381"/>
          </a:xfrm>
        </p:spPr>
        <p:txBody>
          <a:bodyPr anchor="ctr">
            <a:normAutofit/>
          </a:bodyPr>
          <a:lstStyle/>
          <a:p>
            <a:pPr marL="0" indent="0">
              <a:buNone/>
            </a:pPr>
            <a:r>
              <a:rPr lang="en-GB" sz="2200" dirty="0"/>
              <a:t> </a:t>
            </a:r>
            <a:endParaRPr lang="en-GB" sz="4000" dirty="0"/>
          </a:p>
        </p:txBody>
      </p:sp>
      <p:pic>
        <p:nvPicPr>
          <p:cNvPr id="7" name="Picture 6">
            <a:extLst>
              <a:ext uri="{FF2B5EF4-FFF2-40B4-BE49-F238E27FC236}">
                <a16:creationId xmlns:a16="http://schemas.microsoft.com/office/drawing/2014/main" id="{8FFA1967-AF99-4B03-9602-7F4DFBD2ED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13" name="TextBox 12">
            <a:extLst>
              <a:ext uri="{FF2B5EF4-FFF2-40B4-BE49-F238E27FC236}">
                <a16:creationId xmlns:a16="http://schemas.microsoft.com/office/drawing/2014/main" id="{BE61D874-65F6-49EB-B7D1-BCBA245971A1}"/>
              </a:ext>
            </a:extLst>
          </p:cNvPr>
          <p:cNvSpPr txBox="1"/>
          <p:nvPr/>
        </p:nvSpPr>
        <p:spPr>
          <a:xfrm>
            <a:off x="4160987" y="232282"/>
            <a:ext cx="7546175" cy="892552"/>
          </a:xfrm>
          <a:prstGeom prst="rect">
            <a:avLst/>
          </a:prstGeom>
          <a:noFill/>
        </p:spPr>
        <p:txBody>
          <a:bodyPr wrap="square" rtlCol="0">
            <a:spAutoFit/>
          </a:bodyPr>
          <a:lstStyle/>
          <a:p>
            <a:r>
              <a:rPr lang="en-GB" sz="2600" dirty="0"/>
              <a:t>You may think I am being ‘challenging’ but this could be because I am feeling…</a:t>
            </a:r>
          </a:p>
        </p:txBody>
      </p:sp>
      <p:sp>
        <p:nvSpPr>
          <p:cNvPr id="14" name="TextBox 13">
            <a:extLst>
              <a:ext uri="{FF2B5EF4-FFF2-40B4-BE49-F238E27FC236}">
                <a16:creationId xmlns:a16="http://schemas.microsoft.com/office/drawing/2014/main" id="{54E1FFC1-9DDA-460C-A268-22C74C7435ED}"/>
              </a:ext>
            </a:extLst>
          </p:cNvPr>
          <p:cNvSpPr txBox="1"/>
          <p:nvPr/>
        </p:nvSpPr>
        <p:spPr>
          <a:xfrm>
            <a:off x="4160987" y="844199"/>
            <a:ext cx="1546129" cy="1384995"/>
          </a:xfrm>
          <a:prstGeom prst="rect">
            <a:avLst/>
          </a:prstGeom>
          <a:noFill/>
        </p:spPr>
        <p:txBody>
          <a:bodyPr wrap="none" rtlCol="0">
            <a:spAutoFit/>
          </a:bodyPr>
          <a:lstStyle/>
          <a:p>
            <a:endParaRPr lang="en-GB" sz="300" dirty="0"/>
          </a:p>
          <a:p>
            <a:endParaRPr lang="en-GB" sz="300" dirty="0">
              <a:solidFill>
                <a:srgbClr val="00B050"/>
              </a:solidFill>
            </a:endParaRPr>
          </a:p>
          <a:p>
            <a:endParaRPr lang="en-GB" sz="300" dirty="0">
              <a:solidFill>
                <a:srgbClr val="00B050"/>
              </a:solidFill>
            </a:endParaRPr>
          </a:p>
          <a:p>
            <a:endParaRPr lang="en-GB" sz="300" dirty="0">
              <a:solidFill>
                <a:srgbClr val="00B050"/>
              </a:solidFill>
            </a:endParaRPr>
          </a:p>
          <a:p>
            <a:r>
              <a:rPr lang="en-GB" sz="2400" dirty="0">
                <a:solidFill>
                  <a:srgbClr val="00B050"/>
                </a:solidFill>
              </a:rPr>
              <a:t>Distressed</a:t>
            </a:r>
            <a:r>
              <a:rPr lang="en-GB" sz="2400" dirty="0"/>
              <a:t> </a:t>
            </a:r>
          </a:p>
          <a:p>
            <a:r>
              <a:rPr lang="en-GB" sz="2400" dirty="0">
                <a:solidFill>
                  <a:srgbClr val="0070C0"/>
                </a:solidFill>
              </a:rPr>
              <a:t>Anxious</a:t>
            </a:r>
            <a:r>
              <a:rPr lang="en-GB" sz="2400" dirty="0"/>
              <a:t> </a:t>
            </a:r>
          </a:p>
          <a:p>
            <a:r>
              <a:rPr lang="en-GB" sz="2400" dirty="0">
                <a:solidFill>
                  <a:schemeClr val="accent1">
                    <a:lumMod val="60000"/>
                    <a:lumOff val="40000"/>
                  </a:schemeClr>
                </a:solidFill>
              </a:rPr>
              <a:t>Upset</a:t>
            </a:r>
            <a:r>
              <a:rPr lang="en-GB" sz="2400" dirty="0"/>
              <a:t>…</a:t>
            </a:r>
            <a:endParaRPr lang="en-GB" sz="2400" dirty="0">
              <a:solidFill>
                <a:schemeClr val="accent1">
                  <a:lumMod val="60000"/>
                  <a:lumOff val="40000"/>
                </a:schemeClr>
              </a:solidFill>
            </a:endParaRPr>
          </a:p>
        </p:txBody>
      </p:sp>
      <p:sp>
        <p:nvSpPr>
          <p:cNvPr id="15" name="TextBox 14">
            <a:extLst>
              <a:ext uri="{FF2B5EF4-FFF2-40B4-BE49-F238E27FC236}">
                <a16:creationId xmlns:a16="http://schemas.microsoft.com/office/drawing/2014/main" id="{8C184717-7CB8-444B-B35D-C3C3A5ED2645}"/>
              </a:ext>
            </a:extLst>
          </p:cNvPr>
          <p:cNvSpPr txBox="1"/>
          <p:nvPr/>
        </p:nvSpPr>
        <p:spPr>
          <a:xfrm>
            <a:off x="4170316" y="2369242"/>
            <a:ext cx="7337898" cy="892552"/>
          </a:xfrm>
          <a:prstGeom prst="rect">
            <a:avLst/>
          </a:prstGeom>
          <a:noFill/>
        </p:spPr>
        <p:txBody>
          <a:bodyPr wrap="square" rtlCol="0">
            <a:spAutoFit/>
          </a:bodyPr>
          <a:lstStyle/>
          <a:p>
            <a:r>
              <a:rPr lang="en-GB" sz="2600" dirty="0"/>
              <a:t>You may think I am ‘refusing’ to do something but this could be because…</a:t>
            </a:r>
          </a:p>
        </p:txBody>
      </p:sp>
      <p:sp>
        <p:nvSpPr>
          <p:cNvPr id="16" name="TextBox 15">
            <a:extLst>
              <a:ext uri="{FF2B5EF4-FFF2-40B4-BE49-F238E27FC236}">
                <a16:creationId xmlns:a16="http://schemas.microsoft.com/office/drawing/2014/main" id="{24086B4C-04A0-495C-B501-55DF2E94B35E}"/>
              </a:ext>
            </a:extLst>
          </p:cNvPr>
          <p:cNvSpPr txBox="1"/>
          <p:nvPr/>
        </p:nvSpPr>
        <p:spPr>
          <a:xfrm>
            <a:off x="4201673" y="3162032"/>
            <a:ext cx="7930101" cy="1200329"/>
          </a:xfrm>
          <a:prstGeom prst="rect">
            <a:avLst/>
          </a:prstGeom>
          <a:noFill/>
        </p:spPr>
        <p:txBody>
          <a:bodyPr wrap="square" rtlCol="0">
            <a:spAutoFit/>
          </a:bodyPr>
          <a:lstStyle/>
          <a:p>
            <a:r>
              <a:rPr lang="en-GB" sz="2400" dirty="0">
                <a:solidFill>
                  <a:schemeClr val="accent1">
                    <a:lumMod val="60000"/>
                    <a:lumOff val="40000"/>
                  </a:schemeClr>
                </a:solidFill>
              </a:rPr>
              <a:t>I do not feel confident to try</a:t>
            </a:r>
            <a:endParaRPr lang="en-GB" sz="2400" dirty="0"/>
          </a:p>
          <a:p>
            <a:r>
              <a:rPr lang="en-GB" sz="2400" dirty="0">
                <a:solidFill>
                  <a:srgbClr val="00B050"/>
                </a:solidFill>
              </a:rPr>
              <a:t>I do not feel safe/secure to have a go</a:t>
            </a:r>
            <a:r>
              <a:rPr lang="en-GB" sz="2400" dirty="0"/>
              <a:t> </a:t>
            </a:r>
          </a:p>
          <a:p>
            <a:r>
              <a:rPr lang="en-GB" sz="2400" dirty="0">
                <a:solidFill>
                  <a:srgbClr val="0070C0"/>
                </a:solidFill>
              </a:rPr>
              <a:t>I need support with my self belief</a:t>
            </a:r>
            <a:r>
              <a:rPr lang="en-GB" sz="2400" dirty="0"/>
              <a:t>…</a:t>
            </a:r>
            <a:endParaRPr lang="en-GB" sz="2400" dirty="0">
              <a:solidFill>
                <a:srgbClr val="0070C0"/>
              </a:solidFill>
            </a:endParaRPr>
          </a:p>
        </p:txBody>
      </p:sp>
      <p:sp>
        <p:nvSpPr>
          <p:cNvPr id="4" name="TextBox 3">
            <a:extLst>
              <a:ext uri="{FF2B5EF4-FFF2-40B4-BE49-F238E27FC236}">
                <a16:creationId xmlns:a16="http://schemas.microsoft.com/office/drawing/2014/main" id="{D5FA2EF5-1BCB-4E43-8344-643780F8BB17}"/>
              </a:ext>
            </a:extLst>
          </p:cNvPr>
          <p:cNvSpPr txBox="1"/>
          <p:nvPr/>
        </p:nvSpPr>
        <p:spPr>
          <a:xfrm>
            <a:off x="4160987" y="4641697"/>
            <a:ext cx="7746095" cy="492443"/>
          </a:xfrm>
          <a:prstGeom prst="rect">
            <a:avLst/>
          </a:prstGeom>
          <a:noFill/>
        </p:spPr>
        <p:txBody>
          <a:bodyPr wrap="none" rtlCol="0">
            <a:spAutoFit/>
          </a:bodyPr>
          <a:lstStyle/>
          <a:p>
            <a:r>
              <a:rPr lang="en-GB" sz="2600" dirty="0"/>
              <a:t>You may think I am ‘choosing’ to react in this way but…</a:t>
            </a:r>
          </a:p>
        </p:txBody>
      </p:sp>
      <p:sp>
        <p:nvSpPr>
          <p:cNvPr id="5" name="TextBox 4">
            <a:extLst>
              <a:ext uri="{FF2B5EF4-FFF2-40B4-BE49-F238E27FC236}">
                <a16:creationId xmlns:a16="http://schemas.microsoft.com/office/drawing/2014/main" id="{7D63A1AF-2C39-4A43-B25D-2B6B7A05CBC1}"/>
              </a:ext>
            </a:extLst>
          </p:cNvPr>
          <p:cNvSpPr txBox="1"/>
          <p:nvPr/>
        </p:nvSpPr>
        <p:spPr>
          <a:xfrm>
            <a:off x="4186597" y="5035357"/>
            <a:ext cx="5187639" cy="461665"/>
          </a:xfrm>
          <a:prstGeom prst="rect">
            <a:avLst/>
          </a:prstGeom>
          <a:noFill/>
        </p:spPr>
        <p:txBody>
          <a:bodyPr wrap="none" rtlCol="0">
            <a:spAutoFit/>
          </a:bodyPr>
          <a:lstStyle/>
          <a:p>
            <a:r>
              <a:rPr lang="en-GB" sz="2400" dirty="0">
                <a:solidFill>
                  <a:srgbClr val="0070C0"/>
                </a:solidFill>
              </a:rPr>
              <a:t>What is this behaviour communicating? </a:t>
            </a:r>
          </a:p>
        </p:txBody>
      </p:sp>
      <p:sp>
        <p:nvSpPr>
          <p:cNvPr id="11" name="TextBox 10">
            <a:extLst>
              <a:ext uri="{FF2B5EF4-FFF2-40B4-BE49-F238E27FC236}">
                <a16:creationId xmlns:a16="http://schemas.microsoft.com/office/drawing/2014/main" id="{A9ABD9F3-7304-431D-AB77-919F51C7306B}"/>
              </a:ext>
            </a:extLst>
          </p:cNvPr>
          <p:cNvSpPr txBox="1"/>
          <p:nvPr/>
        </p:nvSpPr>
        <p:spPr>
          <a:xfrm>
            <a:off x="4186597" y="5413476"/>
            <a:ext cx="6758141" cy="461665"/>
          </a:xfrm>
          <a:prstGeom prst="rect">
            <a:avLst/>
          </a:prstGeom>
          <a:noFill/>
        </p:spPr>
        <p:txBody>
          <a:bodyPr wrap="square" rtlCol="0">
            <a:spAutoFit/>
          </a:bodyPr>
          <a:lstStyle/>
          <a:p>
            <a:r>
              <a:rPr lang="en-GB" sz="2400" dirty="0">
                <a:solidFill>
                  <a:schemeClr val="accent1">
                    <a:lumMod val="60000"/>
                    <a:lumOff val="40000"/>
                  </a:schemeClr>
                </a:solidFill>
              </a:rPr>
              <a:t>What might be going on for me right now? </a:t>
            </a:r>
          </a:p>
        </p:txBody>
      </p:sp>
      <p:sp>
        <p:nvSpPr>
          <p:cNvPr id="17" name="TextBox 16">
            <a:extLst>
              <a:ext uri="{FF2B5EF4-FFF2-40B4-BE49-F238E27FC236}">
                <a16:creationId xmlns:a16="http://schemas.microsoft.com/office/drawing/2014/main" id="{0D853131-C316-4BDB-ADFE-775CB1602284}"/>
              </a:ext>
            </a:extLst>
          </p:cNvPr>
          <p:cNvSpPr txBox="1"/>
          <p:nvPr/>
        </p:nvSpPr>
        <p:spPr>
          <a:xfrm>
            <a:off x="4201673" y="5759765"/>
            <a:ext cx="6520017" cy="461665"/>
          </a:xfrm>
          <a:prstGeom prst="rect">
            <a:avLst/>
          </a:prstGeom>
          <a:noFill/>
        </p:spPr>
        <p:txBody>
          <a:bodyPr wrap="square" rtlCol="0">
            <a:spAutoFit/>
          </a:bodyPr>
          <a:lstStyle/>
          <a:p>
            <a:r>
              <a:rPr lang="en-GB" sz="2400" dirty="0">
                <a:solidFill>
                  <a:srgbClr val="00B050"/>
                </a:solidFill>
              </a:rPr>
              <a:t>How have my lived experiences shaped me?</a:t>
            </a:r>
            <a:endParaRPr lang="en-GB" sz="2400" dirty="0"/>
          </a:p>
        </p:txBody>
      </p:sp>
    </p:spTree>
    <p:extLst>
      <p:ext uri="{BB962C8B-B14F-4D97-AF65-F5344CB8AC3E}">
        <p14:creationId xmlns:p14="http://schemas.microsoft.com/office/powerpoint/2010/main" val="31814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Effect transition="in" filter="fade">
                                      <p:cBhvr>
                                        <p:cTn id="7" dur="1000"/>
                                        <p:tgtEl>
                                          <p:spTgt spid="14">
                                            <p:txEl>
                                              <p:pRg st="4" end="4"/>
                                            </p:txEl>
                                          </p:spTgt>
                                        </p:tgtEl>
                                      </p:cBhvr>
                                    </p:animEffect>
                                    <p:anim calcmode="lin" valueType="num">
                                      <p:cBhvr>
                                        <p:cTn id="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5" end="5"/>
                                            </p:txEl>
                                          </p:spTgt>
                                        </p:tgtEl>
                                        <p:attrNameLst>
                                          <p:attrName>style.visibility</p:attrName>
                                        </p:attrNameLst>
                                      </p:cBhvr>
                                      <p:to>
                                        <p:strVal val="visible"/>
                                      </p:to>
                                    </p:set>
                                    <p:animEffect transition="in" filter="fade">
                                      <p:cBhvr>
                                        <p:cTn id="14" dur="1000"/>
                                        <p:tgtEl>
                                          <p:spTgt spid="14">
                                            <p:txEl>
                                              <p:pRg st="5" end="5"/>
                                            </p:txEl>
                                          </p:spTgt>
                                        </p:tgtEl>
                                      </p:cBhvr>
                                    </p:animEffect>
                                    <p:anim calcmode="lin" valueType="num">
                                      <p:cBhvr>
                                        <p:cTn id="15"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animEffect transition="in" filter="fade">
                                      <p:cBhvr>
                                        <p:cTn id="21" dur="1000"/>
                                        <p:tgtEl>
                                          <p:spTgt spid="14">
                                            <p:txEl>
                                              <p:pRg st="6" end="6"/>
                                            </p:txEl>
                                          </p:spTgt>
                                        </p:tgtEl>
                                      </p:cBhvr>
                                    </p:animEffect>
                                    <p:anim calcmode="lin" valueType="num">
                                      <p:cBhvr>
                                        <p:cTn id="22"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1000"/>
                                        <p:tgtEl>
                                          <p:spTgt spid="16">
                                            <p:txEl>
                                              <p:pRg st="0" end="0"/>
                                            </p:txEl>
                                          </p:spTgt>
                                        </p:tgtEl>
                                      </p:cBhvr>
                                    </p:animEffect>
                                    <p:anim calcmode="lin" valueType="num">
                                      <p:cBhvr>
                                        <p:cTn id="2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animEffect transition="in" filter="fade">
                                      <p:cBhvr>
                                        <p:cTn id="35" dur="1000"/>
                                        <p:tgtEl>
                                          <p:spTgt spid="16">
                                            <p:txEl>
                                              <p:pRg st="1" end="1"/>
                                            </p:txEl>
                                          </p:spTgt>
                                        </p:tgtEl>
                                      </p:cBhvr>
                                    </p:animEffect>
                                    <p:anim calcmode="lin" valueType="num">
                                      <p:cBhvr>
                                        <p:cTn id="3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animEffect transition="in" filter="fade">
                                      <p:cBhvr>
                                        <p:cTn id="42" dur="1000"/>
                                        <p:tgtEl>
                                          <p:spTgt spid="16">
                                            <p:txEl>
                                              <p:pRg st="2" end="2"/>
                                            </p:txEl>
                                          </p:spTgt>
                                        </p:tgtEl>
                                      </p:cBhvr>
                                    </p:animEffect>
                                    <p:anim calcmode="lin" valueType="num">
                                      <p:cBhvr>
                                        <p:cTn id="43"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1000"/>
                                        <p:tgtEl>
                                          <p:spTgt spid="5">
                                            <p:txEl>
                                              <p:pRg st="0" end="0"/>
                                            </p:txEl>
                                          </p:spTgt>
                                        </p:tgtEl>
                                      </p:cBhvr>
                                    </p:animEffect>
                                    <p:anim calcmode="lin" valueType="num">
                                      <p:cBhvr>
                                        <p:cTn id="5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Effect transition="in" filter="fade">
                                      <p:cBhvr>
                                        <p:cTn id="56" dur="1000"/>
                                        <p:tgtEl>
                                          <p:spTgt spid="11">
                                            <p:txEl>
                                              <p:pRg st="0" end="0"/>
                                            </p:txEl>
                                          </p:spTgt>
                                        </p:tgtEl>
                                      </p:cBhvr>
                                    </p:animEffect>
                                    <p:anim calcmode="lin" valueType="num">
                                      <p:cBhvr>
                                        <p:cTn id="5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1000"/>
                                        <p:tgtEl>
                                          <p:spTgt spid="17">
                                            <p:txEl>
                                              <p:pRg st="0" end="0"/>
                                            </p:txEl>
                                          </p:spTgt>
                                        </p:tgtEl>
                                      </p:cBhvr>
                                    </p:animEffect>
                                    <p:anim calcmode="lin" valueType="num">
                                      <p:cBhvr>
                                        <p:cTn id="64"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208E4-5F3D-45B6-9D00-C3A5D93A0804}"/>
              </a:ext>
            </a:extLst>
          </p:cNvPr>
          <p:cNvSpPr>
            <a:spLocks noGrp="1"/>
          </p:cNvSpPr>
          <p:nvPr>
            <p:ph type="title"/>
          </p:nvPr>
        </p:nvSpPr>
        <p:spPr>
          <a:xfrm>
            <a:off x="686834" y="591344"/>
            <a:ext cx="3200400" cy="5585619"/>
          </a:xfrm>
        </p:spPr>
        <p:txBody>
          <a:bodyPr>
            <a:normAutofit/>
          </a:bodyPr>
          <a:lstStyle/>
          <a:p>
            <a:r>
              <a:rPr lang="en-GB" sz="4100" b="1" dirty="0">
                <a:solidFill>
                  <a:schemeClr val="bg1"/>
                </a:solidFill>
                <a:latin typeface="Arial" panose="020B0604020202020204" pitchFamily="34" charset="0"/>
                <a:cs typeface="Arial" panose="020B0604020202020204" pitchFamily="34" charset="0"/>
              </a:rPr>
              <a:t>Using our shared language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182D55-BF24-4C91-9833-ACDB54408715}"/>
              </a:ext>
            </a:extLst>
          </p:cNvPr>
          <p:cNvSpPr>
            <a:spLocks noGrp="1"/>
          </p:cNvSpPr>
          <p:nvPr>
            <p:ph idx="1"/>
          </p:nvPr>
        </p:nvSpPr>
        <p:spPr>
          <a:xfrm>
            <a:off x="4480830" y="388430"/>
            <a:ext cx="6906491" cy="637381"/>
          </a:xfrm>
        </p:spPr>
        <p:txBody>
          <a:bodyPr anchor="ctr">
            <a:normAutofit/>
          </a:bodyPr>
          <a:lstStyle/>
          <a:p>
            <a:pPr marL="0" indent="0">
              <a:buNone/>
            </a:pPr>
            <a:r>
              <a:rPr lang="en-GB" sz="2200" dirty="0"/>
              <a:t> </a:t>
            </a:r>
            <a:endParaRPr lang="en-GB" sz="4000" dirty="0"/>
          </a:p>
        </p:txBody>
      </p:sp>
      <p:pic>
        <p:nvPicPr>
          <p:cNvPr id="7" name="Picture 6">
            <a:extLst>
              <a:ext uri="{FF2B5EF4-FFF2-40B4-BE49-F238E27FC236}">
                <a16:creationId xmlns:a16="http://schemas.microsoft.com/office/drawing/2014/main" id="{8FFA1967-AF99-4B03-9602-7F4DFBD2ED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16" name="TextBox 15">
            <a:extLst>
              <a:ext uri="{FF2B5EF4-FFF2-40B4-BE49-F238E27FC236}">
                <a16:creationId xmlns:a16="http://schemas.microsoft.com/office/drawing/2014/main" id="{24086B4C-04A0-495C-B501-55DF2E94B35E}"/>
              </a:ext>
            </a:extLst>
          </p:cNvPr>
          <p:cNvSpPr txBox="1"/>
          <p:nvPr/>
        </p:nvSpPr>
        <p:spPr>
          <a:xfrm>
            <a:off x="4300728" y="3914199"/>
            <a:ext cx="300082" cy="707886"/>
          </a:xfrm>
          <a:prstGeom prst="rect">
            <a:avLst/>
          </a:prstGeom>
          <a:noFill/>
        </p:spPr>
        <p:txBody>
          <a:bodyPr wrap="none" rtlCol="0">
            <a:spAutoFit/>
          </a:bodyPr>
          <a:lstStyle/>
          <a:p>
            <a:r>
              <a:rPr lang="en-GB" sz="4000" dirty="0"/>
              <a:t> </a:t>
            </a:r>
            <a:endParaRPr lang="en-GB" sz="3800" dirty="0"/>
          </a:p>
        </p:txBody>
      </p:sp>
      <p:pic>
        <p:nvPicPr>
          <p:cNvPr id="5" name="Picture 4">
            <a:extLst>
              <a:ext uri="{FF2B5EF4-FFF2-40B4-BE49-F238E27FC236}">
                <a16:creationId xmlns:a16="http://schemas.microsoft.com/office/drawing/2014/main" id="{5A80046A-CBBE-4798-A369-1729AF7B6D2D}"/>
              </a:ext>
            </a:extLst>
          </p:cNvPr>
          <p:cNvPicPr>
            <a:picLocks noChangeAspect="1"/>
          </p:cNvPicPr>
          <p:nvPr/>
        </p:nvPicPr>
        <p:blipFill>
          <a:blip r:embed="rId3"/>
          <a:stretch>
            <a:fillRect/>
          </a:stretch>
        </p:blipFill>
        <p:spPr>
          <a:xfrm>
            <a:off x="5953239" y="503212"/>
            <a:ext cx="4347609" cy="6164287"/>
          </a:xfrm>
          <a:prstGeom prst="rect">
            <a:avLst/>
          </a:prstGeom>
        </p:spPr>
      </p:pic>
    </p:spTree>
    <p:extLst>
      <p:ext uri="{BB962C8B-B14F-4D97-AF65-F5344CB8AC3E}">
        <p14:creationId xmlns:p14="http://schemas.microsoft.com/office/powerpoint/2010/main" val="382067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208E4-5F3D-45B6-9D00-C3A5D93A0804}"/>
              </a:ext>
            </a:extLst>
          </p:cNvPr>
          <p:cNvSpPr>
            <a:spLocks noGrp="1"/>
          </p:cNvSpPr>
          <p:nvPr>
            <p:ph type="title"/>
          </p:nvPr>
        </p:nvSpPr>
        <p:spPr>
          <a:xfrm>
            <a:off x="686834" y="591344"/>
            <a:ext cx="3200400" cy="5585619"/>
          </a:xfrm>
        </p:spPr>
        <p:txBody>
          <a:bodyPr>
            <a:normAutofit/>
          </a:bodyPr>
          <a:lstStyle/>
          <a:p>
            <a:r>
              <a:rPr lang="en-GB" sz="4100" b="1" dirty="0">
                <a:solidFill>
                  <a:schemeClr val="bg1"/>
                </a:solidFill>
                <a:latin typeface="Arial" panose="020B0604020202020204" pitchFamily="34" charset="0"/>
                <a:cs typeface="Arial" panose="020B0604020202020204" pitchFamily="34" charset="0"/>
              </a:rPr>
              <a:t>Using our shared language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182D55-BF24-4C91-9833-ACDB54408715}"/>
              </a:ext>
            </a:extLst>
          </p:cNvPr>
          <p:cNvSpPr>
            <a:spLocks noGrp="1"/>
          </p:cNvSpPr>
          <p:nvPr>
            <p:ph idx="1"/>
          </p:nvPr>
        </p:nvSpPr>
        <p:spPr>
          <a:xfrm>
            <a:off x="4480830" y="388430"/>
            <a:ext cx="6906491" cy="637381"/>
          </a:xfrm>
        </p:spPr>
        <p:txBody>
          <a:bodyPr anchor="ctr">
            <a:normAutofit/>
          </a:bodyPr>
          <a:lstStyle/>
          <a:p>
            <a:pPr marL="0" indent="0">
              <a:buNone/>
            </a:pPr>
            <a:r>
              <a:rPr lang="en-GB" sz="2200" dirty="0"/>
              <a:t> </a:t>
            </a:r>
            <a:endParaRPr lang="en-GB" sz="4000" dirty="0"/>
          </a:p>
        </p:txBody>
      </p:sp>
      <p:pic>
        <p:nvPicPr>
          <p:cNvPr id="7" name="Picture 6">
            <a:extLst>
              <a:ext uri="{FF2B5EF4-FFF2-40B4-BE49-F238E27FC236}">
                <a16:creationId xmlns:a16="http://schemas.microsoft.com/office/drawing/2014/main" id="{8FFA1967-AF99-4B03-9602-7F4DFBD2ED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16" name="TextBox 15">
            <a:extLst>
              <a:ext uri="{FF2B5EF4-FFF2-40B4-BE49-F238E27FC236}">
                <a16:creationId xmlns:a16="http://schemas.microsoft.com/office/drawing/2014/main" id="{24086B4C-04A0-495C-B501-55DF2E94B35E}"/>
              </a:ext>
            </a:extLst>
          </p:cNvPr>
          <p:cNvSpPr txBox="1"/>
          <p:nvPr/>
        </p:nvSpPr>
        <p:spPr>
          <a:xfrm>
            <a:off x="4300728" y="3914199"/>
            <a:ext cx="300082" cy="707886"/>
          </a:xfrm>
          <a:prstGeom prst="rect">
            <a:avLst/>
          </a:prstGeom>
          <a:noFill/>
        </p:spPr>
        <p:txBody>
          <a:bodyPr wrap="none" rtlCol="0">
            <a:spAutoFit/>
          </a:bodyPr>
          <a:lstStyle/>
          <a:p>
            <a:r>
              <a:rPr lang="en-GB" sz="4000" dirty="0"/>
              <a:t> </a:t>
            </a:r>
            <a:endParaRPr lang="en-GB" sz="3800" dirty="0"/>
          </a:p>
        </p:txBody>
      </p:sp>
      <p:pic>
        <p:nvPicPr>
          <p:cNvPr id="6" name="Picture 5">
            <a:extLst>
              <a:ext uri="{FF2B5EF4-FFF2-40B4-BE49-F238E27FC236}">
                <a16:creationId xmlns:a16="http://schemas.microsoft.com/office/drawing/2014/main" id="{D91C56FC-BDE8-4F60-B390-D70250203AAB}"/>
              </a:ext>
            </a:extLst>
          </p:cNvPr>
          <p:cNvPicPr>
            <a:picLocks noChangeAspect="1"/>
          </p:cNvPicPr>
          <p:nvPr/>
        </p:nvPicPr>
        <p:blipFill>
          <a:blip r:embed="rId3"/>
          <a:stretch>
            <a:fillRect/>
          </a:stretch>
        </p:blipFill>
        <p:spPr>
          <a:xfrm>
            <a:off x="5607506" y="201369"/>
            <a:ext cx="4572814" cy="6455262"/>
          </a:xfrm>
          <a:prstGeom prst="rect">
            <a:avLst/>
          </a:prstGeom>
        </p:spPr>
      </p:pic>
    </p:spTree>
    <p:extLst>
      <p:ext uri="{BB962C8B-B14F-4D97-AF65-F5344CB8AC3E}">
        <p14:creationId xmlns:p14="http://schemas.microsoft.com/office/powerpoint/2010/main" val="349334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208E4-5F3D-45B6-9D00-C3A5D93A0804}"/>
              </a:ext>
            </a:extLst>
          </p:cNvPr>
          <p:cNvSpPr>
            <a:spLocks noGrp="1"/>
          </p:cNvSpPr>
          <p:nvPr>
            <p:ph type="title"/>
          </p:nvPr>
        </p:nvSpPr>
        <p:spPr>
          <a:xfrm>
            <a:off x="686834" y="591344"/>
            <a:ext cx="3200400" cy="5585619"/>
          </a:xfrm>
        </p:spPr>
        <p:txBody>
          <a:bodyPr>
            <a:normAutofit/>
          </a:bodyPr>
          <a:lstStyle/>
          <a:p>
            <a:r>
              <a:rPr lang="en-GB" sz="4100" b="1" dirty="0">
                <a:solidFill>
                  <a:schemeClr val="bg1"/>
                </a:solidFill>
                <a:latin typeface="Arial" panose="020B0604020202020204" pitchFamily="34" charset="0"/>
                <a:cs typeface="Arial" panose="020B0604020202020204" pitchFamily="34" charset="0"/>
              </a:rPr>
              <a:t>We use our shared language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182D55-BF24-4C91-9833-ACDB54408715}"/>
              </a:ext>
            </a:extLst>
          </p:cNvPr>
          <p:cNvSpPr>
            <a:spLocks noGrp="1"/>
          </p:cNvSpPr>
          <p:nvPr>
            <p:ph idx="1"/>
          </p:nvPr>
        </p:nvSpPr>
        <p:spPr>
          <a:xfrm>
            <a:off x="4480830" y="388430"/>
            <a:ext cx="6906491" cy="637381"/>
          </a:xfrm>
        </p:spPr>
        <p:txBody>
          <a:bodyPr anchor="ctr">
            <a:normAutofit/>
          </a:bodyPr>
          <a:lstStyle/>
          <a:p>
            <a:pPr marL="0" indent="0">
              <a:buNone/>
            </a:pPr>
            <a:r>
              <a:rPr lang="en-GB" sz="2200" dirty="0"/>
              <a:t> </a:t>
            </a:r>
            <a:endParaRPr lang="en-GB" sz="4000" dirty="0"/>
          </a:p>
        </p:txBody>
      </p:sp>
      <p:pic>
        <p:nvPicPr>
          <p:cNvPr id="7" name="Picture 6">
            <a:extLst>
              <a:ext uri="{FF2B5EF4-FFF2-40B4-BE49-F238E27FC236}">
                <a16:creationId xmlns:a16="http://schemas.microsoft.com/office/drawing/2014/main" id="{8FFA1967-AF99-4B03-9602-7F4DFBD2ED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16" name="TextBox 15">
            <a:extLst>
              <a:ext uri="{FF2B5EF4-FFF2-40B4-BE49-F238E27FC236}">
                <a16:creationId xmlns:a16="http://schemas.microsoft.com/office/drawing/2014/main" id="{24086B4C-04A0-495C-B501-55DF2E94B35E}"/>
              </a:ext>
            </a:extLst>
          </p:cNvPr>
          <p:cNvSpPr txBox="1"/>
          <p:nvPr/>
        </p:nvSpPr>
        <p:spPr>
          <a:xfrm>
            <a:off x="4300728" y="3914199"/>
            <a:ext cx="300082" cy="707886"/>
          </a:xfrm>
          <a:prstGeom prst="rect">
            <a:avLst/>
          </a:prstGeom>
          <a:noFill/>
        </p:spPr>
        <p:txBody>
          <a:bodyPr wrap="none" rtlCol="0">
            <a:spAutoFit/>
          </a:bodyPr>
          <a:lstStyle/>
          <a:p>
            <a:r>
              <a:rPr lang="en-GB" sz="4000" dirty="0"/>
              <a:t> </a:t>
            </a:r>
            <a:endParaRPr lang="en-GB" sz="3800" dirty="0"/>
          </a:p>
        </p:txBody>
      </p:sp>
      <p:pic>
        <p:nvPicPr>
          <p:cNvPr id="5" name="Picture 4">
            <a:extLst>
              <a:ext uri="{FF2B5EF4-FFF2-40B4-BE49-F238E27FC236}">
                <a16:creationId xmlns:a16="http://schemas.microsoft.com/office/drawing/2014/main" id="{4F82470C-EE2E-43AF-8F70-F40D14B02250}"/>
              </a:ext>
            </a:extLst>
          </p:cNvPr>
          <p:cNvPicPr>
            <a:picLocks noChangeAspect="1"/>
          </p:cNvPicPr>
          <p:nvPr/>
        </p:nvPicPr>
        <p:blipFill>
          <a:blip r:embed="rId3"/>
          <a:stretch>
            <a:fillRect/>
          </a:stretch>
        </p:blipFill>
        <p:spPr>
          <a:xfrm>
            <a:off x="5786900" y="319088"/>
            <a:ext cx="4475668" cy="6360160"/>
          </a:xfrm>
          <a:prstGeom prst="rect">
            <a:avLst/>
          </a:prstGeom>
        </p:spPr>
      </p:pic>
    </p:spTree>
    <p:extLst>
      <p:ext uri="{BB962C8B-B14F-4D97-AF65-F5344CB8AC3E}">
        <p14:creationId xmlns:p14="http://schemas.microsoft.com/office/powerpoint/2010/main" val="428511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76E5641-B51B-4073-B39A-948762EF97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9" name="TextBox 8">
            <a:extLst>
              <a:ext uri="{FF2B5EF4-FFF2-40B4-BE49-F238E27FC236}">
                <a16:creationId xmlns:a16="http://schemas.microsoft.com/office/drawing/2014/main" id="{CBDCF004-86EE-4D27-A68F-CF777FC82C08}"/>
              </a:ext>
            </a:extLst>
          </p:cNvPr>
          <p:cNvSpPr txBox="1"/>
          <p:nvPr/>
        </p:nvSpPr>
        <p:spPr>
          <a:xfrm>
            <a:off x="102235" y="1982715"/>
            <a:ext cx="5671825" cy="3247043"/>
          </a:xfrm>
          <a:prstGeom prst="rect">
            <a:avLst/>
          </a:prstGeom>
          <a:noFill/>
        </p:spPr>
        <p:txBody>
          <a:bodyPr wrap="square" rtlCol="0">
            <a:spAutoFit/>
          </a:bodyPr>
          <a:lstStyle/>
          <a:p>
            <a:pPr algn="ctr"/>
            <a:r>
              <a:rPr lang="en-GB" sz="4100" b="1" dirty="0">
                <a:solidFill>
                  <a:schemeClr val="bg1"/>
                </a:solidFill>
                <a:latin typeface="Arial" panose="020B0604020202020204" pitchFamily="34" charset="0"/>
                <a:cs typeface="Arial" panose="020B0604020202020204" pitchFamily="34" charset="0"/>
              </a:rPr>
              <a:t>Emotionally Based School Non- Attendance</a:t>
            </a:r>
          </a:p>
          <a:p>
            <a:pPr algn="ctr"/>
            <a:endParaRPr lang="en-GB" sz="4100" b="1" dirty="0">
              <a:solidFill>
                <a:schemeClr val="bg1"/>
              </a:solidFill>
              <a:latin typeface="Arial" panose="020B0604020202020204" pitchFamily="34" charset="0"/>
              <a:cs typeface="Arial" panose="020B0604020202020204" pitchFamily="34" charset="0"/>
            </a:endParaRPr>
          </a:p>
          <a:p>
            <a:pPr algn="ctr"/>
            <a:r>
              <a:rPr lang="en-GB" sz="4100" b="1" dirty="0">
                <a:solidFill>
                  <a:schemeClr val="bg1"/>
                </a:solidFill>
                <a:latin typeface="Arial" panose="020B0604020202020204" pitchFamily="34" charset="0"/>
                <a:cs typeface="Arial" panose="020B0604020202020204" pitchFamily="34" charset="0"/>
              </a:rPr>
              <a:t>Natalie Brotherton</a:t>
            </a:r>
          </a:p>
        </p:txBody>
      </p:sp>
    </p:spTree>
    <p:extLst>
      <p:ext uri="{BB962C8B-B14F-4D97-AF65-F5344CB8AC3E}">
        <p14:creationId xmlns:p14="http://schemas.microsoft.com/office/powerpoint/2010/main" val="1778327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17CA46-5698-4796-9AB0-6C07AC6E9DAB}"/>
              </a:ext>
            </a:extLst>
          </p:cNvPr>
          <p:cNvSpPr>
            <a:spLocks noGrp="1"/>
          </p:cNvSpPr>
          <p:nvPr>
            <p:ph type="title"/>
          </p:nvPr>
        </p:nvSpPr>
        <p:spPr>
          <a:xfrm>
            <a:off x="6412091" y="501651"/>
            <a:ext cx="4395340" cy="1716255"/>
          </a:xfrm>
        </p:spPr>
        <p:txBody>
          <a:bodyPr anchor="b">
            <a:normAutofit/>
          </a:bodyPr>
          <a:lstStyle/>
          <a:p>
            <a:pPr algn="ctr"/>
            <a:br>
              <a:rPr lang="en-GB" sz="2200" dirty="0"/>
            </a:br>
            <a:br>
              <a:rPr lang="en-GB" sz="2200" dirty="0"/>
            </a:br>
            <a:endParaRPr lang="en-GB" sz="2200" dirty="0">
              <a:latin typeface="+mn-lt"/>
            </a:endParaRP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BC9F3D21-7ED5-4158-A4FD-D4AE10CB41BC}"/>
              </a:ext>
            </a:extLst>
          </p:cNvPr>
          <p:cNvSpPr>
            <a:spLocks noGrp="1"/>
          </p:cNvSpPr>
          <p:nvPr>
            <p:ph idx="1"/>
          </p:nvPr>
        </p:nvSpPr>
        <p:spPr>
          <a:xfrm>
            <a:off x="6392583" y="501651"/>
            <a:ext cx="4434721" cy="3108744"/>
          </a:xfrm>
        </p:spPr>
        <p:txBody>
          <a:bodyPr anchor="t">
            <a:noAutofit/>
          </a:bodyPr>
          <a:lstStyle/>
          <a:p>
            <a:pPr marL="0" indent="0" algn="ctr">
              <a:buNone/>
            </a:pPr>
            <a:r>
              <a:rPr lang="en-GB" sz="8000" b="1" dirty="0">
                <a:solidFill>
                  <a:srgbClr val="66FF33"/>
                </a:solidFill>
                <a:latin typeface="+mn-lt"/>
              </a:rPr>
              <a:t>  </a:t>
            </a:r>
            <a:br>
              <a:rPr lang="en-GB" sz="8000" b="1" dirty="0">
                <a:solidFill>
                  <a:srgbClr val="66FF33"/>
                </a:solidFill>
                <a:latin typeface="+mn-lt"/>
              </a:rPr>
            </a:br>
            <a:endParaRPr lang="en-US" sz="4000" dirty="0">
              <a:solidFill>
                <a:schemeClr val="tx1">
                  <a:alpha val="80000"/>
                </a:schemeClr>
              </a:solidFill>
            </a:endParaRPr>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76E5641-B51B-4073-B39A-948762EF97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9" name="TextBox 8">
            <a:extLst>
              <a:ext uri="{FF2B5EF4-FFF2-40B4-BE49-F238E27FC236}">
                <a16:creationId xmlns:a16="http://schemas.microsoft.com/office/drawing/2014/main" id="{CBDCF004-86EE-4D27-A68F-CF777FC82C08}"/>
              </a:ext>
            </a:extLst>
          </p:cNvPr>
          <p:cNvSpPr txBox="1"/>
          <p:nvPr/>
        </p:nvSpPr>
        <p:spPr>
          <a:xfrm>
            <a:off x="66138" y="852160"/>
            <a:ext cx="5671825" cy="5170646"/>
          </a:xfrm>
          <a:prstGeom prst="rect">
            <a:avLst/>
          </a:prstGeom>
          <a:noFill/>
        </p:spPr>
        <p:txBody>
          <a:bodyPr wrap="square" rtlCol="0">
            <a:spAutoFit/>
          </a:bodyPr>
          <a:lstStyle/>
          <a:p>
            <a:pPr algn="ctr"/>
            <a:endParaRPr lang="en-GB" sz="4100" b="1" dirty="0">
              <a:solidFill>
                <a:schemeClr val="bg1"/>
              </a:solidFill>
              <a:latin typeface="Arial" panose="020B0604020202020204" pitchFamily="34" charset="0"/>
              <a:cs typeface="Arial" panose="020B0604020202020204" pitchFamily="34" charset="0"/>
            </a:endParaRPr>
          </a:p>
          <a:p>
            <a:pPr algn="ctr"/>
            <a:r>
              <a:rPr lang="en-GB" sz="4100" b="1" dirty="0">
                <a:solidFill>
                  <a:schemeClr val="bg1"/>
                </a:solidFill>
                <a:latin typeface="Arial" panose="020B0604020202020204" pitchFamily="34" charset="0"/>
                <a:cs typeface="Arial" panose="020B0604020202020204" pitchFamily="34" charset="0"/>
              </a:rPr>
              <a:t>Group Breakout Task</a:t>
            </a:r>
          </a:p>
          <a:p>
            <a:pPr algn="ctr"/>
            <a:r>
              <a:rPr lang="en-GB" sz="3100" b="1" dirty="0">
                <a:solidFill>
                  <a:schemeClr val="bg1"/>
                </a:solidFill>
                <a:latin typeface="Arial" panose="020B0604020202020204" pitchFamily="34" charset="0"/>
                <a:cs typeface="Arial" panose="020B0604020202020204" pitchFamily="34" charset="0"/>
              </a:rPr>
              <a:t>20 minutes</a:t>
            </a:r>
          </a:p>
          <a:p>
            <a:pPr algn="ctr"/>
            <a:endParaRPr lang="en-GB" sz="3100" b="1" dirty="0">
              <a:solidFill>
                <a:schemeClr val="bg1"/>
              </a:solidFill>
              <a:latin typeface="Arial" panose="020B0604020202020204" pitchFamily="34" charset="0"/>
              <a:cs typeface="Arial" panose="020B0604020202020204" pitchFamily="34" charset="0"/>
            </a:endParaRPr>
          </a:p>
          <a:p>
            <a:pPr algn="ctr"/>
            <a:endParaRPr lang="en-GB" sz="3100" b="1" dirty="0">
              <a:solidFill>
                <a:schemeClr val="bg1"/>
              </a:solidFill>
              <a:latin typeface="Arial" panose="020B0604020202020204" pitchFamily="34" charset="0"/>
              <a:cs typeface="Arial" panose="020B0604020202020204" pitchFamily="34" charset="0"/>
            </a:endParaRPr>
          </a:p>
          <a:p>
            <a:pPr algn="ctr"/>
            <a:r>
              <a:rPr lang="en-GB" sz="3100" b="1" dirty="0">
                <a:solidFill>
                  <a:schemeClr val="bg1"/>
                </a:solidFill>
                <a:latin typeface="Arial" panose="020B0604020202020204" pitchFamily="34" charset="0"/>
                <a:cs typeface="Arial" panose="020B0604020202020204" pitchFamily="34" charset="0"/>
              </a:rPr>
              <a:t>Comfort Break</a:t>
            </a:r>
          </a:p>
          <a:p>
            <a:pPr algn="ctr"/>
            <a:r>
              <a:rPr lang="en-GB" sz="3100" b="1" dirty="0">
                <a:solidFill>
                  <a:schemeClr val="bg1"/>
                </a:solidFill>
                <a:latin typeface="Arial" panose="020B0604020202020204" pitchFamily="34" charset="0"/>
                <a:cs typeface="Arial" panose="020B0604020202020204" pitchFamily="34" charset="0"/>
              </a:rPr>
              <a:t>5 minutes</a:t>
            </a:r>
          </a:p>
          <a:p>
            <a:pPr algn="ctr"/>
            <a:endParaRPr lang="en-GB" sz="3100" b="1" dirty="0">
              <a:solidFill>
                <a:schemeClr val="bg1"/>
              </a:solidFill>
              <a:latin typeface="Arial" panose="020B0604020202020204" pitchFamily="34" charset="0"/>
              <a:cs typeface="Arial" panose="020B0604020202020204" pitchFamily="34" charset="0"/>
            </a:endParaRPr>
          </a:p>
          <a:p>
            <a:pPr algn="ctr"/>
            <a:endParaRPr lang="en-GB" sz="3100" b="1" dirty="0">
              <a:solidFill>
                <a:schemeClr val="bg1"/>
              </a:solidFill>
              <a:latin typeface="Arial" panose="020B0604020202020204" pitchFamily="34" charset="0"/>
              <a:cs typeface="Arial" panose="020B0604020202020204" pitchFamily="34" charset="0"/>
            </a:endParaRPr>
          </a:p>
          <a:p>
            <a:pPr algn="ctr"/>
            <a:r>
              <a:rPr lang="en-GB" sz="3100" b="1" dirty="0">
                <a:solidFill>
                  <a:schemeClr val="bg1"/>
                </a:solidFill>
                <a:latin typeface="Arial" panose="020B0604020202020204" pitchFamily="34" charset="0"/>
                <a:cs typeface="Arial" panose="020B0604020202020204" pitchFamily="34" charset="0"/>
              </a:rPr>
              <a:t>Return for feedback</a:t>
            </a:r>
          </a:p>
        </p:txBody>
      </p:sp>
      <p:sp>
        <p:nvSpPr>
          <p:cNvPr id="3" name="TextBox 2">
            <a:extLst>
              <a:ext uri="{FF2B5EF4-FFF2-40B4-BE49-F238E27FC236}">
                <a16:creationId xmlns:a16="http://schemas.microsoft.com/office/drawing/2014/main" id="{9138C5D9-9B51-41AA-A84B-DFB02FFEA002}"/>
              </a:ext>
            </a:extLst>
          </p:cNvPr>
          <p:cNvSpPr txBox="1"/>
          <p:nvPr/>
        </p:nvSpPr>
        <p:spPr>
          <a:xfrm>
            <a:off x="6652371" y="250332"/>
            <a:ext cx="4434721" cy="1692771"/>
          </a:xfrm>
          <a:prstGeom prst="rect">
            <a:avLst/>
          </a:prstGeom>
          <a:noFill/>
        </p:spPr>
        <p:txBody>
          <a:bodyPr wrap="square" rtlCol="0">
            <a:spAutoFit/>
          </a:bodyPr>
          <a:lstStyle/>
          <a:p>
            <a:r>
              <a:rPr lang="en-GB" sz="2800" dirty="0"/>
              <a:t>Let’s have a go….</a:t>
            </a:r>
          </a:p>
          <a:p>
            <a:endParaRPr lang="en-GB" sz="1600" b="1" dirty="0">
              <a:solidFill>
                <a:srgbClr val="7030A0"/>
              </a:solidFill>
            </a:endParaRPr>
          </a:p>
          <a:p>
            <a:r>
              <a:rPr lang="en-GB" sz="1600" b="1" dirty="0">
                <a:solidFill>
                  <a:srgbClr val="7030A0"/>
                </a:solidFill>
              </a:rPr>
              <a:t>Follow the link in the chat to gain access to this document below on the VS website.</a:t>
            </a:r>
          </a:p>
          <a:p>
            <a:endParaRPr lang="en-GB" sz="2800" dirty="0"/>
          </a:p>
        </p:txBody>
      </p:sp>
      <p:pic>
        <p:nvPicPr>
          <p:cNvPr id="6" name="Picture 5">
            <a:extLst>
              <a:ext uri="{FF2B5EF4-FFF2-40B4-BE49-F238E27FC236}">
                <a16:creationId xmlns:a16="http://schemas.microsoft.com/office/drawing/2014/main" id="{16D62FC7-89D5-4317-98F9-1692290CBA89}"/>
              </a:ext>
            </a:extLst>
          </p:cNvPr>
          <p:cNvPicPr>
            <a:picLocks noChangeAspect="1"/>
          </p:cNvPicPr>
          <p:nvPr/>
        </p:nvPicPr>
        <p:blipFill>
          <a:blip r:embed="rId3"/>
          <a:stretch>
            <a:fillRect/>
          </a:stretch>
        </p:blipFill>
        <p:spPr>
          <a:xfrm>
            <a:off x="6350368" y="1745083"/>
            <a:ext cx="5038725" cy="4733925"/>
          </a:xfrm>
          <a:prstGeom prst="rect">
            <a:avLst/>
          </a:prstGeom>
        </p:spPr>
      </p:pic>
    </p:spTree>
    <p:extLst>
      <p:ext uri="{BB962C8B-B14F-4D97-AF65-F5344CB8AC3E}">
        <p14:creationId xmlns:p14="http://schemas.microsoft.com/office/powerpoint/2010/main" val="461939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17CA46-5698-4796-9AB0-6C07AC6E9DAB}"/>
              </a:ext>
            </a:extLst>
          </p:cNvPr>
          <p:cNvSpPr>
            <a:spLocks noGrp="1"/>
          </p:cNvSpPr>
          <p:nvPr>
            <p:ph type="title"/>
          </p:nvPr>
        </p:nvSpPr>
        <p:spPr>
          <a:xfrm>
            <a:off x="6412091" y="501651"/>
            <a:ext cx="4395340" cy="1716255"/>
          </a:xfrm>
        </p:spPr>
        <p:txBody>
          <a:bodyPr anchor="b">
            <a:normAutofit/>
          </a:bodyPr>
          <a:lstStyle/>
          <a:p>
            <a:pPr algn="ctr"/>
            <a:br>
              <a:rPr lang="en-GB" sz="2200" dirty="0"/>
            </a:br>
            <a:br>
              <a:rPr lang="en-GB" sz="2200" dirty="0"/>
            </a:br>
            <a:endParaRPr lang="en-GB" sz="2200" dirty="0">
              <a:latin typeface="+mn-lt"/>
            </a:endParaRP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BC9F3D21-7ED5-4158-A4FD-D4AE10CB41BC}"/>
              </a:ext>
            </a:extLst>
          </p:cNvPr>
          <p:cNvSpPr>
            <a:spLocks noGrp="1"/>
          </p:cNvSpPr>
          <p:nvPr>
            <p:ph idx="1"/>
          </p:nvPr>
        </p:nvSpPr>
        <p:spPr>
          <a:xfrm>
            <a:off x="6392583" y="501651"/>
            <a:ext cx="4434721" cy="3108744"/>
          </a:xfrm>
        </p:spPr>
        <p:txBody>
          <a:bodyPr anchor="t">
            <a:noAutofit/>
          </a:bodyPr>
          <a:lstStyle/>
          <a:p>
            <a:pPr marL="0" indent="0" algn="ctr">
              <a:buNone/>
            </a:pPr>
            <a:r>
              <a:rPr lang="en-GB" sz="8000" b="1" dirty="0">
                <a:solidFill>
                  <a:srgbClr val="66FF33"/>
                </a:solidFill>
                <a:latin typeface="+mn-lt"/>
              </a:rPr>
              <a:t>  </a:t>
            </a:r>
            <a:br>
              <a:rPr lang="en-GB" sz="8000" b="1" dirty="0">
                <a:solidFill>
                  <a:srgbClr val="66FF33"/>
                </a:solidFill>
                <a:latin typeface="+mn-lt"/>
              </a:rPr>
            </a:br>
            <a:endParaRPr lang="en-US" sz="4000" dirty="0">
              <a:solidFill>
                <a:schemeClr val="tx1">
                  <a:alpha val="80000"/>
                </a:schemeClr>
              </a:solidFill>
            </a:endParaRPr>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76E5641-B51B-4073-B39A-948762EF97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9" name="TextBox 8">
            <a:extLst>
              <a:ext uri="{FF2B5EF4-FFF2-40B4-BE49-F238E27FC236}">
                <a16:creationId xmlns:a16="http://schemas.microsoft.com/office/drawing/2014/main" id="{CBDCF004-86EE-4D27-A68F-CF777FC82C08}"/>
              </a:ext>
            </a:extLst>
          </p:cNvPr>
          <p:cNvSpPr txBox="1"/>
          <p:nvPr/>
        </p:nvSpPr>
        <p:spPr>
          <a:xfrm>
            <a:off x="66138" y="852160"/>
            <a:ext cx="5671825" cy="2939266"/>
          </a:xfrm>
          <a:prstGeom prst="rect">
            <a:avLst/>
          </a:prstGeom>
          <a:noFill/>
        </p:spPr>
        <p:txBody>
          <a:bodyPr wrap="square" rtlCol="0">
            <a:spAutoFit/>
          </a:bodyPr>
          <a:lstStyle/>
          <a:p>
            <a:pPr algn="ctr"/>
            <a:endParaRPr lang="en-GB" sz="4100" b="1" dirty="0">
              <a:solidFill>
                <a:schemeClr val="bg1"/>
              </a:solidFill>
              <a:latin typeface="Arial" panose="020B0604020202020204" pitchFamily="34" charset="0"/>
              <a:cs typeface="Arial" panose="020B0604020202020204" pitchFamily="34" charset="0"/>
            </a:endParaRPr>
          </a:p>
          <a:p>
            <a:pPr algn="ctr"/>
            <a:endParaRPr lang="en-GB" sz="3100" b="1" dirty="0">
              <a:solidFill>
                <a:schemeClr val="bg1"/>
              </a:solidFill>
              <a:latin typeface="Arial" panose="020B0604020202020204" pitchFamily="34" charset="0"/>
              <a:cs typeface="Arial" panose="020B0604020202020204" pitchFamily="34" charset="0"/>
            </a:endParaRPr>
          </a:p>
          <a:p>
            <a:pPr algn="ctr"/>
            <a:endParaRPr lang="en-GB" sz="3100" b="1" dirty="0">
              <a:solidFill>
                <a:schemeClr val="bg1"/>
              </a:solidFill>
              <a:latin typeface="Arial" panose="020B0604020202020204" pitchFamily="34" charset="0"/>
              <a:cs typeface="Arial" panose="020B0604020202020204" pitchFamily="34" charset="0"/>
            </a:endParaRPr>
          </a:p>
          <a:p>
            <a:pPr algn="ctr"/>
            <a:endParaRPr lang="en-GB" sz="4100" b="1" dirty="0">
              <a:solidFill>
                <a:schemeClr val="bg1"/>
              </a:solidFill>
              <a:latin typeface="Arial" panose="020B0604020202020204" pitchFamily="34" charset="0"/>
              <a:cs typeface="Arial" panose="020B0604020202020204" pitchFamily="34" charset="0"/>
            </a:endParaRPr>
          </a:p>
          <a:p>
            <a:pPr algn="ctr"/>
            <a:r>
              <a:rPr lang="en-GB" sz="4100" b="1" dirty="0">
                <a:solidFill>
                  <a:schemeClr val="bg1"/>
                </a:solidFill>
                <a:latin typeface="Arial" panose="020B0604020202020204" pitchFamily="34" charset="0"/>
                <a:cs typeface="Arial" panose="020B0604020202020204" pitchFamily="34" charset="0"/>
              </a:rPr>
              <a:t>Feedback</a:t>
            </a:r>
          </a:p>
        </p:txBody>
      </p:sp>
      <p:sp>
        <p:nvSpPr>
          <p:cNvPr id="3" name="TextBox 2">
            <a:extLst>
              <a:ext uri="{FF2B5EF4-FFF2-40B4-BE49-F238E27FC236}">
                <a16:creationId xmlns:a16="http://schemas.microsoft.com/office/drawing/2014/main" id="{9138C5D9-9B51-41AA-A84B-DFB02FFEA002}"/>
              </a:ext>
            </a:extLst>
          </p:cNvPr>
          <p:cNvSpPr txBox="1"/>
          <p:nvPr/>
        </p:nvSpPr>
        <p:spPr>
          <a:xfrm>
            <a:off x="6652371" y="250332"/>
            <a:ext cx="4434721" cy="954107"/>
          </a:xfrm>
          <a:prstGeom prst="rect">
            <a:avLst/>
          </a:prstGeom>
          <a:noFill/>
        </p:spPr>
        <p:txBody>
          <a:bodyPr wrap="square" rtlCol="0">
            <a:spAutoFit/>
          </a:bodyPr>
          <a:lstStyle/>
          <a:p>
            <a:r>
              <a:rPr lang="en-GB" sz="2800" dirty="0"/>
              <a:t>How did it go?</a:t>
            </a:r>
            <a:endParaRPr lang="en-GB" sz="1600" b="1" dirty="0">
              <a:solidFill>
                <a:srgbClr val="7030A0"/>
              </a:solidFill>
            </a:endParaRPr>
          </a:p>
          <a:p>
            <a:endParaRPr lang="en-GB" sz="2800" dirty="0"/>
          </a:p>
        </p:txBody>
      </p:sp>
      <p:pic>
        <p:nvPicPr>
          <p:cNvPr id="6" name="Picture 5">
            <a:extLst>
              <a:ext uri="{FF2B5EF4-FFF2-40B4-BE49-F238E27FC236}">
                <a16:creationId xmlns:a16="http://schemas.microsoft.com/office/drawing/2014/main" id="{2391DAFA-94BB-4D09-8DD7-E7E2DC159F11}"/>
              </a:ext>
            </a:extLst>
          </p:cNvPr>
          <p:cNvPicPr>
            <a:picLocks noChangeAspect="1"/>
          </p:cNvPicPr>
          <p:nvPr/>
        </p:nvPicPr>
        <p:blipFill>
          <a:blip r:embed="rId3"/>
          <a:stretch>
            <a:fillRect/>
          </a:stretch>
        </p:blipFill>
        <p:spPr>
          <a:xfrm>
            <a:off x="6412091" y="1243431"/>
            <a:ext cx="5038725" cy="4733925"/>
          </a:xfrm>
          <a:prstGeom prst="rect">
            <a:avLst/>
          </a:prstGeom>
        </p:spPr>
      </p:pic>
    </p:spTree>
    <p:extLst>
      <p:ext uri="{BB962C8B-B14F-4D97-AF65-F5344CB8AC3E}">
        <p14:creationId xmlns:p14="http://schemas.microsoft.com/office/powerpoint/2010/main" val="248921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208E4-5F3D-45B6-9D00-C3A5D93A0804}"/>
              </a:ext>
            </a:extLst>
          </p:cNvPr>
          <p:cNvSpPr>
            <a:spLocks noGrp="1"/>
          </p:cNvSpPr>
          <p:nvPr>
            <p:ph type="title"/>
          </p:nvPr>
        </p:nvSpPr>
        <p:spPr>
          <a:xfrm>
            <a:off x="686834" y="591344"/>
            <a:ext cx="3200400" cy="5585619"/>
          </a:xfrm>
        </p:spPr>
        <p:txBody>
          <a:bodyPr>
            <a:normAutofit/>
          </a:bodyPr>
          <a:lstStyle/>
          <a:p>
            <a:pPr algn="ctr"/>
            <a:r>
              <a:rPr lang="en-GB" sz="4100" b="1" dirty="0">
                <a:solidFill>
                  <a:schemeClr val="bg1"/>
                </a:solidFill>
                <a:latin typeface="Arial" panose="020B0604020202020204" pitchFamily="34" charset="0"/>
                <a:cs typeface="Arial" panose="020B0604020202020204" pitchFamily="34" charset="0"/>
              </a:rPr>
              <a:t>Exemplar PEPs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182D55-BF24-4C91-9833-ACDB54408715}"/>
              </a:ext>
            </a:extLst>
          </p:cNvPr>
          <p:cNvSpPr>
            <a:spLocks noGrp="1"/>
          </p:cNvSpPr>
          <p:nvPr>
            <p:ph idx="1"/>
          </p:nvPr>
        </p:nvSpPr>
        <p:spPr>
          <a:xfrm>
            <a:off x="4641599" y="2063535"/>
            <a:ext cx="6906491" cy="637381"/>
          </a:xfrm>
        </p:spPr>
        <p:txBody>
          <a:bodyPr anchor="ctr">
            <a:noAutofit/>
          </a:bodyPr>
          <a:lstStyle/>
          <a:p>
            <a:pPr marL="0" indent="0">
              <a:buNone/>
            </a:pPr>
            <a:r>
              <a:rPr lang="en-GB" sz="3200" dirty="0"/>
              <a:t>We have created 10 exemplar PEP forms to support those involved in the PEP writing process.</a:t>
            </a:r>
          </a:p>
          <a:p>
            <a:pPr marL="0" indent="0">
              <a:buNone/>
            </a:pPr>
            <a:endParaRPr lang="en-GB" sz="3200" dirty="0"/>
          </a:p>
          <a:p>
            <a:pPr marL="0" indent="0">
              <a:buNone/>
            </a:pPr>
            <a:r>
              <a:rPr lang="en-GB" sz="3200" dirty="0"/>
              <a:t>These are now available on our Virtual School website</a:t>
            </a:r>
          </a:p>
        </p:txBody>
      </p:sp>
      <p:pic>
        <p:nvPicPr>
          <p:cNvPr id="7" name="Picture 6">
            <a:extLst>
              <a:ext uri="{FF2B5EF4-FFF2-40B4-BE49-F238E27FC236}">
                <a16:creationId xmlns:a16="http://schemas.microsoft.com/office/drawing/2014/main" id="{8FFA1967-AF99-4B03-9602-7F4DFBD2ED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16" name="TextBox 15">
            <a:extLst>
              <a:ext uri="{FF2B5EF4-FFF2-40B4-BE49-F238E27FC236}">
                <a16:creationId xmlns:a16="http://schemas.microsoft.com/office/drawing/2014/main" id="{24086B4C-04A0-495C-B501-55DF2E94B35E}"/>
              </a:ext>
            </a:extLst>
          </p:cNvPr>
          <p:cNvSpPr txBox="1"/>
          <p:nvPr/>
        </p:nvSpPr>
        <p:spPr>
          <a:xfrm>
            <a:off x="4300728" y="3914199"/>
            <a:ext cx="300082" cy="707886"/>
          </a:xfrm>
          <a:prstGeom prst="rect">
            <a:avLst/>
          </a:prstGeom>
          <a:noFill/>
        </p:spPr>
        <p:txBody>
          <a:bodyPr wrap="none" rtlCol="0">
            <a:spAutoFit/>
          </a:bodyPr>
          <a:lstStyle/>
          <a:p>
            <a:r>
              <a:rPr lang="en-GB" sz="4000" dirty="0"/>
              <a:t> </a:t>
            </a:r>
            <a:endParaRPr lang="en-GB" sz="3800" dirty="0"/>
          </a:p>
        </p:txBody>
      </p:sp>
      <p:sp>
        <p:nvSpPr>
          <p:cNvPr id="13" name="TextBox 12">
            <a:extLst>
              <a:ext uri="{FF2B5EF4-FFF2-40B4-BE49-F238E27FC236}">
                <a16:creationId xmlns:a16="http://schemas.microsoft.com/office/drawing/2014/main" id="{25A91352-3D1A-445A-8777-FF7902112ABC}"/>
              </a:ext>
            </a:extLst>
          </p:cNvPr>
          <p:cNvSpPr txBox="1"/>
          <p:nvPr/>
        </p:nvSpPr>
        <p:spPr>
          <a:xfrm>
            <a:off x="4315065" y="2382226"/>
            <a:ext cx="184731" cy="707886"/>
          </a:xfrm>
          <a:prstGeom prst="rect">
            <a:avLst/>
          </a:prstGeom>
          <a:noFill/>
        </p:spPr>
        <p:txBody>
          <a:bodyPr wrap="none" rtlCol="0">
            <a:spAutoFit/>
          </a:bodyPr>
          <a:lstStyle/>
          <a:p>
            <a:endParaRPr lang="en-GB" sz="2200" dirty="0"/>
          </a:p>
          <a:p>
            <a:endParaRPr lang="en-GB" dirty="0"/>
          </a:p>
        </p:txBody>
      </p:sp>
      <p:sp>
        <p:nvSpPr>
          <p:cNvPr id="5" name="TextBox 4">
            <a:extLst>
              <a:ext uri="{FF2B5EF4-FFF2-40B4-BE49-F238E27FC236}">
                <a16:creationId xmlns:a16="http://schemas.microsoft.com/office/drawing/2014/main" id="{79EB74CB-2733-4A84-8A66-FC3D621E1E5F}"/>
              </a:ext>
            </a:extLst>
          </p:cNvPr>
          <p:cNvSpPr txBox="1"/>
          <p:nvPr/>
        </p:nvSpPr>
        <p:spPr>
          <a:xfrm>
            <a:off x="4167268" y="5746076"/>
            <a:ext cx="312906" cy="430887"/>
          </a:xfrm>
          <a:prstGeom prst="rect">
            <a:avLst/>
          </a:prstGeom>
          <a:noFill/>
        </p:spPr>
        <p:txBody>
          <a:bodyPr wrap="none" rtlCol="0">
            <a:spAutoFit/>
          </a:bodyPr>
          <a:lstStyle/>
          <a:p>
            <a:r>
              <a:rPr lang="en-GB" sz="2200" dirty="0"/>
              <a:t>  </a:t>
            </a:r>
          </a:p>
        </p:txBody>
      </p:sp>
      <p:sp>
        <p:nvSpPr>
          <p:cNvPr id="14" name="TextBox 13">
            <a:extLst>
              <a:ext uri="{FF2B5EF4-FFF2-40B4-BE49-F238E27FC236}">
                <a16:creationId xmlns:a16="http://schemas.microsoft.com/office/drawing/2014/main" id="{50261B4F-F251-412C-8915-C0C92BA30038}"/>
              </a:ext>
            </a:extLst>
          </p:cNvPr>
          <p:cNvSpPr txBox="1"/>
          <p:nvPr/>
        </p:nvSpPr>
        <p:spPr>
          <a:xfrm>
            <a:off x="4851054" y="4403655"/>
            <a:ext cx="6096000" cy="646331"/>
          </a:xfrm>
          <a:prstGeom prst="rect">
            <a:avLst/>
          </a:prstGeom>
          <a:noFill/>
        </p:spPr>
        <p:txBody>
          <a:bodyPr wrap="square">
            <a:spAutoFit/>
          </a:bodyPr>
          <a:lstStyle/>
          <a:p>
            <a:r>
              <a:rPr lang="en-GB" sz="1800" u="sng" dirty="0">
                <a:solidFill>
                  <a:srgbClr val="0563C1"/>
                </a:solidFill>
                <a:effectLst/>
                <a:latin typeface="Calibri" panose="020F0502020204030204" pitchFamily="34" charset="0"/>
                <a:ea typeface="Calibri" panose="020F0502020204030204" pitchFamily="34" charset="0"/>
                <a:hlinkClick r:id="rId3"/>
              </a:rPr>
              <a:t>Cheshire West and Chester Virtual School: Exemplar PEPs (</a:t>
            </a:r>
            <a:r>
              <a:rPr lang="en-GB" sz="1800" u="sng" dirty="0" err="1">
                <a:solidFill>
                  <a:srgbClr val="0563C1"/>
                </a:solidFill>
                <a:effectLst/>
                <a:latin typeface="Calibri" panose="020F0502020204030204" pitchFamily="34" charset="0"/>
                <a:ea typeface="Calibri" panose="020F0502020204030204" pitchFamily="34" charset="0"/>
                <a:hlinkClick r:id="rId3"/>
              </a:rPr>
              <a:t>cheshirewestvirtual.school</a:t>
            </a:r>
            <a:r>
              <a:rPr lang="en-GB" sz="1800" u="sng" dirty="0">
                <a:solidFill>
                  <a:srgbClr val="0563C1"/>
                </a:solidFill>
                <a:effectLst/>
                <a:latin typeface="Calibri" panose="020F0502020204030204" pitchFamily="34" charset="0"/>
                <a:ea typeface="Calibri" panose="020F0502020204030204" pitchFamily="34" charset="0"/>
                <a:hlinkClick r:id="rId3"/>
              </a:rPr>
              <a:t>)</a:t>
            </a:r>
            <a:r>
              <a:rPr lang="en-GB" sz="1800" u="sng" dirty="0">
                <a:solidFill>
                  <a:srgbClr val="0563C1"/>
                </a:solidFill>
                <a:effectLst/>
                <a:latin typeface="Calibri" panose="020F0502020204030204" pitchFamily="34" charset="0"/>
                <a:ea typeface="Calibri" panose="020F0502020204030204" pitchFamily="34" charset="0"/>
              </a:rPr>
              <a:t> </a:t>
            </a:r>
            <a:endParaRPr lang="en-GB" dirty="0"/>
          </a:p>
        </p:txBody>
      </p:sp>
    </p:spTree>
    <p:extLst>
      <p:ext uri="{BB962C8B-B14F-4D97-AF65-F5344CB8AC3E}">
        <p14:creationId xmlns:p14="http://schemas.microsoft.com/office/powerpoint/2010/main" val="1194518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208E4-5F3D-45B6-9D00-C3A5D93A0804}"/>
              </a:ext>
            </a:extLst>
          </p:cNvPr>
          <p:cNvSpPr>
            <a:spLocks noGrp="1"/>
          </p:cNvSpPr>
          <p:nvPr>
            <p:ph type="title"/>
          </p:nvPr>
        </p:nvSpPr>
        <p:spPr>
          <a:xfrm>
            <a:off x="686834" y="591344"/>
            <a:ext cx="3200400" cy="5585619"/>
          </a:xfrm>
        </p:spPr>
        <p:txBody>
          <a:bodyPr>
            <a:normAutofit/>
          </a:bodyPr>
          <a:lstStyle/>
          <a:p>
            <a:r>
              <a:rPr lang="en-GB" sz="4100" b="1" dirty="0">
                <a:solidFill>
                  <a:schemeClr val="bg1"/>
                </a:solidFill>
                <a:latin typeface="Arial" panose="020B0604020202020204" pitchFamily="34" charset="0"/>
                <a:cs typeface="Arial" panose="020B0604020202020204" pitchFamily="34" charset="0"/>
              </a:rPr>
              <a:t>Points to remember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182D55-BF24-4C91-9833-ACDB54408715}"/>
              </a:ext>
            </a:extLst>
          </p:cNvPr>
          <p:cNvSpPr>
            <a:spLocks noGrp="1"/>
          </p:cNvSpPr>
          <p:nvPr>
            <p:ph idx="1"/>
          </p:nvPr>
        </p:nvSpPr>
        <p:spPr>
          <a:xfrm>
            <a:off x="4480830" y="388430"/>
            <a:ext cx="6906491" cy="637381"/>
          </a:xfrm>
        </p:spPr>
        <p:txBody>
          <a:bodyPr anchor="ctr">
            <a:normAutofit/>
          </a:bodyPr>
          <a:lstStyle/>
          <a:p>
            <a:pPr marL="0" indent="0">
              <a:buNone/>
            </a:pPr>
            <a:r>
              <a:rPr lang="en-GB" sz="2200" dirty="0"/>
              <a:t> </a:t>
            </a:r>
            <a:endParaRPr lang="en-GB" sz="4000" dirty="0"/>
          </a:p>
        </p:txBody>
      </p:sp>
      <p:pic>
        <p:nvPicPr>
          <p:cNvPr id="7" name="Picture 6">
            <a:extLst>
              <a:ext uri="{FF2B5EF4-FFF2-40B4-BE49-F238E27FC236}">
                <a16:creationId xmlns:a16="http://schemas.microsoft.com/office/drawing/2014/main" id="{8FFA1967-AF99-4B03-9602-7F4DFBD2ED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16" name="TextBox 15">
            <a:extLst>
              <a:ext uri="{FF2B5EF4-FFF2-40B4-BE49-F238E27FC236}">
                <a16:creationId xmlns:a16="http://schemas.microsoft.com/office/drawing/2014/main" id="{24086B4C-04A0-495C-B501-55DF2E94B35E}"/>
              </a:ext>
            </a:extLst>
          </p:cNvPr>
          <p:cNvSpPr txBox="1"/>
          <p:nvPr/>
        </p:nvSpPr>
        <p:spPr>
          <a:xfrm>
            <a:off x="4300728" y="3914199"/>
            <a:ext cx="300082" cy="707886"/>
          </a:xfrm>
          <a:prstGeom prst="rect">
            <a:avLst/>
          </a:prstGeom>
          <a:noFill/>
        </p:spPr>
        <p:txBody>
          <a:bodyPr wrap="none" rtlCol="0">
            <a:spAutoFit/>
          </a:bodyPr>
          <a:lstStyle/>
          <a:p>
            <a:r>
              <a:rPr lang="en-GB" sz="4000" dirty="0"/>
              <a:t> </a:t>
            </a:r>
            <a:endParaRPr lang="en-GB" sz="3800" dirty="0"/>
          </a:p>
        </p:txBody>
      </p:sp>
      <p:sp>
        <p:nvSpPr>
          <p:cNvPr id="6" name="TextBox 5">
            <a:extLst>
              <a:ext uri="{FF2B5EF4-FFF2-40B4-BE49-F238E27FC236}">
                <a16:creationId xmlns:a16="http://schemas.microsoft.com/office/drawing/2014/main" id="{70E01C38-FB5B-49C0-AD2B-68A1FC6BC942}"/>
              </a:ext>
            </a:extLst>
          </p:cNvPr>
          <p:cNvSpPr txBox="1"/>
          <p:nvPr/>
        </p:nvSpPr>
        <p:spPr>
          <a:xfrm>
            <a:off x="4299616" y="1261091"/>
            <a:ext cx="7980839" cy="1046440"/>
          </a:xfrm>
          <a:prstGeom prst="rect">
            <a:avLst/>
          </a:prstGeom>
          <a:noFill/>
        </p:spPr>
        <p:txBody>
          <a:bodyPr wrap="square" rtlCol="0">
            <a:spAutoFit/>
          </a:bodyPr>
          <a:lstStyle/>
          <a:p>
            <a:r>
              <a:rPr lang="en-GB" sz="2200" dirty="0"/>
              <a:t>DTs to disseminate the shared language with all staff who will contribute to or write the PEPs. </a:t>
            </a:r>
          </a:p>
          <a:p>
            <a:endParaRPr lang="en-GB" dirty="0"/>
          </a:p>
        </p:txBody>
      </p:sp>
      <p:sp>
        <p:nvSpPr>
          <p:cNvPr id="9" name="TextBox 8">
            <a:extLst>
              <a:ext uri="{FF2B5EF4-FFF2-40B4-BE49-F238E27FC236}">
                <a16:creationId xmlns:a16="http://schemas.microsoft.com/office/drawing/2014/main" id="{4249BBD8-B689-4611-ACF4-4CC6F58F737C}"/>
              </a:ext>
            </a:extLst>
          </p:cNvPr>
          <p:cNvSpPr txBox="1"/>
          <p:nvPr/>
        </p:nvSpPr>
        <p:spPr>
          <a:xfrm>
            <a:off x="4300728" y="571969"/>
            <a:ext cx="7867667" cy="430887"/>
          </a:xfrm>
          <a:prstGeom prst="rect">
            <a:avLst/>
          </a:prstGeom>
          <a:noFill/>
        </p:spPr>
        <p:txBody>
          <a:bodyPr wrap="none" rtlCol="0">
            <a:spAutoFit/>
          </a:bodyPr>
          <a:lstStyle/>
          <a:p>
            <a:r>
              <a:rPr lang="en-GB" sz="2200" dirty="0"/>
              <a:t>All sections of the PEP must be written “to” the child/young person</a:t>
            </a:r>
          </a:p>
        </p:txBody>
      </p:sp>
      <p:sp>
        <p:nvSpPr>
          <p:cNvPr id="13" name="TextBox 12">
            <a:extLst>
              <a:ext uri="{FF2B5EF4-FFF2-40B4-BE49-F238E27FC236}">
                <a16:creationId xmlns:a16="http://schemas.microsoft.com/office/drawing/2014/main" id="{25A91352-3D1A-445A-8777-FF7902112ABC}"/>
              </a:ext>
            </a:extLst>
          </p:cNvPr>
          <p:cNvSpPr txBox="1"/>
          <p:nvPr/>
        </p:nvSpPr>
        <p:spPr>
          <a:xfrm>
            <a:off x="4315065" y="2382226"/>
            <a:ext cx="7873887" cy="2739211"/>
          </a:xfrm>
          <a:prstGeom prst="rect">
            <a:avLst/>
          </a:prstGeom>
          <a:noFill/>
        </p:spPr>
        <p:txBody>
          <a:bodyPr wrap="none" rtlCol="0">
            <a:spAutoFit/>
          </a:bodyPr>
          <a:lstStyle/>
          <a:p>
            <a:r>
              <a:rPr lang="en-GB" sz="2200" dirty="0"/>
              <a:t>DTs must ensure that all staff are aware of the audience they are </a:t>
            </a:r>
          </a:p>
          <a:p>
            <a:r>
              <a:rPr lang="en-GB" sz="2200" dirty="0"/>
              <a:t>writing to and everyone is mindful that the PEP is a statutory </a:t>
            </a:r>
          </a:p>
          <a:p>
            <a:r>
              <a:rPr lang="en-GB" sz="2200" dirty="0"/>
              <a:t>document shared with a wide range of people, including </a:t>
            </a:r>
          </a:p>
          <a:p>
            <a:r>
              <a:rPr lang="en-GB" sz="2200" dirty="0"/>
              <a:t>Carers and Parents, OFSTED, the Local Authority, Social Care, </a:t>
            </a:r>
          </a:p>
          <a:p>
            <a:r>
              <a:rPr lang="en-GB" sz="2200" dirty="0"/>
              <a:t>Education Leaders, Health Professionals and, most importantly, </a:t>
            </a:r>
          </a:p>
          <a:p>
            <a:r>
              <a:rPr lang="en-GB" sz="2200" dirty="0"/>
              <a:t>the young person.</a:t>
            </a:r>
            <a:endParaRPr lang="en-GB" sz="2200" dirty="0">
              <a:solidFill>
                <a:srgbClr val="0070C0"/>
              </a:solidFill>
            </a:endParaRPr>
          </a:p>
          <a:p>
            <a:endParaRPr lang="en-GB" sz="2200" dirty="0"/>
          </a:p>
          <a:p>
            <a:endParaRPr lang="en-GB" dirty="0"/>
          </a:p>
        </p:txBody>
      </p:sp>
      <p:sp>
        <p:nvSpPr>
          <p:cNvPr id="14" name="TextBox 13">
            <a:extLst>
              <a:ext uri="{FF2B5EF4-FFF2-40B4-BE49-F238E27FC236}">
                <a16:creationId xmlns:a16="http://schemas.microsoft.com/office/drawing/2014/main" id="{38212BD5-9859-477B-B869-07ACFEA6E2E4}"/>
              </a:ext>
            </a:extLst>
          </p:cNvPr>
          <p:cNvSpPr txBox="1"/>
          <p:nvPr/>
        </p:nvSpPr>
        <p:spPr>
          <a:xfrm>
            <a:off x="4299616" y="4771476"/>
            <a:ext cx="6897081" cy="769441"/>
          </a:xfrm>
          <a:prstGeom prst="rect">
            <a:avLst/>
          </a:prstGeom>
          <a:noFill/>
        </p:spPr>
        <p:txBody>
          <a:bodyPr wrap="none" rtlCol="0">
            <a:spAutoFit/>
          </a:bodyPr>
          <a:lstStyle/>
          <a:p>
            <a:r>
              <a:rPr lang="en-GB" sz="2200" dirty="0"/>
              <a:t>No other pupils’ names must be mentioned – refer to them</a:t>
            </a:r>
          </a:p>
          <a:p>
            <a:r>
              <a:rPr lang="en-GB" sz="2200" dirty="0"/>
              <a:t>using their first initial.</a:t>
            </a:r>
          </a:p>
        </p:txBody>
      </p:sp>
      <p:sp>
        <p:nvSpPr>
          <p:cNvPr id="15" name="TextBox 14">
            <a:extLst>
              <a:ext uri="{FF2B5EF4-FFF2-40B4-BE49-F238E27FC236}">
                <a16:creationId xmlns:a16="http://schemas.microsoft.com/office/drawing/2014/main" id="{C82FA324-0D8D-48B7-AD53-5BB6356AE0D4}"/>
              </a:ext>
            </a:extLst>
          </p:cNvPr>
          <p:cNvSpPr txBox="1"/>
          <p:nvPr/>
        </p:nvSpPr>
        <p:spPr>
          <a:xfrm>
            <a:off x="4299616" y="5757121"/>
            <a:ext cx="7847276" cy="769441"/>
          </a:xfrm>
          <a:prstGeom prst="rect">
            <a:avLst/>
          </a:prstGeom>
          <a:noFill/>
        </p:spPr>
        <p:txBody>
          <a:bodyPr wrap="none" rtlCol="0">
            <a:spAutoFit/>
          </a:bodyPr>
          <a:lstStyle/>
          <a:p>
            <a:r>
              <a:rPr lang="en-GB" sz="2200" dirty="0"/>
              <a:t>It is good practice for DTs to quality assure the PEP before it is sent </a:t>
            </a:r>
          </a:p>
          <a:p>
            <a:r>
              <a:rPr lang="en-GB" sz="2200" dirty="0"/>
              <a:t>to the Virtual school for screening. </a:t>
            </a:r>
          </a:p>
        </p:txBody>
      </p:sp>
    </p:spTree>
    <p:extLst>
      <p:ext uri="{BB962C8B-B14F-4D97-AF65-F5344CB8AC3E}">
        <p14:creationId xmlns:p14="http://schemas.microsoft.com/office/powerpoint/2010/main" val="3442328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208E4-5F3D-45B6-9D00-C3A5D93A0804}"/>
              </a:ext>
            </a:extLst>
          </p:cNvPr>
          <p:cNvSpPr>
            <a:spLocks noGrp="1"/>
          </p:cNvSpPr>
          <p:nvPr>
            <p:ph type="title"/>
          </p:nvPr>
        </p:nvSpPr>
        <p:spPr>
          <a:xfrm>
            <a:off x="686834" y="591344"/>
            <a:ext cx="3200400" cy="5585619"/>
          </a:xfrm>
        </p:spPr>
        <p:txBody>
          <a:bodyPr>
            <a:normAutofit/>
          </a:bodyPr>
          <a:lstStyle/>
          <a:p>
            <a:r>
              <a:rPr lang="en-GB" sz="4100" b="1" dirty="0">
                <a:solidFill>
                  <a:schemeClr val="bg1"/>
                </a:solidFill>
                <a:latin typeface="Arial" panose="020B0604020202020204" pitchFamily="34" charset="0"/>
                <a:cs typeface="Arial" panose="020B0604020202020204" pitchFamily="34" charset="0"/>
              </a:rPr>
              <a:t>Points to remember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182D55-BF24-4C91-9833-ACDB54408715}"/>
              </a:ext>
            </a:extLst>
          </p:cNvPr>
          <p:cNvSpPr>
            <a:spLocks noGrp="1"/>
          </p:cNvSpPr>
          <p:nvPr>
            <p:ph idx="1"/>
          </p:nvPr>
        </p:nvSpPr>
        <p:spPr>
          <a:xfrm>
            <a:off x="4480830" y="388430"/>
            <a:ext cx="6906491" cy="637381"/>
          </a:xfrm>
        </p:spPr>
        <p:txBody>
          <a:bodyPr anchor="ctr">
            <a:normAutofit/>
          </a:bodyPr>
          <a:lstStyle/>
          <a:p>
            <a:pPr marL="0" indent="0">
              <a:buNone/>
            </a:pPr>
            <a:r>
              <a:rPr lang="en-GB" sz="2200" dirty="0"/>
              <a:t> </a:t>
            </a:r>
            <a:endParaRPr lang="en-GB" sz="4000" dirty="0"/>
          </a:p>
        </p:txBody>
      </p:sp>
      <p:pic>
        <p:nvPicPr>
          <p:cNvPr id="7" name="Picture 6">
            <a:extLst>
              <a:ext uri="{FF2B5EF4-FFF2-40B4-BE49-F238E27FC236}">
                <a16:creationId xmlns:a16="http://schemas.microsoft.com/office/drawing/2014/main" id="{8FFA1967-AF99-4B03-9602-7F4DFBD2ED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16" name="TextBox 15">
            <a:extLst>
              <a:ext uri="{FF2B5EF4-FFF2-40B4-BE49-F238E27FC236}">
                <a16:creationId xmlns:a16="http://schemas.microsoft.com/office/drawing/2014/main" id="{24086B4C-04A0-495C-B501-55DF2E94B35E}"/>
              </a:ext>
            </a:extLst>
          </p:cNvPr>
          <p:cNvSpPr txBox="1"/>
          <p:nvPr/>
        </p:nvSpPr>
        <p:spPr>
          <a:xfrm>
            <a:off x="4300728" y="3914199"/>
            <a:ext cx="300082" cy="707886"/>
          </a:xfrm>
          <a:prstGeom prst="rect">
            <a:avLst/>
          </a:prstGeom>
          <a:noFill/>
        </p:spPr>
        <p:txBody>
          <a:bodyPr wrap="none" rtlCol="0">
            <a:spAutoFit/>
          </a:bodyPr>
          <a:lstStyle/>
          <a:p>
            <a:r>
              <a:rPr lang="en-GB" sz="4000" dirty="0"/>
              <a:t> </a:t>
            </a:r>
            <a:endParaRPr lang="en-GB" sz="3800" dirty="0"/>
          </a:p>
        </p:txBody>
      </p:sp>
      <p:sp>
        <p:nvSpPr>
          <p:cNvPr id="13" name="TextBox 12">
            <a:extLst>
              <a:ext uri="{FF2B5EF4-FFF2-40B4-BE49-F238E27FC236}">
                <a16:creationId xmlns:a16="http://schemas.microsoft.com/office/drawing/2014/main" id="{25A91352-3D1A-445A-8777-FF7902112ABC}"/>
              </a:ext>
            </a:extLst>
          </p:cNvPr>
          <p:cNvSpPr txBox="1"/>
          <p:nvPr/>
        </p:nvSpPr>
        <p:spPr>
          <a:xfrm>
            <a:off x="4315065" y="2382226"/>
            <a:ext cx="184731" cy="707886"/>
          </a:xfrm>
          <a:prstGeom prst="rect">
            <a:avLst/>
          </a:prstGeom>
          <a:noFill/>
        </p:spPr>
        <p:txBody>
          <a:bodyPr wrap="none" rtlCol="0">
            <a:spAutoFit/>
          </a:bodyPr>
          <a:lstStyle/>
          <a:p>
            <a:endParaRPr lang="en-GB" sz="2200" dirty="0"/>
          </a:p>
          <a:p>
            <a:endParaRPr lang="en-GB" dirty="0"/>
          </a:p>
        </p:txBody>
      </p:sp>
      <p:sp>
        <p:nvSpPr>
          <p:cNvPr id="4" name="TextBox 3">
            <a:extLst>
              <a:ext uri="{FF2B5EF4-FFF2-40B4-BE49-F238E27FC236}">
                <a16:creationId xmlns:a16="http://schemas.microsoft.com/office/drawing/2014/main" id="{85454AAF-9E71-4A1A-BED9-DCDE938E900C}"/>
              </a:ext>
            </a:extLst>
          </p:cNvPr>
          <p:cNvSpPr txBox="1"/>
          <p:nvPr/>
        </p:nvSpPr>
        <p:spPr>
          <a:xfrm>
            <a:off x="4300728" y="835121"/>
            <a:ext cx="7724535" cy="4770537"/>
          </a:xfrm>
          <a:prstGeom prst="rect">
            <a:avLst/>
          </a:prstGeom>
          <a:noFill/>
        </p:spPr>
        <p:txBody>
          <a:bodyPr wrap="square" rtlCol="0">
            <a:spAutoFit/>
          </a:bodyPr>
          <a:lstStyle/>
          <a:p>
            <a:r>
              <a:rPr lang="en-GB" sz="2200" dirty="0"/>
              <a:t>For complex care planning situations that have an impact on the child/young person in school you do not need to detail the Care Planning discussions.  You can reflect the discussions like so:</a:t>
            </a:r>
          </a:p>
          <a:p>
            <a:endParaRPr lang="en-GB" sz="2200" dirty="0"/>
          </a:p>
          <a:p>
            <a:r>
              <a:rPr lang="en-GB" sz="2200" dirty="0">
                <a:solidFill>
                  <a:schemeClr val="accent4"/>
                </a:solidFill>
              </a:rPr>
              <a:t>Your Care Planning Meeting was held alongside your PEP today and the team around you understands that what is happening at home will affect how you are feeling in school.  We talked about how the adults in school can help you with this.</a:t>
            </a:r>
          </a:p>
          <a:p>
            <a:endParaRPr lang="en-GB" sz="2200" dirty="0"/>
          </a:p>
          <a:p>
            <a:r>
              <a:rPr lang="en-GB" sz="2200" dirty="0"/>
              <a:t>You can then add in strategies, support and actions relating directly to school.</a:t>
            </a:r>
          </a:p>
          <a:p>
            <a:endParaRPr lang="en-GB" sz="2200" dirty="0"/>
          </a:p>
          <a:p>
            <a:r>
              <a:rPr lang="en-GB" sz="2200" dirty="0"/>
              <a:t> </a:t>
            </a:r>
          </a:p>
          <a:p>
            <a:endParaRPr lang="en-GB" dirty="0"/>
          </a:p>
        </p:txBody>
      </p:sp>
      <p:sp>
        <p:nvSpPr>
          <p:cNvPr id="5" name="TextBox 4">
            <a:extLst>
              <a:ext uri="{FF2B5EF4-FFF2-40B4-BE49-F238E27FC236}">
                <a16:creationId xmlns:a16="http://schemas.microsoft.com/office/drawing/2014/main" id="{79EB74CB-2733-4A84-8A66-FC3D621E1E5F}"/>
              </a:ext>
            </a:extLst>
          </p:cNvPr>
          <p:cNvSpPr txBox="1"/>
          <p:nvPr/>
        </p:nvSpPr>
        <p:spPr>
          <a:xfrm>
            <a:off x="4315064" y="4898428"/>
            <a:ext cx="6886335" cy="769441"/>
          </a:xfrm>
          <a:prstGeom prst="rect">
            <a:avLst/>
          </a:prstGeom>
          <a:noFill/>
        </p:spPr>
        <p:txBody>
          <a:bodyPr wrap="square" rtlCol="0">
            <a:spAutoFit/>
          </a:bodyPr>
          <a:lstStyle/>
          <a:p>
            <a:r>
              <a:rPr lang="en-GB" sz="2200" dirty="0"/>
              <a:t>Detailed discussions and actions relating to Care Planning are recorded on our social care system.</a:t>
            </a:r>
          </a:p>
        </p:txBody>
      </p:sp>
    </p:spTree>
    <p:extLst>
      <p:ext uri="{BB962C8B-B14F-4D97-AF65-F5344CB8AC3E}">
        <p14:creationId xmlns:p14="http://schemas.microsoft.com/office/powerpoint/2010/main" val="281722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8ACA15A-250B-4633-8698-E16DD3BEB2AB}"/>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924045" y="2644542"/>
            <a:ext cx="2904883" cy="2722791"/>
          </a:xfrm>
          <a:prstGeom prst="rect">
            <a:avLst/>
          </a:prstGeom>
          <a:noFill/>
        </p:spPr>
      </p:pic>
      <p:sp>
        <p:nvSpPr>
          <p:cNvPr id="29" name="Freeform: Shape 28">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A1A980C-B218-450C-9BCF-F7ECCB2F7C5C}"/>
              </a:ext>
            </a:extLst>
          </p:cNvPr>
          <p:cNvSpPr>
            <a:spLocks noGrp="1"/>
          </p:cNvSpPr>
          <p:nvPr>
            <p:ph type="ctrTitle"/>
          </p:nvPr>
        </p:nvSpPr>
        <p:spPr>
          <a:xfrm>
            <a:off x="10680" y="524907"/>
            <a:ext cx="4731614" cy="2423140"/>
          </a:xfrm>
        </p:spPr>
        <p:txBody>
          <a:bodyPr anchor="b">
            <a:normAutofit/>
          </a:bodyPr>
          <a:lstStyle/>
          <a:p>
            <a:r>
              <a:rPr lang="en-GB" sz="4100" b="1" dirty="0">
                <a:solidFill>
                  <a:srgbClr val="7030A0"/>
                </a:solidFill>
                <a:latin typeface="Arial" panose="020B0604020202020204" pitchFamily="34" charset="0"/>
                <a:ea typeface="Calibri" panose="020F0502020204030204" pitchFamily="34" charset="0"/>
              </a:rPr>
              <a:t>Aims of the session</a:t>
            </a:r>
            <a:br>
              <a:rPr lang="en-GB" sz="4100" dirty="0">
                <a:solidFill>
                  <a:srgbClr val="7030A0"/>
                </a:solidFill>
                <a:latin typeface="Calibri" panose="020F0502020204030204" pitchFamily="34" charset="0"/>
                <a:ea typeface="Calibri" panose="020F0502020204030204" pitchFamily="34" charset="0"/>
              </a:rPr>
            </a:br>
            <a:endParaRPr lang="en-GB" sz="4100" dirty="0">
              <a:solidFill>
                <a:srgbClr val="7030A0"/>
              </a:solidFill>
            </a:endParaRPr>
          </a:p>
        </p:txBody>
      </p:sp>
      <p:sp>
        <p:nvSpPr>
          <p:cNvPr id="3" name="Subtitle 2">
            <a:extLst>
              <a:ext uri="{FF2B5EF4-FFF2-40B4-BE49-F238E27FC236}">
                <a16:creationId xmlns:a16="http://schemas.microsoft.com/office/drawing/2014/main" id="{78CB66E6-FB3A-4BD7-B675-2F1253C96980}"/>
              </a:ext>
            </a:extLst>
          </p:cNvPr>
          <p:cNvSpPr>
            <a:spLocks noGrp="1"/>
          </p:cNvSpPr>
          <p:nvPr>
            <p:ph type="subTitle" idx="1"/>
          </p:nvPr>
        </p:nvSpPr>
        <p:spPr>
          <a:xfrm>
            <a:off x="4826128" y="136366"/>
            <a:ext cx="7362824" cy="6357144"/>
          </a:xfrm>
        </p:spPr>
        <p:txBody>
          <a:bodyPr anchor="t">
            <a:normAutofit/>
          </a:bodyPr>
          <a:lstStyle/>
          <a:p>
            <a:pPr algn="l"/>
            <a:endParaRPr lang="en-GB" dirty="0">
              <a:solidFill>
                <a:srgbClr val="FFFFFF"/>
              </a:solidFill>
            </a:endParaRPr>
          </a:p>
          <a:p>
            <a:pPr algn="l"/>
            <a:endParaRPr lang="en-GB" sz="1800" dirty="0">
              <a:solidFill>
                <a:schemeClr val="bg1"/>
              </a:solidFill>
              <a:latin typeface="Calibri" panose="020F0502020204030204" pitchFamily="34" charset="0"/>
              <a:ea typeface="Calibri" panose="020F0502020204030204" pitchFamily="34" charset="0"/>
            </a:endParaRPr>
          </a:p>
          <a:p>
            <a:pPr algn="l"/>
            <a:endParaRPr lang="en-GB" sz="2000" b="1" dirty="0">
              <a:solidFill>
                <a:schemeClr val="bg1"/>
              </a:solidFill>
              <a:effectLst/>
              <a:latin typeface="Calibri" panose="020F0502020204030204" pitchFamily="34" charset="0"/>
              <a:ea typeface="Calibri" panose="020F0502020204030204" pitchFamily="34" charset="0"/>
            </a:endParaRPr>
          </a:p>
          <a:p>
            <a:pPr algn="l"/>
            <a:endParaRPr lang="en-GB" sz="1800" b="1" dirty="0">
              <a:solidFill>
                <a:schemeClr val="bg1"/>
              </a:solidFill>
              <a:effectLst/>
              <a:latin typeface="Calibri" panose="020F0502020204030204" pitchFamily="34" charset="0"/>
              <a:ea typeface="Calibri" panose="020F0502020204030204" pitchFamily="34" charset="0"/>
            </a:endParaRPr>
          </a:p>
          <a:p>
            <a:pPr algn="l"/>
            <a:endParaRPr lang="en-GB" sz="1400" dirty="0">
              <a:solidFill>
                <a:schemeClr val="bg1"/>
              </a:solidFill>
              <a:latin typeface="Calibri" panose="020F0502020204030204" pitchFamily="34" charset="0"/>
              <a:ea typeface="Calibri" panose="020F0502020204030204" pitchFamily="34" charset="0"/>
            </a:endParaRPr>
          </a:p>
          <a:p>
            <a:pPr algn="l"/>
            <a:endParaRPr lang="en-GB" sz="1400" dirty="0">
              <a:solidFill>
                <a:schemeClr val="bg1"/>
              </a:solidFill>
              <a:effectLst/>
              <a:latin typeface="Calibri" panose="020F0502020204030204" pitchFamily="34" charset="0"/>
              <a:ea typeface="Calibri" panose="020F0502020204030204" pitchFamily="34" charset="0"/>
            </a:endParaRPr>
          </a:p>
          <a:p>
            <a:pPr algn="l"/>
            <a:endParaRPr lang="en-GB" sz="1800" dirty="0">
              <a:solidFill>
                <a:srgbClr val="FFFFFF"/>
              </a:solidFill>
            </a:endParaRPr>
          </a:p>
        </p:txBody>
      </p:sp>
      <p:sp>
        <p:nvSpPr>
          <p:cNvPr id="31"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48A2FDC-7920-4A63-8F2C-5122844346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4" name="TextBox 3">
            <a:extLst>
              <a:ext uri="{FF2B5EF4-FFF2-40B4-BE49-F238E27FC236}">
                <a16:creationId xmlns:a16="http://schemas.microsoft.com/office/drawing/2014/main" id="{F5960ACA-18D9-4E4C-893B-60E52060512D}"/>
              </a:ext>
            </a:extLst>
          </p:cNvPr>
          <p:cNvSpPr txBox="1"/>
          <p:nvPr/>
        </p:nvSpPr>
        <p:spPr>
          <a:xfrm>
            <a:off x="5716770" y="6083161"/>
            <a:ext cx="11524214" cy="369332"/>
          </a:xfrm>
          <a:prstGeom prst="rect">
            <a:avLst/>
          </a:prstGeom>
          <a:noFill/>
        </p:spPr>
        <p:txBody>
          <a:bodyPr wrap="square" rtlCol="0">
            <a:spAutoFit/>
          </a:bodyPr>
          <a:lstStyle/>
          <a:p>
            <a:r>
              <a:rPr lang="en-GB" b="1" dirty="0">
                <a:solidFill>
                  <a:srgbClr val="7030A0"/>
                </a:solidFill>
              </a:rPr>
              <a:t>For Designated Teachers and Persons in schools and colleges</a:t>
            </a:r>
          </a:p>
        </p:txBody>
      </p:sp>
      <p:sp>
        <p:nvSpPr>
          <p:cNvPr id="5" name="TextBox 4">
            <a:extLst>
              <a:ext uri="{FF2B5EF4-FFF2-40B4-BE49-F238E27FC236}">
                <a16:creationId xmlns:a16="http://schemas.microsoft.com/office/drawing/2014/main" id="{FE4E43A5-C53E-450C-94D8-2357D94C8C38}"/>
              </a:ext>
            </a:extLst>
          </p:cNvPr>
          <p:cNvSpPr txBox="1"/>
          <p:nvPr/>
        </p:nvSpPr>
        <p:spPr>
          <a:xfrm>
            <a:off x="5717682" y="774839"/>
            <a:ext cx="6214650" cy="923330"/>
          </a:xfrm>
          <a:prstGeom prst="rect">
            <a:avLst/>
          </a:prstGeom>
          <a:noFill/>
        </p:spPr>
        <p:txBody>
          <a:bodyPr wrap="none" rtlCol="0">
            <a:spAutoFit/>
          </a:bodyPr>
          <a:lstStyle/>
          <a:p>
            <a:r>
              <a:rPr lang="en-GB" dirty="0">
                <a:solidFill>
                  <a:schemeClr val="bg1"/>
                </a:solidFill>
              </a:rPr>
              <a:t>To bring together the wealth of knowledge we have between us </a:t>
            </a:r>
          </a:p>
          <a:p>
            <a:r>
              <a:rPr lang="en-GB" dirty="0">
                <a:solidFill>
                  <a:schemeClr val="bg1"/>
                </a:solidFill>
              </a:rPr>
              <a:t>all regarding OWOW and EBSN</a:t>
            </a:r>
            <a:endParaRPr lang="en-US" dirty="0">
              <a:solidFill>
                <a:schemeClr val="bg1"/>
              </a:solidFill>
            </a:endParaRPr>
          </a:p>
          <a:p>
            <a:endParaRPr lang="en-GB" dirty="0"/>
          </a:p>
        </p:txBody>
      </p:sp>
      <p:sp>
        <p:nvSpPr>
          <p:cNvPr id="6" name="TextBox 5">
            <a:extLst>
              <a:ext uri="{FF2B5EF4-FFF2-40B4-BE49-F238E27FC236}">
                <a16:creationId xmlns:a16="http://schemas.microsoft.com/office/drawing/2014/main" id="{495EE543-F7C3-46E9-A549-DD2A8CD4740A}"/>
              </a:ext>
            </a:extLst>
          </p:cNvPr>
          <p:cNvSpPr txBox="1"/>
          <p:nvPr/>
        </p:nvSpPr>
        <p:spPr>
          <a:xfrm>
            <a:off x="5666339" y="1687098"/>
            <a:ext cx="6143625" cy="1200329"/>
          </a:xfrm>
          <a:prstGeom prst="rect">
            <a:avLst/>
          </a:prstGeom>
          <a:noFill/>
        </p:spPr>
        <p:txBody>
          <a:bodyPr wrap="square" rtlCol="0">
            <a:spAutoFit/>
          </a:bodyPr>
          <a:lstStyle/>
          <a:p>
            <a:r>
              <a:rPr lang="en-GB" sz="1800" dirty="0">
                <a:solidFill>
                  <a:schemeClr val="bg1"/>
                </a:solidFill>
              </a:rPr>
              <a:t>To explore how we can use this knowledge and utilise strategies to write our PEPs through a Trauma Informed Lens using the shared language</a:t>
            </a:r>
            <a:endParaRPr lang="en-US" sz="1800" dirty="0">
              <a:solidFill>
                <a:schemeClr val="bg1"/>
              </a:solidFill>
            </a:endParaRPr>
          </a:p>
          <a:p>
            <a:endParaRPr lang="en-GB" dirty="0"/>
          </a:p>
        </p:txBody>
      </p:sp>
      <p:sp>
        <p:nvSpPr>
          <p:cNvPr id="8" name="TextBox 7">
            <a:extLst>
              <a:ext uri="{FF2B5EF4-FFF2-40B4-BE49-F238E27FC236}">
                <a16:creationId xmlns:a16="http://schemas.microsoft.com/office/drawing/2014/main" id="{7C87AA4A-0363-458A-890B-8980B0610733}"/>
              </a:ext>
            </a:extLst>
          </p:cNvPr>
          <p:cNvSpPr txBox="1"/>
          <p:nvPr/>
        </p:nvSpPr>
        <p:spPr>
          <a:xfrm>
            <a:off x="5716770" y="2914664"/>
            <a:ext cx="6174319" cy="1200329"/>
          </a:xfrm>
          <a:prstGeom prst="rect">
            <a:avLst/>
          </a:prstGeom>
          <a:noFill/>
        </p:spPr>
        <p:txBody>
          <a:bodyPr wrap="none" rtlCol="0">
            <a:spAutoFit/>
          </a:bodyPr>
          <a:lstStyle/>
          <a:p>
            <a:r>
              <a:rPr lang="en-GB" sz="1800" dirty="0">
                <a:solidFill>
                  <a:schemeClr val="bg1"/>
                </a:solidFill>
              </a:rPr>
              <a:t>To ensure each young person is at the very centre of their PEP, </a:t>
            </a:r>
          </a:p>
          <a:p>
            <a:r>
              <a:rPr lang="en-GB" sz="1800" dirty="0">
                <a:solidFill>
                  <a:schemeClr val="bg1"/>
                </a:solidFill>
              </a:rPr>
              <a:t>demonstrating our understanding of their previous experiences </a:t>
            </a:r>
          </a:p>
          <a:p>
            <a:r>
              <a:rPr lang="en-GB" sz="1800" dirty="0">
                <a:solidFill>
                  <a:schemeClr val="bg1"/>
                </a:solidFill>
              </a:rPr>
              <a:t>and how this can impact on their lives right now</a:t>
            </a:r>
            <a:endParaRPr lang="en-US" sz="1800" dirty="0">
              <a:solidFill>
                <a:schemeClr val="bg1"/>
              </a:solidFill>
            </a:endParaRPr>
          </a:p>
          <a:p>
            <a:endParaRPr lang="en-GB" dirty="0"/>
          </a:p>
        </p:txBody>
      </p:sp>
    </p:spTree>
    <p:extLst>
      <p:ext uri="{BB962C8B-B14F-4D97-AF65-F5344CB8AC3E}">
        <p14:creationId xmlns:p14="http://schemas.microsoft.com/office/powerpoint/2010/main" val="368293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17CA46-5698-4796-9AB0-6C07AC6E9DAB}"/>
              </a:ext>
            </a:extLst>
          </p:cNvPr>
          <p:cNvSpPr>
            <a:spLocks noGrp="1"/>
          </p:cNvSpPr>
          <p:nvPr>
            <p:ph type="title"/>
          </p:nvPr>
        </p:nvSpPr>
        <p:spPr>
          <a:xfrm>
            <a:off x="6412091" y="501651"/>
            <a:ext cx="4395340" cy="1716255"/>
          </a:xfrm>
        </p:spPr>
        <p:txBody>
          <a:bodyPr anchor="b">
            <a:normAutofit/>
          </a:bodyPr>
          <a:lstStyle/>
          <a:p>
            <a:pPr algn="ctr"/>
            <a:br>
              <a:rPr lang="en-GB" sz="2200" dirty="0"/>
            </a:br>
            <a:br>
              <a:rPr lang="en-GB" sz="2200" dirty="0"/>
            </a:br>
            <a:endParaRPr lang="en-GB" sz="2200" dirty="0">
              <a:latin typeface="+mn-lt"/>
            </a:endParaRP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BC9F3D21-7ED5-4158-A4FD-D4AE10CB41BC}"/>
              </a:ext>
            </a:extLst>
          </p:cNvPr>
          <p:cNvSpPr>
            <a:spLocks noGrp="1"/>
          </p:cNvSpPr>
          <p:nvPr>
            <p:ph idx="1"/>
          </p:nvPr>
        </p:nvSpPr>
        <p:spPr>
          <a:xfrm>
            <a:off x="6392583" y="501651"/>
            <a:ext cx="4434721" cy="3108744"/>
          </a:xfrm>
        </p:spPr>
        <p:txBody>
          <a:bodyPr anchor="t">
            <a:noAutofit/>
          </a:bodyPr>
          <a:lstStyle/>
          <a:p>
            <a:pPr marL="0" indent="0" algn="ctr">
              <a:buNone/>
            </a:pPr>
            <a:endParaRPr lang="en-GB" sz="6000" b="1" dirty="0">
              <a:solidFill>
                <a:srgbClr val="66FF33"/>
              </a:solidFill>
              <a:latin typeface="+mn-lt"/>
            </a:endParaRPr>
          </a:p>
          <a:p>
            <a:pPr marL="0" indent="0" algn="ctr">
              <a:buNone/>
            </a:pPr>
            <a:endParaRPr lang="en-GB" sz="6000" b="1" dirty="0">
              <a:solidFill>
                <a:srgbClr val="66FF33"/>
              </a:solidFill>
            </a:endParaRPr>
          </a:p>
          <a:p>
            <a:pPr marL="0" indent="0" algn="ctr">
              <a:buNone/>
            </a:pPr>
            <a:r>
              <a:rPr lang="en-GB" sz="8000" b="1" dirty="0">
                <a:solidFill>
                  <a:srgbClr val="66FF33"/>
                </a:solidFill>
                <a:latin typeface="+mn-lt"/>
              </a:rPr>
              <a:t>  </a:t>
            </a:r>
            <a:br>
              <a:rPr lang="en-GB" sz="8000" b="1" dirty="0">
                <a:solidFill>
                  <a:srgbClr val="66FF33"/>
                </a:solidFill>
                <a:latin typeface="+mn-lt"/>
              </a:rPr>
            </a:br>
            <a:endParaRPr lang="en-US" sz="4000" dirty="0">
              <a:solidFill>
                <a:schemeClr val="tx1">
                  <a:alpha val="80000"/>
                </a:schemeClr>
              </a:solidFill>
            </a:endParaRPr>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76E5641-B51B-4073-B39A-948762EF97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9" name="TextBox 8">
            <a:extLst>
              <a:ext uri="{FF2B5EF4-FFF2-40B4-BE49-F238E27FC236}">
                <a16:creationId xmlns:a16="http://schemas.microsoft.com/office/drawing/2014/main" id="{CBDCF004-86EE-4D27-A68F-CF777FC82C08}"/>
              </a:ext>
            </a:extLst>
          </p:cNvPr>
          <p:cNvSpPr txBox="1"/>
          <p:nvPr/>
        </p:nvSpPr>
        <p:spPr>
          <a:xfrm>
            <a:off x="0" y="1359778"/>
            <a:ext cx="5671825" cy="4231928"/>
          </a:xfrm>
          <a:prstGeom prst="rect">
            <a:avLst/>
          </a:prstGeom>
          <a:noFill/>
        </p:spPr>
        <p:txBody>
          <a:bodyPr wrap="square" rtlCol="0">
            <a:spAutoFit/>
          </a:bodyPr>
          <a:lstStyle/>
          <a:p>
            <a:pPr algn="ctr"/>
            <a:r>
              <a:rPr lang="en-GB" sz="4100" b="1" dirty="0">
                <a:solidFill>
                  <a:schemeClr val="bg1"/>
                </a:solidFill>
                <a:latin typeface="Arial" panose="020B0604020202020204" pitchFamily="34" charset="0"/>
                <a:cs typeface="Arial" panose="020B0604020202020204" pitchFamily="34" charset="0"/>
              </a:rPr>
              <a:t>Reflection </a:t>
            </a:r>
          </a:p>
          <a:p>
            <a:pPr algn="ctr"/>
            <a:r>
              <a:rPr lang="en-GB" sz="4100" b="1" dirty="0">
                <a:solidFill>
                  <a:schemeClr val="bg1"/>
                </a:solidFill>
                <a:latin typeface="Arial" panose="020B0604020202020204" pitchFamily="34" charset="0"/>
                <a:cs typeface="Arial" panose="020B0604020202020204" pitchFamily="34" charset="0"/>
              </a:rPr>
              <a:t>and </a:t>
            </a:r>
          </a:p>
          <a:p>
            <a:pPr algn="ctr"/>
            <a:r>
              <a:rPr lang="en-GB" sz="4100" b="1" dirty="0">
                <a:solidFill>
                  <a:schemeClr val="bg1"/>
                </a:solidFill>
                <a:latin typeface="Arial" panose="020B0604020202020204" pitchFamily="34" charset="0"/>
                <a:cs typeface="Arial" panose="020B0604020202020204" pitchFamily="34" charset="0"/>
              </a:rPr>
              <a:t>Q&amp;A</a:t>
            </a:r>
          </a:p>
          <a:p>
            <a:pPr algn="ctr"/>
            <a:endParaRPr lang="en-GB" sz="4100" b="1" dirty="0">
              <a:solidFill>
                <a:schemeClr val="bg1"/>
              </a:solidFill>
              <a:latin typeface="Arial" panose="020B0604020202020204" pitchFamily="34" charset="0"/>
              <a:cs typeface="Arial" panose="020B0604020202020204" pitchFamily="34" charset="0"/>
            </a:endParaRPr>
          </a:p>
          <a:p>
            <a:pPr algn="ctr"/>
            <a:endParaRPr lang="en-GB" sz="4100" b="1" dirty="0">
              <a:solidFill>
                <a:schemeClr val="bg1"/>
              </a:solidFill>
              <a:latin typeface="Arial" panose="020B0604020202020204" pitchFamily="34" charset="0"/>
              <a:cs typeface="Arial" panose="020B0604020202020204" pitchFamily="34" charset="0"/>
            </a:endParaRPr>
          </a:p>
          <a:p>
            <a:pPr algn="ctr"/>
            <a:r>
              <a:rPr lang="en-GB" sz="3200" b="1" dirty="0">
                <a:solidFill>
                  <a:schemeClr val="bg1"/>
                </a:solidFill>
                <a:latin typeface="Arial" panose="020B0604020202020204" pitchFamily="34" charset="0"/>
                <a:cs typeface="Arial" panose="020B0604020202020204" pitchFamily="34" charset="0"/>
              </a:rPr>
              <a:t>Thank you for your </a:t>
            </a:r>
          </a:p>
          <a:p>
            <a:pPr algn="ctr"/>
            <a:r>
              <a:rPr lang="en-GB" sz="3200" b="1" dirty="0">
                <a:solidFill>
                  <a:schemeClr val="bg1"/>
                </a:solidFill>
                <a:latin typeface="Arial" panose="020B0604020202020204" pitchFamily="34" charset="0"/>
                <a:cs typeface="Arial" panose="020B0604020202020204" pitchFamily="34" charset="0"/>
              </a:rPr>
              <a:t>ongoing support</a:t>
            </a:r>
          </a:p>
        </p:txBody>
      </p:sp>
      <p:sp>
        <p:nvSpPr>
          <p:cNvPr id="4" name="TextBox 3">
            <a:extLst>
              <a:ext uri="{FF2B5EF4-FFF2-40B4-BE49-F238E27FC236}">
                <a16:creationId xmlns:a16="http://schemas.microsoft.com/office/drawing/2014/main" id="{3B1431B2-2E6D-4017-BA09-90265B8456E4}"/>
              </a:ext>
            </a:extLst>
          </p:cNvPr>
          <p:cNvSpPr txBox="1"/>
          <p:nvPr/>
        </p:nvSpPr>
        <p:spPr>
          <a:xfrm>
            <a:off x="6127259" y="2692072"/>
            <a:ext cx="4064061" cy="646331"/>
          </a:xfrm>
          <a:prstGeom prst="rect">
            <a:avLst/>
          </a:prstGeom>
          <a:noFill/>
        </p:spPr>
        <p:txBody>
          <a:bodyPr wrap="none" rtlCol="0">
            <a:spAutoFit/>
          </a:bodyPr>
          <a:lstStyle/>
          <a:p>
            <a:pPr algn="ctr"/>
            <a:r>
              <a:rPr lang="en-GB" dirty="0">
                <a:hlinkClick r:id="rId3"/>
              </a:rPr>
              <a:t>Cheshire West and Chester Virtual School</a:t>
            </a:r>
          </a:p>
          <a:p>
            <a:pPr algn="ctr"/>
            <a:r>
              <a:rPr lang="en-GB" dirty="0">
                <a:hlinkClick r:id="rId3"/>
              </a:rPr>
              <a:t>(</a:t>
            </a:r>
            <a:r>
              <a:rPr lang="en-GB" dirty="0" err="1">
                <a:hlinkClick r:id="rId3"/>
              </a:rPr>
              <a:t>cheshirewestvirtual.school</a:t>
            </a:r>
            <a:r>
              <a:rPr lang="en-GB" dirty="0">
                <a:hlinkClick r:id="rId3"/>
              </a:rPr>
              <a:t>)</a:t>
            </a:r>
            <a:endParaRPr lang="en-GB" dirty="0"/>
          </a:p>
        </p:txBody>
      </p:sp>
      <p:pic>
        <p:nvPicPr>
          <p:cNvPr id="6" name="Picture 5">
            <a:extLst>
              <a:ext uri="{FF2B5EF4-FFF2-40B4-BE49-F238E27FC236}">
                <a16:creationId xmlns:a16="http://schemas.microsoft.com/office/drawing/2014/main" id="{22751FE0-9B01-4E90-AE6C-65E564AF285D}"/>
              </a:ext>
            </a:extLst>
          </p:cNvPr>
          <p:cNvPicPr>
            <a:picLocks noChangeAspect="1"/>
          </p:cNvPicPr>
          <p:nvPr/>
        </p:nvPicPr>
        <p:blipFill>
          <a:blip r:embed="rId4"/>
          <a:stretch>
            <a:fillRect/>
          </a:stretch>
        </p:blipFill>
        <p:spPr>
          <a:xfrm>
            <a:off x="6211608" y="199606"/>
            <a:ext cx="5155479" cy="2473533"/>
          </a:xfrm>
          <a:prstGeom prst="rect">
            <a:avLst/>
          </a:prstGeom>
        </p:spPr>
      </p:pic>
      <p:sp>
        <p:nvSpPr>
          <p:cNvPr id="3" name="TextBox 2">
            <a:extLst>
              <a:ext uri="{FF2B5EF4-FFF2-40B4-BE49-F238E27FC236}">
                <a16:creationId xmlns:a16="http://schemas.microsoft.com/office/drawing/2014/main" id="{9A639CA2-9EC4-4116-B129-A8277198B585}"/>
              </a:ext>
            </a:extLst>
          </p:cNvPr>
          <p:cNvSpPr txBox="1"/>
          <p:nvPr/>
        </p:nvSpPr>
        <p:spPr>
          <a:xfrm>
            <a:off x="6096000" y="3796072"/>
            <a:ext cx="5591620" cy="2739211"/>
          </a:xfrm>
          <a:prstGeom prst="rect">
            <a:avLst/>
          </a:prstGeom>
          <a:noFill/>
        </p:spPr>
        <p:txBody>
          <a:bodyPr wrap="square" rtlCol="0">
            <a:spAutoFit/>
          </a:bodyPr>
          <a:lstStyle/>
          <a:p>
            <a:r>
              <a:rPr lang="en-GB" dirty="0"/>
              <a:t>For further support or questions, please contact us:</a:t>
            </a:r>
          </a:p>
          <a:p>
            <a:endParaRPr lang="en-GB" sz="1000" dirty="0"/>
          </a:p>
          <a:p>
            <a:r>
              <a:rPr lang="en-GB" dirty="0"/>
              <a:t>Chester &amp; Ellesmere Port Locality – Niki White, </a:t>
            </a:r>
            <a:r>
              <a:rPr lang="en-GB" dirty="0">
                <a:hlinkClick r:id="rId5"/>
              </a:rPr>
              <a:t>Nicola.white2@cheshirewestandchester.gov.uk</a:t>
            </a:r>
            <a:r>
              <a:rPr lang="en-GB" dirty="0"/>
              <a:t> </a:t>
            </a:r>
          </a:p>
          <a:p>
            <a:endParaRPr lang="en-GB" dirty="0"/>
          </a:p>
          <a:p>
            <a:r>
              <a:rPr lang="en-GB" dirty="0"/>
              <a:t>Northwich &amp; Winsford Locality – Nikki Duffell,</a:t>
            </a:r>
          </a:p>
          <a:p>
            <a:r>
              <a:rPr lang="en-GB" dirty="0">
                <a:hlinkClick r:id="rId6"/>
              </a:rPr>
              <a:t>Nicola.duffell@cheshirewestandchester.gov.uk</a:t>
            </a:r>
            <a:r>
              <a:rPr lang="en-GB" dirty="0"/>
              <a:t> </a:t>
            </a:r>
          </a:p>
          <a:p>
            <a:endParaRPr lang="en-GB" dirty="0"/>
          </a:p>
          <a:p>
            <a:r>
              <a:rPr lang="en-GB" dirty="0"/>
              <a:t>SEND Cohort with EHCP &amp; Top Up Funding, Cheryl Stacey </a:t>
            </a:r>
            <a:r>
              <a:rPr lang="en-GB" dirty="0">
                <a:hlinkClick r:id="rId7"/>
              </a:rPr>
              <a:t>Cheryl.stacey@cheshirewestandchester.gov.uk</a:t>
            </a:r>
            <a:r>
              <a:rPr lang="en-GB" dirty="0"/>
              <a:t> </a:t>
            </a:r>
          </a:p>
        </p:txBody>
      </p:sp>
    </p:spTree>
    <p:extLst>
      <p:ext uri="{BB962C8B-B14F-4D97-AF65-F5344CB8AC3E}">
        <p14:creationId xmlns:p14="http://schemas.microsoft.com/office/powerpoint/2010/main" val="429146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17CA46-5698-4796-9AB0-6C07AC6E9DAB}"/>
              </a:ext>
            </a:extLst>
          </p:cNvPr>
          <p:cNvSpPr>
            <a:spLocks noGrp="1"/>
          </p:cNvSpPr>
          <p:nvPr>
            <p:ph type="title"/>
          </p:nvPr>
        </p:nvSpPr>
        <p:spPr>
          <a:xfrm>
            <a:off x="6412091" y="501651"/>
            <a:ext cx="4395340" cy="1716255"/>
          </a:xfrm>
        </p:spPr>
        <p:txBody>
          <a:bodyPr anchor="b">
            <a:normAutofit/>
          </a:bodyPr>
          <a:lstStyle/>
          <a:p>
            <a:pPr algn="ctr"/>
            <a:br>
              <a:rPr lang="en-GB" sz="2200" dirty="0"/>
            </a:br>
            <a:br>
              <a:rPr lang="en-GB" sz="2200" dirty="0"/>
            </a:br>
            <a:endParaRPr lang="en-GB" sz="2200" dirty="0">
              <a:latin typeface="+mn-lt"/>
            </a:endParaRP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C8A83EBE-74D7-470B-8688-18D8F4001D66}"/>
              </a:ext>
            </a:extLst>
          </p:cNvPr>
          <p:cNvPicPr>
            <a:picLocks noChangeAspect="1"/>
          </p:cNvPicPr>
          <p:nvPr/>
        </p:nvPicPr>
        <p:blipFill>
          <a:blip r:embed="rId2"/>
          <a:stretch>
            <a:fillRect/>
          </a:stretch>
        </p:blipFill>
        <p:spPr>
          <a:xfrm>
            <a:off x="6224202" y="1470891"/>
            <a:ext cx="5221625" cy="3916218"/>
          </a:xfrm>
          <a:prstGeom prst="rect">
            <a:avLst/>
          </a:prstGeom>
        </p:spPr>
      </p:pic>
      <p:sp>
        <p:nvSpPr>
          <p:cNvPr id="8" name="Content Placeholder 7">
            <a:extLst>
              <a:ext uri="{FF2B5EF4-FFF2-40B4-BE49-F238E27FC236}">
                <a16:creationId xmlns:a16="http://schemas.microsoft.com/office/drawing/2014/main" id="{BC9F3D21-7ED5-4158-A4FD-D4AE10CB41BC}"/>
              </a:ext>
            </a:extLst>
          </p:cNvPr>
          <p:cNvSpPr>
            <a:spLocks noGrp="1"/>
          </p:cNvSpPr>
          <p:nvPr>
            <p:ph idx="1"/>
          </p:nvPr>
        </p:nvSpPr>
        <p:spPr>
          <a:xfrm>
            <a:off x="6392583" y="501651"/>
            <a:ext cx="4434721" cy="3108744"/>
          </a:xfrm>
        </p:spPr>
        <p:txBody>
          <a:bodyPr anchor="t">
            <a:noAutofit/>
          </a:bodyPr>
          <a:lstStyle/>
          <a:p>
            <a:pPr marL="0" indent="0" algn="ctr">
              <a:buNone/>
            </a:pPr>
            <a:endParaRPr lang="en-GB" sz="6000" b="1" dirty="0">
              <a:solidFill>
                <a:srgbClr val="66FF33"/>
              </a:solidFill>
              <a:latin typeface="+mn-lt"/>
            </a:endParaRPr>
          </a:p>
          <a:p>
            <a:pPr marL="0" indent="0" algn="ctr">
              <a:buNone/>
            </a:pPr>
            <a:endParaRPr lang="en-GB" sz="6000" b="1" dirty="0">
              <a:solidFill>
                <a:srgbClr val="66FF33"/>
              </a:solidFill>
            </a:endParaRPr>
          </a:p>
          <a:p>
            <a:pPr marL="0" indent="0" algn="ctr">
              <a:buNone/>
            </a:pPr>
            <a:r>
              <a:rPr lang="en-GB" sz="8000" b="1" dirty="0">
                <a:solidFill>
                  <a:srgbClr val="66FF33"/>
                </a:solidFill>
                <a:latin typeface="+mn-lt"/>
              </a:rPr>
              <a:t>  </a:t>
            </a:r>
            <a:br>
              <a:rPr lang="en-GB" sz="8000" b="1" dirty="0">
                <a:solidFill>
                  <a:srgbClr val="66FF33"/>
                </a:solidFill>
                <a:latin typeface="+mn-lt"/>
              </a:rPr>
            </a:br>
            <a:endParaRPr lang="en-US" sz="4000" dirty="0">
              <a:solidFill>
                <a:schemeClr val="tx1">
                  <a:alpha val="80000"/>
                </a:schemeClr>
              </a:solidFill>
            </a:endParaRPr>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76E5641-B51B-4073-B39A-948762EF97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9" name="TextBox 8">
            <a:extLst>
              <a:ext uri="{FF2B5EF4-FFF2-40B4-BE49-F238E27FC236}">
                <a16:creationId xmlns:a16="http://schemas.microsoft.com/office/drawing/2014/main" id="{CBDCF004-86EE-4D27-A68F-CF777FC82C08}"/>
              </a:ext>
            </a:extLst>
          </p:cNvPr>
          <p:cNvSpPr txBox="1"/>
          <p:nvPr/>
        </p:nvSpPr>
        <p:spPr>
          <a:xfrm>
            <a:off x="287383" y="2217906"/>
            <a:ext cx="5205143" cy="1985159"/>
          </a:xfrm>
          <a:prstGeom prst="rect">
            <a:avLst/>
          </a:prstGeom>
          <a:noFill/>
        </p:spPr>
        <p:txBody>
          <a:bodyPr wrap="none" rtlCol="0">
            <a:spAutoFit/>
          </a:bodyPr>
          <a:lstStyle/>
          <a:p>
            <a:pPr algn="ctr"/>
            <a:r>
              <a:rPr lang="en-GB" sz="4100" b="1" dirty="0">
                <a:solidFill>
                  <a:schemeClr val="bg1"/>
                </a:solidFill>
                <a:latin typeface="Arial" panose="020B0604020202020204" pitchFamily="34" charset="0"/>
                <a:cs typeface="Arial" panose="020B0604020202020204" pitchFamily="34" charset="0"/>
              </a:rPr>
              <a:t>Our Way of Working</a:t>
            </a:r>
          </a:p>
          <a:p>
            <a:pPr algn="ctr"/>
            <a:endParaRPr lang="en-GB" sz="4100" b="1" dirty="0">
              <a:solidFill>
                <a:schemeClr val="bg1"/>
              </a:solidFill>
              <a:latin typeface="Arial" panose="020B0604020202020204" pitchFamily="34" charset="0"/>
              <a:cs typeface="Arial" panose="020B0604020202020204" pitchFamily="34" charset="0"/>
            </a:endParaRPr>
          </a:p>
          <a:p>
            <a:pPr algn="ctr"/>
            <a:r>
              <a:rPr lang="en-GB" sz="4100" b="1" dirty="0">
                <a:solidFill>
                  <a:schemeClr val="bg1"/>
                </a:solidFill>
                <a:latin typeface="Arial" panose="020B0604020202020204" pitchFamily="34" charset="0"/>
                <a:cs typeface="Arial" panose="020B0604020202020204" pitchFamily="34" charset="0"/>
              </a:rPr>
              <a:t>Anna Johnson</a:t>
            </a:r>
          </a:p>
        </p:txBody>
      </p:sp>
    </p:spTree>
    <p:extLst>
      <p:ext uri="{BB962C8B-B14F-4D97-AF65-F5344CB8AC3E}">
        <p14:creationId xmlns:p14="http://schemas.microsoft.com/office/powerpoint/2010/main" val="106090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0863797-F72A-493B-87BF-DF32C785857C}"/>
              </a:ext>
            </a:extLst>
          </p:cNvPr>
          <p:cNvSpPr/>
          <p:nvPr/>
        </p:nvSpPr>
        <p:spPr>
          <a:xfrm>
            <a:off x="4760118" y="1999297"/>
            <a:ext cx="2671763" cy="264795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1"/>
                </a:solidFill>
                <a:latin typeface="Arial" panose="020B0604020202020204" pitchFamily="34" charset="0"/>
                <a:cs typeface="Arial" panose="020B0604020202020204" pitchFamily="34" charset="0"/>
              </a:rPr>
              <a:t>What is the impact of trauma?</a:t>
            </a:r>
            <a:endParaRPr lang="en-GB" sz="2800">
              <a:solidFill>
                <a:schemeClr val="bg1"/>
              </a:solidFill>
            </a:endParaRPr>
          </a:p>
        </p:txBody>
      </p:sp>
      <p:sp>
        <p:nvSpPr>
          <p:cNvPr id="7" name="TextBox 6">
            <a:extLst>
              <a:ext uri="{FF2B5EF4-FFF2-40B4-BE49-F238E27FC236}">
                <a16:creationId xmlns:a16="http://schemas.microsoft.com/office/drawing/2014/main" id="{7F3A6B35-F1D2-452B-AD64-FE276BB68090}"/>
              </a:ext>
            </a:extLst>
          </p:cNvPr>
          <p:cNvSpPr txBox="1"/>
          <p:nvPr/>
        </p:nvSpPr>
        <p:spPr>
          <a:xfrm>
            <a:off x="208367" y="261550"/>
            <a:ext cx="3124200" cy="2400657"/>
          </a:xfrm>
          <a:prstGeom prst="rect">
            <a:avLst/>
          </a:prstGeom>
          <a:noFill/>
        </p:spPr>
        <p:txBody>
          <a:bodyPr wrap="square" rtlCol="0">
            <a:spAutoFit/>
          </a:bodyPr>
          <a:lstStyle/>
          <a:p>
            <a:r>
              <a:rPr lang="en-GB" sz="2400" b="1" dirty="0">
                <a:solidFill>
                  <a:srgbClr val="7030A0"/>
                </a:solidFill>
              </a:rPr>
              <a:t>Cognition</a:t>
            </a:r>
            <a:r>
              <a:rPr lang="en-GB" dirty="0">
                <a:solidFill>
                  <a:srgbClr val="7030A0"/>
                </a:solidFill>
              </a:rPr>
              <a:t> </a:t>
            </a:r>
          </a:p>
          <a:p>
            <a:r>
              <a:rPr lang="en-GB" dirty="0"/>
              <a:t>it can affect...</a:t>
            </a:r>
          </a:p>
          <a:p>
            <a:pPr marL="285750" indent="-285750">
              <a:buFontTx/>
              <a:buChar char="-"/>
            </a:pPr>
            <a:r>
              <a:rPr lang="en-GB" dirty="0"/>
              <a:t>Language development</a:t>
            </a:r>
          </a:p>
          <a:p>
            <a:pPr marL="285750" indent="-285750">
              <a:buFontTx/>
              <a:buChar char="-"/>
            </a:pPr>
            <a:r>
              <a:rPr lang="en-GB" dirty="0"/>
              <a:t>Brain development</a:t>
            </a:r>
          </a:p>
          <a:p>
            <a:pPr marL="285750" indent="-285750">
              <a:buFontTx/>
              <a:buChar char="-"/>
            </a:pPr>
            <a:r>
              <a:rPr lang="en-GB" dirty="0"/>
              <a:t>Readiness to learn</a:t>
            </a:r>
          </a:p>
          <a:p>
            <a:pPr marL="285750" indent="-285750">
              <a:buFontTx/>
              <a:buChar char="-"/>
            </a:pPr>
            <a:r>
              <a:rPr lang="en-GB" dirty="0"/>
              <a:t>Problem solving skills</a:t>
            </a:r>
          </a:p>
          <a:p>
            <a:pPr marL="285750" indent="-285750">
              <a:buFontTx/>
              <a:buChar char="-"/>
            </a:pPr>
            <a:r>
              <a:rPr lang="en-GB" dirty="0"/>
              <a:t>Level of concentration</a:t>
            </a:r>
          </a:p>
          <a:p>
            <a:pPr marL="285750" indent="-285750">
              <a:buFontTx/>
              <a:buChar char="-"/>
            </a:pPr>
            <a:r>
              <a:rPr lang="en-GB" dirty="0"/>
              <a:t>Academic outcomes</a:t>
            </a:r>
          </a:p>
        </p:txBody>
      </p:sp>
      <p:sp>
        <p:nvSpPr>
          <p:cNvPr id="8" name="TextBox 7">
            <a:extLst>
              <a:ext uri="{FF2B5EF4-FFF2-40B4-BE49-F238E27FC236}">
                <a16:creationId xmlns:a16="http://schemas.microsoft.com/office/drawing/2014/main" id="{EC719988-0581-4C76-966D-DFE4408F4C7A}"/>
              </a:ext>
            </a:extLst>
          </p:cNvPr>
          <p:cNvSpPr txBox="1"/>
          <p:nvPr/>
        </p:nvSpPr>
        <p:spPr>
          <a:xfrm>
            <a:off x="3860006" y="141893"/>
            <a:ext cx="3571875" cy="2123658"/>
          </a:xfrm>
          <a:prstGeom prst="rect">
            <a:avLst/>
          </a:prstGeom>
          <a:noFill/>
        </p:spPr>
        <p:txBody>
          <a:bodyPr wrap="square" rtlCol="0">
            <a:spAutoFit/>
          </a:bodyPr>
          <a:lstStyle/>
          <a:p>
            <a:r>
              <a:rPr lang="en-GB" sz="2400" b="1" dirty="0">
                <a:solidFill>
                  <a:srgbClr val="7030A0"/>
                </a:solidFill>
              </a:rPr>
              <a:t>Physical Health</a:t>
            </a:r>
            <a:r>
              <a:rPr lang="en-GB" dirty="0">
                <a:solidFill>
                  <a:srgbClr val="7030A0"/>
                </a:solidFill>
              </a:rPr>
              <a:t> </a:t>
            </a:r>
          </a:p>
          <a:p>
            <a:r>
              <a:rPr lang="en-GB" dirty="0"/>
              <a:t>it can affect…</a:t>
            </a:r>
          </a:p>
          <a:p>
            <a:pPr marL="285750" indent="-285750">
              <a:buFontTx/>
              <a:buChar char="-"/>
            </a:pPr>
            <a:r>
              <a:rPr lang="en-GB" dirty="0"/>
              <a:t>Sleep</a:t>
            </a:r>
          </a:p>
          <a:p>
            <a:pPr marL="285750" indent="-285750">
              <a:buFontTx/>
              <a:buChar char="-"/>
            </a:pPr>
            <a:r>
              <a:rPr lang="en-GB" dirty="0"/>
              <a:t>Eating</a:t>
            </a:r>
          </a:p>
          <a:p>
            <a:pPr marL="285750" indent="-285750">
              <a:buFontTx/>
              <a:buChar char="-"/>
            </a:pPr>
            <a:r>
              <a:rPr lang="en-GB" dirty="0"/>
              <a:t>Cardiovascular health</a:t>
            </a:r>
          </a:p>
          <a:p>
            <a:pPr marL="285750" indent="-285750">
              <a:buFontTx/>
              <a:buChar char="-"/>
            </a:pPr>
            <a:r>
              <a:rPr lang="en-GB" dirty="0"/>
              <a:t>Immune system</a:t>
            </a:r>
          </a:p>
          <a:p>
            <a:pPr marL="285750" indent="-285750">
              <a:buFontTx/>
              <a:buChar char="-"/>
            </a:pPr>
            <a:r>
              <a:rPr lang="en-GB" dirty="0"/>
              <a:t>Life span</a:t>
            </a:r>
          </a:p>
        </p:txBody>
      </p:sp>
      <p:sp>
        <p:nvSpPr>
          <p:cNvPr id="9" name="TextBox 8">
            <a:extLst>
              <a:ext uri="{FF2B5EF4-FFF2-40B4-BE49-F238E27FC236}">
                <a16:creationId xmlns:a16="http://schemas.microsoft.com/office/drawing/2014/main" id="{73C46E08-8A1A-44F1-B78A-004B63C8C7BF}"/>
              </a:ext>
            </a:extLst>
          </p:cNvPr>
          <p:cNvSpPr txBox="1"/>
          <p:nvPr/>
        </p:nvSpPr>
        <p:spPr>
          <a:xfrm>
            <a:off x="470297" y="3484453"/>
            <a:ext cx="3571873" cy="3231654"/>
          </a:xfrm>
          <a:prstGeom prst="rect">
            <a:avLst/>
          </a:prstGeom>
          <a:noFill/>
        </p:spPr>
        <p:txBody>
          <a:bodyPr wrap="square" rtlCol="0">
            <a:spAutoFit/>
          </a:bodyPr>
          <a:lstStyle/>
          <a:p>
            <a:r>
              <a:rPr lang="en-GB" sz="2400" b="1" dirty="0">
                <a:solidFill>
                  <a:srgbClr val="7030A0"/>
                </a:solidFill>
              </a:rPr>
              <a:t>Emotions</a:t>
            </a:r>
            <a:r>
              <a:rPr lang="en-GB" dirty="0"/>
              <a:t> </a:t>
            </a:r>
          </a:p>
          <a:p>
            <a:r>
              <a:rPr lang="en-GB" dirty="0"/>
              <a:t>it can affect...</a:t>
            </a:r>
          </a:p>
          <a:p>
            <a:pPr marL="285750" indent="-285750">
              <a:buFontTx/>
              <a:buChar char="-"/>
            </a:pPr>
            <a:r>
              <a:rPr lang="en-GB" dirty="0"/>
              <a:t>Response to stress</a:t>
            </a:r>
          </a:p>
          <a:p>
            <a:pPr marL="285750" indent="-285750">
              <a:buFontTx/>
              <a:buChar char="-"/>
            </a:pPr>
            <a:r>
              <a:rPr lang="en-GB" dirty="0"/>
              <a:t>Recognition of emotions</a:t>
            </a:r>
          </a:p>
          <a:p>
            <a:pPr marL="285750" indent="-285750">
              <a:buFontTx/>
              <a:buChar char="-"/>
            </a:pPr>
            <a:r>
              <a:rPr lang="en-GB" dirty="0"/>
              <a:t>Management of emotions</a:t>
            </a:r>
          </a:p>
          <a:p>
            <a:pPr marL="285750" indent="-285750">
              <a:buFontTx/>
              <a:buChar char="-"/>
            </a:pPr>
            <a:r>
              <a:rPr lang="en-GB" dirty="0"/>
              <a:t>Coping skills</a:t>
            </a:r>
          </a:p>
          <a:p>
            <a:pPr marL="285750" indent="-285750">
              <a:buFontTx/>
              <a:buChar char="-"/>
            </a:pPr>
            <a:r>
              <a:rPr lang="en-GB" dirty="0"/>
              <a:t>Feelings about self, </a:t>
            </a:r>
            <a:r>
              <a:rPr lang="en-GB" dirty="0" err="1"/>
              <a:t>eg</a:t>
            </a:r>
            <a:r>
              <a:rPr lang="en-GB" dirty="0"/>
              <a:t> guilt</a:t>
            </a:r>
          </a:p>
          <a:p>
            <a:pPr marL="285750" indent="-285750">
              <a:buFontTx/>
              <a:buChar char="-"/>
            </a:pPr>
            <a:r>
              <a:rPr lang="en-GB" dirty="0"/>
              <a:t>Feelings of worry, hopelessness, helplessness</a:t>
            </a:r>
          </a:p>
          <a:p>
            <a:pPr marL="285750" indent="-285750">
              <a:buFontTx/>
              <a:buChar char="-"/>
            </a:pPr>
            <a:r>
              <a:rPr lang="en-GB" dirty="0"/>
              <a:t>Level of self-belief</a:t>
            </a:r>
          </a:p>
          <a:p>
            <a:endParaRPr lang="en-GB" dirty="0"/>
          </a:p>
        </p:txBody>
      </p:sp>
      <p:sp>
        <p:nvSpPr>
          <p:cNvPr id="10" name="TextBox 9">
            <a:extLst>
              <a:ext uri="{FF2B5EF4-FFF2-40B4-BE49-F238E27FC236}">
                <a16:creationId xmlns:a16="http://schemas.microsoft.com/office/drawing/2014/main" id="{40D8BDCD-FB3D-4350-8FF3-24AE9E5087ED}"/>
              </a:ext>
            </a:extLst>
          </p:cNvPr>
          <p:cNvSpPr txBox="1"/>
          <p:nvPr/>
        </p:nvSpPr>
        <p:spPr>
          <a:xfrm>
            <a:off x="8490344" y="3580268"/>
            <a:ext cx="3438525" cy="2400657"/>
          </a:xfrm>
          <a:prstGeom prst="rect">
            <a:avLst/>
          </a:prstGeom>
          <a:noFill/>
        </p:spPr>
        <p:txBody>
          <a:bodyPr wrap="square" rtlCol="0">
            <a:spAutoFit/>
          </a:bodyPr>
          <a:lstStyle/>
          <a:p>
            <a:r>
              <a:rPr lang="en-GB" sz="2400" b="1" dirty="0">
                <a:solidFill>
                  <a:srgbClr val="7030A0"/>
                </a:solidFill>
              </a:rPr>
              <a:t>Presentation</a:t>
            </a:r>
            <a:r>
              <a:rPr lang="en-GB" dirty="0"/>
              <a:t> </a:t>
            </a:r>
          </a:p>
          <a:p>
            <a:r>
              <a:rPr lang="en-GB" dirty="0"/>
              <a:t>it can affect...</a:t>
            </a:r>
          </a:p>
          <a:p>
            <a:pPr marL="285750" indent="-285750">
              <a:buFontTx/>
              <a:buChar char="-"/>
            </a:pPr>
            <a:r>
              <a:rPr lang="en-GB" dirty="0"/>
              <a:t>Self regulation</a:t>
            </a:r>
          </a:p>
          <a:p>
            <a:pPr marL="285750" indent="-285750">
              <a:buFontTx/>
              <a:buChar char="-"/>
            </a:pPr>
            <a:r>
              <a:rPr lang="en-GB" dirty="0"/>
              <a:t>Social skills</a:t>
            </a:r>
          </a:p>
          <a:p>
            <a:pPr marL="285750" indent="-285750">
              <a:buFontTx/>
              <a:buChar char="-"/>
            </a:pPr>
            <a:r>
              <a:rPr lang="en-GB" dirty="0"/>
              <a:t>Response to a situation</a:t>
            </a:r>
          </a:p>
          <a:p>
            <a:pPr marL="285750" indent="-285750">
              <a:buFontTx/>
              <a:buChar char="-"/>
            </a:pPr>
            <a:r>
              <a:rPr lang="en-GB" dirty="0"/>
              <a:t>Impulsivity</a:t>
            </a:r>
          </a:p>
          <a:p>
            <a:pPr marL="285750" indent="-285750">
              <a:buFontTx/>
              <a:buChar char="-"/>
            </a:pPr>
            <a:r>
              <a:rPr lang="en-GB" dirty="0"/>
              <a:t>Risk taking, including alcohol, drugs and sexual activity</a:t>
            </a:r>
          </a:p>
        </p:txBody>
      </p:sp>
      <p:sp>
        <p:nvSpPr>
          <p:cNvPr id="11" name="TextBox 10">
            <a:extLst>
              <a:ext uri="{FF2B5EF4-FFF2-40B4-BE49-F238E27FC236}">
                <a16:creationId xmlns:a16="http://schemas.microsoft.com/office/drawing/2014/main" id="{24D89EA2-87C8-413E-8DED-21986CFC6D33}"/>
              </a:ext>
            </a:extLst>
          </p:cNvPr>
          <p:cNvSpPr txBox="1"/>
          <p:nvPr/>
        </p:nvSpPr>
        <p:spPr>
          <a:xfrm>
            <a:off x="7977187" y="675739"/>
            <a:ext cx="4114800" cy="2400657"/>
          </a:xfrm>
          <a:prstGeom prst="rect">
            <a:avLst/>
          </a:prstGeom>
          <a:noFill/>
        </p:spPr>
        <p:txBody>
          <a:bodyPr wrap="square" rtlCol="0">
            <a:spAutoFit/>
          </a:bodyPr>
          <a:lstStyle/>
          <a:p>
            <a:r>
              <a:rPr lang="en-GB" sz="2400" b="1" dirty="0">
                <a:solidFill>
                  <a:srgbClr val="7030A0"/>
                </a:solidFill>
              </a:rPr>
              <a:t>Emotional &amp; Mental Wellbeing</a:t>
            </a:r>
          </a:p>
          <a:p>
            <a:r>
              <a:rPr lang="en-GB" dirty="0"/>
              <a:t>it can lead to...</a:t>
            </a:r>
          </a:p>
          <a:p>
            <a:pPr marL="285750" indent="-285750">
              <a:buFontTx/>
              <a:buChar char="-"/>
            </a:pPr>
            <a:r>
              <a:rPr lang="en-GB" dirty="0"/>
              <a:t>Depression</a:t>
            </a:r>
          </a:p>
          <a:p>
            <a:pPr marL="285750" indent="-285750">
              <a:buFontTx/>
              <a:buChar char="-"/>
            </a:pPr>
            <a:r>
              <a:rPr lang="en-GB" dirty="0"/>
              <a:t>Anxiety</a:t>
            </a:r>
          </a:p>
          <a:p>
            <a:pPr marL="285750" indent="-285750">
              <a:buFontTx/>
              <a:buChar char="-"/>
            </a:pPr>
            <a:r>
              <a:rPr lang="en-GB" dirty="0"/>
              <a:t>Negative self-image</a:t>
            </a:r>
          </a:p>
          <a:p>
            <a:pPr marL="285750" indent="-285750">
              <a:buFontTx/>
              <a:buChar char="-"/>
            </a:pPr>
            <a:r>
              <a:rPr lang="en-GB" dirty="0"/>
              <a:t>Self harm</a:t>
            </a:r>
          </a:p>
          <a:p>
            <a:pPr marL="285750" indent="-285750">
              <a:buFontTx/>
              <a:buChar char="-"/>
            </a:pPr>
            <a:r>
              <a:rPr lang="en-GB" dirty="0"/>
              <a:t>PTSD</a:t>
            </a:r>
          </a:p>
          <a:p>
            <a:pPr marL="285750" indent="-285750">
              <a:buFontTx/>
              <a:buChar char="-"/>
            </a:pPr>
            <a:r>
              <a:rPr lang="en-GB" dirty="0"/>
              <a:t>Suicidal thoughts</a:t>
            </a:r>
          </a:p>
        </p:txBody>
      </p:sp>
      <p:sp>
        <p:nvSpPr>
          <p:cNvPr id="12" name="TextBox 11">
            <a:extLst>
              <a:ext uri="{FF2B5EF4-FFF2-40B4-BE49-F238E27FC236}">
                <a16:creationId xmlns:a16="http://schemas.microsoft.com/office/drawing/2014/main" id="{2F0CCC38-6FD0-4B15-A233-C2B0305B2F9B}"/>
              </a:ext>
            </a:extLst>
          </p:cNvPr>
          <p:cNvSpPr txBox="1"/>
          <p:nvPr/>
        </p:nvSpPr>
        <p:spPr>
          <a:xfrm>
            <a:off x="4046930" y="4598907"/>
            <a:ext cx="5429250" cy="2123658"/>
          </a:xfrm>
          <a:prstGeom prst="rect">
            <a:avLst/>
          </a:prstGeom>
          <a:noFill/>
        </p:spPr>
        <p:txBody>
          <a:bodyPr wrap="square" rtlCol="0">
            <a:spAutoFit/>
          </a:bodyPr>
          <a:lstStyle/>
          <a:p>
            <a:r>
              <a:rPr lang="en-GB" sz="2400" b="1" dirty="0">
                <a:solidFill>
                  <a:srgbClr val="7030A0"/>
                </a:solidFill>
              </a:rPr>
              <a:t>Relationships</a:t>
            </a:r>
            <a:r>
              <a:rPr lang="en-GB" b="1" dirty="0">
                <a:solidFill>
                  <a:srgbClr val="7030A0"/>
                </a:solidFill>
              </a:rPr>
              <a:t> </a:t>
            </a:r>
            <a:endParaRPr lang="en-GB" b="1" dirty="0">
              <a:solidFill>
                <a:schemeClr val="accent1">
                  <a:lumMod val="75000"/>
                </a:schemeClr>
              </a:solidFill>
            </a:endParaRPr>
          </a:p>
          <a:p>
            <a:r>
              <a:rPr lang="en-GB" dirty="0"/>
              <a:t>it can affect…</a:t>
            </a:r>
          </a:p>
          <a:p>
            <a:pPr marL="285750" indent="-285750">
              <a:buFontTx/>
              <a:buChar char="-"/>
            </a:pPr>
            <a:r>
              <a:rPr lang="en-GB" dirty="0"/>
              <a:t>Attachments</a:t>
            </a:r>
          </a:p>
          <a:p>
            <a:pPr marL="285750" indent="-285750">
              <a:buFontTx/>
              <a:buChar char="-"/>
            </a:pPr>
            <a:r>
              <a:rPr lang="en-GB" dirty="0"/>
              <a:t>Understanding of social interactions</a:t>
            </a:r>
          </a:p>
          <a:p>
            <a:pPr marL="285750" indent="-285750">
              <a:buFontTx/>
              <a:buChar char="-"/>
            </a:pPr>
            <a:r>
              <a:rPr lang="en-GB" dirty="0"/>
              <a:t>The forming of relationships with peers</a:t>
            </a:r>
          </a:p>
          <a:p>
            <a:pPr marL="285750" indent="-285750">
              <a:buFontTx/>
              <a:buChar char="-"/>
            </a:pPr>
            <a:r>
              <a:rPr lang="en-GB" dirty="0"/>
              <a:t>Romantic relationships</a:t>
            </a:r>
          </a:p>
          <a:p>
            <a:pPr marL="285750" indent="-285750">
              <a:buFontTx/>
              <a:buChar char="-"/>
            </a:pPr>
            <a:r>
              <a:rPr lang="en-GB" dirty="0"/>
              <a:t>Intergenerational cycles of abuse and neglect</a:t>
            </a:r>
          </a:p>
        </p:txBody>
      </p:sp>
      <p:pic>
        <p:nvPicPr>
          <p:cNvPr id="14" name="Graphic 13" descr="Hourglass Finished outline">
            <a:extLst>
              <a:ext uri="{FF2B5EF4-FFF2-40B4-BE49-F238E27FC236}">
                <a16:creationId xmlns:a16="http://schemas.microsoft.com/office/drawing/2014/main" id="{CF3F6217-DE25-493D-9350-F4EAB96C63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1119" y="2408872"/>
            <a:ext cx="914400" cy="914400"/>
          </a:xfrm>
          <a:prstGeom prst="rect">
            <a:avLst/>
          </a:prstGeom>
        </p:spPr>
      </p:pic>
      <p:pic>
        <p:nvPicPr>
          <p:cNvPr id="16" name="Graphic 15" descr="Idea outline">
            <a:extLst>
              <a:ext uri="{FF2B5EF4-FFF2-40B4-BE49-F238E27FC236}">
                <a16:creationId xmlns:a16="http://schemas.microsoft.com/office/drawing/2014/main" id="{ABC7A918-A6A8-4F1B-8508-104ABC2FF7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8809" y="1591062"/>
            <a:ext cx="914400" cy="914400"/>
          </a:xfrm>
          <a:prstGeom prst="rect">
            <a:avLst/>
          </a:prstGeom>
        </p:spPr>
      </p:pic>
      <p:pic>
        <p:nvPicPr>
          <p:cNvPr id="18" name="Graphic 17" descr="Two Men outline">
            <a:extLst>
              <a:ext uri="{FF2B5EF4-FFF2-40B4-BE49-F238E27FC236}">
                <a16:creationId xmlns:a16="http://schemas.microsoft.com/office/drawing/2014/main" id="{6C15D691-6304-42C4-98B1-711775D644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15198" y="4256722"/>
            <a:ext cx="914400" cy="914400"/>
          </a:xfrm>
          <a:prstGeom prst="rect">
            <a:avLst/>
          </a:prstGeom>
        </p:spPr>
      </p:pic>
      <p:pic>
        <p:nvPicPr>
          <p:cNvPr id="20" name="Graphic 19" descr="Care outline">
            <a:extLst>
              <a:ext uri="{FF2B5EF4-FFF2-40B4-BE49-F238E27FC236}">
                <a16:creationId xmlns:a16="http://schemas.microsoft.com/office/drawing/2014/main" id="{DF5BEEFD-9206-401A-9B0F-B830186883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6481" y="2619196"/>
            <a:ext cx="914400" cy="914400"/>
          </a:xfrm>
          <a:prstGeom prst="rect">
            <a:avLst/>
          </a:prstGeom>
        </p:spPr>
      </p:pic>
      <p:pic>
        <p:nvPicPr>
          <p:cNvPr id="24" name="Graphic 23" descr="Door Open outline">
            <a:extLst>
              <a:ext uri="{FF2B5EF4-FFF2-40B4-BE49-F238E27FC236}">
                <a16:creationId xmlns:a16="http://schemas.microsoft.com/office/drawing/2014/main" id="{679323EF-054D-4739-BDAD-403AEAF098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47818" y="5725061"/>
            <a:ext cx="914400" cy="914400"/>
          </a:xfrm>
          <a:prstGeom prst="rect">
            <a:avLst/>
          </a:prstGeom>
        </p:spPr>
      </p:pic>
      <p:pic>
        <p:nvPicPr>
          <p:cNvPr id="26" name="Graphic 25" descr="Thought bubble outline">
            <a:extLst>
              <a:ext uri="{FF2B5EF4-FFF2-40B4-BE49-F238E27FC236}">
                <a16:creationId xmlns:a16="http://schemas.microsoft.com/office/drawing/2014/main" id="{FB7DCBA0-6C35-4F04-9E00-43CFE6B8523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47979" y="5808165"/>
            <a:ext cx="914400" cy="914400"/>
          </a:xfrm>
          <a:prstGeom prst="rect">
            <a:avLst/>
          </a:prstGeom>
        </p:spPr>
      </p:pic>
      <p:pic>
        <p:nvPicPr>
          <p:cNvPr id="28" name="Graphic 27" descr="Medical outline">
            <a:extLst>
              <a:ext uri="{FF2B5EF4-FFF2-40B4-BE49-F238E27FC236}">
                <a16:creationId xmlns:a16="http://schemas.microsoft.com/office/drawing/2014/main" id="{A6B1E002-BC45-4879-A5BA-1E825702B2E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81787" y="922019"/>
            <a:ext cx="914400" cy="914400"/>
          </a:xfrm>
          <a:prstGeom prst="rect">
            <a:avLst/>
          </a:prstGeom>
        </p:spPr>
      </p:pic>
      <p:pic>
        <p:nvPicPr>
          <p:cNvPr id="30" name="Graphic 29" descr="Suburban scene outline">
            <a:extLst>
              <a:ext uri="{FF2B5EF4-FFF2-40B4-BE49-F238E27FC236}">
                <a16:creationId xmlns:a16="http://schemas.microsoft.com/office/drawing/2014/main" id="{11DB8D9D-1358-484A-8381-626F9E3FCE0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584970" y="3249274"/>
            <a:ext cx="914400" cy="914400"/>
          </a:xfrm>
          <a:prstGeom prst="rect">
            <a:avLst/>
          </a:prstGeom>
        </p:spPr>
      </p:pic>
    </p:spTree>
    <p:extLst>
      <p:ext uri="{BB962C8B-B14F-4D97-AF65-F5344CB8AC3E}">
        <p14:creationId xmlns:p14="http://schemas.microsoft.com/office/powerpoint/2010/main" val="233616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208E4-5F3D-45B6-9D00-C3A5D93A0804}"/>
              </a:ext>
            </a:extLst>
          </p:cNvPr>
          <p:cNvSpPr>
            <a:spLocks noGrp="1"/>
          </p:cNvSpPr>
          <p:nvPr>
            <p:ph type="title"/>
          </p:nvPr>
        </p:nvSpPr>
        <p:spPr>
          <a:xfrm>
            <a:off x="686834" y="591344"/>
            <a:ext cx="3200400" cy="5585619"/>
          </a:xfrm>
        </p:spPr>
        <p:txBody>
          <a:bodyPr>
            <a:normAutofit/>
          </a:bodyPr>
          <a:lstStyle/>
          <a:p>
            <a:r>
              <a:rPr lang="en-GB" sz="4100" b="1" dirty="0">
                <a:solidFill>
                  <a:schemeClr val="bg1"/>
                </a:solidFill>
                <a:latin typeface="Arial" panose="020B0604020202020204" pitchFamily="34" charset="0"/>
                <a:cs typeface="Arial" panose="020B0604020202020204" pitchFamily="34" charset="0"/>
              </a:rPr>
              <a:t>What is the impact of Trauma?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182D55-BF24-4C91-9833-ACDB54408715}"/>
              </a:ext>
            </a:extLst>
          </p:cNvPr>
          <p:cNvSpPr>
            <a:spLocks noGrp="1"/>
          </p:cNvSpPr>
          <p:nvPr>
            <p:ph idx="1"/>
          </p:nvPr>
        </p:nvSpPr>
        <p:spPr>
          <a:xfrm>
            <a:off x="4447308" y="591344"/>
            <a:ext cx="6906491" cy="5585619"/>
          </a:xfrm>
        </p:spPr>
        <p:txBody>
          <a:bodyPr anchor="ctr">
            <a:normAutofit/>
          </a:bodyPr>
          <a:lstStyle/>
          <a:p>
            <a:r>
              <a:rPr lang="en-GB" sz="2400" dirty="0"/>
              <a:t>The Triune Brain </a:t>
            </a:r>
            <a:r>
              <a:rPr lang="en-GB" sz="2400" dirty="0">
                <a:hlinkClick r:id="rId2"/>
              </a:rPr>
              <a:t>https://youtu.be/eVhWwciaqOE</a:t>
            </a:r>
            <a:endParaRPr lang="en-GB" sz="2400" dirty="0"/>
          </a:p>
          <a:p>
            <a:pPr marL="0" indent="0">
              <a:buNone/>
            </a:pPr>
            <a:endParaRPr lang="en-GB" sz="2400" dirty="0"/>
          </a:p>
        </p:txBody>
      </p:sp>
      <p:pic>
        <p:nvPicPr>
          <p:cNvPr id="7" name="Picture 6">
            <a:extLst>
              <a:ext uri="{FF2B5EF4-FFF2-40B4-BE49-F238E27FC236}">
                <a16:creationId xmlns:a16="http://schemas.microsoft.com/office/drawing/2014/main" id="{8FFA1967-AF99-4B03-9602-7F4DFBD2ED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Tree>
    <p:extLst>
      <p:ext uri="{BB962C8B-B14F-4D97-AF65-F5344CB8AC3E}">
        <p14:creationId xmlns:p14="http://schemas.microsoft.com/office/powerpoint/2010/main" val="39280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208E4-5F3D-45B6-9D00-C3A5D93A0804}"/>
              </a:ext>
            </a:extLst>
          </p:cNvPr>
          <p:cNvSpPr>
            <a:spLocks noGrp="1"/>
          </p:cNvSpPr>
          <p:nvPr>
            <p:ph type="title"/>
          </p:nvPr>
        </p:nvSpPr>
        <p:spPr>
          <a:xfrm>
            <a:off x="686834" y="591344"/>
            <a:ext cx="3200400" cy="5585619"/>
          </a:xfrm>
        </p:spPr>
        <p:txBody>
          <a:bodyPr>
            <a:normAutofit/>
          </a:bodyPr>
          <a:lstStyle/>
          <a:p>
            <a:r>
              <a:rPr lang="en-GB" sz="4100" b="1" dirty="0">
                <a:solidFill>
                  <a:schemeClr val="bg1"/>
                </a:solidFill>
                <a:latin typeface="Arial" panose="020B0604020202020204" pitchFamily="34" charset="0"/>
                <a:cs typeface="Arial" panose="020B0604020202020204" pitchFamily="34" charset="0"/>
              </a:rPr>
              <a:t>Why do we want to write a Trauma Informed PEP?</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182D55-BF24-4C91-9833-ACDB54408715}"/>
              </a:ext>
            </a:extLst>
          </p:cNvPr>
          <p:cNvSpPr>
            <a:spLocks noGrp="1"/>
          </p:cNvSpPr>
          <p:nvPr>
            <p:ph idx="1"/>
          </p:nvPr>
        </p:nvSpPr>
        <p:spPr>
          <a:xfrm>
            <a:off x="4447308" y="591344"/>
            <a:ext cx="6906491" cy="5585619"/>
          </a:xfrm>
        </p:spPr>
        <p:txBody>
          <a:bodyPr anchor="ctr">
            <a:normAutofit/>
          </a:bodyPr>
          <a:lstStyle/>
          <a:p>
            <a:r>
              <a:rPr lang="en-GB" sz="2400" dirty="0"/>
              <a:t>To develop a shared understanding of trauma and how this impacts on a young person’s emotional wellbeing, education and outcomes</a:t>
            </a:r>
          </a:p>
          <a:p>
            <a:r>
              <a:rPr lang="en-GB" sz="2400" dirty="0"/>
              <a:t>To build on the personal knowledge schools have of a young person and develop further the recording of information in a supportive way</a:t>
            </a:r>
          </a:p>
          <a:p>
            <a:r>
              <a:rPr lang="en-GB" sz="2400" dirty="0"/>
              <a:t>To ensure that when the young person looks back as an adult, they can see there was a team in place to support them who understood their lived experiences and had their very best interests at heart</a:t>
            </a:r>
          </a:p>
          <a:p>
            <a:r>
              <a:rPr lang="en-GB" sz="2400" dirty="0"/>
              <a:t>To write in line with the 7 Principles launched from the Children in Care Council, as already shared by Anna earlier.</a:t>
            </a:r>
          </a:p>
          <a:p>
            <a:pPr marL="0" indent="0">
              <a:buNone/>
            </a:pPr>
            <a:endParaRPr lang="en-GB" sz="2400" dirty="0"/>
          </a:p>
        </p:txBody>
      </p:sp>
      <p:pic>
        <p:nvPicPr>
          <p:cNvPr id="7" name="Picture 6">
            <a:extLst>
              <a:ext uri="{FF2B5EF4-FFF2-40B4-BE49-F238E27FC236}">
                <a16:creationId xmlns:a16="http://schemas.microsoft.com/office/drawing/2014/main" id="{8FFA1967-AF99-4B03-9602-7F4DFBD2ED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Tree>
    <p:extLst>
      <p:ext uri="{BB962C8B-B14F-4D97-AF65-F5344CB8AC3E}">
        <p14:creationId xmlns:p14="http://schemas.microsoft.com/office/powerpoint/2010/main" val="106095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208E4-5F3D-45B6-9D00-C3A5D93A0804}"/>
              </a:ext>
            </a:extLst>
          </p:cNvPr>
          <p:cNvSpPr>
            <a:spLocks noGrp="1"/>
          </p:cNvSpPr>
          <p:nvPr>
            <p:ph type="title"/>
          </p:nvPr>
        </p:nvSpPr>
        <p:spPr>
          <a:xfrm>
            <a:off x="686834" y="591344"/>
            <a:ext cx="3200400" cy="5585619"/>
          </a:xfrm>
        </p:spPr>
        <p:txBody>
          <a:bodyPr>
            <a:normAutofit/>
          </a:bodyPr>
          <a:lstStyle/>
          <a:p>
            <a:r>
              <a:rPr lang="en-GB" sz="4100" b="1" dirty="0">
                <a:solidFill>
                  <a:schemeClr val="bg1"/>
                </a:solidFill>
                <a:latin typeface="Arial" panose="020B0604020202020204" pitchFamily="34" charset="0"/>
                <a:cs typeface="Arial" panose="020B0604020202020204" pitchFamily="34" charset="0"/>
              </a:rPr>
              <a:t>How do we write a trauma informed PEP?</a:t>
            </a:r>
            <a:br>
              <a:rPr lang="en-GB" sz="4100" b="1" dirty="0">
                <a:solidFill>
                  <a:schemeClr val="bg1"/>
                </a:solidFill>
                <a:latin typeface="Arial" panose="020B0604020202020204" pitchFamily="34" charset="0"/>
                <a:cs typeface="Arial" panose="020B0604020202020204" pitchFamily="34" charset="0"/>
              </a:rPr>
            </a:br>
            <a:br>
              <a:rPr lang="en-GB" sz="4100" b="1" dirty="0">
                <a:solidFill>
                  <a:schemeClr val="bg1"/>
                </a:solidFill>
                <a:latin typeface="Arial" panose="020B0604020202020204" pitchFamily="34" charset="0"/>
                <a:cs typeface="Arial" panose="020B0604020202020204" pitchFamily="34" charset="0"/>
              </a:rPr>
            </a:br>
            <a:r>
              <a:rPr lang="en-GB" sz="2800" b="1" dirty="0">
                <a:solidFill>
                  <a:schemeClr val="bg1"/>
                </a:solidFill>
                <a:latin typeface="Arial" panose="020B0604020202020204" pitchFamily="34" charset="0"/>
                <a:cs typeface="Arial" panose="020B0604020202020204" pitchFamily="34" charset="0"/>
              </a:rPr>
              <a:t>We write it directly to the young person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182D55-BF24-4C91-9833-ACDB54408715}"/>
              </a:ext>
            </a:extLst>
          </p:cNvPr>
          <p:cNvSpPr>
            <a:spLocks noGrp="1"/>
          </p:cNvSpPr>
          <p:nvPr>
            <p:ph idx="1"/>
          </p:nvPr>
        </p:nvSpPr>
        <p:spPr>
          <a:xfrm>
            <a:off x="4447308" y="591344"/>
            <a:ext cx="6906491" cy="637381"/>
          </a:xfrm>
        </p:spPr>
        <p:txBody>
          <a:bodyPr anchor="ctr">
            <a:normAutofit fontScale="92500" lnSpcReduction="10000"/>
          </a:bodyPr>
          <a:lstStyle/>
          <a:p>
            <a:pPr marL="0" indent="0">
              <a:buNone/>
            </a:pPr>
            <a:r>
              <a:rPr lang="en-GB" sz="2400" dirty="0">
                <a:solidFill>
                  <a:srgbClr val="7030A0"/>
                </a:solidFill>
              </a:rPr>
              <a:t>You tell us that lessons are fun and you like them all. In fact you say you enjoy everything about school, which is great!</a:t>
            </a:r>
          </a:p>
          <a:p>
            <a:pPr marL="0" indent="0">
              <a:buNone/>
            </a:pPr>
            <a:endParaRPr lang="en-GB" sz="2400" dirty="0"/>
          </a:p>
        </p:txBody>
      </p:sp>
      <p:pic>
        <p:nvPicPr>
          <p:cNvPr id="7" name="Picture 6">
            <a:extLst>
              <a:ext uri="{FF2B5EF4-FFF2-40B4-BE49-F238E27FC236}">
                <a16:creationId xmlns:a16="http://schemas.microsoft.com/office/drawing/2014/main" id="{8FFA1967-AF99-4B03-9602-7F4DFBD2ED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4" name="TextBox 3">
            <a:extLst>
              <a:ext uri="{FF2B5EF4-FFF2-40B4-BE49-F238E27FC236}">
                <a16:creationId xmlns:a16="http://schemas.microsoft.com/office/drawing/2014/main" id="{011205EE-579A-4E9B-A508-82A3D79F898F}"/>
              </a:ext>
            </a:extLst>
          </p:cNvPr>
          <p:cNvSpPr txBox="1"/>
          <p:nvPr/>
        </p:nvSpPr>
        <p:spPr>
          <a:xfrm>
            <a:off x="4447308" y="1128944"/>
            <a:ext cx="7213963" cy="1384995"/>
          </a:xfrm>
          <a:prstGeom prst="rect">
            <a:avLst/>
          </a:prstGeom>
          <a:noFill/>
        </p:spPr>
        <p:txBody>
          <a:bodyPr wrap="none" rtlCol="0">
            <a:spAutoFit/>
          </a:bodyPr>
          <a:lstStyle/>
          <a:p>
            <a:r>
              <a:rPr lang="en-GB" sz="2200" dirty="0">
                <a:solidFill>
                  <a:srgbClr val="00B0F0"/>
                </a:solidFill>
              </a:rPr>
              <a:t>We would like you to be able to blend the phase two sounds </a:t>
            </a:r>
          </a:p>
          <a:p>
            <a:r>
              <a:rPr lang="en-GB" sz="2200" dirty="0">
                <a:solidFill>
                  <a:srgbClr val="00B0F0"/>
                </a:solidFill>
              </a:rPr>
              <a:t>that you have learned in phonics so far so that you can read </a:t>
            </a:r>
          </a:p>
          <a:p>
            <a:r>
              <a:rPr lang="en-GB" sz="2200" dirty="0">
                <a:solidFill>
                  <a:srgbClr val="00B0F0"/>
                </a:solidFill>
              </a:rPr>
              <a:t>some CVC words. </a:t>
            </a:r>
          </a:p>
          <a:p>
            <a:endParaRPr lang="en-GB" dirty="0"/>
          </a:p>
        </p:txBody>
      </p:sp>
      <p:sp>
        <p:nvSpPr>
          <p:cNvPr id="5" name="TextBox 4">
            <a:extLst>
              <a:ext uri="{FF2B5EF4-FFF2-40B4-BE49-F238E27FC236}">
                <a16:creationId xmlns:a16="http://schemas.microsoft.com/office/drawing/2014/main" id="{8A26B064-887B-4AE2-BC27-A8D0ED24CD8D}"/>
              </a:ext>
            </a:extLst>
          </p:cNvPr>
          <p:cNvSpPr txBox="1"/>
          <p:nvPr/>
        </p:nvSpPr>
        <p:spPr>
          <a:xfrm>
            <a:off x="4447308" y="2300446"/>
            <a:ext cx="7691721" cy="1723549"/>
          </a:xfrm>
          <a:prstGeom prst="rect">
            <a:avLst/>
          </a:prstGeom>
          <a:noFill/>
        </p:spPr>
        <p:txBody>
          <a:bodyPr wrap="none" rtlCol="0">
            <a:spAutoFit/>
          </a:bodyPr>
          <a:lstStyle/>
          <a:p>
            <a:r>
              <a:rPr lang="en-GB" sz="2200" dirty="0">
                <a:solidFill>
                  <a:srgbClr val="00B050"/>
                </a:solidFill>
              </a:rPr>
              <a:t>JJ, in the past you have found learning a struggle because of </a:t>
            </a:r>
          </a:p>
          <a:p>
            <a:r>
              <a:rPr lang="en-GB" sz="2200" dirty="0">
                <a:solidFill>
                  <a:srgbClr val="00B050"/>
                </a:solidFill>
              </a:rPr>
              <a:t>how you have been feeling due to the things that you have seen, </a:t>
            </a:r>
          </a:p>
          <a:p>
            <a:r>
              <a:rPr lang="en-GB" sz="2200" dirty="0">
                <a:solidFill>
                  <a:srgbClr val="00B050"/>
                </a:solidFill>
              </a:rPr>
              <a:t>heard and experienced and the changes that have </a:t>
            </a:r>
          </a:p>
          <a:p>
            <a:r>
              <a:rPr lang="en-GB" sz="2200" dirty="0">
                <a:solidFill>
                  <a:srgbClr val="00B050"/>
                </a:solidFill>
              </a:rPr>
              <a:t>taken place in the last year. </a:t>
            </a:r>
          </a:p>
          <a:p>
            <a:endParaRPr lang="en-GB" dirty="0"/>
          </a:p>
        </p:txBody>
      </p:sp>
      <p:sp>
        <p:nvSpPr>
          <p:cNvPr id="6" name="TextBox 5">
            <a:extLst>
              <a:ext uri="{FF2B5EF4-FFF2-40B4-BE49-F238E27FC236}">
                <a16:creationId xmlns:a16="http://schemas.microsoft.com/office/drawing/2014/main" id="{94C05A5B-151B-4D8F-8C8D-7452D5BE7099}"/>
              </a:ext>
            </a:extLst>
          </p:cNvPr>
          <p:cNvSpPr txBox="1"/>
          <p:nvPr/>
        </p:nvSpPr>
        <p:spPr>
          <a:xfrm>
            <a:off x="4453592" y="3857354"/>
            <a:ext cx="7371276" cy="1384995"/>
          </a:xfrm>
          <a:prstGeom prst="rect">
            <a:avLst/>
          </a:prstGeom>
          <a:noFill/>
        </p:spPr>
        <p:txBody>
          <a:bodyPr wrap="square" rtlCol="0">
            <a:spAutoFit/>
          </a:bodyPr>
          <a:lstStyle/>
          <a:p>
            <a:r>
              <a:rPr lang="en-GB" sz="2200" dirty="0">
                <a:solidFill>
                  <a:srgbClr val="C00000"/>
                </a:solidFill>
              </a:rPr>
              <a:t>You preferred to stay in your lessons for most of the meeting today and you were happy for Mrs Steven’s to share your voice.  It was lovely to see you when you joined us towards the end.</a:t>
            </a:r>
          </a:p>
          <a:p>
            <a:endParaRPr lang="en-GB" dirty="0"/>
          </a:p>
        </p:txBody>
      </p:sp>
      <p:sp>
        <p:nvSpPr>
          <p:cNvPr id="9" name="TextBox 8">
            <a:extLst>
              <a:ext uri="{FF2B5EF4-FFF2-40B4-BE49-F238E27FC236}">
                <a16:creationId xmlns:a16="http://schemas.microsoft.com/office/drawing/2014/main" id="{C6DA864E-3FB6-4317-978E-AAE094FD3F18}"/>
              </a:ext>
            </a:extLst>
          </p:cNvPr>
          <p:cNvSpPr txBox="1"/>
          <p:nvPr/>
        </p:nvSpPr>
        <p:spPr>
          <a:xfrm>
            <a:off x="4447308" y="5059743"/>
            <a:ext cx="7097520" cy="1723549"/>
          </a:xfrm>
          <a:prstGeom prst="rect">
            <a:avLst/>
          </a:prstGeom>
          <a:noFill/>
        </p:spPr>
        <p:txBody>
          <a:bodyPr wrap="none" rtlCol="0">
            <a:spAutoFit/>
          </a:bodyPr>
          <a:lstStyle/>
          <a:p>
            <a:r>
              <a:rPr lang="en-GB" sz="2200" dirty="0">
                <a:solidFill>
                  <a:srgbClr val="002060"/>
                </a:solidFill>
              </a:rPr>
              <a:t>As this is a meeting early in the term, you haven’t had much </a:t>
            </a:r>
          </a:p>
          <a:p>
            <a:r>
              <a:rPr lang="en-GB" sz="2200" dirty="0">
                <a:solidFill>
                  <a:srgbClr val="002060"/>
                </a:solidFill>
              </a:rPr>
              <a:t>time to show us what you can do yet so we will continue</a:t>
            </a:r>
          </a:p>
          <a:p>
            <a:r>
              <a:rPr lang="en-GB" sz="2200" dirty="0">
                <a:solidFill>
                  <a:srgbClr val="002060"/>
                </a:solidFill>
              </a:rPr>
              <a:t>to watch and to listen to you and report on your progress in </a:t>
            </a:r>
          </a:p>
          <a:p>
            <a:r>
              <a:rPr lang="en-GB" sz="2200" dirty="0">
                <a:solidFill>
                  <a:srgbClr val="002060"/>
                </a:solidFill>
              </a:rPr>
              <a:t>your spring PEP. </a:t>
            </a:r>
          </a:p>
          <a:p>
            <a:endParaRPr lang="en-GB" dirty="0"/>
          </a:p>
        </p:txBody>
      </p:sp>
    </p:spTree>
    <p:extLst>
      <p:ext uri="{BB962C8B-B14F-4D97-AF65-F5344CB8AC3E}">
        <p14:creationId xmlns:p14="http://schemas.microsoft.com/office/powerpoint/2010/main" val="85209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fade">
                                      <p:cBhvr>
                                        <p:cTn id="45" dur="500"/>
                                        <p:tgtEl>
                                          <p:spTgt spid="9">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fade">
                                      <p:cBhvr>
                                        <p:cTn id="48" dur="500"/>
                                        <p:tgtEl>
                                          <p:spTgt spid="9">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animEffect transition="in" filter="fade">
                                      <p:cBhvr>
                                        <p:cTn id="5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208E4-5F3D-45B6-9D00-C3A5D93A0804}"/>
              </a:ext>
            </a:extLst>
          </p:cNvPr>
          <p:cNvSpPr>
            <a:spLocks noGrp="1"/>
          </p:cNvSpPr>
          <p:nvPr>
            <p:ph type="title"/>
          </p:nvPr>
        </p:nvSpPr>
        <p:spPr>
          <a:xfrm>
            <a:off x="408707" y="935513"/>
            <a:ext cx="3200400" cy="5585619"/>
          </a:xfrm>
        </p:spPr>
        <p:txBody>
          <a:bodyPr>
            <a:noAutofit/>
          </a:bodyPr>
          <a:lstStyle/>
          <a:p>
            <a:r>
              <a:rPr lang="en-GB" sz="3200" b="1" dirty="0">
                <a:solidFill>
                  <a:schemeClr val="bg1"/>
                </a:solidFill>
                <a:latin typeface="Arial" panose="020B0604020202020204" pitchFamily="34" charset="0"/>
                <a:cs typeface="Arial" panose="020B0604020202020204" pitchFamily="34" charset="0"/>
              </a:rPr>
              <a:t>How do we write a trauma informed PEP? </a:t>
            </a:r>
            <a:br>
              <a:rPr lang="en-GB" sz="3200" b="1" dirty="0">
                <a:solidFill>
                  <a:schemeClr val="bg1"/>
                </a:solidFill>
                <a:latin typeface="Arial" panose="020B0604020202020204" pitchFamily="34" charset="0"/>
                <a:cs typeface="Arial" panose="020B0604020202020204" pitchFamily="34" charset="0"/>
              </a:rPr>
            </a:br>
            <a:br>
              <a:rPr lang="en-GB" sz="3200" b="1" dirty="0">
                <a:solidFill>
                  <a:schemeClr val="bg1"/>
                </a:solidFill>
                <a:latin typeface="Arial" panose="020B0604020202020204" pitchFamily="34" charset="0"/>
                <a:cs typeface="Arial" panose="020B0604020202020204" pitchFamily="34" charset="0"/>
              </a:rPr>
            </a:br>
            <a:r>
              <a:rPr lang="en-GB" sz="2400" b="1" dirty="0">
                <a:solidFill>
                  <a:schemeClr val="bg1"/>
                </a:solidFill>
                <a:latin typeface="Arial" panose="020B0604020202020204" pitchFamily="34" charset="0"/>
                <a:cs typeface="Arial" panose="020B0604020202020204" pitchFamily="34" charset="0"/>
              </a:rPr>
              <a:t>We write it in a positive and supportive way, whilst still acknowledging the challenges for this young person and detailing the support that is in place or planned.</a:t>
            </a:r>
            <a:br>
              <a:rPr lang="en-GB" sz="2400" b="1" dirty="0">
                <a:solidFill>
                  <a:schemeClr val="bg1"/>
                </a:solidFill>
                <a:latin typeface="Arial" panose="020B0604020202020204" pitchFamily="34" charset="0"/>
                <a:cs typeface="Arial" panose="020B0604020202020204" pitchFamily="34" charset="0"/>
              </a:rPr>
            </a:br>
            <a:endParaRPr lang="en-GB" sz="2400" b="1" dirty="0">
              <a:solidFill>
                <a:schemeClr val="bg1"/>
              </a:solidFill>
              <a:latin typeface="Arial" panose="020B0604020202020204" pitchFamily="34" charset="0"/>
              <a:cs typeface="Arial" panose="020B0604020202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a:extLst>
              <a:ext uri="{FF2B5EF4-FFF2-40B4-BE49-F238E27FC236}">
                <a16:creationId xmlns:a16="http://schemas.microsoft.com/office/drawing/2014/main" id="{8FFA1967-AF99-4B03-9602-7F4DFBD2ED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17" name="TextBox 16">
            <a:extLst>
              <a:ext uri="{FF2B5EF4-FFF2-40B4-BE49-F238E27FC236}">
                <a16:creationId xmlns:a16="http://schemas.microsoft.com/office/drawing/2014/main" id="{22222BC4-F690-4353-8F29-F60EBE01F6CE}"/>
              </a:ext>
            </a:extLst>
          </p:cNvPr>
          <p:cNvSpPr txBox="1"/>
          <p:nvPr/>
        </p:nvSpPr>
        <p:spPr>
          <a:xfrm>
            <a:off x="4347573" y="1289648"/>
            <a:ext cx="7354321" cy="1723549"/>
          </a:xfrm>
          <a:prstGeom prst="rect">
            <a:avLst/>
          </a:prstGeom>
          <a:noFill/>
        </p:spPr>
        <p:txBody>
          <a:bodyPr wrap="none" rtlCol="0">
            <a:spAutoFit/>
          </a:bodyPr>
          <a:lstStyle/>
          <a:p>
            <a:r>
              <a:rPr lang="en-GB" sz="2200" dirty="0">
                <a:solidFill>
                  <a:srgbClr val="FF0000"/>
                </a:solidFill>
              </a:rPr>
              <a:t>To support your well-being and progress in learning, all staff in </a:t>
            </a:r>
          </a:p>
          <a:p>
            <a:r>
              <a:rPr lang="en-GB" sz="2200" dirty="0">
                <a:solidFill>
                  <a:srgbClr val="FF0000"/>
                </a:solidFill>
              </a:rPr>
              <a:t>school have a copy of your Individual Education Plan and are </a:t>
            </a:r>
          </a:p>
          <a:p>
            <a:r>
              <a:rPr lang="en-GB" sz="2200" dirty="0">
                <a:solidFill>
                  <a:srgbClr val="FF0000"/>
                </a:solidFill>
              </a:rPr>
              <a:t>aware of what can make you feel anxious and how they can </a:t>
            </a:r>
          </a:p>
          <a:p>
            <a:r>
              <a:rPr lang="en-GB" sz="2200" dirty="0">
                <a:solidFill>
                  <a:srgbClr val="FF0000"/>
                </a:solidFill>
              </a:rPr>
              <a:t>support you.</a:t>
            </a:r>
          </a:p>
          <a:p>
            <a:endParaRPr lang="en-GB" dirty="0"/>
          </a:p>
        </p:txBody>
      </p:sp>
      <p:sp>
        <p:nvSpPr>
          <p:cNvPr id="18" name="TextBox 17">
            <a:extLst>
              <a:ext uri="{FF2B5EF4-FFF2-40B4-BE49-F238E27FC236}">
                <a16:creationId xmlns:a16="http://schemas.microsoft.com/office/drawing/2014/main" id="{65504215-3770-4D98-8277-C1CF6659473A}"/>
              </a:ext>
            </a:extLst>
          </p:cNvPr>
          <p:cNvSpPr txBox="1"/>
          <p:nvPr/>
        </p:nvSpPr>
        <p:spPr>
          <a:xfrm>
            <a:off x="4366336" y="2757671"/>
            <a:ext cx="7553350" cy="1384995"/>
          </a:xfrm>
          <a:prstGeom prst="rect">
            <a:avLst/>
          </a:prstGeom>
          <a:noFill/>
        </p:spPr>
        <p:txBody>
          <a:bodyPr wrap="none" rtlCol="0">
            <a:spAutoFit/>
          </a:bodyPr>
          <a:lstStyle/>
          <a:p>
            <a:r>
              <a:rPr lang="en-GB" sz="2200" dirty="0">
                <a:solidFill>
                  <a:schemeClr val="accent1"/>
                </a:solidFill>
              </a:rPr>
              <a:t>You are being supported with reminders to play gently with </a:t>
            </a:r>
          </a:p>
          <a:p>
            <a:r>
              <a:rPr lang="en-GB" sz="2200" dirty="0">
                <a:solidFill>
                  <a:schemeClr val="accent1"/>
                </a:solidFill>
              </a:rPr>
              <a:t>other children at playtimes as sometimes other children can find </a:t>
            </a:r>
          </a:p>
          <a:p>
            <a:r>
              <a:rPr lang="en-GB" sz="2200" dirty="0">
                <a:solidFill>
                  <a:schemeClr val="accent1"/>
                </a:solidFill>
              </a:rPr>
              <a:t>your play too rough. </a:t>
            </a:r>
          </a:p>
          <a:p>
            <a:endParaRPr lang="en-GB" dirty="0"/>
          </a:p>
        </p:txBody>
      </p:sp>
      <p:sp>
        <p:nvSpPr>
          <p:cNvPr id="19" name="TextBox 18">
            <a:extLst>
              <a:ext uri="{FF2B5EF4-FFF2-40B4-BE49-F238E27FC236}">
                <a16:creationId xmlns:a16="http://schemas.microsoft.com/office/drawing/2014/main" id="{F6E63141-8684-402D-AF01-512307E1BD56}"/>
              </a:ext>
            </a:extLst>
          </p:cNvPr>
          <p:cNvSpPr txBox="1"/>
          <p:nvPr/>
        </p:nvSpPr>
        <p:spPr>
          <a:xfrm>
            <a:off x="4427814" y="3931562"/>
            <a:ext cx="7408951" cy="2062103"/>
          </a:xfrm>
          <a:prstGeom prst="rect">
            <a:avLst/>
          </a:prstGeom>
          <a:noFill/>
        </p:spPr>
        <p:txBody>
          <a:bodyPr wrap="none" rtlCol="0">
            <a:spAutoFit/>
          </a:bodyPr>
          <a:lstStyle/>
          <a:p>
            <a:r>
              <a:rPr lang="en-GB" sz="2200" dirty="0">
                <a:solidFill>
                  <a:srgbClr val="00B0F0"/>
                </a:solidFill>
              </a:rPr>
              <a:t>You can sometimes become upset when people you are friends</a:t>
            </a:r>
          </a:p>
          <a:p>
            <a:r>
              <a:rPr lang="en-GB" sz="2200" dirty="0">
                <a:solidFill>
                  <a:srgbClr val="00B0F0"/>
                </a:solidFill>
              </a:rPr>
              <a:t>with have friends other than you. This is something we</a:t>
            </a:r>
          </a:p>
          <a:p>
            <a:r>
              <a:rPr lang="en-GB" sz="2200" dirty="0">
                <a:solidFill>
                  <a:srgbClr val="00B0F0"/>
                </a:solidFill>
              </a:rPr>
              <a:t>will talk about in your future ELSA activities and continue to </a:t>
            </a:r>
          </a:p>
          <a:p>
            <a:r>
              <a:rPr lang="en-GB" sz="2200" dirty="0">
                <a:solidFill>
                  <a:srgbClr val="00B0F0"/>
                </a:solidFill>
              </a:rPr>
              <a:t>help you understand.</a:t>
            </a:r>
          </a:p>
          <a:p>
            <a:endParaRPr lang="en-GB" sz="2200" dirty="0">
              <a:solidFill>
                <a:srgbClr val="00B0F0"/>
              </a:solidFill>
            </a:endParaRPr>
          </a:p>
          <a:p>
            <a:endParaRPr lang="en-GB" dirty="0"/>
          </a:p>
        </p:txBody>
      </p:sp>
      <p:sp>
        <p:nvSpPr>
          <p:cNvPr id="20" name="TextBox 19">
            <a:extLst>
              <a:ext uri="{FF2B5EF4-FFF2-40B4-BE49-F238E27FC236}">
                <a16:creationId xmlns:a16="http://schemas.microsoft.com/office/drawing/2014/main" id="{0CB180A9-35D6-4DBE-8AD8-F39B462F7B03}"/>
              </a:ext>
            </a:extLst>
          </p:cNvPr>
          <p:cNvSpPr txBox="1"/>
          <p:nvPr/>
        </p:nvSpPr>
        <p:spPr>
          <a:xfrm>
            <a:off x="4414406" y="5464986"/>
            <a:ext cx="6972293" cy="1384995"/>
          </a:xfrm>
          <a:prstGeom prst="rect">
            <a:avLst/>
          </a:prstGeom>
          <a:noFill/>
        </p:spPr>
        <p:txBody>
          <a:bodyPr wrap="none" rtlCol="0">
            <a:spAutoFit/>
          </a:bodyPr>
          <a:lstStyle/>
          <a:p>
            <a:r>
              <a:rPr lang="en-GB" sz="2200" dirty="0">
                <a:solidFill>
                  <a:srgbClr val="00B050"/>
                </a:solidFill>
              </a:rPr>
              <a:t>Staff from your school celebrated how you enjoyed a very </a:t>
            </a:r>
          </a:p>
          <a:p>
            <a:r>
              <a:rPr lang="en-GB" sz="2200" dirty="0">
                <a:solidFill>
                  <a:srgbClr val="00B050"/>
                </a:solidFill>
              </a:rPr>
              <a:t>successful and planned move from primary school and</a:t>
            </a:r>
          </a:p>
          <a:p>
            <a:r>
              <a:rPr lang="en-GB" sz="2200" dirty="0">
                <a:solidFill>
                  <a:srgbClr val="00B050"/>
                </a:solidFill>
              </a:rPr>
              <a:t>because of this, you are happy and have settled really well. </a:t>
            </a:r>
          </a:p>
          <a:p>
            <a:endParaRPr lang="en-GB" dirty="0"/>
          </a:p>
        </p:txBody>
      </p:sp>
      <p:sp>
        <p:nvSpPr>
          <p:cNvPr id="5" name="TextBox 4">
            <a:extLst>
              <a:ext uri="{FF2B5EF4-FFF2-40B4-BE49-F238E27FC236}">
                <a16:creationId xmlns:a16="http://schemas.microsoft.com/office/drawing/2014/main" id="{E8083616-64C2-4356-AB76-78C792B02F82}"/>
              </a:ext>
            </a:extLst>
          </p:cNvPr>
          <p:cNvSpPr txBox="1"/>
          <p:nvPr/>
        </p:nvSpPr>
        <p:spPr>
          <a:xfrm>
            <a:off x="4427814" y="160179"/>
            <a:ext cx="7068861" cy="1384995"/>
          </a:xfrm>
          <a:prstGeom prst="rect">
            <a:avLst/>
          </a:prstGeom>
          <a:noFill/>
        </p:spPr>
        <p:txBody>
          <a:bodyPr wrap="square" rtlCol="0">
            <a:spAutoFit/>
          </a:bodyPr>
          <a:lstStyle/>
          <a:p>
            <a:r>
              <a:rPr lang="en-GB" sz="2200" dirty="0">
                <a:solidFill>
                  <a:srgbClr val="002060"/>
                </a:solidFill>
              </a:rPr>
              <a:t>We all agreed in your meeting today that the support which has been put into place for you this term has had a positive impact on your well-being and your readiness to learn.</a:t>
            </a:r>
          </a:p>
          <a:p>
            <a:endParaRPr lang="en-GB" dirty="0"/>
          </a:p>
        </p:txBody>
      </p:sp>
    </p:spTree>
    <p:extLst>
      <p:ext uri="{BB962C8B-B14F-4D97-AF65-F5344CB8AC3E}">
        <p14:creationId xmlns:p14="http://schemas.microsoft.com/office/powerpoint/2010/main" val="121425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fade">
                                      <p:cBhvr>
                                        <p:cTn id="13" dur="500"/>
                                        <p:tgtEl>
                                          <p:spTgt spid="1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xEl>
                                              <p:pRg st="3" end="3"/>
                                            </p:txEl>
                                          </p:spTgt>
                                        </p:tgtEl>
                                        <p:attrNameLst>
                                          <p:attrName>style.visibility</p:attrName>
                                        </p:attrNameLst>
                                      </p:cBhvr>
                                      <p:to>
                                        <p:strVal val="visible"/>
                                      </p:to>
                                    </p:set>
                                    <p:animEffect transition="in" filter="fade">
                                      <p:cBhvr>
                                        <p:cTn id="16" dur="500"/>
                                        <p:tgtEl>
                                          <p:spTgt spid="1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fade">
                                      <p:cBhvr>
                                        <p:cTn id="24" dur="500"/>
                                        <p:tgtEl>
                                          <p:spTgt spid="18">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fade">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Effect transition="in" filter="fade">
                                      <p:cBhvr>
                                        <p:cTn id="35" dur="500"/>
                                        <p:tgtEl>
                                          <p:spTgt spid="19">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xEl>
                                              <p:pRg st="2" end="2"/>
                                            </p:txEl>
                                          </p:spTgt>
                                        </p:tgtEl>
                                        <p:attrNameLst>
                                          <p:attrName>style.visibility</p:attrName>
                                        </p:attrNameLst>
                                      </p:cBhvr>
                                      <p:to>
                                        <p:strVal val="visible"/>
                                      </p:to>
                                    </p:set>
                                    <p:animEffect transition="in" filter="fade">
                                      <p:cBhvr>
                                        <p:cTn id="38" dur="500"/>
                                        <p:tgtEl>
                                          <p:spTgt spid="19">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xEl>
                                              <p:pRg st="3" end="3"/>
                                            </p:txEl>
                                          </p:spTgt>
                                        </p:tgtEl>
                                        <p:attrNameLst>
                                          <p:attrName>style.visibility</p:attrName>
                                        </p:attrNameLst>
                                      </p:cBhvr>
                                      <p:to>
                                        <p:strVal val="visible"/>
                                      </p:to>
                                    </p:set>
                                    <p:animEffect transition="in" filter="fade">
                                      <p:cBhvr>
                                        <p:cTn id="41" dur="500"/>
                                        <p:tgtEl>
                                          <p:spTgt spid="1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xEl>
                                              <p:pRg st="0" end="0"/>
                                            </p:txEl>
                                          </p:spTgt>
                                        </p:tgtEl>
                                        <p:attrNameLst>
                                          <p:attrName>style.visibility</p:attrName>
                                        </p:attrNameLst>
                                      </p:cBhvr>
                                      <p:to>
                                        <p:strVal val="visible"/>
                                      </p:to>
                                    </p:set>
                                    <p:animEffect transition="in" filter="fade">
                                      <p:cBhvr>
                                        <p:cTn id="46" dur="500"/>
                                        <p:tgtEl>
                                          <p:spTgt spid="20">
                                            <p:txEl>
                                              <p:pRg st="0" end="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fade">
                                      <p:cBhvr>
                                        <p:cTn id="49" dur="500"/>
                                        <p:tgtEl>
                                          <p:spTgt spid="20">
                                            <p:txEl>
                                              <p:pRg st="1" end="1"/>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xEl>
                                              <p:pRg st="2" end="2"/>
                                            </p:txEl>
                                          </p:spTgt>
                                        </p:tgtEl>
                                        <p:attrNameLst>
                                          <p:attrName>style.visibility</p:attrName>
                                        </p:attrNameLst>
                                      </p:cBhvr>
                                      <p:to>
                                        <p:strVal val="visible"/>
                                      </p:to>
                                    </p:set>
                                    <p:animEffect transition="in" filter="fade">
                                      <p:cBhvr>
                                        <p:cTn id="52"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208E4-5F3D-45B6-9D00-C3A5D93A0804}"/>
              </a:ext>
            </a:extLst>
          </p:cNvPr>
          <p:cNvSpPr>
            <a:spLocks noGrp="1"/>
          </p:cNvSpPr>
          <p:nvPr>
            <p:ph type="title"/>
          </p:nvPr>
        </p:nvSpPr>
        <p:spPr>
          <a:xfrm>
            <a:off x="408707" y="935513"/>
            <a:ext cx="3200400" cy="5585619"/>
          </a:xfrm>
        </p:spPr>
        <p:txBody>
          <a:bodyPr>
            <a:noAutofit/>
          </a:bodyPr>
          <a:lstStyle/>
          <a:p>
            <a:br>
              <a:rPr lang="en-GB" sz="2400" b="1" dirty="0">
                <a:solidFill>
                  <a:schemeClr val="bg1"/>
                </a:solidFill>
                <a:latin typeface="Arial" panose="020B0604020202020204" pitchFamily="34" charset="0"/>
                <a:cs typeface="Arial" panose="020B0604020202020204" pitchFamily="34" charset="0"/>
              </a:rPr>
            </a:br>
            <a:endParaRPr lang="en-GB" sz="2400" b="1" dirty="0">
              <a:solidFill>
                <a:schemeClr val="bg1"/>
              </a:solidFill>
              <a:latin typeface="Arial" panose="020B0604020202020204" pitchFamily="34" charset="0"/>
              <a:cs typeface="Arial" panose="020B0604020202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a:extLst>
              <a:ext uri="{FF2B5EF4-FFF2-40B4-BE49-F238E27FC236}">
                <a16:creationId xmlns:a16="http://schemas.microsoft.com/office/drawing/2014/main" id="{8FFA1967-AF99-4B03-9602-7F4DFBD2ED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35" y="136366"/>
            <a:ext cx="2005330" cy="462280"/>
          </a:xfrm>
          <a:prstGeom prst="rect">
            <a:avLst/>
          </a:prstGeom>
          <a:noFill/>
          <a:ln>
            <a:noFill/>
          </a:ln>
        </p:spPr>
      </p:pic>
      <p:sp>
        <p:nvSpPr>
          <p:cNvPr id="5" name="TextBox 4">
            <a:extLst>
              <a:ext uri="{FF2B5EF4-FFF2-40B4-BE49-F238E27FC236}">
                <a16:creationId xmlns:a16="http://schemas.microsoft.com/office/drawing/2014/main" id="{D0FA6D50-E3E1-4232-9F2D-A778D7287D37}"/>
              </a:ext>
            </a:extLst>
          </p:cNvPr>
          <p:cNvSpPr txBox="1"/>
          <p:nvPr/>
        </p:nvSpPr>
        <p:spPr>
          <a:xfrm>
            <a:off x="483434" y="931220"/>
            <a:ext cx="3200400" cy="2800767"/>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How do we write a trauma informed PEP?</a:t>
            </a: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Let’s try…..</a:t>
            </a:r>
          </a:p>
          <a:p>
            <a:endParaRPr lang="en-GB" sz="3600" dirty="0"/>
          </a:p>
        </p:txBody>
      </p:sp>
      <p:sp>
        <p:nvSpPr>
          <p:cNvPr id="6" name="TextBox 5">
            <a:extLst>
              <a:ext uri="{FF2B5EF4-FFF2-40B4-BE49-F238E27FC236}">
                <a16:creationId xmlns:a16="http://schemas.microsoft.com/office/drawing/2014/main" id="{1CE1F860-5FB4-4609-B324-160A47F5FB1C}"/>
              </a:ext>
            </a:extLst>
          </p:cNvPr>
          <p:cNvSpPr txBox="1"/>
          <p:nvPr/>
        </p:nvSpPr>
        <p:spPr>
          <a:xfrm>
            <a:off x="4711406" y="312579"/>
            <a:ext cx="6922429" cy="7109639"/>
          </a:xfrm>
          <a:prstGeom prst="rect">
            <a:avLst/>
          </a:prstGeom>
          <a:noFill/>
        </p:spPr>
        <p:txBody>
          <a:bodyPr wrap="square" rtlCol="0">
            <a:spAutoFit/>
          </a:bodyPr>
          <a:lstStyle/>
          <a:p>
            <a:r>
              <a:rPr lang="en-GB" sz="2000" dirty="0"/>
              <a:t>The scenario for </a:t>
            </a:r>
            <a:r>
              <a:rPr lang="en-GB" sz="2000" dirty="0" err="1"/>
              <a:t>Seb</a:t>
            </a:r>
            <a:r>
              <a:rPr lang="en-GB" sz="2000" dirty="0"/>
              <a:t>:</a:t>
            </a:r>
          </a:p>
          <a:p>
            <a:pPr marL="285750" indent="-285750">
              <a:buFont typeface="Arial" panose="020B0604020202020204" pitchFamily="34" charset="0"/>
              <a:buChar char="•"/>
            </a:pPr>
            <a:r>
              <a:rPr lang="en-GB" sz="2000" dirty="0"/>
              <a:t>You have had 3 placement changes in the last year</a:t>
            </a:r>
          </a:p>
          <a:p>
            <a:pPr marL="285750" indent="-285750">
              <a:buFont typeface="Arial" panose="020B0604020202020204" pitchFamily="34" charset="0"/>
              <a:buChar char="•"/>
            </a:pPr>
            <a:r>
              <a:rPr lang="en-GB" sz="2000" dirty="0"/>
              <a:t>You are 11 years old</a:t>
            </a:r>
          </a:p>
          <a:p>
            <a:pPr marL="285750" indent="-285750">
              <a:buFont typeface="Arial" panose="020B0604020202020204" pitchFamily="34" charset="0"/>
              <a:buChar char="•"/>
            </a:pPr>
            <a:r>
              <a:rPr lang="en-GB" sz="2000" dirty="0"/>
              <a:t>You have had a school move half way through the Autumn term</a:t>
            </a:r>
          </a:p>
          <a:p>
            <a:pPr marL="285750" indent="-285750">
              <a:buFont typeface="Arial" panose="020B0604020202020204" pitchFamily="34" charset="0"/>
              <a:buChar char="•"/>
            </a:pPr>
            <a:r>
              <a:rPr lang="en-GB" sz="2000" dirty="0"/>
              <a:t>You have family time with your parents once a month</a:t>
            </a:r>
          </a:p>
          <a:p>
            <a:pPr marL="285750" indent="-285750">
              <a:buFont typeface="Arial" panose="020B0604020202020204" pitchFamily="34" charset="0"/>
              <a:buChar char="•"/>
            </a:pPr>
            <a:r>
              <a:rPr lang="en-GB" sz="2000" dirty="0"/>
              <a:t>You are struggling to maintain friendships with your peers</a:t>
            </a:r>
          </a:p>
          <a:p>
            <a:pPr marL="285750" indent="-285750">
              <a:buFont typeface="Arial" panose="020B0604020202020204" pitchFamily="34" charset="0"/>
              <a:buChar char="•"/>
            </a:pPr>
            <a:r>
              <a:rPr lang="en-GB" sz="2000" dirty="0"/>
              <a:t>You are struggling to concentrate and stay on task</a:t>
            </a:r>
          </a:p>
          <a:p>
            <a:pPr marL="285750" indent="-285750">
              <a:buFont typeface="Arial" panose="020B0604020202020204" pitchFamily="34" charset="0"/>
              <a:buChar char="•"/>
            </a:pPr>
            <a:r>
              <a:rPr lang="en-GB" sz="2000" dirty="0"/>
              <a:t>You are not meeting Age Related Expectations but are making small steps of progress</a:t>
            </a:r>
          </a:p>
          <a:p>
            <a:pPr marL="285750" indent="-285750">
              <a:buFont typeface="Arial" panose="020B0604020202020204" pitchFamily="34" charset="0"/>
              <a:buChar char="•"/>
            </a:pPr>
            <a:r>
              <a:rPr lang="en-GB" sz="2000" dirty="0"/>
              <a:t>You are really enjoying Art and PE in school and at home you have joined the local Judo club.</a:t>
            </a:r>
          </a:p>
          <a:p>
            <a:pPr marL="285750" indent="-285750">
              <a:buFont typeface="Arial" panose="020B0604020202020204" pitchFamily="34" charset="0"/>
              <a:buChar char="•"/>
            </a:pPr>
            <a:endParaRPr lang="en-GB" sz="2000" dirty="0"/>
          </a:p>
          <a:p>
            <a:r>
              <a:rPr lang="en-GB" sz="2000" dirty="0"/>
              <a:t>The task:</a:t>
            </a:r>
          </a:p>
          <a:p>
            <a:r>
              <a:rPr lang="en-GB" sz="2000" dirty="0"/>
              <a:t>Draft a short paragraph that could be written in the ‘How Do You Think I am Doing Now?’ section of a PEP form.</a:t>
            </a:r>
          </a:p>
          <a:p>
            <a:r>
              <a:rPr lang="en-GB" sz="2000" dirty="0"/>
              <a:t>You will need to acknowledge how </a:t>
            </a:r>
            <a:r>
              <a:rPr lang="en-GB" sz="2000" dirty="0" err="1"/>
              <a:t>Seb</a:t>
            </a:r>
            <a:r>
              <a:rPr lang="en-GB" sz="2000" dirty="0"/>
              <a:t> is feeling, how his </a:t>
            </a:r>
          </a:p>
          <a:p>
            <a:r>
              <a:rPr lang="en-GB" sz="2000" dirty="0"/>
              <a:t>feelings may be shown and why. Please try to detail some</a:t>
            </a:r>
          </a:p>
          <a:p>
            <a:r>
              <a:rPr lang="en-GB" sz="2000" dirty="0"/>
              <a:t>strategies and interventions to support </a:t>
            </a:r>
            <a:r>
              <a:rPr lang="en-GB" sz="2000" dirty="0" err="1"/>
              <a:t>Seb</a:t>
            </a:r>
            <a:r>
              <a:rPr lang="en-GB" sz="2000" dirty="0"/>
              <a:t>.</a:t>
            </a:r>
          </a:p>
          <a:p>
            <a:endParaRPr lang="en-GB" sz="2000" dirty="0"/>
          </a:p>
          <a:p>
            <a:endParaRPr lang="en-GB" sz="20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11" name="Picture 10">
            <a:extLst>
              <a:ext uri="{FF2B5EF4-FFF2-40B4-BE49-F238E27FC236}">
                <a16:creationId xmlns:a16="http://schemas.microsoft.com/office/drawing/2014/main" id="{300252B3-63C8-454B-8A58-C21B74C331E9}"/>
              </a:ext>
            </a:extLst>
          </p:cNvPr>
          <p:cNvPicPr>
            <a:picLocks noChangeAspect="1"/>
          </p:cNvPicPr>
          <p:nvPr/>
        </p:nvPicPr>
        <p:blipFill>
          <a:blip r:embed="rId3"/>
          <a:stretch>
            <a:fillRect/>
          </a:stretch>
        </p:blipFill>
        <p:spPr>
          <a:xfrm>
            <a:off x="544438" y="3749261"/>
            <a:ext cx="2928938" cy="2754596"/>
          </a:xfrm>
          <a:prstGeom prst="rect">
            <a:avLst/>
          </a:prstGeom>
        </p:spPr>
      </p:pic>
    </p:spTree>
    <p:extLst>
      <p:ext uri="{BB962C8B-B14F-4D97-AF65-F5344CB8AC3E}">
        <p14:creationId xmlns:p14="http://schemas.microsoft.com/office/powerpoint/2010/main" val="2630004508"/>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1517</TotalTime>
  <Words>1646</Words>
  <Application>Microsoft Office PowerPoint</Application>
  <PresentationFormat>Widescreen</PresentationFormat>
  <Paragraphs>254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Our Way of Working Trauma Informed PEP Training </vt:lpstr>
      <vt:lpstr>Aims of the session </vt:lpstr>
      <vt:lpstr>  </vt:lpstr>
      <vt:lpstr>PowerPoint Presentation</vt:lpstr>
      <vt:lpstr>What is the impact of Trauma? </vt:lpstr>
      <vt:lpstr>Why do we want to write a Trauma Informed PEP?</vt:lpstr>
      <vt:lpstr>How do we write a trauma informed PEP?  We write it directly to the young person </vt:lpstr>
      <vt:lpstr>How do we write a trauma informed PEP?   We write it in a positive and supportive way, whilst still acknowledging the challenges for this young person and detailing the support that is in place or planned. </vt:lpstr>
      <vt:lpstr> </vt:lpstr>
      <vt:lpstr>How do we write a trauma informed PEP?   By building upon our understanding of children and young people and our knowledge of shared language</vt:lpstr>
      <vt:lpstr>Using our shared language</vt:lpstr>
      <vt:lpstr>Using our shared language</vt:lpstr>
      <vt:lpstr>We use our shared language</vt:lpstr>
      <vt:lpstr>PowerPoint Presentation</vt:lpstr>
      <vt:lpstr>  </vt:lpstr>
      <vt:lpstr>  </vt:lpstr>
      <vt:lpstr>Exemplar PEPs</vt:lpstr>
      <vt:lpstr>Points to remember</vt:lpstr>
      <vt:lpstr>Points to remember</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Flyer</dc:title>
  <dc:creator>DUFFELL, Nicola</dc:creator>
  <cp:lastModifiedBy>STACEY, Cheryl</cp:lastModifiedBy>
  <cp:revision>167</cp:revision>
  <dcterms:created xsi:type="dcterms:W3CDTF">2022-01-14T12:07:53Z</dcterms:created>
  <dcterms:modified xsi:type="dcterms:W3CDTF">2022-04-21T06:51:37Z</dcterms:modified>
</cp:coreProperties>
</file>