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6" r:id="rId5"/>
    <p:sldId id="292" r:id="rId6"/>
    <p:sldId id="293" r:id="rId7"/>
    <p:sldId id="350" r:id="rId8"/>
    <p:sldId id="331" r:id="rId9"/>
    <p:sldId id="260" r:id="rId10"/>
    <p:sldId id="275" r:id="rId11"/>
    <p:sldId id="417" r:id="rId12"/>
    <p:sldId id="418" r:id="rId13"/>
    <p:sldId id="419" r:id="rId14"/>
    <p:sldId id="276" r:id="rId15"/>
    <p:sldId id="374" r:id="rId16"/>
  </p:sldIdLst>
  <p:sldSz cx="9144000" cy="6858000" type="screen4x3"/>
  <p:notesSz cx="6888163"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0437"/>
    <a:srgbClr val="4431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46" autoAdjust="0"/>
    <p:restoredTop sz="41454" autoAdjust="0"/>
  </p:normalViewPr>
  <p:slideViewPr>
    <p:cSldViewPr snapToGrid="0" snapToObjects="1">
      <p:cViewPr varScale="1">
        <p:scale>
          <a:sx n="35" d="100"/>
          <a:sy n="35" d="100"/>
        </p:scale>
        <p:origin x="1738"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0" cy="502835"/>
          </a:xfrm>
          <a:prstGeom prst="rect">
            <a:avLst/>
          </a:prstGeom>
        </p:spPr>
        <p:txBody>
          <a:bodyPr vert="horz" lIns="93470" tIns="46735" rIns="93470" bIns="46735" rtlCol="0"/>
          <a:lstStyle>
            <a:lvl1pPr algn="l">
              <a:defRPr sz="1200"/>
            </a:lvl1pPr>
          </a:lstStyle>
          <a:p>
            <a:endParaRPr lang="en-GB"/>
          </a:p>
        </p:txBody>
      </p:sp>
      <p:sp>
        <p:nvSpPr>
          <p:cNvPr id="3" name="Date Placeholder 2"/>
          <p:cNvSpPr>
            <a:spLocks noGrp="1"/>
          </p:cNvSpPr>
          <p:nvPr>
            <p:ph type="dt" idx="1"/>
          </p:nvPr>
        </p:nvSpPr>
        <p:spPr>
          <a:xfrm>
            <a:off x="3901699" y="0"/>
            <a:ext cx="2984870" cy="502835"/>
          </a:xfrm>
          <a:prstGeom prst="rect">
            <a:avLst/>
          </a:prstGeom>
        </p:spPr>
        <p:txBody>
          <a:bodyPr vert="horz" lIns="93470" tIns="46735" rIns="93470" bIns="46735" rtlCol="0"/>
          <a:lstStyle>
            <a:lvl1pPr algn="r">
              <a:defRPr sz="1200"/>
            </a:lvl1pPr>
          </a:lstStyle>
          <a:p>
            <a:fld id="{066B120D-1B40-45AA-85A1-7F1050D74CD0}" type="datetimeFigureOut">
              <a:rPr lang="en-GB" smtClean="0"/>
              <a:t>08/03/2022</a:t>
            </a:fld>
            <a:endParaRPr lang="en-GB"/>
          </a:p>
        </p:txBody>
      </p:sp>
      <p:sp>
        <p:nvSpPr>
          <p:cNvPr id="4" name="Slide Image Placeholder 3"/>
          <p:cNvSpPr>
            <a:spLocks noGrp="1" noRot="1" noChangeAspect="1"/>
          </p:cNvSpPr>
          <p:nvPr>
            <p:ph type="sldImg" idx="2"/>
          </p:nvPr>
        </p:nvSpPr>
        <p:spPr>
          <a:xfrm>
            <a:off x="1189038" y="1252538"/>
            <a:ext cx="4510087" cy="3381375"/>
          </a:xfrm>
          <a:prstGeom prst="rect">
            <a:avLst/>
          </a:prstGeom>
          <a:noFill/>
          <a:ln w="12700">
            <a:solidFill>
              <a:prstClr val="black"/>
            </a:solidFill>
          </a:ln>
        </p:spPr>
        <p:txBody>
          <a:bodyPr vert="horz" lIns="93470" tIns="46735" rIns="93470" bIns="46735" rtlCol="0" anchor="ctr"/>
          <a:lstStyle/>
          <a:p>
            <a:endParaRPr lang="en-GB"/>
          </a:p>
        </p:txBody>
      </p:sp>
      <p:sp>
        <p:nvSpPr>
          <p:cNvPr id="5" name="Notes Placeholder 4"/>
          <p:cNvSpPr>
            <a:spLocks noGrp="1"/>
          </p:cNvSpPr>
          <p:nvPr>
            <p:ph type="body" sz="quarter" idx="3"/>
          </p:nvPr>
        </p:nvSpPr>
        <p:spPr>
          <a:xfrm>
            <a:off x="688817" y="4823034"/>
            <a:ext cx="5510530" cy="3946118"/>
          </a:xfrm>
          <a:prstGeom prst="rect">
            <a:avLst/>
          </a:prstGeom>
        </p:spPr>
        <p:txBody>
          <a:bodyPr vert="horz" lIns="93470" tIns="46735" rIns="93470" bIns="4673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4870" cy="502834"/>
          </a:xfrm>
          <a:prstGeom prst="rect">
            <a:avLst/>
          </a:prstGeom>
        </p:spPr>
        <p:txBody>
          <a:bodyPr vert="horz" lIns="93470" tIns="46735" rIns="93470" bIns="46735" rtlCol="0" anchor="b"/>
          <a:lstStyle>
            <a:lvl1pPr algn="l">
              <a:defRPr sz="1200"/>
            </a:lvl1pPr>
          </a:lstStyle>
          <a:p>
            <a:endParaRPr lang="en-GB"/>
          </a:p>
        </p:txBody>
      </p:sp>
      <p:sp>
        <p:nvSpPr>
          <p:cNvPr id="7" name="Slide Number Placeholder 6"/>
          <p:cNvSpPr>
            <a:spLocks noGrp="1"/>
          </p:cNvSpPr>
          <p:nvPr>
            <p:ph type="sldNum" sz="quarter" idx="5"/>
          </p:nvPr>
        </p:nvSpPr>
        <p:spPr>
          <a:xfrm>
            <a:off x="3901699" y="9519055"/>
            <a:ext cx="2984870" cy="502834"/>
          </a:xfrm>
          <a:prstGeom prst="rect">
            <a:avLst/>
          </a:prstGeom>
        </p:spPr>
        <p:txBody>
          <a:bodyPr vert="horz" lIns="93470" tIns="46735" rIns="93470" bIns="46735" rtlCol="0" anchor="b"/>
          <a:lstStyle>
            <a:lvl1pPr algn="r">
              <a:defRPr sz="1200"/>
            </a:lvl1pPr>
          </a:lstStyle>
          <a:p>
            <a:fld id="{271D0A3F-2AD8-40E8-84E2-7BB7C002A25B}" type="slidenum">
              <a:rPr lang="en-GB" smtClean="0"/>
              <a:t>‹#›</a:t>
            </a:fld>
            <a:endParaRPr lang="en-GB"/>
          </a:p>
        </p:txBody>
      </p:sp>
    </p:spTree>
    <p:extLst>
      <p:ext uri="{BB962C8B-B14F-4D97-AF65-F5344CB8AC3E}">
        <p14:creationId xmlns:p14="http://schemas.microsoft.com/office/powerpoint/2010/main" val="3701549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1D0A3F-2AD8-40E8-84E2-7BB7C002A25B}" type="slidenum">
              <a:rPr lang="en-GB" smtClean="0"/>
              <a:t>1</a:t>
            </a:fld>
            <a:endParaRPr lang="en-GB"/>
          </a:p>
        </p:txBody>
      </p:sp>
    </p:spTree>
    <p:extLst>
      <p:ext uri="{BB962C8B-B14F-4D97-AF65-F5344CB8AC3E}">
        <p14:creationId xmlns:p14="http://schemas.microsoft.com/office/powerpoint/2010/main" val="2145401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GB" dirty="0"/>
              <a:t>ELSAs are not qualified therapists so cannot provide specific therapies.  They can offer some therapeutic interventions because of access to supervision from CEP</a:t>
            </a:r>
          </a:p>
          <a:p>
            <a:pPr eaLnBrk="1" hangingPunct="1">
              <a:lnSpc>
                <a:spcPct val="90000"/>
              </a:lnSpc>
            </a:pPr>
            <a:r>
              <a:rPr lang="en-GB" dirty="0"/>
              <a:t>Interventions are intended to be short, focused.  Typically 6 – 12 weeks.  </a:t>
            </a:r>
          </a:p>
          <a:p>
            <a:pPr eaLnBrk="1" hangingPunct="1">
              <a:lnSpc>
                <a:spcPct val="90000"/>
              </a:lnSpc>
            </a:pPr>
            <a:r>
              <a:rPr lang="en-GB" dirty="0"/>
              <a:t>Must be supervised by CEP.  Not registered as ELSA unless attended supervision</a:t>
            </a:r>
          </a:p>
          <a:p>
            <a:pPr eaLnBrk="1" hangingPunct="1">
              <a:lnSpc>
                <a:spcPct val="90000"/>
              </a:lnSpc>
            </a:pPr>
            <a:r>
              <a:rPr lang="en-GB" dirty="0"/>
              <a:t>Not intended to provide advice about specific needs/conditions or provide diagnosis.  Can offer views and opinions informed by work with child as part of holistic assessment of needs. </a:t>
            </a:r>
          </a:p>
        </p:txBody>
      </p:sp>
      <p:sp>
        <p:nvSpPr>
          <p:cNvPr id="4" name="Slide Number Placeholder 3"/>
          <p:cNvSpPr>
            <a:spLocks noGrp="1"/>
          </p:cNvSpPr>
          <p:nvPr>
            <p:ph type="sldNum" sz="quarter" idx="5"/>
          </p:nvPr>
        </p:nvSpPr>
        <p:spPr/>
        <p:txBody>
          <a:bodyPr/>
          <a:lstStyle/>
          <a:p>
            <a:fld id="{271D0A3F-2AD8-40E8-84E2-7BB7C002A25B}" type="slidenum">
              <a:rPr lang="en-GB" smtClean="0"/>
              <a:t>10</a:t>
            </a:fld>
            <a:endParaRPr lang="en-GB"/>
          </a:p>
        </p:txBody>
      </p:sp>
    </p:spTree>
    <p:extLst>
      <p:ext uri="{BB962C8B-B14F-4D97-AF65-F5344CB8AC3E}">
        <p14:creationId xmlns:p14="http://schemas.microsoft.com/office/powerpoint/2010/main" val="431699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Virtual School funded training for ELSAs working in schools with children in our care.   The role and contribution of ELSAs was evaluated in 2018.</a:t>
            </a:r>
          </a:p>
          <a:p>
            <a:r>
              <a:rPr lang="en-GB" dirty="0"/>
              <a:t>Questionnaires were sent to the SMT and the ELSA in 56 schools who had trained or supervised an ELSA via Virtual School funding</a:t>
            </a:r>
          </a:p>
          <a:p>
            <a:r>
              <a:rPr lang="en-GB" dirty="0"/>
              <a:t>ELSAs in 19 primary and 6 secondary schools completed questionnaires</a:t>
            </a:r>
          </a:p>
          <a:p>
            <a:r>
              <a:rPr lang="en-GB" dirty="0"/>
              <a:t>SMT in 12 primary, 2 high and 2 specialist schools completed questionnaires </a:t>
            </a:r>
          </a:p>
          <a:p>
            <a:endParaRPr lang="en-GB" dirty="0"/>
          </a:p>
          <a:p>
            <a:r>
              <a:rPr lang="en-GB" dirty="0"/>
              <a:t>The responses demonstrated a positive impact on:</a:t>
            </a:r>
          </a:p>
          <a:p>
            <a:r>
              <a:rPr lang="en-GB" sz="1200" b="0" i="0" u="none" strike="noStrike" baseline="0" dirty="0">
                <a:solidFill>
                  <a:srgbClr val="000000"/>
                </a:solidFill>
                <a:latin typeface="Calibri" panose="020F0502020204030204" pitchFamily="34" charset="0"/>
              </a:rPr>
              <a:t>	</a:t>
            </a:r>
          </a:p>
          <a:p>
            <a:r>
              <a:rPr lang="en-GB" sz="1200" b="0" i="0" u="none" strike="noStrike" baseline="0" dirty="0">
                <a:solidFill>
                  <a:srgbClr val="000000"/>
                </a:solidFill>
                <a:latin typeface="Calibri" panose="020F0502020204030204" pitchFamily="34" charset="0"/>
              </a:rPr>
              <a:t>Pupils’ relationship with the ELSA 	4.63 	</a:t>
            </a:r>
          </a:p>
          <a:p>
            <a:r>
              <a:rPr lang="en-GB" sz="1200" b="0" i="0" u="none" strike="noStrike" baseline="0" dirty="0">
                <a:solidFill>
                  <a:srgbClr val="000000"/>
                </a:solidFill>
                <a:latin typeface="Calibri" panose="020F0502020204030204" pitchFamily="34" charset="0"/>
              </a:rPr>
              <a:t>Gather and understand pupils’ views, wishes and experiences 	4.18 	</a:t>
            </a:r>
          </a:p>
          <a:p>
            <a:r>
              <a:rPr lang="en-GB" sz="1200" b="0" i="0" u="none" strike="noStrike" baseline="0" dirty="0">
                <a:solidFill>
                  <a:srgbClr val="000000"/>
                </a:solidFill>
                <a:latin typeface="Calibri" panose="020F0502020204030204" pitchFamily="34" charset="0"/>
              </a:rPr>
              <a:t>Pupils’ self-esteem and confidence 	4.06 	</a:t>
            </a:r>
          </a:p>
          <a:p>
            <a:r>
              <a:rPr lang="en-GB" sz="1200" b="0" i="0" u="none" strike="noStrike" baseline="0" dirty="0">
                <a:solidFill>
                  <a:srgbClr val="000000"/>
                </a:solidFill>
                <a:latin typeface="Calibri" panose="020F0502020204030204" pitchFamily="34" charset="0"/>
              </a:rPr>
              <a:t>Pupils’ relationship with staff 	4 	</a:t>
            </a:r>
          </a:p>
          <a:p>
            <a:r>
              <a:rPr lang="en-GB" sz="1200" b="0" i="0" u="none" strike="noStrike" baseline="0" dirty="0">
                <a:solidFill>
                  <a:srgbClr val="000000"/>
                </a:solidFill>
                <a:latin typeface="Calibri" panose="020F0502020204030204" pitchFamily="34" charset="0"/>
              </a:rPr>
              <a:t>Pupils’ relationship with other pupils 	3.89 	</a:t>
            </a:r>
          </a:p>
          <a:p>
            <a:r>
              <a:rPr lang="en-GB" sz="1200" b="0" i="0" u="none" strike="noStrike" baseline="0" dirty="0">
                <a:solidFill>
                  <a:srgbClr val="000000"/>
                </a:solidFill>
                <a:latin typeface="Calibri" panose="020F0502020204030204" pitchFamily="34" charset="0"/>
              </a:rPr>
              <a:t>Pupils’ social/ communication skills 	3.82 	</a:t>
            </a:r>
          </a:p>
          <a:p>
            <a:r>
              <a:rPr lang="en-GB" sz="1200" b="0" i="0" u="none" strike="noStrike" baseline="0" dirty="0">
                <a:solidFill>
                  <a:srgbClr val="000000"/>
                </a:solidFill>
                <a:latin typeface="Calibri" panose="020F0502020204030204" pitchFamily="34" charset="0"/>
              </a:rPr>
              <a:t>Pupils’ presenting with challenging behaviour 	3.6 	</a:t>
            </a:r>
          </a:p>
          <a:p>
            <a:r>
              <a:rPr lang="en-GB" sz="1200" b="0" i="0" u="none" strike="noStrike" baseline="0" dirty="0">
                <a:solidFill>
                  <a:srgbClr val="000000"/>
                </a:solidFill>
                <a:latin typeface="Calibri" panose="020F0502020204030204" pitchFamily="34" charset="0"/>
              </a:rPr>
              <a:t>Pupils’ friendship skills 	3.53 </a:t>
            </a:r>
          </a:p>
          <a:p>
            <a:endParaRPr lang="en-GB" sz="1200" b="0" i="0" u="none" strike="noStrike" baseline="0" dirty="0">
              <a:solidFill>
                <a:srgbClr val="000000"/>
              </a:solidFill>
              <a:latin typeface="Calibri" panose="020F0502020204030204" pitchFamily="34" charset="0"/>
            </a:endParaRPr>
          </a:p>
          <a:p>
            <a:r>
              <a:rPr lang="en-GB" sz="1200" b="0" i="0" u="none" strike="noStrike" baseline="0" dirty="0">
                <a:solidFill>
                  <a:srgbClr val="000000"/>
                </a:solidFill>
                <a:latin typeface="Calibri" panose="020F0502020204030204" pitchFamily="34" charset="0"/>
              </a:rPr>
              <a:t>ELSAs identified these factors as effective</a:t>
            </a:r>
          </a:p>
          <a:p>
            <a:r>
              <a:rPr lang="en-GB" sz="1200" b="0" i="0" u="none" strike="noStrike" baseline="0" dirty="0">
                <a:solidFill>
                  <a:srgbClr val="000000"/>
                </a:solidFill>
                <a:latin typeface="Calibri" panose="020F0502020204030204" pitchFamily="34" charset="0"/>
              </a:rPr>
              <a:t>Reflect guidance for good practice described by Dan Hughes.</a:t>
            </a:r>
            <a:endParaRPr lang="en-GB" dirty="0"/>
          </a:p>
          <a:p>
            <a:endParaRPr lang="en-GB" dirty="0"/>
          </a:p>
        </p:txBody>
      </p:sp>
      <p:sp>
        <p:nvSpPr>
          <p:cNvPr id="4" name="Slide Number Placeholder 3"/>
          <p:cNvSpPr>
            <a:spLocks noGrp="1"/>
          </p:cNvSpPr>
          <p:nvPr>
            <p:ph type="sldNum" sz="quarter" idx="5"/>
          </p:nvPr>
        </p:nvSpPr>
        <p:spPr/>
        <p:txBody>
          <a:bodyPr/>
          <a:lstStyle/>
          <a:p>
            <a:fld id="{271D0A3F-2AD8-40E8-84E2-7BB7C002A25B}" type="slidenum">
              <a:rPr lang="en-GB" smtClean="0"/>
              <a:t>11</a:t>
            </a:fld>
            <a:endParaRPr lang="en-GB"/>
          </a:p>
        </p:txBody>
      </p:sp>
    </p:spTree>
    <p:extLst>
      <p:ext uri="{BB962C8B-B14F-4D97-AF65-F5344CB8AC3E}">
        <p14:creationId xmlns:p14="http://schemas.microsoft.com/office/powerpoint/2010/main" val="2186295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1D0A3F-2AD8-40E8-84E2-7BB7C002A25B}" type="slidenum">
              <a:rPr lang="en-GB" smtClean="0"/>
              <a:t>12</a:t>
            </a:fld>
            <a:endParaRPr lang="en-GB"/>
          </a:p>
        </p:txBody>
      </p:sp>
    </p:spTree>
    <p:extLst>
      <p:ext uri="{BB962C8B-B14F-4D97-AF65-F5344CB8AC3E}">
        <p14:creationId xmlns:p14="http://schemas.microsoft.com/office/powerpoint/2010/main" val="4019852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ELSAs are Emotional Literacy Support Assistants</a:t>
            </a:r>
          </a:p>
          <a:p>
            <a:r>
              <a:rPr lang="en-GB" dirty="0"/>
              <a:t>They are usually Teaching Assistants or Learning Support Assistants working in schools who have undertaken additional 6 day training and follow on group supervision provided by CEPS.  The training introduces psychological theory and frameworks to help them: </a:t>
            </a:r>
          </a:p>
          <a:p>
            <a:endParaRPr lang="en-GB" dirty="0"/>
          </a:p>
          <a:p>
            <a:pPr marL="171450" indent="-171450">
              <a:buFont typeface="Arial" panose="020B0604020202020204" pitchFamily="34" charset="0"/>
              <a:buChar char="•"/>
            </a:pPr>
            <a:r>
              <a:rPr lang="en-GB" dirty="0"/>
              <a:t>Understand emotional literacy (EHWB) and ways to promote this</a:t>
            </a:r>
          </a:p>
          <a:p>
            <a:pPr marL="171450" indent="-171450">
              <a:buFont typeface="Arial" panose="020B0604020202020204" pitchFamily="34" charset="0"/>
              <a:buChar char="•"/>
            </a:pPr>
            <a:r>
              <a:rPr lang="en-GB" dirty="0"/>
              <a:t>Understand and respond to the needs of children with social emotional and mental health needs, </a:t>
            </a:r>
            <a:endParaRPr lang="en-GB" altLang="en-US" sz="1200" dirty="0">
              <a:solidFill>
                <a:srgbClr val="000000"/>
              </a:solidFill>
            </a:endParaRPr>
          </a:p>
          <a:p>
            <a:pPr marL="171450" indent="-171450">
              <a:buFont typeface="Arial" panose="020B0604020202020204" pitchFamily="34" charset="0"/>
              <a:buChar char="•"/>
            </a:pPr>
            <a:r>
              <a:rPr lang="en-GB" dirty="0"/>
              <a:t>Plan and deliver specific interventions to help children to develop social and emotional skills</a:t>
            </a:r>
          </a:p>
          <a:p>
            <a:endParaRPr lang="en-GB" altLang="en-US" sz="1200" dirty="0">
              <a:solidFill>
                <a:srgbClr val="000000"/>
              </a:solidFill>
            </a:endParaRPr>
          </a:p>
          <a:p>
            <a:r>
              <a:rPr lang="en-GB" altLang="en-US" sz="1200" dirty="0">
                <a:solidFill>
                  <a:srgbClr val="000000"/>
                </a:solidFill>
              </a:rPr>
              <a:t>So that they can help children recognise, understand and manage emotions to increase their success in learning</a:t>
            </a:r>
          </a:p>
          <a:p>
            <a:endParaRPr lang="en-GB" dirty="0"/>
          </a:p>
          <a:p>
            <a:pPr eaLnBrk="1" hangingPunct="1">
              <a:lnSpc>
                <a:spcPct val="90000"/>
              </a:lnSpc>
              <a:defRPr/>
            </a:pPr>
            <a:r>
              <a:rPr lang="en-GB" altLang="en-US" sz="1200" dirty="0">
                <a:solidFill>
                  <a:srgbClr val="000000"/>
                </a:solidFill>
              </a:rPr>
              <a:t>ELSAs are supervised by CEPs.  The CEPS is registered with the ELSA Network.  This means that the ELSAs we train and supervise can be registered as ELSAs.</a:t>
            </a:r>
          </a:p>
          <a:p>
            <a:pPr eaLnBrk="1" hangingPunct="1">
              <a:lnSpc>
                <a:spcPct val="90000"/>
              </a:lnSpc>
              <a:defRPr/>
            </a:pPr>
            <a:endParaRPr lang="en-GB" dirty="0"/>
          </a:p>
          <a:p>
            <a:pPr eaLnBrk="1" hangingPunct="1"/>
            <a:r>
              <a:rPr lang="en-GB" altLang="en-US" dirty="0">
                <a:latin typeface="Arial" pitchFamily="34" charset="0"/>
                <a:ea typeface="ＭＳ Ｐゴシック" pitchFamily="34" charset="-128"/>
              </a:rPr>
              <a:t>ELSA was developed and created by Sheila Burton when she was working as an educational psychologist in Southampton.  They were originally a peripatetic service, however, when she worked in Hampshire, Sheila recognised that there impact would be more sustainable if they were employed by schools.  She developed a 5-day training package followed by supervision in local groups every half term.  The training and supervision must be delivered by qualified educational psychologists. </a:t>
            </a:r>
          </a:p>
          <a:p>
            <a:pPr eaLnBrk="1" hangingPunct="1"/>
            <a:endParaRPr lang="en-GB" altLang="en-US" dirty="0">
              <a:latin typeface="Arial" pitchFamily="34" charset="0"/>
              <a:ea typeface="ＭＳ Ｐゴシック" pitchFamily="34" charset="-128"/>
            </a:endParaRPr>
          </a:p>
          <a:p>
            <a:pPr eaLnBrk="1" hangingPunct="1"/>
            <a:r>
              <a:rPr lang="en-GB" altLang="en-US" dirty="0">
                <a:latin typeface="Arial" pitchFamily="34" charset="0"/>
                <a:ea typeface="ＭＳ Ｐゴシック" pitchFamily="34" charset="-128"/>
              </a:rPr>
              <a:t>This model has been adopted by many LAs, including CW&amp;C.  It has been extended to include EY ELSA and ELSA in Special Schools</a:t>
            </a:r>
          </a:p>
          <a:p>
            <a:pPr eaLnBrk="1" hangingPunct="1"/>
            <a:endParaRPr lang="en-GB" altLang="en-US" dirty="0">
              <a:latin typeface="Arial" pitchFamily="34" charset="0"/>
              <a:ea typeface="ＭＳ Ｐゴシック" pitchFamily="34" charset="-128"/>
            </a:endParaRPr>
          </a:p>
          <a:p>
            <a:endParaRPr lang="en-GB" dirty="0"/>
          </a:p>
        </p:txBody>
      </p:sp>
      <p:sp>
        <p:nvSpPr>
          <p:cNvPr id="4" name="Slide Number Placeholder 3"/>
          <p:cNvSpPr>
            <a:spLocks noGrp="1"/>
          </p:cNvSpPr>
          <p:nvPr>
            <p:ph type="sldNum" sz="quarter" idx="5"/>
          </p:nvPr>
        </p:nvSpPr>
        <p:spPr/>
        <p:txBody>
          <a:bodyPr/>
          <a:lstStyle/>
          <a:p>
            <a:fld id="{271D0A3F-2AD8-40E8-84E2-7BB7C002A25B}" type="slidenum">
              <a:rPr lang="en-GB" smtClean="0"/>
              <a:t>2</a:t>
            </a:fld>
            <a:endParaRPr lang="en-GB"/>
          </a:p>
        </p:txBody>
      </p:sp>
    </p:spTree>
    <p:extLst>
      <p:ext uri="{BB962C8B-B14F-4D97-AF65-F5344CB8AC3E}">
        <p14:creationId xmlns:p14="http://schemas.microsoft.com/office/powerpoint/2010/main" val="1236385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Mental Health Children and Young People 2017, </a:t>
            </a:r>
          </a:p>
          <a:p>
            <a:pPr marL="171450" indent="-171450">
              <a:buFont typeface="Arial" panose="020B0604020202020204" pitchFamily="34" charset="0"/>
              <a:buChar char="•"/>
            </a:pPr>
            <a:r>
              <a:rPr lang="en-GB" dirty="0"/>
              <a:t>Updated July 2020 reflecting impact of pandemic.  Increase in rates of probable Mental Disorders 1 in 6 (16%) aged 5 – 16 identified as having a probable mental disorder.  Previously approx. 1 in 9 (10.8%).  This means that in a typical class of 30 children, 4/5 will have ‘probably mental disorder’ as defined by study</a:t>
            </a:r>
          </a:p>
          <a:p>
            <a:pPr marL="171450" indent="-171450">
              <a:buFont typeface="Arial" panose="020B0604020202020204" pitchFamily="34" charset="0"/>
              <a:buChar char="•"/>
            </a:pPr>
            <a:r>
              <a:rPr lang="en-GB" dirty="0"/>
              <a:t>Increase was evident in boys and girls</a:t>
            </a:r>
          </a:p>
          <a:p>
            <a:pPr marL="171450" indent="-171450">
              <a:buFont typeface="Arial" panose="020B0604020202020204" pitchFamily="34" charset="0"/>
              <a:buChar char="•"/>
            </a:pPr>
            <a:r>
              <a:rPr lang="en-GB" dirty="0"/>
              <a:t>Prevalence linked to risk factors associated with vulnerable families such as seen or heard argument amongst adults in house 63.8 % 11 – 16 year olds probable MD had seen or heard </a:t>
            </a:r>
            <a:r>
              <a:rPr lang="en-GB" dirty="0" err="1"/>
              <a:t>cf</a:t>
            </a:r>
            <a:r>
              <a:rPr lang="en-GB" dirty="0"/>
              <a:t> 46.8% unlikely to have MD) and/or  more likely to live in household fallen behind with payments (16.3%). </a:t>
            </a:r>
          </a:p>
          <a:p>
            <a:pPr marL="171450" indent="-171450">
              <a:buFont typeface="Arial" panose="020B0604020202020204" pitchFamily="34" charset="0"/>
              <a:buChar char="•"/>
            </a:pPr>
            <a:r>
              <a:rPr lang="en-GB" dirty="0"/>
              <a:t> CYP with a probable mental disorder more likely to say lockdown had made their life worse (54.1% 11 – 16 </a:t>
            </a:r>
            <a:r>
              <a:rPr lang="en-GB" dirty="0" err="1"/>
              <a:t>yo</a:t>
            </a:r>
            <a:r>
              <a:rPr lang="en-GB" dirty="0"/>
              <a:t>)</a:t>
            </a:r>
          </a:p>
          <a:p>
            <a:endParaRPr lang="en-GB" dirty="0"/>
          </a:p>
          <a:p>
            <a:r>
              <a:rPr lang="en-GB" dirty="0"/>
              <a:t>ACEs What we know, what we don’t know and what should happen next </a:t>
            </a:r>
            <a:r>
              <a:rPr lang="en-GB" dirty="0" err="1"/>
              <a:t>Ammussen</a:t>
            </a:r>
            <a:r>
              <a:rPr lang="en-GB" dirty="0"/>
              <a:t>, Fisher, Drayton, McBride (2020) EIF</a:t>
            </a:r>
          </a:p>
          <a:p>
            <a:pPr marL="171450" indent="-171450">
              <a:buFont typeface="Arial" panose="020B0604020202020204" pitchFamily="34" charset="0"/>
              <a:buChar char="•"/>
            </a:pPr>
            <a:r>
              <a:rPr lang="en-GB" dirty="0"/>
              <a:t>5 forms of maltreatment (abuse) and 5 family difficulties associated with increased in children’s exposure to trauma </a:t>
            </a:r>
          </a:p>
          <a:p>
            <a:pPr marL="171450" indent="-171450">
              <a:buFont typeface="Arial" panose="020B0604020202020204" pitchFamily="34" charset="0"/>
              <a:buChar char="•"/>
            </a:pPr>
            <a:r>
              <a:rPr lang="en-GB" dirty="0"/>
              <a:t>Strongly associated with mental health and behavioural problems</a:t>
            </a:r>
          </a:p>
          <a:p>
            <a:pPr marL="171450" indent="-171450">
              <a:buFont typeface="Arial" panose="020B0604020202020204" pitchFamily="34" charset="0"/>
              <a:buChar char="•"/>
            </a:pPr>
            <a:r>
              <a:rPr lang="en-GB" dirty="0"/>
              <a:t>Perpetuated through social processes including coercive and abusive behaviours within families</a:t>
            </a:r>
          </a:p>
          <a:p>
            <a:pPr marL="171450" indent="-171450">
              <a:buFont typeface="Arial" panose="020B0604020202020204" pitchFamily="34" charset="0"/>
              <a:buChar char="•"/>
            </a:pPr>
            <a:r>
              <a:rPr lang="en-GB" dirty="0"/>
              <a:t>Increased awareness of negative impact of abuse and neglect on children’s development</a:t>
            </a:r>
          </a:p>
          <a:p>
            <a:pPr marL="171450" indent="-171450">
              <a:buFont typeface="Arial" panose="020B0604020202020204" pitchFamily="34" charset="0"/>
              <a:buChar char="•"/>
            </a:pPr>
            <a:endParaRPr lang="en-GB" dirty="0"/>
          </a:p>
          <a:p>
            <a:r>
              <a:rPr lang="en-GB" dirty="0"/>
              <a:t>UK Trauma Council</a:t>
            </a:r>
          </a:p>
          <a:p>
            <a:r>
              <a:rPr lang="en-GB" dirty="0"/>
              <a:t>Not all children experienced abuse and neglect develop MH difficulties.  </a:t>
            </a:r>
          </a:p>
          <a:p>
            <a:r>
              <a:rPr lang="en-GB" dirty="0"/>
              <a:t>Research by UK Trauma Council identified 3 pathways:  </a:t>
            </a:r>
          </a:p>
          <a:p>
            <a:r>
              <a:rPr lang="en-GB" dirty="0"/>
              <a:t>Stress susceptibility – stressful situations are more difficult to manage; heightened response to stressors</a:t>
            </a:r>
          </a:p>
          <a:p>
            <a:r>
              <a:rPr lang="en-GB" dirty="0"/>
              <a:t>Stress generation – research shows children experienced abuse and neglect experience stressful situations more often</a:t>
            </a:r>
          </a:p>
          <a:p>
            <a:r>
              <a:rPr lang="en-GB" dirty="0"/>
              <a:t>Social thinning – reduced social support </a:t>
            </a:r>
          </a:p>
          <a:p>
            <a:endParaRPr lang="en-GB" dirty="0"/>
          </a:p>
          <a:p>
            <a:r>
              <a:rPr lang="en-GB" dirty="0"/>
              <a:t>ELSA can be an appropriate early intervention for children and young people who have experienced ACEs associated with trauma.</a:t>
            </a:r>
          </a:p>
          <a:p>
            <a:endParaRPr lang="en-GB" dirty="0"/>
          </a:p>
          <a:p>
            <a:endParaRPr lang="en-GB" dirty="0"/>
          </a:p>
        </p:txBody>
      </p:sp>
      <p:sp>
        <p:nvSpPr>
          <p:cNvPr id="4" name="Slide Number Placeholder 3"/>
          <p:cNvSpPr>
            <a:spLocks noGrp="1"/>
          </p:cNvSpPr>
          <p:nvPr>
            <p:ph type="sldNum" sz="quarter" idx="5"/>
          </p:nvPr>
        </p:nvSpPr>
        <p:spPr/>
        <p:txBody>
          <a:bodyPr/>
          <a:lstStyle/>
          <a:p>
            <a:fld id="{271D0A3F-2AD8-40E8-84E2-7BB7C002A25B}" type="slidenum">
              <a:rPr lang="en-GB" smtClean="0"/>
              <a:t>3</a:t>
            </a:fld>
            <a:endParaRPr lang="en-GB"/>
          </a:p>
        </p:txBody>
      </p:sp>
    </p:spTree>
    <p:extLst>
      <p:ext uri="{BB962C8B-B14F-4D97-AF65-F5344CB8AC3E}">
        <p14:creationId xmlns:p14="http://schemas.microsoft.com/office/powerpoint/2010/main" val="3378888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Steiner (1979) suggests</a:t>
            </a:r>
            <a:r>
              <a:rPr lang="en-GB" baseline="0" dirty="0"/>
              <a:t> there are 5 essential elements of emotional literacy that fit with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C380497D-1873-41D2-83B8-70CA552CD29C}" type="slidenum">
              <a:rPr lang="en-GB" smtClean="0"/>
              <a:pPr/>
              <a:t>4</a:t>
            </a:fld>
            <a:endParaRPr lang="en-GB"/>
          </a:p>
        </p:txBody>
      </p:sp>
    </p:spTree>
    <p:extLst>
      <p:ext uri="{BB962C8B-B14F-4D97-AF65-F5344CB8AC3E}">
        <p14:creationId xmlns:p14="http://schemas.microsoft.com/office/powerpoint/2010/main" val="3049317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37931725" indent="-37474525"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15194CF7-4407-46D4-A901-EA308464D3A8}" type="slidenum">
              <a:rPr lang="en-US" altLang="en-US">
                <a:solidFill>
                  <a:prstClr val="black"/>
                </a:solidFill>
              </a:rPr>
              <a:pPr eaLnBrk="1" hangingPunct="1">
                <a:spcBef>
                  <a:spcPct val="0"/>
                </a:spcBef>
              </a:pPr>
              <a:t>5</a:t>
            </a:fld>
            <a:endParaRPr lang="en-US" altLang="en-US">
              <a:solidFill>
                <a:prstClr val="black"/>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889214" y="4689515"/>
            <a:ext cx="5261169"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195263" algn="l"/>
              </a:tabLst>
            </a:pPr>
            <a:endParaRPr lang="en-GB" altLang="en-US" dirty="0">
              <a:latin typeface="Arial" pitchFamily="34" charset="0"/>
              <a:ea typeface="ＭＳ Ｐゴシック" pitchFamily="34" charset="-128"/>
            </a:endParaRPr>
          </a:p>
          <a:p>
            <a:pPr eaLnBrk="1" hangingPunct="1">
              <a:tabLst>
                <a:tab pos="195263" algn="l"/>
              </a:tabLst>
            </a:pPr>
            <a:r>
              <a:rPr lang="en-GB" altLang="en-US" dirty="0">
                <a:latin typeface="Arial" pitchFamily="34" charset="0"/>
                <a:ea typeface="ＭＳ Ｐゴシック" pitchFamily="34" charset="-128"/>
              </a:rPr>
              <a:t>Peter Sharp used to be Principal Educational Psychologist in Southampton and worked with other managers within education to make emotional literacy one of the top priorities in the educational development plan in the city. Why?:</a:t>
            </a:r>
          </a:p>
          <a:p>
            <a:pPr eaLnBrk="1" hangingPunct="1">
              <a:tabLst>
                <a:tab pos="195263" algn="l"/>
              </a:tabLst>
            </a:pPr>
            <a:endParaRPr lang="en-GB" altLang="en-US" dirty="0">
              <a:latin typeface="Arial" pitchFamily="34" charset="0"/>
              <a:ea typeface="ＭＳ Ｐゴシック" pitchFamily="34" charset="-128"/>
            </a:endParaRPr>
          </a:p>
          <a:p>
            <a:pPr eaLnBrk="1" hangingPunct="1">
              <a:buFontTx/>
              <a:buChar char="•"/>
              <a:tabLst>
                <a:tab pos="195263" algn="l"/>
              </a:tabLst>
            </a:pPr>
            <a:r>
              <a:rPr lang="en-GB" altLang="en-US" dirty="0">
                <a:latin typeface="Arial" pitchFamily="34" charset="0"/>
                <a:ea typeface="ＭＳ Ｐゴシック" pitchFamily="34" charset="-128"/>
              </a:rPr>
              <a:t>	As we’ve already said, children learn more effectively when they feel OK.</a:t>
            </a:r>
          </a:p>
          <a:p>
            <a:pPr eaLnBrk="1" hangingPunct="1">
              <a:buFontTx/>
              <a:buChar char="•"/>
              <a:tabLst>
                <a:tab pos="195263" algn="l"/>
              </a:tabLst>
            </a:pPr>
            <a:r>
              <a:rPr lang="en-GB" altLang="en-US" dirty="0">
                <a:latin typeface="Arial" pitchFamily="34" charset="0"/>
                <a:ea typeface="ＭＳ Ｐゴシック" pitchFamily="34" charset="-128"/>
              </a:rPr>
              <a:t>	If we help children to manage their emotions more effectively and </a:t>
            </a:r>
            <a:br>
              <a:rPr lang="en-GB" altLang="en-US" dirty="0">
                <a:latin typeface="Arial" pitchFamily="34" charset="0"/>
                <a:ea typeface="ＭＳ Ｐゴシック" pitchFamily="34" charset="-128"/>
              </a:rPr>
            </a:br>
            <a:r>
              <a:rPr lang="en-GB" altLang="en-US" dirty="0">
                <a:latin typeface="Arial" pitchFamily="34" charset="0"/>
                <a:ea typeface="ＭＳ Ｐゴシック" pitchFamily="34" charset="-128"/>
              </a:rPr>
              <a:t>	therefore learn better, then we will help to raise standards.</a:t>
            </a:r>
          </a:p>
          <a:p>
            <a:pPr eaLnBrk="1" hangingPunct="1">
              <a:buFontTx/>
              <a:buChar char="•"/>
              <a:tabLst>
                <a:tab pos="195263" algn="l"/>
              </a:tabLst>
            </a:pPr>
            <a:r>
              <a:rPr lang="en-GB" altLang="en-US" dirty="0">
                <a:latin typeface="Arial" pitchFamily="34" charset="0"/>
                <a:ea typeface="ＭＳ Ｐゴシック" pitchFamily="34" charset="-128"/>
              </a:rPr>
              <a:t>	When children feel better they get more enjoyment out of their learning.</a:t>
            </a:r>
          </a:p>
          <a:p>
            <a:pPr eaLnBrk="1" hangingPunct="1">
              <a:buFontTx/>
              <a:buChar char="•"/>
              <a:tabLst>
                <a:tab pos="195263" algn="l"/>
              </a:tabLst>
            </a:pPr>
            <a:r>
              <a:rPr lang="en-GB" altLang="en-US" dirty="0">
                <a:latin typeface="Arial" pitchFamily="34" charset="0"/>
                <a:ea typeface="ＭＳ Ｐゴシック" pitchFamily="34" charset="-128"/>
              </a:rPr>
              <a:t>	Developing children’s ability to mange their emotions more effectively </a:t>
            </a:r>
            <a:br>
              <a:rPr lang="en-GB" altLang="en-US" dirty="0">
                <a:latin typeface="Arial" pitchFamily="34" charset="0"/>
                <a:ea typeface="ＭＳ Ｐゴシック" pitchFamily="34" charset="-128"/>
              </a:rPr>
            </a:br>
            <a:r>
              <a:rPr lang="en-GB" altLang="en-US" dirty="0">
                <a:latin typeface="Arial" pitchFamily="34" charset="0"/>
                <a:ea typeface="ＭＳ Ｐゴシック" pitchFamily="34" charset="-128"/>
              </a:rPr>
              <a:t>	reduces their stress levels. </a:t>
            </a:r>
          </a:p>
          <a:p>
            <a:pPr eaLnBrk="1" hangingPunct="1">
              <a:buFontTx/>
              <a:buChar char="•"/>
              <a:tabLst>
                <a:tab pos="195263" algn="l"/>
              </a:tabLst>
            </a:pPr>
            <a:endParaRPr lang="en-GB" altLang="en-US" sz="10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Improving mental health and wellbeing has positive outcomes for development in other areas and is a protective factor against mental health problems, poor educational attainment </a:t>
            </a:r>
          </a:p>
          <a:p>
            <a:endParaRPr lang="en-GB" sz="1000" dirty="0"/>
          </a:p>
          <a:p>
            <a:r>
              <a:rPr lang="en-GB" sz="1000" dirty="0"/>
              <a:t>EIF (2015)</a:t>
            </a:r>
          </a:p>
          <a:p>
            <a:r>
              <a:rPr lang="en-GB" sz="1000" dirty="0"/>
              <a:t>‘ Not born with a fixed social and emotional skills set’</a:t>
            </a:r>
          </a:p>
          <a:p>
            <a:r>
              <a:rPr lang="en-GB" sz="1000" dirty="0"/>
              <a:t>‘…effective mastery of social and emotional skills supports the achievement of life outcomes…’</a:t>
            </a:r>
          </a:p>
          <a:p>
            <a:pPr eaLnBrk="1" hangingPunct="1">
              <a:tabLst>
                <a:tab pos="195263" algn="l"/>
              </a:tabLst>
            </a:pPr>
            <a:endParaRPr lang="en-GB" altLang="en-US" sz="1000" dirty="0">
              <a:latin typeface="Arial" pitchFamily="34" charset="0"/>
              <a:ea typeface="ＭＳ Ｐゴシック" pitchFamily="34" charset="-128"/>
            </a:endParaRPr>
          </a:p>
          <a:p>
            <a:pPr eaLnBrk="1" hangingPunct="1">
              <a:tabLst>
                <a:tab pos="195263" algn="l"/>
              </a:tabLst>
            </a:pPr>
            <a:endParaRPr lang="en-GB" altLang="en-US" sz="1000" dirty="0">
              <a:latin typeface="Arial" pitchFamily="34" charset="0"/>
              <a:ea typeface="ＭＳ Ｐゴシック" pitchFamily="34" charset="-128"/>
            </a:endParaRPr>
          </a:p>
          <a:p>
            <a:pPr eaLnBrk="1" hangingPunct="1">
              <a:tabLst>
                <a:tab pos="195263" algn="l"/>
              </a:tabLst>
            </a:pPr>
            <a:r>
              <a:rPr lang="en-GB" altLang="en-US" sz="1000" dirty="0">
                <a:latin typeface="Arial" pitchFamily="34" charset="0"/>
                <a:ea typeface="ＭＳ Ｐゴシック" pitchFamily="34" charset="-128"/>
              </a:rPr>
              <a:t> </a:t>
            </a:r>
          </a:p>
          <a:p>
            <a:pPr eaLnBrk="1" hangingPunct="1">
              <a:tabLst>
                <a:tab pos="195263" algn="l"/>
              </a:tabLst>
            </a:pPr>
            <a:endParaRPr lang="en-US" altLang="en-US" sz="1000" dirty="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latin typeface="Arial" pitchFamily="34" charset="0"/>
              <a:ea typeface="ＭＳ Ｐゴシック" pitchFamily="34" charset="-128"/>
            </a:endParaRPr>
          </a:p>
          <a:p>
            <a:endParaRPr lang="en-GB" dirty="0"/>
          </a:p>
          <a:p>
            <a:pPr marL="171450" indent="-171450">
              <a:buFont typeface="Arial" panose="020B0604020202020204" pitchFamily="34" charset="0"/>
              <a:buChar char="•"/>
            </a:pPr>
            <a:r>
              <a:rPr lang="en-GB" dirty="0"/>
              <a:t>The ELSA training and supervision model was introduced in CW&amp;C in 2014 by Lisa Davies, CEP.  EY ELSA was introduced in 2019</a:t>
            </a:r>
          </a:p>
          <a:p>
            <a:pPr marL="171450" indent="-171450">
              <a:buFont typeface="Arial" panose="020B0604020202020204" pitchFamily="34" charset="0"/>
              <a:buChar char="•"/>
            </a:pPr>
            <a:r>
              <a:rPr lang="en-GB" dirty="0"/>
              <a:t>CW&amp;C is registered with the ELSA Network and able to provide training and supervision. </a:t>
            </a:r>
            <a:r>
              <a:rPr lang="en-GB" sz="1200" dirty="0"/>
              <a:t>  The </a:t>
            </a:r>
            <a:r>
              <a:rPr lang="en-GB" altLang="en-US" sz="1200" dirty="0"/>
              <a:t>ELSA Network –body with overview of training and supervision</a:t>
            </a:r>
          </a:p>
          <a:p>
            <a:pPr marL="171450" indent="-171450">
              <a:buFont typeface="Arial" panose="020B0604020202020204" pitchFamily="34" charset="0"/>
              <a:buChar char="•"/>
            </a:pPr>
            <a:r>
              <a:rPr lang="en-GB" altLang="en-US" sz="1200" dirty="0"/>
              <a:t>213 ELSAs trained to date – from nursery, primary, secondary and specialist settings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dirty="0"/>
              <a:t>CEPs supervise 152 ELSAs in 101 CW&amp;C schools plus additional 3 OOB supporting Children in our Care. </a:t>
            </a:r>
            <a:r>
              <a:rPr lang="en-GB" dirty="0"/>
              <a:t>95% rated supervision as good or excellent in terms of impact in spring term 2020</a:t>
            </a:r>
            <a:endParaRPr lang="en-GB" altLang="en-US" sz="1200" dirty="0"/>
          </a:p>
          <a:p>
            <a:pPr marL="171450" indent="-171450">
              <a:buFont typeface="Arial" panose="020B0604020202020204" pitchFamily="34" charset="0"/>
              <a:buChar char="•"/>
            </a:pPr>
            <a:r>
              <a:rPr lang="en-GB" altLang="en-US" sz="1200" dirty="0"/>
              <a:t>Annual Evaluations demonstrate that ELSAs feel more confident and find supervision beneficial. Heads/ SENDCos note a positive impact on schools as a whole</a:t>
            </a:r>
          </a:p>
          <a:p>
            <a:pPr marL="171450" indent="-171450">
              <a:buFont typeface="Arial" panose="020B0604020202020204" pitchFamily="34" charset="0"/>
              <a:buChar char="•"/>
            </a:pPr>
            <a:r>
              <a:rPr lang="en-GB" altLang="en-US" sz="1200" dirty="0"/>
              <a:t>ELSA was recognised as an important protective factor for children and young people’s mental health when developing the local Recovery Model</a:t>
            </a:r>
          </a:p>
          <a:p>
            <a:endParaRPr lang="en-GB" altLang="en-US" dirty="0">
              <a:latin typeface="Arial" pitchFamily="34" charset="0"/>
              <a:ea typeface="ＭＳ Ｐゴシック" pitchFamily="34" charset="-128"/>
            </a:endParaRPr>
          </a:p>
          <a:p>
            <a:r>
              <a:rPr lang="en-GB" altLang="en-US" i="1" dirty="0">
                <a:latin typeface="Arial" pitchFamily="34" charset="0"/>
                <a:ea typeface="ＭＳ Ｐゴシック" pitchFamily="34" charset="-128"/>
              </a:rPr>
              <a:t>The course and supervision are evaluated as part of the delivery model.  In addition, CEPs have evaluated:</a:t>
            </a:r>
          </a:p>
          <a:p>
            <a:endParaRPr lang="en-GB" altLang="en-US" i="1" dirty="0">
              <a:latin typeface="Arial" pitchFamily="34" charset="0"/>
              <a:ea typeface="ＭＳ Ｐゴシック" pitchFamily="34" charset="-128"/>
            </a:endParaRPr>
          </a:p>
          <a:p>
            <a:pPr marL="171450" indent="-171450">
              <a:buFont typeface="Arial" panose="020B0604020202020204" pitchFamily="34" charset="0"/>
              <a:buChar char="•"/>
            </a:pPr>
            <a:r>
              <a:rPr lang="en-GB" altLang="en-US" i="1" dirty="0">
                <a:latin typeface="Arial" pitchFamily="34" charset="0"/>
                <a:ea typeface="ＭＳ Ｐゴシック" pitchFamily="34" charset="-128"/>
              </a:rPr>
              <a:t>ELSA training in 2015 &amp; 2016</a:t>
            </a:r>
          </a:p>
          <a:p>
            <a:pPr marL="171450" indent="-171450">
              <a:buFont typeface="Arial" panose="020B0604020202020204" pitchFamily="34" charset="0"/>
              <a:buChar char="•"/>
            </a:pPr>
            <a:r>
              <a:rPr lang="en-GB" altLang="en-US" i="1" dirty="0">
                <a:latin typeface="Arial" pitchFamily="34" charset="0"/>
                <a:ea typeface="ＭＳ Ｐゴシック" pitchFamily="34" charset="-128"/>
              </a:rPr>
              <a:t>ELSA with Children in Care in 2018</a:t>
            </a:r>
          </a:p>
          <a:p>
            <a:pPr marL="171450" indent="-171450">
              <a:buFont typeface="Arial" panose="020B0604020202020204" pitchFamily="34" charset="0"/>
              <a:buChar char="•"/>
            </a:pPr>
            <a:r>
              <a:rPr lang="en-GB" altLang="en-US" i="1" dirty="0">
                <a:latin typeface="Arial" pitchFamily="34" charset="0"/>
                <a:ea typeface="ＭＳ Ｐゴシック" pitchFamily="34" charset="-128"/>
              </a:rPr>
              <a:t>ELSA Supervision Experiences in 2020</a:t>
            </a:r>
          </a:p>
          <a:p>
            <a:pPr marL="171450" indent="-171450">
              <a:buFont typeface="Arial" panose="020B0604020202020204" pitchFamily="34" charset="0"/>
              <a:buChar char="•"/>
            </a:pPr>
            <a:endParaRPr lang="en-GB" altLang="en-US" i="1" dirty="0">
              <a:latin typeface="Arial" pitchFamily="34" charset="0"/>
              <a:ea typeface="ＭＳ Ｐゴシック" pitchFamily="34" charset="-128"/>
            </a:endParaRPr>
          </a:p>
          <a:p>
            <a:pPr marL="0" indent="0">
              <a:buFont typeface="Arial" panose="020B0604020202020204" pitchFamily="34" charset="0"/>
              <a:buNone/>
            </a:pPr>
            <a:r>
              <a:rPr lang="en-GB" altLang="en-US" i="1" dirty="0">
                <a:latin typeface="Arial" pitchFamily="34" charset="0"/>
                <a:ea typeface="ＭＳ Ｐゴシック" pitchFamily="34" charset="-128"/>
              </a:rPr>
              <a:t>This has provided evidence of the positive impact of ELSA at a local level that is consistent with published research.  This session will refer to evaluation from 2018 into ELSA with Children in our Care</a:t>
            </a:r>
          </a:p>
          <a:p>
            <a:pPr marL="0" indent="0">
              <a:buNone/>
            </a:pPr>
            <a:endParaRPr lang="en-GB" sz="1200" i="1" dirty="0">
              <a:latin typeface="Arial" pitchFamily="34" charset="0"/>
              <a:ea typeface="ＭＳ Ｐゴシック" pitchFamily="34" charset="-128"/>
            </a:endParaRPr>
          </a:p>
          <a:p>
            <a:pPr marL="0" indent="0">
              <a:buNone/>
            </a:pPr>
            <a:r>
              <a:rPr lang="en-GB" sz="1200" i="1" dirty="0"/>
              <a:t>ELSA was recognised as a good model of practice in the Winsford High Street: Parliamentary Review (2017):</a:t>
            </a:r>
          </a:p>
          <a:p>
            <a:pPr marL="0" indent="0">
              <a:buNone/>
            </a:pPr>
            <a:endParaRPr lang="en-GB" sz="1200" i="1" dirty="0"/>
          </a:p>
          <a:p>
            <a:r>
              <a:rPr lang="en-GB" sz="1200" i="1" dirty="0"/>
              <a:t>Headteacher: “ELSA support is high impact in a community where some children have to cope with a great deal. The children make an average of 14 point progress using SDQ Scores” </a:t>
            </a:r>
          </a:p>
          <a:p>
            <a:endParaRPr lang="en-GB" altLang="en-US" i="1" dirty="0">
              <a:latin typeface="Arial" pitchFamily="34" charset="0"/>
              <a:ea typeface="ＭＳ Ｐゴシック" pitchFamily="34" charset="-128"/>
            </a:endParaRPr>
          </a:p>
          <a:p>
            <a:r>
              <a:rPr lang="en-GB" altLang="en-US" i="1" dirty="0">
                <a:latin typeface="Arial" pitchFamily="34" charset="0"/>
                <a:ea typeface="ＭＳ Ｐゴシック" pitchFamily="34" charset="-128"/>
              </a:rPr>
              <a:t>ELSA is regarded as a significant and highly regarded intervention in CW&amp;C Schools. </a:t>
            </a:r>
            <a:endParaRPr lang="en-GB" altLang="en-US" i="1" baseline="0" dirty="0">
              <a:latin typeface="Arial" pitchFamily="34" charset="0"/>
              <a:ea typeface="ＭＳ Ｐゴシック" pitchFamily="34" charset="-128"/>
            </a:endParaRPr>
          </a:p>
          <a:p>
            <a:endParaRPr lang="en-GB" altLang="en-US" dirty="0">
              <a:latin typeface="Arial" pitchFamily="34" charset="0"/>
              <a:ea typeface="ＭＳ Ｐゴシック" pitchFamily="34" charset="-128"/>
            </a:endParaRPr>
          </a:p>
          <a:p>
            <a:endParaRPr lang="en-GB" dirty="0"/>
          </a:p>
          <a:p>
            <a:endParaRPr lang="en-GB" dirty="0"/>
          </a:p>
        </p:txBody>
      </p:sp>
      <p:sp>
        <p:nvSpPr>
          <p:cNvPr id="4" name="Slide Number Placeholder 3"/>
          <p:cNvSpPr>
            <a:spLocks noGrp="1"/>
          </p:cNvSpPr>
          <p:nvPr>
            <p:ph type="sldNum" sz="quarter" idx="5"/>
          </p:nvPr>
        </p:nvSpPr>
        <p:spPr/>
        <p:txBody>
          <a:bodyPr/>
          <a:lstStyle/>
          <a:p>
            <a:fld id="{271D0A3F-2AD8-40E8-84E2-7BB7C002A25B}" type="slidenum">
              <a:rPr lang="en-GB" smtClean="0"/>
              <a:t>6</a:t>
            </a:fld>
            <a:endParaRPr lang="en-GB"/>
          </a:p>
        </p:txBody>
      </p:sp>
    </p:spTree>
    <p:extLst>
      <p:ext uri="{BB962C8B-B14F-4D97-AF65-F5344CB8AC3E}">
        <p14:creationId xmlns:p14="http://schemas.microsoft.com/office/powerpoint/2010/main" val="2753263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baseline="0" dirty="0">
                <a:solidFill>
                  <a:srgbClr val="000000"/>
                </a:solidFill>
                <a:latin typeface="Calibri" panose="020F0502020204030204" pitchFamily="34" charset="0"/>
              </a:rPr>
              <a:t>The ELSA programme is made up of initial training and ongoing supervision, delivered by Child and Educational Psychologists, which aims to develop knowledge and understanding of school staff so that they can support the development of children and young people’s social and emotional skills from school’s own resources.   EIF identified importance of SES for positive long term outcomes for all CYP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baseline="0" dirty="0">
                <a:solidFill>
                  <a:srgbClr val="000000"/>
                </a:solidFill>
                <a:latin typeface="Calibri" panose="020F0502020204030204" pitchFamily="34" charset="0"/>
              </a:rPr>
              <a:t>ELSAs are responsible for planning and delivering interventions within their school, which may involve individual or small group intervention. </a:t>
            </a:r>
            <a:endParaRPr lang="en-GB" dirty="0"/>
          </a:p>
          <a:p>
            <a:pPr marL="171450" indent="-171450">
              <a:buFont typeface="Arial" panose="020B0604020202020204" pitchFamily="34" charset="0"/>
              <a:buChar char="•"/>
            </a:pPr>
            <a:r>
              <a:rPr lang="en-GB" dirty="0"/>
              <a:t>CW&amp;C usually offer 6 day Initial Training  + 4 x 2 hour follow on sessions of Group Supervision</a:t>
            </a:r>
          </a:p>
          <a:p>
            <a:pPr marL="171450" indent="-171450">
              <a:buFont typeface="Arial" panose="020B0604020202020204" pitchFamily="34" charset="0"/>
              <a:buChar char="•"/>
            </a:pPr>
            <a:r>
              <a:rPr lang="en-GB" dirty="0"/>
              <a:t>We were unable to offer training last year. This year was are offering 2 x Initial Training course (N = 60 ELSAs) </a:t>
            </a:r>
          </a:p>
          <a:p>
            <a:pPr marL="171450" indent="-171450">
              <a:buFont typeface="Arial" panose="020B0604020202020204" pitchFamily="34" charset="0"/>
              <a:buChar char="•"/>
            </a:pPr>
            <a:r>
              <a:rPr lang="en-GB" dirty="0"/>
              <a:t>10 sessions offered remotely via MS Teams plus F2F for some topics (e.g. Active Listening)</a:t>
            </a:r>
          </a:p>
          <a:p>
            <a:pPr marL="171450" indent="-171450">
              <a:buFont typeface="Arial" panose="020B0604020202020204" pitchFamily="34" charset="0"/>
              <a:buChar char="•"/>
            </a:pPr>
            <a:r>
              <a:rPr lang="en-GB" dirty="0"/>
              <a:t>Overview of course, includes significant emphasis on attachment theory.</a:t>
            </a:r>
          </a:p>
          <a:p>
            <a:pPr marL="171450" indent="-171450">
              <a:buFont typeface="Arial" panose="020B0604020202020204" pitchFamily="34" charset="0"/>
              <a:buChar char="•"/>
            </a:pPr>
            <a:r>
              <a:rPr lang="en-GB" dirty="0"/>
              <a:t>ELSAs are aware of and understand that impact of developmental trauma and can devise interventions support social and emotional development based on this course.  Including using active listening strategies, therapeutic stories and ‘special time.’</a:t>
            </a:r>
          </a:p>
          <a:p>
            <a:pPr marL="171450" indent="-171450">
              <a:buFont typeface="Arial" panose="020B0604020202020204" pitchFamily="34" charset="0"/>
              <a:buChar char="•"/>
            </a:pPr>
            <a:r>
              <a:rPr lang="en-GB" dirty="0"/>
              <a:t>Follow on Group Supervision also offered.  This is important to embed and enhance initial training, offering support to ELSAs in situ</a:t>
            </a:r>
          </a:p>
          <a:p>
            <a:pPr marL="171450" indent="-171450">
              <a:buFont typeface="Arial" panose="020B0604020202020204" pitchFamily="34" charset="0"/>
              <a:buChar char="•"/>
            </a:pPr>
            <a:r>
              <a:rPr lang="en-GB" dirty="0"/>
              <a:t>Additional Loss &amp; Bereavement and PACE training in 2020 to support Return to School after School Closure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ELSA in primary &amp; secondary</a:t>
            </a:r>
          </a:p>
          <a:p>
            <a:pPr marL="171450" indent="-171450">
              <a:buFont typeface="Arial" panose="020B0604020202020204" pitchFamily="34" charset="0"/>
              <a:buChar char="•"/>
            </a:pPr>
            <a:r>
              <a:rPr lang="en-GB" dirty="0"/>
              <a:t>EY ELSA piloted in 2019 non-maintained settings </a:t>
            </a:r>
          </a:p>
          <a:p>
            <a:endParaRPr lang="en-GB" dirty="0"/>
          </a:p>
        </p:txBody>
      </p:sp>
      <p:sp>
        <p:nvSpPr>
          <p:cNvPr id="4" name="Slide Number Placeholder 3"/>
          <p:cNvSpPr>
            <a:spLocks noGrp="1"/>
          </p:cNvSpPr>
          <p:nvPr>
            <p:ph type="sldNum" sz="quarter" idx="5"/>
          </p:nvPr>
        </p:nvSpPr>
        <p:spPr/>
        <p:txBody>
          <a:bodyPr/>
          <a:lstStyle/>
          <a:p>
            <a:fld id="{271D0A3F-2AD8-40E8-84E2-7BB7C002A25B}" type="slidenum">
              <a:rPr lang="en-GB" smtClean="0"/>
              <a:t>7</a:t>
            </a:fld>
            <a:endParaRPr lang="en-GB"/>
          </a:p>
        </p:txBody>
      </p:sp>
    </p:spTree>
    <p:extLst>
      <p:ext uri="{BB962C8B-B14F-4D97-AF65-F5344CB8AC3E}">
        <p14:creationId xmlns:p14="http://schemas.microsoft.com/office/powerpoint/2010/main" val="3656271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Concerns usually raised by class teachers.</a:t>
            </a:r>
          </a:p>
          <a:p>
            <a:pPr marL="171450" indent="-171450">
              <a:buFont typeface="Arial" panose="020B0604020202020204" pitchFamily="34" charset="0"/>
              <a:buChar char="•"/>
            </a:pPr>
            <a:r>
              <a:rPr lang="en-GB" dirty="0"/>
              <a:t>SENCO/CT usually discusses with parents/carers – different schools have different processes.  May provide letter or leaflet.</a:t>
            </a:r>
          </a:p>
          <a:p>
            <a:pPr marL="171450" indent="-171450">
              <a:buFont typeface="Arial" panose="020B0604020202020204" pitchFamily="34" charset="0"/>
              <a:buChar char="•"/>
            </a:pPr>
            <a:r>
              <a:rPr lang="en-GB" dirty="0"/>
              <a:t>Typical interventions starts with assessment of needs.  Information used to inform intervention to focus on an area of emotional literacy and/or social and emotional development</a:t>
            </a:r>
          </a:p>
          <a:p>
            <a:pPr marL="171450" indent="-171450">
              <a:buFont typeface="Arial" panose="020B0604020202020204" pitchFamily="34" charset="0"/>
              <a:buChar char="•"/>
            </a:pPr>
            <a:r>
              <a:rPr lang="en-GB" dirty="0"/>
              <a:t>Intervention for approx. 6 weeks.  Individual or small group.  Reviewed &amp; evaluated</a:t>
            </a:r>
          </a:p>
          <a:p>
            <a:pPr marL="171450" indent="-171450">
              <a:buFont typeface="Arial" panose="020B0604020202020204" pitchFamily="34" charset="0"/>
              <a:buChar char="•"/>
            </a:pPr>
            <a:r>
              <a:rPr lang="en-GB" dirty="0"/>
              <a:t>Intervention and ‘what works’ shared with CT to support generalisation to class</a:t>
            </a:r>
          </a:p>
          <a:p>
            <a:pPr marL="171450" indent="-171450">
              <a:buFont typeface="Arial" panose="020B0604020202020204" pitchFamily="34" charset="0"/>
              <a:buChar char="•"/>
            </a:pPr>
            <a:r>
              <a:rPr lang="en-GB" dirty="0"/>
              <a:t>Early intervention – to address emerging needs or provide additional security if needed.</a:t>
            </a:r>
          </a:p>
          <a:p>
            <a:pPr marL="171450" indent="-171450">
              <a:buFont typeface="Arial" panose="020B0604020202020204" pitchFamily="34" charset="0"/>
              <a:buChar char="•"/>
            </a:pPr>
            <a:r>
              <a:rPr lang="en-GB" dirty="0"/>
              <a:t>Will support parents/carers by sharing what they are doing and what works if helpful</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Usually create an ELSA room or base with lots of lovely resources </a:t>
            </a:r>
          </a:p>
        </p:txBody>
      </p:sp>
      <p:sp>
        <p:nvSpPr>
          <p:cNvPr id="4" name="Slide Number Placeholder 3"/>
          <p:cNvSpPr>
            <a:spLocks noGrp="1"/>
          </p:cNvSpPr>
          <p:nvPr>
            <p:ph type="sldNum" sz="quarter" idx="5"/>
          </p:nvPr>
        </p:nvSpPr>
        <p:spPr/>
        <p:txBody>
          <a:bodyPr/>
          <a:lstStyle/>
          <a:p>
            <a:fld id="{271D0A3F-2AD8-40E8-84E2-7BB7C002A25B}" type="slidenum">
              <a:rPr lang="en-GB" smtClean="0"/>
              <a:t>8</a:t>
            </a:fld>
            <a:endParaRPr lang="en-GB"/>
          </a:p>
        </p:txBody>
      </p:sp>
    </p:spTree>
    <p:extLst>
      <p:ext uri="{BB962C8B-B14F-4D97-AF65-F5344CB8AC3E}">
        <p14:creationId xmlns:p14="http://schemas.microsoft.com/office/powerpoint/2010/main" val="2025100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 ELSAs use the 1</a:t>
            </a:r>
            <a:r>
              <a:rPr lang="en-GB" baseline="30000" dirty="0"/>
              <a:t>st</a:t>
            </a:r>
            <a:r>
              <a:rPr lang="en-GB" dirty="0"/>
              <a:t> session to get to know the child and build a trust relationship.   This usually looks like playing games and having fun with the child.  Not the same expectations as classroom.</a:t>
            </a:r>
          </a:p>
          <a:p>
            <a:r>
              <a:rPr lang="en-GB" dirty="0"/>
              <a:t>Devise activity or series of activities to focus on different areas of need.  This could be:</a:t>
            </a:r>
          </a:p>
          <a:p>
            <a:endParaRPr lang="en-GB" dirty="0"/>
          </a:p>
          <a:p>
            <a:pPr marL="171450" indent="-171450">
              <a:buFont typeface="Arial" panose="020B0604020202020204" pitchFamily="34" charset="0"/>
              <a:buChar char="•"/>
            </a:pPr>
            <a:r>
              <a:rPr lang="en-GB" dirty="0"/>
              <a:t>Recognising emotions e.g. facial expressions from primary (fear, surprise, happy, sad, disgust, anger) to secondary (e.g. pride, nervous) </a:t>
            </a:r>
          </a:p>
          <a:p>
            <a:pPr marL="171450" indent="-171450">
              <a:buFont typeface="Arial" panose="020B0604020202020204" pitchFamily="34" charset="0"/>
              <a:buChar char="•"/>
            </a:pPr>
            <a:r>
              <a:rPr lang="en-GB" dirty="0"/>
              <a:t>Developing social skills (e.g. Lego therapy)</a:t>
            </a:r>
          </a:p>
          <a:p>
            <a:pPr marL="171450" indent="-171450">
              <a:buFont typeface="Arial" panose="020B0604020202020204" pitchFamily="34" charset="0"/>
              <a:buChar char="•"/>
            </a:pPr>
            <a:r>
              <a:rPr lang="en-GB" dirty="0"/>
              <a:t>Creating space to share (e.g. Special Time)</a:t>
            </a:r>
          </a:p>
          <a:p>
            <a:pPr marL="171450" indent="-171450">
              <a:buFont typeface="Arial" panose="020B0604020202020204" pitchFamily="34" charset="0"/>
              <a:buChar char="•"/>
            </a:pPr>
            <a:r>
              <a:rPr lang="en-GB" dirty="0"/>
              <a:t>Creating therapeutic stories to help children manage tricky times</a:t>
            </a:r>
          </a:p>
          <a:p>
            <a:pPr marL="171450" indent="-171450">
              <a:buFont typeface="Arial" panose="020B0604020202020204" pitchFamily="34" charset="0"/>
              <a:buChar char="•"/>
            </a:pPr>
            <a:r>
              <a:rPr lang="en-GB" dirty="0"/>
              <a:t>Creating social stories to support children with social rules</a:t>
            </a:r>
          </a:p>
          <a:p>
            <a:pPr marL="171450" indent="-171450">
              <a:buFont typeface="Arial" panose="020B0604020202020204" pitchFamily="34" charset="0"/>
              <a:buChar char="•"/>
            </a:pPr>
            <a:r>
              <a:rPr lang="en-GB" dirty="0"/>
              <a:t>Friendships skills </a:t>
            </a:r>
          </a:p>
          <a:p>
            <a:pPr marL="171450" indent="-171450">
              <a:buFont typeface="Arial" panose="020B0604020202020204" pitchFamily="34" charset="0"/>
              <a:buChar char="•"/>
            </a:pPr>
            <a:r>
              <a:rPr lang="en-GB" dirty="0"/>
              <a:t>‘Invisible thread’</a:t>
            </a:r>
          </a:p>
          <a:p>
            <a:pPr marL="171450" indent="-171450">
              <a:buFont typeface="Arial" panose="020B0604020202020204" pitchFamily="34" charset="0"/>
              <a:buChar char="•"/>
            </a:pPr>
            <a:r>
              <a:rPr lang="en-GB" dirty="0"/>
              <a:t>Drop in sessions at lunchtime</a:t>
            </a:r>
          </a:p>
          <a:p>
            <a:pPr marL="171450" indent="-171450">
              <a:buFont typeface="Arial" panose="020B0604020202020204" pitchFamily="34" charset="0"/>
              <a:buChar char="•"/>
            </a:pPr>
            <a:r>
              <a:rPr lang="en-GB" dirty="0"/>
              <a:t>Catch ups for children had 6 week interventions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ELSAs need to be caring, empathic, creative and resourceful!! </a:t>
            </a:r>
          </a:p>
          <a:p>
            <a:endParaRPr lang="en-GB" dirty="0"/>
          </a:p>
        </p:txBody>
      </p:sp>
      <p:sp>
        <p:nvSpPr>
          <p:cNvPr id="4" name="Slide Number Placeholder 3"/>
          <p:cNvSpPr>
            <a:spLocks noGrp="1"/>
          </p:cNvSpPr>
          <p:nvPr>
            <p:ph type="sldNum" sz="quarter" idx="5"/>
          </p:nvPr>
        </p:nvSpPr>
        <p:spPr/>
        <p:txBody>
          <a:bodyPr/>
          <a:lstStyle/>
          <a:p>
            <a:fld id="{271D0A3F-2AD8-40E8-84E2-7BB7C002A25B}" type="slidenum">
              <a:rPr lang="en-GB" smtClean="0"/>
              <a:t>9</a:t>
            </a:fld>
            <a:endParaRPr lang="en-GB"/>
          </a:p>
        </p:txBody>
      </p:sp>
    </p:spTree>
    <p:extLst>
      <p:ext uri="{BB962C8B-B14F-4D97-AF65-F5344CB8AC3E}">
        <p14:creationId xmlns:p14="http://schemas.microsoft.com/office/powerpoint/2010/main" val="3249578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10084"/>
            <a:ext cx="7772400" cy="1105908"/>
          </a:xfrm>
        </p:spPr>
        <p:txBody>
          <a:bodyPr/>
          <a:lstStyle>
            <a:lvl1pPr>
              <a:defRPr b="1">
                <a:solidFill>
                  <a:srgbClr val="443183"/>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767382"/>
            <a:ext cx="6400800" cy="704864"/>
          </a:xfrm>
        </p:spPr>
        <p:txBody>
          <a:bodyPr/>
          <a:lstStyle>
            <a:lvl1pPr marL="0" indent="0" algn="ctr">
              <a:buNone/>
              <a:defRPr>
                <a:solidFill>
                  <a:srgbClr val="2C04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a:xfrm>
            <a:off x="279532" y="6410624"/>
            <a:ext cx="2311268" cy="447376"/>
          </a:xfrm>
        </p:spPr>
        <p:txBody>
          <a:bodyPr/>
          <a:lstStyle/>
          <a:p>
            <a:fld id="{E291487F-3E94-624C-AACF-918D367D8E40}" type="datetimeFigureOut">
              <a:rPr lang="en-US" smtClean="0"/>
              <a:pPr/>
              <a:t>3/8/2022</a:t>
            </a:fld>
            <a:endParaRPr lang="en-US"/>
          </a:p>
        </p:txBody>
      </p:sp>
      <p:sp>
        <p:nvSpPr>
          <p:cNvPr id="5" name="Footer Placeholder 4"/>
          <p:cNvSpPr>
            <a:spLocks noGrp="1"/>
          </p:cNvSpPr>
          <p:nvPr>
            <p:ph type="ftr" sz="quarter" idx="11"/>
          </p:nvPr>
        </p:nvSpPr>
        <p:spPr>
          <a:xfrm>
            <a:off x="3124200" y="6410624"/>
            <a:ext cx="2895600" cy="447376"/>
          </a:xfrm>
        </p:spPr>
        <p:txBody>
          <a:bodyPr/>
          <a:lstStyle/>
          <a:p>
            <a:endParaRPr lang="en-US" dirty="0"/>
          </a:p>
        </p:txBody>
      </p:sp>
      <p:sp>
        <p:nvSpPr>
          <p:cNvPr id="6" name="Slide Number Placeholder 5"/>
          <p:cNvSpPr>
            <a:spLocks noGrp="1"/>
          </p:cNvSpPr>
          <p:nvPr>
            <p:ph type="sldNum" sz="quarter" idx="12"/>
          </p:nvPr>
        </p:nvSpPr>
        <p:spPr>
          <a:xfrm>
            <a:off x="6553199" y="6356350"/>
            <a:ext cx="2476861" cy="501650"/>
          </a:xfrm>
        </p:spPr>
        <p:txBody>
          <a:bodyPr/>
          <a:lstStyle/>
          <a:p>
            <a:fld id="{C8597228-B4EB-B940-A3C3-872F09561223}" type="slidenum">
              <a:rPr lang="en-US" smtClean="0"/>
              <a:pPr/>
              <a:t>‹#›</a:t>
            </a:fld>
            <a:endParaRPr lang="en-US"/>
          </a:p>
        </p:txBody>
      </p:sp>
    </p:spTree>
    <p:extLst>
      <p:ext uri="{BB962C8B-B14F-4D97-AF65-F5344CB8AC3E}">
        <p14:creationId xmlns:p14="http://schemas.microsoft.com/office/powerpoint/2010/main" val="89479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291487F-3E94-624C-AACF-918D367D8E40}" type="datetimeFigureOut">
              <a:rPr lang="en-US" smtClean="0"/>
              <a:pPr/>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97228-B4EB-B940-A3C3-872F09561223}" type="slidenum">
              <a:rPr lang="en-US" smtClean="0"/>
              <a:pPr/>
              <a:t>‹#›</a:t>
            </a:fld>
            <a:endParaRPr lang="en-US"/>
          </a:p>
        </p:txBody>
      </p:sp>
    </p:spTree>
    <p:extLst>
      <p:ext uri="{BB962C8B-B14F-4D97-AF65-F5344CB8AC3E}">
        <p14:creationId xmlns:p14="http://schemas.microsoft.com/office/powerpoint/2010/main" val="1497475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291487F-3E94-624C-AACF-918D367D8E40}" type="datetimeFigureOut">
              <a:rPr lang="en-US" smtClean="0"/>
              <a:pPr/>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97228-B4EB-B940-A3C3-872F09561223}" type="slidenum">
              <a:rPr lang="en-US" smtClean="0"/>
              <a:pPr/>
              <a:t>‹#›</a:t>
            </a:fld>
            <a:endParaRPr lang="en-US"/>
          </a:p>
        </p:txBody>
      </p:sp>
    </p:spTree>
    <p:extLst>
      <p:ext uri="{BB962C8B-B14F-4D97-AF65-F5344CB8AC3E}">
        <p14:creationId xmlns:p14="http://schemas.microsoft.com/office/powerpoint/2010/main" val="472676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291487F-3E94-624C-AACF-918D367D8E40}" type="datetimeFigureOut">
              <a:rPr lang="en-US" smtClean="0"/>
              <a:pPr/>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97228-B4EB-B940-A3C3-872F09561223}" type="slidenum">
              <a:rPr lang="en-US" smtClean="0"/>
              <a:pPr/>
              <a:t>‹#›</a:t>
            </a:fld>
            <a:endParaRPr lang="en-US"/>
          </a:p>
        </p:txBody>
      </p:sp>
    </p:spTree>
    <p:extLst>
      <p:ext uri="{BB962C8B-B14F-4D97-AF65-F5344CB8AC3E}">
        <p14:creationId xmlns:p14="http://schemas.microsoft.com/office/powerpoint/2010/main" val="3087549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291487F-3E94-624C-AACF-918D367D8E40}" type="datetimeFigureOut">
              <a:rPr lang="en-US" smtClean="0"/>
              <a:pPr/>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97228-B4EB-B940-A3C3-872F09561223}" type="slidenum">
              <a:rPr lang="en-US" smtClean="0"/>
              <a:pPr/>
              <a:t>‹#›</a:t>
            </a:fld>
            <a:endParaRPr lang="en-US"/>
          </a:p>
        </p:txBody>
      </p:sp>
    </p:spTree>
    <p:extLst>
      <p:ext uri="{BB962C8B-B14F-4D97-AF65-F5344CB8AC3E}">
        <p14:creationId xmlns:p14="http://schemas.microsoft.com/office/powerpoint/2010/main" val="4048778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928057"/>
            <a:ext cx="4038600" cy="41981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928057"/>
            <a:ext cx="4038600" cy="41981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291487F-3E94-624C-AACF-918D367D8E40}" type="datetimeFigureOut">
              <a:rPr lang="en-US" smtClean="0"/>
              <a:pPr/>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97228-B4EB-B940-A3C3-872F09561223}" type="slidenum">
              <a:rPr lang="en-US" smtClean="0"/>
              <a:pPr/>
              <a:t>‹#›</a:t>
            </a:fld>
            <a:endParaRPr lang="en-US"/>
          </a:p>
        </p:txBody>
      </p:sp>
    </p:spTree>
    <p:extLst>
      <p:ext uri="{BB962C8B-B14F-4D97-AF65-F5344CB8AC3E}">
        <p14:creationId xmlns:p14="http://schemas.microsoft.com/office/powerpoint/2010/main" val="710556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92805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56781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25" y="192805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56781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291487F-3E94-624C-AACF-918D367D8E40}" type="datetimeFigureOut">
              <a:rPr lang="en-US" smtClean="0"/>
              <a:pPr/>
              <a:t>3/8/2022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597228-B4EB-B940-A3C3-872F09561223}" type="slidenum">
              <a:rPr lang="en-US" smtClean="0"/>
              <a:pPr/>
              <a:t>‹#›</a:t>
            </a:fld>
            <a:endParaRPr lang="en-US"/>
          </a:p>
        </p:txBody>
      </p:sp>
    </p:spTree>
    <p:extLst>
      <p:ext uri="{BB962C8B-B14F-4D97-AF65-F5344CB8AC3E}">
        <p14:creationId xmlns:p14="http://schemas.microsoft.com/office/powerpoint/2010/main" val="2807038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291487F-3E94-624C-AACF-918D367D8E40}" type="datetimeFigureOut">
              <a:rPr lang="en-US" smtClean="0"/>
              <a:pPr/>
              <a:t>3/8/2022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597228-B4EB-B940-A3C3-872F09561223}" type="slidenum">
              <a:rPr lang="en-US" smtClean="0"/>
              <a:pPr/>
              <a:t>‹#›</a:t>
            </a:fld>
            <a:endParaRPr lang="en-US"/>
          </a:p>
        </p:txBody>
      </p:sp>
    </p:spTree>
    <p:extLst>
      <p:ext uri="{BB962C8B-B14F-4D97-AF65-F5344CB8AC3E}">
        <p14:creationId xmlns:p14="http://schemas.microsoft.com/office/powerpoint/2010/main" val="3560722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91487F-3E94-624C-AACF-918D367D8E40}" type="datetimeFigureOut">
              <a:rPr lang="en-US" smtClean="0"/>
              <a:pPr/>
              <a:t>3/8/2022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597228-B4EB-B940-A3C3-872F09561223}" type="slidenum">
              <a:rPr lang="en-US" smtClean="0"/>
              <a:pPr/>
              <a:t>‹#›</a:t>
            </a:fld>
            <a:endParaRPr lang="en-US"/>
          </a:p>
        </p:txBody>
      </p:sp>
    </p:spTree>
    <p:extLst>
      <p:ext uri="{BB962C8B-B14F-4D97-AF65-F5344CB8AC3E}">
        <p14:creationId xmlns:p14="http://schemas.microsoft.com/office/powerpoint/2010/main" val="1711594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20429"/>
            <a:ext cx="3008313" cy="1162050"/>
          </a:xfrm>
        </p:spPr>
        <p:txBody>
          <a:bodyPr anchor="b"/>
          <a:lstStyle>
            <a:lvl1pPr algn="l">
              <a:defRPr sz="2000" b="1"/>
            </a:lvl1pPr>
          </a:lstStyle>
          <a:p>
            <a:r>
              <a:rPr lang="en-GB" dirty="0"/>
              <a:t>Click to edit Master title style</a:t>
            </a:r>
            <a:endParaRPr lang="en-US" dirty="0"/>
          </a:p>
        </p:txBody>
      </p:sp>
      <p:sp>
        <p:nvSpPr>
          <p:cNvPr id="3" name="Content Placeholder 2"/>
          <p:cNvSpPr>
            <a:spLocks noGrp="1"/>
          </p:cNvSpPr>
          <p:nvPr>
            <p:ph idx="1"/>
          </p:nvPr>
        </p:nvSpPr>
        <p:spPr>
          <a:xfrm>
            <a:off x="3575050" y="1420429"/>
            <a:ext cx="5111750" cy="47057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0" y="2582479"/>
            <a:ext cx="3008313" cy="354368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E291487F-3E94-624C-AACF-918D367D8E40}" type="datetimeFigureOut">
              <a:rPr lang="en-US" smtClean="0"/>
              <a:pPr/>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97228-B4EB-B940-A3C3-872F09561223}" type="slidenum">
              <a:rPr lang="en-US" smtClean="0"/>
              <a:pPr/>
              <a:t>‹#›</a:t>
            </a:fld>
            <a:endParaRPr lang="en-US"/>
          </a:p>
        </p:txBody>
      </p:sp>
    </p:spTree>
    <p:extLst>
      <p:ext uri="{BB962C8B-B14F-4D97-AF65-F5344CB8AC3E}">
        <p14:creationId xmlns:p14="http://schemas.microsoft.com/office/powerpoint/2010/main" val="3832792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1063373"/>
            <a:ext cx="5486400" cy="36642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291487F-3E94-624C-AACF-918D367D8E40}" type="datetimeFigureOut">
              <a:rPr lang="en-US" smtClean="0"/>
              <a:pPr/>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97228-B4EB-B940-A3C3-872F09561223}" type="slidenum">
              <a:rPr lang="en-US" smtClean="0"/>
              <a:pPr/>
              <a:t>‹#›</a:t>
            </a:fld>
            <a:endParaRPr lang="en-US"/>
          </a:p>
        </p:txBody>
      </p:sp>
    </p:spTree>
    <p:extLst>
      <p:ext uri="{BB962C8B-B14F-4D97-AF65-F5344CB8AC3E}">
        <p14:creationId xmlns:p14="http://schemas.microsoft.com/office/powerpoint/2010/main" val="2351284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3112" y="785057"/>
            <a:ext cx="7173688"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2175359"/>
            <a:ext cx="8229600" cy="395080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0"/>
            <a:ext cx="84322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91487F-3E94-624C-AACF-918D367D8E40}" type="datetimeFigureOut">
              <a:rPr lang="en-US" smtClean="0"/>
              <a:pPr/>
              <a:t>3/8/2022</a:t>
            </a:fld>
            <a:endParaRPr lang="en-US"/>
          </a:p>
        </p:txBody>
      </p:sp>
      <p:sp>
        <p:nvSpPr>
          <p:cNvPr id="5" name="Footer Placeholder 4"/>
          <p:cNvSpPr>
            <a:spLocks noGrp="1"/>
          </p:cNvSpPr>
          <p:nvPr>
            <p:ph type="ftr" sz="quarter" idx="3"/>
          </p:nvPr>
        </p:nvSpPr>
        <p:spPr>
          <a:xfrm>
            <a:off x="1373347" y="6356350"/>
            <a:ext cx="270415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93495" y="6356350"/>
            <a:ext cx="17683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597228-B4EB-B940-A3C3-872F09561223}" type="slidenum">
              <a:rPr lang="en-US" smtClean="0"/>
              <a:pPr/>
              <a:t>‹#›</a:t>
            </a:fld>
            <a:endParaRPr lang="en-US"/>
          </a:p>
        </p:txBody>
      </p:sp>
    </p:spTree>
    <p:extLst>
      <p:ext uri="{BB962C8B-B14F-4D97-AF65-F5344CB8AC3E}">
        <p14:creationId xmlns:p14="http://schemas.microsoft.com/office/powerpoint/2010/main" val="2404750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kern="1200">
          <a:solidFill>
            <a:srgbClr val="443183"/>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7" name="Title 56"/>
          <p:cNvSpPr>
            <a:spLocks noGrp="1"/>
          </p:cNvSpPr>
          <p:nvPr>
            <p:ph type="title"/>
          </p:nvPr>
        </p:nvSpPr>
        <p:spPr>
          <a:xfrm>
            <a:off x="1513112" y="2068287"/>
            <a:ext cx="7173688" cy="2160814"/>
          </a:xfrm>
        </p:spPr>
        <p:txBody>
          <a:bodyPr>
            <a:normAutofit/>
          </a:bodyPr>
          <a:lstStyle/>
          <a:p>
            <a:r>
              <a:rPr lang="en-US" dirty="0"/>
              <a:t>Introducing ELSA</a:t>
            </a:r>
            <a:br>
              <a:rPr lang="en-US" dirty="0"/>
            </a:br>
            <a:r>
              <a:rPr lang="en-US" sz="3200" dirty="0"/>
              <a:t>Education Conference for Foster </a:t>
            </a:r>
            <a:r>
              <a:rPr lang="en-US" sz="3200" dirty="0" err="1"/>
              <a:t>Carers</a:t>
            </a:r>
            <a:br>
              <a:rPr lang="en-US" sz="3200" dirty="0"/>
            </a:br>
            <a:r>
              <a:rPr lang="en-US" sz="3200" dirty="0"/>
              <a:t>17 March 2022</a:t>
            </a:r>
          </a:p>
        </p:txBody>
      </p:sp>
      <p:sp>
        <p:nvSpPr>
          <p:cNvPr id="58" name="Content Placeholder 57"/>
          <p:cNvSpPr>
            <a:spLocks noGrp="1"/>
          </p:cNvSpPr>
          <p:nvPr>
            <p:ph idx="1"/>
          </p:nvPr>
        </p:nvSpPr>
        <p:spPr>
          <a:xfrm>
            <a:off x="544286" y="4229100"/>
            <a:ext cx="8229600" cy="1615123"/>
          </a:xfrm>
        </p:spPr>
        <p:txBody>
          <a:bodyPr>
            <a:normAutofit/>
          </a:bodyPr>
          <a:lstStyle/>
          <a:p>
            <a:pPr marL="0" indent="0" algn="ctr">
              <a:spcBef>
                <a:spcPts val="0"/>
              </a:spcBef>
              <a:buNone/>
            </a:pPr>
            <a:r>
              <a:rPr lang="en-US" sz="2400" dirty="0"/>
              <a:t>Dr Alison Brown</a:t>
            </a:r>
          </a:p>
          <a:p>
            <a:pPr marL="0" indent="0" algn="ctr">
              <a:spcBef>
                <a:spcPts val="0"/>
              </a:spcBef>
              <a:buNone/>
            </a:pPr>
            <a:r>
              <a:rPr lang="en-US" sz="2400" dirty="0"/>
              <a:t>Senior Child and Educational Psychologist</a:t>
            </a:r>
          </a:p>
          <a:p>
            <a:pPr marL="0" indent="0" algn="ctr">
              <a:spcBef>
                <a:spcPts val="0"/>
              </a:spcBef>
              <a:buNone/>
            </a:pPr>
            <a:r>
              <a:rPr lang="en-US" sz="2400" dirty="0"/>
              <a:t>Child &amp; Educational Psychology Service</a:t>
            </a:r>
          </a:p>
        </p:txBody>
      </p:sp>
    </p:spTree>
    <p:extLst>
      <p:ext uri="{BB962C8B-B14F-4D97-AF65-F5344CB8AC3E}">
        <p14:creationId xmlns:p14="http://schemas.microsoft.com/office/powerpoint/2010/main" val="2741687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2955C-66CB-4B24-93A7-02B805D8FE22}"/>
              </a:ext>
            </a:extLst>
          </p:cNvPr>
          <p:cNvSpPr>
            <a:spLocks noGrp="1"/>
          </p:cNvSpPr>
          <p:nvPr>
            <p:ph type="title"/>
          </p:nvPr>
        </p:nvSpPr>
        <p:spPr/>
        <p:txBody>
          <a:bodyPr/>
          <a:lstStyle/>
          <a:p>
            <a:r>
              <a:rPr lang="en-GB" dirty="0"/>
              <a:t>ELSAs don’t….</a:t>
            </a:r>
          </a:p>
        </p:txBody>
      </p:sp>
      <p:sp>
        <p:nvSpPr>
          <p:cNvPr id="3" name="Content Placeholder 2">
            <a:extLst>
              <a:ext uri="{FF2B5EF4-FFF2-40B4-BE49-F238E27FC236}">
                <a16:creationId xmlns:a16="http://schemas.microsoft.com/office/drawing/2014/main" id="{9013CA44-C402-4893-9D7C-160245098183}"/>
              </a:ext>
            </a:extLst>
          </p:cNvPr>
          <p:cNvSpPr>
            <a:spLocks noGrp="1"/>
          </p:cNvSpPr>
          <p:nvPr>
            <p:ph idx="1"/>
          </p:nvPr>
        </p:nvSpPr>
        <p:spPr/>
        <p:txBody>
          <a:bodyPr/>
          <a:lstStyle/>
          <a:p>
            <a:r>
              <a:rPr lang="en-GB" dirty="0"/>
              <a:t>Provide therapy</a:t>
            </a:r>
          </a:p>
          <a:p>
            <a:r>
              <a:rPr lang="en-GB" dirty="0"/>
              <a:t>Provide long-term support </a:t>
            </a:r>
          </a:p>
          <a:p>
            <a:r>
              <a:rPr lang="en-GB" dirty="0"/>
              <a:t>Provide support without supervision from a CEP</a:t>
            </a:r>
          </a:p>
          <a:p>
            <a:r>
              <a:rPr lang="en-GB" dirty="0"/>
              <a:t>Diagnose conditions</a:t>
            </a:r>
          </a:p>
          <a:p>
            <a:pPr marL="0" indent="0">
              <a:buNone/>
            </a:pPr>
            <a:endParaRPr lang="en-GB" dirty="0"/>
          </a:p>
        </p:txBody>
      </p:sp>
      <p:pic>
        <p:nvPicPr>
          <p:cNvPr id="5" name="Picture 4" descr="Rescue buoy floating at sea">
            <a:extLst>
              <a:ext uri="{FF2B5EF4-FFF2-40B4-BE49-F238E27FC236}">
                <a16:creationId xmlns:a16="http://schemas.microsoft.com/office/drawing/2014/main" id="{16F57254-D82B-4772-9926-9A2529106370}"/>
              </a:ext>
            </a:extLst>
          </p:cNvPr>
          <p:cNvPicPr>
            <a:picLocks noChangeAspect="1"/>
          </p:cNvPicPr>
          <p:nvPr/>
        </p:nvPicPr>
        <p:blipFill>
          <a:blip r:embed="rId3"/>
          <a:stretch>
            <a:fillRect/>
          </a:stretch>
        </p:blipFill>
        <p:spPr>
          <a:xfrm>
            <a:off x="4572000" y="3862487"/>
            <a:ext cx="3396343" cy="2263676"/>
          </a:xfrm>
          <a:prstGeom prst="rect">
            <a:avLst/>
          </a:prstGeom>
        </p:spPr>
      </p:pic>
    </p:spTree>
    <p:extLst>
      <p:ext uri="{BB962C8B-B14F-4D97-AF65-F5344CB8AC3E}">
        <p14:creationId xmlns:p14="http://schemas.microsoft.com/office/powerpoint/2010/main" val="920134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4B36F-4BB9-4C2F-8C98-7092DD1EAE34}"/>
              </a:ext>
            </a:extLst>
          </p:cNvPr>
          <p:cNvSpPr>
            <a:spLocks noGrp="1"/>
          </p:cNvSpPr>
          <p:nvPr>
            <p:ph type="title"/>
          </p:nvPr>
        </p:nvSpPr>
        <p:spPr/>
        <p:txBody>
          <a:bodyPr>
            <a:normAutofit fontScale="90000"/>
          </a:bodyPr>
          <a:lstStyle/>
          <a:p>
            <a:r>
              <a:rPr lang="en-GB" dirty="0"/>
              <a:t>ELSA &amp; Children in Our Care What works?</a:t>
            </a:r>
          </a:p>
        </p:txBody>
      </p:sp>
      <p:sp>
        <p:nvSpPr>
          <p:cNvPr id="3" name="Content Placeholder 2">
            <a:extLst>
              <a:ext uri="{FF2B5EF4-FFF2-40B4-BE49-F238E27FC236}">
                <a16:creationId xmlns:a16="http://schemas.microsoft.com/office/drawing/2014/main" id="{C5D1E6CB-FFF2-446B-86C1-EDA6CEE146B2}"/>
              </a:ext>
            </a:extLst>
          </p:cNvPr>
          <p:cNvSpPr>
            <a:spLocks noGrp="1"/>
          </p:cNvSpPr>
          <p:nvPr>
            <p:ph idx="1"/>
          </p:nvPr>
        </p:nvSpPr>
        <p:spPr/>
        <p:txBody>
          <a:bodyPr>
            <a:normAutofit fontScale="92500" lnSpcReduction="20000"/>
          </a:bodyPr>
          <a:lstStyle/>
          <a:p>
            <a:r>
              <a:rPr lang="en-GB" sz="3200" b="0" i="0" u="none" strike="noStrike" baseline="0" dirty="0">
                <a:solidFill>
                  <a:srgbClr val="000000"/>
                </a:solidFill>
                <a:latin typeface="Calibri" panose="020F0502020204030204" pitchFamily="34" charset="0"/>
              </a:rPr>
              <a:t>Time and support available to develop trusting relationships between ELSA and the child or young person</a:t>
            </a:r>
          </a:p>
          <a:p>
            <a:r>
              <a:rPr lang="en-GB" dirty="0">
                <a:solidFill>
                  <a:srgbClr val="000000"/>
                </a:solidFill>
                <a:latin typeface="Calibri" panose="020F0502020204030204" pitchFamily="34" charset="0"/>
              </a:rPr>
              <a:t>Promoting attachment via therapeutic activities</a:t>
            </a:r>
          </a:p>
          <a:p>
            <a:r>
              <a:rPr lang="en-GB" sz="3200" b="0" i="0" u="none" strike="noStrike" baseline="0" dirty="0">
                <a:solidFill>
                  <a:srgbClr val="000000"/>
                </a:solidFill>
                <a:latin typeface="Calibri" panose="020F0502020204030204" pitchFamily="34" charset="0"/>
              </a:rPr>
              <a:t>Creativity, flexibility and playfulness</a:t>
            </a:r>
          </a:p>
          <a:p>
            <a:r>
              <a:rPr lang="en-GB" sz="3200" b="0" i="0" u="none" strike="noStrike" baseline="0" dirty="0">
                <a:solidFill>
                  <a:srgbClr val="000000"/>
                </a:solidFill>
                <a:latin typeface="Calibri" panose="020F0502020204030204" pitchFamily="34" charset="0"/>
              </a:rPr>
              <a:t>SMT understanding the building blocks for successful outcomes, including building trust, providing nurture activities and giving children time and space to grow and develop</a:t>
            </a:r>
          </a:p>
          <a:p>
            <a:endParaRPr lang="en-GB" dirty="0">
              <a:solidFill>
                <a:srgbClr val="000000"/>
              </a:solidFill>
              <a:latin typeface="Calibri" panose="020F0502020204030204" pitchFamily="34" charset="0"/>
            </a:endParaRPr>
          </a:p>
          <a:p>
            <a:endParaRPr lang="en-GB" dirty="0"/>
          </a:p>
        </p:txBody>
      </p:sp>
    </p:spTree>
    <p:extLst>
      <p:ext uri="{BB962C8B-B14F-4D97-AF65-F5344CB8AC3E}">
        <p14:creationId xmlns:p14="http://schemas.microsoft.com/office/powerpoint/2010/main" val="1166214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FF96-8F7E-4726-9A0E-B5E4CB2B546A}"/>
              </a:ext>
            </a:extLst>
          </p:cNvPr>
          <p:cNvSpPr>
            <a:spLocks noGrp="1"/>
          </p:cNvSpPr>
          <p:nvPr>
            <p:ph type="title"/>
          </p:nvPr>
        </p:nvSpPr>
        <p:spPr/>
        <p:txBody>
          <a:bodyPr/>
          <a:lstStyle/>
          <a:p>
            <a:r>
              <a:rPr lang="en-GB" dirty="0"/>
              <a:t>Thank you! </a:t>
            </a:r>
          </a:p>
        </p:txBody>
      </p:sp>
      <p:pic>
        <p:nvPicPr>
          <p:cNvPr id="6" name="Content Placeholder 5" descr="Frangipani flower">
            <a:extLst>
              <a:ext uri="{FF2B5EF4-FFF2-40B4-BE49-F238E27FC236}">
                <a16:creationId xmlns:a16="http://schemas.microsoft.com/office/drawing/2014/main" id="{9350F7CE-7A38-40DB-9B9F-3EA86FFDBFEE}"/>
              </a:ext>
            </a:extLst>
          </p:cNvPr>
          <p:cNvPicPr>
            <a:picLocks noGrp="1" noChangeAspect="1"/>
          </p:cNvPicPr>
          <p:nvPr>
            <p:ph idx="1"/>
          </p:nvPr>
        </p:nvPicPr>
        <p:blipFill>
          <a:blip r:embed="rId3"/>
          <a:stretch>
            <a:fillRect/>
          </a:stretch>
        </p:blipFill>
        <p:spPr>
          <a:xfrm>
            <a:off x="1607810" y="2174875"/>
            <a:ext cx="5928379" cy="3951288"/>
          </a:xfrm>
        </p:spPr>
      </p:pic>
    </p:spTree>
    <p:extLst>
      <p:ext uri="{BB962C8B-B14F-4D97-AF65-F5344CB8AC3E}">
        <p14:creationId xmlns:p14="http://schemas.microsoft.com/office/powerpoint/2010/main" val="2492553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2D64-EB9B-4237-892C-7B64A899068E}"/>
              </a:ext>
            </a:extLst>
          </p:cNvPr>
          <p:cNvSpPr>
            <a:spLocks noGrp="1"/>
          </p:cNvSpPr>
          <p:nvPr>
            <p:ph type="title"/>
          </p:nvPr>
        </p:nvSpPr>
        <p:spPr/>
        <p:txBody>
          <a:bodyPr/>
          <a:lstStyle/>
          <a:p>
            <a:r>
              <a:rPr lang="en-GB" dirty="0"/>
              <a:t>What are ELSAs?</a:t>
            </a:r>
          </a:p>
        </p:txBody>
      </p:sp>
      <p:sp>
        <p:nvSpPr>
          <p:cNvPr id="3" name="Content Placeholder 2">
            <a:extLst>
              <a:ext uri="{FF2B5EF4-FFF2-40B4-BE49-F238E27FC236}">
                <a16:creationId xmlns:a16="http://schemas.microsoft.com/office/drawing/2014/main" id="{6F7EC1A0-0F3F-42D4-B652-DCBC19029FC9}"/>
              </a:ext>
            </a:extLst>
          </p:cNvPr>
          <p:cNvSpPr>
            <a:spLocks noGrp="1"/>
          </p:cNvSpPr>
          <p:nvPr>
            <p:ph idx="1"/>
          </p:nvPr>
        </p:nvSpPr>
        <p:spPr/>
        <p:txBody>
          <a:bodyPr>
            <a:normAutofit/>
          </a:bodyPr>
          <a:lstStyle/>
          <a:p>
            <a:r>
              <a:rPr lang="en-GB" sz="3600" b="1" dirty="0">
                <a:solidFill>
                  <a:schemeClr val="tx2">
                    <a:lumMod val="50000"/>
                    <a:lumOff val="50000"/>
                  </a:schemeClr>
                </a:solidFill>
                <a:effectLst>
                  <a:outerShdw blurRad="38100" dist="38100" dir="2700000" algn="tl">
                    <a:srgbClr val="000000">
                      <a:alpha val="43137"/>
                    </a:srgbClr>
                  </a:outerShdw>
                </a:effectLst>
              </a:rPr>
              <a:t>Emotional</a:t>
            </a:r>
            <a:r>
              <a:rPr lang="en-GB" sz="3600" b="1" dirty="0">
                <a:effectLst>
                  <a:outerShdw blurRad="38100" dist="38100" dir="2700000" algn="tl">
                    <a:srgbClr val="000000">
                      <a:alpha val="43137"/>
                    </a:srgbClr>
                  </a:outerShdw>
                </a:effectLst>
              </a:rPr>
              <a:t> </a:t>
            </a:r>
          </a:p>
          <a:p>
            <a:r>
              <a:rPr lang="en-GB" sz="3600" b="1" dirty="0">
                <a:solidFill>
                  <a:srgbClr val="00B0F0"/>
                </a:solidFill>
                <a:effectLst>
                  <a:outerShdw blurRad="38100" dist="38100" dir="2700000" algn="tl">
                    <a:srgbClr val="000000">
                      <a:alpha val="43137"/>
                    </a:srgbClr>
                  </a:outerShdw>
                </a:effectLst>
              </a:rPr>
              <a:t>Literacy</a:t>
            </a:r>
            <a:r>
              <a:rPr lang="en-GB" sz="3600" b="1" dirty="0">
                <a:effectLst>
                  <a:outerShdw blurRad="38100" dist="38100" dir="2700000" algn="tl">
                    <a:srgbClr val="000000">
                      <a:alpha val="43137"/>
                    </a:srgbClr>
                  </a:outerShdw>
                </a:effectLst>
              </a:rPr>
              <a:t> </a:t>
            </a:r>
          </a:p>
          <a:p>
            <a:r>
              <a:rPr lang="en-GB" sz="3600" b="1" dirty="0">
                <a:solidFill>
                  <a:srgbClr val="92D050"/>
                </a:solidFill>
                <a:effectLst>
                  <a:outerShdw blurRad="38100" dist="38100" dir="2700000" algn="tl">
                    <a:srgbClr val="000000">
                      <a:alpha val="43137"/>
                    </a:srgbClr>
                  </a:outerShdw>
                </a:effectLst>
              </a:rPr>
              <a:t>Support</a:t>
            </a:r>
            <a:r>
              <a:rPr lang="en-GB" sz="3600" b="1" dirty="0">
                <a:effectLst>
                  <a:outerShdw blurRad="38100" dist="38100" dir="2700000" algn="tl">
                    <a:srgbClr val="000000">
                      <a:alpha val="43137"/>
                    </a:srgbClr>
                  </a:outerShdw>
                </a:effectLst>
              </a:rPr>
              <a:t> </a:t>
            </a:r>
          </a:p>
          <a:p>
            <a:r>
              <a:rPr lang="en-GB" sz="3600" b="1" dirty="0">
                <a:solidFill>
                  <a:srgbClr val="FFC000"/>
                </a:solidFill>
                <a:effectLst>
                  <a:outerShdw blurRad="38100" dist="38100" dir="2700000" algn="tl">
                    <a:srgbClr val="000000">
                      <a:alpha val="43137"/>
                    </a:srgbClr>
                  </a:outerShdw>
                </a:effectLst>
              </a:rPr>
              <a:t>Assistants</a:t>
            </a:r>
          </a:p>
        </p:txBody>
      </p:sp>
      <p:pic>
        <p:nvPicPr>
          <p:cNvPr id="4" name="Picture 2">
            <a:extLst>
              <a:ext uri="{FF2B5EF4-FFF2-40B4-BE49-F238E27FC236}">
                <a16:creationId xmlns:a16="http://schemas.microsoft.com/office/drawing/2014/main" id="{A55FDB89-1886-4EC4-8BD8-B805433BC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2772" y="2175359"/>
            <a:ext cx="2895600" cy="8561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ands holding heart">
            <a:extLst>
              <a:ext uri="{FF2B5EF4-FFF2-40B4-BE49-F238E27FC236}">
                <a16:creationId xmlns:a16="http://schemas.microsoft.com/office/drawing/2014/main" id="{EE2F685D-7F0C-49A2-8B6D-F06D33D51184}"/>
              </a:ext>
            </a:extLst>
          </p:cNvPr>
          <p:cNvPicPr>
            <a:picLocks noChangeAspect="1"/>
          </p:cNvPicPr>
          <p:nvPr/>
        </p:nvPicPr>
        <p:blipFill>
          <a:blip r:embed="rId4"/>
          <a:stretch>
            <a:fillRect/>
          </a:stretch>
        </p:blipFill>
        <p:spPr>
          <a:xfrm>
            <a:off x="3871516" y="3278793"/>
            <a:ext cx="3578112" cy="2385408"/>
          </a:xfrm>
          <a:prstGeom prst="rect">
            <a:avLst/>
          </a:prstGeom>
        </p:spPr>
      </p:pic>
    </p:spTree>
    <p:extLst>
      <p:ext uri="{BB962C8B-B14F-4D97-AF65-F5344CB8AC3E}">
        <p14:creationId xmlns:p14="http://schemas.microsoft.com/office/powerpoint/2010/main" val="2130013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A4967-F397-45C1-A7DC-E4BDE6F2FA58}"/>
              </a:ext>
            </a:extLst>
          </p:cNvPr>
          <p:cNvSpPr>
            <a:spLocks noGrp="1"/>
          </p:cNvSpPr>
          <p:nvPr>
            <p:ph type="title"/>
          </p:nvPr>
        </p:nvSpPr>
        <p:spPr/>
        <p:txBody>
          <a:bodyPr/>
          <a:lstStyle/>
          <a:p>
            <a:r>
              <a:rPr lang="en-GB" dirty="0"/>
              <a:t>Why do we need ELSA?</a:t>
            </a:r>
          </a:p>
        </p:txBody>
      </p:sp>
      <p:sp>
        <p:nvSpPr>
          <p:cNvPr id="3" name="Content Placeholder 2">
            <a:extLst>
              <a:ext uri="{FF2B5EF4-FFF2-40B4-BE49-F238E27FC236}">
                <a16:creationId xmlns:a16="http://schemas.microsoft.com/office/drawing/2014/main" id="{D8089B45-BE93-48EE-B3B4-96C5F56B3638}"/>
              </a:ext>
            </a:extLst>
          </p:cNvPr>
          <p:cNvSpPr>
            <a:spLocks noGrp="1"/>
          </p:cNvSpPr>
          <p:nvPr>
            <p:ph idx="1"/>
          </p:nvPr>
        </p:nvSpPr>
        <p:spPr/>
        <p:txBody>
          <a:bodyPr>
            <a:normAutofit/>
          </a:bodyPr>
          <a:lstStyle/>
          <a:p>
            <a:r>
              <a:rPr lang="en-GB" dirty="0"/>
              <a:t>Increase in rates of probable mental disorders in CYP in England</a:t>
            </a:r>
          </a:p>
          <a:p>
            <a:r>
              <a:rPr lang="en-GB" dirty="0"/>
              <a:t>Effects of lockdown </a:t>
            </a:r>
          </a:p>
          <a:p>
            <a:r>
              <a:rPr lang="en-GB" dirty="0"/>
              <a:t>Prevalence of ACEs</a:t>
            </a:r>
          </a:p>
          <a:p>
            <a:r>
              <a:rPr lang="en-GB" dirty="0"/>
              <a:t>Increased vulnerability to mental health difficulties of children who have experienced abuse and neglect (UK Trauma Council)</a:t>
            </a:r>
          </a:p>
        </p:txBody>
      </p:sp>
      <p:pic>
        <p:nvPicPr>
          <p:cNvPr id="4" name="Picture 2">
            <a:extLst>
              <a:ext uri="{FF2B5EF4-FFF2-40B4-BE49-F238E27FC236}">
                <a16:creationId xmlns:a16="http://schemas.microsoft.com/office/drawing/2014/main" id="{C07A7350-939F-4190-BB10-79070C102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09689"/>
            <a:ext cx="2895600" cy="8561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locks with facial expressions">
            <a:extLst>
              <a:ext uri="{FF2B5EF4-FFF2-40B4-BE49-F238E27FC236}">
                <a16:creationId xmlns:a16="http://schemas.microsoft.com/office/drawing/2014/main" id="{2CCBC523-39F5-46E4-B3D4-48F30A9F4BC6}"/>
              </a:ext>
            </a:extLst>
          </p:cNvPr>
          <p:cNvPicPr>
            <a:picLocks noChangeAspect="1"/>
          </p:cNvPicPr>
          <p:nvPr/>
        </p:nvPicPr>
        <p:blipFill>
          <a:blip r:embed="rId4"/>
          <a:stretch>
            <a:fillRect/>
          </a:stretch>
        </p:blipFill>
        <p:spPr>
          <a:xfrm>
            <a:off x="5317670" y="2755825"/>
            <a:ext cx="2624986" cy="1750861"/>
          </a:xfrm>
          <a:prstGeom prst="rect">
            <a:avLst/>
          </a:prstGeom>
        </p:spPr>
      </p:pic>
    </p:spTree>
    <p:extLst>
      <p:ext uri="{BB962C8B-B14F-4D97-AF65-F5344CB8AC3E}">
        <p14:creationId xmlns:p14="http://schemas.microsoft.com/office/powerpoint/2010/main" val="2146208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ce with facial expressions">
            <a:extLst>
              <a:ext uri="{FF2B5EF4-FFF2-40B4-BE49-F238E27FC236}">
                <a16:creationId xmlns:a16="http://schemas.microsoft.com/office/drawing/2014/main" id="{F2411D50-57A5-42FD-A496-14D97B9CCDF8}"/>
              </a:ext>
            </a:extLst>
          </p:cNvPr>
          <p:cNvPicPr>
            <a:picLocks noChangeAspect="1"/>
          </p:cNvPicPr>
          <p:nvPr/>
        </p:nvPicPr>
        <p:blipFill>
          <a:blip r:embed="rId3"/>
          <a:stretch>
            <a:fillRect/>
          </a:stretch>
        </p:blipFill>
        <p:spPr>
          <a:xfrm>
            <a:off x="5818413" y="1803400"/>
            <a:ext cx="2438400" cy="1625600"/>
          </a:xfrm>
          <a:prstGeom prst="rect">
            <a:avLst/>
          </a:prstGeom>
        </p:spPr>
      </p:pic>
      <p:sp>
        <p:nvSpPr>
          <p:cNvPr id="2" name="Title 1"/>
          <p:cNvSpPr>
            <a:spLocks noGrp="1"/>
          </p:cNvSpPr>
          <p:nvPr>
            <p:ph type="title"/>
          </p:nvPr>
        </p:nvSpPr>
        <p:spPr/>
        <p:txBody>
          <a:bodyPr/>
          <a:lstStyle/>
          <a:p>
            <a:r>
              <a:rPr lang="en-GB" dirty="0"/>
              <a:t>What is Emotional Literacy?</a:t>
            </a:r>
          </a:p>
        </p:txBody>
      </p:sp>
      <p:sp>
        <p:nvSpPr>
          <p:cNvPr id="3" name="Content Placeholder 2"/>
          <p:cNvSpPr>
            <a:spLocks noGrp="1"/>
          </p:cNvSpPr>
          <p:nvPr>
            <p:ph idx="1"/>
          </p:nvPr>
        </p:nvSpPr>
        <p:spPr/>
        <p:txBody>
          <a:bodyPr/>
          <a:lstStyle/>
          <a:p>
            <a:r>
              <a:rPr lang="en-GB" dirty="0"/>
              <a:t>Knowing your feelings</a:t>
            </a:r>
          </a:p>
          <a:p>
            <a:r>
              <a:rPr lang="en-GB" dirty="0"/>
              <a:t>Having a sense of empathy</a:t>
            </a:r>
          </a:p>
          <a:p>
            <a:r>
              <a:rPr lang="en-GB" dirty="0"/>
              <a:t>Learning to manage your emotions</a:t>
            </a:r>
          </a:p>
          <a:p>
            <a:r>
              <a:rPr lang="en-GB" dirty="0"/>
              <a:t>Learning to repair emotional problems</a:t>
            </a:r>
          </a:p>
          <a:p>
            <a:r>
              <a:rPr lang="en-GB" dirty="0"/>
              <a:t>Developing emotional interactivity</a:t>
            </a:r>
          </a:p>
          <a:p>
            <a:pPr marL="0" indent="0">
              <a:buNone/>
            </a:pPr>
            <a:endParaRPr lang="en-GB" dirty="0"/>
          </a:p>
        </p:txBody>
      </p:sp>
    </p:spTree>
    <p:extLst>
      <p:ext uri="{BB962C8B-B14F-4D97-AF65-F5344CB8AC3E}">
        <p14:creationId xmlns:p14="http://schemas.microsoft.com/office/powerpoint/2010/main" val="2604599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ld and silver stars">
            <a:extLst>
              <a:ext uri="{FF2B5EF4-FFF2-40B4-BE49-F238E27FC236}">
                <a16:creationId xmlns:a16="http://schemas.microsoft.com/office/drawing/2014/main" id="{5E4205E4-998F-44D5-8521-718C0EB52A91}"/>
              </a:ext>
            </a:extLst>
          </p:cNvPr>
          <p:cNvPicPr>
            <a:picLocks noChangeAspect="1"/>
          </p:cNvPicPr>
          <p:nvPr/>
        </p:nvPicPr>
        <p:blipFill>
          <a:blip r:embed="rId3">
            <a:alphaModFix amt="24000"/>
          </a:blip>
          <a:stretch>
            <a:fillRect/>
          </a:stretch>
        </p:blipFill>
        <p:spPr>
          <a:xfrm>
            <a:off x="0" y="0"/>
            <a:ext cx="9653218" cy="6857999"/>
          </a:xfrm>
          <a:prstGeom prst="rect">
            <a:avLst/>
          </a:prstGeom>
        </p:spPr>
      </p:pic>
      <p:sp>
        <p:nvSpPr>
          <p:cNvPr id="43010" name="Rectangle 2"/>
          <p:cNvSpPr>
            <a:spLocks noGrp="1" noChangeArrowheads="1"/>
          </p:cNvSpPr>
          <p:nvPr>
            <p:ph type="title"/>
          </p:nvPr>
        </p:nvSpPr>
        <p:spPr>
          <a:xfrm>
            <a:off x="759715" y="985292"/>
            <a:ext cx="8229600" cy="1143000"/>
          </a:xfrm>
        </p:spPr>
        <p:txBody>
          <a:bodyPr/>
          <a:lstStyle/>
          <a:p>
            <a:pPr algn="l" eaLnBrk="1" hangingPunct="1"/>
            <a:r>
              <a:rPr lang="en-US" altLang="en-US" sz="4000" dirty="0"/>
              <a:t> </a:t>
            </a:r>
            <a:r>
              <a:rPr lang="en-US" altLang="en-US" sz="4000" dirty="0">
                <a:solidFill>
                  <a:schemeClr val="tx2">
                    <a:lumMod val="90000"/>
                    <a:lumOff val="10000"/>
                  </a:schemeClr>
                </a:solidFill>
              </a:rPr>
              <a:t>Benefits of Emotional Literacy</a:t>
            </a:r>
            <a:endParaRPr lang="en-US" altLang="en-US" dirty="0">
              <a:solidFill>
                <a:schemeClr val="tx2">
                  <a:lumMod val="90000"/>
                  <a:lumOff val="10000"/>
                </a:schemeClr>
              </a:solidFill>
            </a:endParaRPr>
          </a:p>
        </p:txBody>
      </p:sp>
      <p:sp>
        <p:nvSpPr>
          <p:cNvPr id="82947" name="Rectangle 3"/>
          <p:cNvSpPr>
            <a:spLocks noGrp="1" noChangeArrowheads="1"/>
          </p:cNvSpPr>
          <p:nvPr>
            <p:ph idx="1"/>
          </p:nvPr>
        </p:nvSpPr>
        <p:spPr>
          <a:xfrm>
            <a:off x="683568" y="2128292"/>
            <a:ext cx="7355160" cy="3954463"/>
          </a:xfrm>
        </p:spPr>
        <p:txBody>
          <a:bodyPr>
            <a:normAutofit lnSpcReduction="10000"/>
          </a:bodyPr>
          <a:lstStyle/>
          <a:p>
            <a:pPr eaLnBrk="1" hangingPunct="1">
              <a:lnSpc>
                <a:spcPct val="90000"/>
              </a:lnSpc>
            </a:pPr>
            <a:r>
              <a:rPr lang="en-US" altLang="en-US" dirty="0"/>
              <a:t>When we feel good we learn better.</a:t>
            </a:r>
          </a:p>
          <a:p>
            <a:pPr eaLnBrk="1" hangingPunct="1">
              <a:lnSpc>
                <a:spcPct val="90000"/>
              </a:lnSpc>
            </a:pPr>
            <a:r>
              <a:rPr lang="en-US" altLang="en-US" dirty="0"/>
              <a:t>Improving emotional literacy raises standards.</a:t>
            </a:r>
          </a:p>
          <a:p>
            <a:pPr eaLnBrk="1" hangingPunct="1">
              <a:lnSpc>
                <a:spcPct val="90000"/>
              </a:lnSpc>
            </a:pPr>
            <a:r>
              <a:rPr lang="en-US" altLang="en-US" dirty="0"/>
              <a:t>Emotional wellbeing makes learning more enjoyable.</a:t>
            </a:r>
          </a:p>
          <a:p>
            <a:pPr eaLnBrk="1" hangingPunct="1">
              <a:lnSpc>
                <a:spcPct val="90000"/>
              </a:lnSpc>
            </a:pPr>
            <a:r>
              <a:rPr lang="en-US" altLang="en-US" dirty="0"/>
              <a:t>Improved emotional literacy reduces stress.</a:t>
            </a:r>
          </a:p>
          <a:p>
            <a:pPr eaLnBrk="1" hangingPunct="1">
              <a:lnSpc>
                <a:spcPct val="90000"/>
              </a:lnSpc>
              <a:buFontTx/>
              <a:buNone/>
            </a:pPr>
            <a:br>
              <a:rPr lang="en-US" altLang="en-US" sz="2400" dirty="0"/>
            </a:br>
            <a:r>
              <a:rPr lang="en-US" altLang="en-US" sz="2400" dirty="0"/>
              <a:t>(Sharp, 2001) </a:t>
            </a:r>
          </a:p>
        </p:txBody>
      </p:sp>
    </p:spTree>
    <p:extLst>
      <p:ext uri="{BB962C8B-B14F-4D97-AF65-F5344CB8AC3E}">
        <p14:creationId xmlns:p14="http://schemas.microsoft.com/office/powerpoint/2010/main" val="1435110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blinds(horizontal)">
                                      <p:cBhvr>
                                        <p:cTn id="7" dur="500"/>
                                        <p:tgtEl>
                                          <p:spTgt spid="82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E5D71-01FC-439B-8B82-5916CF952F87}"/>
              </a:ext>
            </a:extLst>
          </p:cNvPr>
          <p:cNvSpPr>
            <a:spLocks noGrp="1"/>
          </p:cNvSpPr>
          <p:nvPr>
            <p:ph type="title"/>
          </p:nvPr>
        </p:nvSpPr>
        <p:spPr/>
        <p:txBody>
          <a:bodyPr/>
          <a:lstStyle/>
          <a:p>
            <a:r>
              <a:rPr lang="en-GB" dirty="0"/>
              <a:t>ELSA in CW&amp;C</a:t>
            </a:r>
          </a:p>
        </p:txBody>
      </p:sp>
      <p:sp>
        <p:nvSpPr>
          <p:cNvPr id="3" name="Content Placeholder 2">
            <a:extLst>
              <a:ext uri="{FF2B5EF4-FFF2-40B4-BE49-F238E27FC236}">
                <a16:creationId xmlns:a16="http://schemas.microsoft.com/office/drawing/2014/main" id="{33D2FEFE-CDA0-4780-85F5-072D266E316D}"/>
              </a:ext>
            </a:extLst>
          </p:cNvPr>
          <p:cNvSpPr>
            <a:spLocks noGrp="1"/>
          </p:cNvSpPr>
          <p:nvPr>
            <p:ph idx="1"/>
          </p:nvPr>
        </p:nvSpPr>
        <p:spPr/>
        <p:txBody>
          <a:bodyPr>
            <a:normAutofit/>
          </a:bodyPr>
          <a:lstStyle/>
          <a:p>
            <a:pPr lvl="1">
              <a:buFont typeface="Arial" pitchFamily="34" charset="0"/>
              <a:buChar char="•"/>
            </a:pPr>
            <a:r>
              <a:rPr lang="en-GB" altLang="en-US" dirty="0"/>
              <a:t>Introduced in 2014</a:t>
            </a:r>
          </a:p>
          <a:p>
            <a:pPr lvl="1">
              <a:buFont typeface="Arial" pitchFamily="34" charset="0"/>
              <a:buChar char="•"/>
            </a:pPr>
            <a:r>
              <a:rPr lang="en-GB" altLang="en-US" dirty="0"/>
              <a:t>213 ELSAs trained to date – from nursery, primary, secondary and specialist settings</a:t>
            </a:r>
          </a:p>
          <a:p>
            <a:pPr lvl="1">
              <a:buFont typeface="Arial" pitchFamily="34" charset="0"/>
              <a:buChar char="•"/>
            </a:pPr>
            <a:r>
              <a:rPr lang="en-GB" altLang="en-US" dirty="0"/>
              <a:t>CEPs supervise 152 ELSAs in 101 CW&amp;C schools plus 3 OOB supporting Children in our Care</a:t>
            </a:r>
          </a:p>
          <a:p>
            <a:pPr lvl="1">
              <a:buFont typeface="Arial" pitchFamily="34" charset="0"/>
              <a:buChar char="•"/>
            </a:pPr>
            <a:r>
              <a:rPr lang="en-GB" altLang="en-US" dirty="0"/>
              <a:t>Recognised as an important protective factor for children and young people’s mental health when developing the local Recovery Model</a:t>
            </a:r>
          </a:p>
          <a:p>
            <a:endParaRPr lang="en-GB" dirty="0"/>
          </a:p>
        </p:txBody>
      </p:sp>
      <p:pic>
        <p:nvPicPr>
          <p:cNvPr id="4" name="Picture 2">
            <a:extLst>
              <a:ext uri="{FF2B5EF4-FFF2-40B4-BE49-F238E27FC236}">
                <a16:creationId xmlns:a16="http://schemas.microsoft.com/office/drawing/2014/main" id="{A6277C7E-11B3-4C27-8857-0165BCBF2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09689"/>
            <a:ext cx="2895600" cy="85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476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4B79-38C8-4E09-B5D1-B121827234E0}"/>
              </a:ext>
            </a:extLst>
          </p:cNvPr>
          <p:cNvSpPr>
            <a:spLocks noGrp="1"/>
          </p:cNvSpPr>
          <p:nvPr>
            <p:ph type="title"/>
          </p:nvPr>
        </p:nvSpPr>
        <p:spPr/>
        <p:txBody>
          <a:bodyPr/>
          <a:lstStyle/>
          <a:p>
            <a:r>
              <a:rPr lang="en-GB" dirty="0"/>
              <a:t>ELSA Initial Training </a:t>
            </a:r>
          </a:p>
        </p:txBody>
      </p:sp>
      <p:sp>
        <p:nvSpPr>
          <p:cNvPr id="3" name="Content Placeholder 2">
            <a:extLst>
              <a:ext uri="{FF2B5EF4-FFF2-40B4-BE49-F238E27FC236}">
                <a16:creationId xmlns:a16="http://schemas.microsoft.com/office/drawing/2014/main" id="{DA298EC5-09D6-437F-9B09-F58222C00593}"/>
              </a:ext>
            </a:extLst>
          </p:cNvPr>
          <p:cNvSpPr>
            <a:spLocks noGrp="1"/>
          </p:cNvSpPr>
          <p:nvPr>
            <p:ph idx="1"/>
          </p:nvPr>
        </p:nvSpPr>
        <p:spPr>
          <a:xfrm>
            <a:off x="457200" y="2175359"/>
            <a:ext cx="4941277" cy="3950804"/>
          </a:xfrm>
        </p:spPr>
        <p:txBody>
          <a:bodyPr>
            <a:normAutofit fontScale="62500" lnSpcReduction="20000"/>
          </a:bodyPr>
          <a:lstStyle/>
          <a:p>
            <a:r>
              <a:rPr lang="en-GB" dirty="0"/>
              <a:t>Introduction to ELSA</a:t>
            </a:r>
          </a:p>
          <a:p>
            <a:r>
              <a:rPr lang="en-GB" dirty="0"/>
              <a:t>Raising Emotional Awareness &amp; Emotional Literacy in schools</a:t>
            </a:r>
          </a:p>
          <a:p>
            <a:r>
              <a:rPr lang="en-GB" dirty="0"/>
              <a:t>Self-esteem</a:t>
            </a:r>
          </a:p>
          <a:p>
            <a:r>
              <a:rPr lang="en-GB" dirty="0"/>
              <a:t>Active Listening</a:t>
            </a:r>
          </a:p>
          <a:p>
            <a:r>
              <a:rPr lang="en-GB" dirty="0"/>
              <a:t>Anger Management</a:t>
            </a:r>
          </a:p>
          <a:p>
            <a:r>
              <a:rPr lang="en-GB" dirty="0"/>
              <a:t>Working through puppets</a:t>
            </a:r>
          </a:p>
          <a:p>
            <a:r>
              <a:rPr lang="en-GB" dirty="0"/>
              <a:t>Social Skills</a:t>
            </a:r>
          </a:p>
          <a:p>
            <a:r>
              <a:rPr lang="en-GB" dirty="0"/>
              <a:t>Autism</a:t>
            </a:r>
          </a:p>
          <a:p>
            <a:r>
              <a:rPr lang="en-GB" dirty="0"/>
              <a:t>Therapeutic Stories</a:t>
            </a:r>
          </a:p>
          <a:p>
            <a:r>
              <a:rPr lang="en-GB" dirty="0"/>
              <a:t>Social and Friendship Skills</a:t>
            </a:r>
          </a:p>
          <a:p>
            <a:r>
              <a:rPr lang="en-GB" dirty="0"/>
              <a:t>Loss, Bereavement and Family Break-up</a:t>
            </a:r>
          </a:p>
        </p:txBody>
      </p:sp>
      <p:pic>
        <p:nvPicPr>
          <p:cNvPr id="8" name="Picture 2" descr="See the source image">
            <a:extLst>
              <a:ext uri="{FF2B5EF4-FFF2-40B4-BE49-F238E27FC236}">
                <a16:creationId xmlns:a16="http://schemas.microsoft.com/office/drawing/2014/main" id="{F8BDFB67-9B3C-4E75-9693-10D23F877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7343" y="2175359"/>
            <a:ext cx="2275421" cy="34165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68FBE48-5FA7-436F-BA25-F7511A488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09689"/>
            <a:ext cx="2895600" cy="85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532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EBAB-47B6-4D4D-B882-030C2D580139}"/>
              </a:ext>
            </a:extLst>
          </p:cNvPr>
          <p:cNvSpPr>
            <a:spLocks noGrp="1"/>
          </p:cNvSpPr>
          <p:nvPr>
            <p:ph type="title"/>
          </p:nvPr>
        </p:nvSpPr>
        <p:spPr/>
        <p:txBody>
          <a:bodyPr/>
          <a:lstStyle/>
          <a:p>
            <a:r>
              <a:rPr lang="en-GB" dirty="0"/>
              <a:t>What do ELSAs do?</a:t>
            </a:r>
          </a:p>
        </p:txBody>
      </p:sp>
      <p:sp>
        <p:nvSpPr>
          <p:cNvPr id="3" name="Content Placeholder 2">
            <a:extLst>
              <a:ext uri="{FF2B5EF4-FFF2-40B4-BE49-F238E27FC236}">
                <a16:creationId xmlns:a16="http://schemas.microsoft.com/office/drawing/2014/main" id="{6CE1A755-33DB-4B58-8D6B-CD7CEC61455A}"/>
              </a:ext>
            </a:extLst>
          </p:cNvPr>
          <p:cNvSpPr>
            <a:spLocks noGrp="1"/>
          </p:cNvSpPr>
          <p:nvPr>
            <p:ph idx="1"/>
          </p:nvPr>
        </p:nvSpPr>
        <p:spPr/>
        <p:txBody>
          <a:bodyPr/>
          <a:lstStyle/>
          <a:p>
            <a:r>
              <a:rPr lang="en-GB" dirty="0"/>
              <a:t>Provide interventions for an agreed period of time to develop social and emotional skills</a:t>
            </a:r>
          </a:p>
          <a:p>
            <a:r>
              <a:rPr lang="en-GB" dirty="0"/>
              <a:t>Promote emotional wellbeing in school</a:t>
            </a:r>
          </a:p>
          <a:p>
            <a:r>
              <a:rPr lang="en-GB" dirty="0"/>
              <a:t>Support teachers to meet children’s social and emotional needs</a:t>
            </a:r>
          </a:p>
          <a:p>
            <a:r>
              <a:rPr lang="en-GB" dirty="0"/>
              <a:t>Liaise with parents/carers to support children</a:t>
            </a:r>
          </a:p>
        </p:txBody>
      </p:sp>
      <p:pic>
        <p:nvPicPr>
          <p:cNvPr id="9" name="Picture 8" descr="Birds flying in formation">
            <a:extLst>
              <a:ext uri="{FF2B5EF4-FFF2-40B4-BE49-F238E27FC236}">
                <a16:creationId xmlns:a16="http://schemas.microsoft.com/office/drawing/2014/main" id="{A630FCAF-0A7B-47C8-85B2-667BCB685303}"/>
              </a:ext>
            </a:extLst>
          </p:cNvPr>
          <p:cNvPicPr>
            <a:picLocks noChangeAspect="1"/>
          </p:cNvPicPr>
          <p:nvPr/>
        </p:nvPicPr>
        <p:blipFill>
          <a:blip r:embed="rId3">
            <a:alphaModFix amt="16000"/>
          </a:blip>
          <a:stretch>
            <a:fillRect/>
          </a:stretch>
        </p:blipFill>
        <p:spPr>
          <a:xfrm>
            <a:off x="0" y="731837"/>
            <a:ext cx="9144000" cy="6126163"/>
          </a:xfrm>
          <a:prstGeom prst="rect">
            <a:avLst/>
          </a:prstGeom>
        </p:spPr>
      </p:pic>
    </p:spTree>
    <p:extLst>
      <p:ext uri="{BB962C8B-B14F-4D97-AF65-F5344CB8AC3E}">
        <p14:creationId xmlns:p14="http://schemas.microsoft.com/office/powerpoint/2010/main" val="162978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oys at a table">
            <a:extLst>
              <a:ext uri="{FF2B5EF4-FFF2-40B4-BE49-F238E27FC236}">
                <a16:creationId xmlns:a16="http://schemas.microsoft.com/office/drawing/2014/main" id="{FBDA9398-F562-4A81-8F78-2A33E2F042C9}"/>
              </a:ext>
            </a:extLst>
          </p:cNvPr>
          <p:cNvPicPr>
            <a:picLocks noChangeAspect="1"/>
          </p:cNvPicPr>
          <p:nvPr/>
        </p:nvPicPr>
        <p:blipFill>
          <a:blip r:embed="rId3">
            <a:alphaModFix amt="17000"/>
          </a:blip>
          <a:stretch>
            <a:fillRect/>
          </a:stretch>
        </p:blipFill>
        <p:spPr>
          <a:xfrm>
            <a:off x="0" y="154086"/>
            <a:ext cx="9144000" cy="6549827"/>
          </a:xfrm>
          <a:prstGeom prst="rect">
            <a:avLst/>
          </a:prstGeom>
        </p:spPr>
      </p:pic>
      <p:sp>
        <p:nvSpPr>
          <p:cNvPr id="2" name="Title 1">
            <a:extLst>
              <a:ext uri="{FF2B5EF4-FFF2-40B4-BE49-F238E27FC236}">
                <a16:creationId xmlns:a16="http://schemas.microsoft.com/office/drawing/2014/main" id="{F9532CCF-6EE3-42A6-AC77-247A3815F29D}"/>
              </a:ext>
            </a:extLst>
          </p:cNvPr>
          <p:cNvSpPr>
            <a:spLocks noGrp="1"/>
          </p:cNvSpPr>
          <p:nvPr>
            <p:ph type="title"/>
          </p:nvPr>
        </p:nvSpPr>
        <p:spPr/>
        <p:txBody>
          <a:bodyPr/>
          <a:lstStyle/>
          <a:p>
            <a:r>
              <a:rPr lang="en-GB" dirty="0"/>
              <a:t>Typically…</a:t>
            </a:r>
          </a:p>
        </p:txBody>
      </p:sp>
      <p:sp>
        <p:nvSpPr>
          <p:cNvPr id="3" name="Content Placeholder 2">
            <a:extLst>
              <a:ext uri="{FF2B5EF4-FFF2-40B4-BE49-F238E27FC236}">
                <a16:creationId xmlns:a16="http://schemas.microsoft.com/office/drawing/2014/main" id="{1A9A796A-4126-4BC1-9E77-6E57313C8AEE}"/>
              </a:ext>
            </a:extLst>
          </p:cNvPr>
          <p:cNvSpPr>
            <a:spLocks noGrp="1"/>
          </p:cNvSpPr>
          <p:nvPr>
            <p:ph idx="1"/>
          </p:nvPr>
        </p:nvSpPr>
        <p:spPr/>
        <p:txBody>
          <a:bodyPr/>
          <a:lstStyle/>
          <a:p>
            <a:r>
              <a:rPr lang="en-GB" dirty="0"/>
              <a:t>Building relationships – through games, activities, wishes and feelings</a:t>
            </a:r>
          </a:p>
          <a:p>
            <a:r>
              <a:rPr lang="en-GB" dirty="0"/>
              <a:t>Support understanding of emotions</a:t>
            </a:r>
          </a:p>
          <a:p>
            <a:r>
              <a:rPr lang="en-GB" dirty="0"/>
              <a:t>Develop social skills</a:t>
            </a:r>
          </a:p>
          <a:p>
            <a:r>
              <a:rPr lang="en-GB" dirty="0"/>
              <a:t>Provide a secure base for children who need it</a:t>
            </a:r>
          </a:p>
        </p:txBody>
      </p:sp>
    </p:spTree>
    <p:extLst>
      <p:ext uri="{BB962C8B-B14F-4D97-AF65-F5344CB8AC3E}">
        <p14:creationId xmlns:p14="http://schemas.microsoft.com/office/powerpoint/2010/main" val="27878797"/>
      </p:ext>
    </p:extLst>
  </p:cSld>
  <p:clrMapOvr>
    <a:masterClrMapping/>
  </p:clrMapOvr>
</p:sld>
</file>

<file path=ppt/theme/theme1.xml><?xml version="1.0" encoding="utf-8"?>
<a:theme xmlns:a="http://schemas.openxmlformats.org/drawingml/2006/main" name="Office Theme">
  <a:themeElements>
    <a:clrScheme name="Custom 1">
      <a:dk1>
        <a:srgbClr val="2C0437"/>
      </a:dk1>
      <a:lt1>
        <a:sysClr val="window" lastClr="FFFFFF"/>
      </a:lt1>
      <a:dk2>
        <a:srgbClr val="2C0437"/>
      </a:dk2>
      <a:lt2>
        <a:srgbClr val="FEFEFE"/>
      </a:lt2>
      <a:accent1>
        <a:srgbClr val="D9002E"/>
      </a:accent1>
      <a:accent2>
        <a:srgbClr val="E96906"/>
      </a:accent2>
      <a:accent3>
        <a:srgbClr val="C6D109"/>
      </a:accent3>
      <a:accent4>
        <a:srgbClr val="5B107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KeywordsField0 xmlns="0e039adb-610e-475e-bb34-e0aeb54ef203" xsi:nil="true"/>
    <LGCRSClassificationField0 xmlns="0e039adb-610e-475e-bb34-e0aeb54ef203" xsi:nil="true"/>
    <jbd38dc70aa84a9db3c4f9a6a1a12c99 xmlns="0e039adb-610e-475e-bb34-e0aeb54ef203">
      <Terms xmlns="http://schemas.microsoft.com/office/infopath/2007/PartnerControls"/>
    </jbd38dc70aa84a9db3c4f9a6a1a12c99>
    <p47a9b821e7c4bfea68473fda86c9cbe xmlns="0e039adb-610e-475e-bb34-e0aeb54ef203">
      <Terms xmlns="http://schemas.microsoft.com/office/infopath/2007/PartnerControls">
        <TermInfo xmlns="http://schemas.microsoft.com/office/infopath/2007/PartnerControls">
          <TermName xmlns="http://schemas.microsoft.com/office/infopath/2007/PartnerControls">Communication and media</TermName>
          <TermId xmlns="http://schemas.microsoft.com/office/infopath/2007/PartnerControls">d360d19f-a444-4b64-8a56-0cb96668875b</TermId>
        </TermInfo>
        <TermInfo xmlns="http://schemas.microsoft.com/office/infopath/2007/PartnerControls">
          <TermName xmlns="http://schemas.microsoft.com/office/infopath/2007/PartnerControls">Communications and media</TermName>
          <TermId xmlns="http://schemas.microsoft.com/office/infopath/2007/PartnerControls">f5abb869-2753-4d67-9db9-b3b2287e1225</TermId>
        </TermInfo>
      </Terms>
    </p47a9b821e7c4bfea68473fda86c9cbe>
    <TaxCatchAll xmlns="cfe902a3-d7d6-4895-b0ef-26020439d06b">
      <Value>743</Value>
      <Value>724</Value>
    </TaxCatchAll>
    <Publisher xmlns="0e039adb-610e-475e-bb34-e0aeb54ef203">Cheshire West and Chester Council</Publisher>
    <Description0 xmlns="0e039adb-610e-475e-bb34-e0aeb54ef20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LGCRS Document" ma:contentTypeID="0x010100A98A2766F25C4E5F8C2522351FBAAF5A006910867DCF72EE479FD71999E004D066" ma:contentTypeVersion="7" ma:contentTypeDescription="LGCRS Document Content Type" ma:contentTypeScope="" ma:versionID="d0d34410a2b659d2c45fbb96fca9fbf7">
  <xsd:schema xmlns:xsd="http://www.w3.org/2001/XMLSchema" xmlns:xs="http://www.w3.org/2001/XMLSchema" xmlns:p="http://schemas.microsoft.com/office/2006/metadata/properties" xmlns:ns2="0e039adb-610e-475e-bb34-e0aeb54ef203" xmlns:ns3="cfe902a3-d7d6-4895-b0ef-26020439d06b" targetNamespace="http://schemas.microsoft.com/office/2006/metadata/properties" ma:root="true" ma:fieldsID="d1a5fb5200471a8df6da97ac368b285f" ns2:_="" ns3:_="">
    <xsd:import namespace="0e039adb-610e-475e-bb34-e0aeb54ef203"/>
    <xsd:import namespace="cfe902a3-d7d6-4895-b0ef-26020439d06b"/>
    <xsd:element name="properties">
      <xsd:complexType>
        <xsd:sequence>
          <xsd:element name="documentManagement">
            <xsd:complexType>
              <xsd:all>
                <xsd:element ref="ns2:Publisher" minOccurs="0"/>
                <xsd:element ref="ns2:LGCRSClassificationField0" minOccurs="0"/>
                <xsd:element ref="ns2:jbd38dc70aa84a9db3c4f9a6a1a12c99" minOccurs="0"/>
                <xsd:element ref="ns3:TaxCatchAll" minOccurs="0"/>
                <xsd:element ref="ns2:DocumentKeywordsField0" minOccurs="0"/>
                <xsd:element ref="ns2:p47a9b821e7c4bfea68473fda86c9cbe" minOccurs="0"/>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039adb-610e-475e-bb34-e0aeb54ef203" elementFormDefault="qualified">
    <xsd:import namespace="http://schemas.microsoft.com/office/2006/documentManagement/types"/>
    <xsd:import namespace="http://schemas.microsoft.com/office/infopath/2007/PartnerControls"/>
    <xsd:element name="Publisher" ma:index="4" nillable="true" ma:displayName="Publisher" ma:default="Cheshire West and Chester Council" ma:internalName="Publisher">
      <xsd:simpleType>
        <xsd:restriction base="dms:Text">
          <xsd:maxLength value="255"/>
        </xsd:restriction>
      </xsd:simpleType>
    </xsd:element>
    <xsd:element name="LGCRSClassificationField0" ma:index="8" nillable="true" ma:displayName="LGCRSClassificationField_0" ma:hidden="true" ma:internalName="LGCRSClassificationField0">
      <xsd:simpleType>
        <xsd:restriction base="dms:Note"/>
      </xsd:simpleType>
    </xsd:element>
    <xsd:element name="jbd38dc70aa84a9db3c4f9a6a1a12c99" ma:index="9" nillable="true" ma:taxonomy="true" ma:internalName="jbd38dc70aa84a9db3c4f9a6a1a12c99" ma:taxonomyFieldName="LGCRSClassification" ma:displayName="LGCRS Classification" ma:default="" ma:fieldId="{3bd38dc7-0aa8-4a9d-b3c4-f9a6a1a12c99}" ma:taxonomyMulti="true" ma:sspId="2f8a7de6-e466-4644-b9df-0e6a04479c98" ma:termSetId="921199ac-caf5-44d1-b9fc-37c7ff1b1883" ma:anchorId="00000000-0000-0000-0000-000000000000" ma:open="false" ma:isKeyword="false">
      <xsd:complexType>
        <xsd:sequence>
          <xsd:element ref="pc:Terms" minOccurs="0" maxOccurs="1"/>
        </xsd:sequence>
      </xsd:complexType>
    </xsd:element>
    <xsd:element name="DocumentKeywordsField0" ma:index="11" nillable="true" ma:displayName="DocumentKeywordsField_0" ma:hidden="true" ma:internalName="DocumentKeywordsField0">
      <xsd:simpleType>
        <xsd:restriction base="dms:Note"/>
      </xsd:simpleType>
    </xsd:element>
    <xsd:element name="p47a9b821e7c4bfea68473fda86c9cbe" ma:index="12" nillable="true" ma:taxonomy="true" ma:internalName="p47a9b821e7c4bfea68473fda86c9cbe" ma:taxonomyFieldName="DocumentKeywords" ma:displayName="Document Keywords" ma:default="" ma:fieldId="{947a9b82-1e7c-4bfe-a684-73fda86c9cbe}" ma:taxonomyMulti="true" ma:sspId="2f8a7de6-e466-4644-b9df-0e6a04479c98" ma:termSetId="1d3485b5-d8b2-4b8f-acbc-e44402f82ead" ma:anchorId="00000000-0000-0000-0000-000000000000" ma:open="true" ma:isKeyword="false">
      <xsd:complexType>
        <xsd:sequence>
          <xsd:element ref="pc:Terms" minOccurs="0" maxOccurs="1"/>
        </xsd:sequence>
      </xsd:complexType>
    </xsd:element>
    <xsd:element name="Description0" ma:index="17" nillable="true" ma:displayName="Description" ma:description="Please describe the document in a few lines" ma:internalName="Description0">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e902a3-d7d6-4895-b0ef-26020439d06b"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e6a2a34-1914-4605-b89a-9c0895e68f9c}" ma:internalName="TaxCatchAll" ma:showField="CatchAllData" ma:web="cfe902a3-d7d6-4895-b0ef-26020439d0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042BC6-3E03-4107-88D7-618E952C6141}">
  <ds:schemaRefs>
    <ds:schemaRef ds:uri="http://schemas.microsoft.com/office/2006/documentManagement/types"/>
    <ds:schemaRef ds:uri="http://purl.org/dc/terms/"/>
    <ds:schemaRef ds:uri="0e039adb-610e-475e-bb34-e0aeb54ef203"/>
    <ds:schemaRef ds:uri="http://schemas.microsoft.com/office/2006/metadata/properties"/>
    <ds:schemaRef ds:uri="http://schemas.openxmlformats.org/package/2006/metadata/core-properties"/>
    <ds:schemaRef ds:uri="http://www.w3.org/XML/1998/namespace"/>
    <ds:schemaRef ds:uri="http://purl.org/dc/dcmitype/"/>
    <ds:schemaRef ds:uri="http://schemas.microsoft.com/office/infopath/2007/PartnerControls"/>
    <ds:schemaRef ds:uri="cfe902a3-d7d6-4895-b0ef-26020439d06b"/>
    <ds:schemaRef ds:uri="http://purl.org/dc/elements/1.1/"/>
  </ds:schemaRefs>
</ds:datastoreItem>
</file>

<file path=customXml/itemProps2.xml><?xml version="1.0" encoding="utf-8"?>
<ds:datastoreItem xmlns:ds="http://schemas.openxmlformats.org/officeDocument/2006/customXml" ds:itemID="{79285086-581C-4FB7-8319-878EB094927A}">
  <ds:schemaRefs>
    <ds:schemaRef ds:uri="http://schemas.microsoft.com/sharepoint/v3/contenttype/forms"/>
  </ds:schemaRefs>
</ds:datastoreItem>
</file>

<file path=customXml/itemProps3.xml><?xml version="1.0" encoding="utf-8"?>
<ds:datastoreItem xmlns:ds="http://schemas.openxmlformats.org/officeDocument/2006/customXml" ds:itemID="{6CC7EFC2-970D-4928-971B-C4847FFEC3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039adb-610e-475e-bb34-e0aeb54ef203"/>
    <ds:schemaRef ds:uri="cfe902a3-d7d6-4895-b0ef-26020439d0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1417</TotalTime>
  <Words>2226</Words>
  <Application>Microsoft Office PowerPoint</Application>
  <PresentationFormat>On-screen Show (4:3)</PresentationFormat>
  <Paragraphs>207</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Introducing ELSA Education Conference for Foster Carers 17 March 2022</vt:lpstr>
      <vt:lpstr>What are ELSAs?</vt:lpstr>
      <vt:lpstr>Why do we need ELSA?</vt:lpstr>
      <vt:lpstr>What is Emotional Literacy?</vt:lpstr>
      <vt:lpstr> Benefits of Emotional Literacy</vt:lpstr>
      <vt:lpstr>ELSA in CW&amp;C</vt:lpstr>
      <vt:lpstr>ELSA Initial Training </vt:lpstr>
      <vt:lpstr>What do ELSAs do?</vt:lpstr>
      <vt:lpstr>Typically…</vt:lpstr>
      <vt:lpstr>ELSAs don’t….</vt:lpstr>
      <vt:lpstr>ELSA &amp; Children in Our Care What works?</vt:lpstr>
      <vt:lpstr>Thank you! </vt:lpstr>
    </vt:vector>
  </TitlesOfParts>
  <Company>Cheshire West and Chester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Play your part corporate PowerPoint template</dc:title>
  <dc:creator>Chris Hughes</dc:creator>
  <cp:lastModifiedBy>BROWN, Alison</cp:lastModifiedBy>
  <cp:revision>77</cp:revision>
  <cp:lastPrinted>2021-07-12T09:42:51Z</cp:lastPrinted>
  <dcterms:created xsi:type="dcterms:W3CDTF">2020-09-09T09:10:40Z</dcterms:created>
  <dcterms:modified xsi:type="dcterms:W3CDTF">2022-03-08T12:32:02Z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0x010100A98A2766F25C4E5F8C2522351FBAAF5A006910867DCF72EE479FD71999E004D066</vt:lpwstr>
  </property>
  <property fmtid="{D5CDD505-2E9C-101B-9397-08002B2CF9AE}" pid="3" name="LGCRSClassification">
    <vt:lpwstr/>
  </property>
  <property fmtid="{D5CDD505-2E9C-101B-9397-08002B2CF9AE}" pid="4" name="DocumentKeywords">
    <vt:lpwstr>743;#Communication and media|d360d19f-a444-4b64-8a56-0cb96668875b;#724;#Communications and media|f5abb869-2753-4d67-9db9-b3b2287e1225</vt:lpwstr>
  </property>
</Properties>
</file>