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85" r:id="rId3"/>
    <p:sldId id="257" r:id="rId4"/>
    <p:sldId id="297" r:id="rId5"/>
    <p:sldId id="298" r:id="rId6"/>
    <p:sldId id="299" r:id="rId7"/>
    <p:sldId id="289" r:id="rId8"/>
    <p:sldId id="263" r:id="rId9"/>
    <p:sldId id="260" r:id="rId10"/>
    <p:sldId id="300" r:id="rId11"/>
    <p:sldId id="304" r:id="rId12"/>
    <p:sldId id="262" r:id="rId13"/>
    <p:sldId id="305" r:id="rId14"/>
    <p:sldId id="286" r:id="rId15"/>
    <p:sldId id="294" r:id="rId16"/>
    <p:sldId id="306" r:id="rId17"/>
    <p:sldId id="295" r:id="rId18"/>
    <p:sldId id="308" r:id="rId19"/>
    <p:sldId id="309" r:id="rId20"/>
    <p:sldId id="307"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19FAF-522F-4D1A-9590-D446E8F913B0}" type="datetimeFigureOut">
              <a:rPr lang="en-GB" smtClean="0"/>
              <a:t>16/03/2022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55E6D-A0B3-466D-B989-57BCB0777C51}" type="slidenum">
              <a:rPr lang="en-GB" smtClean="0"/>
              <a:t>‹#›</a:t>
            </a:fld>
            <a:endParaRPr lang="en-GB"/>
          </a:p>
        </p:txBody>
      </p:sp>
    </p:spTree>
    <p:extLst>
      <p:ext uri="{BB962C8B-B14F-4D97-AF65-F5344CB8AC3E}">
        <p14:creationId xmlns:p14="http://schemas.microsoft.com/office/powerpoint/2010/main" val="426088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55E6D-A0B3-466D-B989-57BCB0777C51}" type="slidenum">
              <a:rPr lang="en-GB" smtClean="0"/>
              <a:t>1</a:t>
            </a:fld>
            <a:endParaRPr lang="en-GB"/>
          </a:p>
        </p:txBody>
      </p:sp>
    </p:spTree>
    <p:extLst>
      <p:ext uri="{BB962C8B-B14F-4D97-AF65-F5344CB8AC3E}">
        <p14:creationId xmlns:p14="http://schemas.microsoft.com/office/powerpoint/2010/main" val="95682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55E6D-A0B3-466D-B989-57BCB0777C51}" type="slidenum">
              <a:rPr lang="en-GB" smtClean="0"/>
              <a:t>3</a:t>
            </a:fld>
            <a:endParaRPr lang="en-GB"/>
          </a:p>
        </p:txBody>
      </p:sp>
    </p:spTree>
    <p:extLst>
      <p:ext uri="{BB962C8B-B14F-4D97-AF65-F5344CB8AC3E}">
        <p14:creationId xmlns:p14="http://schemas.microsoft.com/office/powerpoint/2010/main" val="106598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402529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284323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1285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407697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193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303127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80607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73832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395700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64DB9-41CA-426B-A286-3798126E0290}"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414884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164DB9-41CA-426B-A286-3798126E0290}"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106539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164DB9-41CA-426B-A286-3798126E0290}" type="datetimeFigureOut">
              <a:rPr lang="en-GB" smtClean="0"/>
              <a:t>16/03/2022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55437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164DB9-41CA-426B-A286-3798126E0290}" type="datetimeFigureOut">
              <a:rPr lang="en-GB" smtClean="0"/>
              <a:t>16/03/2022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42709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64DB9-41CA-426B-A286-3798126E0290}" type="datetimeFigureOut">
              <a:rPr lang="en-GB" smtClean="0"/>
              <a:t>16/03/2022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178151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64DB9-41CA-426B-A286-3798126E0290}"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324340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64DB9-41CA-426B-A286-3798126E0290}"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517BF-6740-4877-9741-AD9DD1F0BF97}" type="slidenum">
              <a:rPr lang="en-GB" smtClean="0"/>
              <a:t>‹#›</a:t>
            </a:fld>
            <a:endParaRPr lang="en-GB"/>
          </a:p>
        </p:txBody>
      </p:sp>
    </p:spTree>
    <p:extLst>
      <p:ext uri="{BB962C8B-B14F-4D97-AF65-F5344CB8AC3E}">
        <p14:creationId xmlns:p14="http://schemas.microsoft.com/office/powerpoint/2010/main" val="333980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164DB9-41CA-426B-A286-3798126E0290}" type="datetimeFigureOut">
              <a:rPr lang="en-GB" smtClean="0"/>
              <a:t>16/03/2022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D517BF-6740-4877-9741-AD9DD1F0BF97}" type="slidenum">
              <a:rPr lang="en-GB" smtClean="0"/>
              <a:t>‹#›</a:t>
            </a:fld>
            <a:endParaRPr lang="en-GB"/>
          </a:p>
        </p:txBody>
      </p:sp>
    </p:spTree>
    <p:extLst>
      <p:ext uri="{BB962C8B-B14F-4D97-AF65-F5344CB8AC3E}">
        <p14:creationId xmlns:p14="http://schemas.microsoft.com/office/powerpoint/2010/main" val="48484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cid:ee9b4ab0-cd94-4795-b34d-bc32c0d69aec@GBRP123.PROD.OUTLOOK.COM"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hyperlink" Target="https://www.minded.org.uk/" TargetMode="External"/><Relationship Id="rId3" Type="http://schemas.openxmlformats.org/officeDocument/2006/relationships/hyperlink" Target="https://nopanic.org.uk/" TargetMode="External"/><Relationship Id="rId7" Type="http://schemas.openxmlformats.org/officeDocument/2006/relationships/hyperlink" Target="https://www.mymind.org.uk/" TargetMode="External"/><Relationship Id="rId12" Type="http://schemas.openxmlformats.org/officeDocument/2006/relationships/image" Target="../media/image1.jpeg"/><Relationship Id="rId2" Type="http://schemas.openxmlformats.org/officeDocument/2006/relationships/hyperlink" Target="https://www.youngminds.org.uk/" TargetMode="External"/><Relationship Id="rId1" Type="http://schemas.openxmlformats.org/officeDocument/2006/relationships/slideLayout" Target="../slideLayouts/slideLayout2.xml"/><Relationship Id="rId6" Type="http://schemas.openxmlformats.org/officeDocument/2006/relationships/hyperlink" Target="https://www.mind.org.uk/" TargetMode="External"/><Relationship Id="rId11" Type="http://schemas.openxmlformats.org/officeDocument/2006/relationships/hyperlink" Target="https://www.annafreud.org/schools-and-colleges/resources/" TargetMode="External"/><Relationship Id="rId5" Type="http://schemas.openxmlformats.org/officeDocument/2006/relationships/hyperlink" Target="https://beaconhouse.org.uk/resources/" TargetMode="External"/><Relationship Id="rId10" Type="http://schemas.openxmlformats.org/officeDocument/2006/relationships/hyperlink" Target="https://www.england.nhs.uk/supporting-our-nhs-people/support-now/wellbeing-apps/" TargetMode="External"/><Relationship Id="rId4" Type="http://schemas.openxmlformats.org/officeDocument/2006/relationships/hyperlink" Target="https://thelossfoundation.org/" TargetMode="External"/><Relationship Id="rId9" Type="http://schemas.openxmlformats.org/officeDocument/2006/relationships/hyperlink" Target="https://www.kooth.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3E39-C9E6-4B09-AD00-1BB4D2704829}"/>
              </a:ext>
            </a:extLst>
          </p:cNvPr>
          <p:cNvSpPr>
            <a:spLocks noGrp="1"/>
          </p:cNvSpPr>
          <p:nvPr>
            <p:ph type="ctrTitle"/>
          </p:nvPr>
        </p:nvSpPr>
        <p:spPr/>
        <p:txBody>
          <a:bodyPr>
            <a:normAutofit fontScale="90000"/>
          </a:bodyPr>
          <a:lstStyle/>
          <a:p>
            <a:r>
              <a:rPr lang="en-GB" dirty="0"/>
              <a:t>The Importance of Self-Care</a:t>
            </a:r>
          </a:p>
        </p:txBody>
      </p:sp>
      <p:sp>
        <p:nvSpPr>
          <p:cNvPr id="6" name="Subtitle 5">
            <a:extLst>
              <a:ext uri="{FF2B5EF4-FFF2-40B4-BE49-F238E27FC236}">
                <a16:creationId xmlns:a16="http://schemas.microsoft.com/office/drawing/2014/main" id="{607DFB26-5FA9-46EB-9A2F-D8AD1A1143C3}"/>
              </a:ext>
            </a:extLst>
          </p:cNvPr>
          <p:cNvSpPr>
            <a:spLocks noGrp="1"/>
          </p:cNvSpPr>
          <p:nvPr>
            <p:ph type="subTitle" idx="1"/>
          </p:nvPr>
        </p:nvSpPr>
        <p:spPr/>
        <p:txBody>
          <a:bodyPr>
            <a:normAutofit lnSpcReduction="10000"/>
          </a:bodyPr>
          <a:lstStyle/>
          <a:p>
            <a:r>
              <a:rPr lang="en-GB" dirty="0"/>
              <a:t>Presented by </a:t>
            </a:r>
            <a:r>
              <a:rPr lang="en-GB" b="1" dirty="0"/>
              <a:t>Anke </a:t>
            </a:r>
            <a:r>
              <a:rPr lang="en-GB" b="1" dirty="0" err="1"/>
              <a:t>Jones</a:t>
            </a:r>
            <a:r>
              <a:rPr lang="en-GB" dirty="0" err="1"/>
              <a:t>,</a:t>
            </a:r>
            <a:r>
              <a:rPr lang="en-GB" dirty="0"/>
              <a:t> The Virtual School’s Person-Centred Therapist</a:t>
            </a:r>
          </a:p>
          <a:p>
            <a:r>
              <a:rPr lang="en-GB" dirty="0"/>
              <a:t>Cheshire West and Chester</a:t>
            </a:r>
          </a:p>
          <a:p>
            <a:r>
              <a:rPr lang="en-GB" b="1" dirty="0"/>
              <a:t>March 2022</a:t>
            </a:r>
          </a:p>
        </p:txBody>
      </p:sp>
      <p:pic>
        <p:nvPicPr>
          <p:cNvPr id="4" name="Picture 1" descr="Virtual School logo-colour">
            <a:extLst>
              <a:ext uri="{FF2B5EF4-FFF2-40B4-BE49-F238E27FC236}">
                <a16:creationId xmlns:a16="http://schemas.microsoft.com/office/drawing/2014/main" id="{1C3923AE-341D-48DB-8F99-95D4C2024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2" y="6035993"/>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18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EE28-4DFF-4211-BF6D-0B08275CD8E5}"/>
              </a:ext>
            </a:extLst>
          </p:cNvPr>
          <p:cNvSpPr>
            <a:spLocks noGrp="1"/>
          </p:cNvSpPr>
          <p:nvPr>
            <p:ph type="ctrTitle"/>
          </p:nvPr>
        </p:nvSpPr>
        <p:spPr>
          <a:xfrm>
            <a:off x="894079" y="243840"/>
            <a:ext cx="6673043" cy="911396"/>
          </a:xfrm>
        </p:spPr>
        <p:txBody>
          <a:bodyPr/>
          <a:lstStyle/>
          <a:p>
            <a:r>
              <a:rPr lang="en-GB" dirty="0"/>
              <a:t>Self Awareness is key</a:t>
            </a:r>
          </a:p>
        </p:txBody>
      </p:sp>
      <p:sp>
        <p:nvSpPr>
          <p:cNvPr id="3" name="Subtitle 2">
            <a:extLst>
              <a:ext uri="{FF2B5EF4-FFF2-40B4-BE49-F238E27FC236}">
                <a16:creationId xmlns:a16="http://schemas.microsoft.com/office/drawing/2014/main" id="{99B9B221-D9F0-411B-BA8A-00B6E379D251}"/>
              </a:ext>
            </a:extLst>
          </p:cNvPr>
          <p:cNvSpPr>
            <a:spLocks noGrp="1"/>
          </p:cNvSpPr>
          <p:nvPr>
            <p:ph type="subTitle" idx="1"/>
          </p:nvPr>
        </p:nvSpPr>
        <p:spPr>
          <a:xfrm>
            <a:off x="772159" y="1067946"/>
            <a:ext cx="4376884" cy="1096899"/>
          </a:xfrm>
        </p:spPr>
        <p:txBody>
          <a:bodyPr/>
          <a:lstStyle/>
          <a:p>
            <a:r>
              <a:rPr lang="en-GB" b="1" dirty="0"/>
              <a:t>Golding 2020 -</a:t>
            </a:r>
          </a:p>
          <a:p>
            <a:r>
              <a:rPr lang="en-GB" b="1" dirty="0"/>
              <a:t>Being in the moment – the 1</a:t>
            </a:r>
            <a:r>
              <a:rPr lang="en-GB" b="1" baseline="30000" dirty="0"/>
              <a:t>st</a:t>
            </a:r>
            <a:r>
              <a:rPr lang="en-GB" b="1" dirty="0"/>
              <a:t> 2 stages</a:t>
            </a:r>
            <a:r>
              <a:rPr lang="en-GB" dirty="0"/>
              <a:t>:</a:t>
            </a:r>
          </a:p>
          <a:p>
            <a:endParaRPr lang="en-GB" dirty="0"/>
          </a:p>
        </p:txBody>
      </p:sp>
      <p:sp>
        <p:nvSpPr>
          <p:cNvPr id="4" name="Oval 3">
            <a:extLst>
              <a:ext uri="{FF2B5EF4-FFF2-40B4-BE49-F238E27FC236}">
                <a16:creationId xmlns:a16="http://schemas.microsoft.com/office/drawing/2014/main" id="{00BA437D-0118-4040-AFAD-2F017887B0E3}"/>
              </a:ext>
            </a:extLst>
          </p:cNvPr>
          <p:cNvSpPr/>
          <p:nvPr/>
        </p:nvSpPr>
        <p:spPr>
          <a:xfrm>
            <a:off x="397664" y="1869440"/>
            <a:ext cx="4227214" cy="4124960"/>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lnSpc>
                <a:spcPct val="107000"/>
              </a:lnSpc>
              <a:buFont typeface="+mj-lt"/>
              <a:buAutoNum type="arabicPeriod"/>
            </a:pPr>
            <a:r>
              <a:rPr lang="en-GB" b="1" dirty="0">
                <a:effectLst/>
                <a:latin typeface="Calibri" panose="020F0502020204030204" pitchFamily="34" charset="0"/>
                <a:ea typeface="Calibri" panose="020F0502020204030204" pitchFamily="34" charset="0"/>
                <a:cs typeface="Times New Roman" panose="02020603050405020304" pitchFamily="18" charset="0"/>
              </a:rPr>
              <a:t>Notice</a:t>
            </a:r>
          </a:p>
          <a:p>
            <a:pPr lvl="0" algn="ctr">
              <a:lnSpc>
                <a:spcPct val="107000"/>
              </a:lnSpc>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dirty="0">
                <a:effectLst/>
                <a:latin typeface="Calibri" panose="020F0502020204030204" pitchFamily="34" charset="0"/>
                <a:ea typeface="Calibri" panose="020F0502020204030204" pitchFamily="34" charset="0"/>
                <a:cs typeface="Times New Roman" panose="02020603050405020304" pitchFamily="18" charset="0"/>
              </a:rPr>
              <a:t>What is happening?</a:t>
            </a:r>
          </a:p>
          <a:p>
            <a:pPr marL="342900" lvl="0" indent="-342900">
              <a:lnSpc>
                <a:spcPct val="107000"/>
              </a:lnSpc>
              <a:buFont typeface="Calibri" panose="020F0502020204030204" pitchFamily="34" charset="0"/>
              <a:buChar char="-"/>
            </a:pPr>
            <a:r>
              <a:rPr lang="en-GB" b="1" dirty="0">
                <a:effectLst/>
                <a:latin typeface="Calibri" panose="020F0502020204030204" pitchFamily="34" charset="0"/>
                <a:ea typeface="Calibri" panose="020F0502020204030204" pitchFamily="34" charset="0"/>
                <a:cs typeface="Times New Roman" panose="02020603050405020304" pitchFamily="18" charset="0"/>
              </a:rPr>
              <a:t>Do I need to step in now?</a:t>
            </a:r>
          </a:p>
          <a:p>
            <a:pPr marL="342900" lvl="0" indent="-342900">
              <a:lnSpc>
                <a:spcPct val="107000"/>
              </a:lnSpc>
              <a:buFont typeface="Calibri" panose="020F0502020204030204" pitchFamily="34" charset="0"/>
              <a:buChar char="-"/>
            </a:pPr>
            <a:r>
              <a:rPr lang="en-GB" b="1" dirty="0">
                <a:effectLst/>
                <a:latin typeface="Calibri" panose="020F0502020204030204" pitchFamily="34" charset="0"/>
                <a:ea typeface="Calibri" panose="020F0502020204030204" pitchFamily="34" charset="0"/>
                <a:cs typeface="Times New Roman" panose="02020603050405020304" pitchFamily="18" charset="0"/>
              </a:rPr>
              <a:t>What immediate steps do I need to take to ensure everyone’s safety?</a:t>
            </a:r>
          </a:p>
          <a:p>
            <a:pPr marL="342900" lvl="0" indent="-342900">
              <a:lnSpc>
                <a:spcPct val="107000"/>
              </a:lnSpc>
              <a:spcAft>
                <a:spcPts val="800"/>
              </a:spcAft>
              <a:buFont typeface="Calibri" panose="020F0502020204030204" pitchFamily="34" charset="0"/>
              <a:buChar char="-"/>
            </a:pPr>
            <a:r>
              <a:rPr lang="en-GB" b="1" dirty="0">
                <a:effectLst/>
                <a:latin typeface="Calibri" panose="020F0502020204030204" pitchFamily="34" charset="0"/>
                <a:ea typeface="Calibri" panose="020F0502020204030204" pitchFamily="34" charset="0"/>
                <a:cs typeface="Times New Roman" panose="02020603050405020304" pitchFamily="18" charset="0"/>
              </a:rPr>
              <a:t>Is the </a:t>
            </a:r>
            <a:r>
              <a:rPr lang="en-GB" b="1" dirty="0">
                <a:latin typeface="Calibri" panose="020F0502020204030204" pitchFamily="34" charset="0"/>
                <a:ea typeface="Calibri" panose="020F0502020204030204" pitchFamily="34" charset="0"/>
                <a:cs typeface="Times New Roman" panose="02020603050405020304" pitchFamily="18" charset="0"/>
              </a:rPr>
              <a:t>young person </a:t>
            </a:r>
            <a:r>
              <a:rPr lang="en-GB" b="1" dirty="0">
                <a:effectLst/>
                <a:latin typeface="Calibri" panose="020F0502020204030204" pitchFamily="34" charset="0"/>
                <a:ea typeface="Calibri" panose="020F0502020204030204" pitchFamily="34" charset="0"/>
                <a:cs typeface="Times New Roman" panose="02020603050405020304" pitchFamily="18" charset="0"/>
              </a:rPr>
              <a:t>ready for my support?</a:t>
            </a:r>
          </a:p>
        </p:txBody>
      </p:sp>
      <p:sp>
        <p:nvSpPr>
          <p:cNvPr id="5" name="Oval 4">
            <a:extLst>
              <a:ext uri="{FF2B5EF4-FFF2-40B4-BE49-F238E27FC236}">
                <a16:creationId xmlns:a16="http://schemas.microsoft.com/office/drawing/2014/main" id="{A9BE9767-CBB5-4CAA-812E-EE47545D2C34}"/>
              </a:ext>
            </a:extLst>
          </p:cNvPr>
          <p:cNvSpPr/>
          <p:nvPr/>
        </p:nvSpPr>
        <p:spPr>
          <a:xfrm>
            <a:off x="5029200" y="1155236"/>
            <a:ext cx="4651529" cy="5246519"/>
          </a:xfrm>
          <a:prstGeom prst="ellips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effectLst/>
                <a:latin typeface="Calibri" panose="020F0502020204030204" pitchFamily="34" charset="0"/>
                <a:ea typeface="Calibri" panose="020F0502020204030204" pitchFamily="34" charset="0"/>
                <a:cs typeface="Times New Roman" panose="02020603050405020304" pitchFamily="18" charset="0"/>
              </a:rPr>
              <a:t>Impact on you (check own response, PAUSE)</a:t>
            </a:r>
          </a:p>
          <a:p>
            <a:pPr algn="ctr">
              <a:lnSpc>
                <a:spcPct val="107000"/>
              </a:lnSpc>
              <a:spcAft>
                <a:spcPts val="800"/>
              </a:spcAft>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 Am I regulated, can I stay open &amp; engaged?</a:t>
            </a:r>
          </a:p>
          <a:p>
            <a:pPr algn="ct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 Am I becoming irritated? Do I feel useless?</a:t>
            </a:r>
          </a:p>
          <a:p>
            <a:pPr algn="ct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 Do I need a break or can I go back to being open &amp; engaged</a:t>
            </a:r>
          </a:p>
          <a:p>
            <a:pPr algn="ct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 Can I be compassionate to myself (&amp; the </a:t>
            </a:r>
            <a:r>
              <a:rPr lang="en-GB" b="1" dirty="0">
                <a:latin typeface="Calibri" panose="020F0502020204030204" pitchFamily="34" charset="0"/>
                <a:ea typeface="Calibri" panose="020F0502020204030204" pitchFamily="34" charset="0"/>
                <a:cs typeface="Times New Roman" panose="02020603050405020304" pitchFamily="18" charset="0"/>
              </a:rPr>
              <a:t>young person</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1" descr="Virtual School logo-colour">
            <a:extLst>
              <a:ext uri="{FF2B5EF4-FFF2-40B4-BE49-F238E27FC236}">
                <a16:creationId xmlns:a16="http://schemas.microsoft.com/office/drawing/2014/main" id="{03280C10-52E7-4EB2-9AE2-CC39CC420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 y="6079954"/>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61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EBE0-6A19-45B5-91A3-B1D7EFE29B3A}"/>
              </a:ext>
            </a:extLst>
          </p:cNvPr>
          <p:cNvSpPr>
            <a:spLocks noGrp="1"/>
          </p:cNvSpPr>
          <p:nvPr>
            <p:ph type="title"/>
          </p:nvPr>
        </p:nvSpPr>
        <p:spPr>
          <a:xfrm>
            <a:off x="1797666" y="81280"/>
            <a:ext cx="7476336" cy="1320800"/>
          </a:xfrm>
        </p:spPr>
        <p:txBody>
          <a:bodyPr/>
          <a:lstStyle/>
          <a:p>
            <a:r>
              <a:rPr lang="en-GB" dirty="0"/>
              <a:t>Responding in a trauma informed &amp; attachment friendly way:</a:t>
            </a:r>
          </a:p>
        </p:txBody>
      </p:sp>
      <p:sp>
        <p:nvSpPr>
          <p:cNvPr id="3" name="Content Placeholder 2">
            <a:extLst>
              <a:ext uri="{FF2B5EF4-FFF2-40B4-BE49-F238E27FC236}">
                <a16:creationId xmlns:a16="http://schemas.microsoft.com/office/drawing/2014/main" id="{C1D55096-4AB3-4EAA-8463-F8A864ED6E6C}"/>
              </a:ext>
            </a:extLst>
          </p:cNvPr>
          <p:cNvSpPr>
            <a:spLocks noGrp="1"/>
          </p:cNvSpPr>
          <p:nvPr>
            <p:ph idx="1"/>
          </p:nvPr>
        </p:nvSpPr>
        <p:spPr>
          <a:xfrm>
            <a:off x="660400" y="1198880"/>
            <a:ext cx="8613602" cy="4693921"/>
          </a:xfrm>
        </p:spPr>
        <p:txBody>
          <a:bodyPr>
            <a:normAutofit fontScale="92500" lnSpcReduction="20000"/>
          </a:bodyPr>
          <a:lstStyle/>
          <a:p>
            <a:pPr marL="0" indent="0">
              <a:buNone/>
            </a:pPr>
            <a:r>
              <a:rPr lang="en-GB" b="1" dirty="0"/>
              <a:t>We are:</a:t>
            </a:r>
          </a:p>
          <a:p>
            <a:pPr marL="0" indent="0">
              <a:buNone/>
            </a:pPr>
            <a:endParaRPr lang="en-GB" b="1" dirty="0"/>
          </a:p>
          <a:p>
            <a:pPr>
              <a:buFont typeface="Wingdings" panose="05000000000000000000" pitchFamily="2" charset="2"/>
              <a:buChar char="Ø"/>
            </a:pPr>
            <a:r>
              <a:rPr lang="en-GB" b="1" dirty="0"/>
              <a:t>By being mindful and aware – aiming to de-escalate, offering effective support &amp; opportunity for a person-centred recovery</a:t>
            </a:r>
          </a:p>
          <a:p>
            <a:pPr>
              <a:buFont typeface="Wingdings" panose="05000000000000000000" pitchFamily="2" charset="2"/>
              <a:buChar char="Ø"/>
            </a:pPr>
            <a:endParaRPr lang="en-GB" b="1" dirty="0"/>
          </a:p>
          <a:p>
            <a:pPr>
              <a:buFont typeface="Wingdings" panose="05000000000000000000" pitchFamily="2" charset="2"/>
              <a:buChar char="Ø"/>
            </a:pPr>
            <a:r>
              <a:rPr lang="en-GB" b="1" dirty="0"/>
              <a:t>Young people pick up from the helping adult: </a:t>
            </a:r>
          </a:p>
          <a:p>
            <a:pPr marL="0" indent="0">
              <a:buNone/>
            </a:pPr>
            <a:r>
              <a:rPr lang="en-GB" b="1" dirty="0"/>
              <a:t>A transferring of care, calm &amp; consistency, - being personalised &amp; targeted in our offered support at a time where they are in turmoil &amp; crisis</a:t>
            </a:r>
          </a:p>
          <a:p>
            <a:pPr>
              <a:buFont typeface="Wingdings" panose="05000000000000000000" pitchFamily="2" charset="2"/>
              <a:buChar char="Ø"/>
            </a:pPr>
            <a:endParaRPr lang="en-GB" b="1" dirty="0"/>
          </a:p>
          <a:p>
            <a:pPr>
              <a:buFont typeface="Wingdings" panose="05000000000000000000" pitchFamily="2" charset="2"/>
              <a:buChar char="Ø"/>
            </a:pPr>
            <a:r>
              <a:rPr lang="en-GB" b="1" dirty="0"/>
              <a:t>Working as part of a team that is supportive of one another – creating an environment where everyone matters</a:t>
            </a:r>
          </a:p>
          <a:p>
            <a:pPr>
              <a:buFont typeface="Wingdings" panose="05000000000000000000" pitchFamily="2" charset="2"/>
              <a:buChar char="Ø"/>
            </a:pPr>
            <a:endParaRPr lang="en-GB" b="1" dirty="0"/>
          </a:p>
          <a:p>
            <a:pPr>
              <a:buFont typeface="Wingdings" panose="05000000000000000000" pitchFamily="2" charset="2"/>
              <a:buChar char="Ø"/>
            </a:pPr>
            <a:r>
              <a:rPr lang="en-GB" b="1" dirty="0"/>
              <a:t>Embedding time into our day to reflect, recharge &amp; plan ahead</a:t>
            </a:r>
          </a:p>
          <a:p>
            <a:pPr>
              <a:buFont typeface="Wingdings" panose="05000000000000000000" pitchFamily="2" charset="2"/>
              <a:buChar char="Ø"/>
            </a:pPr>
            <a:endParaRPr lang="en-GB" b="1" dirty="0"/>
          </a:p>
          <a:p>
            <a:pPr>
              <a:buFont typeface="Wingdings" panose="05000000000000000000" pitchFamily="2" charset="2"/>
              <a:buChar char="Ø"/>
            </a:pPr>
            <a:r>
              <a:rPr lang="en-GB" b="1" dirty="0"/>
              <a:t>Embedding time to learn from one another</a:t>
            </a:r>
          </a:p>
        </p:txBody>
      </p:sp>
      <p:pic>
        <p:nvPicPr>
          <p:cNvPr id="4" name="Picture 1" descr="Virtual School logo-colour">
            <a:extLst>
              <a:ext uri="{FF2B5EF4-FFF2-40B4-BE49-F238E27FC236}">
                <a16:creationId xmlns:a16="http://schemas.microsoft.com/office/drawing/2014/main" id="{EB6A1427-8B11-4131-B376-256AAF04C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 y="6079954"/>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12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7C73-15D1-4DDB-898A-3C64B9AEE02B}"/>
              </a:ext>
            </a:extLst>
          </p:cNvPr>
          <p:cNvSpPr>
            <a:spLocks noGrp="1"/>
          </p:cNvSpPr>
          <p:nvPr>
            <p:ph type="title"/>
          </p:nvPr>
        </p:nvSpPr>
        <p:spPr>
          <a:xfrm>
            <a:off x="418452" y="260134"/>
            <a:ext cx="8855549" cy="863470"/>
          </a:xfrm>
        </p:spPr>
        <p:txBody>
          <a:bodyPr/>
          <a:lstStyle/>
          <a:p>
            <a:r>
              <a:rPr lang="en-GB" dirty="0"/>
              <a:t>Self-care to:</a:t>
            </a:r>
          </a:p>
        </p:txBody>
      </p:sp>
      <p:sp>
        <p:nvSpPr>
          <p:cNvPr id="3" name="Content Placeholder 2">
            <a:extLst>
              <a:ext uri="{FF2B5EF4-FFF2-40B4-BE49-F238E27FC236}">
                <a16:creationId xmlns:a16="http://schemas.microsoft.com/office/drawing/2014/main" id="{94CC5EE8-89D9-42F3-8F58-9FCCF7D52BE1}"/>
              </a:ext>
            </a:extLst>
          </p:cNvPr>
          <p:cNvSpPr>
            <a:spLocks noGrp="1"/>
          </p:cNvSpPr>
          <p:nvPr>
            <p:ph idx="1"/>
          </p:nvPr>
        </p:nvSpPr>
        <p:spPr>
          <a:xfrm>
            <a:off x="533176" y="1278177"/>
            <a:ext cx="8855549" cy="4301646"/>
          </a:xfrm>
        </p:spPr>
        <p:txBody>
          <a:bodyPr>
            <a:normAutofit/>
          </a:bodyPr>
          <a:lstStyle/>
          <a:p>
            <a:r>
              <a:rPr lang="en-GB" sz="2000" b="1" dirty="0"/>
              <a:t>Be more mindful </a:t>
            </a:r>
          </a:p>
          <a:p>
            <a:r>
              <a:rPr lang="en-GB" sz="2000" b="1" dirty="0"/>
              <a:t>Be aware that there is a cost to caring</a:t>
            </a:r>
          </a:p>
          <a:p>
            <a:r>
              <a:rPr lang="en-GB" sz="2000" b="1" dirty="0"/>
              <a:t>Ensure we maintain a balance between “other-care” and “self-care”</a:t>
            </a:r>
          </a:p>
          <a:p>
            <a:r>
              <a:rPr lang="en-GB" sz="2000" b="1" dirty="0"/>
              <a:t>Set appropriate boundaries</a:t>
            </a:r>
          </a:p>
          <a:p>
            <a:r>
              <a:rPr lang="en-GB" sz="2000" b="1" dirty="0"/>
              <a:t>Nourish ones own creativity &amp; spirituality (Rothschild 2006)</a:t>
            </a:r>
          </a:p>
          <a:p>
            <a:r>
              <a:rPr lang="en-GB" sz="2000" b="1" dirty="0"/>
              <a:t>Develop an understanding of our own, individual process (increased awareness in self) to tackle signs of own symptoms of burnout</a:t>
            </a:r>
            <a:r>
              <a:rPr lang="en-GB" sz="2000" b="1"/>
              <a:t>, compassion </a:t>
            </a:r>
            <a:r>
              <a:rPr lang="en-GB" sz="2000" b="1" dirty="0"/>
              <a:t>fatigue, secondary traumatic stress and vicarious trauma</a:t>
            </a:r>
          </a:p>
          <a:p>
            <a:r>
              <a:rPr lang="en-GB" sz="2000" b="1" dirty="0"/>
              <a:t>Make time to reflect &amp; check in with ourselves </a:t>
            </a:r>
          </a:p>
          <a:p>
            <a:r>
              <a:rPr lang="en-GB" sz="2000" b="1" dirty="0"/>
              <a:t>Be kind to ourselves first and then others</a:t>
            </a:r>
          </a:p>
          <a:p>
            <a:endParaRPr lang="en-GB" dirty="0"/>
          </a:p>
          <a:p>
            <a:endParaRPr lang="en-GB" dirty="0"/>
          </a:p>
        </p:txBody>
      </p:sp>
      <p:pic>
        <p:nvPicPr>
          <p:cNvPr id="4" name="Picture 1" descr="Virtual School logo-colour">
            <a:extLst>
              <a:ext uri="{FF2B5EF4-FFF2-40B4-BE49-F238E27FC236}">
                <a16:creationId xmlns:a16="http://schemas.microsoft.com/office/drawing/2014/main" id="{FFF34FE4-C893-41F7-A341-66A5EA608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13" y="6101440"/>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02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C8B-2C60-46C8-8AB1-BFD66B84BD9D}"/>
              </a:ext>
            </a:extLst>
          </p:cNvPr>
          <p:cNvSpPr>
            <a:spLocks noGrp="1"/>
          </p:cNvSpPr>
          <p:nvPr>
            <p:ph type="title"/>
          </p:nvPr>
        </p:nvSpPr>
        <p:spPr>
          <a:xfrm>
            <a:off x="677334" y="156237"/>
            <a:ext cx="8596668" cy="1320800"/>
          </a:xfrm>
        </p:spPr>
        <p:txBody>
          <a:bodyPr/>
          <a:lstStyle/>
          <a:p>
            <a:r>
              <a:rPr lang="en-GB" b="1" dirty="0"/>
              <a:t>Let’s do this! Let’s connect with ourself &amp; others around us!</a:t>
            </a:r>
          </a:p>
        </p:txBody>
      </p:sp>
      <p:sp>
        <p:nvSpPr>
          <p:cNvPr id="3" name="Content Placeholder 2">
            <a:extLst>
              <a:ext uri="{FF2B5EF4-FFF2-40B4-BE49-F238E27FC236}">
                <a16:creationId xmlns:a16="http://schemas.microsoft.com/office/drawing/2014/main" id="{C07928FD-53BB-4824-A653-4CC1E32E00C9}"/>
              </a:ext>
            </a:extLst>
          </p:cNvPr>
          <p:cNvSpPr>
            <a:spLocks noGrp="1"/>
          </p:cNvSpPr>
          <p:nvPr>
            <p:ph idx="1"/>
          </p:nvPr>
        </p:nvSpPr>
        <p:spPr>
          <a:xfrm>
            <a:off x="677334" y="1614805"/>
            <a:ext cx="8710506" cy="4247515"/>
          </a:xfrm>
        </p:spPr>
        <p:txBody>
          <a:bodyPr>
            <a:normAutofit/>
          </a:bodyPr>
          <a:lstStyle/>
          <a:p>
            <a:r>
              <a:rPr lang="en-GB" sz="2000" b="1" dirty="0">
                <a:solidFill>
                  <a:srgbClr val="0070C0"/>
                </a:solidFill>
              </a:rPr>
              <a:t>Why not create our own support networks – to let one another know what I might need support with</a:t>
            </a:r>
          </a:p>
          <a:p>
            <a:r>
              <a:rPr lang="en-GB" sz="2000" b="1" dirty="0">
                <a:solidFill>
                  <a:srgbClr val="0070C0"/>
                </a:solidFill>
              </a:rPr>
              <a:t>Check-in at the beginning &amp; check-out at the end of the day</a:t>
            </a:r>
          </a:p>
          <a:p>
            <a:r>
              <a:rPr lang="en-GB" sz="2000" b="1" dirty="0">
                <a:solidFill>
                  <a:srgbClr val="0070C0"/>
                </a:solidFill>
              </a:rPr>
              <a:t>Time in the day &amp; resources to apply self-care strategies </a:t>
            </a:r>
          </a:p>
          <a:p>
            <a:r>
              <a:rPr lang="en-GB" sz="2000" b="1" dirty="0">
                <a:solidFill>
                  <a:srgbClr val="0070C0"/>
                </a:solidFill>
              </a:rPr>
              <a:t>Boundaries - taking breaks, having time off to recharge &amp; ground ourselves</a:t>
            </a:r>
          </a:p>
          <a:p>
            <a:r>
              <a:rPr lang="en-GB" sz="2000" b="1" dirty="0">
                <a:solidFill>
                  <a:srgbClr val="0070C0"/>
                </a:solidFill>
              </a:rPr>
              <a:t>Time with family &amp; friends</a:t>
            </a:r>
          </a:p>
          <a:p>
            <a:r>
              <a:rPr lang="en-GB" sz="2000" b="1" dirty="0">
                <a:solidFill>
                  <a:srgbClr val="0070C0"/>
                </a:solidFill>
              </a:rPr>
              <a:t>Time in nature</a:t>
            </a:r>
          </a:p>
          <a:p>
            <a:r>
              <a:rPr lang="en-GB" sz="2000" b="1" dirty="0">
                <a:solidFill>
                  <a:srgbClr val="0070C0"/>
                </a:solidFill>
              </a:rPr>
              <a:t>Laughter, fun &amp; play</a:t>
            </a:r>
          </a:p>
          <a:p>
            <a:r>
              <a:rPr lang="en-GB" sz="2000" b="1" dirty="0">
                <a:solidFill>
                  <a:srgbClr val="0070C0"/>
                </a:solidFill>
              </a:rPr>
              <a:t>Daily physical release</a:t>
            </a:r>
          </a:p>
        </p:txBody>
      </p:sp>
      <p:pic>
        <p:nvPicPr>
          <p:cNvPr id="4" name="Picture 1" descr="Virtual School logo-colour">
            <a:extLst>
              <a:ext uri="{FF2B5EF4-FFF2-40B4-BE49-F238E27FC236}">
                <a16:creationId xmlns:a16="http://schemas.microsoft.com/office/drawing/2014/main" id="{46A6C285-BD1B-4953-99A9-F0BB5E6B5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 y="6092162"/>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85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3C3B-D6E8-46DB-8584-79B7DB21FE11}"/>
              </a:ext>
            </a:extLst>
          </p:cNvPr>
          <p:cNvSpPr>
            <a:spLocks noGrp="1"/>
          </p:cNvSpPr>
          <p:nvPr>
            <p:ph type="title"/>
          </p:nvPr>
        </p:nvSpPr>
        <p:spPr/>
        <p:txBody>
          <a:bodyPr/>
          <a:lstStyle/>
          <a:p>
            <a:r>
              <a:rPr lang="en-GB" dirty="0"/>
              <a:t>Journaling</a:t>
            </a:r>
          </a:p>
        </p:txBody>
      </p:sp>
      <p:sp>
        <p:nvSpPr>
          <p:cNvPr id="3" name="Content Placeholder 2">
            <a:extLst>
              <a:ext uri="{FF2B5EF4-FFF2-40B4-BE49-F238E27FC236}">
                <a16:creationId xmlns:a16="http://schemas.microsoft.com/office/drawing/2014/main" id="{EEA3E6EF-5533-4740-918B-C2D2F2052CF1}"/>
              </a:ext>
            </a:extLst>
          </p:cNvPr>
          <p:cNvSpPr>
            <a:spLocks noGrp="1"/>
          </p:cNvSpPr>
          <p:nvPr>
            <p:ph idx="1"/>
          </p:nvPr>
        </p:nvSpPr>
        <p:spPr>
          <a:xfrm>
            <a:off x="677334" y="1488613"/>
            <a:ext cx="8596668" cy="4251787"/>
          </a:xfrm>
        </p:spPr>
        <p:txBody>
          <a:bodyPr>
            <a:normAutofit lnSpcReduction="10000"/>
          </a:bodyPr>
          <a:lstStyle/>
          <a:p>
            <a:pPr marL="0" indent="0">
              <a:buNone/>
            </a:pPr>
            <a:endParaRPr lang="en-GB" sz="2000" dirty="0"/>
          </a:p>
          <a:p>
            <a:pPr marL="0" indent="0">
              <a:buNone/>
            </a:pPr>
            <a:r>
              <a:rPr lang="en-GB" sz="2000" dirty="0"/>
              <a:t>Sarkis (2020) reflects on the benefits of journaling in Psychology Today:</a:t>
            </a:r>
          </a:p>
          <a:p>
            <a:pPr marL="0" indent="0">
              <a:buNone/>
            </a:pPr>
            <a:endParaRPr lang="en-GB" sz="2000" dirty="0"/>
          </a:p>
          <a:p>
            <a:r>
              <a:rPr lang="en-GB" sz="2000" dirty="0"/>
              <a:t>Journaling can result in: significant improvement in peoples’ mental health and wellbeing</a:t>
            </a:r>
          </a:p>
          <a:p>
            <a:pPr marL="0" indent="0">
              <a:buNone/>
            </a:pPr>
            <a:endParaRPr lang="en-GB" sz="2000" dirty="0"/>
          </a:p>
          <a:p>
            <a:r>
              <a:rPr lang="en-GB" sz="2000" dirty="0"/>
              <a:t>Journaling can lead to a reduction in symptoms related to anxiety and depression</a:t>
            </a:r>
          </a:p>
          <a:p>
            <a:endParaRPr lang="en-GB" sz="2000" dirty="0"/>
          </a:p>
          <a:p>
            <a:r>
              <a:rPr lang="en-GB" b="1" dirty="0">
                <a:solidFill>
                  <a:srgbClr val="0070C0"/>
                </a:solidFill>
              </a:rPr>
              <a:t>Invitation - In your own time: Two thoughts &amp; feelings about your day today &amp; what do you wish (one wish) for tomorrow</a:t>
            </a:r>
          </a:p>
        </p:txBody>
      </p:sp>
      <p:pic>
        <p:nvPicPr>
          <p:cNvPr id="4" name="Picture 1" descr="Virtual School logo-colour">
            <a:extLst>
              <a:ext uri="{FF2B5EF4-FFF2-40B4-BE49-F238E27FC236}">
                <a16:creationId xmlns:a16="http://schemas.microsoft.com/office/drawing/2014/main" id="{9FFC42F2-5420-4AB6-81FF-C633166BC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 y="6102322"/>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5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70C0-1B7A-4076-8E37-CD5132864AA9}"/>
              </a:ext>
            </a:extLst>
          </p:cNvPr>
          <p:cNvSpPr>
            <a:spLocks noGrp="1"/>
          </p:cNvSpPr>
          <p:nvPr>
            <p:ph type="ctrTitle"/>
          </p:nvPr>
        </p:nvSpPr>
        <p:spPr>
          <a:xfrm>
            <a:off x="1507067" y="1984016"/>
            <a:ext cx="7766936" cy="1646302"/>
          </a:xfrm>
        </p:spPr>
        <p:txBody>
          <a:bodyPr/>
          <a:lstStyle/>
          <a:p>
            <a:r>
              <a:rPr lang="en-GB" dirty="0"/>
              <a:t>An invitation to take part in two exercises</a:t>
            </a:r>
          </a:p>
        </p:txBody>
      </p:sp>
      <p:sp>
        <p:nvSpPr>
          <p:cNvPr id="3" name="Subtitle 2">
            <a:extLst>
              <a:ext uri="{FF2B5EF4-FFF2-40B4-BE49-F238E27FC236}">
                <a16:creationId xmlns:a16="http://schemas.microsoft.com/office/drawing/2014/main" id="{D1632798-4273-43C9-A029-99C3A143C0F2}"/>
              </a:ext>
            </a:extLst>
          </p:cNvPr>
          <p:cNvSpPr>
            <a:spLocks noGrp="1"/>
          </p:cNvSpPr>
          <p:nvPr>
            <p:ph type="subTitle" idx="1"/>
          </p:nvPr>
        </p:nvSpPr>
        <p:spPr/>
        <p:txBody>
          <a:bodyPr>
            <a:normAutofit lnSpcReduction="10000"/>
          </a:bodyPr>
          <a:lstStyle/>
          <a:p>
            <a:r>
              <a:rPr lang="en-GB" dirty="0"/>
              <a:t>I will keep my sound on to guide you through some exercises</a:t>
            </a:r>
          </a:p>
          <a:p>
            <a:r>
              <a:rPr lang="en-GB" dirty="0"/>
              <a:t>Please, ensure you look after yourself and sit in a comfortable position </a:t>
            </a:r>
          </a:p>
          <a:p>
            <a:r>
              <a:rPr lang="en-GB" dirty="0"/>
              <a:t>Thank you </a:t>
            </a:r>
            <a:r>
              <a:rPr lang="en-GB" dirty="0">
                <a:sym typeface="Wingdings" panose="05000000000000000000" pitchFamily="2" charset="2"/>
              </a:rPr>
              <a:t></a:t>
            </a:r>
            <a:r>
              <a:rPr lang="en-GB" dirty="0"/>
              <a:t> </a:t>
            </a:r>
          </a:p>
        </p:txBody>
      </p:sp>
      <p:pic>
        <p:nvPicPr>
          <p:cNvPr id="4" name="Picture 1" descr="Virtual School logo-colour">
            <a:extLst>
              <a:ext uri="{FF2B5EF4-FFF2-40B4-BE49-F238E27FC236}">
                <a16:creationId xmlns:a16="http://schemas.microsoft.com/office/drawing/2014/main" id="{AE86019C-F65C-473E-AA90-67DCA6DAE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 y="6092162"/>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2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4C52-B260-4A79-852C-240734394941}"/>
              </a:ext>
            </a:extLst>
          </p:cNvPr>
          <p:cNvSpPr>
            <a:spLocks noGrp="1"/>
          </p:cNvSpPr>
          <p:nvPr>
            <p:ph type="title"/>
          </p:nvPr>
        </p:nvSpPr>
        <p:spPr>
          <a:xfrm>
            <a:off x="985968" y="4473225"/>
            <a:ext cx="8288035" cy="1095059"/>
          </a:xfrm>
        </p:spPr>
        <p:txBody>
          <a:bodyPr vert="horz" lIns="91440" tIns="45720" rIns="91440" bIns="45720" rtlCol="0" anchor="b">
            <a:normAutofit/>
          </a:bodyPr>
          <a:lstStyle/>
          <a:p>
            <a:r>
              <a:rPr lang="en-US" sz="4800" dirty="0"/>
              <a:t>Grounding Technique idea:</a:t>
            </a:r>
          </a:p>
        </p:txBody>
      </p:sp>
      <p:pic>
        <p:nvPicPr>
          <p:cNvPr id="4" name="Picture 3" descr="Logo, company name&#10;&#10;Description automatically generated">
            <a:extLst>
              <a:ext uri="{FF2B5EF4-FFF2-40B4-BE49-F238E27FC236}">
                <a16:creationId xmlns:a16="http://schemas.microsoft.com/office/drawing/2014/main" id="{36F08C12-83D4-4221-8FCD-47A5E33E8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60" y="314498"/>
            <a:ext cx="2891752" cy="4414890"/>
          </a:xfrm>
          <a:prstGeom prst="rect">
            <a:avLst/>
          </a:prstGeom>
        </p:spPr>
      </p:pic>
      <p:pic>
        <p:nvPicPr>
          <p:cNvPr id="37" name="Picture 1" descr="Virtual School logo-colour">
            <a:extLst>
              <a:ext uri="{FF2B5EF4-FFF2-40B4-BE49-F238E27FC236}">
                <a16:creationId xmlns:a16="http://schemas.microsoft.com/office/drawing/2014/main" id="{2C95BDF6-7858-47CB-AF32-C2FCF2FFB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6117273"/>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48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925D-1B42-FD46-9019-6EBF3D1EF40D}"/>
              </a:ext>
            </a:extLst>
          </p:cNvPr>
          <p:cNvSpPr>
            <a:spLocks noGrp="1"/>
          </p:cNvSpPr>
          <p:nvPr>
            <p:ph type="ctrTitle"/>
          </p:nvPr>
        </p:nvSpPr>
        <p:spPr>
          <a:xfrm>
            <a:off x="723900" y="317500"/>
            <a:ext cx="8550103" cy="5793740"/>
          </a:xfrm>
        </p:spPr>
        <p:txBody>
          <a:bodyPr/>
          <a:lstStyle/>
          <a:p>
            <a:pPr lvl="0" algn="ctr"/>
            <a:r>
              <a:rPr lang="en-US" sz="2000" b="1" dirty="0">
                <a:solidFill>
                  <a:srgbClr val="0070C0"/>
                </a:solidFill>
              </a:rPr>
              <a:t>Mindfulness Activity </a:t>
            </a:r>
            <a:br>
              <a:rPr lang="en-US" sz="2000" b="1" dirty="0">
                <a:solidFill>
                  <a:srgbClr val="0070C0"/>
                </a:solidFill>
              </a:rPr>
            </a:br>
            <a:br>
              <a:rPr lang="en-US" sz="2000" b="1" dirty="0">
                <a:solidFill>
                  <a:srgbClr val="0070C0"/>
                </a:solidFill>
              </a:rPr>
            </a:br>
            <a:r>
              <a:rPr lang="en-US" sz="1200" b="1" dirty="0"/>
              <a:t>.</a:t>
            </a:r>
            <a:br>
              <a:rPr lang="en-GB" sz="1200" dirty="0"/>
            </a:br>
            <a:r>
              <a:rPr lang="en-GB" sz="1200" dirty="0"/>
              <a:t>1) </a:t>
            </a:r>
            <a:r>
              <a:rPr lang="en-GB" sz="1600" dirty="0"/>
              <a:t>Invitation to think about a </a:t>
            </a:r>
            <a:r>
              <a:rPr lang="en-US" sz="1600" b="1" i="1" dirty="0">
                <a:solidFill>
                  <a:schemeClr val="accent1">
                    <a:lumMod val="75000"/>
                  </a:schemeClr>
                </a:solidFill>
              </a:rPr>
              <a:t>relaxing word</a:t>
            </a:r>
            <a:r>
              <a:rPr lang="en-US" sz="1600" b="1" dirty="0"/>
              <a:t>.</a:t>
            </a:r>
            <a:r>
              <a:rPr lang="en-US" sz="1600" dirty="0"/>
              <a:t> </a:t>
            </a:r>
            <a:br>
              <a:rPr lang="en-US" sz="1600" dirty="0"/>
            </a:br>
            <a:br>
              <a:rPr lang="en-US" sz="1600" dirty="0"/>
            </a:br>
            <a:r>
              <a:rPr lang="en-US" sz="1600" dirty="0"/>
              <a:t>Think of a word/place that conjures up relaxing thoughts/feelings/memories.</a:t>
            </a:r>
            <a:br>
              <a:rPr lang="en-GB" sz="1600" dirty="0"/>
            </a:br>
            <a:br>
              <a:rPr lang="en-GB" sz="1600" dirty="0"/>
            </a:br>
            <a:r>
              <a:rPr lang="en-GB" sz="1600" dirty="0"/>
              <a:t>2) </a:t>
            </a:r>
            <a:r>
              <a:rPr lang="en-US" sz="1600" b="1" i="1" dirty="0">
                <a:solidFill>
                  <a:schemeClr val="accent1">
                    <a:lumMod val="75000"/>
                  </a:schemeClr>
                </a:solidFill>
              </a:rPr>
              <a:t>Breathing (if you are comfortable, close your eyes)</a:t>
            </a:r>
            <a:r>
              <a:rPr lang="en-US" sz="1600" b="1" dirty="0"/>
              <a:t>.</a:t>
            </a:r>
            <a:r>
              <a:rPr lang="en-US" sz="1600" dirty="0"/>
              <a:t> </a:t>
            </a:r>
            <a:br>
              <a:rPr lang="en-US" sz="1600" dirty="0"/>
            </a:br>
            <a:br>
              <a:rPr lang="en-US" sz="1600" dirty="0"/>
            </a:br>
            <a:r>
              <a:rPr lang="en-US" sz="1600" dirty="0"/>
              <a:t>Breathe in through the nose (if you can) to the count of 4.</a:t>
            </a:r>
            <a:br>
              <a:rPr lang="en-GB" sz="1600" dirty="0"/>
            </a:br>
            <a:r>
              <a:rPr lang="en-US" sz="1600" dirty="0"/>
              <a:t>                      </a:t>
            </a:r>
            <a:br>
              <a:rPr lang="en-US" sz="1600" dirty="0"/>
            </a:br>
            <a:r>
              <a:rPr lang="en-US" sz="1600" dirty="0"/>
              <a:t>Hold</a:t>
            </a:r>
            <a:br>
              <a:rPr lang="en-GB" sz="1600" dirty="0"/>
            </a:br>
            <a:r>
              <a:rPr lang="en-US" sz="1600" dirty="0"/>
              <a:t>                  </a:t>
            </a:r>
            <a:br>
              <a:rPr lang="en-US" sz="1600" dirty="0"/>
            </a:br>
            <a:r>
              <a:rPr lang="en-US" sz="1600" dirty="0"/>
              <a:t>Out to the count of 4</a:t>
            </a:r>
            <a:br>
              <a:rPr lang="en-GB" sz="1600" dirty="0"/>
            </a:br>
            <a:br>
              <a:rPr lang="en-GB" sz="1600" dirty="0"/>
            </a:br>
            <a:r>
              <a:rPr lang="en-US" sz="1600" dirty="0"/>
              <a:t>Now as you breathe in again, think of your relaxing word in more detail. As you breathe out, allow yourself to relax into your chair, into an open body language, allowing for all the oxygen to reach every part of your body.</a:t>
            </a:r>
            <a:br>
              <a:rPr lang="en-US" sz="1600" dirty="0"/>
            </a:br>
            <a:br>
              <a:rPr lang="en-GB" sz="1600" dirty="0"/>
            </a:br>
            <a:br>
              <a:rPr lang="en-GB" sz="1200" dirty="0"/>
            </a:br>
            <a:r>
              <a:rPr lang="en-GB" sz="1600" dirty="0">
                <a:solidFill>
                  <a:schemeClr val="accent1">
                    <a:lumMod val="75000"/>
                  </a:schemeClr>
                </a:solidFill>
              </a:rPr>
              <a:t>4) </a:t>
            </a:r>
            <a:r>
              <a:rPr lang="en-US" sz="1600" b="1" i="1" dirty="0">
                <a:solidFill>
                  <a:schemeClr val="accent1">
                    <a:lumMod val="75000"/>
                  </a:schemeClr>
                </a:solidFill>
              </a:rPr>
              <a:t>Body Scan - Mindfulness</a:t>
            </a:r>
            <a:br>
              <a:rPr lang="en-US" sz="1200" b="1" dirty="0"/>
            </a:br>
            <a:br>
              <a:rPr lang="en-GB" sz="1200" dirty="0"/>
            </a:br>
            <a:endParaRPr lang="en-US" sz="1000" dirty="0"/>
          </a:p>
        </p:txBody>
      </p:sp>
      <p:pic>
        <p:nvPicPr>
          <p:cNvPr id="3" name="Picture 2" descr="Virtual School logo-colour">
            <a:extLst>
              <a:ext uri="{FF2B5EF4-FFF2-40B4-BE49-F238E27FC236}">
                <a16:creationId xmlns:a16="http://schemas.microsoft.com/office/drawing/2014/main" id="{1C3923AE-341D-48DB-8F99-95D4C2024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911850"/>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85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54" y="176530"/>
            <a:ext cx="8596668" cy="965717"/>
          </a:xfrm>
        </p:spPr>
        <p:txBody>
          <a:bodyPr/>
          <a:lstStyle/>
          <a:p>
            <a:pPr algn="ctr"/>
            <a:r>
              <a:rPr lang="en-GB" b="1" dirty="0">
                <a:latin typeface="Calibri" charset="0"/>
                <a:ea typeface="Calibri" charset="0"/>
                <a:cs typeface="Calibri" charset="0"/>
              </a:rPr>
              <a:t>To extend my knowledge further: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92" y="1204901"/>
            <a:ext cx="34385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627" y="4620419"/>
            <a:ext cx="2762250" cy="102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30" y="4064091"/>
            <a:ext cx="2398712" cy="169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9770" y="6042649"/>
            <a:ext cx="30765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182" y="1373536"/>
            <a:ext cx="1808163"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6418" y="2165357"/>
            <a:ext cx="2114550" cy="10858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3640" y="2290751"/>
            <a:ext cx="1971675" cy="1085850"/>
          </a:xfrm>
          <a:prstGeom prst="rect">
            <a:avLst/>
          </a:prstGeom>
        </p:spPr>
      </p:pic>
      <p:pic>
        <p:nvPicPr>
          <p:cNvPr id="13" name="Picture 1" descr="Virtual School logo-colour">
            <a:extLst>
              <a:ext uri="{FF2B5EF4-FFF2-40B4-BE49-F238E27FC236}">
                <a16:creationId xmlns:a16="http://schemas.microsoft.com/office/drawing/2014/main" id="{D513AAC7-ADF9-4826-B11E-BA43FE8EB2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47" y="6179165"/>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eacon-House-logo | Mid Sussex">
            <a:extLst>
              <a:ext uri="{FF2B5EF4-FFF2-40B4-BE49-F238E27FC236}">
                <a16:creationId xmlns:a16="http://schemas.microsoft.com/office/drawing/2014/main" id="{EE8C4E30-E6EE-421B-A9A3-EA196531D8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7785" y="3027055"/>
            <a:ext cx="33528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9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00"/>
            <a:ext cx="8596668" cy="1320800"/>
          </a:xfrm>
        </p:spPr>
        <p:txBody>
          <a:bodyPr/>
          <a:lstStyle/>
          <a:p>
            <a:pPr algn="ctr"/>
            <a:r>
              <a:rPr lang="en-GB" b="1" dirty="0">
                <a:latin typeface="Calibri" charset="0"/>
                <a:ea typeface="Calibri" charset="0"/>
                <a:cs typeface="Calibri" charset="0"/>
              </a:rPr>
              <a:t>To extend my knowledge about self-care:</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92" y="4738115"/>
            <a:ext cx="2762250" cy="102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60" y="1092183"/>
            <a:ext cx="2398712" cy="169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website">
            <a:extLst>
              <a:ext uri="{FF2B5EF4-FFF2-40B4-BE49-F238E27FC236}">
                <a16:creationId xmlns:a16="http://schemas.microsoft.com/office/drawing/2014/main" id="{6B3DD866-BB45-4BD1-9008-98387E67F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794" y="1397609"/>
            <a:ext cx="2195747" cy="1693862"/>
          </a:xfrm>
          <a:prstGeom prst="rect">
            <a:avLst/>
          </a:prstGeom>
        </p:spPr>
      </p:pic>
      <p:pic>
        <p:nvPicPr>
          <p:cNvPr id="15" name="Picture 14">
            <a:extLst>
              <a:ext uri="{FF2B5EF4-FFF2-40B4-BE49-F238E27FC236}">
                <a16:creationId xmlns:a16="http://schemas.microsoft.com/office/drawing/2014/main" id="{86E25804-C705-4717-AB0B-3C989255E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9694" y="4501937"/>
            <a:ext cx="3619500" cy="1809750"/>
          </a:xfrm>
          <a:prstGeom prst="rect">
            <a:avLst/>
          </a:prstGeom>
        </p:spPr>
      </p:pic>
      <p:pic>
        <p:nvPicPr>
          <p:cNvPr id="17" name="Picture 16" descr="Diagram&#10;&#10;Description automatically generated">
            <a:extLst>
              <a:ext uri="{FF2B5EF4-FFF2-40B4-BE49-F238E27FC236}">
                <a16:creationId xmlns:a16="http://schemas.microsoft.com/office/drawing/2014/main" id="{21CDE694-AB00-4779-81D8-CF3CB559F0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194" y="3101762"/>
            <a:ext cx="2435052" cy="1952151"/>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DDF3840A-2989-4205-829A-01DCFE5758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964" y="1217030"/>
            <a:ext cx="1711960" cy="1711960"/>
          </a:xfrm>
          <a:prstGeom prst="rect">
            <a:avLst/>
          </a:prstGeom>
        </p:spPr>
      </p:pic>
      <p:pic>
        <p:nvPicPr>
          <p:cNvPr id="9" name="Picture 1" descr="Virtual School logo-colour">
            <a:extLst>
              <a:ext uri="{FF2B5EF4-FFF2-40B4-BE49-F238E27FC236}">
                <a16:creationId xmlns:a16="http://schemas.microsoft.com/office/drawing/2014/main" id="{954A0679-14C4-43DD-9F86-D3575419F3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22" y="6074841"/>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ve Ways School">
            <a:extLst>
              <a:ext uri="{FF2B5EF4-FFF2-40B4-BE49-F238E27FC236}">
                <a16:creationId xmlns:a16="http://schemas.microsoft.com/office/drawing/2014/main" id="{BC0B61C4-1665-409C-83FE-332289D94E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334" y="3225863"/>
            <a:ext cx="3928908" cy="120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1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23247A-1947-4303-9B5F-147F0150FC76}"/>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1931126" y="125186"/>
            <a:ext cx="6651171" cy="6302828"/>
          </a:xfrm>
          <a:prstGeom prst="rect">
            <a:avLst/>
          </a:prstGeom>
          <a:noFill/>
        </p:spPr>
      </p:pic>
      <p:pic>
        <p:nvPicPr>
          <p:cNvPr id="3" name="Picture 1" descr="Virtual School logo-colour">
            <a:extLst>
              <a:ext uri="{FF2B5EF4-FFF2-40B4-BE49-F238E27FC236}">
                <a16:creationId xmlns:a16="http://schemas.microsoft.com/office/drawing/2014/main" id="{B45672B0-98C5-482D-9A67-02DF78B20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 y="6100898"/>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56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F85B-5A92-47F8-8712-814B985AE150}"/>
              </a:ext>
            </a:extLst>
          </p:cNvPr>
          <p:cNvSpPr>
            <a:spLocks noGrp="1"/>
          </p:cNvSpPr>
          <p:nvPr>
            <p:ph type="title"/>
          </p:nvPr>
        </p:nvSpPr>
        <p:spPr/>
        <p:txBody>
          <a:bodyPr/>
          <a:lstStyle/>
          <a:p>
            <a:r>
              <a:rPr lang="en-GB" dirty="0"/>
              <a:t>Helpful links:</a:t>
            </a:r>
          </a:p>
        </p:txBody>
      </p:sp>
      <p:sp>
        <p:nvSpPr>
          <p:cNvPr id="3" name="Content Placeholder 2">
            <a:extLst>
              <a:ext uri="{FF2B5EF4-FFF2-40B4-BE49-F238E27FC236}">
                <a16:creationId xmlns:a16="http://schemas.microsoft.com/office/drawing/2014/main" id="{7995948B-1041-45C1-9614-46404762EB6A}"/>
              </a:ext>
            </a:extLst>
          </p:cNvPr>
          <p:cNvSpPr>
            <a:spLocks noGrp="1"/>
          </p:cNvSpPr>
          <p:nvPr>
            <p:ph idx="1"/>
          </p:nvPr>
        </p:nvSpPr>
        <p:spPr>
          <a:xfrm>
            <a:off x="589280" y="1554480"/>
            <a:ext cx="8684722" cy="4043680"/>
          </a:xfrm>
        </p:spPr>
        <p:txBody>
          <a:bodyPr>
            <a:normAutofit fontScale="92500" lnSpcReduction="10000"/>
          </a:bodyPr>
          <a:lstStyle/>
          <a:p>
            <a:r>
              <a:rPr lang="en-GB" dirty="0">
                <a:hlinkClick r:id="rId2"/>
              </a:rPr>
              <a:t>https://www.youngminds.org.uk/</a:t>
            </a:r>
            <a:endParaRPr lang="en-GB" dirty="0"/>
          </a:p>
          <a:p>
            <a:r>
              <a:rPr lang="en-GB" dirty="0">
                <a:hlinkClick r:id="rId3"/>
              </a:rPr>
              <a:t>https://nopanic.org.uk/</a:t>
            </a:r>
            <a:endParaRPr lang="en-GB" dirty="0"/>
          </a:p>
          <a:p>
            <a:r>
              <a:rPr lang="en-GB" dirty="0">
                <a:hlinkClick r:id="rId4"/>
              </a:rPr>
              <a:t>https://thelossfoundation.org/</a:t>
            </a:r>
            <a:endParaRPr lang="en-GB" dirty="0"/>
          </a:p>
          <a:p>
            <a:r>
              <a:rPr lang="en-GB" dirty="0">
                <a:hlinkClick r:id="rId5"/>
              </a:rPr>
              <a:t>https://beaconhouse.org.uk/resources/</a:t>
            </a:r>
            <a:endParaRPr lang="en-GB" dirty="0"/>
          </a:p>
          <a:p>
            <a:r>
              <a:rPr lang="en-GB" dirty="0">
                <a:hlinkClick r:id="rId6"/>
              </a:rPr>
              <a:t>https://www.mind.org.uk/</a:t>
            </a:r>
            <a:endParaRPr lang="en-GB" dirty="0"/>
          </a:p>
          <a:p>
            <a:r>
              <a:rPr lang="en-GB" dirty="0">
                <a:hlinkClick r:id="rId7"/>
              </a:rPr>
              <a:t>https://www.mymind.org.uk/</a:t>
            </a:r>
            <a:endParaRPr lang="en-GB" dirty="0"/>
          </a:p>
          <a:p>
            <a:r>
              <a:rPr lang="en-GB" dirty="0">
                <a:hlinkClick r:id="rId8"/>
              </a:rPr>
              <a:t>https://www.minded.org.uk/</a:t>
            </a:r>
            <a:endParaRPr lang="en-GB" dirty="0"/>
          </a:p>
          <a:p>
            <a:r>
              <a:rPr lang="en-GB" dirty="0">
                <a:hlinkClick r:id="rId9"/>
              </a:rPr>
              <a:t>https://www.kooth.com/</a:t>
            </a:r>
            <a:endParaRPr lang="en-GB" dirty="0"/>
          </a:p>
          <a:p>
            <a:r>
              <a:rPr lang="en-GB" dirty="0">
                <a:hlinkClick r:id="rId10"/>
              </a:rPr>
              <a:t>https://www.england.nhs.uk/supporting-our-nhs-people/support-now/wellbeing-apps/</a:t>
            </a:r>
            <a:endParaRPr lang="en-GB" dirty="0"/>
          </a:p>
          <a:p>
            <a:r>
              <a:rPr lang="en-GB" dirty="0">
                <a:hlinkClick r:id="rId11"/>
              </a:rPr>
              <a:t>https://www.annafreud.org/schools-and-colleges/resources/</a:t>
            </a:r>
            <a:endParaRPr lang="en-GB" dirty="0"/>
          </a:p>
          <a:p>
            <a:endParaRPr lang="en-GB" dirty="0"/>
          </a:p>
          <a:p>
            <a:endParaRPr lang="en-GB" dirty="0"/>
          </a:p>
          <a:p>
            <a:endParaRPr lang="en-GB" dirty="0"/>
          </a:p>
          <a:p>
            <a:pPr marL="0" indent="0">
              <a:buNone/>
            </a:pPr>
            <a:endParaRPr lang="en-GB" dirty="0"/>
          </a:p>
          <a:p>
            <a:endParaRPr lang="en-GB" dirty="0"/>
          </a:p>
          <a:p>
            <a:endParaRPr lang="en-GB" dirty="0"/>
          </a:p>
        </p:txBody>
      </p:sp>
      <p:pic>
        <p:nvPicPr>
          <p:cNvPr id="4" name="Picture 1" descr="Virtual School logo-colour">
            <a:extLst>
              <a:ext uri="{FF2B5EF4-FFF2-40B4-BE49-F238E27FC236}">
                <a16:creationId xmlns:a16="http://schemas.microsoft.com/office/drawing/2014/main" id="{FC3441AC-BEA4-4A18-82CF-E427B76103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507" y="6036925"/>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77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7C96-243E-4205-99FD-42282128654B}"/>
              </a:ext>
            </a:extLst>
          </p:cNvPr>
          <p:cNvSpPr>
            <a:spLocks noGrp="1"/>
          </p:cNvSpPr>
          <p:nvPr>
            <p:ph type="title"/>
          </p:nvPr>
        </p:nvSpPr>
        <p:spPr>
          <a:xfrm>
            <a:off x="677334" y="284480"/>
            <a:ext cx="8596668" cy="782320"/>
          </a:xfrm>
        </p:spPr>
        <p:txBody>
          <a:bodyPr/>
          <a:lstStyle/>
          <a:p>
            <a:r>
              <a:rPr lang="en-GB" dirty="0"/>
              <a:t>References:</a:t>
            </a:r>
          </a:p>
        </p:txBody>
      </p:sp>
      <p:sp>
        <p:nvSpPr>
          <p:cNvPr id="3" name="Content Placeholder 2">
            <a:extLst>
              <a:ext uri="{FF2B5EF4-FFF2-40B4-BE49-F238E27FC236}">
                <a16:creationId xmlns:a16="http://schemas.microsoft.com/office/drawing/2014/main" id="{7539AE62-D5F1-4521-BC8F-AE8736F19ADA}"/>
              </a:ext>
            </a:extLst>
          </p:cNvPr>
          <p:cNvSpPr>
            <a:spLocks noGrp="1"/>
          </p:cNvSpPr>
          <p:nvPr>
            <p:ph idx="1"/>
          </p:nvPr>
        </p:nvSpPr>
        <p:spPr>
          <a:xfrm>
            <a:off x="789094" y="884872"/>
            <a:ext cx="8761306" cy="5262881"/>
          </a:xfrm>
        </p:spPr>
        <p:txBody>
          <a:bodyPr>
            <a:normAutofit fontScale="62500" lnSpcReduction="20000"/>
          </a:bodyPr>
          <a:lstStyle/>
          <a:p>
            <a:r>
              <a:rPr lang="en-GB" dirty="0"/>
              <a:t>Courtois C. A. (1993), Vicarious Traumatization of the Therapist, NCP Clinical Newsletter, 3 (2), 8-9</a:t>
            </a:r>
          </a:p>
          <a:p>
            <a:r>
              <a:rPr lang="en-GB" dirty="0"/>
              <a:t>Figley C. R. (1995 &amp; 2002), </a:t>
            </a:r>
          </a:p>
          <a:p>
            <a:pPr>
              <a:buFontTx/>
              <a:buChar char="-"/>
            </a:pPr>
            <a:r>
              <a:rPr lang="en-GB" dirty="0"/>
              <a:t>Compassion Fatigue: Coping with Secondary Traumatic Stress Disorder in Those Who Treat the Traumatized, Ne York: Brunner / Mazel</a:t>
            </a:r>
          </a:p>
          <a:p>
            <a:pPr>
              <a:buFontTx/>
              <a:buChar char="-"/>
            </a:pPr>
            <a:r>
              <a:rPr lang="en-GB" dirty="0"/>
              <a:t>Treating Compassion Fatigue, New York: Brunner / Mazel</a:t>
            </a:r>
          </a:p>
          <a:p>
            <a:r>
              <a:rPr lang="en-GB" dirty="0"/>
              <a:t>Golding K. (2020), Presentation at ARC Conference – online event, CWAC</a:t>
            </a:r>
          </a:p>
          <a:p>
            <a:r>
              <a:rPr lang="en-GB" dirty="0" err="1"/>
              <a:t>Maltsberger</a:t>
            </a:r>
            <a:r>
              <a:rPr lang="en-GB" dirty="0"/>
              <a:t> J. D. &amp; </a:t>
            </a:r>
            <a:r>
              <a:rPr lang="en-GB" dirty="0" err="1"/>
              <a:t>Buie</a:t>
            </a:r>
            <a:r>
              <a:rPr lang="en-GB" dirty="0"/>
              <a:t> D. H. (1994), Countertransference and hate in the treatment of suicidal patients, Archives of General Psychiatry, 30 (5), 625-633</a:t>
            </a:r>
          </a:p>
          <a:p>
            <a:r>
              <a:rPr lang="en-GB" dirty="0"/>
              <a:t>Maslach C. (2015), The Cost of Caring, Los Altos: Major Books</a:t>
            </a:r>
          </a:p>
          <a:p>
            <a:r>
              <a:rPr lang="en-GB" dirty="0"/>
              <a:t>McCann I. L. &amp; </a:t>
            </a:r>
            <a:r>
              <a:rPr lang="en-GB" dirty="0" err="1"/>
              <a:t>Pearlmann</a:t>
            </a:r>
            <a:r>
              <a:rPr lang="en-GB" dirty="0"/>
              <a:t> L. A. (1990), Vicarious traumatization: A framework for understanding the psychological effects of working with victims, Journal of Traumatic Stress, 3 (1), 131-149</a:t>
            </a:r>
          </a:p>
          <a:p>
            <a:r>
              <a:rPr lang="en-GB" dirty="0"/>
              <a:t>Rothschild B. (2006), Help for the Helper: The Psychophysiology of Compassion Fatigue and Vicarious trauma, New York: Norton</a:t>
            </a:r>
          </a:p>
          <a:p>
            <a:r>
              <a:rPr lang="en-GB" dirty="0" err="1"/>
              <a:t>Saakvitne</a:t>
            </a:r>
            <a:r>
              <a:rPr lang="en-GB" dirty="0"/>
              <a:t> K.W. &amp; Pearlman L.A. (1996), Transforming the Pain: A Workbook on Vicarious Traumatization, New York: Norton</a:t>
            </a:r>
          </a:p>
          <a:p>
            <a:r>
              <a:rPr lang="en-GB" dirty="0"/>
              <a:t>Sanderson C. (2013), Counselling Skills for working with Trauma, London: Jessica Kingsley</a:t>
            </a:r>
          </a:p>
          <a:p>
            <a:r>
              <a:rPr lang="en-GB" dirty="0"/>
              <a:t>Sanderson C. (2020), The Cost of Caring In Context: The Magazine for Family Therapy and Systemic Practice in the UK, Edition 171, October 2020. pp 44-46</a:t>
            </a:r>
          </a:p>
          <a:p>
            <a:r>
              <a:rPr lang="en-GB" dirty="0"/>
              <a:t>Sarkis S. (2020), Want to get a head start on New year’s resolution for 2021? Try Journaling, Today, December 1</a:t>
            </a:r>
            <a:r>
              <a:rPr lang="en-GB" baseline="30000" dirty="0"/>
              <a:t>st</a:t>
            </a:r>
            <a:r>
              <a:rPr lang="en-GB" dirty="0"/>
              <a:t> 2020.</a:t>
            </a:r>
          </a:p>
          <a:p>
            <a:r>
              <a:rPr lang="en-GB" dirty="0" err="1"/>
              <a:t>Skovholt</a:t>
            </a:r>
            <a:r>
              <a:rPr lang="en-GB" dirty="0"/>
              <a:t> T. M. (2016), The Resilient Practitioner: Burnout Prevention and Self-Care </a:t>
            </a:r>
            <a:r>
              <a:rPr lang="en-GB" dirty="0" err="1"/>
              <a:t>Stategies</a:t>
            </a:r>
            <a:r>
              <a:rPr lang="en-GB" dirty="0"/>
              <a:t> For Counsellors, Therapists, teachers and Health Professionals, 3</a:t>
            </a:r>
            <a:r>
              <a:rPr lang="en-GB" baseline="30000" dirty="0"/>
              <a:t>rd</a:t>
            </a:r>
            <a:r>
              <a:rPr lang="en-GB" dirty="0"/>
              <a:t> Edition, New York / London: </a:t>
            </a:r>
            <a:r>
              <a:rPr lang="en-GB" dirty="0" err="1"/>
              <a:t>Routlegde</a:t>
            </a:r>
            <a:endParaRPr lang="en-GB" dirty="0"/>
          </a:p>
          <a:p>
            <a:r>
              <a:rPr lang="en-GB" dirty="0"/>
              <a:t>World Health Organisation (2019), International Classification of Diseases and Related Health Problems, 11</a:t>
            </a:r>
            <a:r>
              <a:rPr lang="en-GB" baseline="30000" dirty="0"/>
              <a:t>th</a:t>
            </a:r>
            <a:r>
              <a:rPr lang="en-GB" dirty="0"/>
              <a:t> Edition (ICD-11), World Health Organisation</a:t>
            </a:r>
          </a:p>
          <a:p>
            <a:r>
              <a:rPr lang="en-GB" dirty="0" err="1"/>
              <a:t>Yassen</a:t>
            </a:r>
            <a:r>
              <a:rPr lang="en-GB" dirty="0"/>
              <a:t> (1995), Preventing Secondary Traumatic Stress Disorder, In: C.R. Figley (ed.) Compassion fatigue: Coping with Secondary Traumatic Stress Disorder in Those who treat the Traumatized, New York: Brunner </a:t>
            </a:r>
            <a:r>
              <a:rPr lang="en-GB"/>
              <a:t>/ Mazel</a:t>
            </a:r>
            <a:endParaRPr lang="en-GB" dirty="0"/>
          </a:p>
        </p:txBody>
      </p:sp>
      <p:pic>
        <p:nvPicPr>
          <p:cNvPr id="4" name="Picture 1" descr="Virtual School logo-colour">
            <a:extLst>
              <a:ext uri="{FF2B5EF4-FFF2-40B4-BE49-F238E27FC236}">
                <a16:creationId xmlns:a16="http://schemas.microsoft.com/office/drawing/2014/main" id="{6D4889C0-9E44-4856-972D-03725AD22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 y="6147753"/>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72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4DF8-9005-4CDF-85B6-6593FD1A162F}"/>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5DEDBD33-7E30-4450-B68F-160A0423A8D3}"/>
              </a:ext>
            </a:extLst>
          </p:cNvPr>
          <p:cNvSpPr>
            <a:spLocks noGrp="1"/>
          </p:cNvSpPr>
          <p:nvPr>
            <p:ph idx="1"/>
          </p:nvPr>
        </p:nvSpPr>
        <p:spPr>
          <a:xfrm>
            <a:off x="474134" y="1930400"/>
            <a:ext cx="8596668" cy="3413759"/>
          </a:xfrm>
        </p:spPr>
        <p:txBody>
          <a:bodyPr>
            <a:normAutofit/>
          </a:bodyPr>
          <a:lstStyle/>
          <a:p>
            <a:r>
              <a:rPr lang="en-GB" sz="2400" dirty="0"/>
              <a:t>To explore our awareness of the importance of self-care</a:t>
            </a:r>
          </a:p>
          <a:p>
            <a:r>
              <a:rPr lang="en-GB" sz="2400" dirty="0"/>
              <a:t>To share some helpful information</a:t>
            </a:r>
          </a:p>
          <a:p>
            <a:r>
              <a:rPr lang="en-GB" sz="2400" dirty="0"/>
              <a:t>To introduce you to self-care ideas and exercises</a:t>
            </a:r>
          </a:p>
          <a:p>
            <a:r>
              <a:rPr lang="en-GB" sz="2400" dirty="0"/>
              <a:t>To explore how we can embed self-care strategies into our daily routine</a:t>
            </a:r>
          </a:p>
        </p:txBody>
      </p:sp>
      <p:pic>
        <p:nvPicPr>
          <p:cNvPr id="4" name="Picture 1" descr="Virtual School logo-colour">
            <a:extLst>
              <a:ext uri="{FF2B5EF4-FFF2-40B4-BE49-F238E27FC236}">
                <a16:creationId xmlns:a16="http://schemas.microsoft.com/office/drawing/2014/main" id="{7BF29DB8-7CF0-4787-A6DE-0D6B5BF60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 y="6116955"/>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60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CFE6-D317-4697-9806-F3C6292EB684}"/>
              </a:ext>
            </a:extLst>
          </p:cNvPr>
          <p:cNvSpPr>
            <a:spLocks noGrp="1"/>
          </p:cNvSpPr>
          <p:nvPr>
            <p:ph type="title"/>
          </p:nvPr>
        </p:nvSpPr>
        <p:spPr/>
        <p:txBody>
          <a:bodyPr/>
          <a:lstStyle/>
          <a:p>
            <a:r>
              <a:rPr lang="en-GB" dirty="0"/>
              <a:t>An invitation to think about -</a:t>
            </a:r>
          </a:p>
        </p:txBody>
      </p:sp>
      <p:sp>
        <p:nvSpPr>
          <p:cNvPr id="3" name="Content Placeholder 2">
            <a:extLst>
              <a:ext uri="{FF2B5EF4-FFF2-40B4-BE49-F238E27FC236}">
                <a16:creationId xmlns:a16="http://schemas.microsoft.com/office/drawing/2014/main" id="{FFFD8132-574A-4305-A89E-546A9511609F}"/>
              </a:ext>
            </a:extLst>
          </p:cNvPr>
          <p:cNvSpPr>
            <a:spLocks noGrp="1"/>
          </p:cNvSpPr>
          <p:nvPr>
            <p:ph idx="1"/>
          </p:nvPr>
        </p:nvSpPr>
        <p:spPr>
          <a:xfrm>
            <a:off x="772160" y="1859280"/>
            <a:ext cx="8501842" cy="3332479"/>
          </a:xfrm>
        </p:spPr>
        <p:txBody>
          <a:bodyPr>
            <a:normAutofit lnSpcReduction="10000"/>
          </a:bodyPr>
          <a:lstStyle/>
          <a:p>
            <a:r>
              <a:rPr lang="en-GB" sz="2400" b="1" dirty="0"/>
              <a:t>What do we already do to recharge our batteries?</a:t>
            </a:r>
          </a:p>
          <a:p>
            <a:r>
              <a:rPr lang="en-GB" sz="2400" b="1" dirty="0"/>
              <a:t>Do we give ourselves time &amp; permission to think, reflect and relax?</a:t>
            </a:r>
          </a:p>
          <a:p>
            <a:r>
              <a:rPr lang="en-GB" sz="2400" b="1" dirty="0"/>
              <a:t>Do we believe that to be able to care for others, we need to care for ourselves first? </a:t>
            </a:r>
          </a:p>
          <a:p>
            <a:r>
              <a:rPr lang="en-GB" sz="2400" b="1" dirty="0"/>
              <a:t>Are we able to switch off from our busy day OR do feelings, thoughts and lived experiences stay with us for quite some time?</a:t>
            </a:r>
          </a:p>
          <a:p>
            <a:endParaRPr lang="en-GB" dirty="0"/>
          </a:p>
          <a:p>
            <a:endParaRPr lang="en-GB" dirty="0"/>
          </a:p>
        </p:txBody>
      </p:sp>
      <p:pic>
        <p:nvPicPr>
          <p:cNvPr id="4" name="Picture 1" descr="Virtual School logo-colour">
            <a:extLst>
              <a:ext uri="{FF2B5EF4-FFF2-40B4-BE49-F238E27FC236}">
                <a16:creationId xmlns:a16="http://schemas.microsoft.com/office/drawing/2014/main" id="{71C93825-C36F-4DF0-82AE-D5774D1B6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 y="6107113"/>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5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60B3-158B-4541-827B-05C8A070B853}"/>
              </a:ext>
            </a:extLst>
          </p:cNvPr>
          <p:cNvSpPr>
            <a:spLocks noGrp="1"/>
          </p:cNvSpPr>
          <p:nvPr>
            <p:ph type="title"/>
          </p:nvPr>
        </p:nvSpPr>
        <p:spPr>
          <a:xfrm>
            <a:off x="677334" y="284480"/>
            <a:ext cx="8596668" cy="1320800"/>
          </a:xfrm>
        </p:spPr>
        <p:txBody>
          <a:bodyPr/>
          <a:lstStyle/>
          <a:p>
            <a:r>
              <a:rPr lang="en-GB" dirty="0"/>
              <a:t>The importance of self care</a:t>
            </a:r>
          </a:p>
        </p:txBody>
      </p:sp>
      <p:sp>
        <p:nvSpPr>
          <p:cNvPr id="3" name="Content Placeholder 2">
            <a:extLst>
              <a:ext uri="{FF2B5EF4-FFF2-40B4-BE49-F238E27FC236}">
                <a16:creationId xmlns:a16="http://schemas.microsoft.com/office/drawing/2014/main" id="{93585795-414F-4078-8D6F-7972754E23FD}"/>
              </a:ext>
            </a:extLst>
          </p:cNvPr>
          <p:cNvSpPr>
            <a:spLocks noGrp="1"/>
          </p:cNvSpPr>
          <p:nvPr>
            <p:ph idx="1"/>
          </p:nvPr>
        </p:nvSpPr>
        <p:spPr>
          <a:xfrm>
            <a:off x="599440" y="924560"/>
            <a:ext cx="8674562" cy="5202555"/>
          </a:xfrm>
        </p:spPr>
        <p:txBody>
          <a:bodyPr>
            <a:normAutofit fontScale="85000" lnSpcReduction="20000"/>
          </a:bodyPr>
          <a:lstStyle/>
          <a:p>
            <a:pPr marL="0" indent="0">
              <a:buNone/>
            </a:pPr>
            <a:r>
              <a:rPr lang="en-GB" sz="2000" dirty="0"/>
              <a:t>Sanderson (2020) refers to the importance of integrating self care strategies into our daily routines. This helps us to:</a:t>
            </a:r>
            <a:endParaRPr lang="en-GB" sz="2000" b="1" dirty="0"/>
          </a:p>
          <a:p>
            <a:pPr>
              <a:buFontTx/>
              <a:buChar char="-"/>
            </a:pPr>
            <a:endParaRPr lang="en-GB" sz="2100" b="1" dirty="0">
              <a:solidFill>
                <a:srgbClr val="0070C0"/>
              </a:solidFill>
            </a:endParaRPr>
          </a:p>
          <a:p>
            <a:pPr>
              <a:buFontTx/>
              <a:buChar char="-"/>
            </a:pPr>
            <a:r>
              <a:rPr lang="en-GB" sz="2100" b="1" dirty="0">
                <a:solidFill>
                  <a:srgbClr val="0070C0"/>
                </a:solidFill>
              </a:rPr>
              <a:t>Be fully present </a:t>
            </a:r>
          </a:p>
          <a:p>
            <a:pPr marL="0" indent="0">
              <a:buNone/>
            </a:pPr>
            <a:r>
              <a:rPr lang="en-GB" sz="2100" b="1" dirty="0"/>
              <a:t>(present in the moment with ourselves &amp; others around us)</a:t>
            </a:r>
          </a:p>
          <a:p>
            <a:pPr>
              <a:buFontTx/>
              <a:buChar char="-"/>
            </a:pPr>
            <a:endParaRPr lang="en-GB" sz="2100" b="1" dirty="0"/>
          </a:p>
          <a:p>
            <a:pPr>
              <a:buFontTx/>
              <a:buChar char="-"/>
            </a:pPr>
            <a:r>
              <a:rPr lang="en-GB" sz="2100" b="1" dirty="0">
                <a:solidFill>
                  <a:srgbClr val="0070C0"/>
                </a:solidFill>
              </a:rPr>
              <a:t>Maintain a high level of self awareness &amp; understanding of (compassion towards) self </a:t>
            </a:r>
          </a:p>
          <a:p>
            <a:pPr>
              <a:buFontTx/>
              <a:buChar char="-"/>
            </a:pPr>
            <a:endParaRPr lang="en-GB" sz="2100" b="1" dirty="0"/>
          </a:p>
          <a:p>
            <a:pPr>
              <a:buFontTx/>
              <a:buChar char="-"/>
            </a:pPr>
            <a:r>
              <a:rPr lang="en-GB" sz="2100" b="1" dirty="0">
                <a:solidFill>
                  <a:srgbClr val="0070C0"/>
                </a:solidFill>
              </a:rPr>
              <a:t>Be empathic &amp; compassionate</a:t>
            </a:r>
          </a:p>
          <a:p>
            <a:pPr>
              <a:buFontTx/>
              <a:buChar char="-"/>
            </a:pPr>
            <a:endParaRPr lang="en-GB" sz="2100" b="1" dirty="0">
              <a:solidFill>
                <a:schemeClr val="tx1"/>
              </a:solidFill>
            </a:endParaRPr>
          </a:p>
          <a:p>
            <a:pPr>
              <a:buFontTx/>
              <a:buChar char="-"/>
            </a:pPr>
            <a:r>
              <a:rPr lang="en-GB" sz="2100" b="1" dirty="0">
                <a:solidFill>
                  <a:srgbClr val="0070C0"/>
                </a:solidFill>
              </a:rPr>
              <a:t>Transform the most challenging interaction into the most rewarding</a:t>
            </a:r>
          </a:p>
          <a:p>
            <a:pPr marL="0" indent="0">
              <a:buNone/>
            </a:pPr>
            <a:r>
              <a:rPr lang="en-GB" sz="2100" b="1" dirty="0">
                <a:solidFill>
                  <a:schemeClr val="tx1"/>
                </a:solidFill>
              </a:rPr>
              <a:t>(taking time out can help us feel more productive &amp; effective when we are supporting others)</a:t>
            </a:r>
          </a:p>
          <a:p>
            <a:pPr>
              <a:buFontTx/>
              <a:buChar char="-"/>
            </a:pPr>
            <a:endParaRPr lang="en-GB" sz="2100" b="1" dirty="0"/>
          </a:p>
          <a:p>
            <a:pPr>
              <a:buFontTx/>
              <a:buChar char="-"/>
            </a:pPr>
            <a:r>
              <a:rPr lang="en-GB" sz="2100" b="1" dirty="0">
                <a:solidFill>
                  <a:srgbClr val="0070C0"/>
                </a:solidFill>
              </a:rPr>
              <a:t>Have &amp; maintain a balance</a:t>
            </a:r>
            <a:endParaRPr lang="en-GB" dirty="0"/>
          </a:p>
          <a:p>
            <a:pPr>
              <a:buFontTx/>
              <a:buChar char="-"/>
            </a:pPr>
            <a:endParaRPr lang="en-GB" dirty="0"/>
          </a:p>
        </p:txBody>
      </p:sp>
      <p:pic>
        <p:nvPicPr>
          <p:cNvPr id="4" name="Picture 1" descr="Virtual School logo-colour">
            <a:extLst>
              <a:ext uri="{FF2B5EF4-FFF2-40B4-BE49-F238E27FC236}">
                <a16:creationId xmlns:a16="http://schemas.microsoft.com/office/drawing/2014/main" id="{3E9DF76F-906A-44EA-AC59-3C1803DFC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 y="6127115"/>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64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8FBD-4427-4640-975B-C0A7CED19724}"/>
              </a:ext>
            </a:extLst>
          </p:cNvPr>
          <p:cNvSpPr>
            <a:spLocks noGrp="1"/>
          </p:cNvSpPr>
          <p:nvPr>
            <p:ph type="title"/>
          </p:nvPr>
        </p:nvSpPr>
        <p:spPr>
          <a:xfrm>
            <a:off x="677334" y="309881"/>
            <a:ext cx="8596668" cy="843756"/>
          </a:xfrm>
        </p:spPr>
        <p:txBody>
          <a:bodyPr>
            <a:normAutofit/>
          </a:bodyPr>
          <a:lstStyle/>
          <a:p>
            <a:r>
              <a:rPr lang="en-GB" dirty="0"/>
              <a:t>We are trying to avoid:</a:t>
            </a:r>
          </a:p>
        </p:txBody>
      </p:sp>
      <p:sp>
        <p:nvSpPr>
          <p:cNvPr id="3" name="Content Placeholder 2">
            <a:extLst>
              <a:ext uri="{FF2B5EF4-FFF2-40B4-BE49-F238E27FC236}">
                <a16:creationId xmlns:a16="http://schemas.microsoft.com/office/drawing/2014/main" id="{7B350E32-AFD5-416A-9D56-034A0E894EEB}"/>
              </a:ext>
            </a:extLst>
          </p:cNvPr>
          <p:cNvSpPr>
            <a:spLocks noGrp="1"/>
          </p:cNvSpPr>
          <p:nvPr>
            <p:ph idx="1"/>
          </p:nvPr>
        </p:nvSpPr>
        <p:spPr>
          <a:xfrm>
            <a:off x="677334" y="985521"/>
            <a:ext cx="8596668" cy="4988560"/>
          </a:xfrm>
        </p:spPr>
        <p:txBody>
          <a:bodyPr>
            <a:normAutofit fontScale="92500" lnSpcReduction="20000"/>
          </a:bodyPr>
          <a:lstStyle/>
          <a:p>
            <a:pPr marL="0" indent="0">
              <a:buNone/>
            </a:pPr>
            <a:r>
              <a:rPr lang="en-GB" b="1" i="1" dirty="0"/>
              <a:t> </a:t>
            </a:r>
          </a:p>
          <a:p>
            <a:pPr>
              <a:buFontTx/>
              <a:buChar char="-"/>
            </a:pPr>
            <a:r>
              <a:rPr lang="en-GB" sz="2000" b="1" dirty="0">
                <a:solidFill>
                  <a:schemeClr val="accent5">
                    <a:lumMod val="75000"/>
                  </a:schemeClr>
                </a:solidFill>
              </a:rPr>
              <a:t>Burnout</a:t>
            </a:r>
            <a:r>
              <a:rPr lang="en-GB" sz="2000" b="1" dirty="0">
                <a:solidFill>
                  <a:srgbClr val="FFC000"/>
                </a:solidFill>
              </a:rPr>
              <a:t> </a:t>
            </a:r>
            <a:r>
              <a:rPr lang="en-GB" sz="2000" b="1" dirty="0">
                <a:solidFill>
                  <a:schemeClr val="tx1"/>
                </a:solidFill>
              </a:rPr>
              <a:t>(as reported by WHO 2019) </a:t>
            </a:r>
          </a:p>
          <a:p>
            <a:pPr marL="0" indent="0">
              <a:buNone/>
            </a:pPr>
            <a:r>
              <a:rPr lang="en-GB" sz="2000" b="1" dirty="0">
                <a:solidFill>
                  <a:srgbClr val="FFC000"/>
                </a:solidFill>
              </a:rPr>
              <a:t>and/or compassion fatigue, a loss of caring </a:t>
            </a:r>
            <a:r>
              <a:rPr lang="en-GB" sz="2000" b="1" dirty="0">
                <a:solidFill>
                  <a:schemeClr val="tx1"/>
                </a:solidFill>
              </a:rPr>
              <a:t>(Figley 1995 &amp; 2002)</a:t>
            </a:r>
          </a:p>
          <a:p>
            <a:pPr>
              <a:buFontTx/>
              <a:buChar char="-"/>
            </a:pPr>
            <a:endParaRPr lang="en-GB" sz="2000" b="1" dirty="0">
              <a:solidFill>
                <a:schemeClr val="tx1"/>
              </a:solidFill>
            </a:endParaRPr>
          </a:p>
          <a:p>
            <a:pPr>
              <a:buFontTx/>
              <a:buChar char="-"/>
            </a:pPr>
            <a:r>
              <a:rPr lang="en-GB" sz="2000" b="1" dirty="0">
                <a:solidFill>
                  <a:schemeClr val="accent5">
                    <a:lumMod val="75000"/>
                  </a:schemeClr>
                </a:solidFill>
              </a:rPr>
              <a:t>Depletion of energy</a:t>
            </a:r>
            <a:endParaRPr lang="en-GB" sz="2000" b="1" dirty="0">
              <a:solidFill>
                <a:srgbClr val="FFC000"/>
              </a:solidFill>
            </a:endParaRPr>
          </a:p>
          <a:p>
            <a:pPr marL="0" indent="0">
              <a:buNone/>
            </a:pPr>
            <a:r>
              <a:rPr lang="en-GB" sz="2000" b="1" dirty="0">
                <a:solidFill>
                  <a:srgbClr val="FFC000"/>
                </a:solidFill>
              </a:rPr>
              <a:t>increased negative mindset, exhaustion </a:t>
            </a:r>
            <a:r>
              <a:rPr lang="en-GB" sz="2000" b="1" dirty="0">
                <a:solidFill>
                  <a:schemeClr val="tx1"/>
                </a:solidFill>
              </a:rPr>
              <a:t>(Maslach 2015)</a:t>
            </a:r>
          </a:p>
          <a:p>
            <a:pPr>
              <a:buFontTx/>
              <a:buChar char="-"/>
            </a:pPr>
            <a:endParaRPr lang="en-GB" sz="2000" b="1" dirty="0">
              <a:solidFill>
                <a:schemeClr val="tx1"/>
              </a:solidFill>
            </a:endParaRPr>
          </a:p>
          <a:p>
            <a:pPr>
              <a:buFontTx/>
              <a:buChar char="-"/>
            </a:pPr>
            <a:r>
              <a:rPr lang="en-GB" sz="2000" b="1" dirty="0">
                <a:solidFill>
                  <a:schemeClr val="accent5">
                    <a:lumMod val="75000"/>
                  </a:schemeClr>
                </a:solidFill>
              </a:rPr>
              <a:t>Secondary traumatic stres</a:t>
            </a:r>
            <a:r>
              <a:rPr lang="en-GB" sz="2000" dirty="0">
                <a:solidFill>
                  <a:schemeClr val="accent5">
                    <a:lumMod val="75000"/>
                  </a:schemeClr>
                </a:solidFill>
              </a:rPr>
              <a:t>s</a:t>
            </a:r>
            <a:r>
              <a:rPr lang="en-GB" sz="2000" b="1" dirty="0">
                <a:solidFill>
                  <a:srgbClr val="FFC000"/>
                </a:solidFill>
              </a:rPr>
              <a:t> </a:t>
            </a:r>
          </a:p>
          <a:p>
            <a:pPr marL="0" indent="0">
              <a:buNone/>
            </a:pPr>
            <a:r>
              <a:rPr lang="en-GB" sz="2000" b="1" dirty="0">
                <a:solidFill>
                  <a:srgbClr val="FFC000"/>
                </a:solidFill>
              </a:rPr>
              <a:t>trauma like reactions </a:t>
            </a:r>
            <a:r>
              <a:rPr lang="en-GB" sz="2000" b="1" dirty="0">
                <a:solidFill>
                  <a:schemeClr val="tx1"/>
                </a:solidFill>
              </a:rPr>
              <a:t>(</a:t>
            </a:r>
            <a:r>
              <a:rPr lang="en-GB" sz="2000" b="1" dirty="0" err="1">
                <a:solidFill>
                  <a:schemeClr val="tx1"/>
                </a:solidFill>
              </a:rPr>
              <a:t>Yassen</a:t>
            </a:r>
            <a:r>
              <a:rPr lang="en-GB" sz="2000" b="1" dirty="0">
                <a:solidFill>
                  <a:schemeClr val="tx1"/>
                </a:solidFill>
              </a:rPr>
              <a:t> 1995) </a:t>
            </a:r>
          </a:p>
          <a:p>
            <a:pPr>
              <a:buFontTx/>
              <a:buChar char="-"/>
            </a:pPr>
            <a:endParaRPr lang="en-GB" sz="2000" b="1" dirty="0">
              <a:solidFill>
                <a:schemeClr val="tx1"/>
              </a:solidFill>
            </a:endParaRPr>
          </a:p>
          <a:p>
            <a:pPr>
              <a:buFontTx/>
              <a:buChar char="-"/>
            </a:pPr>
            <a:r>
              <a:rPr lang="en-GB" sz="2000" b="1" dirty="0">
                <a:solidFill>
                  <a:schemeClr val="accent5">
                    <a:lumMod val="75000"/>
                  </a:schemeClr>
                </a:solidFill>
              </a:rPr>
              <a:t>Vicarious traumatisation</a:t>
            </a:r>
            <a:endParaRPr lang="en-GB" sz="2000" b="1" dirty="0">
              <a:solidFill>
                <a:srgbClr val="FFC000"/>
              </a:solidFill>
            </a:endParaRPr>
          </a:p>
          <a:p>
            <a:pPr marL="0" indent="0">
              <a:buNone/>
            </a:pPr>
            <a:r>
              <a:rPr lang="en-GB" sz="2000" b="1" dirty="0">
                <a:solidFill>
                  <a:srgbClr val="FFC000"/>
                </a:solidFill>
              </a:rPr>
              <a:t>people who are transformed by reports of traumatic experiences leading to disruptions in their own process, meaning, purpose and spirituality </a:t>
            </a:r>
            <a:r>
              <a:rPr lang="en-GB" sz="2000" b="1" dirty="0">
                <a:solidFill>
                  <a:schemeClr val="tx1"/>
                </a:solidFill>
              </a:rPr>
              <a:t>(McCann &amp; Pearlman 1990, </a:t>
            </a:r>
            <a:r>
              <a:rPr lang="en-GB" sz="2000" b="1" dirty="0" err="1">
                <a:solidFill>
                  <a:schemeClr val="tx1"/>
                </a:solidFill>
              </a:rPr>
              <a:t>Cortois</a:t>
            </a:r>
            <a:r>
              <a:rPr lang="en-GB" sz="2000" b="1" dirty="0">
                <a:solidFill>
                  <a:schemeClr val="tx1"/>
                </a:solidFill>
              </a:rPr>
              <a:t> 1993)</a:t>
            </a:r>
            <a:r>
              <a:rPr lang="en-GB" sz="2000" b="1" dirty="0">
                <a:solidFill>
                  <a:srgbClr val="FFC000"/>
                </a:solidFill>
              </a:rPr>
              <a:t> </a:t>
            </a:r>
          </a:p>
          <a:p>
            <a:endParaRPr lang="en-GB" dirty="0"/>
          </a:p>
        </p:txBody>
      </p:sp>
      <p:pic>
        <p:nvPicPr>
          <p:cNvPr id="4" name="Picture 1" descr="Virtual School logo-colour">
            <a:extLst>
              <a:ext uri="{FF2B5EF4-FFF2-40B4-BE49-F238E27FC236}">
                <a16:creationId xmlns:a16="http://schemas.microsoft.com/office/drawing/2014/main" id="{6A808668-530C-4083-A44E-D0D311376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8" y="6137593"/>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68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AB354-A88A-41CC-9681-18F4BE0719AF}"/>
              </a:ext>
            </a:extLst>
          </p:cNvPr>
          <p:cNvSpPr>
            <a:spLocks noGrp="1"/>
          </p:cNvSpPr>
          <p:nvPr>
            <p:ph idx="1"/>
          </p:nvPr>
        </p:nvSpPr>
        <p:spPr>
          <a:xfrm>
            <a:off x="568960" y="314961"/>
            <a:ext cx="8705043" cy="5354320"/>
          </a:xfrm>
        </p:spPr>
        <p:txBody>
          <a:bodyPr>
            <a:normAutofit lnSpcReduction="10000"/>
          </a:bodyPr>
          <a:lstStyle/>
          <a:p>
            <a:pPr marL="0" indent="0">
              <a:buNone/>
            </a:pPr>
            <a:r>
              <a:rPr lang="en-GB" sz="2400" b="1" dirty="0">
                <a:solidFill>
                  <a:srgbClr val="00B050"/>
                </a:solidFill>
              </a:rPr>
              <a:t>Food For Thought - Have we experienced any of the below?</a:t>
            </a:r>
          </a:p>
          <a:p>
            <a:pPr marL="0" indent="0">
              <a:buNone/>
            </a:pPr>
            <a:endParaRPr lang="en-GB" sz="2400" b="1" dirty="0">
              <a:solidFill>
                <a:srgbClr val="00B050"/>
              </a:solidFill>
            </a:endParaRPr>
          </a:p>
          <a:p>
            <a:pPr>
              <a:buFontTx/>
              <a:buChar char="-"/>
            </a:pPr>
            <a:r>
              <a:rPr lang="en-GB" sz="2400" b="1" dirty="0">
                <a:solidFill>
                  <a:schemeClr val="accent5">
                    <a:lumMod val="60000"/>
                    <a:lumOff val="40000"/>
                  </a:schemeClr>
                </a:solidFill>
              </a:rPr>
              <a:t>Memory &amp; concentration problems</a:t>
            </a:r>
          </a:p>
          <a:p>
            <a:pPr>
              <a:buFontTx/>
              <a:buChar char="-"/>
            </a:pPr>
            <a:r>
              <a:rPr lang="en-GB" sz="2400" b="1" dirty="0">
                <a:solidFill>
                  <a:schemeClr val="accent5">
                    <a:lumMod val="60000"/>
                    <a:lumOff val="40000"/>
                  </a:schemeClr>
                </a:solidFill>
              </a:rPr>
              <a:t>Disorientation</a:t>
            </a:r>
          </a:p>
          <a:p>
            <a:pPr>
              <a:buFontTx/>
              <a:buChar char="-"/>
            </a:pPr>
            <a:r>
              <a:rPr lang="en-GB" sz="2400" b="1" dirty="0">
                <a:solidFill>
                  <a:schemeClr val="accent5">
                    <a:lumMod val="60000"/>
                    <a:lumOff val="40000"/>
                  </a:schemeClr>
                </a:solidFill>
              </a:rPr>
              <a:t>Anxiety</a:t>
            </a:r>
          </a:p>
          <a:p>
            <a:pPr>
              <a:buFontTx/>
              <a:buChar char="-"/>
            </a:pPr>
            <a:r>
              <a:rPr lang="en-GB" sz="2400" b="1" dirty="0">
                <a:solidFill>
                  <a:schemeClr val="accent5">
                    <a:lumMod val="60000"/>
                    <a:lumOff val="40000"/>
                  </a:schemeClr>
                </a:solidFill>
              </a:rPr>
              <a:t>Depression</a:t>
            </a:r>
          </a:p>
          <a:p>
            <a:pPr>
              <a:buFontTx/>
              <a:buChar char="-"/>
            </a:pPr>
            <a:r>
              <a:rPr lang="en-GB" sz="2400" b="1" dirty="0">
                <a:solidFill>
                  <a:schemeClr val="accent5">
                    <a:lumMod val="60000"/>
                    <a:lumOff val="40000"/>
                  </a:schemeClr>
                </a:solidFill>
              </a:rPr>
              <a:t>Change in world view</a:t>
            </a:r>
          </a:p>
          <a:p>
            <a:pPr>
              <a:buFontTx/>
              <a:buChar char="-"/>
            </a:pPr>
            <a:r>
              <a:rPr lang="en-GB" sz="2400" b="1" dirty="0">
                <a:solidFill>
                  <a:schemeClr val="accent5">
                    <a:lumMod val="60000"/>
                    <a:lumOff val="40000"/>
                  </a:schemeClr>
                </a:solidFill>
              </a:rPr>
              <a:t>Loss of confidence &amp; competence</a:t>
            </a:r>
          </a:p>
          <a:p>
            <a:pPr>
              <a:buFontTx/>
              <a:buChar char="-"/>
            </a:pPr>
            <a:r>
              <a:rPr lang="en-GB" sz="2400" b="1" dirty="0">
                <a:solidFill>
                  <a:schemeClr val="accent5">
                    <a:lumMod val="60000"/>
                    <a:lumOff val="40000"/>
                  </a:schemeClr>
                </a:solidFill>
              </a:rPr>
              <a:t>Somatic symptoms: sleep disturbance, recurring physical illness, suppressed immune system, changes in appetite &amp; behaviour, increased reliance on self-medication (alcohol, drugs etc) </a:t>
            </a:r>
          </a:p>
          <a:p>
            <a:pPr>
              <a:buFontTx/>
              <a:buChar char="-"/>
            </a:pPr>
            <a:endParaRPr lang="en-GB" dirty="0"/>
          </a:p>
        </p:txBody>
      </p:sp>
      <p:pic>
        <p:nvPicPr>
          <p:cNvPr id="5" name="Picture 1" descr="Virtual School logo-colour">
            <a:extLst>
              <a:ext uri="{FF2B5EF4-FFF2-40B4-BE49-F238E27FC236}">
                <a16:creationId xmlns:a16="http://schemas.microsoft.com/office/drawing/2014/main" id="{C85923A2-F0A3-49F7-8DAC-8250BF078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 y="6055359"/>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22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09C9-8C9C-44A4-9EF6-472F145FA398}"/>
              </a:ext>
            </a:extLst>
          </p:cNvPr>
          <p:cNvSpPr>
            <a:spLocks noGrp="1"/>
          </p:cNvSpPr>
          <p:nvPr>
            <p:ph type="title"/>
          </p:nvPr>
        </p:nvSpPr>
        <p:spPr>
          <a:xfrm>
            <a:off x="677334" y="345440"/>
            <a:ext cx="8596668" cy="1320800"/>
          </a:xfrm>
        </p:spPr>
        <p:txBody>
          <a:bodyPr/>
          <a:lstStyle/>
          <a:p>
            <a:r>
              <a:rPr lang="en-GB" dirty="0"/>
              <a:t>We matter!</a:t>
            </a:r>
          </a:p>
        </p:txBody>
      </p:sp>
      <p:sp>
        <p:nvSpPr>
          <p:cNvPr id="3" name="Content Placeholder 2">
            <a:extLst>
              <a:ext uri="{FF2B5EF4-FFF2-40B4-BE49-F238E27FC236}">
                <a16:creationId xmlns:a16="http://schemas.microsoft.com/office/drawing/2014/main" id="{5543D82A-3B26-411C-8333-EA85248F9933}"/>
              </a:ext>
            </a:extLst>
          </p:cNvPr>
          <p:cNvSpPr>
            <a:spLocks noGrp="1"/>
          </p:cNvSpPr>
          <p:nvPr>
            <p:ph idx="1"/>
          </p:nvPr>
        </p:nvSpPr>
        <p:spPr>
          <a:xfrm>
            <a:off x="935623" y="1930400"/>
            <a:ext cx="8080090" cy="3393439"/>
          </a:xfrm>
        </p:spPr>
        <p:txBody>
          <a:bodyPr>
            <a:normAutofit/>
          </a:bodyPr>
          <a:lstStyle/>
          <a:p>
            <a:pPr>
              <a:buFont typeface="Wingdings" panose="05000000000000000000" pitchFamily="2" charset="2"/>
              <a:buChar char="Ø"/>
            </a:pPr>
            <a:r>
              <a:rPr lang="en-GB" sz="2600" b="1" dirty="0">
                <a:solidFill>
                  <a:schemeClr val="accent5">
                    <a:lumMod val="60000"/>
                    <a:lumOff val="40000"/>
                  </a:schemeClr>
                </a:solidFill>
              </a:rPr>
              <a:t>Our own mental &amp; emotional health is important </a:t>
            </a:r>
          </a:p>
          <a:p>
            <a:pPr marL="0" indent="0">
              <a:buNone/>
            </a:pPr>
            <a:endParaRPr lang="en-GB" sz="2600" b="1" dirty="0">
              <a:solidFill>
                <a:schemeClr val="accent5">
                  <a:lumMod val="60000"/>
                  <a:lumOff val="40000"/>
                </a:schemeClr>
              </a:solidFill>
            </a:endParaRPr>
          </a:p>
          <a:p>
            <a:pPr>
              <a:buFont typeface="Wingdings" panose="05000000000000000000" pitchFamily="2" charset="2"/>
              <a:buChar char="Ø"/>
            </a:pPr>
            <a:r>
              <a:rPr lang="en-GB" sz="2600" b="1" dirty="0">
                <a:solidFill>
                  <a:schemeClr val="accent5">
                    <a:lumMod val="60000"/>
                    <a:lumOff val="40000"/>
                  </a:schemeClr>
                </a:solidFill>
              </a:rPr>
              <a:t>We want to care and support others effectively </a:t>
            </a:r>
          </a:p>
          <a:p>
            <a:pPr marL="0" indent="0">
              <a:buNone/>
            </a:pPr>
            <a:endParaRPr lang="en-GB" sz="2600" b="1" dirty="0">
              <a:solidFill>
                <a:schemeClr val="accent5">
                  <a:lumMod val="60000"/>
                  <a:lumOff val="40000"/>
                </a:schemeClr>
              </a:solidFill>
            </a:endParaRPr>
          </a:p>
          <a:p>
            <a:pPr>
              <a:buFont typeface="Wingdings" panose="05000000000000000000" pitchFamily="2" charset="2"/>
              <a:buChar char="Ø"/>
            </a:pPr>
            <a:r>
              <a:rPr lang="en-GB" sz="2600" b="1" dirty="0">
                <a:solidFill>
                  <a:schemeClr val="accent5">
                    <a:lumMod val="60000"/>
                    <a:lumOff val="40000"/>
                  </a:schemeClr>
                </a:solidFill>
              </a:rPr>
              <a:t>We want to make decisions that have a positive impact on others &amp; our own personal lives</a:t>
            </a:r>
          </a:p>
          <a:p>
            <a:endParaRPr lang="en-GB" dirty="0"/>
          </a:p>
        </p:txBody>
      </p:sp>
      <p:pic>
        <p:nvPicPr>
          <p:cNvPr id="4" name="Picture 1" descr="Virtual School logo-colour">
            <a:extLst>
              <a:ext uri="{FF2B5EF4-FFF2-40B4-BE49-F238E27FC236}">
                <a16:creationId xmlns:a16="http://schemas.microsoft.com/office/drawing/2014/main" id="{A5B628F6-C2BC-4DBE-B929-1284FA682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 y="6137593"/>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09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51E0-2807-4EC9-AACF-51B8339880D8}"/>
              </a:ext>
            </a:extLst>
          </p:cNvPr>
          <p:cNvSpPr>
            <a:spLocks noGrp="1"/>
          </p:cNvSpPr>
          <p:nvPr>
            <p:ph type="title"/>
          </p:nvPr>
        </p:nvSpPr>
        <p:spPr>
          <a:xfrm>
            <a:off x="680720" y="609600"/>
            <a:ext cx="8593282" cy="1341120"/>
          </a:xfrm>
        </p:spPr>
        <p:txBody>
          <a:bodyPr>
            <a:normAutofit/>
          </a:bodyPr>
          <a:lstStyle/>
          <a:p>
            <a:r>
              <a:rPr lang="en-GB" dirty="0"/>
              <a:t>An invitation to acknowledge that there is an impact of caring for others -</a:t>
            </a:r>
          </a:p>
        </p:txBody>
      </p:sp>
      <p:sp>
        <p:nvSpPr>
          <p:cNvPr id="3" name="Content Placeholder 2">
            <a:extLst>
              <a:ext uri="{FF2B5EF4-FFF2-40B4-BE49-F238E27FC236}">
                <a16:creationId xmlns:a16="http://schemas.microsoft.com/office/drawing/2014/main" id="{E08146E0-45FC-4FBF-A355-EA56AD7B8E82}"/>
              </a:ext>
            </a:extLst>
          </p:cNvPr>
          <p:cNvSpPr>
            <a:spLocks noGrp="1"/>
          </p:cNvSpPr>
          <p:nvPr>
            <p:ph idx="1"/>
          </p:nvPr>
        </p:nvSpPr>
        <p:spPr>
          <a:xfrm>
            <a:off x="680720" y="1950720"/>
            <a:ext cx="8689925" cy="3627120"/>
          </a:xfrm>
        </p:spPr>
        <p:txBody>
          <a:bodyPr>
            <a:normAutofit/>
          </a:bodyPr>
          <a:lstStyle/>
          <a:p>
            <a:pPr marL="0" indent="0">
              <a:buNone/>
            </a:pPr>
            <a:r>
              <a:rPr lang="en-GB" sz="2400" b="1" dirty="0"/>
              <a:t>The Helping Process is an intense &amp; deep engagement</a:t>
            </a:r>
          </a:p>
          <a:p>
            <a:pPr marL="0" indent="0">
              <a:buNone/>
            </a:pPr>
            <a:endParaRPr lang="en-GB" sz="2400" b="1" dirty="0"/>
          </a:p>
          <a:p>
            <a:pPr>
              <a:buFont typeface="Wingdings" panose="05000000000000000000" pitchFamily="2" charset="2"/>
              <a:buChar char="Ø"/>
            </a:pPr>
            <a:r>
              <a:rPr lang="en-GB" sz="2400" b="1" dirty="0">
                <a:highlight>
                  <a:srgbClr val="FFFF00"/>
                </a:highlight>
              </a:rPr>
              <a:t>You give a lot of yourself everyday and I would argue that you deserve time out to recharge your batteries! </a:t>
            </a:r>
          </a:p>
          <a:p>
            <a:pPr>
              <a:buFont typeface="Wingdings" panose="05000000000000000000" pitchFamily="2" charset="2"/>
              <a:buChar char="Ø"/>
            </a:pPr>
            <a:endParaRPr lang="en-GB" sz="2400" b="1" dirty="0">
              <a:highlight>
                <a:srgbClr val="FFFF00"/>
              </a:highlight>
            </a:endParaRPr>
          </a:p>
          <a:p>
            <a:pPr>
              <a:buFont typeface="Wingdings" panose="05000000000000000000" pitchFamily="2" charset="2"/>
              <a:buChar char="Ø"/>
            </a:pPr>
            <a:r>
              <a:rPr lang="en-GB" sz="2400" b="1" dirty="0">
                <a:highlight>
                  <a:srgbClr val="FFFF00"/>
                </a:highlight>
              </a:rPr>
              <a:t>Would it not be helpful if we could leave commitments to one side so that we feel refreshed for the next day?</a:t>
            </a:r>
          </a:p>
          <a:p>
            <a:pPr>
              <a:buFont typeface="Wingdings" panose="05000000000000000000" pitchFamily="2" charset="2"/>
              <a:buChar char="Ø"/>
            </a:pPr>
            <a:endParaRPr lang="en-GB" b="1" dirty="0"/>
          </a:p>
        </p:txBody>
      </p:sp>
      <p:pic>
        <p:nvPicPr>
          <p:cNvPr id="4" name="Picture 1" descr="Virtual School logo-colour">
            <a:extLst>
              <a:ext uri="{FF2B5EF4-FFF2-40B4-BE49-F238E27FC236}">
                <a16:creationId xmlns:a16="http://schemas.microsoft.com/office/drawing/2014/main" id="{07405E8F-FF7D-4007-8B59-CAFF80D47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55" y="5832793"/>
            <a:ext cx="2838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9204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1607</TotalTime>
  <Words>1639</Words>
  <Application>Microsoft Office PowerPoint</Application>
  <PresentationFormat>Widescreen</PresentationFormat>
  <Paragraphs>161</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Wingdings</vt:lpstr>
      <vt:lpstr>Wingdings 3</vt:lpstr>
      <vt:lpstr>Facet</vt:lpstr>
      <vt:lpstr>The Importance of Self-Care</vt:lpstr>
      <vt:lpstr>PowerPoint Presentation</vt:lpstr>
      <vt:lpstr>Objectives</vt:lpstr>
      <vt:lpstr>An invitation to think about -</vt:lpstr>
      <vt:lpstr>The importance of self care</vt:lpstr>
      <vt:lpstr>We are trying to avoid:</vt:lpstr>
      <vt:lpstr>PowerPoint Presentation</vt:lpstr>
      <vt:lpstr>We matter!</vt:lpstr>
      <vt:lpstr>An invitation to acknowledge that there is an impact of caring for others -</vt:lpstr>
      <vt:lpstr>Self Awareness is key</vt:lpstr>
      <vt:lpstr>Responding in a trauma informed &amp; attachment friendly way:</vt:lpstr>
      <vt:lpstr>Self-care to:</vt:lpstr>
      <vt:lpstr>Let’s do this! Let’s connect with ourself &amp; others around us!</vt:lpstr>
      <vt:lpstr>Journaling</vt:lpstr>
      <vt:lpstr>An invitation to take part in two exercises</vt:lpstr>
      <vt:lpstr>Grounding Technique idea:</vt:lpstr>
      <vt:lpstr>Mindfulness Activity   . 1) Invitation to think about a relaxing word.   Think of a word/place that conjures up relaxing thoughts/feelings/memories.  2) Breathing (if you are comfortable, close your eyes).   Breathe in through the nose (if you can) to the count of 4.                        Hold                    Out to the count of 4  Now as you breathe in again, think of your relaxing word in more detail. As you breathe out, allow yourself to relax into your chair, into an open body language, allowing for all the oxygen to reach every part of your body.   4) Body Scan - Mindfulness  </vt:lpstr>
      <vt:lpstr>To extend my knowledge further:</vt:lpstr>
      <vt:lpstr>To extend my knowledge about self-care:</vt:lpstr>
      <vt:lpstr>Helpful links: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Physical Impact of Trauma</dc:title>
  <dc:creator>JAMES, Jennifer</dc:creator>
  <cp:lastModifiedBy>JONES, Anke</cp:lastModifiedBy>
  <cp:revision>164</cp:revision>
  <dcterms:created xsi:type="dcterms:W3CDTF">2020-10-23T09:24:58Z</dcterms:created>
  <dcterms:modified xsi:type="dcterms:W3CDTF">2022-03-16T11:30:37Z</dcterms:modified>
  <cp:contentStatus/>
</cp:coreProperties>
</file>