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6" r:id="rId2"/>
    <p:sldId id="257" r:id="rId3"/>
    <p:sldId id="261" r:id="rId4"/>
    <p:sldId id="262" r:id="rId5"/>
    <p:sldId id="263" r:id="rId6"/>
    <p:sldId id="265" r:id="rId7"/>
    <p:sldId id="267" r:id="rId8"/>
    <p:sldId id="269" r:id="rId9"/>
    <p:sldId id="270" r:id="rId10"/>
    <p:sldId id="271" r:id="rId11"/>
    <p:sldId id="272"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7"/>
    <p:restoredTop sz="94649"/>
  </p:normalViewPr>
  <p:slideViewPr>
    <p:cSldViewPr snapToGrid="0" snapToObjects="1">
      <p:cViewPr varScale="1">
        <p:scale>
          <a:sx n="82" d="100"/>
          <a:sy n="82" d="100"/>
        </p:scale>
        <p:origin x="1421"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212A3D-9207-9447-8CD4-5BB05F417049}" type="datetimeFigureOut">
              <a:rPr lang="en-GB" smtClean="0"/>
              <a:t>28/01/2026</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49F86A-7B71-2B40-9FF2-CACC318641C1}" type="slidenum">
              <a:rPr lang="en-GB" smtClean="0"/>
              <a:t>‹#›</a:t>
            </a:fld>
            <a:endParaRPr lang="en-GB"/>
          </a:p>
        </p:txBody>
      </p:sp>
    </p:spTree>
    <p:extLst>
      <p:ext uri="{BB962C8B-B14F-4D97-AF65-F5344CB8AC3E}">
        <p14:creationId xmlns:p14="http://schemas.microsoft.com/office/powerpoint/2010/main" val="82118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2FC3978-0E96-AD4C-B8F8-7A7C46684866}"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C3978-0E96-AD4C-B8F8-7A7C46684866}"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C3978-0E96-AD4C-B8F8-7A7C46684866}"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2FC3978-0E96-AD4C-B8F8-7A7C46684866}"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2FC3978-0E96-AD4C-B8F8-7A7C46684866}" type="datetimeFigureOut">
              <a:rPr lang="en-GB" smtClean="0"/>
              <a:t>28/01/2026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2FC3978-0E96-AD4C-B8F8-7A7C46684866}"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2FC3978-0E96-AD4C-B8F8-7A7C46684866}" type="datetimeFigureOut">
              <a:rPr lang="en-GB" smtClean="0"/>
              <a:t>28/01/2026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2FC3978-0E96-AD4C-B8F8-7A7C46684866}" type="datetimeFigureOut">
              <a:rPr lang="en-GB" smtClean="0"/>
              <a:t>28/01/2026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C3978-0E96-AD4C-B8F8-7A7C46684866}" type="datetimeFigureOut">
              <a:rPr lang="en-GB" smtClean="0"/>
              <a:t>28/01/2026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FC3978-0E96-AD4C-B8F8-7A7C46684866}"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2FC3978-0E96-AD4C-B8F8-7A7C46684866}" type="datetimeFigureOut">
              <a:rPr lang="en-GB" smtClean="0"/>
              <a:t>28/01/2026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61F61C5-AFF0-3043-8C6B-1309DD76F0D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C3978-0E96-AD4C-B8F8-7A7C46684866}" type="datetimeFigureOut">
              <a:rPr lang="en-GB" smtClean="0"/>
              <a:t>28/01/2026</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F61C5-AFF0-3043-8C6B-1309DD76F0DD}" type="slidenum">
              <a:rPr lang="en-GB" smtClean="0"/>
              <a:t>‹#›</a:t>
            </a:fld>
            <a:endParaRPr lang="en-GB"/>
          </a:p>
        </p:txBody>
      </p:sp>
    </p:spTree>
    <p:extLst>
      <p:ext uri="{BB962C8B-B14F-4D97-AF65-F5344CB8AC3E}">
        <p14:creationId xmlns:p14="http://schemas.microsoft.com/office/powerpoint/2010/main" val="13471174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GB"/>
          </a:p>
        </p:txBody>
      </p:sp>
      <p:sp>
        <p:nvSpPr>
          <p:cNvPr id="3" name="Subtitle 2"/>
          <p:cNvSpPr>
            <a:spLocks noGrp="1"/>
          </p:cNvSpPr>
          <p:nvPr>
            <p:ph type="subTitle" idx="1"/>
          </p:nvPr>
        </p:nvSpPr>
        <p:spPr/>
        <p:txBody>
          <a:bodyPr/>
          <a:lstStyle/>
          <a:p>
            <a:endParaRPr lang="en-GB"/>
          </a:p>
        </p:txBody>
      </p:sp>
      <p:sp>
        <p:nvSpPr>
          <p:cNvPr id="7" name="Action Button: Forward or Next 6">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grpSp>
        <p:nvGrpSpPr>
          <p:cNvPr id="9" name="Group 8"/>
          <p:cNvGrpSpPr/>
          <p:nvPr/>
        </p:nvGrpSpPr>
        <p:grpSpPr>
          <a:xfrm>
            <a:off x="0" y="-883"/>
            <a:ext cx="9144000" cy="6840224"/>
            <a:chOff x="1" y="8888"/>
            <a:chExt cx="9144000" cy="6840224"/>
          </a:xfrm>
        </p:grpSpPr>
        <p:pic>
          <p:nvPicPr>
            <p:cNvPr id="6" name="Picture 5"/>
            <p:cNvPicPr>
              <a:picLocks noChangeAspect="1"/>
            </p:cNvPicPr>
            <p:nvPr/>
          </p:nvPicPr>
          <p:blipFill>
            <a:blip r:embed="rId2"/>
            <a:stretch>
              <a:fillRect/>
            </a:stretch>
          </p:blipFill>
          <p:spPr>
            <a:xfrm>
              <a:off x="1" y="8888"/>
              <a:ext cx="9144000" cy="6840224"/>
            </a:xfrm>
            <a:prstGeom prst="rect">
              <a:avLst/>
            </a:prstGeom>
          </p:spPr>
        </p:pic>
        <p:pic>
          <p:nvPicPr>
            <p:cNvPr id="8" name="Picture 7"/>
            <p:cNvPicPr>
              <a:picLocks noChangeAspect="1"/>
            </p:cNvPicPr>
            <p:nvPr/>
          </p:nvPicPr>
          <p:blipFill rotWithShape="1">
            <a:blip r:embed="rId3"/>
            <a:srcRect t="8690"/>
            <a:stretch/>
          </p:blipFill>
          <p:spPr>
            <a:xfrm>
              <a:off x="5070959" y="641105"/>
              <a:ext cx="1779292" cy="838530"/>
            </a:xfrm>
            <a:prstGeom prst="rect">
              <a:avLst/>
            </a:prstGeom>
            <a:solidFill>
              <a:schemeClr val="accent4"/>
            </a:solidFill>
            <a:ln>
              <a:noFill/>
            </a:ln>
          </p:spPr>
        </p:pic>
      </p:grpSp>
      <p:sp>
        <p:nvSpPr>
          <p:cNvPr id="4" name="TextBox 3"/>
          <p:cNvSpPr txBox="1"/>
          <p:nvPr/>
        </p:nvSpPr>
        <p:spPr>
          <a:xfrm>
            <a:off x="1983783" y="573437"/>
            <a:ext cx="5005952" cy="923330"/>
          </a:xfrm>
          <a:prstGeom prst="rect">
            <a:avLst/>
          </a:prstGeom>
          <a:solidFill>
            <a:srgbClr val="7030A0"/>
          </a:solidFill>
        </p:spPr>
        <p:txBody>
          <a:bodyPr wrap="square" rtlCol="0">
            <a:spAutoFit/>
          </a:bodyPr>
          <a:lstStyle/>
          <a:p>
            <a:pPr algn="ctr"/>
            <a:r>
              <a:rPr lang="en-GB" sz="5400" dirty="0">
                <a:solidFill>
                  <a:schemeClr val="bg2"/>
                </a:solidFill>
                <a:latin typeface="Chelsea Market" charset="0"/>
                <a:ea typeface="Chelsea Market" charset="0"/>
                <a:cs typeface="Chelsea Market" charset="0"/>
              </a:rPr>
              <a:t>Y6 SATs 2026</a:t>
            </a:r>
          </a:p>
        </p:txBody>
      </p:sp>
      <p:pic>
        <p:nvPicPr>
          <p:cNvPr id="1026" name="Picture 2">
            <a:extLst>
              <a:ext uri="{FF2B5EF4-FFF2-40B4-BE49-F238E27FC236}">
                <a16:creationId xmlns:a16="http://schemas.microsoft.com/office/drawing/2014/main" id="{A4AB580A-28CA-FBB1-5DDD-76FFB47927E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8263" y="4905570"/>
            <a:ext cx="1143000" cy="1143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3174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r="4629"/>
          <a:stretch/>
        </p:blipFill>
        <p:spPr>
          <a:xfrm>
            <a:off x="1795274" y="1308125"/>
            <a:ext cx="5713890" cy="4241760"/>
          </a:xfrm>
          <a:prstGeom prst="rect">
            <a:avLst/>
          </a:prstGeom>
        </p:spPr>
      </p:pic>
      <p:sp>
        <p:nvSpPr>
          <p:cNvPr id="5" name="Action Button: Forward or Next 4">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32591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pic>
        <p:nvPicPr>
          <p:cNvPr id="2" name="Picture 1"/>
          <p:cNvPicPr>
            <a:picLocks noChangeAspect="1"/>
          </p:cNvPicPr>
          <p:nvPr/>
        </p:nvPicPr>
        <p:blipFill>
          <a:blip r:embed="rId3"/>
          <a:stretch>
            <a:fillRect/>
          </a:stretch>
        </p:blipFill>
        <p:spPr>
          <a:xfrm>
            <a:off x="-11868" y="0"/>
            <a:ext cx="9155868" cy="6849102"/>
          </a:xfrm>
          <a:prstGeom prst="rect">
            <a:avLst/>
          </a:prstGeom>
        </p:spPr>
      </p:pic>
      <p:sp>
        <p:nvSpPr>
          <p:cNvPr id="5" name="TextBox 4"/>
          <p:cNvSpPr txBox="1">
            <a:spLocks noChangeArrowheads="1"/>
          </p:cNvSpPr>
          <p:nvPr/>
        </p:nvSpPr>
        <p:spPr bwMode="auto">
          <a:xfrm>
            <a:off x="-95250" y="6692900"/>
            <a:ext cx="92710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charset="0"/>
              </a:defRPr>
            </a:lvl1pPr>
            <a:lvl2pPr marL="742950" indent="-285750">
              <a:lnSpc>
                <a:spcPct val="90000"/>
              </a:lnSpc>
              <a:spcBef>
                <a:spcPts val="500"/>
              </a:spcBef>
              <a:buFont typeface="Arial" charset="0"/>
              <a:buChar char="•"/>
              <a:defRPr sz="2400">
                <a:solidFill>
                  <a:schemeClr val="tx1"/>
                </a:solidFill>
                <a:latin typeface="Calibri" charset="0"/>
              </a:defRPr>
            </a:lvl2pPr>
            <a:lvl3pPr marL="1143000" indent="-228600">
              <a:lnSpc>
                <a:spcPct val="90000"/>
              </a:lnSpc>
              <a:spcBef>
                <a:spcPts val="500"/>
              </a:spcBef>
              <a:buFont typeface="Arial" charset="0"/>
              <a:buChar char="•"/>
              <a:defRPr sz="2000">
                <a:solidFill>
                  <a:schemeClr val="tx1"/>
                </a:solidFill>
                <a:latin typeface="Calibri" charset="0"/>
              </a:defRPr>
            </a:lvl3pPr>
            <a:lvl4pPr marL="1600200" indent="-228600">
              <a:lnSpc>
                <a:spcPct val="90000"/>
              </a:lnSpc>
              <a:spcBef>
                <a:spcPts val="500"/>
              </a:spcBef>
              <a:buFont typeface="Arial" charset="0"/>
              <a:buChar char="•"/>
              <a:defRPr>
                <a:solidFill>
                  <a:schemeClr val="tx1"/>
                </a:solidFill>
                <a:latin typeface="Calibri" charset="0"/>
              </a:defRPr>
            </a:lvl4pPr>
            <a:lvl5pPr marL="2057400" indent="-228600">
              <a:lnSpc>
                <a:spcPct val="90000"/>
              </a:lnSpc>
              <a:spcBef>
                <a:spcPts val="500"/>
              </a:spcBef>
              <a:buFont typeface="Arial" charset="0"/>
              <a:buChar char="•"/>
              <a:defRPr>
                <a:solidFill>
                  <a:schemeClr val="tx1"/>
                </a:solidFill>
                <a:latin typeface="Calibri"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charset="0"/>
              </a:defRPr>
            </a:lvl9pPr>
          </a:lstStyle>
          <a:p>
            <a:pPr eaLnBrk="1" hangingPunct="1">
              <a:lnSpc>
                <a:spcPct val="100000"/>
              </a:lnSpc>
              <a:spcBef>
                <a:spcPct val="0"/>
              </a:spcBef>
              <a:buFontTx/>
              <a:buNone/>
            </a:pPr>
            <a:r>
              <a:rPr lang="sk-SK" altLang="x-none" sz="700" dirty="0">
                <a:solidFill>
                  <a:srgbClr val="FFFF00"/>
                </a:solidFill>
                <a:latin typeface="Chelsea Market" charset="0"/>
                <a:ea typeface="Chelsea Market" charset="0"/>
                <a:cs typeface="Chelsea Market" charset="0"/>
              </a:rPr>
              <a:t> ©</a:t>
            </a:r>
            <a:r>
              <a:rPr lang="en-GB" altLang="x-none" sz="700" dirty="0">
                <a:solidFill>
                  <a:srgbClr val="FFFF00"/>
                </a:solidFill>
                <a:latin typeface="Chelsea Market" charset="0"/>
                <a:ea typeface="Chelsea Market" charset="0"/>
                <a:cs typeface="Chelsea Market" charset="0"/>
              </a:rPr>
              <a:t>Ks2history 2018</a:t>
            </a:r>
          </a:p>
        </p:txBody>
      </p:sp>
      <p:sp>
        <p:nvSpPr>
          <p:cNvPr id="6" name="Action Button: Forward or Next 5">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899477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3" name="Rectangle 2"/>
          <p:cNvSpPr/>
          <p:nvPr/>
        </p:nvSpPr>
        <p:spPr>
          <a:xfrm>
            <a:off x="647715" y="752883"/>
            <a:ext cx="7566387" cy="5509200"/>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What are the SATs tests?</a:t>
            </a:r>
            <a:br>
              <a:rPr lang="en-GB" sz="4000" b="1" dirty="0">
                <a:solidFill>
                  <a:srgbClr val="FF0000"/>
                </a:solidFill>
                <a:latin typeface="Arial" charset="0"/>
                <a:ea typeface="Arial" charset="0"/>
                <a:cs typeface="Arial" charset="0"/>
              </a:rPr>
            </a:br>
            <a:endParaRPr lang="en-GB" sz="2000" b="1" dirty="0">
              <a:solidFill>
                <a:srgbClr val="FF0000"/>
              </a:solidFill>
              <a:latin typeface="Arial" charset="0"/>
              <a:ea typeface="Arial" charset="0"/>
              <a:cs typeface="Arial" charset="0"/>
            </a:endParaRPr>
          </a:p>
          <a:p>
            <a:pPr marL="342900" indent="-342900">
              <a:buFont typeface="Arial" charset="0"/>
              <a:buChar char="•"/>
            </a:pPr>
            <a:r>
              <a:rPr lang="en-GB" sz="2000" b="1" dirty="0">
                <a:solidFill>
                  <a:srgbClr val="002060"/>
                </a:solidFill>
                <a:latin typeface="Arial" charset="0"/>
                <a:ea typeface="Arial" charset="0"/>
                <a:cs typeface="Arial" charset="0"/>
              </a:rPr>
              <a:t>The end of KS2 assessments are sometimes informally referred to as ‘SATs’.</a:t>
            </a:r>
          </a:p>
          <a:p>
            <a:pPr marL="342900" indent="-342900">
              <a:buFont typeface="Arial" charset="0"/>
              <a:buChar char="•"/>
            </a:pPr>
            <a:r>
              <a:rPr lang="en-GB" sz="2000" b="1" dirty="0">
                <a:solidFill>
                  <a:srgbClr val="002060"/>
                </a:solidFill>
                <a:latin typeface="Arial" charset="0"/>
                <a:ea typeface="Arial" charset="0"/>
                <a:cs typeface="Arial" charset="0"/>
              </a:rPr>
              <a:t>SATs week across the country begins on </a:t>
            </a:r>
            <a:r>
              <a:rPr lang="en-GB" sz="2000" b="1" dirty="0">
                <a:solidFill>
                  <a:srgbClr val="7030A0"/>
                </a:solidFill>
                <a:latin typeface="Arial" charset="0"/>
                <a:ea typeface="Arial" charset="0"/>
                <a:cs typeface="Arial" charset="0"/>
              </a:rPr>
              <a:t>11</a:t>
            </a:r>
            <a:r>
              <a:rPr lang="en-GB" sz="2000" b="1" baseline="30000" dirty="0">
                <a:solidFill>
                  <a:srgbClr val="7030A0"/>
                </a:solidFill>
                <a:latin typeface="Arial" charset="0"/>
                <a:ea typeface="Arial" charset="0"/>
                <a:cs typeface="Arial" charset="0"/>
              </a:rPr>
              <a:t>th</a:t>
            </a:r>
            <a:r>
              <a:rPr lang="en-GB" sz="2000" b="1" dirty="0">
                <a:solidFill>
                  <a:srgbClr val="7030A0"/>
                </a:solidFill>
                <a:latin typeface="Arial" charset="0"/>
                <a:ea typeface="Arial" charset="0"/>
                <a:cs typeface="Arial" charset="0"/>
              </a:rPr>
              <a:t> May 2026.</a:t>
            </a:r>
          </a:p>
          <a:p>
            <a:pPr marL="342900" indent="-342900">
              <a:buFont typeface="Arial" charset="0"/>
              <a:buChar char="•"/>
            </a:pPr>
            <a:r>
              <a:rPr lang="en-GB" sz="2000" b="1" dirty="0">
                <a:solidFill>
                  <a:srgbClr val="002060"/>
                </a:solidFill>
                <a:latin typeface="Arial" charset="0"/>
                <a:ea typeface="Arial" charset="0"/>
                <a:cs typeface="Arial" charset="0"/>
              </a:rPr>
              <a:t>Pupils will complete test papers in some of the areas that have to be assessed. Other areas, like writing, are assessed using evidence collected by the teacher over a longer period of time.</a:t>
            </a:r>
          </a:p>
          <a:p>
            <a:pPr marL="342900" indent="-342900">
              <a:buFont typeface="Arial" charset="0"/>
              <a:buChar char="•"/>
            </a:pPr>
            <a:r>
              <a:rPr lang="en-GB" sz="2000" b="1" dirty="0">
                <a:solidFill>
                  <a:srgbClr val="002060"/>
                </a:solidFill>
                <a:latin typeface="Arial" charset="0"/>
                <a:ea typeface="Arial" charset="0"/>
                <a:cs typeface="Arial" charset="0"/>
              </a:rPr>
              <a:t>Pupils will complete SATs test papers in:</a:t>
            </a:r>
            <a:br>
              <a:rPr lang="en-GB" sz="2000" b="1" dirty="0">
                <a:solidFill>
                  <a:srgbClr val="002060"/>
                </a:solidFill>
                <a:latin typeface="Arial" charset="0"/>
                <a:ea typeface="Arial" charset="0"/>
                <a:cs typeface="Arial" charset="0"/>
              </a:rPr>
            </a:br>
            <a:r>
              <a:rPr lang="en-GB" sz="1600" b="1" dirty="0">
                <a:solidFill>
                  <a:srgbClr val="7030A0"/>
                </a:solidFill>
                <a:latin typeface="Arial" charset="0"/>
                <a:ea typeface="Arial" charset="0"/>
                <a:cs typeface="Arial" charset="0"/>
              </a:rPr>
              <a:t>- Reading</a:t>
            </a:r>
            <a:br>
              <a:rPr lang="en-GB" sz="1600" b="1" dirty="0">
                <a:solidFill>
                  <a:srgbClr val="7030A0"/>
                </a:solidFill>
                <a:latin typeface="Arial" charset="0"/>
                <a:ea typeface="Arial" charset="0"/>
                <a:cs typeface="Arial" charset="0"/>
              </a:rPr>
            </a:br>
            <a:r>
              <a:rPr lang="en-GB" sz="1600" b="1" dirty="0">
                <a:solidFill>
                  <a:srgbClr val="7030A0"/>
                </a:solidFill>
                <a:latin typeface="Arial" charset="0"/>
                <a:ea typeface="Arial" charset="0"/>
                <a:cs typeface="Arial" charset="0"/>
              </a:rPr>
              <a:t>- Grammar, Punctuation &amp; Vocabulary</a:t>
            </a:r>
            <a:br>
              <a:rPr lang="en-GB" sz="1600" b="1" dirty="0">
                <a:solidFill>
                  <a:srgbClr val="7030A0"/>
                </a:solidFill>
                <a:latin typeface="Arial" charset="0"/>
                <a:ea typeface="Arial" charset="0"/>
                <a:cs typeface="Arial" charset="0"/>
              </a:rPr>
            </a:br>
            <a:r>
              <a:rPr lang="en-GB" sz="1600" b="1" dirty="0">
                <a:solidFill>
                  <a:srgbClr val="7030A0"/>
                </a:solidFill>
                <a:latin typeface="Arial" charset="0"/>
                <a:ea typeface="Arial" charset="0"/>
                <a:cs typeface="Arial" charset="0"/>
              </a:rPr>
              <a:t>- Spelling</a:t>
            </a:r>
            <a:br>
              <a:rPr lang="en-GB" sz="1600" b="1" dirty="0">
                <a:solidFill>
                  <a:srgbClr val="7030A0"/>
                </a:solidFill>
                <a:latin typeface="Arial" charset="0"/>
                <a:ea typeface="Arial" charset="0"/>
                <a:cs typeface="Arial" charset="0"/>
              </a:rPr>
            </a:br>
            <a:r>
              <a:rPr lang="en-GB" sz="1600" b="1" dirty="0">
                <a:solidFill>
                  <a:srgbClr val="7030A0"/>
                </a:solidFill>
                <a:latin typeface="Arial" charset="0"/>
                <a:ea typeface="Arial" charset="0"/>
                <a:cs typeface="Arial" charset="0"/>
              </a:rPr>
              <a:t>- Arithmetic</a:t>
            </a:r>
            <a:br>
              <a:rPr lang="en-GB" sz="1600" b="1" dirty="0">
                <a:solidFill>
                  <a:srgbClr val="7030A0"/>
                </a:solidFill>
                <a:latin typeface="Arial" charset="0"/>
                <a:ea typeface="Arial" charset="0"/>
                <a:cs typeface="Arial" charset="0"/>
              </a:rPr>
            </a:br>
            <a:r>
              <a:rPr lang="en-GB" sz="1600" b="1" dirty="0">
                <a:solidFill>
                  <a:srgbClr val="7030A0"/>
                </a:solidFill>
                <a:latin typeface="Arial" charset="0"/>
                <a:ea typeface="Arial" charset="0"/>
                <a:cs typeface="Arial" charset="0"/>
              </a:rPr>
              <a:t>- Mathematical Reasoning </a:t>
            </a:r>
            <a:r>
              <a:rPr lang="mr-IN" sz="1600" b="1" dirty="0">
                <a:solidFill>
                  <a:srgbClr val="7030A0"/>
                </a:solidFill>
                <a:latin typeface="Arial" charset="0"/>
                <a:ea typeface="Arial" charset="0"/>
                <a:cs typeface="Arial" charset="0"/>
              </a:rPr>
              <a:t>–</a:t>
            </a:r>
            <a:r>
              <a:rPr lang="en-GB" sz="1600" b="1" dirty="0">
                <a:solidFill>
                  <a:srgbClr val="7030A0"/>
                </a:solidFill>
                <a:latin typeface="Arial" charset="0"/>
                <a:ea typeface="Arial" charset="0"/>
                <a:cs typeface="Arial" charset="0"/>
              </a:rPr>
              <a:t> 2 papers</a:t>
            </a:r>
            <a:br>
              <a:rPr lang="en-GB" sz="1600" b="1" dirty="0">
                <a:solidFill>
                  <a:srgbClr val="7030A0"/>
                </a:solidFill>
                <a:latin typeface="Arial" charset="0"/>
                <a:ea typeface="Arial" charset="0"/>
                <a:cs typeface="Arial" charset="0"/>
              </a:rPr>
            </a:br>
            <a:br>
              <a:rPr lang="en-GB" sz="1600" b="1" dirty="0">
                <a:solidFill>
                  <a:srgbClr val="7030A0"/>
                </a:solidFill>
                <a:latin typeface="Arial" charset="0"/>
                <a:ea typeface="Arial" charset="0"/>
                <a:cs typeface="Arial" charset="0"/>
              </a:rPr>
            </a:br>
            <a:endParaRPr lang="en-GB" sz="4400" b="1" dirty="0">
              <a:solidFill>
                <a:schemeClr val="accent1">
                  <a:lumMod val="50000"/>
                </a:schemeClr>
              </a:solidFill>
              <a:latin typeface="Arial" charset="0"/>
              <a:ea typeface="Arial" charset="0"/>
              <a:cs typeface="Arial" charset="0"/>
            </a:endParaRPr>
          </a:p>
        </p:txBody>
      </p:sp>
      <p:sp>
        <p:nvSpPr>
          <p:cNvPr id="7" name="Action Button: Forward or Next 6">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4127956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0"/>
            <a:ext cx="9143980" cy="6857990"/>
          </a:xfrm>
          <a:prstGeom prst="rect">
            <a:avLst/>
          </a:prstGeom>
        </p:spPr>
      </p:pic>
      <p:sp>
        <p:nvSpPr>
          <p:cNvPr id="2" name="Rectangle 1"/>
          <p:cNvSpPr/>
          <p:nvPr/>
        </p:nvSpPr>
        <p:spPr>
          <a:xfrm>
            <a:off x="678305" y="-95173"/>
            <a:ext cx="7883237" cy="7232749"/>
          </a:xfrm>
          <a:prstGeom prst="rect">
            <a:avLst/>
          </a:prstGeom>
        </p:spPr>
        <p:txBody>
          <a:bodyPr wrap="square">
            <a:spAutoFit/>
          </a:bodyPr>
          <a:lstStyle/>
          <a:p>
            <a:pPr algn="ctr"/>
            <a:endParaRPr lang="en-GB" sz="3200" b="1" dirty="0">
              <a:solidFill>
                <a:srgbClr val="FF0000"/>
              </a:solidFill>
              <a:latin typeface="Arial" charset="0"/>
              <a:ea typeface="Arial" charset="0"/>
              <a:cs typeface="Arial" charset="0"/>
            </a:endParaRPr>
          </a:p>
          <a:p>
            <a:pPr algn="ctr"/>
            <a:r>
              <a:rPr lang="en-GB" sz="3200" b="1" dirty="0">
                <a:solidFill>
                  <a:srgbClr val="FF0000"/>
                </a:solidFill>
                <a:latin typeface="Arial" charset="0"/>
                <a:ea typeface="Arial" charset="0"/>
                <a:cs typeface="Arial" charset="0"/>
              </a:rPr>
              <a:t>How do the tests take place?</a:t>
            </a:r>
            <a:br>
              <a:rPr lang="en-GB" sz="4000" b="1" dirty="0">
                <a:solidFill>
                  <a:srgbClr val="FF0000"/>
                </a:solidFill>
                <a:latin typeface="Arial" charset="0"/>
                <a:ea typeface="Arial" charset="0"/>
                <a:cs typeface="Arial" charset="0"/>
              </a:rPr>
            </a:br>
            <a:endParaRPr lang="en-GB" sz="2400" b="1" dirty="0">
              <a:solidFill>
                <a:srgbClr val="FF0000"/>
              </a:solidFill>
              <a:latin typeface="Arial" charset="0"/>
              <a:ea typeface="Arial" charset="0"/>
              <a:cs typeface="Arial" charset="0"/>
            </a:endParaRPr>
          </a:p>
          <a:p>
            <a:pPr marL="342900" indent="-342900">
              <a:buFont typeface="Arial" charset="0"/>
              <a:buChar char="•"/>
            </a:pPr>
            <a:r>
              <a:rPr lang="en-GB" sz="2000" b="1" dirty="0">
                <a:solidFill>
                  <a:srgbClr val="002060"/>
                </a:solidFill>
                <a:latin typeface="Arial" charset="0"/>
                <a:ea typeface="Arial" charset="0"/>
                <a:cs typeface="Arial" charset="0"/>
              </a:rPr>
              <a:t>The tests all take place in normal school time, under test conditions.</a:t>
            </a:r>
          </a:p>
          <a:p>
            <a:pPr marL="342900" indent="-342900">
              <a:buFont typeface="Arial" charset="0"/>
              <a:buChar char="•"/>
            </a:pPr>
            <a:r>
              <a:rPr lang="en-GB" sz="2000" b="1" dirty="0">
                <a:solidFill>
                  <a:srgbClr val="002060"/>
                </a:solidFill>
                <a:latin typeface="Arial" charset="0"/>
                <a:ea typeface="Arial" charset="0"/>
                <a:cs typeface="Arial" charset="0"/>
              </a:rPr>
              <a:t>We will open the doors early each day of the tests for Year 6 children so they can have some breakfast, chat with their friends and settle any last minute nerves.</a:t>
            </a:r>
          </a:p>
          <a:p>
            <a:pPr marL="342900" indent="-342900">
              <a:buFont typeface="Arial" charset="0"/>
              <a:buChar char="•"/>
            </a:pPr>
            <a:r>
              <a:rPr lang="en-GB" sz="2000" b="1" dirty="0">
                <a:solidFill>
                  <a:srgbClr val="002060"/>
                </a:solidFill>
                <a:latin typeface="Arial" charset="0"/>
                <a:ea typeface="Arial" charset="0"/>
                <a:cs typeface="Arial" charset="0"/>
              </a:rPr>
              <a:t>Pupils will not be allowed to talk to each other during the tests.</a:t>
            </a:r>
          </a:p>
          <a:p>
            <a:pPr marL="342900" indent="-342900">
              <a:buFont typeface="Arial" charset="0"/>
              <a:buChar char="•"/>
            </a:pPr>
            <a:r>
              <a:rPr lang="en-GB" sz="2000" b="1" dirty="0">
                <a:solidFill>
                  <a:srgbClr val="002060"/>
                </a:solidFill>
                <a:latin typeface="Arial" charset="0"/>
                <a:ea typeface="Arial" charset="0"/>
                <a:cs typeface="Arial" charset="0"/>
              </a:rPr>
              <a:t>The completed papers are sent away to be marked externally. </a:t>
            </a:r>
          </a:p>
          <a:p>
            <a:pPr marL="342900" indent="-342900">
              <a:buFont typeface="Arial" charset="0"/>
              <a:buChar char="•"/>
            </a:pPr>
            <a:r>
              <a:rPr lang="en-GB" sz="2000" b="1" dirty="0">
                <a:solidFill>
                  <a:srgbClr val="002060"/>
                </a:solidFill>
                <a:latin typeface="Arial" charset="0"/>
                <a:ea typeface="Arial" charset="0"/>
                <a:cs typeface="Arial" charset="0"/>
              </a:rPr>
              <a:t>Results are returned to school in July.</a:t>
            </a:r>
          </a:p>
          <a:p>
            <a:pPr marL="342900" indent="-342900">
              <a:buFont typeface="Arial" charset="0"/>
              <a:buChar char="•"/>
            </a:pPr>
            <a:r>
              <a:rPr lang="en-GB" sz="2000" b="1" dirty="0">
                <a:solidFill>
                  <a:srgbClr val="002060"/>
                </a:solidFill>
                <a:latin typeface="Arial" charset="0"/>
                <a:ea typeface="Arial" charset="0"/>
                <a:cs typeface="Arial" charset="0"/>
              </a:rPr>
              <a:t>The tests vary in length but last no longer than 60 minutes:</a:t>
            </a:r>
            <a:br>
              <a:rPr lang="en-GB" sz="2000" b="1" dirty="0">
                <a:solidFill>
                  <a:srgbClr val="002060"/>
                </a:solidFill>
                <a:latin typeface="Arial" charset="0"/>
                <a:ea typeface="Arial" charset="0"/>
                <a:cs typeface="Arial" charset="0"/>
              </a:rPr>
            </a:br>
            <a:r>
              <a:rPr lang="en-GB" sz="2000" b="1" dirty="0">
                <a:solidFill>
                  <a:srgbClr val="002060"/>
                </a:solidFill>
                <a:latin typeface="Arial" charset="0"/>
                <a:ea typeface="Arial" charset="0"/>
                <a:cs typeface="Arial" charset="0"/>
              </a:rPr>
              <a:t>Monday 	</a:t>
            </a:r>
            <a:r>
              <a:rPr lang="en-GB" b="1" dirty="0">
                <a:solidFill>
                  <a:srgbClr val="7030A0"/>
                </a:solidFill>
                <a:latin typeface="Arial" charset="0"/>
                <a:ea typeface="Arial" charset="0"/>
                <a:cs typeface="Arial" charset="0"/>
              </a:rPr>
              <a:t>- Spelling</a:t>
            </a:r>
            <a:r>
              <a:rPr lang="en-US" b="1" dirty="0">
                <a:solidFill>
                  <a:srgbClr val="7030A0"/>
                </a:solidFill>
                <a:latin typeface="Arial" charset="0"/>
                <a:ea typeface="Arial" charset="0"/>
                <a:cs typeface="Arial" charset="0"/>
              </a:rPr>
              <a:t>: </a:t>
            </a:r>
            <a:r>
              <a:rPr lang="en-GB" b="1" dirty="0">
                <a:solidFill>
                  <a:schemeClr val="accent1"/>
                </a:solidFill>
                <a:latin typeface="Arial" charset="0"/>
                <a:ea typeface="Arial" charset="0"/>
                <a:cs typeface="Arial" charset="0"/>
              </a:rPr>
              <a:t>15 minutes</a:t>
            </a:r>
          </a:p>
          <a:p>
            <a:r>
              <a:rPr lang="en-GB" b="1" dirty="0">
                <a:solidFill>
                  <a:srgbClr val="7030A0"/>
                </a:solidFill>
                <a:latin typeface="Arial" charset="0"/>
                <a:ea typeface="Arial" charset="0"/>
                <a:cs typeface="Arial" charset="0"/>
              </a:rPr>
              <a:t>		- Grammar, Punctuation &amp; Vocabulary</a:t>
            </a:r>
            <a:r>
              <a:rPr lang="en-US" b="1" dirty="0">
                <a:solidFill>
                  <a:srgbClr val="7030A0"/>
                </a:solidFill>
                <a:latin typeface="Arial" charset="0"/>
                <a:ea typeface="Arial" charset="0"/>
                <a:cs typeface="Arial" charset="0"/>
              </a:rPr>
              <a:t>: </a:t>
            </a:r>
            <a:r>
              <a:rPr lang="en-GB" b="1" dirty="0">
                <a:solidFill>
                  <a:schemeClr val="accent1"/>
                </a:solidFill>
                <a:latin typeface="Arial" charset="0"/>
                <a:ea typeface="Arial" charset="0"/>
                <a:cs typeface="Arial" charset="0"/>
              </a:rPr>
              <a:t>45 minutes</a:t>
            </a:r>
            <a:br>
              <a:rPr lang="en-GB" b="1" dirty="0">
                <a:solidFill>
                  <a:srgbClr val="7030A0"/>
                </a:solidFill>
                <a:latin typeface="Arial" charset="0"/>
                <a:ea typeface="Arial" charset="0"/>
                <a:cs typeface="Arial" charset="0"/>
              </a:rPr>
            </a:br>
            <a:r>
              <a:rPr lang="en-GB" b="1" dirty="0">
                <a:solidFill>
                  <a:srgbClr val="7030A0"/>
                </a:solidFill>
                <a:latin typeface="Arial" charset="0"/>
                <a:ea typeface="Arial" charset="0"/>
                <a:cs typeface="Arial" charset="0"/>
              </a:rPr>
              <a:t>     </a:t>
            </a:r>
            <a:r>
              <a:rPr lang="en-GB" sz="2000" b="1" dirty="0">
                <a:solidFill>
                  <a:srgbClr val="002060"/>
                </a:solidFill>
                <a:latin typeface="Arial" charset="0"/>
                <a:ea typeface="Arial" charset="0"/>
                <a:cs typeface="Arial" charset="0"/>
              </a:rPr>
              <a:t>Tuesday</a:t>
            </a:r>
            <a:r>
              <a:rPr lang="en-GB" b="1" dirty="0">
                <a:solidFill>
                  <a:srgbClr val="7030A0"/>
                </a:solidFill>
                <a:latin typeface="Arial" charset="0"/>
                <a:ea typeface="Arial" charset="0"/>
                <a:cs typeface="Arial" charset="0"/>
              </a:rPr>
              <a:t> 	- Reading: </a:t>
            </a:r>
            <a:r>
              <a:rPr lang="en-GB" b="1" dirty="0">
                <a:solidFill>
                  <a:schemeClr val="accent1"/>
                </a:solidFill>
                <a:latin typeface="Arial" charset="0"/>
                <a:ea typeface="Arial" charset="0"/>
                <a:cs typeface="Arial" charset="0"/>
              </a:rPr>
              <a:t>60 minutes</a:t>
            </a:r>
          </a:p>
          <a:p>
            <a:r>
              <a:rPr lang="en-GB" b="1" dirty="0">
                <a:solidFill>
                  <a:schemeClr val="accent1"/>
                </a:solidFill>
                <a:latin typeface="Arial" charset="0"/>
                <a:ea typeface="Arial" charset="0"/>
                <a:cs typeface="Arial" charset="0"/>
              </a:rPr>
              <a:t>     </a:t>
            </a:r>
            <a:r>
              <a:rPr lang="en-GB" sz="2000" b="1" dirty="0">
                <a:solidFill>
                  <a:srgbClr val="002060"/>
                </a:solidFill>
                <a:latin typeface="Arial" charset="0"/>
                <a:ea typeface="Arial" charset="0"/>
                <a:cs typeface="Arial" charset="0"/>
              </a:rPr>
              <a:t>Wednesday</a:t>
            </a:r>
            <a:r>
              <a:rPr lang="en-GB" b="1" dirty="0">
                <a:solidFill>
                  <a:schemeClr val="accent1"/>
                </a:solidFill>
                <a:latin typeface="Arial" charset="0"/>
                <a:ea typeface="Arial" charset="0"/>
                <a:cs typeface="Arial" charset="0"/>
              </a:rPr>
              <a:t> 	</a:t>
            </a:r>
            <a:r>
              <a:rPr lang="en-GB" b="1" dirty="0">
                <a:solidFill>
                  <a:srgbClr val="7030A0"/>
                </a:solidFill>
                <a:latin typeface="Arial" charset="0"/>
                <a:ea typeface="Arial" charset="0"/>
                <a:cs typeface="Arial" charset="0"/>
              </a:rPr>
              <a:t>- Arithmetic</a:t>
            </a:r>
            <a:r>
              <a:rPr lang="en-US" b="1" dirty="0">
                <a:solidFill>
                  <a:srgbClr val="7030A0"/>
                </a:solidFill>
                <a:latin typeface="Arial" charset="0"/>
                <a:ea typeface="Arial" charset="0"/>
                <a:cs typeface="Arial" charset="0"/>
              </a:rPr>
              <a:t>: </a:t>
            </a:r>
            <a:r>
              <a:rPr lang="en-GB" b="1" dirty="0">
                <a:solidFill>
                  <a:schemeClr val="accent1"/>
                </a:solidFill>
                <a:latin typeface="Arial" charset="0"/>
                <a:ea typeface="Arial" charset="0"/>
                <a:cs typeface="Arial" charset="0"/>
              </a:rPr>
              <a:t>30 minutes</a:t>
            </a:r>
            <a:br>
              <a:rPr lang="en-GB" b="1" dirty="0">
                <a:solidFill>
                  <a:schemeClr val="accent1"/>
                </a:solidFill>
                <a:latin typeface="Arial" charset="0"/>
                <a:ea typeface="Arial" charset="0"/>
                <a:cs typeface="Arial" charset="0"/>
              </a:rPr>
            </a:br>
            <a:r>
              <a:rPr lang="en-GB" b="1" dirty="0">
                <a:solidFill>
                  <a:schemeClr val="accent1"/>
                </a:solidFill>
                <a:latin typeface="Arial" charset="0"/>
                <a:ea typeface="Arial" charset="0"/>
                <a:cs typeface="Arial" charset="0"/>
              </a:rPr>
              <a:t>		</a:t>
            </a:r>
            <a:r>
              <a:rPr lang="en-GB" b="1" dirty="0">
                <a:solidFill>
                  <a:srgbClr val="7030A0"/>
                </a:solidFill>
                <a:latin typeface="Arial" charset="0"/>
                <a:ea typeface="Arial" charset="0"/>
                <a:cs typeface="Arial" charset="0"/>
              </a:rPr>
              <a:t>- Mathematical Reasoning (1)</a:t>
            </a:r>
            <a:r>
              <a:rPr lang="en-US" b="1" dirty="0">
                <a:solidFill>
                  <a:srgbClr val="7030A0"/>
                </a:solidFill>
                <a:latin typeface="Arial" charset="0"/>
                <a:ea typeface="Arial" charset="0"/>
                <a:cs typeface="Arial" charset="0"/>
              </a:rPr>
              <a:t>: </a:t>
            </a:r>
            <a:r>
              <a:rPr lang="en-GB" b="1" dirty="0">
                <a:solidFill>
                  <a:schemeClr val="accent1"/>
                </a:solidFill>
                <a:latin typeface="Arial" charset="0"/>
                <a:ea typeface="Arial" charset="0"/>
                <a:cs typeface="Arial" charset="0"/>
              </a:rPr>
              <a:t>40 minutes </a:t>
            </a:r>
          </a:p>
          <a:p>
            <a:r>
              <a:rPr lang="en-GB" sz="2000" b="1" dirty="0">
                <a:solidFill>
                  <a:srgbClr val="7030A0"/>
                </a:solidFill>
                <a:latin typeface="Arial" charset="0"/>
                <a:ea typeface="Arial" charset="0"/>
                <a:cs typeface="Arial" charset="0"/>
              </a:rPr>
              <a:t>    </a:t>
            </a:r>
            <a:r>
              <a:rPr lang="en-GB" sz="2000" b="1" dirty="0">
                <a:solidFill>
                  <a:srgbClr val="002060"/>
                </a:solidFill>
                <a:latin typeface="Arial" charset="0"/>
                <a:ea typeface="Arial" charset="0"/>
                <a:cs typeface="Arial" charset="0"/>
              </a:rPr>
              <a:t>Thursday</a:t>
            </a:r>
            <a:r>
              <a:rPr lang="en-GB" sz="2000" b="1" dirty="0">
                <a:solidFill>
                  <a:srgbClr val="7030A0"/>
                </a:solidFill>
                <a:latin typeface="Arial" charset="0"/>
                <a:ea typeface="Arial" charset="0"/>
                <a:cs typeface="Arial" charset="0"/>
              </a:rPr>
              <a:t> 	</a:t>
            </a:r>
            <a:r>
              <a:rPr lang="en-GB" b="1" dirty="0">
                <a:solidFill>
                  <a:srgbClr val="7030A0"/>
                </a:solidFill>
                <a:latin typeface="Arial" charset="0"/>
                <a:ea typeface="Arial" charset="0"/>
                <a:cs typeface="Arial" charset="0"/>
              </a:rPr>
              <a:t>- Mathematical Reasoning (2)</a:t>
            </a:r>
            <a:r>
              <a:rPr lang="en-US" b="1" dirty="0">
                <a:solidFill>
                  <a:srgbClr val="7030A0"/>
                </a:solidFill>
                <a:latin typeface="Arial" charset="0"/>
                <a:ea typeface="Arial" charset="0"/>
                <a:cs typeface="Arial" charset="0"/>
              </a:rPr>
              <a:t>: </a:t>
            </a:r>
            <a:r>
              <a:rPr lang="en-GB" b="1" dirty="0">
                <a:solidFill>
                  <a:schemeClr val="accent1"/>
                </a:solidFill>
                <a:latin typeface="Arial" charset="0"/>
                <a:ea typeface="Arial" charset="0"/>
                <a:cs typeface="Arial" charset="0"/>
              </a:rPr>
              <a:t>40 minutes</a:t>
            </a:r>
            <a:endParaRPr lang="en-GB" b="1" dirty="0">
              <a:solidFill>
                <a:srgbClr val="002060"/>
              </a:solidFill>
              <a:latin typeface="Arial" charset="0"/>
              <a:ea typeface="Arial" charset="0"/>
              <a:cs typeface="Arial" charset="0"/>
            </a:endParaRPr>
          </a:p>
          <a:p>
            <a:pPr algn="ctr"/>
            <a:endParaRPr lang="en-GB" sz="4000" b="1" dirty="0">
              <a:solidFill>
                <a:schemeClr val="accent1">
                  <a:lumMod val="50000"/>
                </a:schemeClr>
              </a:solidFill>
              <a:latin typeface="Arial" charset="0"/>
              <a:ea typeface="Arial" charset="0"/>
              <a:cs typeface="Arial" charset="0"/>
            </a:endParaRP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88714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671956" y="905237"/>
            <a:ext cx="7571500" cy="5047536"/>
          </a:xfrm>
          <a:prstGeom prst="rect">
            <a:avLst/>
          </a:prstGeom>
        </p:spPr>
        <p:txBody>
          <a:bodyPr wrap="square">
            <a:spAutoFit/>
          </a:bodyPr>
          <a:lstStyle/>
          <a:p>
            <a:pPr algn="ctr"/>
            <a:r>
              <a:rPr lang="en-GB" sz="2800" b="1">
                <a:solidFill>
                  <a:srgbClr val="FF0000"/>
                </a:solidFill>
                <a:latin typeface="Arial" charset="0"/>
                <a:ea typeface="Arial" charset="0"/>
                <a:cs typeface="Arial" charset="0"/>
              </a:rPr>
              <a:t>How are the tests graded?</a:t>
            </a:r>
            <a:br>
              <a:rPr lang="en-GB" sz="2800" b="1">
                <a:solidFill>
                  <a:srgbClr val="FF0000"/>
                </a:solidFill>
                <a:latin typeface="Arial" charset="0"/>
                <a:ea typeface="Arial" charset="0"/>
                <a:cs typeface="Arial" charset="0"/>
              </a:rPr>
            </a:br>
            <a:endParaRPr lang="en-GB" b="1">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The marked tests will provide the following information:</a:t>
            </a:r>
            <a:br>
              <a:rPr lang="en-GB" b="1" dirty="0">
                <a:solidFill>
                  <a:srgbClr val="002060"/>
                </a:solidFill>
                <a:latin typeface="Arial" charset="0"/>
                <a:ea typeface="Arial" charset="0"/>
                <a:cs typeface="Arial" charset="0"/>
              </a:rPr>
            </a:br>
            <a:r>
              <a:rPr lang="en-GB" sz="1400" b="1" dirty="0">
                <a:solidFill>
                  <a:srgbClr val="7030A0"/>
                </a:solidFill>
                <a:latin typeface="Arial" charset="0"/>
                <a:ea typeface="Arial" charset="0"/>
                <a:cs typeface="Arial" charset="0"/>
              </a:rPr>
              <a:t>- A raw score (i.e. number of marks)</a:t>
            </a:r>
            <a:br>
              <a:rPr lang="en-GB" sz="1400" b="1" dirty="0">
                <a:solidFill>
                  <a:srgbClr val="7030A0"/>
                </a:solidFill>
                <a:latin typeface="Arial" charset="0"/>
                <a:ea typeface="Arial" charset="0"/>
                <a:cs typeface="Arial" charset="0"/>
              </a:rPr>
            </a:br>
            <a:r>
              <a:rPr lang="en-GB" sz="1400" b="1" dirty="0">
                <a:solidFill>
                  <a:srgbClr val="7030A0"/>
                </a:solidFill>
                <a:latin typeface="Arial" charset="0"/>
                <a:ea typeface="Arial" charset="0"/>
                <a:cs typeface="Arial" charset="0"/>
              </a:rPr>
              <a:t>- A scaled score (see below)</a:t>
            </a:r>
            <a:br>
              <a:rPr lang="en-GB" sz="1400" b="1" dirty="0">
                <a:solidFill>
                  <a:srgbClr val="7030A0"/>
                </a:solidFill>
                <a:latin typeface="Arial" charset="0"/>
                <a:ea typeface="Arial" charset="0"/>
                <a:cs typeface="Arial" charset="0"/>
              </a:rPr>
            </a:br>
            <a:r>
              <a:rPr lang="en-GB" sz="1400" b="1" dirty="0">
                <a:solidFill>
                  <a:srgbClr val="7030A0"/>
                </a:solidFill>
                <a:latin typeface="Arial" charset="0"/>
                <a:ea typeface="Arial" charset="0"/>
                <a:cs typeface="Arial" charset="0"/>
              </a:rPr>
              <a:t>- An indication of whether the national standard has been met.</a:t>
            </a:r>
            <a:endParaRPr lang="en-GB" sz="1400"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In scaled scores, a score of 100 represents the national standard. The lowest is 80 and the highest is 120.</a:t>
            </a:r>
          </a:p>
          <a:p>
            <a:pPr marL="342900" indent="-342900">
              <a:buFont typeface="Arial" charset="0"/>
              <a:buChar char="•"/>
            </a:pPr>
            <a:r>
              <a:rPr lang="en-GB" b="1" dirty="0">
                <a:solidFill>
                  <a:srgbClr val="002060"/>
                </a:solidFill>
                <a:latin typeface="Arial" charset="0"/>
                <a:ea typeface="Arial" charset="0"/>
                <a:cs typeface="Arial" charset="0"/>
              </a:rPr>
              <a:t>After each test is marked, it will be converted into a scaled score and that will show whether a pupil is working at the national standard, or above or below it.</a:t>
            </a:r>
          </a:p>
          <a:p>
            <a:pPr marL="342900" indent="-342900">
              <a:buFont typeface="Arial" charset="0"/>
              <a:buChar char="•"/>
            </a:pPr>
            <a:r>
              <a:rPr lang="en-GB" b="1" dirty="0">
                <a:solidFill>
                  <a:srgbClr val="002060"/>
                </a:solidFill>
                <a:latin typeface="Arial" charset="0"/>
                <a:ea typeface="Arial" charset="0"/>
                <a:cs typeface="Arial" charset="0"/>
              </a:rPr>
              <a:t>A pupil will need to achieve a scaled score of 100 to show that they have met the national standard on the test.</a:t>
            </a:r>
          </a:p>
          <a:p>
            <a:pPr marL="342900" indent="-342900">
              <a:buFont typeface="Arial" charset="0"/>
              <a:buChar char="•"/>
            </a:pPr>
            <a:r>
              <a:rPr lang="en-GB" b="1" dirty="0">
                <a:solidFill>
                  <a:srgbClr val="002060"/>
                </a:solidFill>
                <a:latin typeface="Arial" charset="0"/>
                <a:ea typeface="Arial" charset="0"/>
                <a:cs typeface="Arial" charset="0"/>
              </a:rPr>
              <a:t>There are no longer separate tests for higher attaining pupils, but they might expect a scaled score of closer to 120 which would indicate the pupil is working above the expected standard.</a:t>
            </a:r>
          </a:p>
          <a:p>
            <a:pPr marL="342900" indent="-342900">
              <a:buFont typeface="Arial" charset="0"/>
              <a:buChar char="•"/>
            </a:pPr>
            <a:endParaRPr lang="en-GB" b="1" dirty="0">
              <a:solidFill>
                <a:srgbClr val="002060"/>
              </a:solidFill>
              <a:latin typeface="Arial" charset="0"/>
              <a:ea typeface="Arial" charset="0"/>
              <a:cs typeface="Arial" charset="0"/>
            </a:endParaRP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3047855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547264" y="643627"/>
            <a:ext cx="8049491" cy="5570756"/>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The Reading Test</a:t>
            </a:r>
            <a:endParaRPr lang="en-GB"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The test assesses whether pupils’ comprehension of age appropriate texts meets the national standard. There will be numerous questions on inference, vocabulary and authorial choice.</a:t>
            </a:r>
          </a:p>
          <a:p>
            <a:pPr marL="342900" indent="-342900">
              <a:buFont typeface="Arial" charset="0"/>
              <a:buChar char="•"/>
            </a:pPr>
            <a:r>
              <a:rPr lang="en-GB" b="1" dirty="0">
                <a:solidFill>
                  <a:srgbClr val="002060"/>
                </a:solidFill>
                <a:latin typeface="Arial" charset="0"/>
                <a:ea typeface="Arial" charset="0"/>
                <a:cs typeface="Arial" charset="0"/>
              </a:rPr>
              <a:t>Pupils will have 60 minutes to complete the test, including reading the texts and writing the answers.</a:t>
            </a:r>
          </a:p>
          <a:p>
            <a:pPr marL="342900" indent="-342900">
              <a:buFont typeface="Arial" charset="0"/>
              <a:buChar char="•"/>
            </a:pPr>
            <a:r>
              <a:rPr lang="en-GB" b="1" dirty="0">
                <a:solidFill>
                  <a:srgbClr val="002060"/>
                </a:solidFill>
                <a:latin typeface="Arial" charset="0"/>
                <a:ea typeface="Arial" charset="0"/>
                <a:cs typeface="Arial" charset="0"/>
              </a:rPr>
              <a:t>The test will have three different texts to read, drawing on fiction, non-fiction or poetry.</a:t>
            </a:r>
          </a:p>
          <a:p>
            <a:pPr marL="342900" indent="-342900">
              <a:buFont typeface="Arial" charset="0"/>
              <a:buChar char="•"/>
            </a:pPr>
            <a:r>
              <a:rPr lang="en-GB" b="1" dirty="0">
                <a:solidFill>
                  <a:srgbClr val="002060"/>
                </a:solidFill>
                <a:latin typeface="Arial" charset="0"/>
                <a:ea typeface="Arial" charset="0"/>
                <a:cs typeface="Arial" charset="0"/>
              </a:rPr>
              <a:t>Questions are focused around the following areas (called ‘content domains’): </a:t>
            </a:r>
            <a:br>
              <a:rPr lang="en-GB" b="1" dirty="0">
                <a:solidFill>
                  <a:srgbClr val="002060"/>
                </a:solidFill>
                <a:latin typeface="Arial" charset="0"/>
                <a:ea typeface="Arial" charset="0"/>
                <a:cs typeface="Arial" charset="0"/>
              </a:rPr>
            </a:br>
            <a:r>
              <a:rPr lang="en-US" sz="1100" b="1" dirty="0">
                <a:solidFill>
                  <a:srgbClr val="7030A0"/>
                </a:solidFill>
                <a:effectLst/>
                <a:latin typeface="Arial" charset="0"/>
                <a:ea typeface="Arial" charset="0"/>
                <a:cs typeface="Arial" charset="0"/>
              </a:rPr>
              <a:t>- </a:t>
            </a:r>
            <a:r>
              <a:rPr lang="en-US" sz="1200" b="1" dirty="0">
                <a:solidFill>
                  <a:srgbClr val="7030A0"/>
                </a:solidFill>
                <a:effectLst/>
                <a:latin typeface="Arial" charset="0"/>
                <a:ea typeface="Arial" charset="0"/>
                <a:cs typeface="Arial" charset="0"/>
              </a:rPr>
              <a:t>give/explain the meaning of words in context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retrieve and record information/identify key details from fiction and non-fiction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a:t>
            </a:r>
            <a:r>
              <a:rPr lang="en-US" sz="1200" b="1" dirty="0" err="1">
                <a:solidFill>
                  <a:srgbClr val="7030A0"/>
                </a:solidFill>
                <a:effectLst/>
                <a:latin typeface="Arial" charset="0"/>
                <a:ea typeface="Arial" charset="0"/>
                <a:cs typeface="Arial" charset="0"/>
              </a:rPr>
              <a:t>summarise</a:t>
            </a:r>
            <a:r>
              <a:rPr lang="en-US" sz="1200" b="1" dirty="0">
                <a:solidFill>
                  <a:srgbClr val="7030A0"/>
                </a:solidFill>
                <a:effectLst/>
                <a:latin typeface="Arial" charset="0"/>
                <a:ea typeface="Arial" charset="0"/>
                <a:cs typeface="Arial" charset="0"/>
              </a:rPr>
              <a:t> main ideas from more than one paragraph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make inferences from the text/explain and justify inferences with evidence from the text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predict what might happen from details stated and implied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identify/explain how information/narrative content is related and contributes to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meaning as a whole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identify/explain how meaning is enhanced through choice of words and phrases </a:t>
            </a:r>
            <a:br>
              <a:rPr lang="en-US" sz="1200" b="1" dirty="0">
                <a:solidFill>
                  <a:srgbClr val="7030A0"/>
                </a:solidFill>
                <a:effectLst/>
                <a:latin typeface="Arial" charset="0"/>
                <a:ea typeface="Arial" charset="0"/>
                <a:cs typeface="Arial" charset="0"/>
              </a:rPr>
            </a:br>
            <a:r>
              <a:rPr lang="en-US" sz="1200" b="1" dirty="0">
                <a:solidFill>
                  <a:srgbClr val="7030A0"/>
                </a:solidFill>
                <a:effectLst/>
                <a:latin typeface="Arial" charset="0"/>
                <a:ea typeface="Arial" charset="0"/>
                <a:cs typeface="Arial" charset="0"/>
              </a:rPr>
              <a:t>- make comparisons within the text </a:t>
            </a:r>
          </a:p>
          <a:p>
            <a:pPr marL="342900" indent="-342900">
              <a:buFont typeface="Arial" charset="0"/>
              <a:buChar char="•"/>
            </a:pPr>
            <a:r>
              <a:rPr lang="en-GB" b="1" dirty="0">
                <a:solidFill>
                  <a:srgbClr val="002060"/>
                </a:solidFill>
                <a:latin typeface="Arial" charset="0"/>
                <a:ea typeface="Arial" charset="0"/>
                <a:cs typeface="Arial" charset="0"/>
              </a:rPr>
              <a:t>There are a range of answer types, including multiple choice, short one-word answers and longer answers that require a written paragraph.</a:t>
            </a:r>
            <a:endParaRPr lang="en-GB" sz="2000" b="1" dirty="0">
              <a:solidFill>
                <a:srgbClr val="002060"/>
              </a:solidFill>
              <a:latin typeface="Arial" charset="0"/>
              <a:ea typeface="Arial" charset="0"/>
              <a:cs typeface="Arial" charset="0"/>
            </a:endParaRP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78298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609610" y="585186"/>
            <a:ext cx="7924800" cy="5909310"/>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The GPS Tests</a:t>
            </a:r>
          </a:p>
          <a:p>
            <a:pPr algn="ctr"/>
            <a:endParaRPr lang="en-GB"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There are two tests: a short spelling test and a longer paper testing grammar, punctuation and vocabulary. </a:t>
            </a:r>
          </a:p>
          <a:p>
            <a:pPr marL="342900" indent="-342900">
              <a:buFont typeface="Arial" charset="0"/>
              <a:buChar char="•"/>
            </a:pPr>
            <a:r>
              <a:rPr lang="en-GB" b="1" dirty="0">
                <a:solidFill>
                  <a:srgbClr val="002060"/>
                </a:solidFill>
                <a:latin typeface="Arial" charset="0"/>
                <a:ea typeface="Arial" charset="0"/>
                <a:cs typeface="Arial" charset="0"/>
              </a:rPr>
              <a:t>The spelling test lasts approximately 15 minutes and pupils will need to spell words in context by filling in the gaps in sentences.</a:t>
            </a:r>
          </a:p>
          <a:p>
            <a:pPr marL="342900" indent="-342900">
              <a:buFont typeface="Arial" charset="0"/>
              <a:buChar char="•"/>
            </a:pPr>
            <a:r>
              <a:rPr lang="en-GB" b="1" dirty="0">
                <a:solidFill>
                  <a:srgbClr val="002060"/>
                </a:solidFill>
                <a:latin typeface="Arial" charset="0"/>
                <a:ea typeface="Arial" charset="0"/>
                <a:cs typeface="Arial" charset="0"/>
              </a:rPr>
              <a:t>The grammar, punctuation and vocabulary test lasts for 45 minutes.</a:t>
            </a:r>
          </a:p>
          <a:p>
            <a:pPr marL="342900" indent="-342900">
              <a:buFont typeface="Arial" charset="0"/>
              <a:buChar char="•"/>
            </a:pPr>
            <a:r>
              <a:rPr lang="en-GB" b="1" dirty="0">
                <a:solidFill>
                  <a:srgbClr val="002060"/>
                </a:solidFill>
                <a:latin typeface="Arial" charset="0"/>
                <a:ea typeface="Arial" charset="0"/>
                <a:cs typeface="Arial" charset="0"/>
              </a:rPr>
              <a:t>Pupils need a good working knowledge of technical vocabulary used to describe grammatical terms and punctuation marks.</a:t>
            </a:r>
          </a:p>
          <a:p>
            <a:pPr marL="285750" indent="-285750">
              <a:buFont typeface="Arial" charset="0"/>
              <a:buChar char="•"/>
            </a:pPr>
            <a:r>
              <a:rPr lang="en-GB" b="1" dirty="0">
                <a:solidFill>
                  <a:srgbClr val="002060"/>
                </a:solidFill>
                <a:latin typeface="Arial" charset="0"/>
                <a:ea typeface="Arial" charset="0"/>
                <a:cs typeface="Arial" charset="0"/>
              </a:rPr>
              <a:t>Questions in the grammar test are focused around the following areas (called ‘content domains’): </a:t>
            </a:r>
            <a:br>
              <a:rPr lang="en-GB" b="1" dirty="0">
                <a:solidFill>
                  <a:srgbClr val="002060"/>
                </a:solidFill>
                <a:latin typeface="Arial" charset="0"/>
                <a:ea typeface="Arial" charset="0"/>
                <a:cs typeface="Arial" charset="0"/>
              </a:rPr>
            </a:br>
            <a:r>
              <a:rPr lang="en-US" sz="1400" b="1" dirty="0">
                <a:solidFill>
                  <a:srgbClr val="7030A0"/>
                </a:solidFill>
                <a:latin typeface="Arial" charset="0"/>
                <a:ea typeface="Arial" charset="0"/>
                <a:cs typeface="Arial" charset="0"/>
              </a:rPr>
              <a:t>- Grammatical terms/word classes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Functions of sentences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Combining words, phrases and clauses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Verb forms, tenses and consistency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Punctuation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Vocabulary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Standard English and formality </a:t>
            </a:r>
          </a:p>
          <a:p>
            <a:pPr marL="342900" indent="-342900">
              <a:buFont typeface="Arial" charset="0"/>
              <a:buChar char="•"/>
            </a:pPr>
            <a:r>
              <a:rPr lang="en-GB" b="1" dirty="0">
                <a:solidFill>
                  <a:srgbClr val="002060"/>
                </a:solidFill>
                <a:latin typeface="Arial" charset="0"/>
                <a:ea typeface="Arial" charset="0"/>
                <a:cs typeface="Arial" charset="0"/>
              </a:rPr>
              <a:t>There are a range of answer types in the grammar test, including multiple choice and short one-word answers, but there will not be any long written answers required</a:t>
            </a:r>
            <a:endParaRPr lang="en-GB" dirty="0"/>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2050362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616536" y="531234"/>
            <a:ext cx="7910947" cy="6017032"/>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The Maths Tests</a:t>
            </a:r>
          </a:p>
          <a:p>
            <a:pPr algn="ctr"/>
            <a:endParaRPr lang="en-GB"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There are three tests: one arithmetic paper and two reasoning papers. </a:t>
            </a:r>
          </a:p>
          <a:p>
            <a:pPr marL="342900" indent="-342900">
              <a:buFont typeface="Arial" charset="0"/>
              <a:buChar char="•"/>
            </a:pPr>
            <a:r>
              <a:rPr lang="en-GB" b="1" dirty="0">
                <a:solidFill>
                  <a:srgbClr val="002060"/>
                </a:solidFill>
                <a:latin typeface="Arial" charset="0"/>
                <a:ea typeface="Arial" charset="0"/>
                <a:cs typeface="Arial" charset="0"/>
              </a:rPr>
              <a:t>Paper 1 (arithmetic) lasts 30 minutes and assesses pupils’ confidence using methods of calculation as well as fractions, decimals and percentages. It covers curriculum content from all of KS2.</a:t>
            </a:r>
          </a:p>
          <a:p>
            <a:pPr marL="342900" indent="-342900">
              <a:buFont typeface="Arial" charset="0"/>
              <a:buChar char="•"/>
            </a:pPr>
            <a:r>
              <a:rPr lang="en-GB" b="1" dirty="0">
                <a:solidFill>
                  <a:srgbClr val="002060"/>
                </a:solidFill>
                <a:latin typeface="Arial" charset="0"/>
                <a:ea typeface="Arial" charset="0"/>
                <a:cs typeface="Arial" charset="0"/>
              </a:rPr>
              <a:t>Papers 2 &amp; 3 (reasoning) last 40 minutes each and focus on problem solving, fluency and applying mathematical reasoning.</a:t>
            </a:r>
          </a:p>
          <a:p>
            <a:pPr marL="285750" indent="-285750">
              <a:buFont typeface="Arial" charset="0"/>
              <a:buChar char="•"/>
            </a:pPr>
            <a:r>
              <a:rPr lang="en-GB" b="1" dirty="0">
                <a:solidFill>
                  <a:srgbClr val="002060"/>
                </a:solidFill>
                <a:latin typeface="Arial" charset="0"/>
                <a:ea typeface="Arial" charset="0"/>
                <a:cs typeface="Arial" charset="0"/>
              </a:rPr>
              <a:t>Questions cover the following areas (called ‘content domains’): </a:t>
            </a:r>
            <a:br>
              <a:rPr lang="en-GB" b="1" dirty="0">
                <a:solidFill>
                  <a:srgbClr val="002060"/>
                </a:solidFill>
                <a:latin typeface="Arial" charset="0"/>
                <a:ea typeface="Arial" charset="0"/>
                <a:cs typeface="Arial" charset="0"/>
              </a:rPr>
            </a:br>
            <a:r>
              <a:rPr lang="en-GB" sz="1400" b="1" dirty="0">
                <a:solidFill>
                  <a:srgbClr val="7030A0"/>
                </a:solidFill>
                <a:latin typeface="Arial" charset="0"/>
                <a:ea typeface="Arial" charset="0"/>
                <a:cs typeface="Arial" charset="0"/>
              </a:rPr>
              <a:t>- Number and place value </a:t>
            </a:r>
            <a:br>
              <a:rPr lang="en-GB" sz="1400" b="1" dirty="0">
                <a:solidFill>
                  <a:srgbClr val="7030A0"/>
                </a:solidFill>
                <a:latin typeface="Arial" charset="0"/>
                <a:ea typeface="Arial" charset="0"/>
                <a:cs typeface="Arial" charset="0"/>
              </a:rPr>
            </a:br>
            <a:r>
              <a:rPr lang="en-GB" sz="1400" b="1" dirty="0">
                <a:solidFill>
                  <a:srgbClr val="7030A0"/>
                </a:solidFill>
                <a:latin typeface="Arial" charset="0"/>
                <a:ea typeface="Arial" charset="0"/>
                <a:cs typeface="Arial" charset="0"/>
              </a:rPr>
              <a:t>- </a:t>
            </a:r>
            <a:r>
              <a:rPr lang="en-US" sz="1400" b="1" dirty="0">
                <a:solidFill>
                  <a:srgbClr val="7030A0"/>
                </a:solidFill>
                <a:latin typeface="Arial" charset="0"/>
                <a:ea typeface="Arial" charset="0"/>
                <a:cs typeface="Arial" charset="0"/>
              </a:rPr>
              <a:t>Addition, subtraction, multiplication and division (calculations)</a:t>
            </a:r>
            <a:br>
              <a:rPr lang="en-GB" sz="1400" b="1" dirty="0">
                <a:solidFill>
                  <a:srgbClr val="7030A0"/>
                </a:solidFill>
                <a:latin typeface="Arial" charset="0"/>
                <a:ea typeface="Arial" charset="0"/>
                <a:cs typeface="Arial" charset="0"/>
              </a:rPr>
            </a:br>
            <a:r>
              <a:rPr lang="en-GB" sz="1400" b="1" dirty="0">
                <a:solidFill>
                  <a:srgbClr val="7030A0"/>
                </a:solidFill>
                <a:latin typeface="Arial" charset="0"/>
                <a:ea typeface="Arial" charset="0"/>
                <a:cs typeface="Arial" charset="0"/>
              </a:rPr>
              <a:t>- </a:t>
            </a:r>
            <a:r>
              <a:rPr lang="en-US" sz="1400" b="1" dirty="0">
                <a:solidFill>
                  <a:srgbClr val="7030A0"/>
                </a:solidFill>
                <a:latin typeface="Arial" charset="0"/>
                <a:ea typeface="Arial" charset="0"/>
                <a:cs typeface="Arial" charset="0"/>
              </a:rPr>
              <a:t>Geometry – properties of shapes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Geometry – position and direction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Statistics </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Measurement</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Algebra</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Ratio and proportion</a:t>
            </a:r>
            <a:br>
              <a:rPr lang="en-US" sz="1400" b="1" dirty="0">
                <a:solidFill>
                  <a:srgbClr val="7030A0"/>
                </a:solidFill>
                <a:latin typeface="Arial" charset="0"/>
                <a:ea typeface="Arial" charset="0"/>
                <a:cs typeface="Arial" charset="0"/>
              </a:rPr>
            </a:br>
            <a:r>
              <a:rPr lang="en-US" sz="1400" b="1" dirty="0">
                <a:solidFill>
                  <a:srgbClr val="7030A0"/>
                </a:solidFill>
                <a:latin typeface="Arial" charset="0"/>
                <a:ea typeface="Arial" charset="0"/>
                <a:cs typeface="Arial" charset="0"/>
              </a:rPr>
              <a:t>- Fractions, decimals and percentages.</a:t>
            </a:r>
          </a:p>
          <a:p>
            <a:pPr marL="285750" indent="-285750">
              <a:buFont typeface="Arial" charset="0"/>
              <a:buChar char="•"/>
            </a:pPr>
            <a:r>
              <a:rPr lang="en-GB" b="1" dirty="0">
                <a:solidFill>
                  <a:srgbClr val="002060"/>
                </a:solidFill>
                <a:latin typeface="Arial" charset="0"/>
                <a:ea typeface="Arial" charset="0"/>
                <a:cs typeface="Arial" charset="0"/>
              </a:rPr>
              <a:t>Questions </a:t>
            </a:r>
            <a:r>
              <a:rPr lang="en-US" b="1" dirty="0">
                <a:solidFill>
                  <a:srgbClr val="002060"/>
                </a:solidFill>
                <a:latin typeface="Arial" charset="0"/>
                <a:ea typeface="Arial" charset="0"/>
                <a:cs typeface="Arial" charset="0"/>
              </a:rPr>
              <a:t>will increase in difficulty as the paper progresses and not all children will complete the papers.</a:t>
            </a:r>
            <a:endParaRPr lang="en-US" b="1" dirty="0">
              <a:solidFill>
                <a:srgbClr val="7030A0"/>
              </a:solidFill>
              <a:latin typeface="Arial" charset="0"/>
              <a:ea typeface="Arial" charset="0"/>
              <a:cs typeface="Arial" charset="0"/>
            </a:endParaRPr>
          </a:p>
          <a:p>
            <a:endParaRPr lang="en-US" sz="1100" b="1" dirty="0">
              <a:latin typeface="Arial" charset="0"/>
              <a:ea typeface="Arial" charset="0"/>
              <a:cs typeface="Arial" charset="0"/>
            </a:endParaRP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1972264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574964" y="1605424"/>
            <a:ext cx="7994072" cy="3647152"/>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Other Assessments </a:t>
            </a:r>
          </a:p>
          <a:p>
            <a:pPr algn="ctr"/>
            <a:endParaRPr lang="en-GB" sz="100" b="1" dirty="0">
              <a:solidFill>
                <a:srgbClr val="002060"/>
              </a:solidFill>
              <a:latin typeface="Arial" charset="0"/>
              <a:ea typeface="Arial" charset="0"/>
              <a:cs typeface="Arial" charset="0"/>
            </a:endParaRPr>
          </a:p>
          <a:p>
            <a:pPr algn="ctr"/>
            <a:endParaRPr lang="en-GB"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There is no writing SATs test.</a:t>
            </a:r>
          </a:p>
          <a:p>
            <a:pPr marL="342900" indent="-342900">
              <a:buFont typeface="Arial" charset="0"/>
              <a:buChar char="•"/>
            </a:pPr>
            <a:r>
              <a:rPr lang="en-GB" b="1" dirty="0">
                <a:solidFill>
                  <a:srgbClr val="002060"/>
                </a:solidFill>
                <a:latin typeface="Arial" charset="0"/>
                <a:ea typeface="Arial" charset="0"/>
                <a:cs typeface="Arial" charset="0"/>
              </a:rPr>
              <a:t>Writing assessments will be formed from judgements made by the teacher, looking at evidence from writing collected over the course of the year. </a:t>
            </a:r>
          </a:p>
          <a:p>
            <a:pPr marL="342900" indent="-342900">
              <a:buFont typeface="Arial" charset="0"/>
              <a:buChar char="•"/>
            </a:pPr>
            <a:r>
              <a:rPr lang="en-GB" b="1" dirty="0">
                <a:solidFill>
                  <a:srgbClr val="002060"/>
                </a:solidFill>
                <a:latin typeface="Arial" charset="0"/>
                <a:ea typeface="Arial" charset="0"/>
                <a:cs typeface="Arial" charset="0"/>
              </a:rPr>
              <a:t>The teacher will moderate their assessments with other professionals to make sure there is a consistent standard across the country.</a:t>
            </a:r>
          </a:p>
          <a:p>
            <a:pPr marL="342900" indent="-342900">
              <a:buFont typeface="Arial" charset="0"/>
              <a:buChar char="•"/>
            </a:pPr>
            <a:r>
              <a:rPr lang="en-GB" b="1" dirty="0">
                <a:solidFill>
                  <a:srgbClr val="002060"/>
                </a:solidFill>
                <a:latin typeface="Arial" charset="0"/>
                <a:ea typeface="Arial" charset="0"/>
                <a:cs typeface="Arial" charset="0"/>
              </a:rPr>
              <a:t>Final judgements will be reported to parents at the same time as the other assessment results.</a:t>
            </a:r>
            <a:br>
              <a:rPr lang="en-GB" b="1" dirty="0">
                <a:solidFill>
                  <a:srgbClr val="002060"/>
                </a:solidFill>
                <a:latin typeface="Arial" charset="0"/>
                <a:ea typeface="Arial" charset="0"/>
                <a:cs typeface="Arial" charset="0"/>
              </a:rPr>
            </a:br>
            <a:endParaRPr lang="en-GB" b="1" dirty="0">
              <a:solidFill>
                <a:srgbClr val="002060"/>
              </a:solidFill>
              <a:latin typeface="Arial" charset="0"/>
              <a:ea typeface="Arial" charset="0"/>
              <a:cs typeface="Arial" charset="0"/>
            </a:endParaRP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638735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p:cNvPicPr>
            <a:picLocks noGrp="1" noChangeAspect="1"/>
          </p:cNvPicPr>
          <p:nvPr>
            <p:ph idx="1"/>
          </p:nvPr>
        </p:nvPicPr>
        <p:blipFill rotWithShape="1">
          <a:blip r:embed="rId2"/>
          <a:srcRect b="990"/>
          <a:stretch/>
        </p:blipFill>
        <p:spPr>
          <a:xfrm>
            <a:off x="20" y="10"/>
            <a:ext cx="9143980" cy="6857990"/>
          </a:xfrm>
          <a:prstGeom prst="rect">
            <a:avLst/>
          </a:prstGeom>
        </p:spPr>
      </p:pic>
      <p:sp>
        <p:nvSpPr>
          <p:cNvPr id="2" name="Rectangle 1"/>
          <p:cNvSpPr/>
          <p:nvPr/>
        </p:nvSpPr>
        <p:spPr>
          <a:xfrm>
            <a:off x="602683" y="1197873"/>
            <a:ext cx="7938654" cy="4662815"/>
          </a:xfrm>
          <a:prstGeom prst="rect">
            <a:avLst/>
          </a:prstGeom>
        </p:spPr>
        <p:txBody>
          <a:bodyPr wrap="square">
            <a:spAutoFit/>
          </a:bodyPr>
          <a:lstStyle/>
          <a:p>
            <a:pPr algn="ctr"/>
            <a:r>
              <a:rPr lang="en-GB" sz="3200" b="1" dirty="0">
                <a:solidFill>
                  <a:srgbClr val="FF0000"/>
                </a:solidFill>
                <a:latin typeface="Arial" charset="0"/>
                <a:ea typeface="Arial" charset="0"/>
                <a:cs typeface="Arial" charset="0"/>
              </a:rPr>
              <a:t>How can I help my child?</a:t>
            </a:r>
          </a:p>
          <a:p>
            <a:pPr algn="ctr"/>
            <a:endParaRPr lang="en-GB" sz="600" b="1" dirty="0">
              <a:solidFill>
                <a:srgbClr val="002060"/>
              </a:solidFill>
              <a:latin typeface="Arial" charset="0"/>
              <a:ea typeface="Arial" charset="0"/>
              <a:cs typeface="Arial" charset="0"/>
            </a:endParaRPr>
          </a:p>
          <a:p>
            <a:pPr algn="ctr"/>
            <a:endParaRPr lang="en-GB" sz="700"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Help children not to feel worried or pressured about SATs. All that is asked is that they try their best, but please reassure children that the SATs should not be causing anxiety. Do give lots of praise and encouragement!</a:t>
            </a:r>
          </a:p>
          <a:p>
            <a:pPr marL="342900" indent="-342900">
              <a:buFont typeface="Arial" charset="0"/>
              <a:buChar char="•"/>
            </a:pPr>
            <a:r>
              <a:rPr lang="en-GB" b="1" dirty="0">
                <a:solidFill>
                  <a:srgbClr val="002060"/>
                </a:solidFill>
                <a:latin typeface="Arial" charset="0"/>
                <a:ea typeface="Arial" charset="0"/>
                <a:cs typeface="Arial" charset="0"/>
              </a:rPr>
              <a:t>Help children with organising their homework (including spellings and mental arithmetic) and support their reading for pleasure activities.</a:t>
            </a:r>
          </a:p>
          <a:p>
            <a:pPr marL="342900" indent="-342900">
              <a:buFont typeface="Arial" charset="0"/>
              <a:buChar char="•"/>
            </a:pPr>
            <a:r>
              <a:rPr lang="en-GB" b="1" dirty="0">
                <a:solidFill>
                  <a:srgbClr val="002060"/>
                </a:solidFill>
                <a:latin typeface="Arial" charset="0"/>
                <a:ea typeface="Arial" charset="0"/>
                <a:cs typeface="Arial" charset="0"/>
              </a:rPr>
              <a:t>Help them to have early nights and a healthy diet.</a:t>
            </a:r>
          </a:p>
          <a:p>
            <a:pPr marL="342900" indent="-342900">
              <a:buFont typeface="Arial" charset="0"/>
              <a:buChar char="•"/>
            </a:pPr>
            <a:r>
              <a:rPr lang="en-GB" b="1" dirty="0">
                <a:solidFill>
                  <a:srgbClr val="002060"/>
                </a:solidFill>
                <a:latin typeface="Arial" charset="0"/>
                <a:ea typeface="Arial" charset="0"/>
                <a:cs typeface="Arial" charset="0"/>
              </a:rPr>
              <a:t>Help your child to have the best possible attendance at school.</a:t>
            </a:r>
          </a:p>
          <a:p>
            <a:pPr marL="342900" indent="-342900">
              <a:buFont typeface="Arial" charset="0"/>
              <a:buChar char="•"/>
            </a:pPr>
            <a:r>
              <a:rPr lang="en-GB" b="1" dirty="0">
                <a:solidFill>
                  <a:srgbClr val="002060"/>
                </a:solidFill>
                <a:latin typeface="Arial" charset="0"/>
                <a:ea typeface="Arial" charset="0"/>
                <a:cs typeface="Arial" charset="0"/>
              </a:rPr>
              <a:t>Please speak to a member of staff if you have questions or concerns.</a:t>
            </a:r>
          </a:p>
          <a:p>
            <a:pPr marL="342900" indent="-342900">
              <a:buFont typeface="Arial" charset="0"/>
              <a:buChar char="•"/>
            </a:pPr>
            <a:endParaRPr lang="en-GB" b="1" dirty="0">
              <a:solidFill>
                <a:srgbClr val="002060"/>
              </a:solidFill>
              <a:latin typeface="Arial" charset="0"/>
              <a:ea typeface="Arial" charset="0"/>
              <a:cs typeface="Arial" charset="0"/>
            </a:endParaRPr>
          </a:p>
          <a:p>
            <a:pPr marL="342900" indent="-342900">
              <a:buFont typeface="Arial" charset="0"/>
              <a:buChar char="•"/>
            </a:pPr>
            <a:r>
              <a:rPr lang="en-GB" b="1" dirty="0">
                <a:solidFill>
                  <a:srgbClr val="002060"/>
                </a:solidFill>
                <a:latin typeface="Arial" charset="0"/>
                <a:ea typeface="Arial" charset="0"/>
                <a:cs typeface="Arial" charset="0"/>
              </a:rPr>
              <a:t>mathsbot.com/primary/ks2 is a good website for the children to use to practise their arithmetic skills.</a:t>
            </a:r>
          </a:p>
        </p:txBody>
      </p:sp>
      <p:sp>
        <p:nvSpPr>
          <p:cNvPr id="4" name="Action Button: Forward or Next 3">
            <a:hlinkClick r:id="" action="ppaction://hlinkshowjump?jump=nextslide" highlightClick="1"/>
          </p:cNvPr>
          <p:cNvSpPr/>
          <p:nvPr/>
        </p:nvSpPr>
        <p:spPr>
          <a:xfrm>
            <a:off x="8586788" y="6338888"/>
            <a:ext cx="557212" cy="519112"/>
          </a:xfrm>
          <a:prstGeom prst="actionButtonForwardNext">
            <a:avLst/>
          </a:prstGeom>
          <a:solidFill>
            <a:schemeClr val="accent4">
              <a:alpha val="78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spTree>
    <p:extLst>
      <p:ext uri="{BB962C8B-B14F-4D97-AF65-F5344CB8AC3E}">
        <p14:creationId xmlns:p14="http://schemas.microsoft.com/office/powerpoint/2010/main" val="20967008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1161</TotalTime>
  <Words>1173</Words>
  <Application>Microsoft Office PowerPoint</Application>
  <PresentationFormat>On-screen Show (4:3)</PresentationFormat>
  <Paragraphs>62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Chelsea Market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KS2 History</dc:creator>
  <cp:lastModifiedBy>Helen Draper</cp:lastModifiedBy>
  <cp:revision>18</cp:revision>
  <dcterms:created xsi:type="dcterms:W3CDTF">2018-02-15T21:58:36Z</dcterms:created>
  <dcterms:modified xsi:type="dcterms:W3CDTF">2026-01-29T08:04:08Z</dcterms:modified>
</cp:coreProperties>
</file>