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60" r:id="rId4"/>
    <p:sldId id="261" r:id="rId5"/>
    <p:sldId id="268" r:id="rId6"/>
    <p:sldId id="280" r:id="rId7"/>
    <p:sldId id="271" r:id="rId8"/>
    <p:sldId id="279" r:id="rId9"/>
    <p:sldId id="275" r:id="rId10"/>
    <p:sldId id="276" r:id="rId11"/>
    <p:sldId id="277" r:id="rId12"/>
    <p:sldId id="278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62" autoAdjust="0"/>
    <p:restoredTop sz="94660"/>
  </p:normalViewPr>
  <p:slideViewPr>
    <p:cSldViewPr>
      <p:cViewPr>
        <p:scale>
          <a:sx n="66" d="100"/>
          <a:sy n="66" d="100"/>
        </p:scale>
        <p:origin x="-1260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8D87E-FD41-45FC-BD59-130EBA116EAA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CEDE4-8380-4C4B-9DEB-1C619525F2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235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79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41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2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199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56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3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68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244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81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82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8703C-CA0B-4B67-869C-24BEB17B6F69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B9F58-EC65-4756-892F-D08EC2F986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76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3356992"/>
            <a:ext cx="7630616" cy="1179562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How and why we assess children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013176"/>
            <a:ext cx="6400800" cy="69492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S</a:t>
            </a:r>
            <a:r>
              <a:rPr lang="en-GB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eptember 2017</a:t>
            </a:r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havannahlogo_outlin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08720"/>
            <a:ext cx="5832648" cy="216024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9299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6121"/>
          <a:ext cx="8229600" cy="4150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26285"/>
                <a:gridCol w="3888740"/>
                <a:gridCol w="2314575"/>
              </a:tblGrid>
              <a:tr h="640080">
                <a:tc>
                  <a:txBody>
                    <a:bodyPr/>
                    <a:lstStyle/>
                    <a:p>
                      <a:pPr algn="ctr"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Subject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Performance</a:t>
                      </a:r>
                      <a:r>
                        <a:rPr lang="en-US" sz="1800" spc="-165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Descriptors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62660" marR="195580" indent="-765175">
                        <a:lnSpc>
                          <a:spcPts val="216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National</a:t>
                      </a:r>
                      <a:r>
                        <a:rPr lang="en-US" sz="1800" spc="-65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Curriculum </a:t>
                      </a:r>
                      <a:r>
                        <a:rPr lang="en-US" sz="1800" spc="-50">
                          <a:effectLst/>
                        </a:rPr>
                        <a:t>Test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Reading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National standard (scale </a:t>
                      </a:r>
                      <a:r>
                        <a:rPr lang="en-US" sz="1800" spc="-15">
                          <a:effectLst/>
                        </a:rPr>
                        <a:t>score </a:t>
                      </a:r>
                      <a:r>
                        <a:rPr lang="en-US" sz="1800">
                          <a:effectLst/>
                        </a:rPr>
                        <a:t>of</a:t>
                      </a:r>
                      <a:r>
                        <a:rPr lang="en-US" sz="1800" spc="-8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100)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5570" marR="111760" indent="383540">
                        <a:lnSpc>
                          <a:spcPts val="2160"/>
                        </a:lnSpc>
                        <a:spcBef>
                          <a:spcPts val="16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Externally set, externally </a:t>
                      </a:r>
                      <a:r>
                        <a:rPr lang="en-US" sz="1800" spc="-15">
                          <a:effectLst/>
                        </a:rPr>
                        <a:t>marked</a:t>
                      </a:r>
                      <a:r>
                        <a:rPr lang="en-US" sz="1800" spc="-20">
                          <a:effectLst/>
                        </a:rPr>
                        <a:t> </a:t>
                      </a:r>
                      <a:r>
                        <a:rPr lang="en-US" sz="1800" spc="-15">
                          <a:effectLst/>
                        </a:rPr>
                        <a:t>test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463040">
                <a:tc>
                  <a:txBody>
                    <a:bodyPr/>
                    <a:lstStyle/>
                    <a:p>
                      <a:pPr algn="ctr"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r>
                        <a:rPr lang="en-US" sz="1800" spc="-15">
                          <a:effectLst/>
                        </a:rPr>
                        <a:t>Writing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218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Master</a:t>
                      </a:r>
                      <a:r>
                        <a:rPr lang="en-US" sz="1800" spc="-125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</a:t>
                      </a:r>
                      <a:endParaRPr lang="en-GB" sz="1100">
                        <a:effectLst/>
                      </a:endParaRPr>
                    </a:p>
                    <a:p>
                      <a:pPr marL="789305" marR="789940" algn="ctr">
                        <a:lnSpc>
                          <a:spcPct val="97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Above National</a:t>
                      </a:r>
                      <a:r>
                        <a:rPr lang="en-US" sz="1800" spc="-135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 National</a:t>
                      </a:r>
                      <a:r>
                        <a:rPr lang="en-US" sz="1800" spc="-10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</a:t>
                      </a:r>
                      <a:endParaRPr lang="en-GB" sz="1100">
                        <a:effectLst/>
                      </a:endParaRPr>
                    </a:p>
                    <a:p>
                      <a:pPr marL="292735" marR="294005" algn="ctr">
                        <a:lnSpc>
                          <a:spcPct val="97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 spc="-20">
                          <a:effectLst/>
                        </a:rPr>
                        <a:t>Working </a:t>
                      </a:r>
                      <a:r>
                        <a:rPr lang="en-US" sz="1800" spc="-15">
                          <a:effectLst/>
                        </a:rPr>
                        <a:t>towards </a:t>
                      </a:r>
                      <a:r>
                        <a:rPr lang="en-US" sz="1800">
                          <a:effectLst/>
                        </a:rPr>
                        <a:t>National standard Below national</a:t>
                      </a:r>
                      <a:r>
                        <a:rPr lang="en-US" sz="1800" spc="-12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6860" marR="274320" indent="-635" algn="ctr">
                        <a:lnSpc>
                          <a:spcPts val="216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 writing </a:t>
                      </a:r>
                      <a:r>
                        <a:rPr lang="en-US" sz="1800" spc="-15">
                          <a:effectLst/>
                        </a:rPr>
                        <a:t>test </a:t>
                      </a:r>
                      <a:r>
                        <a:rPr lang="en-US" sz="1800">
                          <a:effectLst/>
                        </a:rPr>
                        <a:t>There is a</a:t>
                      </a:r>
                      <a:r>
                        <a:rPr lang="en-US" sz="1800" spc="-11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separate English</a:t>
                      </a:r>
                      <a:r>
                        <a:rPr lang="en-US" sz="1800" spc="-10">
                          <a:effectLst/>
                        </a:rPr>
                        <a:t> </a:t>
                      </a:r>
                      <a:r>
                        <a:rPr lang="en-US" sz="1800" spc="-25">
                          <a:effectLst/>
                        </a:rPr>
                        <a:t>grammar,</a:t>
                      </a:r>
                      <a:endParaRPr lang="en-GB" sz="1100">
                        <a:effectLst/>
                      </a:endParaRPr>
                    </a:p>
                    <a:p>
                      <a:pPr marL="100330" marR="99695" algn="ctr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punctuation &amp;</a:t>
                      </a:r>
                      <a:r>
                        <a:rPr lang="en-US" sz="1800" spc="-6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spelling </a:t>
                      </a:r>
                      <a:r>
                        <a:rPr lang="en-US" sz="1800" spc="-15">
                          <a:effectLst/>
                        </a:rPr>
                        <a:t>test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40080">
                <a:tc>
                  <a:txBody>
                    <a:bodyPr/>
                    <a:lstStyle/>
                    <a:p>
                      <a:pPr marR="635" algn="ctr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Maths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National standard (scale </a:t>
                      </a:r>
                      <a:r>
                        <a:rPr lang="en-US" sz="1800" spc="-15">
                          <a:effectLst/>
                        </a:rPr>
                        <a:t>score </a:t>
                      </a:r>
                      <a:r>
                        <a:rPr lang="en-US" sz="1800">
                          <a:effectLst/>
                        </a:rPr>
                        <a:t>of</a:t>
                      </a:r>
                      <a:r>
                        <a:rPr lang="en-US" sz="1800" spc="-8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100)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5570" marR="111125" indent="383540">
                        <a:lnSpc>
                          <a:spcPts val="216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Externally set, externally </a:t>
                      </a:r>
                      <a:r>
                        <a:rPr lang="en-US" sz="1800" spc="-15">
                          <a:effectLst/>
                        </a:rPr>
                        <a:t>marked test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Science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35" algn="ctr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 spc="-20">
                          <a:effectLst/>
                        </a:rPr>
                        <a:t>Working </a:t>
                      </a:r>
                      <a:r>
                        <a:rPr lang="en-US" sz="1800">
                          <a:effectLst/>
                        </a:rPr>
                        <a:t>at National</a:t>
                      </a:r>
                      <a:r>
                        <a:rPr lang="en-US" sz="1800" spc="-70">
                          <a:effectLst/>
                        </a:rPr>
                        <a:t> </a:t>
                      </a:r>
                      <a:r>
                        <a:rPr lang="en-US" sz="1800">
                          <a:effectLst/>
                        </a:rPr>
                        <a:t>standard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5425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1800" spc="-25" dirty="0">
                          <a:effectLst/>
                        </a:rPr>
                        <a:t>Teacher</a:t>
                      </a:r>
                      <a:r>
                        <a:rPr lang="en-US" sz="1800" spc="-1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assessment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990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pic>
        <p:nvPicPr>
          <p:cNvPr id="1026" name="Picture 2" descr="P:\SCANS\Ball\20151215115204890.t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60648"/>
            <a:ext cx="5112568" cy="659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3351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:\SCANS\Ball\20151215122540591.tif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37" b="38228"/>
          <a:stretch/>
        </p:blipFill>
        <p:spPr bwMode="auto">
          <a:xfrm>
            <a:off x="1074905" y="332655"/>
            <a:ext cx="6881471" cy="6192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8980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Aims of the Evening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What is assessment and why do we do it?</a:t>
            </a: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At </a:t>
            </a:r>
            <a:r>
              <a:rPr lang="en-GB" sz="20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Havannah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we ensure that each pupils entering our school makes the best possible progress given there starting point. We continually monitor progress through discussions, observations, marking etc.</a:t>
            </a: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 addition to this we complete cold and hot pieces in maths and </a:t>
            </a:r>
            <a:r>
              <a:rPr lang="en-GB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E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nglish. These tasks allow the teacher to assess when the children are at the beginning and end of their learning topic. </a:t>
            </a: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There are also Formal tests taken in Y1, Y2 and Y6</a:t>
            </a: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54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Subject </a:t>
            </a:r>
            <a:r>
              <a:rPr lang="en-GB" sz="2800" smtClean="0">
                <a:latin typeface="Comic Sans MS" panose="030F0702030302020204" pitchFamily="66" charset="0"/>
              </a:rPr>
              <a:t>covered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subject which are taught in school are grouped into core and non core groups. All subjects are assessment through formal and informal methods.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691362"/>
              </p:ext>
            </p:extLst>
          </p:nvPr>
        </p:nvGraphicFramePr>
        <p:xfrm>
          <a:off x="1187624" y="2564904"/>
          <a:ext cx="6624736" cy="3266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3312368"/>
              </a:tblGrid>
              <a:tr h="432048">
                <a:tc>
                  <a:txBody>
                    <a:bodyPr/>
                    <a:lstStyle/>
                    <a:p>
                      <a:r>
                        <a:rPr lang="en-GB" dirty="0" smtClean="0"/>
                        <a:t>Core subjects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Foundation subjects</a:t>
                      </a:r>
                      <a:endParaRPr lang="en-GB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en-GB" dirty="0" smtClean="0"/>
                        <a:t>Literacy – Now English</a:t>
                      </a:r>
                    </a:p>
                    <a:p>
                      <a:r>
                        <a:rPr lang="en-GB" dirty="0" smtClean="0"/>
                        <a:t>Numeracy – Now</a:t>
                      </a:r>
                      <a:r>
                        <a:rPr lang="en-GB" baseline="0" dirty="0" smtClean="0"/>
                        <a:t> Maths</a:t>
                      </a:r>
                    </a:p>
                    <a:p>
                      <a:r>
                        <a:rPr lang="en-GB" baseline="0" dirty="0" smtClean="0"/>
                        <a:t>Science – remains science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History</a:t>
                      </a:r>
                    </a:p>
                    <a:p>
                      <a:r>
                        <a:rPr lang="en-GB" dirty="0" smtClean="0"/>
                        <a:t>Geography</a:t>
                      </a:r>
                    </a:p>
                    <a:p>
                      <a:r>
                        <a:rPr lang="en-GB" dirty="0" smtClean="0"/>
                        <a:t>Design and Technology</a:t>
                      </a:r>
                    </a:p>
                    <a:p>
                      <a:r>
                        <a:rPr lang="en-GB" dirty="0" smtClean="0"/>
                        <a:t>PSH and C Ed</a:t>
                      </a:r>
                    </a:p>
                    <a:p>
                      <a:r>
                        <a:rPr lang="en-GB" dirty="0" smtClean="0"/>
                        <a:t>Music</a:t>
                      </a:r>
                    </a:p>
                    <a:p>
                      <a:r>
                        <a:rPr lang="en-GB" dirty="0" smtClean="0"/>
                        <a:t>ICT (now computing)</a:t>
                      </a:r>
                    </a:p>
                    <a:p>
                      <a:r>
                        <a:rPr lang="en-GB" dirty="0" smtClean="0"/>
                        <a:t>PE</a:t>
                      </a:r>
                    </a:p>
                    <a:p>
                      <a:r>
                        <a:rPr lang="en-GB" dirty="0" smtClean="0"/>
                        <a:t>MFL</a:t>
                      </a:r>
                    </a:p>
                    <a:p>
                      <a:r>
                        <a:rPr lang="en-GB" dirty="0" smtClean="0"/>
                        <a:t>RE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1876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Changes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new National curriculum is more prescriptive in English and Maths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Expectations are much higher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	</a:t>
            </a:r>
            <a:r>
              <a:rPr lang="en-GB" sz="20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eg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some Y5 expectations are now found in Y3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089875"/>
              </p:ext>
            </p:extLst>
          </p:nvPr>
        </p:nvGraphicFramePr>
        <p:xfrm>
          <a:off x="1187624" y="2996952"/>
          <a:ext cx="7272808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Old curriculum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New curriculum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English</a:t>
                      </a:r>
                      <a:r>
                        <a:rPr lang="en-GB" sz="1400" baseline="0" dirty="0" smtClean="0"/>
                        <a:t> Level 4 writing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Vocab,</a:t>
                      </a:r>
                      <a:r>
                        <a:rPr lang="en-GB" sz="1400" baseline="0" dirty="0" smtClean="0"/>
                        <a:t> Grammar &amp; Punctuation Y5/6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Question marks, accurate use of speech</a:t>
                      </a:r>
                      <a:r>
                        <a:rPr lang="en-GB" sz="1400" baseline="0" dirty="0" smtClean="0"/>
                        <a:t> punctuation. Commas in a list to </a:t>
                      </a:r>
                      <a:r>
                        <a:rPr lang="en-GB" sz="1400" baseline="0" dirty="0" err="1" smtClean="0"/>
                        <a:t>occassionally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baseline="0" dirty="0" smtClean="0"/>
                        <a:t>mark clauses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Using brackets, dashes or commas to indicate parenthesis</a:t>
                      </a:r>
                    </a:p>
                    <a:p>
                      <a:r>
                        <a:rPr lang="en-GB" sz="1400" dirty="0" smtClean="0"/>
                        <a:t>Using</a:t>
                      </a:r>
                      <a:r>
                        <a:rPr lang="en-GB" sz="1400" baseline="0" dirty="0" smtClean="0"/>
                        <a:t> commas to clarify meaning and avoid ambiguity.</a:t>
                      </a:r>
                    </a:p>
                    <a:p>
                      <a:r>
                        <a:rPr lang="en-GB" sz="1400" baseline="0" dirty="0" smtClean="0"/>
                        <a:t>Using hyphens to avoid ambiguity.</a:t>
                      </a:r>
                    </a:p>
                    <a:p>
                      <a:r>
                        <a:rPr lang="en-GB" sz="1400" baseline="0" dirty="0" smtClean="0"/>
                        <a:t>Using semi-colons, colons or dashes to mark boundaries between independent clauses.</a:t>
                      </a:r>
                    </a:p>
                    <a:p>
                      <a:r>
                        <a:rPr lang="en-GB" sz="1400" baseline="0" dirty="0" smtClean="0"/>
                        <a:t>Using colon to introduce lists.</a:t>
                      </a:r>
                    </a:p>
                    <a:p>
                      <a:r>
                        <a:rPr lang="en-GB" sz="1400" baseline="0" dirty="0" smtClean="0"/>
                        <a:t>Punctuate bullet points consistently</a:t>
                      </a: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These</a:t>
                      </a:r>
                      <a:r>
                        <a:rPr lang="en-GB" sz="1400" baseline="0" dirty="0" smtClean="0"/>
                        <a:t> skills are normally taught at 12-14 year old but now expected at y5/6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3899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 fontScale="90000"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Summarise new assessments</a:t>
            </a:r>
            <a:br>
              <a:rPr lang="en-GB" sz="2800" u="sng" dirty="0" smtClean="0">
                <a:latin typeface="Comic Sans MS" panose="030F0702030302020204" pitchFamily="66" charset="0"/>
              </a:rPr>
            </a:br>
            <a:r>
              <a:rPr lang="en-GB" sz="2200" smtClean="0">
                <a:latin typeface="Comic Sans MS" panose="030F0702030302020204" pitchFamily="66" charset="0"/>
              </a:rPr>
              <a:t>(</a:t>
            </a:r>
            <a:r>
              <a:rPr lang="en-GB" sz="2200" smtClean="0">
                <a:latin typeface="Comic Sans MS" panose="030F0702030302020204" pitchFamily="66" charset="0"/>
              </a:rPr>
              <a:t>Summarised </a:t>
            </a:r>
            <a:r>
              <a:rPr lang="en-GB" sz="2200" dirty="0" smtClean="0">
                <a:latin typeface="Comic Sans MS" panose="030F0702030302020204" pitchFamily="66" charset="0"/>
              </a:rPr>
              <a:t>in the children’s home-school contact book)</a:t>
            </a:r>
            <a:endParaRPr lang="en-GB" sz="22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672" y="1190298"/>
            <a:ext cx="7776864" cy="4896544"/>
          </a:xfrm>
        </p:spPr>
        <p:txBody>
          <a:bodyPr>
            <a:normAutofit lnSpcReduction="10000"/>
          </a:bodyPr>
          <a:lstStyle/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expected standard is 100 and to achieve a greater depth </a:t>
            </a: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 parent (Year 1, 2 and 6) presentation regarding  formal assessment at </a:t>
            </a:r>
            <a:r>
              <a:rPr lang="en-GB" sz="20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Havannah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is planned for the Spring Term.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536096"/>
              </p:ext>
            </p:extLst>
          </p:nvPr>
        </p:nvGraphicFramePr>
        <p:xfrm>
          <a:off x="1187624" y="1484785"/>
          <a:ext cx="6840759" cy="1368151"/>
        </p:xfrm>
        <a:graphic>
          <a:graphicData uri="http://schemas.openxmlformats.org/drawingml/2006/table">
            <a:tbl>
              <a:tblPr firstRow="1" firstCol="1" bandRow="1"/>
              <a:tblGrid>
                <a:gridCol w="562870"/>
                <a:gridCol w="600557"/>
                <a:gridCol w="596910"/>
                <a:gridCol w="506948"/>
                <a:gridCol w="566517"/>
                <a:gridCol w="627303"/>
                <a:gridCol w="570165"/>
                <a:gridCol w="522752"/>
                <a:gridCol w="566517"/>
                <a:gridCol w="627303"/>
                <a:gridCol w="570165"/>
                <a:gridCol w="522752"/>
              </a:tblGrid>
              <a:tr h="372396">
                <a:tc gridSpan="4"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Early Years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5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Year  1 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Year 2 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92635">
                <a:tc gridSpan="4"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EYFS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5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Stage 1 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Stage 2 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3120">
                <a:tc>
                  <a:txBody>
                    <a:bodyPr/>
                    <a:lstStyle/>
                    <a:p>
                      <a:pPr algn="l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(B)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5B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(D)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5B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(Ex)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5BA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(GD)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M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5B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(B)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(D)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(Ex)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(GD)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M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(B)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(D)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(Ex)</a:t>
                      </a:r>
                      <a:endParaRPr lang="en-GB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(GD)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omic Sans MS"/>
                          <a:ea typeface="Comic Sans MS"/>
                          <a:cs typeface="Comic Sans MS"/>
                        </a:rPr>
                        <a:t>M</a:t>
                      </a:r>
                      <a:endParaRPr lang="en-GB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3454704"/>
            <a:ext cx="7344816" cy="1137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4564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Formal tests</a:t>
            </a:r>
            <a:br>
              <a:rPr lang="en-GB" dirty="0" smtClean="0"/>
            </a:br>
            <a:r>
              <a:rPr lang="en-GB" sz="3100" dirty="0" smtClean="0"/>
              <a:t>(there will be presentations later this term)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Reception – Foundation stage profile</a:t>
            </a:r>
          </a:p>
          <a:p>
            <a:endParaRPr lang="en-GB" sz="2000" dirty="0" smtClean="0"/>
          </a:p>
          <a:p>
            <a:r>
              <a:rPr lang="en-GB" dirty="0" smtClean="0"/>
              <a:t>Year 1         - Phonics Screening</a:t>
            </a:r>
          </a:p>
          <a:p>
            <a:endParaRPr lang="en-GB" sz="2000" dirty="0" smtClean="0"/>
          </a:p>
          <a:p>
            <a:r>
              <a:rPr lang="en-GB" dirty="0" smtClean="0"/>
              <a:t>Year 2          - SATs Reading, writing, spelling</a:t>
            </a:r>
          </a:p>
          <a:p>
            <a:endParaRPr lang="en-GB" sz="2000" dirty="0" smtClean="0"/>
          </a:p>
          <a:p>
            <a:r>
              <a:rPr lang="en-GB" dirty="0" smtClean="0"/>
              <a:t>Year 4          - </a:t>
            </a:r>
            <a:r>
              <a:rPr lang="en-GB" smtClean="0"/>
              <a:t>Times Tables (from 2019)</a:t>
            </a:r>
          </a:p>
          <a:p>
            <a:endParaRPr lang="en-GB" dirty="0" smtClean="0"/>
          </a:p>
          <a:p>
            <a:r>
              <a:rPr lang="en-GB" dirty="0" smtClean="0"/>
              <a:t>Year6           - SATs Reading, writing, SPAG </a:t>
            </a:r>
          </a:p>
          <a:p>
            <a:pPr marL="0" indent="0">
              <a:buNone/>
            </a:pPr>
            <a:r>
              <a:rPr lang="en-GB" dirty="0" smtClean="0"/>
              <a:t>                        </a:t>
            </a:r>
            <a:r>
              <a:rPr lang="en-GB" sz="2400" dirty="0" smtClean="0"/>
              <a:t>(spelling, punctuation and grammar)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639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How we track assessments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680520"/>
          </a:xfrm>
        </p:spPr>
        <p:txBody>
          <a:bodyPr>
            <a:normAutofit/>
          </a:bodyPr>
          <a:lstStyle/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Children are assessed in September and are given an entry level grade (b) level. </a:t>
            </a: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Progress is then monitored on a termly basis and results are tracked using school’s internal tracking system. </a:t>
            </a: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 child is expected to make 6 point progress however this can be different, based on the needs of individual children.</a:t>
            </a: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Progress reports are sent home with the children’s end of term reports, they are also used to inform the children’s </a:t>
            </a: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409907"/>
              </p:ext>
            </p:extLst>
          </p:nvPr>
        </p:nvGraphicFramePr>
        <p:xfrm>
          <a:off x="1007604" y="2132856"/>
          <a:ext cx="7344815" cy="1253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619"/>
                <a:gridCol w="5365196"/>
              </a:tblGrid>
              <a:tr h="367759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Beginning -</a:t>
                      </a:r>
                      <a:endParaRPr lang="en-GB" sz="1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Working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400" b="0" baseline="0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below age related 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standards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7759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Beginning</a:t>
                      </a:r>
                      <a:endParaRPr lang="en-GB" sz="1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Working at </a:t>
                      </a:r>
                      <a:r>
                        <a:rPr lang="en-GB" sz="1400" b="0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age</a:t>
                      </a:r>
                      <a:r>
                        <a:rPr lang="en-GB" sz="1400" b="0" baseline="0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related 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expectations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1193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latin typeface="Comic Sans MS" panose="030F0702030302020204" pitchFamily="66" charset="0"/>
                        </a:rPr>
                        <a:t>Beginning +</a:t>
                      </a:r>
                      <a:endParaRPr lang="en-GB" sz="1400" b="1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Working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400" b="0" baseline="0" dirty="0" smtClean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beyond  age related </a:t>
                      </a:r>
                      <a:r>
                        <a:rPr lang="en-GB" sz="1400" b="0" baseline="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standards</a:t>
                      </a:r>
                      <a:endParaRPr lang="en-GB" sz="1400" b="0" dirty="0" smtClean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24440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Tracking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r>
              <a:rPr lang="en-GB" sz="3000" dirty="0" smtClean="0"/>
              <a:t>Expected progress looks like this.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B-</a:t>
            </a:r>
            <a:r>
              <a:rPr lang="en-GB" dirty="0" smtClean="0"/>
              <a:t>     B     </a:t>
            </a:r>
            <a:r>
              <a:rPr lang="en-GB" dirty="0" err="1" smtClean="0"/>
              <a:t>B</a:t>
            </a:r>
            <a:r>
              <a:rPr lang="en-GB" dirty="0" smtClean="0"/>
              <a:t>+    D-     D    </a:t>
            </a:r>
            <a:r>
              <a:rPr lang="en-GB" dirty="0" err="1" smtClean="0"/>
              <a:t>D</a:t>
            </a:r>
            <a:r>
              <a:rPr lang="en-GB" dirty="0" smtClean="0"/>
              <a:t>+    </a:t>
            </a:r>
            <a:r>
              <a:rPr lang="en-GB" dirty="0" smtClean="0">
                <a:solidFill>
                  <a:srgbClr val="FF0000"/>
                </a:solidFill>
              </a:rPr>
              <a:t>E- </a:t>
            </a:r>
            <a:r>
              <a:rPr lang="en-GB" dirty="0" smtClean="0"/>
              <a:t>   </a:t>
            </a:r>
            <a:r>
              <a:rPr lang="en-GB" dirty="0"/>
              <a:t>E    </a:t>
            </a:r>
            <a:r>
              <a:rPr lang="en-GB" dirty="0" err="1"/>
              <a:t>E</a:t>
            </a:r>
            <a:r>
              <a:rPr lang="en-GB" dirty="0" smtClean="0"/>
              <a:t>+</a:t>
            </a:r>
          </a:p>
          <a:p>
            <a:r>
              <a:rPr lang="en-GB" dirty="0" smtClean="0"/>
              <a:t>B-     </a:t>
            </a:r>
            <a:r>
              <a:rPr lang="en-GB" dirty="0">
                <a:solidFill>
                  <a:srgbClr val="FF0000"/>
                </a:solidFill>
              </a:rPr>
              <a:t>B</a:t>
            </a:r>
            <a:r>
              <a:rPr lang="en-GB" dirty="0"/>
              <a:t>     </a:t>
            </a:r>
            <a:r>
              <a:rPr lang="en-GB" dirty="0" err="1"/>
              <a:t>B</a:t>
            </a:r>
            <a:r>
              <a:rPr lang="en-GB" dirty="0"/>
              <a:t>+    D-     D    </a:t>
            </a:r>
            <a:r>
              <a:rPr lang="en-GB" dirty="0" err="1"/>
              <a:t>D</a:t>
            </a:r>
            <a:r>
              <a:rPr lang="en-GB" dirty="0"/>
              <a:t>+    E-    </a:t>
            </a:r>
            <a:r>
              <a:rPr lang="en-GB" dirty="0">
                <a:solidFill>
                  <a:srgbClr val="FF0000"/>
                </a:solidFill>
              </a:rPr>
              <a:t>E</a:t>
            </a:r>
            <a:r>
              <a:rPr lang="en-GB" dirty="0"/>
              <a:t>    </a:t>
            </a:r>
            <a:r>
              <a:rPr lang="en-GB" dirty="0" err="1"/>
              <a:t>E</a:t>
            </a:r>
            <a:r>
              <a:rPr lang="en-GB" dirty="0" smtClean="0"/>
              <a:t>+</a:t>
            </a:r>
          </a:p>
          <a:p>
            <a:r>
              <a:rPr lang="en-GB" dirty="0"/>
              <a:t>B-     B     </a:t>
            </a:r>
            <a:r>
              <a:rPr lang="en-GB" dirty="0" err="1">
                <a:solidFill>
                  <a:srgbClr val="FF0000"/>
                </a:solidFill>
              </a:rPr>
              <a:t>B</a:t>
            </a:r>
            <a:r>
              <a:rPr lang="en-GB" dirty="0">
                <a:solidFill>
                  <a:srgbClr val="FF0000"/>
                </a:solidFill>
              </a:rPr>
              <a:t>+    </a:t>
            </a:r>
            <a:r>
              <a:rPr lang="en-GB" dirty="0"/>
              <a:t>D-     D    </a:t>
            </a:r>
            <a:r>
              <a:rPr lang="en-GB" dirty="0" err="1"/>
              <a:t>D</a:t>
            </a:r>
            <a:r>
              <a:rPr lang="en-GB" dirty="0"/>
              <a:t>+    E-    E    </a:t>
            </a:r>
            <a:r>
              <a:rPr lang="en-GB" dirty="0" err="1">
                <a:solidFill>
                  <a:srgbClr val="FF0000"/>
                </a:solidFill>
              </a:rPr>
              <a:t>E</a:t>
            </a:r>
            <a:r>
              <a:rPr lang="en-GB" dirty="0" smtClean="0">
                <a:solidFill>
                  <a:srgbClr val="FF0000"/>
                </a:solidFill>
              </a:rPr>
              <a:t>+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sz="2000" dirty="0" smtClean="0"/>
              <a:t>End </a:t>
            </a:r>
            <a:r>
              <a:rPr lang="en-GB" sz="2000" dirty="0"/>
              <a:t>of year expectations is now that children are ‘secure’ in their year group, this is where they need to be at the end of the year.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98483"/>
              </p:ext>
            </p:extLst>
          </p:nvPr>
        </p:nvGraphicFramePr>
        <p:xfrm>
          <a:off x="827584" y="1397001"/>
          <a:ext cx="7272808" cy="1473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202"/>
                <a:gridCol w="1818202"/>
                <a:gridCol w="1818202"/>
                <a:gridCol w="1818202"/>
              </a:tblGrid>
              <a:tr h="375815">
                <a:tc>
                  <a:txBody>
                    <a:bodyPr/>
                    <a:lstStyle/>
                    <a:p>
                      <a:r>
                        <a:rPr lang="en-GB" dirty="0" smtClean="0"/>
                        <a:t>entry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End of Autumn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End of Spring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End of Summer</a:t>
                      </a:r>
                      <a:endParaRPr lang="en-GB" dirty="0"/>
                    </a:p>
                  </a:txBody>
                  <a:tcPr/>
                </a:tc>
              </a:tr>
              <a:tr h="358061">
                <a:tc>
                  <a:txBody>
                    <a:bodyPr/>
                    <a:lstStyle/>
                    <a:p>
                      <a:r>
                        <a:rPr lang="en-GB" dirty="0" smtClean="0"/>
                        <a:t>B-</a:t>
                      </a:r>
                      <a:endParaRPr lang="en-GB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E-</a:t>
                      </a:r>
                      <a:endParaRPr lang="en-GB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58061">
                <a:tc>
                  <a:txBody>
                    <a:bodyPr/>
                    <a:lstStyle/>
                    <a:p>
                      <a:r>
                        <a:rPr lang="en-GB" dirty="0" smtClean="0"/>
                        <a:t>B</a:t>
                      </a:r>
                      <a:endParaRPr lang="en-GB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</a:t>
                      </a:r>
                    </a:p>
                  </a:txBody>
                  <a:tcPr>
                    <a:solidFill>
                      <a:srgbClr val="00FF00"/>
                    </a:solidFill>
                  </a:tcPr>
                </a:tc>
              </a:tr>
              <a:tr h="358061">
                <a:tc>
                  <a:txBody>
                    <a:bodyPr/>
                    <a:lstStyle/>
                    <a:p>
                      <a:r>
                        <a:rPr lang="en-GB" dirty="0" smtClean="0"/>
                        <a:t>B+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E+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2629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630616" cy="576064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Increased expectations and breadth</a:t>
            </a:r>
            <a:endParaRPr lang="en-GB" sz="28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776864" cy="436733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expectations of the new curriculum (set in 2014) are much higher at the end of each year group.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 current year 5 and 6 are the last classes to have made the switch from the old to the new curriculum as a result Pupils may still have gaps and may not reach the ‘expected outcomes for their year group’ as they have only complete half of the new curriculum.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There is also a focus on children being able to explore the curriculum in more depth, being able to apply their learning before moving on – the concept of MASTERY. So it is likely that not so many children will achieve this grade.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endParaRPr lang="en-GB" sz="2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181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798</Words>
  <Application>Microsoft Office PowerPoint</Application>
  <PresentationFormat>On-screen Show (4:3)</PresentationFormat>
  <Paragraphs>150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How and why we assess children </vt:lpstr>
      <vt:lpstr>Aims of the Evening</vt:lpstr>
      <vt:lpstr>Subject covered </vt:lpstr>
      <vt:lpstr>Changes</vt:lpstr>
      <vt:lpstr>Summarise new assessments (Summarised in the children’s home-school contact book)</vt:lpstr>
      <vt:lpstr>Formal tests (there will be presentations later this term)</vt:lpstr>
      <vt:lpstr>How we track assessments</vt:lpstr>
      <vt:lpstr>Tracking</vt:lpstr>
      <vt:lpstr>Increased expectations and breadth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National Curriculum  Assessment Meeting</dc:title>
  <dc:creator>Ashleigh lynch</dc:creator>
  <cp:lastModifiedBy>Sue Sutton</cp:lastModifiedBy>
  <cp:revision>43</cp:revision>
  <cp:lastPrinted>2017-10-03T17:06:45Z</cp:lastPrinted>
  <dcterms:created xsi:type="dcterms:W3CDTF">2015-12-02T21:11:36Z</dcterms:created>
  <dcterms:modified xsi:type="dcterms:W3CDTF">2018-01-24T16:51:46Z</dcterms:modified>
</cp:coreProperties>
</file>