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8" r:id="rId12"/>
    <p:sldId id="271" r:id="rId13"/>
    <p:sldId id="275" r:id="rId14"/>
    <p:sldId id="276" r:id="rId15"/>
    <p:sldId id="277" r:id="rId16"/>
    <p:sldId id="278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11" y="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8D87E-FD41-45FC-BD59-130EBA116EAA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CEDE4-8380-4C4B-9DEB-1C619525F2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235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79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410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92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19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56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63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68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244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81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82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8703C-CA0B-4B67-869C-24BEB17B6F69}" type="datetimeFigureOut">
              <a:rPr lang="en-GB" smtClean="0"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765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3356992"/>
            <a:ext cx="7630616" cy="1179562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The New National Curriculum </a:t>
            </a:r>
            <a:br>
              <a:rPr lang="en-GB" sz="2800" dirty="0" smtClean="0">
                <a:latin typeface="Comic Sans MS" panose="030F0702030302020204" pitchFamily="66" charset="0"/>
              </a:rPr>
            </a:br>
            <a:r>
              <a:rPr lang="en-GB" sz="2800" dirty="0" smtClean="0">
                <a:latin typeface="Comic Sans MS" panose="030F0702030302020204" pitchFamily="66" charset="0"/>
              </a:rPr>
              <a:t>Assessment Meeting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013176"/>
            <a:ext cx="6400800" cy="69492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December 2015</a:t>
            </a:r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havannahlogo_outlin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908720"/>
            <a:ext cx="5832648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299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Summarise old assessments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166545"/>
              </p:ext>
            </p:extLst>
          </p:nvPr>
        </p:nvGraphicFramePr>
        <p:xfrm>
          <a:off x="683568" y="1337700"/>
          <a:ext cx="7848872" cy="4971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5184576"/>
              </a:tblGrid>
              <a:tr h="505164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Comic Sans MS" panose="030F0702030302020204" pitchFamily="66" charset="0"/>
                        </a:rPr>
                        <a:t>Levels</a:t>
                      </a:r>
                      <a:endParaRPr lang="en-GB" sz="1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anose="030F0702030302020204" pitchFamily="66" charset="0"/>
                        </a:rPr>
                        <a:t>Sublevels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mic Sans MS" panose="030F0702030302020204" pitchFamily="66" charset="0"/>
                        </a:rPr>
                        <a:t>Level 6</a:t>
                      </a:r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Level 6</a:t>
                      </a:r>
                      <a:endParaRPr lang="en-GB" dirty="0"/>
                    </a:p>
                  </a:txBody>
                  <a:tcPr/>
                </a:tc>
              </a:tr>
              <a:tr h="43094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5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5a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5b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5c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4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4a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4b</a:t>
                      </a:r>
                      <a:r>
                        <a:rPr lang="en-GB" sz="1400" dirty="0" smtClean="0">
                          <a:solidFill>
                            <a:srgbClr val="00B050"/>
                          </a:solidFill>
                          <a:latin typeface="Comic Sans MS" panose="030F0702030302020204" pitchFamily="66" charset="0"/>
                        </a:rPr>
                        <a:t> Average Year 6 attainment (Tested)</a:t>
                      </a:r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4c</a:t>
                      </a:r>
                    </a:p>
                  </a:txBody>
                  <a:tcPr/>
                </a:tc>
              </a:tr>
              <a:tr h="47774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3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3a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3b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3c</a:t>
                      </a:r>
                    </a:p>
                  </a:txBody>
                  <a:tcPr/>
                </a:tc>
              </a:tr>
              <a:tr h="47774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2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2a</a:t>
                      </a:r>
                    </a:p>
                    <a:p>
                      <a:r>
                        <a:rPr lang="en-GB" sz="1400" dirty="0" smtClean="0">
                          <a:solidFill>
                            <a:srgbClr val="00B050"/>
                          </a:solidFill>
                          <a:latin typeface="Comic Sans MS" panose="030F0702030302020204" pitchFamily="66" charset="0"/>
                        </a:rPr>
                        <a:t>Level 2b   Average Year</a:t>
                      </a:r>
                      <a:r>
                        <a:rPr lang="en-GB" sz="1400" baseline="0" dirty="0" smtClean="0">
                          <a:solidFill>
                            <a:srgbClr val="00B050"/>
                          </a:solidFill>
                          <a:latin typeface="Comic Sans MS" panose="030F0702030302020204" pitchFamily="66" charset="0"/>
                        </a:rPr>
                        <a:t> 2 Attainment (Tested)</a:t>
                      </a:r>
                      <a:endParaRPr lang="en-GB" sz="1400" dirty="0" smtClean="0">
                        <a:solidFill>
                          <a:srgbClr val="00B050"/>
                        </a:solidFill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2c</a:t>
                      </a:r>
                    </a:p>
                  </a:txBody>
                  <a:tcPr/>
                </a:tc>
              </a:tr>
              <a:tr h="710968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1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1a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1b</a:t>
                      </a:r>
                    </a:p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Level 1c</a:t>
                      </a:r>
                    </a:p>
                  </a:txBody>
                  <a:tcPr/>
                </a:tc>
              </a:tr>
              <a:tr h="229724"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EYFS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622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Summarise new assessments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672" y="1190298"/>
            <a:ext cx="7776864" cy="4896544"/>
          </a:xfrm>
        </p:spPr>
        <p:txBody>
          <a:bodyPr>
            <a:normAutofit fontScale="85000" lnSpcReduction="20000"/>
          </a:bodyPr>
          <a:lstStyle/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expected level has been given the Standard ‘100’ but precise boundaries will not be released </a:t>
            </a:r>
            <a:r>
              <a:rPr lang="en-GB" sz="2000" smtClean="0">
                <a:solidFill>
                  <a:schemeClr val="tx1"/>
                </a:solidFill>
                <a:latin typeface="Comic Sans MS" panose="030F0702030302020204" pitchFamily="66" charset="0"/>
              </a:rPr>
              <a:t>until </a:t>
            </a:r>
            <a:r>
              <a:rPr lang="en-GB" sz="2000" smtClean="0">
                <a:solidFill>
                  <a:schemeClr val="tx1"/>
                </a:solidFill>
                <a:latin typeface="Comic Sans MS" panose="030F0702030302020204" pitchFamily="66" charset="0"/>
              </a:rPr>
              <a:t>May 2016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 parent (Year 1, 2 and 6) presentation regarding  formal assessment at </a:t>
            </a:r>
            <a:r>
              <a:rPr lang="en-GB" sz="20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Havannah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is planned for the Spring Term.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931024"/>
              </p:ext>
            </p:extLst>
          </p:nvPr>
        </p:nvGraphicFramePr>
        <p:xfrm>
          <a:off x="755576" y="1340768"/>
          <a:ext cx="7668341" cy="3042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152128"/>
                <a:gridCol w="1296144"/>
                <a:gridCol w="1008112"/>
                <a:gridCol w="1224136"/>
                <a:gridCol w="1187621"/>
              </a:tblGrid>
              <a:tr h="492664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Comic Sans MS" panose="030F0702030302020204" pitchFamily="66" charset="0"/>
                        </a:rPr>
                        <a:t>Stages</a:t>
                      </a:r>
                      <a:endParaRPr lang="en-GB" sz="1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Developing</a:t>
                      </a:r>
                      <a:endParaRPr lang="en-GB" sz="1400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Developing+</a:t>
                      </a:r>
                      <a:endParaRPr lang="en-GB" sz="1400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Expected</a:t>
                      </a:r>
                      <a:endParaRPr lang="en-GB" sz="1400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Expected +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Mastery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417944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Year 6     Stage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6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</a:tr>
              <a:tr h="357328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Yea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r 5     Stage 5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354218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Year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4     Stage 4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351108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Year 3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     S</a:t>
                      </a: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tage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3</a:t>
                      </a:r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420006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Year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2      Stage 2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344888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Year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1       Stage 1</a:t>
                      </a:r>
                      <a:endParaRPr lang="en-GB" sz="14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98333"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Early</a:t>
                      </a:r>
                      <a:r>
                        <a:rPr lang="en-GB" sz="1400" baseline="0" dirty="0" smtClean="0"/>
                        <a:t> Years FSP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64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Summarise new assessments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 fontScale="92500"/>
          </a:bodyPr>
          <a:lstStyle/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The raised targets which  means that children need to have a very secure knowledge of the programme of study for their year group and depth or understanding and application.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End of year expectations is now that children are ‘secure’ in their year group, this is where they need to be at the end of the year.</a:t>
            </a: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93008"/>
              </p:ext>
            </p:extLst>
          </p:nvPr>
        </p:nvGraphicFramePr>
        <p:xfrm>
          <a:off x="683569" y="1160161"/>
          <a:ext cx="7344815" cy="2428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619"/>
                <a:gridCol w="5365196"/>
              </a:tblGrid>
              <a:tr h="367759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Beginning</a:t>
                      </a:r>
                      <a:endParaRPr lang="en-GB" sz="1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Working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below age related standards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83054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Beginning +</a:t>
                      </a:r>
                      <a:endParaRPr lang="en-GB" sz="1400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Working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towards age related standards</a:t>
                      </a:r>
                      <a:endParaRPr lang="en-GB" sz="1400" b="0" dirty="0" smtClean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06009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Expected</a:t>
                      </a:r>
                      <a:endParaRPr lang="en-GB" sz="1400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Working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within/at age related standards</a:t>
                      </a:r>
                      <a:endParaRPr lang="en-GB" sz="1400" b="0" dirty="0" smtClean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06009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Expected</a:t>
                      </a:r>
                      <a:r>
                        <a:rPr lang="en-GB" sz="1400" b="1" baseline="0" dirty="0" smtClean="0">
                          <a:latin typeface="Comic Sans MS" panose="030F0702030302020204" pitchFamily="66" charset="0"/>
                        </a:rPr>
                        <a:t> +</a:t>
                      </a:r>
                      <a:endParaRPr lang="en-GB" sz="1400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Working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beyond age related standards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06009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Mastery</a:t>
                      </a:r>
                      <a:endParaRPr lang="en-GB" sz="1400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Showing increased confidence and the ability to use and apply learning.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40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Increased expectations and breadth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It is really important for parents to understand that the expectations of the new curriculum are much higher at the end of each year group.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Pupils being judged on the expectations for the end of Year 5 for example, will still have gaps and may not reach the ‘expected outcomes for their year group’ as they have only complete one year of the new curriculum.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There is also a focus on children being able to explore the curriculum in more depth and being able to apply their learning before moving on – the concept of MASTERY. So it is likely that not so many children will be ‘exceeding’ because of these raised expectations.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81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6121"/>
          <a:ext cx="8229600" cy="41503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26285"/>
                <a:gridCol w="3888740"/>
                <a:gridCol w="2314575"/>
              </a:tblGrid>
              <a:tr h="640080">
                <a:tc>
                  <a:txBody>
                    <a:bodyPr/>
                    <a:lstStyle/>
                    <a:p>
                      <a:pPr algn="ctr"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Subject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Performance</a:t>
                      </a:r>
                      <a:r>
                        <a:rPr lang="en-US" sz="1800" spc="-165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Descriptors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62660" marR="195580" indent="-765175">
                        <a:lnSpc>
                          <a:spcPts val="216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National</a:t>
                      </a:r>
                      <a:r>
                        <a:rPr lang="en-US" sz="1800" spc="-65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Curriculum </a:t>
                      </a:r>
                      <a:r>
                        <a:rPr lang="en-US" sz="1800" spc="-50">
                          <a:effectLst/>
                        </a:rPr>
                        <a:t>Test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Reading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National standard (scale </a:t>
                      </a:r>
                      <a:r>
                        <a:rPr lang="en-US" sz="1800" spc="-15">
                          <a:effectLst/>
                        </a:rPr>
                        <a:t>score </a:t>
                      </a:r>
                      <a:r>
                        <a:rPr lang="en-US" sz="1800">
                          <a:effectLst/>
                        </a:rPr>
                        <a:t>of</a:t>
                      </a:r>
                      <a:r>
                        <a:rPr lang="en-US" sz="1800" spc="-8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100)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5570" marR="111760" indent="383540">
                        <a:lnSpc>
                          <a:spcPts val="216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Externally set, externally </a:t>
                      </a:r>
                      <a:r>
                        <a:rPr lang="en-US" sz="1800" spc="-15">
                          <a:effectLst/>
                        </a:rPr>
                        <a:t>marked</a:t>
                      </a:r>
                      <a:r>
                        <a:rPr lang="en-US" sz="1800" spc="-20">
                          <a:effectLst/>
                        </a:rPr>
                        <a:t> </a:t>
                      </a:r>
                      <a:r>
                        <a:rPr lang="en-US" sz="1800" spc="-15">
                          <a:effectLst/>
                        </a:rPr>
                        <a:t>test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463040">
                <a:tc>
                  <a:txBody>
                    <a:bodyPr/>
                    <a:lstStyle/>
                    <a:p>
                      <a:pPr algn="ctr"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r>
                        <a:rPr lang="en-US" sz="1800" spc="-15">
                          <a:effectLst/>
                        </a:rPr>
                        <a:t>Writing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218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Master</a:t>
                      </a:r>
                      <a:r>
                        <a:rPr lang="en-US" sz="1800" spc="-125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standard</a:t>
                      </a:r>
                      <a:endParaRPr lang="en-GB" sz="1100">
                        <a:effectLst/>
                      </a:endParaRPr>
                    </a:p>
                    <a:p>
                      <a:pPr marL="789305" marR="789940" algn="ctr">
                        <a:lnSpc>
                          <a:spcPct val="97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Above National</a:t>
                      </a:r>
                      <a:r>
                        <a:rPr lang="en-US" sz="1800" spc="-135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standard National</a:t>
                      </a:r>
                      <a:r>
                        <a:rPr lang="en-US" sz="1800" spc="-10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standard</a:t>
                      </a:r>
                      <a:endParaRPr lang="en-GB" sz="1100">
                        <a:effectLst/>
                      </a:endParaRPr>
                    </a:p>
                    <a:p>
                      <a:pPr marL="292735" marR="294005" algn="ctr">
                        <a:lnSpc>
                          <a:spcPct val="97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 spc="-20">
                          <a:effectLst/>
                        </a:rPr>
                        <a:t>Working </a:t>
                      </a:r>
                      <a:r>
                        <a:rPr lang="en-US" sz="1800" spc="-15">
                          <a:effectLst/>
                        </a:rPr>
                        <a:t>towards </a:t>
                      </a:r>
                      <a:r>
                        <a:rPr lang="en-US" sz="1800">
                          <a:effectLst/>
                        </a:rPr>
                        <a:t>National standard Below national</a:t>
                      </a:r>
                      <a:r>
                        <a:rPr lang="en-US" sz="1800" spc="-12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standard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6860" marR="274320" indent="-635" algn="ctr">
                        <a:lnSpc>
                          <a:spcPts val="216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 writing </a:t>
                      </a:r>
                      <a:r>
                        <a:rPr lang="en-US" sz="1800" spc="-15">
                          <a:effectLst/>
                        </a:rPr>
                        <a:t>test </a:t>
                      </a:r>
                      <a:r>
                        <a:rPr lang="en-US" sz="1800">
                          <a:effectLst/>
                        </a:rPr>
                        <a:t>There is a</a:t>
                      </a:r>
                      <a:r>
                        <a:rPr lang="en-US" sz="1800" spc="-11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separate English</a:t>
                      </a:r>
                      <a:r>
                        <a:rPr lang="en-US" sz="1800" spc="-10">
                          <a:effectLst/>
                        </a:rPr>
                        <a:t> </a:t>
                      </a:r>
                      <a:r>
                        <a:rPr lang="en-US" sz="1800" spc="-25">
                          <a:effectLst/>
                        </a:rPr>
                        <a:t>grammar,</a:t>
                      </a:r>
                      <a:endParaRPr lang="en-GB" sz="1100">
                        <a:effectLst/>
                      </a:endParaRPr>
                    </a:p>
                    <a:p>
                      <a:pPr marL="100330" marR="99695" algn="ctr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punctuation &amp;</a:t>
                      </a:r>
                      <a:r>
                        <a:rPr lang="en-US" sz="1800" spc="-6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spelling </a:t>
                      </a:r>
                      <a:r>
                        <a:rPr lang="en-US" sz="1800" spc="-15">
                          <a:effectLst/>
                        </a:rPr>
                        <a:t>test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40080">
                <a:tc>
                  <a:txBody>
                    <a:bodyPr/>
                    <a:lstStyle/>
                    <a:p>
                      <a:pPr marR="635" algn="ctr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Maths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National standard (scale </a:t>
                      </a:r>
                      <a:r>
                        <a:rPr lang="en-US" sz="1800" spc="-15">
                          <a:effectLst/>
                        </a:rPr>
                        <a:t>score </a:t>
                      </a:r>
                      <a:r>
                        <a:rPr lang="en-US" sz="1800">
                          <a:effectLst/>
                        </a:rPr>
                        <a:t>of</a:t>
                      </a:r>
                      <a:r>
                        <a:rPr lang="en-US" sz="1800" spc="-8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100)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5570" marR="111125" indent="383540">
                        <a:lnSpc>
                          <a:spcPts val="216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Externally set, externally </a:t>
                      </a:r>
                      <a:r>
                        <a:rPr lang="en-US" sz="1800" spc="-15">
                          <a:effectLst/>
                        </a:rPr>
                        <a:t>marked test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Science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1800" spc="-20">
                          <a:effectLst/>
                        </a:rPr>
                        <a:t>Working </a:t>
                      </a:r>
                      <a:r>
                        <a:rPr lang="en-US" sz="1800">
                          <a:effectLst/>
                        </a:rPr>
                        <a:t>at National</a:t>
                      </a:r>
                      <a:r>
                        <a:rPr lang="en-US" sz="1800" spc="-7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standard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5425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1800" spc="-25" dirty="0">
                          <a:effectLst/>
                        </a:rPr>
                        <a:t>Teacher</a:t>
                      </a:r>
                      <a:r>
                        <a:rPr lang="en-US" sz="1800" spc="-1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assessment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0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will this be communicated to parents?</a:t>
            </a:r>
          </a:p>
        </p:txBody>
      </p:sp>
      <p:pic>
        <p:nvPicPr>
          <p:cNvPr id="1026" name="Picture 2" descr="P:\SCANS\Ball\20151215115204890.t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699980"/>
            <a:ext cx="3651851" cy="5158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351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:\SCANS\Ball\20151215122540591.t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37" b="38228"/>
          <a:stretch/>
        </p:blipFill>
        <p:spPr bwMode="auto">
          <a:xfrm>
            <a:off x="2128706" y="1124744"/>
            <a:ext cx="4707928" cy="423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80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Aims of the evening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To understand the Government has introduced a new curriculum and that expectations are higher than previously expected, which has implications on baselines and attainment.</a:t>
            </a:r>
          </a:p>
          <a:p>
            <a:pPr algn="l"/>
            <a:r>
              <a:rPr lang="en-GB" sz="20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Eg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	Expectations of the New curriculum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Assessment without levels – how do we track and assess progress at </a:t>
            </a:r>
            <a:r>
              <a:rPr lang="en-GB" sz="20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Havannah</a:t>
            </a:r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Annual reports – how will they look?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External test – How will the Government expect us to test your children from 2016?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What will be involved in the end of Key Stage 1 and 2 tests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46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What we believe is important?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Our curriculum is focussed on developing basic skills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To be literate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To be numerate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To tolerate and respect one another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To develop skills for the future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We want children to have a wide range of experiences and enjoy learning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We want then to discover their own learning.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We want them to rise to a challenge and learn from their mistakes.</a:t>
            </a:r>
          </a:p>
        </p:txBody>
      </p:sp>
    </p:spTree>
    <p:extLst>
      <p:ext uri="{BB962C8B-B14F-4D97-AF65-F5344CB8AC3E}">
        <p14:creationId xmlns:p14="http://schemas.microsoft.com/office/powerpoint/2010/main" val="202972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The Old National Curriculum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Historically it was based on gaining  a range of knowledge and skills which were developed through Key Stage 1 and Key Stage 2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It was broken into levels 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	</a:t>
            </a:r>
            <a:r>
              <a:rPr lang="en-GB" sz="20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eg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	Average Year 2 was a level 2 (2b 15 pts)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	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	Average Year 4 was a level 3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	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	Average Year 6 was a level 4 (4b 27pts)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Pupils were tested at year 2 and year 6, levels were awarded based on their scores/attainment.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008047"/>
              </p:ext>
            </p:extLst>
          </p:nvPr>
        </p:nvGraphicFramePr>
        <p:xfrm>
          <a:off x="1259632" y="4581128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4b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Year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Year 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Year 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x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706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Changes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We still have topic work but when planning we look for what skills are being covered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This is how the curriculum has changed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We need to focus on what is being covered rather than what level is achieved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157554"/>
              </p:ext>
            </p:extLst>
          </p:nvPr>
        </p:nvGraphicFramePr>
        <p:xfrm>
          <a:off x="1259632" y="3284984"/>
          <a:ext cx="6624736" cy="3266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  <a:gridCol w="3312368"/>
              </a:tblGrid>
              <a:tr h="432048">
                <a:tc>
                  <a:txBody>
                    <a:bodyPr/>
                    <a:lstStyle/>
                    <a:p>
                      <a:r>
                        <a:rPr lang="en-GB" dirty="0" smtClean="0"/>
                        <a:t>Core subjects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Foundation subjects</a:t>
                      </a:r>
                      <a:endParaRPr lang="en-GB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n-GB" dirty="0" smtClean="0"/>
                        <a:t>Literacy – Now English</a:t>
                      </a:r>
                    </a:p>
                    <a:p>
                      <a:r>
                        <a:rPr lang="en-GB" dirty="0" smtClean="0"/>
                        <a:t>Numeracy – Now</a:t>
                      </a:r>
                      <a:r>
                        <a:rPr lang="en-GB" baseline="0" dirty="0" smtClean="0"/>
                        <a:t> Maths</a:t>
                      </a:r>
                    </a:p>
                    <a:p>
                      <a:r>
                        <a:rPr lang="en-GB" baseline="0" dirty="0" smtClean="0"/>
                        <a:t>Science – remains science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History</a:t>
                      </a:r>
                    </a:p>
                    <a:p>
                      <a:r>
                        <a:rPr lang="en-GB" dirty="0" smtClean="0"/>
                        <a:t>Geography</a:t>
                      </a:r>
                    </a:p>
                    <a:p>
                      <a:r>
                        <a:rPr lang="en-GB" dirty="0" smtClean="0"/>
                        <a:t>Design and Technology</a:t>
                      </a:r>
                    </a:p>
                    <a:p>
                      <a:r>
                        <a:rPr lang="en-GB" dirty="0" smtClean="0"/>
                        <a:t>PSH and C Ed</a:t>
                      </a:r>
                    </a:p>
                    <a:p>
                      <a:r>
                        <a:rPr lang="en-GB" dirty="0" smtClean="0"/>
                        <a:t>Music</a:t>
                      </a:r>
                    </a:p>
                    <a:p>
                      <a:r>
                        <a:rPr lang="en-GB" dirty="0" smtClean="0"/>
                        <a:t>ICT (now computing)</a:t>
                      </a:r>
                    </a:p>
                    <a:p>
                      <a:r>
                        <a:rPr lang="en-GB" dirty="0" smtClean="0"/>
                        <a:t>PE</a:t>
                      </a:r>
                    </a:p>
                    <a:p>
                      <a:r>
                        <a:rPr lang="en-GB" dirty="0" smtClean="0"/>
                        <a:t>MFL</a:t>
                      </a:r>
                    </a:p>
                    <a:p>
                      <a:r>
                        <a:rPr lang="en-GB" dirty="0" smtClean="0"/>
                        <a:t>RE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76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Changes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new National curriculum is more prescriptive in English and Maths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Expectations are much higher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	</a:t>
            </a:r>
            <a:r>
              <a:rPr lang="en-GB" sz="20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eg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some Y5 expectations are now found in Y3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064796"/>
              </p:ext>
            </p:extLst>
          </p:nvPr>
        </p:nvGraphicFramePr>
        <p:xfrm>
          <a:off x="1187624" y="2996952"/>
          <a:ext cx="7272808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/>
                <a:gridCol w="363640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Old curriculum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New curriculum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English</a:t>
                      </a:r>
                      <a:r>
                        <a:rPr lang="en-GB" sz="1400" baseline="0" dirty="0" smtClean="0"/>
                        <a:t> Level 4 writing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Vocab,</a:t>
                      </a:r>
                      <a:r>
                        <a:rPr lang="en-GB" sz="1400" baseline="0" dirty="0" smtClean="0"/>
                        <a:t> Grammar &amp; Punctuation Y5/6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Question marks, accurate use of speech</a:t>
                      </a:r>
                      <a:r>
                        <a:rPr lang="en-GB" sz="1400" baseline="0" dirty="0" smtClean="0"/>
                        <a:t> punctuation. Commas in a list to </a:t>
                      </a:r>
                      <a:r>
                        <a:rPr lang="en-GB" sz="1400" baseline="0" dirty="0" err="1" smtClean="0"/>
                        <a:t>ocassionally</a:t>
                      </a:r>
                      <a:r>
                        <a:rPr lang="en-GB" sz="1400" baseline="0" dirty="0" smtClean="0"/>
                        <a:t> mark clauses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Using brackets, dashes or commas to indicate parenthesis</a:t>
                      </a:r>
                    </a:p>
                    <a:p>
                      <a:r>
                        <a:rPr lang="en-GB" sz="1400" dirty="0" smtClean="0"/>
                        <a:t>Using</a:t>
                      </a:r>
                      <a:r>
                        <a:rPr lang="en-GB" sz="1400" baseline="0" dirty="0" smtClean="0"/>
                        <a:t> commas to clarify meaning and avoid ambiguity.</a:t>
                      </a:r>
                    </a:p>
                    <a:p>
                      <a:r>
                        <a:rPr lang="en-GB" sz="1400" baseline="0" dirty="0" smtClean="0"/>
                        <a:t>Using hyphens to avoid ambiguity.</a:t>
                      </a:r>
                    </a:p>
                    <a:p>
                      <a:r>
                        <a:rPr lang="en-GB" sz="1400" baseline="0" dirty="0" smtClean="0"/>
                        <a:t>Using semi-colons, colons or dashes to mark boundaries between independent clauses.</a:t>
                      </a:r>
                    </a:p>
                    <a:p>
                      <a:r>
                        <a:rPr lang="en-GB" sz="1400" baseline="0" dirty="0" smtClean="0"/>
                        <a:t>Using colon to introduce lists.</a:t>
                      </a:r>
                    </a:p>
                    <a:p>
                      <a:r>
                        <a:rPr lang="en-GB" sz="1400" baseline="0" dirty="0" smtClean="0"/>
                        <a:t>Punctuate bullet points consistently</a:t>
                      </a: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These</a:t>
                      </a:r>
                      <a:r>
                        <a:rPr lang="en-GB" sz="1400" baseline="0" dirty="0" smtClean="0"/>
                        <a:t> skills are normally taught at 12-14 year old but now expected at y5/6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99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Examples of changes in English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05147"/>
              </p:ext>
            </p:extLst>
          </p:nvPr>
        </p:nvGraphicFramePr>
        <p:xfrm>
          <a:off x="683568" y="1412776"/>
          <a:ext cx="7848872" cy="4465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5184576"/>
              </a:tblGrid>
              <a:tr h="5051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Old curriculum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</a:t>
                      </a:r>
                      <a:r>
                        <a:rPr lang="en-GB" baseline="0" dirty="0" smtClean="0"/>
                        <a:t> Curriculum</a:t>
                      </a:r>
                      <a:endParaRPr lang="en-GB" dirty="0"/>
                    </a:p>
                  </a:txBody>
                  <a:tcPr/>
                </a:tc>
              </a:tr>
              <a:tr h="505164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mic Sans MS" panose="030F0702030302020204" pitchFamily="66" charset="0"/>
                        </a:rPr>
                        <a:t>Relate</a:t>
                      </a:r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 texts to their school cultural and historical contexts and literary traditions</a:t>
                      </a:r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mic Sans MS" panose="030F0702030302020204" pitchFamily="66" charset="0"/>
                        </a:rPr>
                        <a:t>Y3-4</a:t>
                      </a:r>
                    </a:p>
                    <a:p>
                      <a:r>
                        <a:rPr lang="en-GB" sz="1000" dirty="0" smtClean="0">
                          <a:latin typeface="Comic Sans MS" panose="030F0702030302020204" pitchFamily="66" charset="0"/>
                        </a:rPr>
                        <a:t>Increasing</a:t>
                      </a:r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 their familiarity with a wide range of books including fairy stories, myths, legends and retelling some of these orally.</a:t>
                      </a:r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46396"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Y5-6</a:t>
                      </a:r>
                    </a:p>
                    <a:p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Increasingly their </a:t>
                      </a:r>
                      <a:r>
                        <a:rPr lang="en-GB" sz="1000" baseline="0" dirty="0" err="1" smtClean="0">
                          <a:latin typeface="Comic Sans MS" panose="030F0702030302020204" pitchFamily="66" charset="0"/>
                        </a:rPr>
                        <a:t>familiariltiy</a:t>
                      </a:r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 with a wide range of books including myths, legends and traditional stories, modern fiction, fiction from our literary heritage, and books from other cultures</a:t>
                      </a: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mic Sans MS" panose="030F0702030302020204" pitchFamily="66" charset="0"/>
                        </a:rPr>
                        <a:t>Year 5</a:t>
                      </a:r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 – Term 2</a:t>
                      </a:r>
                    </a:p>
                    <a:p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To recognise and spell the suffix – </a:t>
                      </a:r>
                      <a:r>
                        <a:rPr lang="en-GB" sz="1000" baseline="0" dirty="0" err="1" smtClean="0">
                          <a:latin typeface="Comic Sans MS" panose="030F0702030302020204" pitchFamily="66" charset="0"/>
                        </a:rPr>
                        <a:t>cian</a:t>
                      </a:r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000" baseline="0" dirty="0" err="1" smtClean="0">
                          <a:latin typeface="Comic Sans MS" panose="030F0702030302020204" pitchFamily="66" charset="0"/>
                        </a:rPr>
                        <a:t>etc</a:t>
                      </a:r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Spelling banks for</a:t>
                      </a:r>
                    </a:p>
                    <a:p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Year 3-4</a:t>
                      </a:r>
                    </a:p>
                    <a:p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Words ending with the suffix –</a:t>
                      </a:r>
                      <a:r>
                        <a:rPr lang="en-GB" sz="1000" baseline="0" dirty="0" err="1" smtClean="0">
                          <a:latin typeface="Comic Sans MS" panose="030F0702030302020204" pitchFamily="66" charset="0"/>
                        </a:rPr>
                        <a:t>tion</a:t>
                      </a:r>
                      <a:endParaRPr lang="en-GB" sz="1000" baseline="0" dirty="0" smtClean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Words ending with the suffix - </a:t>
                      </a:r>
                      <a:r>
                        <a:rPr lang="en-GB" sz="1000" baseline="0" dirty="0" err="1" smtClean="0">
                          <a:latin typeface="Comic Sans MS" panose="030F0702030302020204" pitchFamily="66" charset="0"/>
                        </a:rPr>
                        <a:t>sion</a:t>
                      </a:r>
                      <a:endParaRPr lang="en-GB" sz="1000" baseline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368152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Comic Sans MS" panose="030F0702030302020204" pitchFamily="66" charset="0"/>
                        </a:rPr>
                        <a:t>Children most recognise all ‘shun’ words and</a:t>
                      </a:r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 know how to choose the correct ending</a:t>
                      </a:r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Words ending with the suffix –</a:t>
                      </a:r>
                      <a:r>
                        <a:rPr lang="en-GB" sz="1000" baseline="0" dirty="0" err="1" smtClean="0">
                          <a:latin typeface="Comic Sans MS" panose="030F0702030302020204" pitchFamily="66" charset="0"/>
                        </a:rPr>
                        <a:t>ssion</a:t>
                      </a:r>
                      <a:endParaRPr lang="en-GB" sz="1000" baseline="0" dirty="0" smtClean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000" baseline="0" dirty="0" smtClean="0">
                          <a:latin typeface="Comic Sans MS" panose="030F0702030302020204" pitchFamily="66" charset="0"/>
                        </a:rPr>
                        <a:t>Words ending with the suffix -</a:t>
                      </a:r>
                      <a:r>
                        <a:rPr lang="en-GB" sz="1000" baseline="0" dirty="0" err="1" smtClean="0">
                          <a:latin typeface="Comic Sans MS" panose="030F0702030302020204" pitchFamily="66" charset="0"/>
                        </a:rPr>
                        <a:t>cian</a:t>
                      </a:r>
                      <a:endParaRPr lang="en-GB" sz="1000" baseline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05164">
                <a:tc gridSpan="2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53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Maths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822036"/>
              </p:ext>
            </p:extLst>
          </p:nvPr>
        </p:nvGraphicFramePr>
        <p:xfrm>
          <a:off x="683568" y="1412776"/>
          <a:ext cx="7848872" cy="4498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5184576"/>
              </a:tblGrid>
              <a:tr h="5051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Old curriculum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</a:t>
                      </a:r>
                      <a:r>
                        <a:rPr lang="en-GB" baseline="0" dirty="0" smtClean="0"/>
                        <a:t> Curriculum</a:t>
                      </a:r>
                      <a:endParaRPr lang="en-GB" dirty="0"/>
                    </a:p>
                  </a:txBody>
                  <a:tcPr/>
                </a:tc>
              </a:tr>
              <a:tr h="505164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Using and applying maths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Across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all areas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46396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Number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and algebra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Number: place value, addition and subtraction, multiplication and division, fractions, decimals and percentages.</a:t>
                      </a: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Shape, space and measure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Geometry: properties of shape. Position and direction.</a:t>
                      </a:r>
                    </a:p>
                  </a:txBody>
                  <a:tcPr/>
                </a:tc>
              </a:tr>
              <a:tr h="1368152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Data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Handling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Statistics</a:t>
                      </a:r>
                    </a:p>
                    <a:p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Measure</a:t>
                      </a:r>
                    </a:p>
                  </a:txBody>
                  <a:tcPr/>
                </a:tc>
              </a:tr>
              <a:tr h="505164">
                <a:tc gridSpan="2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0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Some examples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740530"/>
              </p:ext>
            </p:extLst>
          </p:nvPr>
        </p:nvGraphicFramePr>
        <p:xfrm>
          <a:off x="683568" y="1412776"/>
          <a:ext cx="7848872" cy="5216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5184576"/>
              </a:tblGrid>
              <a:tr h="505164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Old curriculum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</a:t>
                      </a:r>
                      <a:r>
                        <a:rPr lang="en-GB" baseline="0" dirty="0" smtClean="0"/>
                        <a:t> Curriculum</a:t>
                      </a:r>
                      <a:endParaRPr lang="en-GB" dirty="0"/>
                    </a:p>
                  </a:txBody>
                  <a:tcPr/>
                </a:tc>
              </a:tr>
              <a:tr h="43094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Fractions, decimals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&amp; percentages @ level 3 used to be: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Fractions,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decimals and percentages in Y3 – 4 is now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Use simple fractions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that are several parts of a whole.</a:t>
                      </a: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Recognise. Write and find fractions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of a discrete set of objects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47774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Recognise when two  simple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fractions are equivalent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Recognise and use fractions as numbers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368152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Begin to use decimal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notation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Recognise &amp; show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equivalent fractions</a:t>
                      </a:r>
                    </a:p>
                    <a:p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Add &amp; subtract fractions with the same denominator</a:t>
                      </a:r>
                    </a:p>
                    <a:p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Compare &amp; order fractions with the same denominator</a:t>
                      </a:r>
                    </a:p>
                    <a:p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Solve problems involving fractions of increasingly difficultly (in Y4)</a:t>
                      </a:r>
                    </a:p>
                    <a:p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Recognise and write decimal equivalents to simple fractions</a:t>
                      </a:r>
                    </a:p>
                    <a:p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Count up and count down in tenth and hundredths</a:t>
                      </a:r>
                    </a:p>
                    <a:p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Compare decimals to 2dp</a:t>
                      </a:r>
                    </a:p>
                    <a:p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Round decimals to the nearest whole</a:t>
                      </a: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505164">
                <a:tc gridSpan="2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07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1108</Words>
  <Application>Microsoft Office PowerPoint</Application>
  <PresentationFormat>On-screen Show (4:3)</PresentationFormat>
  <Paragraphs>216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The New National Curriculum  Assessment Meeting</vt:lpstr>
      <vt:lpstr>Aims of the evening</vt:lpstr>
      <vt:lpstr>What we believe is important?</vt:lpstr>
      <vt:lpstr>The Old National Curriculum</vt:lpstr>
      <vt:lpstr>Changes</vt:lpstr>
      <vt:lpstr>Changes</vt:lpstr>
      <vt:lpstr>Examples of changes in English</vt:lpstr>
      <vt:lpstr>Maths</vt:lpstr>
      <vt:lpstr>Some examples</vt:lpstr>
      <vt:lpstr>Summarise old assessments</vt:lpstr>
      <vt:lpstr>Summarise new assessments</vt:lpstr>
      <vt:lpstr>Summarise new assessments</vt:lpstr>
      <vt:lpstr>Increased expectations and breadth</vt:lpstr>
      <vt:lpstr>PowerPoint Presentation</vt:lpstr>
      <vt:lpstr>How will this be communicated to parents?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National Curriculum  Assessment Meeting</dc:title>
  <dc:creator>Ashleigh lynch</dc:creator>
  <cp:lastModifiedBy>Ashleigh lynch</cp:lastModifiedBy>
  <cp:revision>29</cp:revision>
  <cp:lastPrinted>2015-12-07T15:10:38Z</cp:lastPrinted>
  <dcterms:created xsi:type="dcterms:W3CDTF">2015-12-02T21:11:36Z</dcterms:created>
  <dcterms:modified xsi:type="dcterms:W3CDTF">2015-12-15T11:21:43Z</dcterms:modified>
</cp:coreProperties>
</file>