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74" r:id="rId5"/>
    <p:sldId id="275" r:id="rId6"/>
    <p:sldId id="269" r:id="rId7"/>
    <p:sldId id="262" r:id="rId8"/>
    <p:sldId id="268" r:id="rId9"/>
    <p:sldId id="284" r:id="rId10"/>
    <p:sldId id="282" r:id="rId11"/>
    <p:sldId id="285" r:id="rId12"/>
    <p:sldId id="283" r:id="rId13"/>
    <p:sldId id="28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>
      <p:cViewPr varScale="1">
        <p:scale>
          <a:sx n="92" d="100"/>
          <a:sy n="92" d="100"/>
        </p:scale>
        <p:origin x="12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E7CA-4169-4F2D-9F25-4D9BA3D8813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201F-2A9D-48D3-BAC2-325DBB75F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538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858F9-AA20-44BE-8F44-B1BBAF298A20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6D963-0538-471C-AE6A-3D77FCCC2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20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STEFANIE WILLIAMS-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7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7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7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0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Stay and play</a:t>
            </a:r>
          </a:p>
          <a:p>
            <a:r>
              <a:rPr lang="en-GB" dirty="0"/>
              <a:t>Home visit</a:t>
            </a:r>
          </a:p>
          <a:p>
            <a:r>
              <a:rPr lang="en-GB" dirty="0"/>
              <a:t>Say hi to everyone </a:t>
            </a:r>
          </a:p>
          <a:p>
            <a:r>
              <a:rPr lang="en-GB" dirty="0"/>
              <a:t>Eat cheese and drink wine!</a:t>
            </a:r>
          </a:p>
          <a:p>
            <a:r>
              <a:rPr lang="en-GB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1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7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stef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1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Soph the 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1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7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5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0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9999"/>
                </a:solidFill>
                <a:latin typeface="Twinkl SemiBold" pitchFamily="2" charset="0"/>
              </a:rPr>
              <a:t>Learn Vocabulary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9999"/>
                </a:solidFill>
                <a:latin typeface="Twinkl SemiBold" pitchFamily="2" charset="0"/>
              </a:rPr>
              <a:t>Engage with stories, rhymes, non-fiction and poems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CC00FF"/>
                </a:solidFill>
                <a:latin typeface="Twinkl SemiBold" pitchFamily="2" charset="0"/>
              </a:rPr>
              <a:t>Develop relationships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CC00FF"/>
                </a:solidFill>
                <a:latin typeface="Twinkl SemiBold" pitchFamily="2" charset="0"/>
              </a:rPr>
              <a:t>Understand feelings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CC00FF"/>
                </a:solidFill>
                <a:latin typeface="Twinkl SemiBold" pitchFamily="2" charset="0"/>
              </a:rPr>
              <a:t>Manage emotions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CC00FF"/>
                </a:solidFill>
                <a:latin typeface="Twinkl SemiBold" pitchFamily="2" charset="0"/>
              </a:rPr>
              <a:t>Develop a positive sense of self</a:t>
            </a:r>
          </a:p>
          <a:p>
            <a:pPr marL="0" indent="0" defTabSz="68580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GB" sz="1200" dirty="0">
              <a:solidFill>
                <a:srgbClr val="FF9999"/>
              </a:solidFill>
              <a:latin typeface="Twinkl SemiBold" pitchFamily="2" charset="0"/>
            </a:endParaRP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9999"/>
                </a:solidFill>
                <a:latin typeface="Twinkl SemiBold" pitchFamily="2" charset="0"/>
              </a:rPr>
              <a:t>Take part in conversations, story-telling and role play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92D050"/>
                </a:solidFill>
                <a:latin typeface="Twinkl SemiBold" pitchFamily="2" charset="0"/>
              </a:rPr>
              <a:t>Develop gross and fine motor skills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92D050"/>
                </a:solidFill>
                <a:latin typeface="Twinkl SemiBold" pitchFamily="2" charset="0"/>
              </a:rPr>
              <a:t>Develop strength, co-ordination, balance and spatial awareness.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92D050"/>
                </a:solidFill>
                <a:latin typeface="Twinkl SemiBold" pitchFamily="2" charset="0"/>
              </a:rPr>
              <a:t>Play indoors and outdoors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92D050"/>
                </a:solidFill>
                <a:latin typeface="Twinkl SemiBold" pitchFamily="2" charset="0"/>
              </a:rPr>
              <a:t>Play with puzzles, small word activities, arts and crafts and practice using small tools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66CC"/>
                </a:solidFill>
                <a:latin typeface="Twinkl SemiBold" pitchFamily="2" charset="0"/>
              </a:rPr>
              <a:t>Develop a love of reading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66CC"/>
                </a:solidFill>
                <a:latin typeface="Twinkl SemiBold" pitchFamily="2" charset="0"/>
              </a:rPr>
              <a:t>Sound out unfamiliar words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66CC"/>
                </a:solidFill>
                <a:latin typeface="Twinkl SemiBold" pitchFamily="2" charset="0"/>
              </a:rPr>
              <a:t>Quickly recognise familiar words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66CC"/>
                </a:solidFill>
                <a:latin typeface="Twinkl SemiBold" pitchFamily="2" charset="0"/>
              </a:rPr>
              <a:t>Practice spelling and handwriting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66CC"/>
                </a:solidFill>
                <a:latin typeface="Twinkl SemiBold" pitchFamily="2" charset="0"/>
              </a:rPr>
              <a:t>Articulate ideas and structure them in speech, before writing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B0F0"/>
                </a:solidFill>
                <a:latin typeface="Twinkl SemiBold" pitchFamily="2" charset="0"/>
              </a:rPr>
              <a:t>Learn to count accurately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B0F0"/>
                </a:solidFill>
                <a:latin typeface="Twinkl SemiBold" pitchFamily="2" charset="0"/>
              </a:rPr>
              <a:t>Develop a deep understanding of the numbers 10 and beyond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B0F0"/>
                </a:solidFill>
                <a:latin typeface="Twinkl SemiBold" pitchFamily="2" charset="0"/>
              </a:rPr>
              <a:t>Look for patterns and relationships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B0F0"/>
                </a:solidFill>
                <a:latin typeface="Twinkl SemiBold" pitchFamily="2" charset="0"/>
              </a:rPr>
              <a:t>Develop spatial reasoning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00B0F0"/>
                </a:solidFill>
                <a:latin typeface="Twinkl SemiBold" pitchFamily="2" charset="0"/>
              </a:rPr>
              <a:t>‘Have a go’ and not be afraid to make mistakes.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92D050"/>
                </a:solidFill>
                <a:latin typeface="Twinkl SemiBold" pitchFamily="2" charset="0"/>
              </a:rPr>
              <a:t>Make sense of their physical world and their community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92D050"/>
                </a:solidFill>
                <a:latin typeface="Twinkl SemiBold" pitchFamily="2" charset="0"/>
              </a:rPr>
              <a:t>Explore, observe and find out about people, places technology and the environment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100" dirty="0">
                <a:solidFill>
                  <a:srgbClr val="FFC000"/>
                </a:solidFill>
                <a:latin typeface="Twinkl SemiBold" pitchFamily="2" charset="0"/>
              </a:rPr>
              <a:t>Explore and play with a variety of media and materials</a:t>
            </a:r>
            <a:r>
              <a:rPr lang="en-GB" sz="1200" dirty="0">
                <a:solidFill>
                  <a:srgbClr val="FFC000"/>
                </a:solidFill>
                <a:latin typeface="Twinkl SemiBold" pitchFamily="2" charset="0"/>
              </a:rPr>
              <a:t> 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rgbClr val="FFC000"/>
                </a:solidFill>
                <a:latin typeface="Twinkl SemiBold" pitchFamily="2" charset="0"/>
              </a:rPr>
              <a:t>Share their thoughts, ideas and feelings through a variety of activities in art, music, movement, dance, role-play and design and technology.</a:t>
            </a: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200" dirty="0">
              <a:solidFill>
                <a:srgbClr val="92D050"/>
              </a:solidFill>
              <a:latin typeface="Twinkl SemiBold" pitchFamily="2" charset="0"/>
            </a:endParaRP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200" dirty="0">
              <a:solidFill>
                <a:srgbClr val="00B0F0"/>
              </a:solidFill>
              <a:latin typeface="Twinkl SemiBold" pitchFamily="2" charset="0"/>
            </a:endParaRP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200" dirty="0">
              <a:solidFill>
                <a:srgbClr val="92D050"/>
              </a:solidFill>
              <a:latin typeface="Twinkl SemiBold" pitchFamily="2" charset="0"/>
            </a:endParaRP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200" dirty="0">
              <a:solidFill>
                <a:srgbClr val="FF9999"/>
              </a:solidFill>
              <a:latin typeface="Twinkl SemiBold" pitchFamily="2" charset="0"/>
            </a:endParaRPr>
          </a:p>
          <a:p>
            <a:pPr marL="428625" indent="-428625" defTabSz="6858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200" dirty="0">
              <a:solidFill>
                <a:srgbClr val="FF9999"/>
              </a:solidFill>
              <a:latin typeface="Twinkl SemiBold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6D963-0538-471C-AE6A-3D77FCCC29BD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7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4002-D160-407D-8CF6-706571BEEACC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C977-FFB7-4E6F-84E9-6AE0755A3EBF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F3A6-9508-4F98-98CA-BD26FE9CAD5A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87C0-5D19-4942-A924-0A25D2807F5F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15EB-CFC7-4860-89D6-870D131BB70F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409A-F05A-40CB-AB81-302FCB45E354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EA89-4CB3-4218-AFC2-8D9BF2AD9AFE}" type="datetime1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6DDC-E795-4E24-A723-131EBB96B177}" type="datetime1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341-D2F5-4574-A9D9-0D7881435944}" type="datetime1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4FAD-4FE8-4D0B-A472-4C8956A055B1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3DA7-D97D-4CC5-B4CC-42C39195EF41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8F4842-D4BE-4238-AE49-927CDFCFB0A0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78A06-71F1-41E7-B6F0-C769551FAD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mailto:mbailey@havannah.cheshire.sch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81782" cy="201622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HfW precursive bold" pitchFamily="2" charset="0"/>
              </a:rPr>
              <a:t>Welcome to Havannah Primary School</a:t>
            </a:r>
          </a:p>
        </p:txBody>
      </p:sp>
      <p:pic>
        <p:nvPicPr>
          <p:cNvPr id="5" name="Picture 4" descr="C:\Users\sch8752175\Desktop\Mrs Williams new\havannahlogo_outline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791091" cy="22322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54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07B9-8F74-44CD-8F66-29DCFCB4A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1651069"/>
            <a:ext cx="7772400" cy="1108720"/>
          </a:xfrm>
        </p:spPr>
        <p:txBody>
          <a:bodyPr>
            <a:normAutofit fontScale="90000"/>
          </a:bodyPr>
          <a:lstStyle/>
          <a:p>
            <a:r>
              <a:rPr lang="en-GB" dirty="0"/>
              <a:t>Play is not a swear word and we will be playing!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803FD0E-CEB3-4B16-B4F3-CE1EC974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8" y="2205429"/>
            <a:ext cx="2452627" cy="7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30559-51C5-47EE-81A9-1C1B02E6B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97" y="2125597"/>
            <a:ext cx="1680204" cy="1680204"/>
          </a:xfrm>
          <a:prstGeom prst="rect">
            <a:avLst/>
          </a:prstGeom>
        </p:spPr>
      </p:pic>
      <p:pic>
        <p:nvPicPr>
          <p:cNvPr id="3088" name="Picture 16" descr="Mathematics – Two Gates Primary School">
            <a:extLst>
              <a:ext uri="{FF2B5EF4-FFF2-40B4-BE49-F238E27FC236}">
                <a16:creationId xmlns:a16="http://schemas.microsoft.com/office/drawing/2014/main" id="{5668F9E0-9FCC-41F6-8E9E-EE586248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28" y="2125597"/>
            <a:ext cx="1680204" cy="16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econstructed Role Play – A Practitioner's Story | Alistair Bryce-Clegg at ABC  Does">
            <a:extLst>
              <a:ext uri="{FF2B5EF4-FFF2-40B4-BE49-F238E27FC236}">
                <a16:creationId xmlns:a16="http://schemas.microsoft.com/office/drawing/2014/main" id="{D613B704-142B-48D8-B935-6C42996F1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 r="50000"/>
          <a:stretch/>
        </p:blipFill>
        <p:spPr bwMode="auto">
          <a:xfrm>
            <a:off x="825677" y="3845718"/>
            <a:ext cx="2232248" cy="1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Alistair Bryce-Clegg at ABC Does">
            <a:extLst>
              <a:ext uri="{FF2B5EF4-FFF2-40B4-BE49-F238E27FC236}">
                <a16:creationId xmlns:a16="http://schemas.microsoft.com/office/drawing/2014/main" id="{02CC910B-816C-4ECC-ACB8-8CEC08A7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1" y="3845718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edal and Scoot – Bikes in your outdoor area! | Alistair Bryce-Clegg at ABC  Does">
            <a:extLst>
              <a:ext uri="{FF2B5EF4-FFF2-40B4-BE49-F238E27FC236}">
                <a16:creationId xmlns:a16="http://schemas.microsoft.com/office/drawing/2014/main" id="{C26DC0F3-097C-4E87-9C8D-97704710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45718"/>
            <a:ext cx="3062114" cy="14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5E52-CC55-424B-B7F9-80AFF2C4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en-GB" dirty="0"/>
              <a:t>The love of reading!</a:t>
            </a:r>
          </a:p>
        </p:txBody>
      </p:sp>
      <p:pic>
        <p:nvPicPr>
          <p:cNvPr id="5122" name="Picture 2" descr="Continuous Provision in Year One at Peckover Primary School | Alistair  Bryce-Clegg at ABC Does">
            <a:extLst>
              <a:ext uri="{FF2B5EF4-FFF2-40B4-BE49-F238E27FC236}">
                <a16:creationId xmlns:a16="http://schemas.microsoft.com/office/drawing/2014/main" id="{CF127BB0-173B-450A-8FCE-AC3BA59A9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96" y="1420043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Transformative Power of Illustrations: Cultivating a Lifelong Love for Reading in Kids">
            <a:extLst>
              <a:ext uri="{FF2B5EF4-FFF2-40B4-BE49-F238E27FC236}">
                <a16:creationId xmlns:a16="http://schemas.microsoft.com/office/drawing/2014/main" id="{013B391A-0DF3-4A26-8A62-899B5A50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93096"/>
            <a:ext cx="3343240" cy="22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8E99E-C289-4C53-B87E-58D781241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72412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F863D8B-8989-40F6-981A-51D9F4F45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954" r="8843" b="10059"/>
          <a:stretch/>
        </p:blipFill>
        <p:spPr bwMode="auto">
          <a:xfrm>
            <a:off x="251520" y="4293096"/>
            <a:ext cx="3384376" cy="232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2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F8DC-0A53-4B08-B9F8-62A81C6A5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Don’t forget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52932-08C8-4506-8074-188FD0AC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6944816" cy="232028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n-GB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80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98466" y="5666362"/>
            <a:ext cx="2096144" cy="80271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6400" b="1" dirty="0">
                <a:latin typeface="Comic Sans MS" panose="030F0702030302020204" pitchFamily="66" charset="0"/>
              </a:rPr>
              <a:t>Mrs Worrall</a:t>
            </a:r>
          </a:p>
          <a:p>
            <a:pPr marL="0" indent="0" algn="ctr">
              <a:buNone/>
            </a:pPr>
            <a:r>
              <a:rPr lang="en-GB" sz="6400" b="1" dirty="0">
                <a:latin typeface="Comic Sans MS" panose="030F0702030302020204" pitchFamily="66" charset="0"/>
              </a:rPr>
              <a:t>	</a:t>
            </a:r>
          </a:p>
          <a:p>
            <a:pPr marL="0" indent="0" algn="ctr">
              <a:buNone/>
            </a:pPr>
            <a:r>
              <a:rPr lang="en-GB" sz="6400" b="1" dirty="0">
                <a:latin typeface="Comic Sans MS" panose="030F0702030302020204" pitchFamily="66" charset="0"/>
              </a:rPr>
              <a:t>Bursar</a:t>
            </a:r>
          </a:p>
          <a:p>
            <a:pPr marL="0" indent="0">
              <a:buNone/>
            </a:pPr>
            <a:endParaRPr lang="en-GB" sz="1900" dirty="0">
              <a:latin typeface="HfW precursive bold" pitchFamily="2" charset="0"/>
            </a:endParaRPr>
          </a:p>
          <a:p>
            <a:pPr marL="0" indent="0">
              <a:buNone/>
            </a:pPr>
            <a:endParaRPr lang="en-GB" sz="1900" dirty="0">
              <a:latin typeface="HfW precursive bold" pitchFamily="2" charset="0"/>
            </a:endParaRPr>
          </a:p>
          <a:p>
            <a:pPr marL="0" indent="0">
              <a:buNone/>
            </a:pPr>
            <a:r>
              <a:rPr lang="en-GB" sz="1900" dirty="0">
                <a:latin typeface="HfW precursive bold" pitchFamily="2" charset="0"/>
              </a:rPr>
              <a:t>			</a:t>
            </a:r>
          </a:p>
          <a:p>
            <a:pPr marL="0" indent="0">
              <a:buNone/>
            </a:pPr>
            <a:r>
              <a:rPr lang="en-GB" sz="1900" dirty="0">
                <a:latin typeface="HfW precursive bold" pitchFamily="2" charset="0"/>
              </a:rPr>
              <a:t>   		 </a:t>
            </a:r>
          </a:p>
          <a:p>
            <a:pPr marL="0" indent="0">
              <a:buNone/>
            </a:pPr>
            <a:r>
              <a:rPr lang="en-GB" sz="1900" dirty="0">
                <a:latin typeface="HfW precursive bold" pitchFamily="2" charset="0"/>
              </a:rPr>
              <a:t>			     </a:t>
            </a:r>
          </a:p>
          <a:p>
            <a:pPr marL="0" indent="0">
              <a:buNone/>
            </a:pPr>
            <a:endParaRPr lang="en-GB" sz="1900" dirty="0">
              <a:latin typeface="HfW precursive bold" pitchFamily="2" charset="0"/>
            </a:endParaRPr>
          </a:p>
          <a:p>
            <a:pPr marL="0" indent="0">
              <a:buNone/>
            </a:pPr>
            <a:r>
              <a:rPr lang="en-GB" sz="1900" dirty="0">
                <a:latin typeface="HfW precursive bold" pitchFamily="2" charset="0"/>
              </a:rPr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HfW precursive bold" pitchFamily="2" charset="0"/>
              </a:rPr>
              <a:t>Staff at </a:t>
            </a:r>
            <a:br>
              <a:rPr lang="en-GB" dirty="0">
                <a:latin typeface="HfW precursive bold" pitchFamily="2" charset="0"/>
              </a:rPr>
            </a:br>
            <a:r>
              <a:rPr lang="en-GB" dirty="0" err="1">
                <a:latin typeface="HfW precursive bold" pitchFamily="2" charset="0"/>
              </a:rPr>
              <a:t>Havannah</a:t>
            </a:r>
            <a:endParaRPr lang="en-GB" dirty="0">
              <a:latin typeface="HfW precursive 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6F5C6-C447-4D71-9568-6F673C8F7F96}"/>
              </a:ext>
            </a:extLst>
          </p:cNvPr>
          <p:cNvSpPr txBox="1"/>
          <p:nvPr/>
        </p:nvSpPr>
        <p:spPr>
          <a:xfrm>
            <a:off x="3752501" y="2754330"/>
            <a:ext cx="1728192" cy="16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Mrs Williams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endParaRPr lang="en-GB" sz="1600" b="1" dirty="0">
              <a:solidFill>
                <a:srgbClr val="073E87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Head Teacher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HfW precursive bold" pitchFamily="2" charset="0"/>
                <a:ea typeface="+mn-ea"/>
                <a:cs typeface="+mn-cs"/>
              </a:rPr>
              <a:t>			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12669-2D93-442D-A70A-DF70480DBF83}"/>
              </a:ext>
            </a:extLst>
          </p:cNvPr>
          <p:cNvSpPr txBox="1"/>
          <p:nvPr/>
        </p:nvSpPr>
        <p:spPr>
          <a:xfrm>
            <a:off x="280410" y="2592486"/>
            <a:ext cx="2779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Mrs </a:t>
            </a:r>
            <a:r>
              <a:rPr lang="en-GB" sz="1600" b="1" dirty="0">
                <a:solidFill>
                  <a:srgbClr val="073E87"/>
                </a:solidFill>
                <a:latin typeface="Comic Sans MS" panose="030F0702030302020204" pitchFamily="66" charset="0"/>
              </a:rPr>
              <a:t>Slater-Baynes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		        SENDCo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HfW precursive 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HfW precursive bold" pitchFamily="2" charset="0"/>
                <a:ea typeface="+mn-ea"/>
                <a:cs typeface="+mn-cs"/>
              </a:rPr>
              <a:t>    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CB500-12BA-484A-A03D-73677B9B77CD}"/>
              </a:ext>
            </a:extLst>
          </p:cNvPr>
          <p:cNvSpPr txBox="1"/>
          <p:nvPr/>
        </p:nvSpPr>
        <p:spPr>
          <a:xfrm>
            <a:off x="6593732" y="2534975"/>
            <a:ext cx="2561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Mrs Ball</a:t>
            </a:r>
          </a:p>
          <a:p>
            <a:pPr algn="ctr"/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algn="ctr"/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Business</a:t>
            </a:r>
            <a:r>
              <a:rPr lang="en-GB" sz="1600" b="1" dirty="0">
                <a:solidFill>
                  <a:srgbClr val="073E87"/>
                </a:solidFill>
                <a:latin typeface="Comic Sans MS" panose="030F0702030302020204" pitchFamily="66" charset="0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omic Sans MS" panose="030F0702030302020204" pitchFamily="66" charset="0"/>
              </a:rPr>
              <a:t>Manager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HfW precursive bold" pitchFamily="2" charset="0"/>
                <a:ea typeface="+mn-ea"/>
                <a:cs typeface="+mn-cs"/>
              </a:rPr>
              <a:t>	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E6C60-E9EF-46E8-9434-424012543C03}"/>
              </a:ext>
            </a:extLst>
          </p:cNvPr>
          <p:cNvSpPr txBox="1"/>
          <p:nvPr/>
        </p:nvSpPr>
        <p:spPr>
          <a:xfrm>
            <a:off x="457200" y="5620078"/>
            <a:ext cx="225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Mrs </a:t>
            </a:r>
            <a:r>
              <a:rPr lang="en-GB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Thornborrow</a:t>
            </a:r>
            <a:endParaRPr lang="en-GB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Early Years Lead</a:t>
            </a:r>
          </a:p>
        </p:txBody>
      </p:sp>
      <p:pic>
        <p:nvPicPr>
          <p:cNvPr id="5" name="Picture 2" descr="HEADSHOT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79" y="3771561"/>
            <a:ext cx="1711614" cy="26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SCHOOL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b="10770"/>
          <a:stretch/>
        </p:blipFill>
        <p:spPr bwMode="auto">
          <a:xfrm>
            <a:off x="737527" y="3573016"/>
            <a:ext cx="1594271" cy="18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79C0A34-8E4C-8712-0AB5-F4C1819B5086}"/>
              </a:ext>
            </a:extLst>
          </p:cNvPr>
          <p:cNvSpPr txBox="1">
            <a:spLocks/>
          </p:cNvSpPr>
          <p:nvPr/>
        </p:nvSpPr>
        <p:spPr>
          <a:xfrm>
            <a:off x="6989790" y="51124"/>
            <a:ext cx="2154210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HfW precursive bold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C06939-54F0-416E-A081-D167156E9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4206" r="15065" b="20069"/>
          <a:stretch/>
        </p:blipFill>
        <p:spPr bwMode="auto">
          <a:xfrm>
            <a:off x="1045519" y="710225"/>
            <a:ext cx="1249201" cy="17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8412B9-E110-416E-BC0A-0B3ECE70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58" y="3659806"/>
            <a:ext cx="1510759" cy="18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58F124-85C4-4D9F-8408-12549B799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10" y="710225"/>
            <a:ext cx="1130251" cy="1842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8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587542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>
                <a:latin typeface="HfW precursive bold" pitchFamily="2" charset="0"/>
              </a:rPr>
              <a:t>Early Years 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7713" y="5074921"/>
            <a:ext cx="2313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Mrs Fearn</a:t>
            </a:r>
          </a:p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6AD95-2FA3-4806-8236-CAACAAAF3B9F}"/>
              </a:ext>
            </a:extLst>
          </p:cNvPr>
          <p:cNvSpPr txBox="1"/>
          <p:nvPr/>
        </p:nvSpPr>
        <p:spPr>
          <a:xfrm>
            <a:off x="-1116632" y="2875002"/>
            <a:ext cx="9649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Mrs </a:t>
            </a:r>
            <a:r>
              <a:rPr lang="en-GB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Coxhead          Mrs Fearn           Mrs </a:t>
            </a:r>
            <a:r>
              <a:rPr lang="en-GB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Tagell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	</a:t>
            </a:r>
            <a:endParaRPr lang="en-GB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77D81-C1E8-4FFC-8653-5EAE253A51EF}"/>
              </a:ext>
            </a:extLst>
          </p:cNvPr>
          <p:cNvSpPr txBox="1"/>
          <p:nvPr/>
        </p:nvSpPr>
        <p:spPr>
          <a:xfrm>
            <a:off x="6584020" y="2898702"/>
            <a:ext cx="2430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Miss Beresford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91BC70-F3AE-496C-929F-D22943BB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22" y="3276600"/>
            <a:ext cx="168542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078CF3B-A393-4120-8FB7-941B5FBA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33" y="3276600"/>
            <a:ext cx="183976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692A8-77A1-453F-957D-65D9BF3D0E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0" y="3276600"/>
            <a:ext cx="1978321" cy="2420888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032203D-E5A7-4E33-82AD-27F369C07D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9043E41-52AF-42A1-91CC-D7A3F3F0E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90F88-D04C-4558-978D-886A12FFF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391" y="3276600"/>
            <a:ext cx="1726680" cy="2420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90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fW precursive bold" pitchFamily="2" charset="0"/>
              </a:rPr>
              <a:t>Special Educational Needs and Disability</a:t>
            </a:r>
          </a:p>
        </p:txBody>
      </p:sp>
      <p:pic>
        <p:nvPicPr>
          <p:cNvPr id="2050" name="Picture 2" descr="elsa-support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6" y="1468491"/>
            <a:ext cx="2664296" cy="14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98" y="3906755"/>
            <a:ext cx="2229066" cy="1049602"/>
          </a:xfrm>
          <a:prstGeom prst="rect">
            <a:avLst/>
          </a:prstGeom>
        </p:spPr>
      </p:pic>
      <p:pic>
        <p:nvPicPr>
          <p:cNvPr id="2054" name="Picture 6" descr="play-therapy-cheshi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495">
            <a:off x="572132" y="2258427"/>
            <a:ext cx="2326167" cy="11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g-therapy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72303"/>
            <a:ext cx="3211430" cy="11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havannah.cheshire.sch.uk/uploads/623/page/2374426_page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34" y="1202515"/>
            <a:ext cx="2229066" cy="16160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yhappymind.org/wp-content/uploads/2021/05/mHm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071">
            <a:off x="109022" y="1049847"/>
            <a:ext cx="2508035" cy="10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70DF1E4-9870-19EC-C30B-2BB9C898B112}"/>
              </a:ext>
            </a:extLst>
          </p:cNvPr>
          <p:cNvSpPr txBox="1">
            <a:spLocks/>
          </p:cNvSpPr>
          <p:nvPr/>
        </p:nvSpPr>
        <p:spPr>
          <a:xfrm>
            <a:off x="7020272" y="41474"/>
            <a:ext cx="1769368" cy="438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HfW precursive bold" pitchFamily="2" charset="0"/>
            </a:endParaRPr>
          </a:p>
        </p:txBody>
      </p:sp>
      <p:pic>
        <p:nvPicPr>
          <p:cNvPr id="11" name="Picture 14" descr="Image">
            <a:extLst>
              <a:ext uri="{FF2B5EF4-FFF2-40B4-BE49-F238E27FC236}">
                <a16:creationId xmlns:a16="http://schemas.microsoft.com/office/drawing/2014/main" id="{92408D6F-BA94-46E8-AAA1-DA1A3FCF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34" y="3841824"/>
            <a:ext cx="2229066" cy="22290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F3D29BED-4DE6-4502-86A9-647F34F97DE6}"/>
              </a:ext>
            </a:extLst>
          </p:cNvPr>
          <p:cNvSpPr txBox="1">
            <a:spLocks/>
          </p:cNvSpPr>
          <p:nvPr/>
        </p:nvSpPr>
        <p:spPr>
          <a:xfrm>
            <a:off x="3995936" y="4572044"/>
            <a:ext cx="266429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Our School Nurse- </a:t>
            </a:r>
          </a:p>
          <a:p>
            <a:r>
              <a:rPr lang="en-GB" dirty="0">
                <a:solidFill>
                  <a:schemeClr val="tx1"/>
                </a:solidFill>
              </a:rPr>
              <a:t>Emma Martin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10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431C21-F565-4D4F-A0BE-E5A47E5D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75" y="2195025"/>
            <a:ext cx="5941794" cy="20260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Nibbles and wine evening </a:t>
            </a:r>
          </a:p>
          <a:p>
            <a:r>
              <a:rPr lang="en-GB" dirty="0"/>
              <a:t>Telephone conversations/handovers with nursery staff/key workers  </a:t>
            </a:r>
          </a:p>
          <a:p>
            <a:r>
              <a:rPr lang="en-GB" dirty="0"/>
              <a:t>Home visits </a:t>
            </a:r>
          </a:p>
          <a:p>
            <a:r>
              <a:rPr lang="en-GB" dirty="0"/>
              <a:t>Stay and play sessions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96316-8ED9-45B1-A0C9-87AFA7BF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455" y="811237"/>
            <a:ext cx="2926426" cy="568748"/>
          </a:xfrm>
        </p:spPr>
        <p:txBody>
          <a:bodyPr>
            <a:normAutofit fontScale="90000"/>
          </a:bodyPr>
          <a:lstStyle/>
          <a:p>
            <a:r>
              <a:rPr lang="en-GB" dirty="0"/>
              <a:t>The transition to school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E5EB67-5855-4EA2-99E9-342BF8BF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5" y="4365104"/>
            <a:ext cx="2984600" cy="2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6E67EBF-C6A6-4AC4-99A9-870B368F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89" y="1174440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42F6166-6AAB-497D-8947-1F2C518E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6310"/>
            <a:ext cx="2592289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1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4543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HfW precursive bold" pitchFamily="2" charset="0"/>
              </a:rPr>
              <a:t>Toilet trained and having a good go at self-care</a:t>
            </a:r>
          </a:p>
          <a:p>
            <a:r>
              <a:rPr lang="en-GB" dirty="0">
                <a:latin typeface="HfW precursive bold" pitchFamily="2" charset="0"/>
              </a:rPr>
              <a:t>Holding a pencil/ cutting with scissors</a:t>
            </a:r>
          </a:p>
          <a:p>
            <a:r>
              <a:rPr lang="en-GB" dirty="0">
                <a:latin typeface="HfW precursive bold" pitchFamily="2" charset="0"/>
              </a:rPr>
              <a:t>Fastening their coat, jumpers/cardigans on/ off</a:t>
            </a:r>
          </a:p>
          <a:p>
            <a:r>
              <a:rPr lang="en-GB" dirty="0">
                <a:latin typeface="HfW precursive bold" pitchFamily="2" charset="0"/>
              </a:rPr>
              <a:t>Eating with a knife and fork</a:t>
            </a:r>
          </a:p>
          <a:p>
            <a:r>
              <a:rPr lang="en-GB" dirty="0">
                <a:latin typeface="HfW precursive bold" pitchFamily="2" charset="0"/>
              </a:rPr>
              <a:t>Recognise and write their own name</a:t>
            </a:r>
          </a:p>
          <a:p>
            <a:r>
              <a:rPr lang="en-GB" dirty="0">
                <a:latin typeface="HfW precursive bold" pitchFamily="2" charset="0"/>
              </a:rPr>
              <a:t>Velcro shoes helps!</a:t>
            </a:r>
          </a:p>
          <a:p>
            <a:r>
              <a:rPr lang="en-GB" dirty="0">
                <a:latin typeface="HfW precursive bold" pitchFamily="2" charset="0"/>
              </a:rPr>
              <a:t>Encourage independence/ curiosity </a:t>
            </a:r>
          </a:p>
          <a:p>
            <a:r>
              <a:rPr lang="en-GB" dirty="0">
                <a:latin typeface="HfW precursive bold" pitchFamily="2" charset="0"/>
              </a:rPr>
              <a:t>Share stories</a:t>
            </a:r>
          </a:p>
          <a:p>
            <a:r>
              <a:rPr lang="en-GB" dirty="0">
                <a:latin typeface="HfW precursive bold" pitchFamily="2" charset="0"/>
              </a:rPr>
              <a:t>Share toys</a:t>
            </a:r>
          </a:p>
          <a:p>
            <a:r>
              <a:rPr lang="en-GB" dirty="0">
                <a:latin typeface="HfW precursive bold" pitchFamily="2" charset="0"/>
              </a:rPr>
              <a:t>Play games</a:t>
            </a:r>
          </a:p>
          <a:p>
            <a:r>
              <a:rPr lang="en-GB" dirty="0">
                <a:latin typeface="HfW precursive bold" pitchFamily="2" charset="0"/>
              </a:rPr>
              <a:t>Have outdoor adventures</a:t>
            </a:r>
          </a:p>
          <a:p>
            <a:r>
              <a:rPr lang="en-GB" dirty="0">
                <a:latin typeface="HfW precursive bold" pitchFamily="2" charset="0"/>
              </a:rPr>
              <a:t>NAME LABELS IN CLOTHES!                                                                                        In fact LABELS IN EVERYTHING! </a:t>
            </a:r>
            <a:r>
              <a:rPr lang="en-GB" dirty="0">
                <a:latin typeface="HfW precursive bold" pitchFamily="2" charset="0"/>
                <a:sym typeface="Wingdings" panose="05000000000000000000" pitchFamily="2" charset="2"/>
              </a:rPr>
              <a:t> </a:t>
            </a:r>
            <a:endParaRPr lang="en-GB" dirty="0">
              <a:latin typeface="HfW precursive bold" pitchFamily="2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3547"/>
            <a:ext cx="8229600" cy="902597"/>
          </a:xfrm>
        </p:spPr>
        <p:txBody>
          <a:bodyPr>
            <a:noAutofit/>
          </a:bodyPr>
          <a:lstStyle/>
          <a:p>
            <a:r>
              <a:rPr lang="en-GB" sz="3600" dirty="0">
                <a:latin typeface="HfW precursive bold" pitchFamily="2" charset="0"/>
              </a:rPr>
              <a:t>How best to prepare your child for Reception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E4289B-7D60-4BBD-A816-3F1E20CC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2564904"/>
            <a:ext cx="32769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4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177480"/>
            <a:ext cx="5328592" cy="333975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HfW precursive bold" pitchFamily="2" charset="0"/>
              </a:rPr>
              <a:t>Class Dojo</a:t>
            </a:r>
          </a:p>
          <a:p>
            <a:r>
              <a:rPr lang="en-GB" dirty="0">
                <a:latin typeface="HfW precursive bold" pitchFamily="2" charset="0"/>
              </a:rPr>
              <a:t>Half-termly topic overviews</a:t>
            </a:r>
          </a:p>
          <a:p>
            <a:r>
              <a:rPr lang="en-GB" dirty="0">
                <a:latin typeface="HfW precursive bold" pitchFamily="2" charset="0"/>
              </a:rPr>
              <a:t>Termly Whole school newsletters</a:t>
            </a:r>
          </a:p>
          <a:p>
            <a:r>
              <a:rPr lang="en-GB" dirty="0">
                <a:latin typeface="HfW precursive bold" pitchFamily="2" charset="0"/>
              </a:rPr>
              <a:t>Termly Parents Evenings</a:t>
            </a:r>
          </a:p>
          <a:p>
            <a:r>
              <a:rPr lang="en-GB" dirty="0">
                <a:latin typeface="HfW precursive bold" pitchFamily="2" charset="0"/>
              </a:rPr>
              <a:t>Email- fearn</a:t>
            </a:r>
            <a:r>
              <a:rPr lang="en-GB" dirty="0">
                <a:latin typeface="HfW precursive bold" pitchFamily="2" charset="0"/>
                <a:hlinkClick r:id="rId4"/>
              </a:rPr>
              <a:t>@havannah.cheshire.sch.uk</a:t>
            </a:r>
            <a:r>
              <a:rPr lang="en-GB" dirty="0">
                <a:latin typeface="HfW precursive bold" pitchFamily="2" charset="0"/>
              </a:rPr>
              <a:t> </a:t>
            </a:r>
          </a:p>
          <a:p>
            <a:r>
              <a:rPr lang="en-GB" dirty="0">
                <a:latin typeface="HfW precursive bold" pitchFamily="2" charset="0"/>
              </a:rPr>
              <a:t>EYFS staff available on the door to speak to every morning and afternoon.</a:t>
            </a:r>
          </a:p>
          <a:p>
            <a:endParaRPr lang="en-GB" dirty="0">
              <a:latin typeface="HfW precursive bold" pitchFamily="2" charset="0"/>
            </a:endParaRPr>
          </a:p>
          <a:p>
            <a:pPr marL="0" indent="0">
              <a:buNone/>
            </a:pPr>
            <a:endParaRPr lang="en-GB" dirty="0">
              <a:latin typeface="HfW precursive bold" pitchFamily="2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078"/>
            <a:ext cx="8229600" cy="1252728"/>
          </a:xfrm>
        </p:spPr>
        <p:txBody>
          <a:bodyPr/>
          <a:lstStyle/>
          <a:p>
            <a:r>
              <a:rPr lang="en-GB" dirty="0">
                <a:latin typeface="HfW precursive bold" pitchFamily="2" charset="0"/>
              </a:rPr>
              <a:t>Communication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477">
            <a:off x="273985" y="520036"/>
            <a:ext cx="1965795" cy="109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6277" t="12074" r="76984" b="82344"/>
          <a:stretch/>
        </p:blipFill>
        <p:spPr>
          <a:xfrm>
            <a:off x="2778303" y="1153737"/>
            <a:ext cx="3744026" cy="70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D632FE1-B957-42D8-841C-949802AE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107837" cy="23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79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708920"/>
            <a:ext cx="8064896" cy="439248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HfW precursive bold" pitchFamily="2" charset="0"/>
              </a:rPr>
              <a:t>School re-opens on Wednesday 3</a:t>
            </a:r>
            <a:r>
              <a:rPr lang="en-GB" sz="1800" baseline="30000" dirty="0">
                <a:latin typeface="HfW precursive bold" pitchFamily="2" charset="0"/>
              </a:rPr>
              <a:t>rd</a:t>
            </a:r>
            <a:r>
              <a:rPr lang="en-GB" sz="1800" dirty="0">
                <a:latin typeface="HfW precursive bold" pitchFamily="2" charset="0"/>
              </a:rPr>
              <a:t> September.  We will be on the door at 8.45am to welcome you in.</a:t>
            </a:r>
          </a:p>
          <a:p>
            <a:r>
              <a:rPr lang="en-GB" sz="1800" dirty="0">
                <a:latin typeface="HfW precursive bold" pitchFamily="2" charset="0"/>
              </a:rPr>
              <a:t>On the first week of school the children will do half days on the Wednesday, Thursday and Friday until 1:15pm. </a:t>
            </a:r>
          </a:p>
          <a:p>
            <a:r>
              <a:rPr lang="en-GB" sz="1800" dirty="0">
                <a:latin typeface="HfW precursive bold" pitchFamily="2" charset="0"/>
              </a:rPr>
              <a:t>Parents drop children off at 8:45am and pick them up from the same place at 1:15pm. </a:t>
            </a:r>
          </a:p>
          <a:p>
            <a:r>
              <a:rPr lang="en-GB" sz="1800" dirty="0">
                <a:latin typeface="HfW precursive bold" pitchFamily="2" charset="0"/>
              </a:rPr>
              <a:t>From Monday 8</a:t>
            </a:r>
            <a:r>
              <a:rPr lang="en-GB" sz="1800" baseline="30000" dirty="0">
                <a:latin typeface="HfW precursive bold" pitchFamily="2" charset="0"/>
              </a:rPr>
              <a:t>th</a:t>
            </a:r>
            <a:r>
              <a:rPr lang="en-GB" sz="1800" dirty="0">
                <a:latin typeface="HfW precursive bold" pitchFamily="2" charset="0"/>
              </a:rPr>
              <a:t> September children will be doing full days – 8.45am-3.15pm</a:t>
            </a:r>
          </a:p>
          <a:p>
            <a:pPr marL="0" indent="0">
              <a:buNone/>
            </a:pPr>
            <a:endParaRPr lang="en-GB" sz="1800" dirty="0">
              <a:latin typeface="HfW precursive bold" pitchFamily="2" charset="0"/>
            </a:endParaRPr>
          </a:p>
          <a:p>
            <a:r>
              <a:rPr lang="en-GB" sz="1800" dirty="0">
                <a:latin typeface="HfW precursive bold" pitchFamily="2" charset="0"/>
              </a:rPr>
              <a:t>Please can the ‘All about me’ posters be brought into school by Friday 5</a:t>
            </a:r>
            <a:r>
              <a:rPr lang="en-GB" sz="1800" baseline="30000" dirty="0">
                <a:latin typeface="HfW precursive bold" pitchFamily="2" charset="0"/>
              </a:rPr>
              <a:t>th</a:t>
            </a:r>
            <a:r>
              <a:rPr lang="en-GB" sz="1800" dirty="0">
                <a:latin typeface="HfW precursive bold" pitchFamily="2" charset="0"/>
              </a:rPr>
              <a:t> September so that they can be shared with the class. We cannot wait to learn all about your child. I will talk to you about the posters at your home visit.</a:t>
            </a:r>
          </a:p>
          <a:p>
            <a:endParaRPr lang="en-GB" sz="2000" dirty="0">
              <a:latin typeface="HfW precursive bold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152" y="110149"/>
            <a:ext cx="8229600" cy="970368"/>
          </a:xfrm>
        </p:spPr>
        <p:txBody>
          <a:bodyPr/>
          <a:lstStyle/>
          <a:p>
            <a:r>
              <a:rPr lang="en-GB" dirty="0">
                <a:latin typeface="HfW precursive bold" pitchFamily="2" charset="0"/>
              </a:rPr>
              <a:t>September 2025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9460C98-1C69-4527-937C-5D68BACD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2" y="704647"/>
            <a:ext cx="2202631" cy="16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8D1466-C5F7-47A8-92A8-33BDB8C5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45" y="704648"/>
            <a:ext cx="2288320" cy="17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D94A6E-D0FC-4D74-88F1-A23F534E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16" y="908720"/>
            <a:ext cx="2586436" cy="1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58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HfW precursive bold" pitchFamily="2" charset="0"/>
              </a:rPr>
              <a:t>What do children learn in reception?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44CEA2-2255-4484-A405-88368CD71C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defTabSz="685800"/>
            <a:endParaRPr lang="en-GB" sz="2000" dirty="0">
              <a:solidFill>
                <a:srgbClr val="FF9999"/>
              </a:solidFill>
              <a:latin typeface="Twinkl SemiBold" pitchFamily="2" charset="0"/>
            </a:endParaRPr>
          </a:p>
          <a:p>
            <a:pPr algn="ctr" defTabSz="685800"/>
            <a:r>
              <a:rPr lang="en-GB" sz="2000" dirty="0">
                <a:solidFill>
                  <a:srgbClr val="FF9999"/>
                </a:solidFill>
                <a:latin typeface="Twinkl SemiBold" pitchFamily="2" charset="0"/>
              </a:rPr>
              <a:t>Communication &amp; Language</a:t>
            </a:r>
          </a:p>
          <a:p>
            <a:pPr algn="ctr" defTabSz="685800"/>
            <a:r>
              <a:rPr lang="en-GB" sz="2000" dirty="0">
                <a:solidFill>
                  <a:srgbClr val="CC00FF"/>
                </a:solidFill>
                <a:latin typeface="Twinkl SemiBold" pitchFamily="2" charset="0"/>
              </a:rPr>
              <a:t>Personal, Social &amp; Emotional Development</a:t>
            </a:r>
          </a:p>
          <a:p>
            <a:pPr algn="ctr" defTabSz="685800"/>
            <a:r>
              <a:rPr lang="en-GB" sz="2000" dirty="0">
                <a:solidFill>
                  <a:srgbClr val="99FF66"/>
                </a:solidFill>
                <a:latin typeface="Twinkl SemiBold" pitchFamily="2" charset="0"/>
              </a:rPr>
              <a:t>Physical Development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A97FBB-2BA4-4921-B9AF-A5F47F3619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 defTabSz="685800"/>
            <a:endParaRPr lang="en-GB" sz="2000" dirty="0">
              <a:solidFill>
                <a:srgbClr val="FF66CC"/>
              </a:solidFill>
              <a:latin typeface="Twinkl SemiBold" pitchFamily="2" charset="0"/>
            </a:endParaRPr>
          </a:p>
          <a:p>
            <a:pPr algn="ctr" defTabSz="685800"/>
            <a:r>
              <a:rPr lang="en-GB" sz="2000" dirty="0">
                <a:solidFill>
                  <a:srgbClr val="FF66CC"/>
                </a:solidFill>
                <a:latin typeface="Twinkl SemiBold" pitchFamily="2" charset="0"/>
              </a:rPr>
              <a:t>Literacy</a:t>
            </a:r>
          </a:p>
          <a:p>
            <a:pPr algn="ctr" defTabSz="685800"/>
            <a:r>
              <a:rPr lang="en-GB" sz="2000" dirty="0">
                <a:solidFill>
                  <a:srgbClr val="00B0F0"/>
                </a:solidFill>
                <a:latin typeface="Twinkl SemiBold" pitchFamily="2" charset="0"/>
              </a:rPr>
              <a:t>Mathematics</a:t>
            </a:r>
          </a:p>
          <a:p>
            <a:pPr algn="ctr" defTabSz="685800"/>
            <a:r>
              <a:rPr lang="en-GB" sz="2000" dirty="0">
                <a:solidFill>
                  <a:srgbClr val="92D050"/>
                </a:solidFill>
                <a:latin typeface="Twinkl SemiBold" pitchFamily="2" charset="0"/>
              </a:rPr>
              <a:t>Understanding the World</a:t>
            </a:r>
          </a:p>
          <a:p>
            <a:pPr algn="ctr" defTabSz="685800"/>
            <a:r>
              <a:rPr lang="en-GB" sz="2000" dirty="0">
                <a:solidFill>
                  <a:srgbClr val="FFC000"/>
                </a:solidFill>
                <a:latin typeface="Twinkl SemiBold" pitchFamily="2" charset="0"/>
              </a:rPr>
              <a:t>Expressive Art &amp; Design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F772D-27DE-4062-B55E-2BFD0B84033C}"/>
              </a:ext>
            </a:extLst>
          </p:cNvPr>
          <p:cNvSpPr txBox="1"/>
          <p:nvPr/>
        </p:nvSpPr>
        <p:spPr>
          <a:xfrm>
            <a:off x="654509" y="2646753"/>
            <a:ext cx="3823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GB" sz="3600" dirty="0">
                <a:solidFill>
                  <a:srgbClr val="FF66CC"/>
                </a:solidFill>
                <a:latin typeface="Twinkl SemiBold" pitchFamily="2" charset="0"/>
              </a:rPr>
              <a:t>3 </a:t>
            </a:r>
            <a:r>
              <a:rPr lang="en-GB" sz="3600" dirty="0">
                <a:solidFill>
                  <a:srgbClr val="00B0F0"/>
                </a:solidFill>
                <a:latin typeface="Twinkl SemiBold" pitchFamily="2" charset="0"/>
              </a:rPr>
              <a:t>P</a:t>
            </a:r>
            <a:r>
              <a:rPr lang="en-GB" sz="3600" dirty="0">
                <a:solidFill>
                  <a:srgbClr val="FFFF00"/>
                </a:solidFill>
                <a:latin typeface="Twinkl SemiBold" pitchFamily="2" charset="0"/>
              </a:rPr>
              <a:t>r</a:t>
            </a:r>
            <a:r>
              <a:rPr lang="en-GB" sz="3600" dirty="0">
                <a:solidFill>
                  <a:srgbClr val="FF9999"/>
                </a:solidFill>
                <a:latin typeface="Twinkl SemiBold" pitchFamily="2" charset="0"/>
              </a:rPr>
              <a:t>i</a:t>
            </a:r>
            <a:r>
              <a:rPr lang="en-GB" sz="3600" dirty="0">
                <a:solidFill>
                  <a:srgbClr val="92D050"/>
                </a:solidFill>
                <a:latin typeface="Twinkl SemiBold" pitchFamily="2" charset="0"/>
              </a:rPr>
              <a:t>m</a:t>
            </a:r>
            <a:r>
              <a:rPr lang="en-GB" sz="3600" dirty="0">
                <a:solidFill>
                  <a:srgbClr val="CC00FF"/>
                </a:solidFill>
                <a:latin typeface="Twinkl SemiBold" pitchFamily="2" charset="0"/>
              </a:rPr>
              <a:t>e</a:t>
            </a:r>
            <a:r>
              <a:rPr lang="en-GB" sz="3600" dirty="0">
                <a:solidFill>
                  <a:srgbClr val="FF66CC"/>
                </a:solidFill>
                <a:latin typeface="Twinkl SemiBold" pitchFamily="2" charset="0"/>
              </a:rPr>
              <a:t> </a:t>
            </a:r>
            <a:r>
              <a:rPr lang="en-GB" sz="3600" dirty="0">
                <a:solidFill>
                  <a:srgbClr val="FF3300"/>
                </a:solidFill>
                <a:latin typeface="Twinkl SemiBold" pitchFamily="2" charset="0"/>
              </a:rPr>
              <a:t>A</a:t>
            </a:r>
            <a:r>
              <a:rPr lang="en-GB" sz="3600" dirty="0">
                <a:solidFill>
                  <a:srgbClr val="FFC000"/>
                </a:solidFill>
                <a:latin typeface="Twinkl SemiBold" pitchFamily="2" charset="0"/>
              </a:rPr>
              <a:t>r</a:t>
            </a:r>
            <a:r>
              <a:rPr lang="en-GB" sz="3600" dirty="0">
                <a:solidFill>
                  <a:srgbClr val="FFFF00"/>
                </a:solidFill>
                <a:latin typeface="Twinkl SemiBold" pitchFamily="2" charset="0"/>
              </a:rPr>
              <a:t>e</a:t>
            </a:r>
            <a:r>
              <a:rPr lang="en-GB" sz="3600" dirty="0">
                <a:solidFill>
                  <a:srgbClr val="00B0F0"/>
                </a:solidFill>
                <a:latin typeface="Twinkl SemiBold" pitchFamily="2" charset="0"/>
              </a:rPr>
              <a:t>a</a:t>
            </a:r>
            <a:r>
              <a:rPr lang="en-GB" sz="3600" dirty="0">
                <a:solidFill>
                  <a:srgbClr val="7030A0"/>
                </a:solidFill>
                <a:latin typeface="Twinkl SemiBold" pitchFamily="2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DD0C-0781-4DDD-974B-9CBF43C9A4A7}"/>
              </a:ext>
            </a:extLst>
          </p:cNvPr>
          <p:cNvSpPr txBox="1"/>
          <p:nvPr/>
        </p:nvSpPr>
        <p:spPr>
          <a:xfrm>
            <a:off x="4665714" y="2646753"/>
            <a:ext cx="3844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GB" sz="3600" dirty="0">
                <a:solidFill>
                  <a:srgbClr val="FF66CC"/>
                </a:solidFill>
                <a:latin typeface="Twinkl SemiBold" pitchFamily="2" charset="0"/>
              </a:rPr>
              <a:t>S</a:t>
            </a:r>
            <a:r>
              <a:rPr lang="en-GB" sz="3600" dirty="0">
                <a:solidFill>
                  <a:srgbClr val="99FF66"/>
                </a:solidFill>
                <a:latin typeface="Twinkl SemiBold" pitchFamily="2" charset="0"/>
              </a:rPr>
              <a:t>p</a:t>
            </a:r>
            <a:r>
              <a:rPr lang="en-GB" sz="3600" dirty="0">
                <a:solidFill>
                  <a:srgbClr val="00B0F0"/>
                </a:solidFill>
                <a:latin typeface="Twinkl SemiBold" pitchFamily="2" charset="0"/>
              </a:rPr>
              <a:t>e</a:t>
            </a:r>
            <a:r>
              <a:rPr lang="en-GB" sz="3600" dirty="0">
                <a:solidFill>
                  <a:srgbClr val="FF9999"/>
                </a:solidFill>
                <a:latin typeface="Twinkl SemiBold" pitchFamily="2" charset="0"/>
              </a:rPr>
              <a:t>c</a:t>
            </a:r>
            <a:r>
              <a:rPr lang="en-GB" sz="3600" dirty="0">
                <a:solidFill>
                  <a:srgbClr val="FFFF00"/>
                </a:solidFill>
                <a:latin typeface="Twinkl SemiBold" pitchFamily="2" charset="0"/>
              </a:rPr>
              <a:t>i</a:t>
            </a:r>
            <a:r>
              <a:rPr lang="en-GB" sz="3600" dirty="0">
                <a:solidFill>
                  <a:srgbClr val="FF3300"/>
                </a:solidFill>
                <a:latin typeface="Twinkl SemiBold" pitchFamily="2" charset="0"/>
              </a:rPr>
              <a:t>f</a:t>
            </a:r>
            <a:r>
              <a:rPr lang="en-GB" sz="3600" dirty="0">
                <a:solidFill>
                  <a:srgbClr val="00B0F0"/>
                </a:solidFill>
                <a:latin typeface="Twinkl SemiBold" pitchFamily="2" charset="0"/>
              </a:rPr>
              <a:t>i</a:t>
            </a:r>
            <a:r>
              <a:rPr lang="en-GB" sz="3600" dirty="0">
                <a:solidFill>
                  <a:srgbClr val="FF66CC"/>
                </a:solidFill>
                <a:latin typeface="Twinkl SemiBold" pitchFamily="2" charset="0"/>
              </a:rPr>
              <a:t>c </a:t>
            </a:r>
            <a:r>
              <a:rPr lang="en-GB" sz="3600" dirty="0">
                <a:solidFill>
                  <a:srgbClr val="FFC000"/>
                </a:solidFill>
                <a:latin typeface="Twinkl SemiBold" pitchFamily="2" charset="0"/>
              </a:rPr>
              <a:t>A</a:t>
            </a:r>
            <a:r>
              <a:rPr lang="en-GB" sz="3600" dirty="0">
                <a:solidFill>
                  <a:srgbClr val="FFFF00"/>
                </a:solidFill>
                <a:latin typeface="Twinkl SemiBold" pitchFamily="2" charset="0"/>
              </a:rPr>
              <a:t>r</a:t>
            </a:r>
            <a:r>
              <a:rPr lang="en-GB" sz="3600" dirty="0">
                <a:solidFill>
                  <a:srgbClr val="99FF66"/>
                </a:solidFill>
                <a:latin typeface="Twinkl SemiBold" pitchFamily="2" charset="0"/>
              </a:rPr>
              <a:t>e</a:t>
            </a:r>
            <a:r>
              <a:rPr lang="en-GB" sz="3600" dirty="0">
                <a:solidFill>
                  <a:srgbClr val="00B0F0"/>
                </a:solidFill>
                <a:latin typeface="Twinkl SemiBold" pitchFamily="2" charset="0"/>
              </a:rPr>
              <a:t>a</a:t>
            </a:r>
            <a:r>
              <a:rPr lang="en-GB" sz="3600" dirty="0">
                <a:solidFill>
                  <a:srgbClr val="FF66CC"/>
                </a:solidFill>
                <a:latin typeface="Twinkl SemiBold" pitchFamily="2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993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5357</TotalTime>
  <Words>627</Words>
  <Application>Microsoft Office PowerPoint</Application>
  <PresentationFormat>On-screen Show (4:3)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Candara</vt:lpstr>
      <vt:lpstr>Comic Sans MS</vt:lpstr>
      <vt:lpstr>Courier New</vt:lpstr>
      <vt:lpstr>HfW precursive bold</vt:lpstr>
      <vt:lpstr>Symbol</vt:lpstr>
      <vt:lpstr>Twinkl SemiBold</vt:lpstr>
      <vt:lpstr>Wingdings</vt:lpstr>
      <vt:lpstr>Waveform</vt:lpstr>
      <vt:lpstr>Welcome to Havannah Primary School</vt:lpstr>
      <vt:lpstr>Staff at  Havannah</vt:lpstr>
      <vt:lpstr>Early Years Staff</vt:lpstr>
      <vt:lpstr>Special Educational Needs and Disability</vt:lpstr>
      <vt:lpstr>The transition to school</vt:lpstr>
      <vt:lpstr>How best to prepare your child for Reception</vt:lpstr>
      <vt:lpstr>Communication</vt:lpstr>
      <vt:lpstr>September 2025</vt:lpstr>
      <vt:lpstr>What do children learn in reception?</vt:lpstr>
      <vt:lpstr>Play is not a swear word and we will be playing!  </vt:lpstr>
      <vt:lpstr>The love of reading!</vt:lpstr>
      <vt:lpstr>PowerPoint Presentation</vt:lpstr>
      <vt:lpstr>Don’t forget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Havannah Primary School</dc:title>
  <dc:creator>M Bailey</dc:creator>
  <cp:lastModifiedBy>E Fearn Havannah Primary School</cp:lastModifiedBy>
  <cp:revision>178</cp:revision>
  <cp:lastPrinted>2025-06-18T07:15:28Z</cp:lastPrinted>
  <dcterms:created xsi:type="dcterms:W3CDTF">2017-06-16T13:43:21Z</dcterms:created>
  <dcterms:modified xsi:type="dcterms:W3CDTF">2025-11-05T16:07:55Z</dcterms:modified>
</cp:coreProperties>
</file>