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0"/>
            <a:ext cx="12192000" cy="6858000"/>
            <a:chOff x="0" y="0"/>
            <a:chExt cx="12192000" cy="6858000"/>
          </a:xfrm>
        </p:grpSpPr>
        <p:sp>
          <p:nvSpPr>
            <p:cNvPr id="24" name="Google Shape;24;p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8" name="Google Shape;28;p2"/>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0"/>
        <p:cNvGrpSpPr/>
        <p:nvPr/>
      </p:nvGrpSpPr>
      <p:grpSpPr>
        <a:xfrm>
          <a:off x="0" y="0"/>
          <a:ext cx="0" cy="0"/>
          <a:chOff x="0" y="0"/>
          <a:chExt cx="0" cy="0"/>
        </a:xfrm>
      </p:grpSpPr>
      <p:grpSp>
        <p:nvGrpSpPr>
          <p:cNvPr id="121" name="Google Shape;121;p11"/>
          <p:cNvGrpSpPr/>
          <p:nvPr/>
        </p:nvGrpSpPr>
        <p:grpSpPr>
          <a:xfrm>
            <a:off x="0" y="0"/>
            <a:ext cx="12192000" cy="6858000"/>
            <a:chOff x="0" y="0"/>
            <a:chExt cx="12192000" cy="6858000"/>
          </a:xfrm>
        </p:grpSpPr>
        <p:sp>
          <p:nvSpPr>
            <p:cNvPr id="122" name="Google Shape;122;p1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Google Shape;130;p1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11"/>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1"/>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33" name="Google Shape;133;p11"/>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4" name="Google Shape;134;p1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38"/>
        <p:cNvGrpSpPr/>
        <p:nvPr/>
      </p:nvGrpSpPr>
      <p:grpSpPr>
        <a:xfrm>
          <a:off x="0" y="0"/>
          <a:ext cx="0" cy="0"/>
          <a:chOff x="0" y="0"/>
          <a:chExt cx="0" cy="0"/>
        </a:xfrm>
      </p:grpSpPr>
      <p:grpSp>
        <p:nvGrpSpPr>
          <p:cNvPr id="139" name="Google Shape;139;p12"/>
          <p:cNvGrpSpPr/>
          <p:nvPr/>
        </p:nvGrpSpPr>
        <p:grpSpPr>
          <a:xfrm>
            <a:off x="0" y="0"/>
            <a:ext cx="12192000" cy="6858000"/>
            <a:chOff x="0" y="0"/>
            <a:chExt cx="12192000" cy="6858000"/>
          </a:xfrm>
        </p:grpSpPr>
        <p:sp>
          <p:nvSpPr>
            <p:cNvPr id="140" name="Google Shape;140;p1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2"/>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Google Shape;148;p1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12"/>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2"/>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1" name="Google Shape;151;p1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55"/>
        <p:cNvGrpSpPr/>
        <p:nvPr/>
      </p:nvGrpSpPr>
      <p:grpSpPr>
        <a:xfrm>
          <a:off x="0" y="0"/>
          <a:ext cx="0" cy="0"/>
          <a:chOff x="0" y="0"/>
          <a:chExt cx="0" cy="0"/>
        </a:xfrm>
      </p:grpSpPr>
      <p:grpSp>
        <p:nvGrpSpPr>
          <p:cNvPr id="156" name="Google Shape;156;p13"/>
          <p:cNvGrpSpPr/>
          <p:nvPr/>
        </p:nvGrpSpPr>
        <p:grpSpPr>
          <a:xfrm>
            <a:off x="0" y="0"/>
            <a:ext cx="12192000" cy="6858000"/>
            <a:chOff x="0" y="0"/>
            <a:chExt cx="12192000" cy="6858000"/>
          </a:xfrm>
        </p:grpSpPr>
        <p:sp>
          <p:nvSpPr>
            <p:cNvPr id="157" name="Google Shape;157;p1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Google Shape;165;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13"/>
          <p:cNvSpPr txBox="1"/>
          <p:nvPr/>
        </p:nvSpPr>
        <p:spPr>
          <a:xfrm>
            <a:off x="881566" y="607336"/>
            <a:ext cx="801912" cy="156966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9600" b="0" i="0" u="none" strike="noStrike" cap="none">
                <a:solidFill>
                  <a:srgbClr val="EE52A4"/>
                </a:solidFill>
                <a:latin typeface="Arial"/>
                <a:ea typeface="Arial"/>
                <a:cs typeface="Arial"/>
                <a:sym typeface="Arial"/>
              </a:rPr>
              <a:t>“</a:t>
            </a:r>
            <a:endParaRPr/>
          </a:p>
        </p:txBody>
      </p:sp>
      <p:sp>
        <p:nvSpPr>
          <p:cNvPr id="167" name="Google Shape;167;p13"/>
          <p:cNvSpPr txBox="1"/>
          <p:nvPr/>
        </p:nvSpPr>
        <p:spPr>
          <a:xfrm>
            <a:off x="9884458" y="2613787"/>
            <a:ext cx="652763" cy="156966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9600" b="0" i="0" u="none" strike="noStrike" cap="none">
                <a:solidFill>
                  <a:srgbClr val="EE52A4"/>
                </a:solidFill>
                <a:latin typeface="Arial"/>
                <a:ea typeface="Arial"/>
                <a:cs typeface="Arial"/>
                <a:sym typeface="Arial"/>
              </a:rPr>
              <a:t>”</a:t>
            </a:r>
            <a:endParaRPr/>
          </a:p>
        </p:txBody>
      </p:sp>
      <p:sp>
        <p:nvSpPr>
          <p:cNvPr id="168" name="Google Shape;168;p13"/>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3"/>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0" name="Google Shape;170;p13"/>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1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5"/>
        <p:cNvGrpSpPr/>
        <p:nvPr/>
      </p:nvGrpSpPr>
      <p:grpSpPr>
        <a:xfrm>
          <a:off x="0" y="0"/>
          <a:ext cx="0" cy="0"/>
          <a:chOff x="0" y="0"/>
          <a:chExt cx="0" cy="0"/>
        </a:xfrm>
      </p:grpSpPr>
      <p:grpSp>
        <p:nvGrpSpPr>
          <p:cNvPr id="176" name="Google Shape;176;p14"/>
          <p:cNvGrpSpPr/>
          <p:nvPr/>
        </p:nvGrpSpPr>
        <p:grpSpPr>
          <a:xfrm>
            <a:off x="0" y="0"/>
            <a:ext cx="12192000" cy="6858000"/>
            <a:chOff x="0" y="0"/>
            <a:chExt cx="12192000" cy="6858000"/>
          </a:xfrm>
        </p:grpSpPr>
        <p:sp>
          <p:nvSpPr>
            <p:cNvPr id="177" name="Google Shape;177;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Google Shape;185;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Google Shape;186;p14"/>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4"/>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8" name="Google Shape;188;p1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5"/>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5" name="Google Shape;195;p15"/>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6" name="Google Shape;196;p15"/>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7" name="Google Shape;197;p15"/>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8" name="Google Shape;198;p15"/>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15"/>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0" name="Google Shape;200;p15"/>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1" name="Google Shape;201;p15"/>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2" name="Google Shape;202;p1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16"/>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16"/>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09" name="Google Shape;209;p16"/>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0" name="Google Shape;210;p16"/>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1" name="Google Shape;211;p16"/>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2" name="Google Shape;212;p16"/>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3" name="Google Shape;213;p16"/>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4" name="Google Shape;214;p16"/>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5" name="Google Shape;215;p16"/>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16" name="Google Shape;216;p16"/>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7" name="Google Shape;217;p16"/>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8" name="Google Shape;218;p1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6"/>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1"/>
        <p:cNvGrpSpPr/>
        <p:nvPr/>
      </p:nvGrpSpPr>
      <p:grpSpPr>
        <a:xfrm>
          <a:off x="0" y="0"/>
          <a:ext cx="0" cy="0"/>
          <a:chOff x="0" y="0"/>
          <a:chExt cx="0" cy="0"/>
        </a:xfrm>
      </p:grpSpPr>
      <p:sp>
        <p:nvSpPr>
          <p:cNvPr id="222" name="Google Shape;222;p17"/>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7"/>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4" name="Google Shape;224;p17"/>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7"/>
        <p:cNvGrpSpPr/>
        <p:nvPr/>
      </p:nvGrpSpPr>
      <p:grpSpPr>
        <a:xfrm>
          <a:off x="0" y="0"/>
          <a:ext cx="0" cy="0"/>
          <a:chOff x="0" y="0"/>
          <a:chExt cx="0" cy="0"/>
        </a:xfrm>
      </p:grpSpPr>
      <p:grpSp>
        <p:nvGrpSpPr>
          <p:cNvPr id="228" name="Google Shape;228;p18"/>
          <p:cNvGrpSpPr/>
          <p:nvPr/>
        </p:nvGrpSpPr>
        <p:grpSpPr>
          <a:xfrm>
            <a:off x="0" y="0"/>
            <a:ext cx="12192000" cy="6858000"/>
            <a:chOff x="0" y="0"/>
            <a:chExt cx="12192000" cy="6858000"/>
          </a:xfrm>
        </p:grpSpPr>
        <p:sp>
          <p:nvSpPr>
            <p:cNvPr id="229" name="Google Shape;229;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18"/>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18"/>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1" name="Google Shape;241;p18"/>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5" name="Google Shape;35;p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8"/>
        <p:cNvGrpSpPr/>
        <p:nvPr/>
      </p:nvGrpSpPr>
      <p:grpSpPr>
        <a:xfrm>
          <a:off x="0" y="0"/>
          <a:ext cx="0" cy="0"/>
          <a:chOff x="0" y="0"/>
          <a:chExt cx="0" cy="0"/>
        </a:xfrm>
      </p:grpSpPr>
      <p:grpSp>
        <p:nvGrpSpPr>
          <p:cNvPr id="39" name="Google Shape;39;p4"/>
          <p:cNvGrpSpPr/>
          <p:nvPr/>
        </p:nvGrpSpPr>
        <p:grpSpPr>
          <a:xfrm>
            <a:off x="0" y="0"/>
            <a:ext cx="12192000" cy="6858000"/>
            <a:chOff x="0" y="0"/>
            <a:chExt cx="12192000" cy="6858000"/>
          </a:xfrm>
        </p:grpSpPr>
        <p:sp>
          <p:nvSpPr>
            <p:cNvPr id="40" name="Google Shape;40;p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8" name="Google Shape;48;p4"/>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0" name="Google Shape;50;p4"/>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5"/>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6" name="Google Shape;66;p6"/>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7" name="Google Shape;67;p6"/>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8" name="Google Shape;68;p6"/>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69" name="Google Shape;69;p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7"/>
        <p:cNvGrpSpPr/>
        <p:nvPr/>
      </p:nvGrpSpPr>
      <p:grpSpPr>
        <a:xfrm>
          <a:off x="0" y="0"/>
          <a:ext cx="0" cy="0"/>
          <a:chOff x="0" y="0"/>
          <a:chExt cx="0" cy="0"/>
        </a:xfrm>
      </p:grpSpPr>
      <p:sp>
        <p:nvSpPr>
          <p:cNvPr id="78" name="Google Shape;78;p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2"/>
        <p:cNvGrpSpPr/>
        <p:nvPr/>
      </p:nvGrpSpPr>
      <p:grpSpPr>
        <a:xfrm>
          <a:off x="0" y="0"/>
          <a:ext cx="0" cy="0"/>
          <a:chOff x="0" y="0"/>
          <a:chExt cx="0" cy="0"/>
        </a:xfrm>
      </p:grpSpPr>
      <p:grpSp>
        <p:nvGrpSpPr>
          <p:cNvPr id="83" name="Google Shape;83;p9"/>
          <p:cNvGrpSpPr/>
          <p:nvPr/>
        </p:nvGrpSpPr>
        <p:grpSpPr>
          <a:xfrm>
            <a:off x="0" y="0"/>
            <a:ext cx="12192000" cy="6858000"/>
            <a:chOff x="0" y="0"/>
            <a:chExt cx="12192000" cy="6858000"/>
          </a:xfrm>
        </p:grpSpPr>
        <p:sp>
          <p:nvSpPr>
            <p:cNvPr id="84" name="Google Shape;84;p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3" name="Google Shape;93;p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 name="Google Shape;94;p9"/>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6" name="Google Shape;96;p9"/>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7" name="Google Shape;97;p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1"/>
        <p:cNvGrpSpPr/>
        <p:nvPr/>
      </p:nvGrpSpPr>
      <p:grpSpPr>
        <a:xfrm>
          <a:off x="0" y="0"/>
          <a:ext cx="0" cy="0"/>
          <a:chOff x="0" y="0"/>
          <a:chExt cx="0" cy="0"/>
        </a:xfrm>
      </p:grpSpPr>
      <p:grpSp>
        <p:nvGrpSpPr>
          <p:cNvPr id="102" name="Google Shape;102;p10"/>
          <p:cNvGrpSpPr/>
          <p:nvPr/>
        </p:nvGrpSpPr>
        <p:grpSpPr>
          <a:xfrm>
            <a:off x="0" y="0"/>
            <a:ext cx="12192000" cy="6858000"/>
            <a:chOff x="0" y="0"/>
            <a:chExt cx="12192000" cy="6858000"/>
          </a:xfrm>
        </p:grpSpPr>
        <p:sp>
          <p:nvSpPr>
            <p:cNvPr id="103" name="Google Shape;103;p1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0"/>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Google Shape;112;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Google Shape;113;p10"/>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0"/>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15" name="Google Shape;115;p10"/>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6" name="Google Shape;116;p1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12192000" cy="6858000"/>
            <a:chOff x="0" y="0"/>
            <a:chExt cx="12192000" cy="6858000"/>
          </a:xfrm>
        </p:grpSpPr>
        <p:sp>
          <p:nvSpPr>
            <p:cNvPr id="7" name="Google Shape;7;p1"/>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1"/>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en-GB"/>
              <a:t>Morning Challenge</a:t>
            </a:r>
            <a:br>
              <a:rPr lang="en-GB"/>
            </a:br>
            <a:r>
              <a:rPr lang="en-GB"/>
              <a:t>spag</a:t>
            </a:r>
            <a:endParaRPr/>
          </a:p>
        </p:txBody>
      </p:sp>
      <p:sp>
        <p:nvSpPr>
          <p:cNvPr id="250" name="Google Shape;250;p19"/>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endParaRPr/>
          </a:p>
        </p:txBody>
      </p:sp>
      <p:sp>
        <p:nvSpPr>
          <p:cNvPr id="322" name="Google Shape;322;p28"/>
          <p:cNvSpPr txBox="1">
            <a:spLocks noGrp="1"/>
          </p:cNvSpPr>
          <p:nvPr>
            <p:ph type="body" idx="1"/>
          </p:nvPr>
        </p:nvSpPr>
        <p:spPr>
          <a:xfrm>
            <a:off x="1154954" y="2286000"/>
            <a:ext cx="9517400" cy="404948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GB"/>
              <a:t>“Wait for me!” demanded Kay.</a:t>
            </a:r>
            <a:endParaRPr/>
          </a:p>
          <a:p>
            <a:pPr marL="342900" lvl="0" indent="-342900" algn="l" rtl="0">
              <a:spcBef>
                <a:spcPts val="1000"/>
              </a:spcBef>
              <a:spcAft>
                <a:spcPts val="0"/>
              </a:spcAft>
              <a:buSzPts val="1440"/>
              <a:buChar char="►"/>
            </a:pPr>
            <a:r>
              <a:rPr lang="en-GB"/>
              <a:t>“Well done,” stated the teacher.</a:t>
            </a:r>
            <a:endParaRPr/>
          </a:p>
          <a:p>
            <a:pPr marL="342900" lvl="0" indent="-342900" algn="l" rtl="0">
              <a:spcBef>
                <a:spcPts val="1000"/>
              </a:spcBef>
              <a:spcAft>
                <a:spcPts val="0"/>
              </a:spcAft>
              <a:buSzPts val="1440"/>
              <a:buChar char="►"/>
            </a:pPr>
            <a:r>
              <a:rPr lang="en-GB"/>
              <a:t>“You’re early,” explained the waiter. “Your table is not ready yet.”</a:t>
            </a:r>
            <a:endParaRPr/>
          </a:p>
          <a:p>
            <a:pPr marL="342900" lvl="0" indent="-342900" algn="l" rtl="0">
              <a:spcBef>
                <a:spcPts val="1000"/>
              </a:spcBef>
              <a:spcAft>
                <a:spcPts val="0"/>
              </a:spcAft>
              <a:buSzPts val="1440"/>
              <a:buChar char="►"/>
            </a:pPr>
            <a:r>
              <a:rPr lang="en-GB"/>
              <a:t>“Can you sit down?” asked the teacher, “and get on with your work.”</a:t>
            </a:r>
            <a:endParaRPr/>
          </a:p>
          <a:p>
            <a:pPr marL="342900" lvl="0" indent="-342900" algn="l" rtl="0">
              <a:spcBef>
                <a:spcPts val="1000"/>
              </a:spcBef>
              <a:spcAft>
                <a:spcPts val="0"/>
              </a:spcAft>
              <a:buSzPts val="1440"/>
              <a:buChar char="►"/>
            </a:pPr>
            <a:r>
              <a:rPr lang="en-GB"/>
              <a:t>“Dad, I’ve dropped my 50p in the jar of chocolate spread,” said Charlie.</a:t>
            </a:r>
            <a:endParaRPr/>
          </a:p>
          <a:p>
            <a:pPr marL="0" lvl="0" indent="0" algn="l" rtl="0">
              <a:spcBef>
                <a:spcPts val="1000"/>
              </a:spcBef>
              <a:spcAft>
                <a:spcPts val="0"/>
              </a:spcAft>
              <a:buSzPts val="1440"/>
              <a:buNone/>
            </a:pPr>
            <a:r>
              <a:rPr lang="en-GB"/>
              <a:t>“ What !” exclaimed Dad looking up from his newspaper. “You’ve dropped what, where ?” </a:t>
            </a:r>
            <a:endParaRPr/>
          </a:p>
          <a:p>
            <a:pPr marL="0" lvl="0" indent="0" algn="l" rtl="0">
              <a:spcBef>
                <a:spcPts val="1000"/>
              </a:spcBef>
              <a:spcAft>
                <a:spcPts val="0"/>
              </a:spcAft>
              <a:buSzPts val="1440"/>
              <a:buNone/>
            </a:pPr>
            <a:r>
              <a:rPr lang="en-GB"/>
              <a:t>“I was throwing my 50p in the air and it fell into the jar of chocolate spread. Look, I think I can fish it out,” explained Charlie. </a:t>
            </a:r>
            <a:endParaRPr/>
          </a:p>
          <a:p>
            <a:pPr marL="0" lvl="0" indent="0" algn="l" rtl="0">
              <a:spcBef>
                <a:spcPts val="1000"/>
              </a:spcBef>
              <a:spcAft>
                <a:spcPts val="0"/>
              </a:spcAft>
              <a:buSzPts val="1440"/>
              <a:buNone/>
            </a:pPr>
            <a:r>
              <a:rPr lang="en-GB"/>
              <a:t>“Charlie take your hand out of that jar now,” shouted Dad, “you’re making a dreadful mess all over the table!”</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a:t>Day 1 - What do each of these words mean?</a:t>
            </a:r>
            <a:br>
              <a:rPr lang="en-GB"/>
            </a:br>
            <a:r>
              <a:rPr lang="en-GB"/>
              <a:t>Can you think of two examples of each?</a:t>
            </a:r>
            <a:br>
              <a:rPr lang="en-GB"/>
            </a:br>
            <a:endParaRPr/>
          </a:p>
        </p:txBody>
      </p:sp>
      <p:sp>
        <p:nvSpPr>
          <p:cNvPr id="256" name="Google Shape;256;p20"/>
          <p:cNvSpPr txBox="1">
            <a:spLocks noGrp="1"/>
          </p:cNvSpPr>
          <p:nvPr>
            <p:ph type="body" idx="1"/>
          </p:nvPr>
        </p:nvSpPr>
        <p:spPr>
          <a:xfrm rot="-1081048">
            <a:off x="939866" y="2531661"/>
            <a:ext cx="2131173" cy="51497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GB"/>
              <a:t>NOUN</a:t>
            </a:r>
            <a:endParaRPr/>
          </a:p>
        </p:txBody>
      </p:sp>
      <p:sp>
        <p:nvSpPr>
          <p:cNvPr id="257" name="Google Shape;257;p20"/>
          <p:cNvSpPr txBox="1"/>
          <p:nvPr/>
        </p:nvSpPr>
        <p:spPr>
          <a:xfrm rot="824842">
            <a:off x="4553923" y="2531661"/>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VERB</a:t>
            </a:r>
            <a:endParaRPr sz="2000" b="0" i="0" u="none" strike="noStrike" cap="none">
              <a:solidFill>
                <a:schemeClr val="dk1"/>
              </a:solidFill>
              <a:latin typeface="Century Gothic"/>
              <a:ea typeface="Century Gothic"/>
              <a:cs typeface="Century Gothic"/>
              <a:sym typeface="Century Gothic"/>
            </a:endParaRPr>
          </a:p>
        </p:txBody>
      </p:sp>
      <p:sp>
        <p:nvSpPr>
          <p:cNvPr id="258" name="Google Shape;258;p20"/>
          <p:cNvSpPr txBox="1"/>
          <p:nvPr/>
        </p:nvSpPr>
        <p:spPr>
          <a:xfrm rot="-1081048">
            <a:off x="2532072" y="3207336"/>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ADVERB</a:t>
            </a:r>
            <a:endParaRPr sz="2000" b="0" i="0" u="none" strike="noStrike" cap="none">
              <a:solidFill>
                <a:schemeClr val="dk1"/>
              </a:solidFill>
              <a:latin typeface="Century Gothic"/>
              <a:ea typeface="Century Gothic"/>
              <a:cs typeface="Century Gothic"/>
              <a:sym typeface="Century Gothic"/>
            </a:endParaRPr>
          </a:p>
        </p:txBody>
      </p:sp>
      <p:sp>
        <p:nvSpPr>
          <p:cNvPr id="259" name="Google Shape;259;p20"/>
          <p:cNvSpPr txBox="1"/>
          <p:nvPr/>
        </p:nvSpPr>
        <p:spPr>
          <a:xfrm rot="318030">
            <a:off x="2153817" y="4590859"/>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ADJECTIVE</a:t>
            </a:r>
            <a:endParaRPr sz="2000" b="0" i="0" u="none" strike="noStrike" cap="none">
              <a:solidFill>
                <a:schemeClr val="dk1"/>
              </a:solidFill>
              <a:latin typeface="Century Gothic"/>
              <a:ea typeface="Century Gothic"/>
              <a:cs typeface="Century Gothic"/>
              <a:sym typeface="Century Gothic"/>
            </a:endParaRPr>
          </a:p>
        </p:txBody>
      </p:sp>
      <p:sp>
        <p:nvSpPr>
          <p:cNvPr id="260" name="Google Shape;260;p20"/>
          <p:cNvSpPr txBox="1"/>
          <p:nvPr/>
        </p:nvSpPr>
        <p:spPr>
          <a:xfrm rot="158044">
            <a:off x="6317409" y="3034999"/>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SIMILE</a:t>
            </a:r>
            <a:endParaRPr sz="2000" b="0" i="0" u="none" strike="noStrike" cap="none">
              <a:solidFill>
                <a:schemeClr val="dk1"/>
              </a:solidFill>
              <a:latin typeface="Century Gothic"/>
              <a:ea typeface="Century Gothic"/>
              <a:cs typeface="Century Gothic"/>
              <a:sym typeface="Century Gothic"/>
            </a:endParaRPr>
          </a:p>
        </p:txBody>
      </p:sp>
      <p:sp>
        <p:nvSpPr>
          <p:cNvPr id="261" name="Google Shape;261;p20"/>
          <p:cNvSpPr txBox="1"/>
          <p:nvPr/>
        </p:nvSpPr>
        <p:spPr>
          <a:xfrm rot="-1081048">
            <a:off x="4861809" y="4236033"/>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METAPHOR</a:t>
            </a:r>
            <a:endParaRPr sz="2000" b="0" i="0" u="none" strike="noStrike" cap="none">
              <a:solidFill>
                <a:schemeClr val="dk1"/>
              </a:solidFill>
              <a:latin typeface="Century Gothic"/>
              <a:ea typeface="Century Gothic"/>
              <a:cs typeface="Century Gothic"/>
              <a:sym typeface="Century Gothic"/>
            </a:endParaRPr>
          </a:p>
        </p:txBody>
      </p:sp>
      <p:sp>
        <p:nvSpPr>
          <p:cNvPr id="262" name="Google Shape;262;p20"/>
          <p:cNvSpPr txBox="1"/>
          <p:nvPr/>
        </p:nvSpPr>
        <p:spPr>
          <a:xfrm rot="618494">
            <a:off x="9378984" y="3653596"/>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PRONOUN</a:t>
            </a:r>
            <a:endParaRPr sz="2000" b="0" i="0" u="none" strike="noStrike" cap="none">
              <a:solidFill>
                <a:schemeClr val="dk1"/>
              </a:solidFill>
              <a:latin typeface="Century Gothic"/>
              <a:ea typeface="Century Gothic"/>
              <a:cs typeface="Century Gothic"/>
              <a:sym typeface="Century Gothic"/>
            </a:endParaRPr>
          </a:p>
        </p:txBody>
      </p:sp>
      <p:sp>
        <p:nvSpPr>
          <p:cNvPr id="263" name="Google Shape;263;p20"/>
          <p:cNvSpPr txBox="1"/>
          <p:nvPr/>
        </p:nvSpPr>
        <p:spPr>
          <a:xfrm rot="-1081048">
            <a:off x="1353525" y="5139879"/>
            <a:ext cx="2131173" cy="51497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000"/>
              <a:buFont typeface="Arial"/>
              <a:buNone/>
            </a:pPr>
            <a:endParaRPr sz="2000" b="0" i="0" u="none" strike="noStrike" cap="none">
              <a:solidFill>
                <a:schemeClr val="dk1"/>
              </a:solidFill>
              <a:latin typeface="Century Gothic"/>
              <a:ea typeface="Century Gothic"/>
              <a:cs typeface="Century Gothic"/>
              <a:sym typeface="Century Gothic"/>
            </a:endParaRPr>
          </a:p>
        </p:txBody>
      </p:sp>
      <p:sp>
        <p:nvSpPr>
          <p:cNvPr id="264" name="Google Shape;264;p20"/>
          <p:cNvSpPr txBox="1"/>
          <p:nvPr/>
        </p:nvSpPr>
        <p:spPr>
          <a:xfrm rot="460375">
            <a:off x="8560913" y="2066117"/>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dk1"/>
              </a:buClr>
              <a:buSzPts val="1700"/>
              <a:buFont typeface="Arial"/>
              <a:buChar char="•"/>
            </a:pPr>
            <a:r>
              <a:rPr lang="en-GB" sz="1700" b="0" i="0" u="none" strike="noStrike" cap="none">
                <a:solidFill>
                  <a:schemeClr val="dk1"/>
                </a:solidFill>
                <a:latin typeface="Century Gothic"/>
                <a:ea typeface="Century Gothic"/>
                <a:cs typeface="Century Gothic"/>
                <a:sym typeface="Century Gothic"/>
              </a:rPr>
              <a:t>CONJUNCTION</a:t>
            </a:r>
            <a:endParaRPr sz="1700" b="0" i="0" u="none" strike="noStrike" cap="none">
              <a:solidFill>
                <a:schemeClr val="dk1"/>
              </a:solidFill>
              <a:latin typeface="Century Gothic"/>
              <a:ea typeface="Century Gothic"/>
              <a:cs typeface="Century Gothic"/>
              <a:sym typeface="Century Gothic"/>
            </a:endParaRPr>
          </a:p>
        </p:txBody>
      </p:sp>
      <p:sp>
        <p:nvSpPr>
          <p:cNvPr id="265" name="Google Shape;265;p20"/>
          <p:cNvSpPr txBox="1"/>
          <p:nvPr/>
        </p:nvSpPr>
        <p:spPr>
          <a:xfrm rot="1208515">
            <a:off x="8289901" y="5139879"/>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DETERMINER</a:t>
            </a:r>
            <a:endParaRPr sz="2000" b="0" i="0" u="none" strike="noStrike" cap="none">
              <a:solidFill>
                <a:schemeClr val="dk1"/>
              </a:solidFill>
              <a:latin typeface="Century Gothic"/>
              <a:ea typeface="Century Gothic"/>
              <a:cs typeface="Century Gothic"/>
              <a:sym typeface="Century Gothic"/>
            </a:endParaRPr>
          </a:p>
        </p:txBody>
      </p:sp>
      <p:sp>
        <p:nvSpPr>
          <p:cNvPr id="266" name="Google Shape;266;p20"/>
          <p:cNvSpPr txBox="1"/>
          <p:nvPr/>
        </p:nvSpPr>
        <p:spPr>
          <a:xfrm rot="251474">
            <a:off x="3498829" y="5698724"/>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PHRASE</a:t>
            </a:r>
            <a:endParaRPr sz="2000" b="0" i="0" u="none" strike="noStrike" cap="none">
              <a:solidFill>
                <a:schemeClr val="dk1"/>
              </a:solidFill>
              <a:latin typeface="Century Gothic"/>
              <a:ea typeface="Century Gothic"/>
              <a:cs typeface="Century Gothic"/>
              <a:sym typeface="Century Gothic"/>
            </a:endParaRPr>
          </a:p>
        </p:txBody>
      </p:sp>
      <p:sp>
        <p:nvSpPr>
          <p:cNvPr id="267" name="Google Shape;267;p20"/>
          <p:cNvSpPr txBox="1"/>
          <p:nvPr/>
        </p:nvSpPr>
        <p:spPr>
          <a:xfrm rot="-1081048">
            <a:off x="7754321" y="2998218"/>
            <a:ext cx="2131173" cy="5149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CLAUSE</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1"/>
          <p:cNvSpPr txBox="1">
            <a:spLocks noGrp="1"/>
          </p:cNvSpPr>
          <p:nvPr>
            <p:ph type="body" idx="1"/>
          </p:nvPr>
        </p:nvSpPr>
        <p:spPr>
          <a:xfrm>
            <a:off x="470263" y="378823"/>
            <a:ext cx="11560628" cy="625710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40"/>
              <a:buChar char="►"/>
            </a:pPr>
            <a:r>
              <a:rPr lang="en-GB">
                <a:solidFill>
                  <a:srgbClr val="00B0F0"/>
                </a:solidFill>
              </a:rPr>
              <a:t>Noun</a:t>
            </a:r>
            <a:r>
              <a:rPr lang="en-GB"/>
              <a:t> - A word that names a person, place, thing, idea, quality, or action </a:t>
            </a:r>
            <a:endParaRPr/>
          </a:p>
          <a:p>
            <a:pPr marL="342900" lvl="0" indent="-342900" algn="l" rtl="0">
              <a:lnSpc>
                <a:spcPct val="90000"/>
              </a:lnSpc>
              <a:spcBef>
                <a:spcPts val="1000"/>
              </a:spcBef>
              <a:spcAft>
                <a:spcPts val="0"/>
              </a:spcAft>
              <a:buSzPts val="1440"/>
              <a:buChar char="►"/>
            </a:pPr>
            <a:r>
              <a:rPr lang="en-GB">
                <a:solidFill>
                  <a:srgbClr val="FF0000"/>
                </a:solidFill>
              </a:rPr>
              <a:t>Verb</a:t>
            </a:r>
            <a:r>
              <a:rPr lang="en-GB"/>
              <a:t> - A verb describes an action </a:t>
            </a:r>
            <a:r>
              <a:rPr lang="en-GB" i="1"/>
              <a:t>e.g. work; </a:t>
            </a:r>
            <a:r>
              <a:rPr lang="en-GB"/>
              <a:t>an</a:t>
            </a:r>
            <a:r>
              <a:rPr lang="en-GB" i="1"/>
              <a:t> </a:t>
            </a:r>
            <a:r>
              <a:rPr lang="en-GB"/>
              <a:t>occurrence </a:t>
            </a:r>
            <a:r>
              <a:rPr lang="en-GB" i="1"/>
              <a:t>e.g. exists ; </a:t>
            </a:r>
            <a:r>
              <a:rPr lang="en-GB"/>
              <a:t>or a state of being </a:t>
            </a:r>
            <a:r>
              <a:rPr lang="en-GB" i="1"/>
              <a:t>e.g. feel.</a:t>
            </a:r>
            <a:r>
              <a:rPr lang="en-GB"/>
              <a:t> </a:t>
            </a:r>
            <a:endParaRPr/>
          </a:p>
          <a:p>
            <a:pPr marL="342900" lvl="0" indent="-342900" algn="l" rtl="0">
              <a:lnSpc>
                <a:spcPct val="90000"/>
              </a:lnSpc>
              <a:spcBef>
                <a:spcPts val="1000"/>
              </a:spcBef>
              <a:spcAft>
                <a:spcPts val="0"/>
              </a:spcAft>
              <a:buSzPts val="1440"/>
              <a:buChar char="►"/>
            </a:pPr>
            <a:r>
              <a:rPr lang="en-GB">
                <a:solidFill>
                  <a:schemeClr val="accent1"/>
                </a:solidFill>
              </a:rPr>
              <a:t>Adjective</a:t>
            </a:r>
            <a:r>
              <a:rPr lang="en-GB"/>
              <a:t> - An adjective describes or modifies a noun or pronoun. </a:t>
            </a:r>
            <a:r>
              <a:rPr lang="en-GB" i="1"/>
              <a:t>e.g. </a:t>
            </a:r>
            <a:r>
              <a:rPr lang="en-GB" i="1" u="sng"/>
              <a:t>tall</a:t>
            </a:r>
            <a:r>
              <a:rPr lang="en-GB" i="1"/>
              <a:t> man.</a:t>
            </a:r>
            <a:r>
              <a:rPr lang="en-GB"/>
              <a:t> </a:t>
            </a:r>
            <a:endParaRPr/>
          </a:p>
          <a:p>
            <a:pPr marL="342900" lvl="0" indent="-342900" algn="l" rtl="0">
              <a:lnSpc>
                <a:spcPct val="90000"/>
              </a:lnSpc>
              <a:spcBef>
                <a:spcPts val="1000"/>
              </a:spcBef>
              <a:spcAft>
                <a:spcPts val="0"/>
              </a:spcAft>
              <a:buSzPts val="1440"/>
              <a:buChar char="►"/>
            </a:pPr>
            <a:r>
              <a:rPr lang="en-GB">
                <a:solidFill>
                  <a:srgbClr val="FF0000"/>
                </a:solidFill>
              </a:rPr>
              <a:t>Adverb</a:t>
            </a:r>
            <a:r>
              <a:rPr lang="en-GB"/>
              <a:t> - An adverb describes or modifies a verb, an adjective, another adverb or pronoun (When, where, how)</a:t>
            </a:r>
            <a:endParaRPr/>
          </a:p>
          <a:p>
            <a:pPr marL="342900" lvl="0" indent="-342900" algn="l" rtl="0">
              <a:lnSpc>
                <a:spcPct val="90000"/>
              </a:lnSpc>
              <a:spcBef>
                <a:spcPts val="1000"/>
              </a:spcBef>
              <a:spcAft>
                <a:spcPts val="0"/>
              </a:spcAft>
              <a:buSzPts val="1440"/>
              <a:buChar char="►"/>
            </a:pPr>
            <a:r>
              <a:rPr lang="en-GB">
                <a:solidFill>
                  <a:schemeClr val="accent1"/>
                </a:solidFill>
              </a:rPr>
              <a:t>Determiner</a:t>
            </a:r>
            <a:r>
              <a:rPr lang="en-GB"/>
              <a:t> - a word that is used before a noun to show which particular example of the noun you are referring to.</a:t>
            </a:r>
            <a:endParaRPr/>
          </a:p>
          <a:p>
            <a:pPr marL="342900" lvl="0" indent="-342900" algn="l" rtl="0">
              <a:lnSpc>
                <a:spcPct val="90000"/>
              </a:lnSpc>
              <a:spcBef>
                <a:spcPts val="1000"/>
              </a:spcBef>
              <a:spcAft>
                <a:spcPts val="0"/>
              </a:spcAft>
              <a:buSzPts val="1440"/>
              <a:buChar char="►"/>
            </a:pPr>
            <a:r>
              <a:rPr lang="en-GB">
                <a:solidFill>
                  <a:srgbClr val="FF0000"/>
                </a:solidFill>
              </a:rPr>
              <a:t>Conjunction</a:t>
            </a:r>
            <a:r>
              <a:rPr lang="en-GB"/>
              <a:t> - A word or phrase that links phrases, clauses or sentences.</a:t>
            </a:r>
            <a:endParaRPr/>
          </a:p>
          <a:p>
            <a:pPr marL="342900" lvl="0" indent="-342900" algn="l" rtl="0">
              <a:lnSpc>
                <a:spcPct val="90000"/>
              </a:lnSpc>
              <a:spcBef>
                <a:spcPts val="1000"/>
              </a:spcBef>
              <a:spcAft>
                <a:spcPts val="0"/>
              </a:spcAft>
              <a:buSzPts val="1440"/>
              <a:buChar char="►"/>
            </a:pPr>
            <a:r>
              <a:rPr lang="en-GB">
                <a:solidFill>
                  <a:schemeClr val="accent1"/>
                </a:solidFill>
              </a:rPr>
              <a:t>Pronoun</a:t>
            </a:r>
            <a:r>
              <a:rPr lang="en-GB"/>
              <a:t> - A pronoun replaces a noun, phrase, or clause, to make language more clear and concise. It refers to something or someone. </a:t>
            </a:r>
            <a:r>
              <a:rPr lang="en-GB" i="1"/>
              <a:t>e.g. I, you, they, it.</a:t>
            </a:r>
            <a:r>
              <a:rPr lang="en-GB"/>
              <a:t> </a:t>
            </a:r>
            <a:endParaRPr/>
          </a:p>
          <a:p>
            <a:pPr marL="342900" lvl="0" indent="-342900" algn="l" rtl="0">
              <a:lnSpc>
                <a:spcPct val="90000"/>
              </a:lnSpc>
              <a:spcBef>
                <a:spcPts val="1000"/>
              </a:spcBef>
              <a:spcAft>
                <a:spcPts val="0"/>
              </a:spcAft>
              <a:buSzPts val="1440"/>
              <a:buChar char="►"/>
            </a:pPr>
            <a:r>
              <a:rPr lang="en-GB">
                <a:solidFill>
                  <a:srgbClr val="FF0000"/>
                </a:solidFill>
              </a:rPr>
              <a:t>Simile</a:t>
            </a:r>
            <a:r>
              <a:rPr lang="en-GB"/>
              <a:t> - One thing is likened to another by the use of the words "like" or "as“.</a:t>
            </a:r>
            <a:endParaRPr/>
          </a:p>
          <a:p>
            <a:pPr marL="342900" lvl="0" indent="-342900" algn="l" rtl="0">
              <a:lnSpc>
                <a:spcPct val="90000"/>
              </a:lnSpc>
              <a:spcBef>
                <a:spcPts val="1000"/>
              </a:spcBef>
              <a:spcAft>
                <a:spcPts val="0"/>
              </a:spcAft>
              <a:buSzPts val="1440"/>
              <a:buChar char="►"/>
            </a:pPr>
            <a:r>
              <a:rPr lang="en-GB">
                <a:solidFill>
                  <a:schemeClr val="accent1"/>
                </a:solidFill>
              </a:rPr>
              <a:t>Metaphor</a:t>
            </a:r>
            <a:r>
              <a:rPr lang="en-GB"/>
              <a:t> - A figure of speech in which a word or phrase, which ordinarily means one thing is used to describe another (to which it does not literally apply), in order to suggest a similarity between them.  </a:t>
            </a:r>
            <a:endParaRPr/>
          </a:p>
          <a:p>
            <a:pPr marL="342900" lvl="0" indent="-342900" algn="l" rtl="0">
              <a:lnSpc>
                <a:spcPct val="90000"/>
              </a:lnSpc>
              <a:spcBef>
                <a:spcPts val="1000"/>
              </a:spcBef>
              <a:spcAft>
                <a:spcPts val="0"/>
              </a:spcAft>
              <a:buSzPts val="1440"/>
              <a:buChar char="►"/>
            </a:pPr>
            <a:r>
              <a:rPr lang="en-GB">
                <a:solidFill>
                  <a:srgbClr val="FF0000"/>
                </a:solidFill>
              </a:rPr>
              <a:t>Phrase</a:t>
            </a:r>
            <a:r>
              <a:rPr lang="en-GB"/>
              <a:t>- A group of related words, which represents only part of a sentence and does not convey meaning alone. </a:t>
            </a:r>
            <a:endParaRPr/>
          </a:p>
          <a:p>
            <a:pPr marL="342900" lvl="0" indent="-342900" algn="l" rtl="0">
              <a:lnSpc>
                <a:spcPct val="90000"/>
              </a:lnSpc>
              <a:spcBef>
                <a:spcPts val="1000"/>
              </a:spcBef>
              <a:spcAft>
                <a:spcPts val="0"/>
              </a:spcAft>
              <a:buSzPts val="1440"/>
              <a:buChar char="►"/>
            </a:pPr>
            <a:r>
              <a:rPr lang="en-GB">
                <a:solidFill>
                  <a:schemeClr val="accent1"/>
                </a:solidFill>
              </a:rPr>
              <a:t>Clause</a:t>
            </a:r>
            <a:r>
              <a:rPr lang="en-GB"/>
              <a:t> - A group of words that contains both a subject and a verb and can stand alone as a complete sentence.</a:t>
            </a:r>
            <a:endParaRPr/>
          </a:p>
          <a:p>
            <a:pPr marL="342900" lvl="0" indent="-251459" algn="l" rtl="0">
              <a:lnSpc>
                <a:spcPct val="90000"/>
              </a:lnSpc>
              <a:spcBef>
                <a:spcPts val="1000"/>
              </a:spcBef>
              <a:spcAft>
                <a:spcPts val="0"/>
              </a:spcAft>
              <a:buSzPts val="144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 calcmode="lin" valueType="num">
                                      <p:cBhvr additive="base">
                                        <p:cTn id="7" dur="500"/>
                                        <p:tgtEl>
                                          <p:spTgt spid="2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2">
                                            <p:txEl>
                                              <p:pRg st="1" end="1"/>
                                            </p:txEl>
                                          </p:spTgt>
                                        </p:tgtEl>
                                        <p:attrNameLst>
                                          <p:attrName>style.visibility</p:attrName>
                                        </p:attrNameLst>
                                      </p:cBhvr>
                                      <p:to>
                                        <p:strVal val="visible"/>
                                      </p:to>
                                    </p:set>
                                    <p:anim calcmode="lin" valueType="num">
                                      <p:cBhvr additive="base">
                                        <p:cTn id="12" dur="500"/>
                                        <p:tgtEl>
                                          <p:spTgt spid="2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2">
                                            <p:txEl>
                                              <p:pRg st="2" end="2"/>
                                            </p:txEl>
                                          </p:spTgt>
                                        </p:tgtEl>
                                        <p:attrNameLst>
                                          <p:attrName>style.visibility</p:attrName>
                                        </p:attrNameLst>
                                      </p:cBhvr>
                                      <p:to>
                                        <p:strVal val="visible"/>
                                      </p:to>
                                    </p:set>
                                    <p:anim calcmode="lin" valueType="num">
                                      <p:cBhvr additive="base">
                                        <p:cTn id="17" dur="500"/>
                                        <p:tgtEl>
                                          <p:spTgt spid="2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2">
                                            <p:txEl>
                                              <p:pRg st="3" end="3"/>
                                            </p:txEl>
                                          </p:spTgt>
                                        </p:tgtEl>
                                        <p:attrNameLst>
                                          <p:attrName>style.visibility</p:attrName>
                                        </p:attrNameLst>
                                      </p:cBhvr>
                                      <p:to>
                                        <p:strVal val="visible"/>
                                      </p:to>
                                    </p:set>
                                    <p:anim calcmode="lin" valueType="num">
                                      <p:cBhvr additive="base">
                                        <p:cTn id="22" dur="500"/>
                                        <p:tgtEl>
                                          <p:spTgt spid="2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2">
                                            <p:txEl>
                                              <p:pRg st="4" end="4"/>
                                            </p:txEl>
                                          </p:spTgt>
                                        </p:tgtEl>
                                        <p:attrNameLst>
                                          <p:attrName>style.visibility</p:attrName>
                                        </p:attrNameLst>
                                      </p:cBhvr>
                                      <p:to>
                                        <p:strVal val="visible"/>
                                      </p:to>
                                    </p:set>
                                    <p:anim calcmode="lin" valueType="num">
                                      <p:cBhvr additive="base">
                                        <p:cTn id="27" dur="500"/>
                                        <p:tgtEl>
                                          <p:spTgt spid="2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2">
                                            <p:txEl>
                                              <p:pRg st="5" end="5"/>
                                            </p:txEl>
                                          </p:spTgt>
                                        </p:tgtEl>
                                        <p:attrNameLst>
                                          <p:attrName>style.visibility</p:attrName>
                                        </p:attrNameLst>
                                      </p:cBhvr>
                                      <p:to>
                                        <p:strVal val="visible"/>
                                      </p:to>
                                    </p:set>
                                    <p:anim calcmode="lin" valueType="num">
                                      <p:cBhvr additive="base">
                                        <p:cTn id="32" dur="500"/>
                                        <p:tgtEl>
                                          <p:spTgt spid="2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2">
                                            <p:txEl>
                                              <p:pRg st="6" end="6"/>
                                            </p:txEl>
                                          </p:spTgt>
                                        </p:tgtEl>
                                        <p:attrNameLst>
                                          <p:attrName>style.visibility</p:attrName>
                                        </p:attrNameLst>
                                      </p:cBhvr>
                                      <p:to>
                                        <p:strVal val="visible"/>
                                      </p:to>
                                    </p:set>
                                    <p:anim calcmode="lin" valueType="num">
                                      <p:cBhvr additive="base">
                                        <p:cTn id="37" dur="500"/>
                                        <p:tgtEl>
                                          <p:spTgt spid="27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2">
                                            <p:txEl>
                                              <p:pRg st="7" end="7"/>
                                            </p:txEl>
                                          </p:spTgt>
                                        </p:tgtEl>
                                        <p:attrNameLst>
                                          <p:attrName>style.visibility</p:attrName>
                                        </p:attrNameLst>
                                      </p:cBhvr>
                                      <p:to>
                                        <p:strVal val="visible"/>
                                      </p:to>
                                    </p:set>
                                    <p:anim calcmode="lin" valueType="num">
                                      <p:cBhvr additive="base">
                                        <p:cTn id="42" dur="500"/>
                                        <p:tgtEl>
                                          <p:spTgt spid="27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2">
                                            <p:txEl>
                                              <p:pRg st="8" end="8"/>
                                            </p:txEl>
                                          </p:spTgt>
                                        </p:tgtEl>
                                        <p:attrNameLst>
                                          <p:attrName>style.visibility</p:attrName>
                                        </p:attrNameLst>
                                      </p:cBhvr>
                                      <p:to>
                                        <p:strVal val="visible"/>
                                      </p:to>
                                    </p:set>
                                    <p:anim calcmode="lin" valueType="num">
                                      <p:cBhvr additive="base">
                                        <p:cTn id="47" dur="500"/>
                                        <p:tgtEl>
                                          <p:spTgt spid="27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72">
                                            <p:txEl>
                                              <p:pRg st="9" end="9"/>
                                            </p:txEl>
                                          </p:spTgt>
                                        </p:tgtEl>
                                        <p:attrNameLst>
                                          <p:attrName>style.visibility</p:attrName>
                                        </p:attrNameLst>
                                      </p:cBhvr>
                                      <p:to>
                                        <p:strVal val="visible"/>
                                      </p:to>
                                    </p:set>
                                    <p:anim calcmode="lin" valueType="num">
                                      <p:cBhvr additive="base">
                                        <p:cTn id="52" dur="500"/>
                                        <p:tgtEl>
                                          <p:spTgt spid="27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2">
                                            <p:txEl>
                                              <p:pRg st="10" end="10"/>
                                            </p:txEl>
                                          </p:spTgt>
                                        </p:tgtEl>
                                        <p:attrNameLst>
                                          <p:attrName>style.visibility</p:attrName>
                                        </p:attrNameLst>
                                      </p:cBhvr>
                                      <p:to>
                                        <p:strVal val="visible"/>
                                      </p:to>
                                    </p:set>
                                    <p:anim calcmode="lin" valueType="num">
                                      <p:cBhvr additive="base">
                                        <p:cTn id="57" dur="500"/>
                                        <p:tgtEl>
                                          <p:spTgt spid="27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72">
                                            <p:txEl>
                                              <p:pRg st="11" end="11"/>
                                            </p:txEl>
                                          </p:spTgt>
                                        </p:tgtEl>
                                        <p:attrNameLst>
                                          <p:attrName>style.visibility</p:attrName>
                                        </p:attrNameLst>
                                      </p:cBhvr>
                                      <p:to>
                                        <p:strVal val="visible"/>
                                      </p:to>
                                    </p:set>
                                    <p:anim calcmode="lin" valueType="num">
                                      <p:cBhvr additive="base">
                                        <p:cTn id="62" dur="500"/>
                                        <p:tgtEl>
                                          <p:spTgt spid="27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txBox="1">
            <a:spLocks noGrp="1"/>
          </p:cNvSpPr>
          <p:nvPr>
            <p:ph type="title"/>
          </p:nvPr>
        </p:nvSpPr>
        <p:spPr>
          <a:xfrm>
            <a:off x="913776" y="474825"/>
            <a:ext cx="10364451" cy="15961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240"/>
              <a:buFont typeface="Century Gothic"/>
              <a:buNone/>
            </a:pPr>
            <a:r>
              <a:rPr lang="en-GB" sz="3240"/>
              <a:t>Day 2 - Thinking of the work we did yesterday, what can you identify in this passage?</a:t>
            </a:r>
            <a:br>
              <a:rPr lang="en-GB" sz="3240"/>
            </a:br>
            <a:r>
              <a:rPr lang="en-GB" sz="2430"/>
              <a:t>Think about: nouns, verbs, adjectives, adverbs, determiners, conjunctions, pronouns</a:t>
            </a:r>
            <a:endParaRPr sz="2430"/>
          </a:p>
        </p:txBody>
      </p:sp>
      <p:sp>
        <p:nvSpPr>
          <p:cNvPr id="278" name="Google Shape;278;p22"/>
          <p:cNvSpPr txBox="1">
            <a:spLocks noGrp="1"/>
          </p:cNvSpPr>
          <p:nvPr>
            <p:ph type="body" idx="1"/>
          </p:nvPr>
        </p:nvSpPr>
        <p:spPr>
          <a:xfrm>
            <a:off x="913775" y="2481944"/>
            <a:ext cx="10364452" cy="437605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GB"/>
              <a:t>His backpack lay on the seat next to him. It contained his toothbrush, toothpaste, and a box of stationery his mother had given him He'd promised to write to her at least once a week. He looked carefully out the window, although there wasn't much to see— mostly fields of hay and cotton. He was on a long bus ride to nowhere The bus wasn't air-conditioned, and the hot, heavy air was almost as stifling as the handcuffs. Stanley and his parents had tried to pretend that he was just going away to camp for a while, just like rich kids do. When Stanley was younger he used to play with stuffed animals, and pretend the animals were at camp. Camp Fun and Games he called it. Sometimes he'd have them play soccer with a marble. Other times they'd run an obstacle course, or go bungee jumping off a table, tied to broken rubber bands. Now Stanley tried to pretend he was going to Camp Fun and Games. Maybe he'd make some friends, he thought. At least he'd get to swim in the lake.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a:t>Types of sentence. How many types of sentence can you think of? Can you think of an example for each of the types below?</a:t>
            </a:r>
            <a:endParaRPr/>
          </a:p>
        </p:txBody>
      </p:sp>
      <p:sp>
        <p:nvSpPr>
          <p:cNvPr id="284" name="Google Shape;284;p23"/>
          <p:cNvSpPr txBox="1">
            <a:spLocks noGrp="1"/>
          </p:cNvSpPr>
          <p:nvPr>
            <p:ph type="body" idx="1"/>
          </p:nvPr>
        </p:nvSpPr>
        <p:spPr>
          <a:xfrm>
            <a:off x="913775" y="2367094"/>
            <a:ext cx="2090682" cy="5851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GB"/>
              <a:t>SIMPLE</a:t>
            </a:r>
            <a:endParaRPr/>
          </a:p>
        </p:txBody>
      </p:sp>
      <p:sp>
        <p:nvSpPr>
          <p:cNvPr id="285" name="Google Shape;285;p23"/>
          <p:cNvSpPr txBox="1"/>
          <p:nvPr/>
        </p:nvSpPr>
        <p:spPr>
          <a:xfrm>
            <a:off x="3273798" y="2275374"/>
            <a:ext cx="2090682" cy="5851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COMPOUND</a:t>
            </a:r>
            <a:endParaRPr sz="2000" b="0" i="0" u="none" strike="noStrike" cap="none">
              <a:solidFill>
                <a:schemeClr val="dk1"/>
              </a:solidFill>
              <a:latin typeface="Century Gothic"/>
              <a:ea typeface="Century Gothic"/>
              <a:cs typeface="Century Gothic"/>
              <a:sym typeface="Century Gothic"/>
            </a:endParaRPr>
          </a:p>
        </p:txBody>
      </p:sp>
      <p:sp>
        <p:nvSpPr>
          <p:cNvPr id="286" name="Google Shape;286;p23"/>
          <p:cNvSpPr txBox="1"/>
          <p:nvPr/>
        </p:nvSpPr>
        <p:spPr>
          <a:xfrm>
            <a:off x="6892209" y="2275374"/>
            <a:ext cx="2090682" cy="5851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Arial"/>
              <a:buChar char="•"/>
            </a:pPr>
            <a:r>
              <a:rPr lang="en-GB" sz="2000" b="0" i="0" u="none" strike="noStrike" cap="none">
                <a:solidFill>
                  <a:schemeClr val="dk1"/>
                </a:solidFill>
                <a:latin typeface="Century Gothic"/>
                <a:ea typeface="Century Gothic"/>
                <a:cs typeface="Century Gothic"/>
                <a:sym typeface="Century Gothic"/>
              </a:rPr>
              <a:t>COMPLEX</a:t>
            </a:r>
            <a:endParaRPr sz="2000" b="0" i="0" u="none" strike="noStrike" cap="none">
              <a:solidFill>
                <a:schemeClr val="dk1"/>
              </a:solidFill>
              <a:latin typeface="Century Gothic"/>
              <a:ea typeface="Century Gothic"/>
              <a:cs typeface="Century Gothic"/>
              <a:sym typeface="Century Gothic"/>
            </a:endParaRPr>
          </a:p>
        </p:txBody>
      </p:sp>
      <p:sp>
        <p:nvSpPr>
          <p:cNvPr id="287" name="Google Shape;287;p23"/>
          <p:cNvSpPr txBox="1"/>
          <p:nvPr/>
        </p:nvSpPr>
        <p:spPr>
          <a:xfrm>
            <a:off x="1105364" y="3878031"/>
            <a:ext cx="2499985" cy="81153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dk1"/>
              </a:buClr>
              <a:buSzPts val="1700"/>
              <a:buFont typeface="Arial"/>
              <a:buChar char="•"/>
            </a:pPr>
            <a:r>
              <a:rPr lang="en-GB" sz="1700" b="0" i="0" u="none" strike="noStrike" cap="none">
                <a:solidFill>
                  <a:srgbClr val="00B0F0"/>
                </a:solidFill>
                <a:latin typeface="Century Gothic"/>
                <a:ea typeface="Century Gothic"/>
                <a:cs typeface="Century Gothic"/>
                <a:sym typeface="Century Gothic"/>
              </a:rPr>
              <a:t>CONTAINS AN EMBEDDED CLAUSE</a:t>
            </a:r>
            <a:endParaRPr sz="1700" b="0" i="0" u="none" strike="noStrike" cap="none">
              <a:solidFill>
                <a:srgbClr val="00B0F0"/>
              </a:solidFill>
              <a:latin typeface="Century Gothic"/>
              <a:ea typeface="Century Gothic"/>
              <a:cs typeface="Century Gothic"/>
              <a:sym typeface="Century Gothic"/>
            </a:endParaRPr>
          </a:p>
        </p:txBody>
      </p:sp>
      <p:sp>
        <p:nvSpPr>
          <p:cNvPr id="288" name="Google Shape;288;p23"/>
          <p:cNvSpPr txBox="1"/>
          <p:nvPr/>
        </p:nvSpPr>
        <p:spPr>
          <a:xfrm>
            <a:off x="5050659" y="3878031"/>
            <a:ext cx="2090682" cy="5851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dk1"/>
              </a:buClr>
              <a:buSzPts val="1700"/>
              <a:buFont typeface="Arial"/>
              <a:buChar char="•"/>
            </a:pPr>
            <a:r>
              <a:rPr lang="en-GB" sz="1700" b="0" i="0" u="none" strike="noStrike" cap="none">
                <a:solidFill>
                  <a:srgbClr val="00B0F0"/>
                </a:solidFill>
                <a:latin typeface="Century Gothic"/>
                <a:ea typeface="Century Gothic"/>
                <a:cs typeface="Century Gothic"/>
                <a:sym typeface="Century Gothic"/>
              </a:rPr>
              <a:t>ADDED ACTION</a:t>
            </a:r>
            <a:endParaRPr sz="1700" b="0" i="0" u="none" strike="noStrike" cap="none">
              <a:solidFill>
                <a:srgbClr val="00B0F0"/>
              </a:solidFill>
              <a:latin typeface="Century Gothic"/>
              <a:ea typeface="Century Gothic"/>
              <a:cs typeface="Century Gothic"/>
              <a:sym typeface="Century Gothic"/>
            </a:endParaRPr>
          </a:p>
        </p:txBody>
      </p:sp>
      <p:sp>
        <p:nvSpPr>
          <p:cNvPr id="289" name="Google Shape;289;p23"/>
          <p:cNvSpPr txBox="1"/>
          <p:nvPr/>
        </p:nvSpPr>
        <p:spPr>
          <a:xfrm>
            <a:off x="9334964" y="3487783"/>
            <a:ext cx="2617550" cy="9753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850"/>
              <a:buFont typeface="Arial"/>
              <a:buChar char="•"/>
            </a:pPr>
            <a:r>
              <a:rPr lang="en-GB" sz="1850" b="0" i="0" u="none" strike="noStrike" cap="none">
                <a:solidFill>
                  <a:srgbClr val="00B0F0"/>
                </a:solidFill>
                <a:latin typeface="Century Gothic"/>
                <a:ea typeface="Century Gothic"/>
                <a:cs typeface="Century Gothic"/>
                <a:sym typeface="Century Gothic"/>
              </a:rPr>
              <a:t>CONTAINS A SUBORDINATE CLAUSE</a:t>
            </a:r>
            <a:endParaRPr sz="1850" b="0" i="0" u="none" strike="noStrike" cap="none">
              <a:solidFill>
                <a:srgbClr val="00B0F0"/>
              </a:solidFill>
              <a:latin typeface="Century Gothic"/>
              <a:ea typeface="Century Gothic"/>
              <a:cs typeface="Century Gothic"/>
              <a:sym typeface="Century Gothic"/>
            </a:endParaRPr>
          </a:p>
        </p:txBody>
      </p:sp>
      <p:sp>
        <p:nvSpPr>
          <p:cNvPr id="290" name="Google Shape;290;p23"/>
          <p:cNvSpPr txBox="1"/>
          <p:nvPr/>
        </p:nvSpPr>
        <p:spPr>
          <a:xfrm>
            <a:off x="7209758" y="5367476"/>
            <a:ext cx="3127003" cy="7375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dk1"/>
              </a:buClr>
              <a:buSzPts val="1700"/>
              <a:buFont typeface="Arial"/>
              <a:buChar char="•"/>
            </a:pPr>
            <a:r>
              <a:rPr lang="en-GB" sz="1700" b="0" i="0" u="none" strike="noStrike" cap="none">
                <a:solidFill>
                  <a:srgbClr val="00B0F0"/>
                </a:solidFill>
                <a:latin typeface="Century Gothic"/>
                <a:ea typeface="Century Gothic"/>
                <a:cs typeface="Century Gothic"/>
                <a:sym typeface="Century Gothic"/>
              </a:rPr>
              <a:t>CONTAINS A COORDINATING CLAUSE</a:t>
            </a:r>
            <a:endParaRPr sz="1700" b="0" i="0" u="none" strike="noStrike" cap="none">
              <a:solidFill>
                <a:srgbClr val="00B0F0"/>
              </a:solidFill>
              <a:latin typeface="Century Gothic"/>
              <a:ea typeface="Century Gothic"/>
              <a:cs typeface="Century Gothic"/>
              <a:sym typeface="Century Gothic"/>
            </a:endParaRPr>
          </a:p>
        </p:txBody>
      </p:sp>
      <p:sp>
        <p:nvSpPr>
          <p:cNvPr id="291" name="Google Shape;291;p23"/>
          <p:cNvSpPr txBox="1"/>
          <p:nvPr/>
        </p:nvSpPr>
        <p:spPr>
          <a:xfrm>
            <a:off x="2528122" y="5293453"/>
            <a:ext cx="2499985" cy="81153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dk1"/>
              </a:buClr>
              <a:buSzPts val="2000"/>
              <a:buFont typeface="Arial"/>
              <a:buChar char="•"/>
            </a:pPr>
            <a:r>
              <a:rPr lang="en-GB" sz="2000" b="0" i="0" u="none" strike="noStrike" cap="none">
                <a:solidFill>
                  <a:srgbClr val="00B0F0"/>
                </a:solidFill>
                <a:latin typeface="Century Gothic"/>
                <a:ea typeface="Century Gothic"/>
                <a:cs typeface="Century Gothic"/>
                <a:sym typeface="Century Gothic"/>
              </a:rPr>
              <a:t>CONTAINS A RELATIVE CLAUSE</a:t>
            </a:r>
            <a:endParaRPr sz="2000" b="0" i="0" u="none" strike="noStrike" cap="none">
              <a:solidFill>
                <a:srgbClr val="00B0F0"/>
              </a:solidFill>
              <a:latin typeface="Century Gothic"/>
              <a:ea typeface="Century Gothic"/>
              <a:cs typeface="Century Gothic"/>
              <a:sym typeface="Century Gothic"/>
            </a:endParaRPr>
          </a:p>
        </p:txBody>
      </p:sp>
      <p:sp>
        <p:nvSpPr>
          <p:cNvPr id="292" name="Google Shape;292;p23"/>
          <p:cNvSpPr txBox="1"/>
          <p:nvPr/>
        </p:nvSpPr>
        <p:spPr>
          <a:xfrm>
            <a:off x="8982892" y="2290894"/>
            <a:ext cx="2695302" cy="5851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550"/>
              <a:buFont typeface="Arial"/>
              <a:buChar char="•"/>
            </a:pPr>
            <a:r>
              <a:rPr lang="en-GB" sz="1550" b="0" i="0" u="none" strike="noStrike" cap="none">
                <a:solidFill>
                  <a:schemeClr val="dk1"/>
                </a:solidFill>
                <a:latin typeface="Century Gothic"/>
                <a:ea typeface="Century Gothic"/>
                <a:cs typeface="Century Gothic"/>
                <a:sym typeface="Century Gothic"/>
              </a:rPr>
              <a:t>COMPOUND- COMPLEX</a:t>
            </a:r>
            <a:endParaRPr sz="155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a:t>Sentence types</a:t>
            </a:r>
            <a:endParaRPr/>
          </a:p>
        </p:txBody>
      </p:sp>
      <p:sp>
        <p:nvSpPr>
          <p:cNvPr id="298" name="Google Shape;298;p24"/>
          <p:cNvSpPr txBox="1">
            <a:spLocks noGrp="1"/>
          </p:cNvSpPr>
          <p:nvPr>
            <p:ph type="body" idx="1"/>
          </p:nvPr>
        </p:nvSpPr>
        <p:spPr>
          <a:xfrm>
            <a:off x="926838" y="2481943"/>
            <a:ext cx="10364452" cy="376645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GB"/>
              <a:t>The cat sat on the mat.</a:t>
            </a:r>
            <a:endParaRPr/>
          </a:p>
          <a:p>
            <a:pPr marL="342900" lvl="0" indent="-342900" algn="l" rtl="0">
              <a:spcBef>
                <a:spcPts val="1000"/>
              </a:spcBef>
              <a:spcAft>
                <a:spcPts val="0"/>
              </a:spcAft>
              <a:buSzPts val="1440"/>
              <a:buChar char="►"/>
            </a:pPr>
            <a:r>
              <a:rPr lang="en-GB"/>
              <a:t>The cat, which was stripy, sat on the mat.</a:t>
            </a:r>
            <a:endParaRPr/>
          </a:p>
          <a:p>
            <a:pPr marL="342900" lvl="0" indent="-342900" algn="l" rtl="0">
              <a:spcBef>
                <a:spcPts val="1000"/>
              </a:spcBef>
              <a:spcAft>
                <a:spcPts val="0"/>
              </a:spcAft>
              <a:buSzPts val="1440"/>
              <a:buChar char="►"/>
            </a:pPr>
            <a:r>
              <a:rPr lang="en-GB"/>
              <a:t>The cat sat on the mat and fell asleep.</a:t>
            </a:r>
            <a:endParaRPr/>
          </a:p>
          <a:p>
            <a:pPr marL="342900" lvl="0" indent="-342900" algn="l" rtl="0">
              <a:spcBef>
                <a:spcPts val="1000"/>
              </a:spcBef>
              <a:spcAft>
                <a:spcPts val="0"/>
              </a:spcAft>
              <a:buSzPts val="1440"/>
              <a:buChar char="►"/>
            </a:pPr>
            <a:r>
              <a:rPr lang="en-GB"/>
              <a:t>Purring with content, the cat sat on the mat.</a:t>
            </a:r>
            <a:endParaRPr/>
          </a:p>
          <a:p>
            <a:pPr marL="342900" lvl="0" indent="-342900" algn="l" rtl="0">
              <a:spcBef>
                <a:spcPts val="1000"/>
              </a:spcBef>
              <a:spcAft>
                <a:spcPts val="0"/>
              </a:spcAft>
              <a:buSzPts val="1440"/>
              <a:buChar char="►"/>
            </a:pPr>
            <a:r>
              <a:rPr lang="en-GB"/>
              <a:t>The cat sat on the mat, which was fluffy.</a:t>
            </a:r>
            <a:endParaRPr/>
          </a:p>
          <a:p>
            <a:pPr marL="342900" lvl="0" indent="-342900" algn="l" rtl="0">
              <a:spcBef>
                <a:spcPts val="1000"/>
              </a:spcBef>
              <a:spcAft>
                <a:spcPts val="0"/>
              </a:spcAft>
              <a:buSzPts val="1440"/>
              <a:buChar char="►"/>
            </a:pPr>
            <a:r>
              <a:rPr lang="en-GB"/>
              <a:t>Although he was not tired, the cat sat on the mat.</a:t>
            </a:r>
            <a:endParaRPr/>
          </a:p>
          <a:p>
            <a:pPr marL="342900" lvl="0" indent="-342900" algn="l" rtl="0">
              <a:spcBef>
                <a:spcPts val="1000"/>
              </a:spcBef>
              <a:spcAft>
                <a:spcPts val="0"/>
              </a:spcAft>
              <a:buSzPts val="1440"/>
              <a:buChar char="►"/>
            </a:pPr>
            <a:r>
              <a:rPr lang="en-GB"/>
              <a:t>The cat, which was stripy, sat on the mat and fell asleep.</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a:spLocks noGrp="1"/>
          </p:cNvSpPr>
          <p:nvPr>
            <p:ph type="title"/>
          </p:nvPr>
        </p:nvSpPr>
        <p:spPr>
          <a:xfrm>
            <a:off x="1442336" y="856103"/>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2800"/>
              <a:buFont typeface="Century Gothic"/>
              <a:buNone/>
            </a:pPr>
            <a:r>
              <a:rPr lang="en-GB" sz="2800"/>
              <a:t>Day 4- Apostrophes</a:t>
            </a:r>
            <a:br>
              <a:rPr lang="en-GB" sz="2800"/>
            </a:br>
            <a:r>
              <a:rPr lang="en-GB" sz="2800"/>
              <a:t>Where do you need to use an apostrophe?</a:t>
            </a:r>
            <a:br>
              <a:rPr lang="en-GB" sz="2800"/>
            </a:br>
            <a:r>
              <a:rPr lang="en-GB" sz="2800"/>
              <a:t>Can you add the apostrophes to these sentences?</a:t>
            </a:r>
            <a:endParaRPr sz="2800"/>
          </a:p>
        </p:txBody>
      </p:sp>
      <p:sp>
        <p:nvSpPr>
          <p:cNvPr id="304" name="Google Shape;304;p25"/>
          <p:cNvSpPr txBox="1">
            <a:spLocks noGrp="1"/>
          </p:cNvSpPr>
          <p:nvPr>
            <p:ph type="body" idx="1"/>
          </p:nvPr>
        </p:nvSpPr>
        <p:spPr>
          <a:xfrm>
            <a:off x="913775" y="2367093"/>
            <a:ext cx="10364452" cy="408595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GB"/>
              <a:t>Weve had a lot of snow this winter.</a:t>
            </a:r>
            <a:endParaRPr/>
          </a:p>
          <a:p>
            <a:pPr marL="342900" lvl="0" indent="-342900" algn="l" rtl="0">
              <a:spcBef>
                <a:spcPts val="1000"/>
              </a:spcBef>
              <a:spcAft>
                <a:spcPts val="0"/>
              </a:spcAft>
              <a:buSzPts val="1440"/>
              <a:buChar char="►"/>
            </a:pPr>
            <a:r>
              <a:rPr lang="en-GB"/>
              <a:t>You cant have my orange.</a:t>
            </a:r>
            <a:endParaRPr/>
          </a:p>
          <a:p>
            <a:pPr marL="342900" lvl="0" indent="-342900" algn="l" rtl="0">
              <a:spcBef>
                <a:spcPts val="1000"/>
              </a:spcBef>
              <a:spcAft>
                <a:spcPts val="0"/>
              </a:spcAft>
              <a:buSzPts val="1440"/>
              <a:buChar char="►"/>
            </a:pPr>
            <a:r>
              <a:rPr lang="en-GB"/>
              <a:t>The boys pulled out a thorn from the dogs paw.</a:t>
            </a:r>
            <a:endParaRPr/>
          </a:p>
          <a:p>
            <a:pPr marL="342900" lvl="0" indent="-342900" algn="l" rtl="0">
              <a:spcBef>
                <a:spcPts val="1000"/>
              </a:spcBef>
              <a:spcAft>
                <a:spcPts val="0"/>
              </a:spcAft>
              <a:buSzPts val="1440"/>
              <a:buChar char="►"/>
            </a:pPr>
            <a:r>
              <a:rPr lang="en-GB"/>
              <a:t>The referees whistle was lost in the players dressing room.</a:t>
            </a:r>
            <a:endParaRPr/>
          </a:p>
          <a:p>
            <a:pPr marL="342900" lvl="0" indent="-342900" algn="l" rtl="0">
              <a:spcBef>
                <a:spcPts val="1000"/>
              </a:spcBef>
              <a:spcAft>
                <a:spcPts val="0"/>
              </a:spcAft>
              <a:buSzPts val="1440"/>
              <a:buChar char="►"/>
            </a:pPr>
            <a:r>
              <a:rPr lang="en-GB"/>
              <a:t>The teachers desk was messy.</a:t>
            </a:r>
            <a:endParaRPr/>
          </a:p>
          <a:p>
            <a:pPr marL="342900" lvl="0" indent="-342900" algn="l" rtl="0">
              <a:spcBef>
                <a:spcPts val="1000"/>
              </a:spcBef>
              <a:spcAft>
                <a:spcPts val="0"/>
              </a:spcAft>
              <a:buSzPts val="1440"/>
              <a:buChar char="►"/>
            </a:pPr>
            <a:r>
              <a:rPr lang="en-GB"/>
              <a:t>The boys coats were on the floor</a:t>
            </a:r>
            <a:endParaRPr/>
          </a:p>
          <a:p>
            <a:pPr marL="342900" lvl="0" indent="-342900" algn="l" rtl="0">
              <a:spcBef>
                <a:spcPts val="1000"/>
              </a:spcBef>
              <a:spcAft>
                <a:spcPts val="0"/>
              </a:spcAft>
              <a:buSzPts val="1440"/>
              <a:buChar char="►"/>
            </a:pPr>
            <a:r>
              <a:rPr lang="en-GB"/>
              <a:t>The childrens legs were covered in nettle stings.</a:t>
            </a:r>
            <a:endParaRPr/>
          </a:p>
          <a:p>
            <a:pPr marL="342900" lvl="0" indent="-342900" algn="l" rtl="0">
              <a:spcBef>
                <a:spcPts val="1000"/>
              </a:spcBef>
              <a:spcAft>
                <a:spcPts val="0"/>
              </a:spcAft>
              <a:buSzPts val="1440"/>
              <a:buChar char="►"/>
            </a:pPr>
            <a:r>
              <a:rPr lang="en-GB"/>
              <a:t>My cousins farm had sheep and cows.</a:t>
            </a:r>
            <a:endParaRPr/>
          </a:p>
          <a:p>
            <a:pPr marL="342900" lvl="0" indent="-251459" algn="l" rtl="0">
              <a:spcBef>
                <a:spcPts val="1000"/>
              </a:spcBef>
              <a:spcAft>
                <a:spcPts val="0"/>
              </a:spcAft>
              <a:buSzPts val="144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endParaRPr/>
          </a:p>
        </p:txBody>
      </p:sp>
      <p:sp>
        <p:nvSpPr>
          <p:cNvPr id="310" name="Google Shape;310;p26"/>
          <p:cNvSpPr txBox="1">
            <a:spLocks noGrp="1"/>
          </p:cNvSpPr>
          <p:nvPr>
            <p:ph type="body" idx="1"/>
          </p:nvPr>
        </p:nvSpPr>
        <p:spPr>
          <a:xfrm>
            <a:off x="939900" y="2338251"/>
            <a:ext cx="10364452" cy="4794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GB"/>
              <a:t>We’ve had a lot of snow this winter.</a:t>
            </a:r>
            <a:endParaRPr/>
          </a:p>
          <a:p>
            <a:pPr marL="342900" lvl="0" indent="-342900" algn="l" rtl="0">
              <a:spcBef>
                <a:spcPts val="1000"/>
              </a:spcBef>
              <a:spcAft>
                <a:spcPts val="0"/>
              </a:spcAft>
              <a:buSzPts val="1440"/>
              <a:buChar char="►"/>
            </a:pPr>
            <a:r>
              <a:rPr lang="en-GB"/>
              <a:t>You can’t have my orange.</a:t>
            </a:r>
            <a:endParaRPr/>
          </a:p>
          <a:p>
            <a:pPr marL="342900" lvl="0" indent="-342900" algn="l" rtl="0">
              <a:spcBef>
                <a:spcPts val="1000"/>
              </a:spcBef>
              <a:spcAft>
                <a:spcPts val="0"/>
              </a:spcAft>
              <a:buSzPts val="1440"/>
              <a:buChar char="►"/>
            </a:pPr>
            <a:r>
              <a:rPr lang="en-GB"/>
              <a:t>The boys pulled out a thorn from the dog’s paw.</a:t>
            </a:r>
            <a:endParaRPr/>
          </a:p>
          <a:p>
            <a:pPr marL="342900" lvl="0" indent="-342900" algn="l" rtl="0">
              <a:spcBef>
                <a:spcPts val="1000"/>
              </a:spcBef>
              <a:spcAft>
                <a:spcPts val="0"/>
              </a:spcAft>
              <a:buSzPts val="1440"/>
              <a:buChar char="►"/>
            </a:pPr>
            <a:r>
              <a:rPr lang="en-GB"/>
              <a:t>The referee’s whistle was lost in the players’ dressing room.</a:t>
            </a:r>
            <a:endParaRPr/>
          </a:p>
          <a:p>
            <a:pPr marL="342900" lvl="0" indent="-342900" algn="l" rtl="0">
              <a:spcBef>
                <a:spcPts val="1000"/>
              </a:spcBef>
              <a:spcAft>
                <a:spcPts val="0"/>
              </a:spcAft>
              <a:buSzPts val="1440"/>
              <a:buChar char="►"/>
            </a:pPr>
            <a:r>
              <a:rPr lang="en-GB"/>
              <a:t>The teacher’s desk was messy.</a:t>
            </a:r>
            <a:endParaRPr/>
          </a:p>
          <a:p>
            <a:pPr marL="342900" lvl="0" indent="-342900" algn="l" rtl="0">
              <a:spcBef>
                <a:spcPts val="1000"/>
              </a:spcBef>
              <a:spcAft>
                <a:spcPts val="0"/>
              </a:spcAft>
              <a:buSzPts val="1440"/>
              <a:buChar char="►"/>
            </a:pPr>
            <a:r>
              <a:rPr lang="en-GB"/>
              <a:t>The boys’ coats were on the floor</a:t>
            </a:r>
            <a:endParaRPr/>
          </a:p>
          <a:p>
            <a:pPr marL="342900" lvl="0" indent="-342900" algn="l" rtl="0">
              <a:spcBef>
                <a:spcPts val="1000"/>
              </a:spcBef>
              <a:spcAft>
                <a:spcPts val="0"/>
              </a:spcAft>
              <a:buSzPts val="1440"/>
              <a:buChar char="►"/>
            </a:pPr>
            <a:r>
              <a:rPr lang="en-GB"/>
              <a:t>The children’s legs were covered in nettle stings.</a:t>
            </a:r>
            <a:endParaRPr/>
          </a:p>
          <a:p>
            <a:pPr marL="342900" lvl="0" indent="-342900" algn="l" rtl="0">
              <a:spcBef>
                <a:spcPts val="1000"/>
              </a:spcBef>
              <a:spcAft>
                <a:spcPts val="0"/>
              </a:spcAft>
              <a:buSzPts val="1440"/>
              <a:buChar char="►"/>
            </a:pPr>
            <a:r>
              <a:rPr lang="en-GB"/>
              <a:t>my cousins’ farm had sheep and cows. or my cousin’s farm had sheep and cows.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txBox="1">
            <a:spLocks noGrp="1"/>
          </p:cNvSpPr>
          <p:nvPr>
            <p:ph type="title"/>
          </p:nvPr>
        </p:nvSpPr>
        <p:spPr>
          <a:xfrm>
            <a:off x="1507651" y="947542"/>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200"/>
              <a:buFont typeface="Century Gothic"/>
              <a:buNone/>
            </a:pPr>
            <a:r>
              <a:rPr lang="en-GB" sz="3200"/>
              <a:t>Day 5- Speech</a:t>
            </a:r>
            <a:br>
              <a:rPr lang="en-GB" sz="3200"/>
            </a:br>
            <a:r>
              <a:rPr lang="en-GB" sz="3200"/>
              <a:t>Can you put the inverted commas in the correct place?What other punctuation do you need?</a:t>
            </a:r>
            <a:endParaRPr sz="3200"/>
          </a:p>
        </p:txBody>
      </p:sp>
      <p:sp>
        <p:nvSpPr>
          <p:cNvPr id="316" name="Google Shape;316;p27"/>
          <p:cNvSpPr txBox="1">
            <a:spLocks noGrp="1"/>
          </p:cNvSpPr>
          <p:nvPr>
            <p:ph type="body" idx="1"/>
          </p:nvPr>
        </p:nvSpPr>
        <p:spPr>
          <a:xfrm>
            <a:off x="1154954" y="2603499"/>
            <a:ext cx="10092166" cy="394099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GB"/>
              <a:t>wait for me demanded Kay</a:t>
            </a:r>
            <a:endParaRPr/>
          </a:p>
          <a:p>
            <a:pPr marL="342900" lvl="0" indent="-342900" algn="l" rtl="0">
              <a:spcBef>
                <a:spcPts val="1000"/>
              </a:spcBef>
              <a:spcAft>
                <a:spcPts val="0"/>
              </a:spcAft>
              <a:buSzPts val="1440"/>
              <a:buChar char="►"/>
            </a:pPr>
            <a:r>
              <a:rPr lang="en-GB"/>
              <a:t>well done exclaimed the teacher</a:t>
            </a:r>
            <a:endParaRPr/>
          </a:p>
          <a:p>
            <a:pPr marL="342900" lvl="0" indent="-342900" algn="l" rtl="0">
              <a:spcBef>
                <a:spcPts val="1000"/>
              </a:spcBef>
              <a:spcAft>
                <a:spcPts val="0"/>
              </a:spcAft>
              <a:buSzPts val="1440"/>
              <a:buChar char="►"/>
            </a:pPr>
            <a:r>
              <a:rPr lang="en-GB"/>
              <a:t>you’re early explained the waiter. Your table is not ready yet</a:t>
            </a:r>
            <a:endParaRPr/>
          </a:p>
          <a:p>
            <a:pPr marL="342900" lvl="0" indent="-342900" algn="l" rtl="0">
              <a:spcBef>
                <a:spcPts val="1000"/>
              </a:spcBef>
              <a:spcAft>
                <a:spcPts val="0"/>
              </a:spcAft>
              <a:buSzPts val="1440"/>
              <a:buChar char="►"/>
            </a:pPr>
            <a:r>
              <a:rPr lang="en-GB"/>
              <a:t>can you sit down asked the teacher, and get on with your work.</a:t>
            </a:r>
            <a:endParaRPr/>
          </a:p>
          <a:p>
            <a:pPr marL="342900" lvl="0" indent="-342900" algn="l" rtl="0">
              <a:spcBef>
                <a:spcPts val="1000"/>
              </a:spcBef>
              <a:spcAft>
                <a:spcPts val="0"/>
              </a:spcAft>
              <a:buSzPts val="1440"/>
              <a:buChar char="►"/>
            </a:pPr>
            <a:r>
              <a:rPr lang="en-GB"/>
              <a:t>Dad, I’ve dropped my 50p in the jar of chocolate spread, said Charlie. What ! exclaimed Dad looking up from his newspaper. You’ve dropped what, where ? I was throwing my 50p in the air and it fell into the jar of chocolate spread. Look, I think I can fish it out explained Charlie. Charlie take your hand out of that jar now, shouted Dad, you’re making a dreadful mess all over the table!</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GB"/>
              <a:t>Can you now turn one into reported speech (indirect)?</a:t>
            </a:r>
            <a:endParaRPr/>
          </a:p>
          <a:p>
            <a:pPr marL="342900" lvl="0" indent="-251459" algn="l" rtl="0">
              <a:spcBef>
                <a:spcPts val="1000"/>
              </a:spcBef>
              <a:spcAft>
                <a:spcPts val="0"/>
              </a:spcAft>
              <a:buSzPts val="1440"/>
              <a:buNone/>
            </a:pPr>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Arial</vt:lpstr>
      <vt:lpstr>Noto Sans Symbols</vt:lpstr>
      <vt:lpstr>Ion Boardroom</vt:lpstr>
      <vt:lpstr>Morning Challenge spag</vt:lpstr>
      <vt:lpstr>Day 1 - What do each of these words mean? Can you think of two examples of each? </vt:lpstr>
      <vt:lpstr>PowerPoint Presentation</vt:lpstr>
      <vt:lpstr>Day 2 - Thinking of the work we did yesterday, what can you identify in this passage? Think about: nouns, verbs, adjectives, adverbs, determiners, conjunctions, pronouns</vt:lpstr>
      <vt:lpstr>Types of sentence. How many types of sentence can you think of? Can you think of an example for each of the types below?</vt:lpstr>
      <vt:lpstr>Sentence types</vt:lpstr>
      <vt:lpstr>Day 4- Apostrophes Where do you need to use an apostrophe? Can you add the apostrophes to these sentences?</vt:lpstr>
      <vt:lpstr>PowerPoint Presentation</vt:lpstr>
      <vt:lpstr>Day 5- Speech Can you put the inverted commas in the correct place?What other punctuation do you need?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Morning Challenge spag</dc:title>
  <dc:creator>Anna Howard</dc:creator>
  <cp:lastModifiedBy>Anna Blain</cp:lastModifiedBy>
  <cp:revision>2</cp:revision>
  <dcterms:modified xsi:type="dcterms:W3CDTF">2020-06-22T09:30:10Z</dcterms:modified>
</cp:coreProperties>
</file>