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80" r:id="rId3"/>
    <p:sldId id="262" r:id="rId4"/>
    <p:sldId id="266" r:id="rId5"/>
    <p:sldId id="299" r:id="rId6"/>
    <p:sldId id="257" r:id="rId7"/>
    <p:sldId id="293" r:id="rId8"/>
    <p:sldId id="271" r:id="rId9"/>
    <p:sldId id="285" r:id="rId10"/>
    <p:sldId id="292" r:id="rId11"/>
    <p:sldId id="294" r:id="rId12"/>
    <p:sldId id="295" r:id="rId13"/>
    <p:sldId id="296" r:id="rId14"/>
    <p:sldId id="297" r:id="rId15"/>
    <p:sldId id="298" r:id="rId16"/>
    <p:sldId id="288" r:id="rId17"/>
    <p:sldId id="279" r:id="rId18"/>
    <p:sldId id="261"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F0DA5-A390-31D6-3058-1A611322DF42}" name="DAWKINS, Clare (DORSET HEALTHCARE UNIVERSITY NHS FOUNDATION TRUST)" initials="DC(HUNFT" userId="S::clare.dawkins1@nhs.net::c16dc228-4a2b-4f74-acc5-fa913afa91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984D0-0BB2-4119-AA11-1AC2CB54E2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FD77FD-C040-46F3-A2C8-D2375179A3D1}">
      <dgm:prSet/>
      <dgm:spPr/>
      <dgm:t>
        <a:bodyPr/>
        <a:lstStyle/>
        <a:p>
          <a:r>
            <a:rPr lang="en-GB"/>
            <a:t>Need to return child to bed as promptly as possible, ideally before they are out of their bedroom. </a:t>
          </a:r>
          <a:endParaRPr lang="en-US"/>
        </a:p>
      </dgm:t>
    </dgm:pt>
    <dgm:pt modelId="{82F85A55-9E4F-425E-BBCD-8333FEB7D904}" type="parTrans" cxnId="{D474B6FC-EE76-4830-838F-8B413EAFAEDF}">
      <dgm:prSet/>
      <dgm:spPr/>
      <dgm:t>
        <a:bodyPr/>
        <a:lstStyle/>
        <a:p>
          <a:endParaRPr lang="en-US"/>
        </a:p>
      </dgm:t>
    </dgm:pt>
    <dgm:pt modelId="{69E4DFFD-26D3-4C8B-B28F-65B24157F5EC}" type="sibTrans" cxnId="{D474B6FC-EE76-4830-838F-8B413EAFAEDF}">
      <dgm:prSet/>
      <dgm:spPr/>
      <dgm:t>
        <a:bodyPr/>
        <a:lstStyle/>
        <a:p>
          <a:endParaRPr lang="en-US"/>
        </a:p>
      </dgm:t>
    </dgm:pt>
    <dgm:pt modelId="{1F658634-F684-48B3-B965-47C4E3C63515}">
      <dgm:prSet/>
      <dgm:spPr/>
      <dgm:t>
        <a:bodyPr/>
        <a:lstStyle/>
        <a:p>
          <a:r>
            <a:rPr lang="en-GB" dirty="0"/>
            <a:t>Could use a stair gate or ‘alarm’ system on the door (e.g. wind chimes).</a:t>
          </a:r>
          <a:endParaRPr lang="en-US" dirty="0"/>
        </a:p>
      </dgm:t>
    </dgm:pt>
    <dgm:pt modelId="{AFC1342F-F025-40AC-8F8A-A82D1A14CF9B}" type="parTrans" cxnId="{4104A1FF-0A5C-4E09-8711-36314B212E0C}">
      <dgm:prSet/>
      <dgm:spPr/>
      <dgm:t>
        <a:bodyPr/>
        <a:lstStyle/>
        <a:p>
          <a:endParaRPr lang="en-US"/>
        </a:p>
      </dgm:t>
    </dgm:pt>
    <dgm:pt modelId="{58D2B315-FFEB-4E42-A697-C6D8C68576B8}" type="sibTrans" cxnId="{4104A1FF-0A5C-4E09-8711-36314B212E0C}">
      <dgm:prSet/>
      <dgm:spPr/>
      <dgm:t>
        <a:bodyPr/>
        <a:lstStyle/>
        <a:p>
          <a:endParaRPr lang="en-US"/>
        </a:p>
      </dgm:t>
    </dgm:pt>
    <dgm:pt modelId="{3082E2A3-62F1-4D74-A022-8AC58E708D51}">
      <dgm:prSet/>
      <dgm:spPr/>
      <dgm:t>
        <a:bodyPr/>
        <a:lstStyle/>
        <a:p>
          <a:r>
            <a:rPr lang="en-GB"/>
            <a:t>If child gets up and calls out- leave for 5 minutes. </a:t>
          </a:r>
          <a:endParaRPr lang="en-US"/>
        </a:p>
      </dgm:t>
    </dgm:pt>
    <dgm:pt modelId="{B1ADAE2B-18B7-4D70-AFB1-ACCE859A74A7}" type="parTrans" cxnId="{35DCF10F-CB76-4017-B367-5039E01E2D89}">
      <dgm:prSet/>
      <dgm:spPr/>
      <dgm:t>
        <a:bodyPr/>
        <a:lstStyle/>
        <a:p>
          <a:endParaRPr lang="en-US"/>
        </a:p>
      </dgm:t>
    </dgm:pt>
    <dgm:pt modelId="{C35E56E7-4375-4640-8F07-57BA7D7FC565}" type="sibTrans" cxnId="{35DCF10F-CB76-4017-B367-5039E01E2D89}">
      <dgm:prSet/>
      <dgm:spPr/>
      <dgm:t>
        <a:bodyPr/>
        <a:lstStyle/>
        <a:p>
          <a:endParaRPr lang="en-US"/>
        </a:p>
      </dgm:t>
    </dgm:pt>
    <dgm:pt modelId="{66B30373-A1AA-4BB1-B24A-EAE645D66057}">
      <dgm:prSet/>
      <dgm:spPr/>
      <dgm:t>
        <a:bodyPr/>
        <a:lstStyle/>
        <a:p>
          <a:r>
            <a:rPr lang="en-GB"/>
            <a:t>Go to child and take back to bed (DO NOT PICK UP). Say the chosen phrase ‘its time to go to bed’ and leave. </a:t>
          </a:r>
          <a:endParaRPr lang="en-US"/>
        </a:p>
      </dgm:t>
    </dgm:pt>
    <dgm:pt modelId="{11E46F2B-8729-41CA-ADE8-6329B6358459}" type="parTrans" cxnId="{1B3B62AC-84BE-4A49-8A01-05BF1B96C355}">
      <dgm:prSet/>
      <dgm:spPr/>
      <dgm:t>
        <a:bodyPr/>
        <a:lstStyle/>
        <a:p>
          <a:endParaRPr lang="en-US"/>
        </a:p>
      </dgm:t>
    </dgm:pt>
    <dgm:pt modelId="{C00E5687-CAFC-486E-960F-D4FF60F1910D}" type="sibTrans" cxnId="{1B3B62AC-84BE-4A49-8A01-05BF1B96C355}">
      <dgm:prSet/>
      <dgm:spPr/>
      <dgm:t>
        <a:bodyPr/>
        <a:lstStyle/>
        <a:p>
          <a:endParaRPr lang="en-US"/>
        </a:p>
      </dgm:t>
    </dgm:pt>
    <dgm:pt modelId="{2A267C60-C67F-49F7-82B2-E10FA41FAB9E}">
      <dgm:prSet/>
      <dgm:spPr/>
      <dgm:t>
        <a:bodyPr/>
        <a:lstStyle/>
        <a:p>
          <a:r>
            <a:rPr lang="en-GB"/>
            <a:t>Repeat this as often as needed, but increase time that you leave them. </a:t>
          </a:r>
          <a:endParaRPr lang="en-US"/>
        </a:p>
      </dgm:t>
    </dgm:pt>
    <dgm:pt modelId="{1E9CA1D6-31D9-4717-A574-24594A584C66}" type="parTrans" cxnId="{1D9A8707-7529-45A5-87A2-C15BC34A78BB}">
      <dgm:prSet/>
      <dgm:spPr/>
      <dgm:t>
        <a:bodyPr/>
        <a:lstStyle/>
        <a:p>
          <a:endParaRPr lang="en-US"/>
        </a:p>
      </dgm:t>
    </dgm:pt>
    <dgm:pt modelId="{9557248A-9EF5-43F8-BD8F-0A4C44308530}" type="sibTrans" cxnId="{1D9A8707-7529-45A5-87A2-C15BC34A78BB}">
      <dgm:prSet/>
      <dgm:spPr/>
      <dgm:t>
        <a:bodyPr/>
        <a:lstStyle/>
        <a:p>
          <a:endParaRPr lang="en-US"/>
        </a:p>
      </dgm:t>
    </dgm:pt>
    <dgm:pt modelId="{EC4883E6-09F9-4652-AD65-7C03049403BA}">
      <dgm:prSet/>
      <dgm:spPr/>
      <dgm:t>
        <a:bodyPr/>
        <a:lstStyle/>
        <a:p>
          <a:r>
            <a:rPr lang="en-GB"/>
            <a:t>If child falls asleep on floor- pick up and return to bed. </a:t>
          </a:r>
          <a:endParaRPr lang="en-US"/>
        </a:p>
      </dgm:t>
    </dgm:pt>
    <dgm:pt modelId="{93A35276-7855-499A-8107-0CC7EB68C299}" type="parTrans" cxnId="{45D81B69-D300-4225-8CCC-33822C89160E}">
      <dgm:prSet/>
      <dgm:spPr/>
      <dgm:t>
        <a:bodyPr/>
        <a:lstStyle/>
        <a:p>
          <a:endParaRPr lang="en-US"/>
        </a:p>
      </dgm:t>
    </dgm:pt>
    <dgm:pt modelId="{C908A469-E7B8-4EE8-95B3-F57F8C9A6940}" type="sibTrans" cxnId="{45D81B69-D300-4225-8CCC-33822C89160E}">
      <dgm:prSet/>
      <dgm:spPr/>
      <dgm:t>
        <a:bodyPr/>
        <a:lstStyle/>
        <a:p>
          <a:endParaRPr lang="en-US"/>
        </a:p>
      </dgm:t>
    </dgm:pt>
    <dgm:pt modelId="{D1AEB666-5374-4761-8274-E8E1818D0555}">
      <dgm:prSet/>
      <dgm:spPr/>
      <dgm:t>
        <a:bodyPr/>
        <a:lstStyle/>
        <a:p>
          <a:r>
            <a:rPr lang="en-GB"/>
            <a:t>Use a sleep diary to monitor when falling asleep.</a:t>
          </a:r>
          <a:endParaRPr lang="en-US"/>
        </a:p>
      </dgm:t>
    </dgm:pt>
    <dgm:pt modelId="{F90FDCF6-8C76-4C08-9FE2-D1BA924EBD9F}" type="parTrans" cxnId="{5518F906-3691-49FA-A16A-A8D6D259DA65}">
      <dgm:prSet/>
      <dgm:spPr/>
      <dgm:t>
        <a:bodyPr/>
        <a:lstStyle/>
        <a:p>
          <a:endParaRPr lang="en-US"/>
        </a:p>
      </dgm:t>
    </dgm:pt>
    <dgm:pt modelId="{99AE61FB-CE2A-4B19-947A-5530DFC60A2F}" type="sibTrans" cxnId="{5518F906-3691-49FA-A16A-A8D6D259DA65}">
      <dgm:prSet/>
      <dgm:spPr/>
      <dgm:t>
        <a:bodyPr/>
        <a:lstStyle/>
        <a:p>
          <a:endParaRPr lang="en-US"/>
        </a:p>
      </dgm:t>
    </dgm:pt>
    <dgm:pt modelId="{3A945762-2797-4C7C-B57D-3DCECF62E8D6}">
      <dgm:prSet/>
      <dgm:spPr/>
      <dgm:t>
        <a:bodyPr/>
        <a:lstStyle/>
        <a:p>
          <a:r>
            <a:rPr lang="en-GB"/>
            <a:t>Reward with star charts/certificates/incentives if they don’t call out.</a:t>
          </a:r>
          <a:endParaRPr lang="en-US"/>
        </a:p>
      </dgm:t>
    </dgm:pt>
    <dgm:pt modelId="{F7D7CF4E-1957-45EB-ABAF-238648B85A00}" type="parTrans" cxnId="{F738331E-A91E-4143-8358-726A6749F33A}">
      <dgm:prSet/>
      <dgm:spPr/>
      <dgm:t>
        <a:bodyPr/>
        <a:lstStyle/>
        <a:p>
          <a:endParaRPr lang="en-US"/>
        </a:p>
      </dgm:t>
    </dgm:pt>
    <dgm:pt modelId="{7F401DB7-67D4-4EFD-B93C-569BDC771A97}" type="sibTrans" cxnId="{F738331E-A91E-4143-8358-726A6749F33A}">
      <dgm:prSet/>
      <dgm:spPr/>
      <dgm:t>
        <a:bodyPr/>
        <a:lstStyle/>
        <a:p>
          <a:endParaRPr lang="en-US"/>
        </a:p>
      </dgm:t>
    </dgm:pt>
    <dgm:pt modelId="{94B49E2B-FC40-4AB5-BB38-176E1F765BE1}">
      <dgm:prSet/>
      <dgm:spPr/>
      <dgm:t>
        <a:bodyPr/>
        <a:lstStyle/>
        <a:p>
          <a:r>
            <a:rPr lang="en-GB" dirty="0"/>
            <a:t>Tell them this is what you are going to do. </a:t>
          </a:r>
          <a:endParaRPr lang="en-US" dirty="0"/>
        </a:p>
      </dgm:t>
    </dgm:pt>
    <dgm:pt modelId="{C9BB9F7A-A9B2-475B-9FF3-35EE12A5BBBC}" type="parTrans" cxnId="{8B1A1E09-A7A5-454C-AF05-C8A59A3820E3}">
      <dgm:prSet/>
      <dgm:spPr/>
      <dgm:t>
        <a:bodyPr/>
        <a:lstStyle/>
        <a:p>
          <a:endParaRPr lang="en-US"/>
        </a:p>
      </dgm:t>
    </dgm:pt>
    <dgm:pt modelId="{9D2786FB-D3A8-4836-9689-568404CEBC45}" type="sibTrans" cxnId="{8B1A1E09-A7A5-454C-AF05-C8A59A3820E3}">
      <dgm:prSet/>
      <dgm:spPr/>
      <dgm:t>
        <a:bodyPr/>
        <a:lstStyle/>
        <a:p>
          <a:endParaRPr lang="en-US"/>
        </a:p>
      </dgm:t>
    </dgm:pt>
    <dgm:pt modelId="{C1257F36-25EF-4DC6-B98D-C7AFF9E8AF9D}" type="pres">
      <dgm:prSet presAssocID="{0BC984D0-0BB2-4119-AA11-1AC2CB54E28C}" presName="diagram" presStyleCnt="0">
        <dgm:presLayoutVars>
          <dgm:dir/>
          <dgm:resizeHandles val="exact"/>
        </dgm:presLayoutVars>
      </dgm:prSet>
      <dgm:spPr/>
    </dgm:pt>
    <dgm:pt modelId="{DCF3323B-430F-408C-BB4E-3E6487E6793B}" type="pres">
      <dgm:prSet presAssocID="{74FD77FD-C040-46F3-A2C8-D2375179A3D1}" presName="node" presStyleLbl="node1" presStyleIdx="0" presStyleCnt="9">
        <dgm:presLayoutVars>
          <dgm:bulletEnabled val="1"/>
        </dgm:presLayoutVars>
      </dgm:prSet>
      <dgm:spPr/>
    </dgm:pt>
    <dgm:pt modelId="{E095A9D1-7368-43C8-BEE2-2F371905671C}" type="pres">
      <dgm:prSet presAssocID="{69E4DFFD-26D3-4C8B-B28F-65B24157F5EC}" presName="sibTrans" presStyleCnt="0"/>
      <dgm:spPr/>
    </dgm:pt>
    <dgm:pt modelId="{D9A12794-0C02-4DA1-A47F-5AA11D94BD7F}" type="pres">
      <dgm:prSet presAssocID="{1F658634-F684-48B3-B965-47C4E3C63515}" presName="node" presStyleLbl="node1" presStyleIdx="1" presStyleCnt="9">
        <dgm:presLayoutVars>
          <dgm:bulletEnabled val="1"/>
        </dgm:presLayoutVars>
      </dgm:prSet>
      <dgm:spPr/>
    </dgm:pt>
    <dgm:pt modelId="{F53EE281-984E-4EA8-AF2D-FEB9F09E8531}" type="pres">
      <dgm:prSet presAssocID="{58D2B315-FFEB-4E42-A697-C6D8C68576B8}" presName="sibTrans" presStyleCnt="0"/>
      <dgm:spPr/>
    </dgm:pt>
    <dgm:pt modelId="{76D31008-31F7-45D7-A817-AB190FC04E01}" type="pres">
      <dgm:prSet presAssocID="{3082E2A3-62F1-4D74-A022-8AC58E708D51}" presName="node" presStyleLbl="node1" presStyleIdx="2" presStyleCnt="9">
        <dgm:presLayoutVars>
          <dgm:bulletEnabled val="1"/>
        </dgm:presLayoutVars>
      </dgm:prSet>
      <dgm:spPr/>
    </dgm:pt>
    <dgm:pt modelId="{8AF856F5-4E1D-4D79-8145-61C47D2BAA72}" type="pres">
      <dgm:prSet presAssocID="{C35E56E7-4375-4640-8F07-57BA7D7FC565}" presName="sibTrans" presStyleCnt="0"/>
      <dgm:spPr/>
    </dgm:pt>
    <dgm:pt modelId="{A5F90139-F798-4A09-AFF4-28BB0C28B6AA}" type="pres">
      <dgm:prSet presAssocID="{66B30373-A1AA-4BB1-B24A-EAE645D66057}" presName="node" presStyleLbl="node1" presStyleIdx="3" presStyleCnt="9">
        <dgm:presLayoutVars>
          <dgm:bulletEnabled val="1"/>
        </dgm:presLayoutVars>
      </dgm:prSet>
      <dgm:spPr/>
    </dgm:pt>
    <dgm:pt modelId="{CF72F3F5-ABE2-46AE-BAA6-3671DFDD04F9}" type="pres">
      <dgm:prSet presAssocID="{C00E5687-CAFC-486E-960F-D4FF60F1910D}" presName="sibTrans" presStyleCnt="0"/>
      <dgm:spPr/>
    </dgm:pt>
    <dgm:pt modelId="{4D01218D-1092-402B-8A59-3430A722371F}" type="pres">
      <dgm:prSet presAssocID="{2A267C60-C67F-49F7-82B2-E10FA41FAB9E}" presName="node" presStyleLbl="node1" presStyleIdx="4" presStyleCnt="9">
        <dgm:presLayoutVars>
          <dgm:bulletEnabled val="1"/>
        </dgm:presLayoutVars>
      </dgm:prSet>
      <dgm:spPr/>
    </dgm:pt>
    <dgm:pt modelId="{439C02C9-04BE-4292-9D20-6F174308B375}" type="pres">
      <dgm:prSet presAssocID="{9557248A-9EF5-43F8-BD8F-0A4C44308530}" presName="sibTrans" presStyleCnt="0"/>
      <dgm:spPr/>
    </dgm:pt>
    <dgm:pt modelId="{EE738D6C-AE7A-4631-98ED-2E945CCA8A55}" type="pres">
      <dgm:prSet presAssocID="{EC4883E6-09F9-4652-AD65-7C03049403BA}" presName="node" presStyleLbl="node1" presStyleIdx="5" presStyleCnt="9">
        <dgm:presLayoutVars>
          <dgm:bulletEnabled val="1"/>
        </dgm:presLayoutVars>
      </dgm:prSet>
      <dgm:spPr/>
    </dgm:pt>
    <dgm:pt modelId="{A1A992E3-EB93-41FF-8D6F-1BF90BA43193}" type="pres">
      <dgm:prSet presAssocID="{C908A469-E7B8-4EE8-95B3-F57F8C9A6940}" presName="sibTrans" presStyleCnt="0"/>
      <dgm:spPr/>
    </dgm:pt>
    <dgm:pt modelId="{ADA31B53-625A-40A9-9E93-127473AF1555}" type="pres">
      <dgm:prSet presAssocID="{D1AEB666-5374-4761-8274-E8E1818D0555}" presName="node" presStyleLbl="node1" presStyleIdx="6" presStyleCnt="9">
        <dgm:presLayoutVars>
          <dgm:bulletEnabled val="1"/>
        </dgm:presLayoutVars>
      </dgm:prSet>
      <dgm:spPr/>
    </dgm:pt>
    <dgm:pt modelId="{426050CF-8074-4027-A943-B19F71A80353}" type="pres">
      <dgm:prSet presAssocID="{99AE61FB-CE2A-4B19-947A-5530DFC60A2F}" presName="sibTrans" presStyleCnt="0"/>
      <dgm:spPr/>
    </dgm:pt>
    <dgm:pt modelId="{F124733E-71F9-417D-AF9A-ECB544DA63B8}" type="pres">
      <dgm:prSet presAssocID="{3A945762-2797-4C7C-B57D-3DCECF62E8D6}" presName="node" presStyleLbl="node1" presStyleIdx="7" presStyleCnt="9">
        <dgm:presLayoutVars>
          <dgm:bulletEnabled val="1"/>
        </dgm:presLayoutVars>
      </dgm:prSet>
      <dgm:spPr/>
    </dgm:pt>
    <dgm:pt modelId="{F4CE1AC2-6F5B-4FFD-AC38-62A8236E1D7A}" type="pres">
      <dgm:prSet presAssocID="{7F401DB7-67D4-4EFD-B93C-569BDC771A97}" presName="sibTrans" presStyleCnt="0"/>
      <dgm:spPr/>
    </dgm:pt>
    <dgm:pt modelId="{D5A0C24D-86B9-4C1F-A3E9-B00AABDB84D1}" type="pres">
      <dgm:prSet presAssocID="{94B49E2B-FC40-4AB5-BB38-176E1F765BE1}" presName="node" presStyleLbl="node1" presStyleIdx="8" presStyleCnt="9">
        <dgm:presLayoutVars>
          <dgm:bulletEnabled val="1"/>
        </dgm:presLayoutVars>
      </dgm:prSet>
      <dgm:spPr/>
    </dgm:pt>
  </dgm:ptLst>
  <dgm:cxnLst>
    <dgm:cxn modelId="{D8EA1C03-508A-48C4-980D-821758A0ADDC}" type="presOf" srcId="{2A267C60-C67F-49F7-82B2-E10FA41FAB9E}" destId="{4D01218D-1092-402B-8A59-3430A722371F}" srcOrd="0" destOrd="0" presId="urn:microsoft.com/office/officeart/2005/8/layout/default"/>
    <dgm:cxn modelId="{5518F906-3691-49FA-A16A-A8D6D259DA65}" srcId="{0BC984D0-0BB2-4119-AA11-1AC2CB54E28C}" destId="{D1AEB666-5374-4761-8274-E8E1818D0555}" srcOrd="6" destOrd="0" parTransId="{F90FDCF6-8C76-4C08-9FE2-D1BA924EBD9F}" sibTransId="{99AE61FB-CE2A-4B19-947A-5530DFC60A2F}"/>
    <dgm:cxn modelId="{1D9A8707-7529-45A5-87A2-C15BC34A78BB}" srcId="{0BC984D0-0BB2-4119-AA11-1AC2CB54E28C}" destId="{2A267C60-C67F-49F7-82B2-E10FA41FAB9E}" srcOrd="4" destOrd="0" parTransId="{1E9CA1D6-31D9-4717-A574-24594A584C66}" sibTransId="{9557248A-9EF5-43F8-BD8F-0A4C44308530}"/>
    <dgm:cxn modelId="{8B1A1E09-A7A5-454C-AF05-C8A59A3820E3}" srcId="{0BC984D0-0BB2-4119-AA11-1AC2CB54E28C}" destId="{94B49E2B-FC40-4AB5-BB38-176E1F765BE1}" srcOrd="8" destOrd="0" parTransId="{C9BB9F7A-A9B2-475B-9FF3-35EE12A5BBBC}" sibTransId="{9D2786FB-D3A8-4836-9689-568404CEBC45}"/>
    <dgm:cxn modelId="{35DCF10F-CB76-4017-B367-5039E01E2D89}" srcId="{0BC984D0-0BB2-4119-AA11-1AC2CB54E28C}" destId="{3082E2A3-62F1-4D74-A022-8AC58E708D51}" srcOrd="2" destOrd="0" parTransId="{B1ADAE2B-18B7-4D70-AFB1-ACCE859A74A7}" sibTransId="{C35E56E7-4375-4640-8F07-57BA7D7FC565}"/>
    <dgm:cxn modelId="{F738331E-A91E-4143-8358-726A6749F33A}" srcId="{0BC984D0-0BB2-4119-AA11-1AC2CB54E28C}" destId="{3A945762-2797-4C7C-B57D-3DCECF62E8D6}" srcOrd="7" destOrd="0" parTransId="{F7D7CF4E-1957-45EB-ABAF-238648B85A00}" sibTransId="{7F401DB7-67D4-4EFD-B93C-569BDC771A97}"/>
    <dgm:cxn modelId="{8B78CA2B-61B3-45FB-9655-44DBEB837F83}" type="presOf" srcId="{94B49E2B-FC40-4AB5-BB38-176E1F765BE1}" destId="{D5A0C24D-86B9-4C1F-A3E9-B00AABDB84D1}" srcOrd="0" destOrd="0" presId="urn:microsoft.com/office/officeart/2005/8/layout/default"/>
    <dgm:cxn modelId="{8899C330-CE12-4116-8E37-5891E473F661}" type="presOf" srcId="{3082E2A3-62F1-4D74-A022-8AC58E708D51}" destId="{76D31008-31F7-45D7-A817-AB190FC04E01}" srcOrd="0" destOrd="0" presId="urn:microsoft.com/office/officeart/2005/8/layout/default"/>
    <dgm:cxn modelId="{45D81B69-D300-4225-8CCC-33822C89160E}" srcId="{0BC984D0-0BB2-4119-AA11-1AC2CB54E28C}" destId="{EC4883E6-09F9-4652-AD65-7C03049403BA}" srcOrd="5" destOrd="0" parTransId="{93A35276-7855-499A-8107-0CC7EB68C299}" sibTransId="{C908A469-E7B8-4EE8-95B3-F57F8C9A6940}"/>
    <dgm:cxn modelId="{4C57B14A-4F0F-418E-84FF-3407E827CB70}" type="presOf" srcId="{3A945762-2797-4C7C-B57D-3DCECF62E8D6}" destId="{F124733E-71F9-417D-AF9A-ECB544DA63B8}" srcOrd="0" destOrd="0" presId="urn:microsoft.com/office/officeart/2005/8/layout/default"/>
    <dgm:cxn modelId="{4F595472-174C-422C-8AA6-DA0C6E34E135}" type="presOf" srcId="{1F658634-F684-48B3-B965-47C4E3C63515}" destId="{D9A12794-0C02-4DA1-A47F-5AA11D94BD7F}" srcOrd="0" destOrd="0" presId="urn:microsoft.com/office/officeart/2005/8/layout/default"/>
    <dgm:cxn modelId="{71206B59-DD1D-419E-8FDA-43E0F25ED133}" type="presOf" srcId="{EC4883E6-09F9-4652-AD65-7C03049403BA}" destId="{EE738D6C-AE7A-4631-98ED-2E945CCA8A55}" srcOrd="0" destOrd="0" presId="urn:microsoft.com/office/officeart/2005/8/layout/default"/>
    <dgm:cxn modelId="{A43EE1AA-AFDA-4DAD-B882-0ED20759A0C7}" type="presOf" srcId="{D1AEB666-5374-4761-8274-E8E1818D0555}" destId="{ADA31B53-625A-40A9-9E93-127473AF1555}" srcOrd="0" destOrd="0" presId="urn:microsoft.com/office/officeart/2005/8/layout/default"/>
    <dgm:cxn modelId="{1B3B62AC-84BE-4A49-8A01-05BF1B96C355}" srcId="{0BC984D0-0BB2-4119-AA11-1AC2CB54E28C}" destId="{66B30373-A1AA-4BB1-B24A-EAE645D66057}" srcOrd="3" destOrd="0" parTransId="{11E46F2B-8729-41CA-ADE8-6329B6358459}" sibTransId="{C00E5687-CAFC-486E-960F-D4FF60F1910D}"/>
    <dgm:cxn modelId="{7133CCB6-3F01-4C37-9034-E0FF2C3FE576}" type="presOf" srcId="{66B30373-A1AA-4BB1-B24A-EAE645D66057}" destId="{A5F90139-F798-4A09-AFF4-28BB0C28B6AA}" srcOrd="0" destOrd="0" presId="urn:microsoft.com/office/officeart/2005/8/layout/default"/>
    <dgm:cxn modelId="{D0E4A8C2-32E2-45B2-8649-6D132C420A61}" type="presOf" srcId="{0BC984D0-0BB2-4119-AA11-1AC2CB54E28C}" destId="{C1257F36-25EF-4DC6-B98D-C7AFF9E8AF9D}" srcOrd="0" destOrd="0" presId="urn:microsoft.com/office/officeart/2005/8/layout/default"/>
    <dgm:cxn modelId="{36C18CFA-1393-4DDF-9E06-C82FE50AD26E}" type="presOf" srcId="{74FD77FD-C040-46F3-A2C8-D2375179A3D1}" destId="{DCF3323B-430F-408C-BB4E-3E6487E6793B}" srcOrd="0" destOrd="0" presId="urn:microsoft.com/office/officeart/2005/8/layout/default"/>
    <dgm:cxn modelId="{D474B6FC-EE76-4830-838F-8B413EAFAEDF}" srcId="{0BC984D0-0BB2-4119-AA11-1AC2CB54E28C}" destId="{74FD77FD-C040-46F3-A2C8-D2375179A3D1}" srcOrd="0" destOrd="0" parTransId="{82F85A55-9E4F-425E-BBCD-8333FEB7D904}" sibTransId="{69E4DFFD-26D3-4C8B-B28F-65B24157F5EC}"/>
    <dgm:cxn modelId="{4104A1FF-0A5C-4E09-8711-36314B212E0C}" srcId="{0BC984D0-0BB2-4119-AA11-1AC2CB54E28C}" destId="{1F658634-F684-48B3-B965-47C4E3C63515}" srcOrd="1" destOrd="0" parTransId="{AFC1342F-F025-40AC-8F8A-A82D1A14CF9B}" sibTransId="{58D2B315-FFEB-4E42-A697-C6D8C68576B8}"/>
    <dgm:cxn modelId="{181C8A4F-4991-4591-9586-E4EF4E6594C1}" type="presParOf" srcId="{C1257F36-25EF-4DC6-B98D-C7AFF9E8AF9D}" destId="{DCF3323B-430F-408C-BB4E-3E6487E6793B}" srcOrd="0" destOrd="0" presId="urn:microsoft.com/office/officeart/2005/8/layout/default"/>
    <dgm:cxn modelId="{9196A909-CD7A-461A-8EB0-3668C7C472DC}" type="presParOf" srcId="{C1257F36-25EF-4DC6-B98D-C7AFF9E8AF9D}" destId="{E095A9D1-7368-43C8-BEE2-2F371905671C}" srcOrd="1" destOrd="0" presId="urn:microsoft.com/office/officeart/2005/8/layout/default"/>
    <dgm:cxn modelId="{CB8041C1-2A79-4B23-AAC0-E9C199A6D1A2}" type="presParOf" srcId="{C1257F36-25EF-4DC6-B98D-C7AFF9E8AF9D}" destId="{D9A12794-0C02-4DA1-A47F-5AA11D94BD7F}" srcOrd="2" destOrd="0" presId="urn:microsoft.com/office/officeart/2005/8/layout/default"/>
    <dgm:cxn modelId="{FB17D814-89F2-46CE-B7E4-A2ADF7E01C18}" type="presParOf" srcId="{C1257F36-25EF-4DC6-B98D-C7AFF9E8AF9D}" destId="{F53EE281-984E-4EA8-AF2D-FEB9F09E8531}" srcOrd="3" destOrd="0" presId="urn:microsoft.com/office/officeart/2005/8/layout/default"/>
    <dgm:cxn modelId="{C8590777-59BF-4B2B-BA4B-7D4F7D7FC3EA}" type="presParOf" srcId="{C1257F36-25EF-4DC6-B98D-C7AFF9E8AF9D}" destId="{76D31008-31F7-45D7-A817-AB190FC04E01}" srcOrd="4" destOrd="0" presId="urn:microsoft.com/office/officeart/2005/8/layout/default"/>
    <dgm:cxn modelId="{8EC3F208-4D53-4611-A12C-9AE33DAB49E1}" type="presParOf" srcId="{C1257F36-25EF-4DC6-B98D-C7AFF9E8AF9D}" destId="{8AF856F5-4E1D-4D79-8145-61C47D2BAA72}" srcOrd="5" destOrd="0" presId="urn:microsoft.com/office/officeart/2005/8/layout/default"/>
    <dgm:cxn modelId="{BAD1CA43-979A-4BA6-A50D-B07F28910C3A}" type="presParOf" srcId="{C1257F36-25EF-4DC6-B98D-C7AFF9E8AF9D}" destId="{A5F90139-F798-4A09-AFF4-28BB0C28B6AA}" srcOrd="6" destOrd="0" presId="urn:microsoft.com/office/officeart/2005/8/layout/default"/>
    <dgm:cxn modelId="{77B0E8B7-2BDC-4513-8ADF-A29B4C054C0A}" type="presParOf" srcId="{C1257F36-25EF-4DC6-B98D-C7AFF9E8AF9D}" destId="{CF72F3F5-ABE2-46AE-BAA6-3671DFDD04F9}" srcOrd="7" destOrd="0" presId="urn:microsoft.com/office/officeart/2005/8/layout/default"/>
    <dgm:cxn modelId="{E44C051B-C581-409B-A45E-A90F97C8CC5B}" type="presParOf" srcId="{C1257F36-25EF-4DC6-B98D-C7AFF9E8AF9D}" destId="{4D01218D-1092-402B-8A59-3430A722371F}" srcOrd="8" destOrd="0" presId="urn:microsoft.com/office/officeart/2005/8/layout/default"/>
    <dgm:cxn modelId="{23A1FE2E-236A-463B-B28D-1795ACFA5A6E}" type="presParOf" srcId="{C1257F36-25EF-4DC6-B98D-C7AFF9E8AF9D}" destId="{439C02C9-04BE-4292-9D20-6F174308B375}" srcOrd="9" destOrd="0" presId="urn:microsoft.com/office/officeart/2005/8/layout/default"/>
    <dgm:cxn modelId="{F9999745-A45C-49B0-925C-E0FE58B2DCD0}" type="presParOf" srcId="{C1257F36-25EF-4DC6-B98D-C7AFF9E8AF9D}" destId="{EE738D6C-AE7A-4631-98ED-2E945CCA8A55}" srcOrd="10" destOrd="0" presId="urn:microsoft.com/office/officeart/2005/8/layout/default"/>
    <dgm:cxn modelId="{185A1EEF-5D90-46E1-A17F-F02F9493854C}" type="presParOf" srcId="{C1257F36-25EF-4DC6-B98D-C7AFF9E8AF9D}" destId="{A1A992E3-EB93-41FF-8D6F-1BF90BA43193}" srcOrd="11" destOrd="0" presId="urn:microsoft.com/office/officeart/2005/8/layout/default"/>
    <dgm:cxn modelId="{CB1472AA-9759-4D82-9F70-B204B7D5EE3F}" type="presParOf" srcId="{C1257F36-25EF-4DC6-B98D-C7AFF9E8AF9D}" destId="{ADA31B53-625A-40A9-9E93-127473AF1555}" srcOrd="12" destOrd="0" presId="urn:microsoft.com/office/officeart/2005/8/layout/default"/>
    <dgm:cxn modelId="{D1C57334-7890-4111-A237-2AB86B79A8A6}" type="presParOf" srcId="{C1257F36-25EF-4DC6-B98D-C7AFF9E8AF9D}" destId="{426050CF-8074-4027-A943-B19F71A80353}" srcOrd="13" destOrd="0" presId="urn:microsoft.com/office/officeart/2005/8/layout/default"/>
    <dgm:cxn modelId="{3645ADA5-DE2D-4094-8C88-5752B3EE8E25}" type="presParOf" srcId="{C1257F36-25EF-4DC6-B98D-C7AFF9E8AF9D}" destId="{F124733E-71F9-417D-AF9A-ECB544DA63B8}" srcOrd="14" destOrd="0" presId="urn:microsoft.com/office/officeart/2005/8/layout/default"/>
    <dgm:cxn modelId="{3B9534AC-ABA6-4769-BA4A-430F5F107F74}" type="presParOf" srcId="{C1257F36-25EF-4DC6-B98D-C7AFF9E8AF9D}" destId="{F4CE1AC2-6F5B-4FFD-AC38-62A8236E1D7A}" srcOrd="15" destOrd="0" presId="urn:microsoft.com/office/officeart/2005/8/layout/default"/>
    <dgm:cxn modelId="{7AC65BC6-64C1-469D-A517-DFC45D3D74FC}" type="presParOf" srcId="{C1257F36-25EF-4DC6-B98D-C7AFF9E8AF9D}" destId="{D5A0C24D-86B9-4C1F-A3E9-B00AABDB84D1}"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25180-F7C2-4F8B-8976-2AEA5E53832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541608D-5326-4E41-AF30-ED1CA946E41E}">
      <dgm:prSet custT="1"/>
      <dgm:spPr/>
      <dgm:t>
        <a:bodyPr/>
        <a:lstStyle/>
        <a:p>
          <a:r>
            <a:rPr lang="en-GB" sz="1200" dirty="0"/>
            <a:t>Gentle approach </a:t>
          </a:r>
          <a:endParaRPr lang="en-US" sz="1200" dirty="0"/>
        </a:p>
      </dgm:t>
    </dgm:pt>
    <dgm:pt modelId="{8EB34A91-0A5E-4ECF-9485-5965136E4611}" type="parTrans" cxnId="{47D614FD-8116-43BC-B776-023908EFE53C}">
      <dgm:prSet/>
      <dgm:spPr/>
      <dgm:t>
        <a:bodyPr/>
        <a:lstStyle/>
        <a:p>
          <a:endParaRPr lang="en-US"/>
        </a:p>
      </dgm:t>
    </dgm:pt>
    <dgm:pt modelId="{6071311D-D429-4F75-96DA-9C97E7F1FBFB}" type="sibTrans" cxnId="{47D614FD-8116-43BC-B776-023908EFE53C}">
      <dgm:prSet/>
      <dgm:spPr/>
      <dgm:t>
        <a:bodyPr/>
        <a:lstStyle/>
        <a:p>
          <a:endParaRPr lang="en-US"/>
        </a:p>
      </dgm:t>
    </dgm:pt>
    <dgm:pt modelId="{B3F642AB-A3AC-4F4B-AEC3-A32294C7B213}">
      <dgm:prSet custT="1"/>
      <dgm:spPr/>
      <dgm:t>
        <a:bodyPr/>
        <a:lstStyle/>
        <a:p>
          <a:r>
            <a:rPr lang="en-GB" sz="1200" dirty="0"/>
            <a:t>Do bedtime routine</a:t>
          </a:r>
          <a:endParaRPr lang="en-US" sz="1200" dirty="0"/>
        </a:p>
      </dgm:t>
    </dgm:pt>
    <dgm:pt modelId="{B573739B-DE6E-4C82-BCB3-7D4131B5FCE4}" type="parTrans" cxnId="{B233FBFF-4DE5-4789-B868-16C63628ABDC}">
      <dgm:prSet/>
      <dgm:spPr/>
      <dgm:t>
        <a:bodyPr/>
        <a:lstStyle/>
        <a:p>
          <a:endParaRPr lang="en-US"/>
        </a:p>
      </dgm:t>
    </dgm:pt>
    <dgm:pt modelId="{CEFE8881-B51E-42B5-8F34-71708E3EAC9C}" type="sibTrans" cxnId="{B233FBFF-4DE5-4789-B868-16C63628ABDC}">
      <dgm:prSet/>
      <dgm:spPr/>
      <dgm:t>
        <a:bodyPr/>
        <a:lstStyle/>
        <a:p>
          <a:endParaRPr lang="en-US"/>
        </a:p>
      </dgm:t>
    </dgm:pt>
    <dgm:pt modelId="{9E3A8C78-CFE6-42CF-967D-EC33138C8C9C}">
      <dgm:prSet custT="1"/>
      <dgm:spPr/>
      <dgm:t>
        <a:bodyPr/>
        <a:lstStyle/>
        <a:p>
          <a:r>
            <a:rPr lang="en-GB" sz="1200" dirty="0"/>
            <a:t>Sit by side of bed and place hand on child, do this until they settle nicely (possibly3-4 nights)</a:t>
          </a:r>
          <a:endParaRPr lang="en-US" sz="1200" dirty="0"/>
        </a:p>
      </dgm:t>
    </dgm:pt>
    <dgm:pt modelId="{FC7BF829-1F22-4D55-9E12-51E6CAC13AB7}" type="parTrans" cxnId="{E2255F63-EF6E-4E5C-A008-2D8B47C4B833}">
      <dgm:prSet/>
      <dgm:spPr/>
      <dgm:t>
        <a:bodyPr/>
        <a:lstStyle/>
        <a:p>
          <a:endParaRPr lang="en-US"/>
        </a:p>
      </dgm:t>
    </dgm:pt>
    <dgm:pt modelId="{D7A60D3C-F762-4539-96F8-0AB1D16CF4D2}" type="sibTrans" cxnId="{E2255F63-EF6E-4E5C-A008-2D8B47C4B833}">
      <dgm:prSet/>
      <dgm:spPr/>
      <dgm:t>
        <a:bodyPr/>
        <a:lstStyle/>
        <a:p>
          <a:endParaRPr lang="en-US"/>
        </a:p>
      </dgm:t>
    </dgm:pt>
    <dgm:pt modelId="{D38CFF55-1112-4AA6-887A-5EF3D48FD458}">
      <dgm:prSet custT="1"/>
      <dgm:spPr/>
      <dgm:t>
        <a:bodyPr/>
        <a:lstStyle/>
        <a:p>
          <a:r>
            <a:rPr lang="en-GB" sz="1200" dirty="0"/>
            <a:t>Night 5- Sit next to bed with no touching </a:t>
          </a:r>
          <a:endParaRPr lang="en-US" sz="1200" dirty="0"/>
        </a:p>
      </dgm:t>
    </dgm:pt>
    <dgm:pt modelId="{8750E5F8-3E0E-4C6B-AA03-9876378E7307}" type="parTrans" cxnId="{B79E35D7-5EDA-4662-8726-6F342756614E}">
      <dgm:prSet/>
      <dgm:spPr/>
      <dgm:t>
        <a:bodyPr/>
        <a:lstStyle/>
        <a:p>
          <a:endParaRPr lang="en-US"/>
        </a:p>
      </dgm:t>
    </dgm:pt>
    <dgm:pt modelId="{39A27AF6-B5B7-461F-8E22-68B42BB93561}" type="sibTrans" cxnId="{B79E35D7-5EDA-4662-8726-6F342756614E}">
      <dgm:prSet/>
      <dgm:spPr/>
      <dgm:t>
        <a:bodyPr/>
        <a:lstStyle/>
        <a:p>
          <a:endParaRPr lang="en-US"/>
        </a:p>
      </dgm:t>
    </dgm:pt>
    <dgm:pt modelId="{E72E0C1E-C3BD-4DCB-BEFE-8D4C26665E31}">
      <dgm:prSet custT="1"/>
      <dgm:spPr/>
      <dgm:t>
        <a:bodyPr/>
        <a:lstStyle/>
        <a:p>
          <a:r>
            <a:rPr lang="en-GB" sz="1200" dirty="0"/>
            <a:t>Night 8- Sit by bed with back to child</a:t>
          </a:r>
          <a:endParaRPr lang="en-US" sz="1200" dirty="0"/>
        </a:p>
      </dgm:t>
    </dgm:pt>
    <dgm:pt modelId="{F97A37E6-5F48-49B2-97BA-0C971688E117}" type="parTrans" cxnId="{09EF0F4B-F059-46C3-A4D7-DD068084FADC}">
      <dgm:prSet/>
      <dgm:spPr/>
      <dgm:t>
        <a:bodyPr/>
        <a:lstStyle/>
        <a:p>
          <a:endParaRPr lang="en-US"/>
        </a:p>
      </dgm:t>
    </dgm:pt>
    <dgm:pt modelId="{F187E5C3-AB6F-47A7-A08A-393F82D8B051}" type="sibTrans" cxnId="{09EF0F4B-F059-46C3-A4D7-DD068084FADC}">
      <dgm:prSet/>
      <dgm:spPr/>
      <dgm:t>
        <a:bodyPr/>
        <a:lstStyle/>
        <a:p>
          <a:endParaRPr lang="en-US"/>
        </a:p>
      </dgm:t>
    </dgm:pt>
    <dgm:pt modelId="{4A52676F-7E45-4EB4-92E8-377F317BFEB0}">
      <dgm:prSet custT="1"/>
      <dgm:spPr/>
      <dgm:t>
        <a:bodyPr/>
        <a:lstStyle/>
        <a:p>
          <a:r>
            <a:rPr lang="en-GB" sz="1200" dirty="0"/>
            <a:t>Next night, put to bed and leave room (may have to gradually get further away from the door) </a:t>
          </a:r>
          <a:endParaRPr lang="en-US" sz="1200" dirty="0"/>
        </a:p>
      </dgm:t>
    </dgm:pt>
    <dgm:pt modelId="{1297CA3F-E291-4394-9C55-12111DF8B6B6}" type="parTrans" cxnId="{3C1BD6F0-BD06-40F5-A215-0292E964EB6C}">
      <dgm:prSet/>
      <dgm:spPr/>
      <dgm:t>
        <a:bodyPr/>
        <a:lstStyle/>
        <a:p>
          <a:endParaRPr lang="en-US"/>
        </a:p>
      </dgm:t>
    </dgm:pt>
    <dgm:pt modelId="{6C53689D-89CC-443B-94DC-5624E895BBD4}" type="sibTrans" cxnId="{3C1BD6F0-BD06-40F5-A215-0292E964EB6C}">
      <dgm:prSet/>
      <dgm:spPr/>
      <dgm:t>
        <a:bodyPr/>
        <a:lstStyle/>
        <a:p>
          <a:endParaRPr lang="en-US"/>
        </a:p>
      </dgm:t>
    </dgm:pt>
    <dgm:pt modelId="{AB825AFD-F63E-4C47-9AA2-069ED443417E}">
      <dgm:prSet custT="1"/>
      <dgm:spPr/>
      <dgm:t>
        <a:bodyPr/>
        <a:lstStyle/>
        <a:p>
          <a:r>
            <a:rPr lang="en-GB" sz="1200" dirty="0"/>
            <a:t>It is ok to say ‘I’m going to make a cup of tea, I will check on you in 10 minutes’ but you MUST be back in 10 minutes to check</a:t>
          </a:r>
          <a:endParaRPr lang="en-US" sz="1200" dirty="0"/>
        </a:p>
      </dgm:t>
    </dgm:pt>
    <dgm:pt modelId="{A13A8F84-F0CF-4254-93C2-E5D9432CBD58}" type="parTrans" cxnId="{BDB0A712-646B-4D5E-A8D3-320F1E579C8B}">
      <dgm:prSet/>
      <dgm:spPr/>
      <dgm:t>
        <a:bodyPr/>
        <a:lstStyle/>
        <a:p>
          <a:endParaRPr lang="en-US"/>
        </a:p>
      </dgm:t>
    </dgm:pt>
    <dgm:pt modelId="{87B9E857-9B32-4D49-8C9C-8EDE5244F3CE}" type="sibTrans" cxnId="{BDB0A712-646B-4D5E-A8D3-320F1E579C8B}">
      <dgm:prSet/>
      <dgm:spPr/>
      <dgm:t>
        <a:bodyPr/>
        <a:lstStyle/>
        <a:p>
          <a:endParaRPr lang="en-US"/>
        </a:p>
      </dgm:t>
    </dgm:pt>
    <dgm:pt modelId="{32496AFB-0A21-4BB9-BBAC-DD40B0B43DEB}">
      <dgm:prSet custT="1"/>
      <dgm:spPr/>
      <dgm:t>
        <a:bodyPr/>
        <a:lstStyle/>
        <a:p>
          <a:r>
            <a:rPr lang="en-GB" sz="1200" dirty="0"/>
            <a:t>Each stage must be established before moving onto the next</a:t>
          </a:r>
          <a:endParaRPr lang="en-US" sz="1200" dirty="0"/>
        </a:p>
      </dgm:t>
    </dgm:pt>
    <dgm:pt modelId="{68277A45-B480-43B9-9436-38F2CC2BA4A3}" type="parTrans" cxnId="{CBD060B0-5608-4CB2-A454-F2C80BDE063A}">
      <dgm:prSet/>
      <dgm:spPr/>
      <dgm:t>
        <a:bodyPr/>
        <a:lstStyle/>
        <a:p>
          <a:endParaRPr lang="en-US"/>
        </a:p>
      </dgm:t>
    </dgm:pt>
    <dgm:pt modelId="{306A90A3-3F44-4EFD-A0D1-06F5C85584CB}" type="sibTrans" cxnId="{CBD060B0-5608-4CB2-A454-F2C80BDE063A}">
      <dgm:prSet/>
      <dgm:spPr/>
      <dgm:t>
        <a:bodyPr/>
        <a:lstStyle/>
        <a:p>
          <a:endParaRPr lang="en-US"/>
        </a:p>
      </dgm:t>
    </dgm:pt>
    <dgm:pt modelId="{9A2D5A50-84E2-45D0-9F50-9CECCEC338C2}">
      <dgm:prSet custT="1"/>
      <dgm:spPr/>
      <dgm:t>
        <a:bodyPr/>
        <a:lstStyle/>
        <a:p>
          <a:r>
            <a:rPr lang="en-GB" sz="1200" dirty="0"/>
            <a:t>If they wake during the night, the same technique should be used</a:t>
          </a:r>
          <a:endParaRPr lang="en-US" sz="1200" dirty="0"/>
        </a:p>
      </dgm:t>
    </dgm:pt>
    <dgm:pt modelId="{9C83E3CB-839A-4BCA-867D-281352E48BBB}" type="parTrans" cxnId="{1A119D43-326E-4A93-8207-BEDBDFEA3DB9}">
      <dgm:prSet/>
      <dgm:spPr/>
      <dgm:t>
        <a:bodyPr/>
        <a:lstStyle/>
        <a:p>
          <a:endParaRPr lang="en-US"/>
        </a:p>
      </dgm:t>
    </dgm:pt>
    <dgm:pt modelId="{640BF82B-0F1A-43A7-86ED-B4A4466A01C9}" type="sibTrans" cxnId="{1A119D43-326E-4A93-8207-BEDBDFEA3DB9}">
      <dgm:prSet/>
      <dgm:spPr/>
      <dgm:t>
        <a:bodyPr/>
        <a:lstStyle/>
        <a:p>
          <a:endParaRPr lang="en-US"/>
        </a:p>
      </dgm:t>
    </dgm:pt>
    <dgm:pt modelId="{712FD963-50DF-4352-97E6-5666C20DCBD8}" type="pres">
      <dgm:prSet presAssocID="{1E425180-F7C2-4F8B-8976-2AEA5E53832C}" presName="cycle" presStyleCnt="0">
        <dgm:presLayoutVars>
          <dgm:dir/>
          <dgm:resizeHandles val="exact"/>
        </dgm:presLayoutVars>
      </dgm:prSet>
      <dgm:spPr/>
    </dgm:pt>
    <dgm:pt modelId="{995C3F36-3421-4680-9338-15565906D98E}" type="pres">
      <dgm:prSet presAssocID="{C541608D-5326-4E41-AF30-ED1CA946E41E}" presName="dummy" presStyleCnt="0"/>
      <dgm:spPr/>
    </dgm:pt>
    <dgm:pt modelId="{65A937EA-4D61-489A-8998-DCFF183DB9AD}" type="pres">
      <dgm:prSet presAssocID="{C541608D-5326-4E41-AF30-ED1CA946E41E}" presName="node" presStyleLbl="revTx" presStyleIdx="0" presStyleCnt="9">
        <dgm:presLayoutVars>
          <dgm:bulletEnabled val="1"/>
        </dgm:presLayoutVars>
      </dgm:prSet>
      <dgm:spPr/>
    </dgm:pt>
    <dgm:pt modelId="{9C8AB7A8-D92A-4564-B77F-D9967F596257}" type="pres">
      <dgm:prSet presAssocID="{6071311D-D429-4F75-96DA-9C97E7F1FBFB}" presName="sibTrans" presStyleLbl="node1" presStyleIdx="0" presStyleCnt="9"/>
      <dgm:spPr/>
    </dgm:pt>
    <dgm:pt modelId="{64D1079B-471D-4CD4-978E-F520D374BFB4}" type="pres">
      <dgm:prSet presAssocID="{B3F642AB-A3AC-4F4B-AEC3-A32294C7B213}" presName="dummy" presStyleCnt="0"/>
      <dgm:spPr/>
    </dgm:pt>
    <dgm:pt modelId="{446A9FC4-EE52-4B40-9D88-1430C705BC9C}" type="pres">
      <dgm:prSet presAssocID="{B3F642AB-A3AC-4F4B-AEC3-A32294C7B213}" presName="node" presStyleLbl="revTx" presStyleIdx="1" presStyleCnt="9">
        <dgm:presLayoutVars>
          <dgm:bulletEnabled val="1"/>
        </dgm:presLayoutVars>
      </dgm:prSet>
      <dgm:spPr/>
    </dgm:pt>
    <dgm:pt modelId="{69427090-6E88-48FB-B002-C32F6F44AF7E}" type="pres">
      <dgm:prSet presAssocID="{CEFE8881-B51E-42B5-8F34-71708E3EAC9C}" presName="sibTrans" presStyleLbl="node1" presStyleIdx="1" presStyleCnt="9" custLinFactNeighborX="-533" custLinFactNeighborY="-2005"/>
      <dgm:spPr/>
    </dgm:pt>
    <dgm:pt modelId="{C6761F36-B364-4A45-8A53-922DF4FD6633}" type="pres">
      <dgm:prSet presAssocID="{9E3A8C78-CFE6-42CF-967D-EC33138C8C9C}" presName="dummy" presStyleCnt="0"/>
      <dgm:spPr/>
    </dgm:pt>
    <dgm:pt modelId="{0DE10B9C-23DA-402E-A4CF-F0CF27FF87D4}" type="pres">
      <dgm:prSet presAssocID="{9E3A8C78-CFE6-42CF-967D-EC33138C8C9C}" presName="node" presStyleLbl="revTx" presStyleIdx="2" presStyleCnt="9" custScaleX="148198" custScaleY="129370">
        <dgm:presLayoutVars>
          <dgm:bulletEnabled val="1"/>
        </dgm:presLayoutVars>
      </dgm:prSet>
      <dgm:spPr/>
    </dgm:pt>
    <dgm:pt modelId="{C4D8EFCE-259C-4376-B758-9C7F0586EEEB}" type="pres">
      <dgm:prSet presAssocID="{D7A60D3C-F762-4539-96F8-0AB1D16CF4D2}" presName="sibTrans" presStyleLbl="node1" presStyleIdx="2" presStyleCnt="9"/>
      <dgm:spPr/>
    </dgm:pt>
    <dgm:pt modelId="{FC426284-96D9-4C7F-A83B-A142DF9BF70B}" type="pres">
      <dgm:prSet presAssocID="{D38CFF55-1112-4AA6-887A-5EF3D48FD458}" presName="dummy" presStyleCnt="0"/>
      <dgm:spPr/>
    </dgm:pt>
    <dgm:pt modelId="{CFC412F6-9150-43E7-9812-7FED99FE8236}" type="pres">
      <dgm:prSet presAssocID="{D38CFF55-1112-4AA6-887A-5EF3D48FD458}" presName="node" presStyleLbl="revTx" presStyleIdx="3" presStyleCnt="9">
        <dgm:presLayoutVars>
          <dgm:bulletEnabled val="1"/>
        </dgm:presLayoutVars>
      </dgm:prSet>
      <dgm:spPr/>
    </dgm:pt>
    <dgm:pt modelId="{764A24A9-855A-4395-AD1D-3EBABCC67B4D}" type="pres">
      <dgm:prSet presAssocID="{39A27AF6-B5B7-461F-8E22-68B42BB93561}" presName="sibTrans" presStyleLbl="node1" presStyleIdx="3" presStyleCnt="9"/>
      <dgm:spPr/>
    </dgm:pt>
    <dgm:pt modelId="{864EE5AD-988D-456D-B77E-A244E1C8FE89}" type="pres">
      <dgm:prSet presAssocID="{E72E0C1E-C3BD-4DCB-BEFE-8D4C26665E31}" presName="dummy" presStyleCnt="0"/>
      <dgm:spPr/>
    </dgm:pt>
    <dgm:pt modelId="{E048EC15-258C-4248-894B-841B7D535432}" type="pres">
      <dgm:prSet presAssocID="{E72E0C1E-C3BD-4DCB-BEFE-8D4C26665E31}" presName="node" presStyleLbl="revTx" presStyleIdx="4" presStyleCnt="9">
        <dgm:presLayoutVars>
          <dgm:bulletEnabled val="1"/>
        </dgm:presLayoutVars>
      </dgm:prSet>
      <dgm:spPr/>
    </dgm:pt>
    <dgm:pt modelId="{9486FE61-30BE-4556-A626-85EC30D34EE0}" type="pres">
      <dgm:prSet presAssocID="{F187E5C3-AB6F-47A7-A08A-393F82D8B051}" presName="sibTrans" presStyleLbl="node1" presStyleIdx="4" presStyleCnt="9"/>
      <dgm:spPr/>
    </dgm:pt>
    <dgm:pt modelId="{6935957E-E067-403E-BEDE-1F4113A27F70}" type="pres">
      <dgm:prSet presAssocID="{4A52676F-7E45-4EB4-92E8-377F317BFEB0}" presName="dummy" presStyleCnt="0"/>
      <dgm:spPr/>
    </dgm:pt>
    <dgm:pt modelId="{69C29143-7239-411C-8C6F-8E8043C5CA52}" type="pres">
      <dgm:prSet presAssocID="{4A52676F-7E45-4EB4-92E8-377F317BFEB0}" presName="node" presStyleLbl="revTx" presStyleIdx="5" presStyleCnt="9" custScaleX="116996" custScaleY="95037">
        <dgm:presLayoutVars>
          <dgm:bulletEnabled val="1"/>
        </dgm:presLayoutVars>
      </dgm:prSet>
      <dgm:spPr/>
    </dgm:pt>
    <dgm:pt modelId="{CE14C1FF-3BED-44D2-BA39-EADAF2413B69}" type="pres">
      <dgm:prSet presAssocID="{6C53689D-89CC-443B-94DC-5624E895BBD4}" presName="sibTrans" presStyleLbl="node1" presStyleIdx="5" presStyleCnt="9" custLinFactNeighborX="-3728" custLinFactNeighborY="-1584"/>
      <dgm:spPr/>
    </dgm:pt>
    <dgm:pt modelId="{4BA309EE-4887-42B7-A1D8-D3853348D92C}" type="pres">
      <dgm:prSet presAssocID="{AB825AFD-F63E-4C47-9AA2-069ED443417E}" presName="dummy" presStyleCnt="0"/>
      <dgm:spPr/>
    </dgm:pt>
    <dgm:pt modelId="{7FE710FD-65BD-417C-B857-7390DC903847}" type="pres">
      <dgm:prSet presAssocID="{AB825AFD-F63E-4C47-9AA2-069ED443417E}" presName="node" presStyleLbl="revTx" presStyleIdx="6" presStyleCnt="9" custScaleX="175144" custScaleY="152199">
        <dgm:presLayoutVars>
          <dgm:bulletEnabled val="1"/>
        </dgm:presLayoutVars>
      </dgm:prSet>
      <dgm:spPr/>
    </dgm:pt>
    <dgm:pt modelId="{D30CCB6B-FF59-4F44-88FB-376B6196DF73}" type="pres">
      <dgm:prSet presAssocID="{87B9E857-9B32-4D49-8C9C-8EDE5244F3CE}" presName="sibTrans" presStyleLbl="node1" presStyleIdx="6" presStyleCnt="9" custLinFactNeighborX="-172" custLinFactNeighborY="1599"/>
      <dgm:spPr/>
    </dgm:pt>
    <dgm:pt modelId="{3E9D5184-4036-45B5-B501-E7F74EFC8557}" type="pres">
      <dgm:prSet presAssocID="{32496AFB-0A21-4BB9-BBAC-DD40B0B43DEB}" presName="dummy" presStyleCnt="0"/>
      <dgm:spPr/>
    </dgm:pt>
    <dgm:pt modelId="{D29DFE07-F1DD-4B21-9894-706EA0B61EBB}" type="pres">
      <dgm:prSet presAssocID="{32496AFB-0A21-4BB9-BBAC-DD40B0B43DEB}" presName="node" presStyleLbl="revTx" presStyleIdx="7" presStyleCnt="9" custScaleX="144033">
        <dgm:presLayoutVars>
          <dgm:bulletEnabled val="1"/>
        </dgm:presLayoutVars>
      </dgm:prSet>
      <dgm:spPr/>
    </dgm:pt>
    <dgm:pt modelId="{62094DCC-13B0-4866-AC82-1826C80A8216}" type="pres">
      <dgm:prSet presAssocID="{306A90A3-3F44-4EFD-A0D1-06F5C85584CB}" presName="sibTrans" presStyleLbl="node1" presStyleIdx="7" presStyleCnt="9"/>
      <dgm:spPr/>
    </dgm:pt>
    <dgm:pt modelId="{CDF5C5BA-3569-4547-AD37-E1FDE3C44EE5}" type="pres">
      <dgm:prSet presAssocID="{9A2D5A50-84E2-45D0-9F50-9CECCEC338C2}" presName="dummy" presStyleCnt="0"/>
      <dgm:spPr/>
    </dgm:pt>
    <dgm:pt modelId="{45E37327-D5CE-46A1-9C55-6845C8DEAD52}" type="pres">
      <dgm:prSet presAssocID="{9A2D5A50-84E2-45D0-9F50-9CECCEC338C2}" presName="node" presStyleLbl="revTx" presStyleIdx="8" presStyleCnt="9">
        <dgm:presLayoutVars>
          <dgm:bulletEnabled val="1"/>
        </dgm:presLayoutVars>
      </dgm:prSet>
      <dgm:spPr/>
    </dgm:pt>
    <dgm:pt modelId="{1A9BCE95-116B-4CCB-952E-5C7C282EE5D9}" type="pres">
      <dgm:prSet presAssocID="{640BF82B-0F1A-43A7-86ED-B4A4466A01C9}" presName="sibTrans" presStyleLbl="node1" presStyleIdx="8" presStyleCnt="9"/>
      <dgm:spPr/>
    </dgm:pt>
  </dgm:ptLst>
  <dgm:cxnLst>
    <dgm:cxn modelId="{1C227C01-C3D3-4BCD-AFAF-BC7A17BA3570}" type="presOf" srcId="{32496AFB-0A21-4BB9-BBAC-DD40B0B43DEB}" destId="{D29DFE07-F1DD-4B21-9894-706EA0B61EBB}" srcOrd="0" destOrd="0" presId="urn:microsoft.com/office/officeart/2005/8/layout/cycle1"/>
    <dgm:cxn modelId="{BDB0A712-646B-4D5E-A8D3-320F1E579C8B}" srcId="{1E425180-F7C2-4F8B-8976-2AEA5E53832C}" destId="{AB825AFD-F63E-4C47-9AA2-069ED443417E}" srcOrd="6" destOrd="0" parTransId="{A13A8F84-F0CF-4254-93C2-E5D9432CBD58}" sibTransId="{87B9E857-9B32-4D49-8C9C-8EDE5244F3CE}"/>
    <dgm:cxn modelId="{F9EC9322-7AF4-4659-BE54-DD62E2EE99E1}" type="presOf" srcId="{6C53689D-89CC-443B-94DC-5624E895BBD4}" destId="{CE14C1FF-3BED-44D2-BA39-EADAF2413B69}" srcOrd="0" destOrd="0" presId="urn:microsoft.com/office/officeart/2005/8/layout/cycle1"/>
    <dgm:cxn modelId="{5AE4DA2C-CC6E-4F46-898E-EDA810CFE871}" type="presOf" srcId="{6071311D-D429-4F75-96DA-9C97E7F1FBFB}" destId="{9C8AB7A8-D92A-4564-B77F-D9967F596257}" srcOrd="0" destOrd="0" presId="urn:microsoft.com/office/officeart/2005/8/layout/cycle1"/>
    <dgm:cxn modelId="{21FBB42D-1D6F-4900-8AA8-267FC28501B7}" type="presOf" srcId="{D7A60D3C-F762-4539-96F8-0AB1D16CF4D2}" destId="{C4D8EFCE-259C-4376-B758-9C7F0586EEEB}" srcOrd="0" destOrd="0" presId="urn:microsoft.com/office/officeart/2005/8/layout/cycle1"/>
    <dgm:cxn modelId="{E2255F63-EF6E-4E5C-A008-2D8B47C4B833}" srcId="{1E425180-F7C2-4F8B-8976-2AEA5E53832C}" destId="{9E3A8C78-CFE6-42CF-967D-EC33138C8C9C}" srcOrd="2" destOrd="0" parTransId="{FC7BF829-1F22-4D55-9E12-51E6CAC13AB7}" sibTransId="{D7A60D3C-F762-4539-96F8-0AB1D16CF4D2}"/>
    <dgm:cxn modelId="{1A119D43-326E-4A93-8207-BEDBDFEA3DB9}" srcId="{1E425180-F7C2-4F8B-8976-2AEA5E53832C}" destId="{9A2D5A50-84E2-45D0-9F50-9CECCEC338C2}" srcOrd="8" destOrd="0" parTransId="{9C83E3CB-839A-4BCA-867D-281352E48BBB}" sibTransId="{640BF82B-0F1A-43A7-86ED-B4A4466A01C9}"/>
    <dgm:cxn modelId="{09EF0F4B-F059-46C3-A4D7-DD068084FADC}" srcId="{1E425180-F7C2-4F8B-8976-2AEA5E53832C}" destId="{E72E0C1E-C3BD-4DCB-BEFE-8D4C26665E31}" srcOrd="4" destOrd="0" parTransId="{F97A37E6-5F48-49B2-97BA-0C971688E117}" sibTransId="{F187E5C3-AB6F-47A7-A08A-393F82D8B051}"/>
    <dgm:cxn modelId="{83570C52-0FE0-4577-B097-EB7DBD801A82}" type="presOf" srcId="{87B9E857-9B32-4D49-8C9C-8EDE5244F3CE}" destId="{D30CCB6B-FF59-4F44-88FB-376B6196DF73}" srcOrd="0" destOrd="0" presId="urn:microsoft.com/office/officeart/2005/8/layout/cycle1"/>
    <dgm:cxn modelId="{E7793359-919D-481B-8256-E649E47E7A32}" type="presOf" srcId="{9A2D5A50-84E2-45D0-9F50-9CECCEC338C2}" destId="{45E37327-D5CE-46A1-9C55-6845C8DEAD52}" srcOrd="0" destOrd="0" presId="urn:microsoft.com/office/officeart/2005/8/layout/cycle1"/>
    <dgm:cxn modelId="{8C5FC57C-A95F-46FA-A7F4-48805F2843F1}" type="presOf" srcId="{AB825AFD-F63E-4C47-9AA2-069ED443417E}" destId="{7FE710FD-65BD-417C-B857-7390DC903847}" srcOrd="0" destOrd="0" presId="urn:microsoft.com/office/officeart/2005/8/layout/cycle1"/>
    <dgm:cxn modelId="{C848567D-FEF3-4E50-A0A7-1EEE22576A69}" type="presOf" srcId="{F187E5C3-AB6F-47A7-A08A-393F82D8B051}" destId="{9486FE61-30BE-4556-A626-85EC30D34EE0}" srcOrd="0" destOrd="0" presId="urn:microsoft.com/office/officeart/2005/8/layout/cycle1"/>
    <dgm:cxn modelId="{83B7797F-2AA9-4F2E-B704-5F6B54597827}" type="presOf" srcId="{B3F642AB-A3AC-4F4B-AEC3-A32294C7B213}" destId="{446A9FC4-EE52-4B40-9D88-1430C705BC9C}" srcOrd="0" destOrd="0" presId="urn:microsoft.com/office/officeart/2005/8/layout/cycle1"/>
    <dgm:cxn modelId="{8BD35E86-0AB7-47E4-A816-C33380AC1792}" type="presOf" srcId="{306A90A3-3F44-4EFD-A0D1-06F5C85584CB}" destId="{62094DCC-13B0-4866-AC82-1826C80A8216}" srcOrd="0" destOrd="0" presId="urn:microsoft.com/office/officeart/2005/8/layout/cycle1"/>
    <dgm:cxn modelId="{166A82A2-7B17-4CC9-9CBE-40745D6B40F0}" type="presOf" srcId="{D38CFF55-1112-4AA6-887A-5EF3D48FD458}" destId="{CFC412F6-9150-43E7-9812-7FED99FE8236}" srcOrd="0" destOrd="0" presId="urn:microsoft.com/office/officeart/2005/8/layout/cycle1"/>
    <dgm:cxn modelId="{CBD060B0-5608-4CB2-A454-F2C80BDE063A}" srcId="{1E425180-F7C2-4F8B-8976-2AEA5E53832C}" destId="{32496AFB-0A21-4BB9-BBAC-DD40B0B43DEB}" srcOrd="7" destOrd="0" parTransId="{68277A45-B480-43B9-9436-38F2CC2BA4A3}" sibTransId="{306A90A3-3F44-4EFD-A0D1-06F5C85584CB}"/>
    <dgm:cxn modelId="{8648C6C6-7762-4627-A568-A27C0004EBFD}" type="presOf" srcId="{CEFE8881-B51E-42B5-8F34-71708E3EAC9C}" destId="{69427090-6E88-48FB-B002-C32F6F44AF7E}" srcOrd="0" destOrd="0" presId="urn:microsoft.com/office/officeart/2005/8/layout/cycle1"/>
    <dgm:cxn modelId="{9FAA7ACC-ADBF-4BE4-BC38-3DC28514A0C7}" type="presOf" srcId="{4A52676F-7E45-4EB4-92E8-377F317BFEB0}" destId="{69C29143-7239-411C-8C6F-8E8043C5CA52}" srcOrd="0" destOrd="0" presId="urn:microsoft.com/office/officeart/2005/8/layout/cycle1"/>
    <dgm:cxn modelId="{0128CED1-296E-4482-8FC2-314221217B99}" type="presOf" srcId="{1E425180-F7C2-4F8B-8976-2AEA5E53832C}" destId="{712FD963-50DF-4352-97E6-5666C20DCBD8}" srcOrd="0" destOrd="0" presId="urn:microsoft.com/office/officeart/2005/8/layout/cycle1"/>
    <dgm:cxn modelId="{F87021D3-BC2A-488E-AA98-8F76CF30D91A}" type="presOf" srcId="{640BF82B-0F1A-43A7-86ED-B4A4466A01C9}" destId="{1A9BCE95-116B-4CCB-952E-5C7C282EE5D9}" srcOrd="0" destOrd="0" presId="urn:microsoft.com/office/officeart/2005/8/layout/cycle1"/>
    <dgm:cxn modelId="{B79E35D7-5EDA-4662-8726-6F342756614E}" srcId="{1E425180-F7C2-4F8B-8976-2AEA5E53832C}" destId="{D38CFF55-1112-4AA6-887A-5EF3D48FD458}" srcOrd="3" destOrd="0" parTransId="{8750E5F8-3E0E-4C6B-AA03-9876378E7307}" sibTransId="{39A27AF6-B5B7-461F-8E22-68B42BB93561}"/>
    <dgm:cxn modelId="{3CBC76DA-7FB1-4398-92C3-9415B7DD568E}" type="presOf" srcId="{C541608D-5326-4E41-AF30-ED1CA946E41E}" destId="{65A937EA-4D61-489A-8998-DCFF183DB9AD}" srcOrd="0" destOrd="0" presId="urn:microsoft.com/office/officeart/2005/8/layout/cycle1"/>
    <dgm:cxn modelId="{A7B6F4EA-7963-403E-8575-1509FA364E4B}" type="presOf" srcId="{9E3A8C78-CFE6-42CF-967D-EC33138C8C9C}" destId="{0DE10B9C-23DA-402E-A4CF-F0CF27FF87D4}" srcOrd="0" destOrd="0" presId="urn:microsoft.com/office/officeart/2005/8/layout/cycle1"/>
    <dgm:cxn modelId="{3C1BD6F0-BD06-40F5-A215-0292E964EB6C}" srcId="{1E425180-F7C2-4F8B-8976-2AEA5E53832C}" destId="{4A52676F-7E45-4EB4-92E8-377F317BFEB0}" srcOrd="5" destOrd="0" parTransId="{1297CA3F-E291-4394-9C55-12111DF8B6B6}" sibTransId="{6C53689D-89CC-443B-94DC-5624E895BBD4}"/>
    <dgm:cxn modelId="{CB34C6F5-0199-4C2A-90FC-2F85FF088CA4}" type="presOf" srcId="{E72E0C1E-C3BD-4DCB-BEFE-8D4C26665E31}" destId="{E048EC15-258C-4248-894B-841B7D535432}" srcOrd="0" destOrd="0" presId="urn:microsoft.com/office/officeart/2005/8/layout/cycle1"/>
    <dgm:cxn modelId="{47D614FD-8116-43BC-B776-023908EFE53C}" srcId="{1E425180-F7C2-4F8B-8976-2AEA5E53832C}" destId="{C541608D-5326-4E41-AF30-ED1CA946E41E}" srcOrd="0" destOrd="0" parTransId="{8EB34A91-0A5E-4ECF-9485-5965136E4611}" sibTransId="{6071311D-D429-4F75-96DA-9C97E7F1FBFB}"/>
    <dgm:cxn modelId="{E24ED1FF-F527-4CCE-A86B-F8E8AFCE51D5}" type="presOf" srcId="{39A27AF6-B5B7-461F-8E22-68B42BB93561}" destId="{764A24A9-855A-4395-AD1D-3EBABCC67B4D}" srcOrd="0" destOrd="0" presId="urn:microsoft.com/office/officeart/2005/8/layout/cycle1"/>
    <dgm:cxn modelId="{B233FBFF-4DE5-4789-B868-16C63628ABDC}" srcId="{1E425180-F7C2-4F8B-8976-2AEA5E53832C}" destId="{B3F642AB-A3AC-4F4B-AEC3-A32294C7B213}" srcOrd="1" destOrd="0" parTransId="{B573739B-DE6E-4C82-BCB3-7D4131B5FCE4}" sibTransId="{CEFE8881-B51E-42B5-8F34-71708E3EAC9C}"/>
    <dgm:cxn modelId="{78376E4F-BEAF-4BD5-82F4-6F77147F681A}" type="presParOf" srcId="{712FD963-50DF-4352-97E6-5666C20DCBD8}" destId="{995C3F36-3421-4680-9338-15565906D98E}" srcOrd="0" destOrd="0" presId="urn:microsoft.com/office/officeart/2005/8/layout/cycle1"/>
    <dgm:cxn modelId="{EF41D8D1-19E1-4996-81C6-FE265A1A5753}" type="presParOf" srcId="{712FD963-50DF-4352-97E6-5666C20DCBD8}" destId="{65A937EA-4D61-489A-8998-DCFF183DB9AD}" srcOrd="1" destOrd="0" presId="urn:microsoft.com/office/officeart/2005/8/layout/cycle1"/>
    <dgm:cxn modelId="{732D5BF4-C276-465F-B5E0-8E1A2D658AF2}" type="presParOf" srcId="{712FD963-50DF-4352-97E6-5666C20DCBD8}" destId="{9C8AB7A8-D92A-4564-B77F-D9967F596257}" srcOrd="2" destOrd="0" presId="urn:microsoft.com/office/officeart/2005/8/layout/cycle1"/>
    <dgm:cxn modelId="{F3AB0D33-3EBB-43C5-ACA4-4368C4EEA40A}" type="presParOf" srcId="{712FD963-50DF-4352-97E6-5666C20DCBD8}" destId="{64D1079B-471D-4CD4-978E-F520D374BFB4}" srcOrd="3" destOrd="0" presId="urn:microsoft.com/office/officeart/2005/8/layout/cycle1"/>
    <dgm:cxn modelId="{03C17733-55E8-4DE6-93D3-C0A002C3CD94}" type="presParOf" srcId="{712FD963-50DF-4352-97E6-5666C20DCBD8}" destId="{446A9FC4-EE52-4B40-9D88-1430C705BC9C}" srcOrd="4" destOrd="0" presId="urn:microsoft.com/office/officeart/2005/8/layout/cycle1"/>
    <dgm:cxn modelId="{F275D7D8-0E2B-4744-874E-5C4B61A184B1}" type="presParOf" srcId="{712FD963-50DF-4352-97E6-5666C20DCBD8}" destId="{69427090-6E88-48FB-B002-C32F6F44AF7E}" srcOrd="5" destOrd="0" presId="urn:microsoft.com/office/officeart/2005/8/layout/cycle1"/>
    <dgm:cxn modelId="{50D68884-534F-4021-8294-12A843CD099B}" type="presParOf" srcId="{712FD963-50DF-4352-97E6-5666C20DCBD8}" destId="{C6761F36-B364-4A45-8A53-922DF4FD6633}" srcOrd="6" destOrd="0" presId="urn:microsoft.com/office/officeart/2005/8/layout/cycle1"/>
    <dgm:cxn modelId="{6AEB551A-0EC0-4321-AB38-CFBCE1925428}" type="presParOf" srcId="{712FD963-50DF-4352-97E6-5666C20DCBD8}" destId="{0DE10B9C-23DA-402E-A4CF-F0CF27FF87D4}" srcOrd="7" destOrd="0" presId="urn:microsoft.com/office/officeart/2005/8/layout/cycle1"/>
    <dgm:cxn modelId="{E7C218FD-07D7-413C-B9CF-DC323C4C7012}" type="presParOf" srcId="{712FD963-50DF-4352-97E6-5666C20DCBD8}" destId="{C4D8EFCE-259C-4376-B758-9C7F0586EEEB}" srcOrd="8" destOrd="0" presId="urn:microsoft.com/office/officeart/2005/8/layout/cycle1"/>
    <dgm:cxn modelId="{D69CCB2E-868F-4400-A75B-3AE1A68BF69D}" type="presParOf" srcId="{712FD963-50DF-4352-97E6-5666C20DCBD8}" destId="{FC426284-96D9-4C7F-A83B-A142DF9BF70B}" srcOrd="9" destOrd="0" presId="urn:microsoft.com/office/officeart/2005/8/layout/cycle1"/>
    <dgm:cxn modelId="{55C72AC4-AD53-446D-AD99-B3C984FE28F8}" type="presParOf" srcId="{712FD963-50DF-4352-97E6-5666C20DCBD8}" destId="{CFC412F6-9150-43E7-9812-7FED99FE8236}" srcOrd="10" destOrd="0" presId="urn:microsoft.com/office/officeart/2005/8/layout/cycle1"/>
    <dgm:cxn modelId="{D03E5DC5-76B6-4635-93A3-750F0965A996}" type="presParOf" srcId="{712FD963-50DF-4352-97E6-5666C20DCBD8}" destId="{764A24A9-855A-4395-AD1D-3EBABCC67B4D}" srcOrd="11" destOrd="0" presId="urn:microsoft.com/office/officeart/2005/8/layout/cycle1"/>
    <dgm:cxn modelId="{6CF22108-366E-4529-A9FC-091E0C3460D5}" type="presParOf" srcId="{712FD963-50DF-4352-97E6-5666C20DCBD8}" destId="{864EE5AD-988D-456D-B77E-A244E1C8FE89}" srcOrd="12" destOrd="0" presId="urn:microsoft.com/office/officeart/2005/8/layout/cycle1"/>
    <dgm:cxn modelId="{DDC499E1-1287-4538-882D-9CEF1AA7B360}" type="presParOf" srcId="{712FD963-50DF-4352-97E6-5666C20DCBD8}" destId="{E048EC15-258C-4248-894B-841B7D535432}" srcOrd="13" destOrd="0" presId="urn:microsoft.com/office/officeart/2005/8/layout/cycle1"/>
    <dgm:cxn modelId="{A91C30AD-6CC2-4EB8-86BB-553F16EAF8C7}" type="presParOf" srcId="{712FD963-50DF-4352-97E6-5666C20DCBD8}" destId="{9486FE61-30BE-4556-A626-85EC30D34EE0}" srcOrd="14" destOrd="0" presId="urn:microsoft.com/office/officeart/2005/8/layout/cycle1"/>
    <dgm:cxn modelId="{3BFD48D5-B7D4-492F-9CEE-59D0CF47B732}" type="presParOf" srcId="{712FD963-50DF-4352-97E6-5666C20DCBD8}" destId="{6935957E-E067-403E-BEDE-1F4113A27F70}" srcOrd="15" destOrd="0" presId="urn:microsoft.com/office/officeart/2005/8/layout/cycle1"/>
    <dgm:cxn modelId="{CB47E300-3366-4CE9-8347-1EA16118E5F8}" type="presParOf" srcId="{712FD963-50DF-4352-97E6-5666C20DCBD8}" destId="{69C29143-7239-411C-8C6F-8E8043C5CA52}" srcOrd="16" destOrd="0" presId="urn:microsoft.com/office/officeart/2005/8/layout/cycle1"/>
    <dgm:cxn modelId="{3EDF2828-6EC3-48EB-8F1F-C30A7DC947F3}" type="presParOf" srcId="{712FD963-50DF-4352-97E6-5666C20DCBD8}" destId="{CE14C1FF-3BED-44D2-BA39-EADAF2413B69}" srcOrd="17" destOrd="0" presId="urn:microsoft.com/office/officeart/2005/8/layout/cycle1"/>
    <dgm:cxn modelId="{20E8F46C-5FCC-495D-8057-E289AA3A69F6}" type="presParOf" srcId="{712FD963-50DF-4352-97E6-5666C20DCBD8}" destId="{4BA309EE-4887-42B7-A1D8-D3853348D92C}" srcOrd="18" destOrd="0" presId="urn:microsoft.com/office/officeart/2005/8/layout/cycle1"/>
    <dgm:cxn modelId="{31182514-2820-48F0-8C10-EC3EC0A5A130}" type="presParOf" srcId="{712FD963-50DF-4352-97E6-5666C20DCBD8}" destId="{7FE710FD-65BD-417C-B857-7390DC903847}" srcOrd="19" destOrd="0" presId="urn:microsoft.com/office/officeart/2005/8/layout/cycle1"/>
    <dgm:cxn modelId="{00DA78D1-37B1-4632-B77C-582F33EFC124}" type="presParOf" srcId="{712FD963-50DF-4352-97E6-5666C20DCBD8}" destId="{D30CCB6B-FF59-4F44-88FB-376B6196DF73}" srcOrd="20" destOrd="0" presId="urn:microsoft.com/office/officeart/2005/8/layout/cycle1"/>
    <dgm:cxn modelId="{A637FCDD-A762-47CB-82DA-6815236A4B0E}" type="presParOf" srcId="{712FD963-50DF-4352-97E6-5666C20DCBD8}" destId="{3E9D5184-4036-45B5-B501-E7F74EFC8557}" srcOrd="21" destOrd="0" presId="urn:microsoft.com/office/officeart/2005/8/layout/cycle1"/>
    <dgm:cxn modelId="{728AD010-0E22-4AF0-9415-2498FF104209}" type="presParOf" srcId="{712FD963-50DF-4352-97E6-5666C20DCBD8}" destId="{D29DFE07-F1DD-4B21-9894-706EA0B61EBB}" srcOrd="22" destOrd="0" presId="urn:microsoft.com/office/officeart/2005/8/layout/cycle1"/>
    <dgm:cxn modelId="{70574BB1-B151-47E3-95CB-2562FB3368C3}" type="presParOf" srcId="{712FD963-50DF-4352-97E6-5666C20DCBD8}" destId="{62094DCC-13B0-4866-AC82-1826C80A8216}" srcOrd="23" destOrd="0" presId="urn:microsoft.com/office/officeart/2005/8/layout/cycle1"/>
    <dgm:cxn modelId="{CC99C366-02AD-450B-91BD-7E7994C9F669}" type="presParOf" srcId="{712FD963-50DF-4352-97E6-5666C20DCBD8}" destId="{CDF5C5BA-3569-4547-AD37-E1FDE3C44EE5}" srcOrd="24" destOrd="0" presId="urn:microsoft.com/office/officeart/2005/8/layout/cycle1"/>
    <dgm:cxn modelId="{957D7463-F0BC-42D5-AB54-A18C4728B234}" type="presParOf" srcId="{712FD963-50DF-4352-97E6-5666C20DCBD8}" destId="{45E37327-D5CE-46A1-9C55-6845C8DEAD52}" srcOrd="25" destOrd="0" presId="urn:microsoft.com/office/officeart/2005/8/layout/cycle1"/>
    <dgm:cxn modelId="{D205B29E-0BC2-49C2-B278-A381F0626422}" type="presParOf" srcId="{712FD963-50DF-4352-97E6-5666C20DCBD8}" destId="{1A9BCE95-116B-4CCB-952E-5C7C282EE5D9}" srcOrd="26"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3323B-430F-408C-BB4E-3E6487E6793B}">
      <dsp:nvSpPr>
        <dsp:cNvPr id="0" name=""/>
        <dsp:cNvSpPr/>
      </dsp:nvSpPr>
      <dsp:spPr>
        <a:xfrm>
          <a:off x="800814" y="560"/>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Need to return child to bed as promptly as possible, ideally before they are out of their bedroom. </a:t>
          </a:r>
          <a:endParaRPr lang="en-US" sz="1400" kern="1200"/>
        </a:p>
      </dsp:txBody>
      <dsp:txXfrm>
        <a:off x="800814" y="560"/>
        <a:ext cx="2309366" cy="1385619"/>
      </dsp:txXfrm>
    </dsp:sp>
    <dsp:sp modelId="{D9A12794-0C02-4DA1-A47F-5AA11D94BD7F}">
      <dsp:nvSpPr>
        <dsp:cNvPr id="0" name=""/>
        <dsp:cNvSpPr/>
      </dsp:nvSpPr>
      <dsp:spPr>
        <a:xfrm>
          <a:off x="3341116" y="560"/>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Could use a stair gate or ‘alarm’ system on the door (e.g. wind chimes).</a:t>
          </a:r>
          <a:endParaRPr lang="en-US" sz="1400" kern="1200" dirty="0"/>
        </a:p>
      </dsp:txBody>
      <dsp:txXfrm>
        <a:off x="3341116" y="560"/>
        <a:ext cx="2309366" cy="1385619"/>
      </dsp:txXfrm>
    </dsp:sp>
    <dsp:sp modelId="{76D31008-31F7-45D7-A817-AB190FC04E01}">
      <dsp:nvSpPr>
        <dsp:cNvPr id="0" name=""/>
        <dsp:cNvSpPr/>
      </dsp:nvSpPr>
      <dsp:spPr>
        <a:xfrm>
          <a:off x="5881419" y="560"/>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child gets up and calls out- leave for 5 minutes. </a:t>
          </a:r>
          <a:endParaRPr lang="en-US" sz="1400" kern="1200"/>
        </a:p>
      </dsp:txBody>
      <dsp:txXfrm>
        <a:off x="5881419" y="560"/>
        <a:ext cx="2309366" cy="1385619"/>
      </dsp:txXfrm>
    </dsp:sp>
    <dsp:sp modelId="{A5F90139-F798-4A09-AFF4-28BB0C28B6AA}">
      <dsp:nvSpPr>
        <dsp:cNvPr id="0" name=""/>
        <dsp:cNvSpPr/>
      </dsp:nvSpPr>
      <dsp:spPr>
        <a:xfrm>
          <a:off x="800814" y="1617117"/>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Go to child and take back to bed (DO NOT PICK UP). Say the chosen phrase ‘its time to go to bed’ and leave. </a:t>
          </a:r>
          <a:endParaRPr lang="en-US" sz="1400" kern="1200"/>
        </a:p>
      </dsp:txBody>
      <dsp:txXfrm>
        <a:off x="800814" y="1617117"/>
        <a:ext cx="2309366" cy="1385619"/>
      </dsp:txXfrm>
    </dsp:sp>
    <dsp:sp modelId="{4D01218D-1092-402B-8A59-3430A722371F}">
      <dsp:nvSpPr>
        <dsp:cNvPr id="0" name=""/>
        <dsp:cNvSpPr/>
      </dsp:nvSpPr>
      <dsp:spPr>
        <a:xfrm>
          <a:off x="3341116" y="1617117"/>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Repeat this as often as needed, but increase time that you leave them. </a:t>
          </a:r>
          <a:endParaRPr lang="en-US" sz="1400" kern="1200"/>
        </a:p>
      </dsp:txBody>
      <dsp:txXfrm>
        <a:off x="3341116" y="1617117"/>
        <a:ext cx="2309366" cy="1385619"/>
      </dsp:txXfrm>
    </dsp:sp>
    <dsp:sp modelId="{EE738D6C-AE7A-4631-98ED-2E945CCA8A55}">
      <dsp:nvSpPr>
        <dsp:cNvPr id="0" name=""/>
        <dsp:cNvSpPr/>
      </dsp:nvSpPr>
      <dsp:spPr>
        <a:xfrm>
          <a:off x="5881419" y="1617117"/>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child falls asleep on floor- pick up and return to bed. </a:t>
          </a:r>
          <a:endParaRPr lang="en-US" sz="1400" kern="1200"/>
        </a:p>
      </dsp:txBody>
      <dsp:txXfrm>
        <a:off x="5881419" y="1617117"/>
        <a:ext cx="2309366" cy="1385619"/>
      </dsp:txXfrm>
    </dsp:sp>
    <dsp:sp modelId="{ADA31B53-625A-40A9-9E93-127473AF1555}">
      <dsp:nvSpPr>
        <dsp:cNvPr id="0" name=""/>
        <dsp:cNvSpPr/>
      </dsp:nvSpPr>
      <dsp:spPr>
        <a:xfrm>
          <a:off x="800814" y="3233673"/>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Use a sleep diary to monitor when falling asleep.</a:t>
          </a:r>
          <a:endParaRPr lang="en-US" sz="1400" kern="1200"/>
        </a:p>
      </dsp:txBody>
      <dsp:txXfrm>
        <a:off x="800814" y="3233673"/>
        <a:ext cx="2309366" cy="1385619"/>
      </dsp:txXfrm>
    </dsp:sp>
    <dsp:sp modelId="{F124733E-71F9-417D-AF9A-ECB544DA63B8}">
      <dsp:nvSpPr>
        <dsp:cNvPr id="0" name=""/>
        <dsp:cNvSpPr/>
      </dsp:nvSpPr>
      <dsp:spPr>
        <a:xfrm>
          <a:off x="3341116" y="3233673"/>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Reward with star charts/certificates/incentives if they don’t call out.</a:t>
          </a:r>
          <a:endParaRPr lang="en-US" sz="1400" kern="1200"/>
        </a:p>
      </dsp:txBody>
      <dsp:txXfrm>
        <a:off x="3341116" y="3233673"/>
        <a:ext cx="2309366" cy="1385619"/>
      </dsp:txXfrm>
    </dsp:sp>
    <dsp:sp modelId="{D5A0C24D-86B9-4C1F-A3E9-B00AABDB84D1}">
      <dsp:nvSpPr>
        <dsp:cNvPr id="0" name=""/>
        <dsp:cNvSpPr/>
      </dsp:nvSpPr>
      <dsp:spPr>
        <a:xfrm>
          <a:off x="5881419" y="3233673"/>
          <a:ext cx="2309366" cy="1385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Tell them this is what you are going to do. </a:t>
          </a:r>
          <a:endParaRPr lang="en-US" sz="1400" kern="1200" dirty="0"/>
        </a:p>
      </dsp:txBody>
      <dsp:txXfrm>
        <a:off x="5881419" y="3233673"/>
        <a:ext cx="2309366" cy="1385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937EA-4D61-489A-8998-DCFF183DB9AD}">
      <dsp:nvSpPr>
        <dsp:cNvPr id="0" name=""/>
        <dsp:cNvSpPr/>
      </dsp:nvSpPr>
      <dsp:spPr>
        <a:xfrm>
          <a:off x="5437769" y="2590"/>
          <a:ext cx="809898"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Gentle approach </a:t>
          </a:r>
          <a:endParaRPr lang="en-US" sz="1200" kern="1200" dirty="0"/>
        </a:p>
      </dsp:txBody>
      <dsp:txXfrm>
        <a:off x="5437769" y="2590"/>
        <a:ext cx="809898" cy="809898"/>
      </dsp:txXfrm>
    </dsp:sp>
    <dsp:sp modelId="{9C8AB7A8-D92A-4564-B77F-D9967F596257}">
      <dsp:nvSpPr>
        <dsp:cNvPr id="0" name=""/>
        <dsp:cNvSpPr/>
      </dsp:nvSpPr>
      <dsp:spPr>
        <a:xfrm>
          <a:off x="2301189" y="84988"/>
          <a:ext cx="5365115" cy="5365115"/>
        </a:xfrm>
        <a:prstGeom prst="circularArrow">
          <a:avLst>
            <a:gd name="adj1" fmla="val 2944"/>
            <a:gd name="adj2" fmla="val 180169"/>
            <a:gd name="adj3" fmla="val 18936160"/>
            <a:gd name="adj4" fmla="val 18012956"/>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A9FC4-EE52-4B40-9D88-1430C705BC9C}">
      <dsp:nvSpPr>
        <dsp:cNvPr id="0" name=""/>
        <dsp:cNvSpPr/>
      </dsp:nvSpPr>
      <dsp:spPr>
        <a:xfrm>
          <a:off x="6753791" y="1106863"/>
          <a:ext cx="809898"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Do bedtime routine</a:t>
          </a:r>
          <a:endParaRPr lang="en-US" sz="1200" kern="1200" dirty="0"/>
        </a:p>
      </dsp:txBody>
      <dsp:txXfrm>
        <a:off x="6753791" y="1106863"/>
        <a:ext cx="809898" cy="809898"/>
      </dsp:txXfrm>
    </dsp:sp>
    <dsp:sp modelId="{69427090-6E88-48FB-B002-C32F6F44AF7E}">
      <dsp:nvSpPr>
        <dsp:cNvPr id="0" name=""/>
        <dsp:cNvSpPr/>
      </dsp:nvSpPr>
      <dsp:spPr>
        <a:xfrm>
          <a:off x="2272593" y="-22582"/>
          <a:ext cx="5365115" cy="5365115"/>
        </a:xfrm>
        <a:prstGeom prst="circularArrow">
          <a:avLst>
            <a:gd name="adj1" fmla="val 2944"/>
            <a:gd name="adj2" fmla="val 180169"/>
            <a:gd name="adj3" fmla="val 21299664"/>
            <a:gd name="adj4" fmla="val 20411920"/>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10B9C-23DA-402E-A4CF-F0CF27FF87D4}">
      <dsp:nvSpPr>
        <dsp:cNvPr id="0" name=""/>
        <dsp:cNvSpPr/>
      </dsp:nvSpPr>
      <dsp:spPr>
        <a:xfrm>
          <a:off x="6856932" y="2679774"/>
          <a:ext cx="1200253" cy="104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Sit by side of bed and place hand on child, do this until they settle nicely (possibly3-4 nights)</a:t>
          </a:r>
          <a:endParaRPr lang="en-US" sz="1200" kern="1200" dirty="0"/>
        </a:p>
      </dsp:txBody>
      <dsp:txXfrm>
        <a:off x="6856932" y="2679774"/>
        <a:ext cx="1200253" cy="1047765"/>
      </dsp:txXfrm>
    </dsp:sp>
    <dsp:sp modelId="{C4D8EFCE-259C-4376-B758-9C7F0586EEEB}">
      <dsp:nvSpPr>
        <dsp:cNvPr id="0" name=""/>
        <dsp:cNvSpPr/>
      </dsp:nvSpPr>
      <dsp:spPr>
        <a:xfrm>
          <a:off x="2301189" y="84988"/>
          <a:ext cx="5365115" cy="5365115"/>
        </a:xfrm>
        <a:prstGeom prst="circularArrow">
          <a:avLst>
            <a:gd name="adj1" fmla="val 2944"/>
            <a:gd name="adj2" fmla="val 180169"/>
            <a:gd name="adj3" fmla="val 2052717"/>
            <a:gd name="adj4" fmla="val 1348367"/>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412F6-9150-43E7-9812-7FED99FE8236}">
      <dsp:nvSpPr>
        <dsp:cNvPr id="0" name=""/>
        <dsp:cNvSpPr/>
      </dsp:nvSpPr>
      <dsp:spPr>
        <a:xfrm>
          <a:off x="6193137" y="4286491"/>
          <a:ext cx="809898"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Night 5- Sit next to bed with no touching </a:t>
          </a:r>
          <a:endParaRPr lang="en-US" sz="1200" kern="1200" dirty="0"/>
        </a:p>
      </dsp:txBody>
      <dsp:txXfrm>
        <a:off x="6193137" y="4286491"/>
        <a:ext cx="809898" cy="809898"/>
      </dsp:txXfrm>
    </dsp:sp>
    <dsp:sp modelId="{764A24A9-855A-4395-AD1D-3EBABCC67B4D}">
      <dsp:nvSpPr>
        <dsp:cNvPr id="0" name=""/>
        <dsp:cNvSpPr/>
      </dsp:nvSpPr>
      <dsp:spPr>
        <a:xfrm>
          <a:off x="2301189" y="84988"/>
          <a:ext cx="5365115" cy="5365115"/>
        </a:xfrm>
        <a:prstGeom prst="circularArrow">
          <a:avLst>
            <a:gd name="adj1" fmla="val 2944"/>
            <a:gd name="adj2" fmla="val 180169"/>
            <a:gd name="adj3" fmla="val 4663098"/>
            <a:gd name="adj4" fmla="val 3672809"/>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8EC15-258C-4248-894B-841B7D535432}">
      <dsp:nvSpPr>
        <dsp:cNvPr id="0" name=""/>
        <dsp:cNvSpPr/>
      </dsp:nvSpPr>
      <dsp:spPr>
        <a:xfrm>
          <a:off x="4578797" y="4874063"/>
          <a:ext cx="809898"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Night 8- Sit by bed with back to child</a:t>
          </a:r>
          <a:endParaRPr lang="en-US" sz="1200" kern="1200" dirty="0"/>
        </a:p>
      </dsp:txBody>
      <dsp:txXfrm>
        <a:off x="4578797" y="4874063"/>
        <a:ext cx="809898" cy="809898"/>
      </dsp:txXfrm>
    </dsp:sp>
    <dsp:sp modelId="{9486FE61-30BE-4556-A626-85EC30D34EE0}">
      <dsp:nvSpPr>
        <dsp:cNvPr id="0" name=""/>
        <dsp:cNvSpPr/>
      </dsp:nvSpPr>
      <dsp:spPr>
        <a:xfrm>
          <a:off x="2301189" y="84988"/>
          <a:ext cx="5365115" cy="5365115"/>
        </a:xfrm>
        <a:prstGeom prst="circularArrow">
          <a:avLst>
            <a:gd name="adj1" fmla="val 2944"/>
            <a:gd name="adj2" fmla="val 180169"/>
            <a:gd name="adj3" fmla="val 6840420"/>
            <a:gd name="adj4" fmla="val 5956733"/>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29143-7239-411C-8C6F-8E8043C5CA52}">
      <dsp:nvSpPr>
        <dsp:cNvPr id="0" name=""/>
        <dsp:cNvSpPr/>
      </dsp:nvSpPr>
      <dsp:spPr>
        <a:xfrm>
          <a:off x="2895632" y="4306589"/>
          <a:ext cx="947548" cy="76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Next night, put to bed and leave room (may have to gradually get further away from the door) </a:t>
          </a:r>
          <a:endParaRPr lang="en-US" sz="1200" kern="1200" dirty="0"/>
        </a:p>
      </dsp:txBody>
      <dsp:txXfrm>
        <a:off x="2895632" y="4306589"/>
        <a:ext cx="947548" cy="769703"/>
      </dsp:txXfrm>
    </dsp:sp>
    <dsp:sp modelId="{CE14C1FF-3BED-44D2-BA39-EADAF2413B69}">
      <dsp:nvSpPr>
        <dsp:cNvPr id="0" name=""/>
        <dsp:cNvSpPr/>
      </dsp:nvSpPr>
      <dsp:spPr>
        <a:xfrm>
          <a:off x="2101177" y="4"/>
          <a:ext cx="5365115" cy="5365115"/>
        </a:xfrm>
        <a:prstGeom prst="circularArrow">
          <a:avLst>
            <a:gd name="adj1" fmla="val 2944"/>
            <a:gd name="adj2" fmla="val 180169"/>
            <a:gd name="adj3" fmla="val 9133338"/>
            <a:gd name="adj4" fmla="val 8532437"/>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710FD-65BD-417C-B857-7390DC903847}">
      <dsp:nvSpPr>
        <dsp:cNvPr id="0" name=""/>
        <dsp:cNvSpPr/>
      </dsp:nvSpPr>
      <dsp:spPr>
        <a:xfrm>
          <a:off x="1801190" y="2587329"/>
          <a:ext cx="1418488" cy="1232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It is ok to say ‘I’m going to make a cup of tea, I will check on you in 10 minutes’ but you MUST be back in 10 minutes to check</a:t>
          </a:r>
          <a:endParaRPr lang="en-US" sz="1200" kern="1200" dirty="0"/>
        </a:p>
      </dsp:txBody>
      <dsp:txXfrm>
        <a:off x="1801190" y="2587329"/>
        <a:ext cx="1418488" cy="1232657"/>
      </dsp:txXfrm>
    </dsp:sp>
    <dsp:sp modelId="{D30CCB6B-FF59-4F44-88FB-376B6196DF73}">
      <dsp:nvSpPr>
        <dsp:cNvPr id="0" name=""/>
        <dsp:cNvSpPr/>
      </dsp:nvSpPr>
      <dsp:spPr>
        <a:xfrm>
          <a:off x="2291961" y="170776"/>
          <a:ext cx="5365115" cy="5365115"/>
        </a:xfrm>
        <a:prstGeom prst="circularArrow">
          <a:avLst>
            <a:gd name="adj1" fmla="val 2944"/>
            <a:gd name="adj2" fmla="val 180169"/>
            <a:gd name="adj3" fmla="val 11807911"/>
            <a:gd name="adj4" fmla="val 11046897"/>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DFE07-F1DD-4B21-9894-706EA0B61EBB}">
      <dsp:nvSpPr>
        <dsp:cNvPr id="0" name=""/>
        <dsp:cNvSpPr/>
      </dsp:nvSpPr>
      <dsp:spPr>
        <a:xfrm>
          <a:off x="2225492" y="1106863"/>
          <a:ext cx="1166520"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Each stage must be established before moving onto the next</a:t>
          </a:r>
          <a:endParaRPr lang="en-US" sz="1200" kern="1200" dirty="0"/>
        </a:p>
      </dsp:txBody>
      <dsp:txXfrm>
        <a:off x="2225492" y="1106863"/>
        <a:ext cx="1166520" cy="809898"/>
      </dsp:txXfrm>
    </dsp:sp>
    <dsp:sp modelId="{62094DCC-13B0-4866-AC82-1826C80A8216}">
      <dsp:nvSpPr>
        <dsp:cNvPr id="0" name=""/>
        <dsp:cNvSpPr/>
      </dsp:nvSpPr>
      <dsp:spPr>
        <a:xfrm>
          <a:off x="2301189" y="84988"/>
          <a:ext cx="5365115" cy="5365115"/>
        </a:xfrm>
        <a:prstGeom prst="circularArrow">
          <a:avLst>
            <a:gd name="adj1" fmla="val 2944"/>
            <a:gd name="adj2" fmla="val 180169"/>
            <a:gd name="adj3" fmla="val 14206875"/>
            <a:gd name="adj4" fmla="val 13283671"/>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37327-D5CE-46A1-9C55-6845C8DEAD52}">
      <dsp:nvSpPr>
        <dsp:cNvPr id="0" name=""/>
        <dsp:cNvSpPr/>
      </dsp:nvSpPr>
      <dsp:spPr>
        <a:xfrm>
          <a:off x="3719825" y="2590"/>
          <a:ext cx="809898" cy="80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If they wake during the night, the same technique should be used</a:t>
          </a:r>
          <a:endParaRPr lang="en-US" sz="1200" kern="1200" dirty="0"/>
        </a:p>
      </dsp:txBody>
      <dsp:txXfrm>
        <a:off x="3719825" y="2590"/>
        <a:ext cx="809898" cy="809898"/>
      </dsp:txXfrm>
    </dsp:sp>
    <dsp:sp modelId="{1A9BCE95-116B-4CCB-952E-5C7C282EE5D9}">
      <dsp:nvSpPr>
        <dsp:cNvPr id="0" name=""/>
        <dsp:cNvSpPr/>
      </dsp:nvSpPr>
      <dsp:spPr>
        <a:xfrm>
          <a:off x="2301189" y="84988"/>
          <a:ext cx="5365115" cy="5365115"/>
        </a:xfrm>
        <a:prstGeom prst="circularArrow">
          <a:avLst>
            <a:gd name="adj1" fmla="val 2944"/>
            <a:gd name="adj2" fmla="val 180169"/>
            <a:gd name="adj3" fmla="val 16644743"/>
            <a:gd name="adj4" fmla="val 15575088"/>
            <a:gd name="adj5" fmla="val 343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F6BB2-D81E-4640-B29F-AB57AEBE5ECE}"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9E97C-71AC-468C-9316-9F8313157E68}" type="slidenum">
              <a:rPr lang="en-GB" smtClean="0"/>
              <a:t>‹#›</a:t>
            </a:fld>
            <a:endParaRPr lang="en-GB"/>
          </a:p>
        </p:txBody>
      </p:sp>
    </p:spTree>
    <p:extLst>
      <p:ext uri="{BB962C8B-B14F-4D97-AF65-F5344CB8AC3E}">
        <p14:creationId xmlns:p14="http://schemas.microsoft.com/office/powerpoint/2010/main" val="309361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9246-53D7-3FC7-DB2B-D7DF58BBC5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E057E4-CFA1-E891-9903-A0BB3C1D9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86F8E6-8EAB-4CAF-943F-E2EE530AECD3}"/>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C1C2E7C1-D187-7878-A9C8-B9D957DC3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9CEDC-F51C-E97D-4356-2B533AD003C6}"/>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353566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FD1C-A1B0-E802-6FFF-86DAD1646F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05822-7FEC-B5DB-2510-674D38DDB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49A79-EF3D-45BA-554E-9E13DE467EA1}"/>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7D10ED36-39ED-A806-563F-07A6EBA6F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2265B-84D9-BFBA-5081-5773A9D900EC}"/>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211324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013AE-9394-C0DD-AA17-5ECC77FCC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D8888F-6D7C-3BB6-3A01-3606207A71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66A9A5-062B-8806-B9CC-D714FE4DF950}"/>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B9E6FD9B-2B76-1D86-C6C3-FFFE4BB9A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7626B0-78D5-A2FB-370E-21DF28F1D5D6}"/>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372107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35A7-5E08-BF51-44DE-13F0A0953E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3697D0-ED2A-354E-6621-52EB23B602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F489A2-249F-4FCC-DF91-F282E4C57593}"/>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6959BF2F-5A52-FF46-2A4A-D090F781C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C9B32-4A20-DF59-FA7B-848FF0A2F273}"/>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104370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30A2-F2AF-4F9F-FA5E-E21688522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99DF72-B55E-F607-0CDB-B2A6F2539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C871E-86F9-960B-9FD1-FF5EB031973C}"/>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74D64731-3FEB-BD90-2E3F-584924C0E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113E7-E8B0-D4B0-EDA6-24F460B05CC3}"/>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181306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0C37-5813-3D14-85E2-F8E3D6AE18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654E37-2E38-7F8E-EB93-8601F6E54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F7F2D3-ECA2-1DD5-8087-2F3E9013ED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17707C-4C7D-1EE7-66DA-1657476563DD}"/>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6" name="Footer Placeholder 5">
            <a:extLst>
              <a:ext uri="{FF2B5EF4-FFF2-40B4-BE49-F238E27FC236}">
                <a16:creationId xmlns:a16="http://schemas.microsoft.com/office/drawing/2014/main" id="{066ED43C-68F8-3C48-6CCE-93FD69ECBE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3D12F4-2F21-5A41-5148-F352436FCF96}"/>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3902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235A-9FA8-4CF9-DF80-C1284BD1AA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8E363E-2D86-D297-E003-E975E513B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8123D-BC27-047A-AF4F-AFBFA2B03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99BC48-697B-D646-C1D7-FED4B4BBC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61A73-8F42-116D-8E49-6698EE5E6B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F3EEE8-3D02-6726-B530-593036860305}"/>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8" name="Footer Placeholder 7">
            <a:extLst>
              <a:ext uri="{FF2B5EF4-FFF2-40B4-BE49-F238E27FC236}">
                <a16:creationId xmlns:a16="http://schemas.microsoft.com/office/drawing/2014/main" id="{39493419-C6BC-2342-FC31-0D06FBBAB0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1DCC6E-3523-B804-C272-42D832D16393}"/>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52108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9FC3-EEE5-EB15-37F6-C963F63398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464B78-6BAF-2378-F003-2F6B89894272}"/>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4" name="Footer Placeholder 3">
            <a:extLst>
              <a:ext uri="{FF2B5EF4-FFF2-40B4-BE49-F238E27FC236}">
                <a16:creationId xmlns:a16="http://schemas.microsoft.com/office/drawing/2014/main" id="{53724EDB-2E5D-1B94-3D20-2CFF79F56E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7ABCD3-5377-5DE9-B1FA-71D4B35C3BA0}"/>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9752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48194-C235-9A1A-DDA0-B71BAAAD8281}"/>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3" name="Footer Placeholder 2">
            <a:extLst>
              <a:ext uri="{FF2B5EF4-FFF2-40B4-BE49-F238E27FC236}">
                <a16:creationId xmlns:a16="http://schemas.microsoft.com/office/drawing/2014/main" id="{67A432D6-A9A8-40FB-4C6E-24016AA137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5CF97F-4C69-A425-00C9-858AB3321544}"/>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323347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32BD-478D-E778-6117-31AE846A6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0479A4-CF87-3242-32D0-495A00F35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301ACE-23B9-D63E-98F0-93A58ED1A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D2854-961B-4CA4-07A7-AD7088BEA4FF}"/>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6" name="Footer Placeholder 5">
            <a:extLst>
              <a:ext uri="{FF2B5EF4-FFF2-40B4-BE49-F238E27FC236}">
                <a16:creationId xmlns:a16="http://schemas.microsoft.com/office/drawing/2014/main" id="{9F1DAB3C-BF42-153C-455B-A5B0E5B06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AF37E6-C99D-D606-E889-19AEEBB19EBF}"/>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41584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D1B3-DAA5-9699-26FF-0DB61CCA2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834AE4-D9EF-41F3-D5E9-D351F6A74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89A1F8-E0CE-C881-5E2D-C796CFCFB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5EFC3-AE4B-37AE-E3A1-56D50379E156}"/>
              </a:ext>
            </a:extLst>
          </p:cNvPr>
          <p:cNvSpPr>
            <a:spLocks noGrp="1"/>
          </p:cNvSpPr>
          <p:nvPr>
            <p:ph type="dt" sz="half" idx="10"/>
          </p:nvPr>
        </p:nvSpPr>
        <p:spPr/>
        <p:txBody>
          <a:bodyPr/>
          <a:lstStyle/>
          <a:p>
            <a:fld id="{B631FA45-C63C-4D2B-898D-A95870711639}" type="datetimeFigureOut">
              <a:rPr lang="en-GB" smtClean="0"/>
              <a:t>20/06/2024</a:t>
            </a:fld>
            <a:endParaRPr lang="en-GB"/>
          </a:p>
        </p:txBody>
      </p:sp>
      <p:sp>
        <p:nvSpPr>
          <p:cNvPr id="6" name="Footer Placeholder 5">
            <a:extLst>
              <a:ext uri="{FF2B5EF4-FFF2-40B4-BE49-F238E27FC236}">
                <a16:creationId xmlns:a16="http://schemas.microsoft.com/office/drawing/2014/main" id="{0C78C823-4C7A-AFEE-D725-532E0C444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D02483-FADF-1984-E3BE-F25F00E18C14}"/>
              </a:ext>
            </a:extLst>
          </p:cNvPr>
          <p:cNvSpPr>
            <a:spLocks noGrp="1"/>
          </p:cNvSpPr>
          <p:nvPr>
            <p:ph type="sldNum" sz="quarter" idx="12"/>
          </p:nvPr>
        </p:nvSpPr>
        <p:spPr/>
        <p:txBody>
          <a:bodyPr/>
          <a:lstStyle/>
          <a:p>
            <a:fld id="{D0B3A0D2-9D54-4509-A58E-58FF6325B056}" type="slidenum">
              <a:rPr lang="en-GB" smtClean="0"/>
              <a:t>‹#›</a:t>
            </a:fld>
            <a:endParaRPr lang="en-GB"/>
          </a:p>
        </p:txBody>
      </p:sp>
    </p:spTree>
    <p:extLst>
      <p:ext uri="{BB962C8B-B14F-4D97-AF65-F5344CB8AC3E}">
        <p14:creationId xmlns:p14="http://schemas.microsoft.com/office/powerpoint/2010/main" val="76012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FF2E4-B03A-C20A-8390-8800E0A6B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BA4005-9C83-7EBE-39DB-7A00ADA95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E6F8EE-A026-B68E-EA36-6A02E02B1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1FA45-C63C-4D2B-898D-A95870711639}" type="datetimeFigureOut">
              <a:rPr lang="en-GB" smtClean="0"/>
              <a:t>20/06/2024</a:t>
            </a:fld>
            <a:endParaRPr lang="en-GB"/>
          </a:p>
        </p:txBody>
      </p:sp>
      <p:sp>
        <p:nvSpPr>
          <p:cNvPr id="5" name="Footer Placeholder 4">
            <a:extLst>
              <a:ext uri="{FF2B5EF4-FFF2-40B4-BE49-F238E27FC236}">
                <a16:creationId xmlns:a16="http://schemas.microsoft.com/office/drawing/2014/main" id="{8BD19F8D-C28A-9ACB-742C-E703B1C4C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FE0661-7EC0-BD3F-2595-A943027CF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3A0D2-9D54-4509-A58E-58FF6325B056}" type="slidenum">
              <a:rPr lang="en-GB" smtClean="0"/>
              <a:t>‹#›</a:t>
            </a:fld>
            <a:endParaRPr lang="en-GB"/>
          </a:p>
        </p:txBody>
      </p:sp>
    </p:spTree>
    <p:extLst>
      <p:ext uri="{BB962C8B-B14F-4D97-AF65-F5344CB8AC3E}">
        <p14:creationId xmlns:p14="http://schemas.microsoft.com/office/powerpoint/2010/main" val="5395881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hyperlink" Target="https://www.youngminds.org.uk/young-person/my-feelings/sleep-problems?gclid=EAIaIQobChMI8Men0baB_wIVmYdoCR1exgMMEAAYAiAAEgKAQvD_BwE#Causesofsleepproblems" TargetMode="External"/><Relationship Id="rId13" Type="http://schemas.openxmlformats.org/officeDocument/2006/relationships/image" Target="../media/image6.jpeg"/><Relationship Id="rId3" Type="http://schemas.openxmlformats.org/officeDocument/2006/relationships/hyperlink" Target="https://getsleepy.com/" TargetMode="External"/><Relationship Id="rId7" Type="http://schemas.openxmlformats.org/officeDocument/2006/relationships/hyperlink" Target="https://www.kooth.com/" TargetMode="External"/><Relationship Id="rId12" Type="http://schemas.openxmlformats.org/officeDocument/2006/relationships/image" Target="../media/image2.png"/><Relationship Id="rId2" Type="http://schemas.openxmlformats.org/officeDocument/2006/relationships/hyperlink" Target="https://www.nothingmuchhappens.com/" TargetMode="External"/><Relationship Id="rId1" Type="http://schemas.openxmlformats.org/officeDocument/2006/relationships/slideLayout" Target="../slideLayouts/slideLayout7.xml"/><Relationship Id="rId6" Type="http://schemas.openxmlformats.org/officeDocument/2006/relationships/hyperlink" Target="https://www.themix.org.uk/your-body/sleeping" TargetMode="External"/><Relationship Id="rId11" Type="http://schemas.openxmlformats.org/officeDocument/2006/relationships/hyperlink" Target="https://www.headspace.com/meditation/sleep" TargetMode="External"/><Relationship Id="rId5" Type="http://schemas.openxmlformats.org/officeDocument/2006/relationships/hyperlink" Target="https://www.dorsethealthcare.nhs.uk/school-nursing" TargetMode="External"/><Relationship Id="rId10" Type="http://schemas.openxmlformats.org/officeDocument/2006/relationships/hyperlink" Target="https://www.calm.com/" TargetMode="External"/><Relationship Id="rId4" Type="http://schemas.openxmlformats.org/officeDocument/2006/relationships/hyperlink" Target="https://sleepwhispers.com/" TargetMode="External"/><Relationship Id="rId9" Type="http://schemas.openxmlformats.org/officeDocument/2006/relationships/hyperlink" Target="https://www.youtube.com/watch?v=0LNdsTrQJCs&amp;t=11s" TargetMode="Externa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ngminds.org.uk/young-person/my-feelings/sleep-problems?gclid=EAIaIQobChMI8Men0baB_wIVmYdoCR1exgMMEAAYAiAAEgKAQvD_BwE#Causesofsleepproblems" TargetMode="External"/><Relationship Id="rId7" Type="http://schemas.openxmlformats.org/officeDocument/2006/relationships/image" Target="../media/image2.png"/><Relationship Id="rId2" Type="http://schemas.openxmlformats.org/officeDocument/2006/relationships/hyperlink" Target="https://www.ncbi.nlm.nih.gov/pmc/articles/PMC8835146/#:~:text=In%20addition%2C%20severe%20sleep%20disturbances,depression%20or%20anxiety%20%5B6%5D." TargetMode="External"/><Relationship Id="rId1" Type="http://schemas.openxmlformats.org/officeDocument/2006/relationships/slideLayout" Target="../slideLayouts/slideLayout7.xml"/><Relationship Id="rId6" Type="http://schemas.openxmlformats.org/officeDocument/2006/relationships/hyperlink" Target="https://thesleepcharity.org.uk/information-support/adults/sleep-hygiene/" TargetMode="External"/><Relationship Id="rId5" Type="http://schemas.openxmlformats.org/officeDocument/2006/relationships/hyperlink" Target="https://www.mind.org.uk/information-support/types-of-mental-health-problems/sleep-problems/tips-to-improve-your-sleep/?gclid=EAIaIQobChMIhNOexvSK_wIVIJRoCR2PSAJ-EAAYAiAAEgITkvD_BwE" TargetMode="External"/><Relationship Id="rId4" Type="http://schemas.openxmlformats.org/officeDocument/2006/relationships/hyperlink" Target="https://www.sleepfoundation.org/how-sleep-wor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sleepfoundation.org/stages-of-sleep/rem-slee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F9E53E-1D54-2D0D-1A49-66108703912A}"/>
              </a:ext>
            </a:extLst>
          </p:cNvPr>
          <p:cNvPicPr>
            <a:picLocks noChangeAspect="1"/>
          </p:cNvPicPr>
          <p:nvPr/>
        </p:nvPicPr>
        <p:blipFill>
          <a:blip r:embed="rId2"/>
          <a:stretch>
            <a:fillRect/>
          </a:stretch>
        </p:blipFill>
        <p:spPr>
          <a:xfrm>
            <a:off x="533783" y="488668"/>
            <a:ext cx="3956647" cy="1005927"/>
          </a:xfrm>
          <a:prstGeom prst="rect">
            <a:avLst/>
          </a:prstGeom>
        </p:spPr>
      </p:pic>
      <p:pic>
        <p:nvPicPr>
          <p:cNvPr id="4" name="Picture 3">
            <a:extLst>
              <a:ext uri="{FF2B5EF4-FFF2-40B4-BE49-F238E27FC236}">
                <a16:creationId xmlns:a16="http://schemas.microsoft.com/office/drawing/2014/main" id="{ED7F4D04-29E8-4D25-0CE3-1EB1B6FDF0F1}"/>
              </a:ext>
            </a:extLst>
          </p:cNvPr>
          <p:cNvPicPr>
            <a:picLocks noChangeAspect="1"/>
          </p:cNvPicPr>
          <p:nvPr/>
        </p:nvPicPr>
        <p:blipFill>
          <a:blip r:embed="rId3"/>
          <a:stretch>
            <a:fillRect/>
          </a:stretch>
        </p:blipFill>
        <p:spPr>
          <a:xfrm>
            <a:off x="10161474" y="545923"/>
            <a:ext cx="1353429" cy="871804"/>
          </a:xfrm>
          <a:prstGeom prst="rect">
            <a:avLst/>
          </a:prstGeom>
        </p:spPr>
      </p:pic>
      <p:sp>
        <p:nvSpPr>
          <p:cNvPr id="6" name="TextBox 5">
            <a:extLst>
              <a:ext uri="{FF2B5EF4-FFF2-40B4-BE49-F238E27FC236}">
                <a16:creationId xmlns:a16="http://schemas.microsoft.com/office/drawing/2014/main" id="{F141F9F9-ACD3-386D-E333-AB00F9319228}"/>
              </a:ext>
            </a:extLst>
          </p:cNvPr>
          <p:cNvSpPr txBox="1"/>
          <p:nvPr/>
        </p:nvSpPr>
        <p:spPr>
          <a:xfrm>
            <a:off x="631391" y="5338757"/>
            <a:ext cx="10229084" cy="707886"/>
          </a:xfrm>
          <a:prstGeom prst="rect">
            <a:avLst/>
          </a:prstGeom>
          <a:noFill/>
        </p:spPr>
        <p:txBody>
          <a:bodyPr wrap="square" rtlCol="0">
            <a:spAutoFit/>
          </a:bodyPr>
          <a:lstStyle/>
          <a:p>
            <a:r>
              <a:rPr lang="en-GB" sz="4000" dirty="0">
                <a:solidFill>
                  <a:srgbClr val="00B0F0"/>
                </a:solidFill>
              </a:rPr>
              <a:t>Children’s Sleep: Unlocking the Power of Rest</a:t>
            </a:r>
          </a:p>
        </p:txBody>
      </p:sp>
      <p:sp>
        <p:nvSpPr>
          <p:cNvPr id="5" name="TextBox 4">
            <a:extLst>
              <a:ext uri="{FF2B5EF4-FFF2-40B4-BE49-F238E27FC236}">
                <a16:creationId xmlns:a16="http://schemas.microsoft.com/office/drawing/2014/main" id="{5631FADD-D9CE-1BB0-6382-A29017BAD9E2}"/>
              </a:ext>
            </a:extLst>
          </p:cNvPr>
          <p:cNvSpPr txBox="1"/>
          <p:nvPr/>
        </p:nvSpPr>
        <p:spPr>
          <a:xfrm>
            <a:off x="314036" y="6428509"/>
            <a:ext cx="4618182" cy="261610"/>
          </a:xfrm>
          <a:prstGeom prst="rect">
            <a:avLst/>
          </a:prstGeom>
          <a:noFill/>
        </p:spPr>
        <p:txBody>
          <a:bodyPr wrap="square" rtlCol="0">
            <a:spAutoFit/>
          </a:bodyPr>
          <a:lstStyle/>
          <a:p>
            <a:r>
              <a:rPr lang="en-GB" sz="1100" dirty="0">
                <a:solidFill>
                  <a:schemeClr val="bg1"/>
                </a:solidFill>
              </a:rPr>
              <a:t>Charlotte Seston &amp; Clare Dawkins, 2023</a:t>
            </a:r>
          </a:p>
        </p:txBody>
      </p:sp>
      <p:pic>
        <p:nvPicPr>
          <p:cNvPr id="2" name="Picture 2" descr="30,000+ Sleeping Child Pictures | Download Free Images on Unsplash">
            <a:extLst>
              <a:ext uri="{FF2B5EF4-FFF2-40B4-BE49-F238E27FC236}">
                <a16:creationId xmlns:a16="http://schemas.microsoft.com/office/drawing/2014/main" id="{5084CE12-521E-C10A-346F-C26EF966A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69" y="2590332"/>
            <a:ext cx="3236144" cy="2153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7,725 Kids Sleeping Stock Photos - Free &amp; Royalty-Free Stock Photos from  Dreamstime">
            <a:extLst>
              <a:ext uri="{FF2B5EF4-FFF2-40B4-BE49-F238E27FC236}">
                <a16:creationId xmlns:a16="http://schemas.microsoft.com/office/drawing/2014/main" id="{A6EA41CF-2CDB-0307-C51A-85E6E1A5B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843" y="2558016"/>
            <a:ext cx="3285538" cy="2186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leep 🛌 | Sleeping boy, Cute korean boys, Cute boyfriend pictures">
            <a:extLst>
              <a:ext uri="{FF2B5EF4-FFF2-40B4-BE49-F238E27FC236}">
                <a16:creationId xmlns:a16="http://schemas.microsoft.com/office/drawing/2014/main" id="{29DFE139-C45F-783E-B740-349A3DD83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5" y="2590332"/>
            <a:ext cx="2724150" cy="215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4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2FE31B79-4870-CEBD-C321-50582ADACBC0}"/>
              </a:ext>
            </a:extLst>
          </p:cNvPr>
          <p:cNvSpPr/>
          <p:nvPr/>
        </p:nvSpPr>
        <p:spPr>
          <a:xfrm>
            <a:off x="3123875" y="5404187"/>
            <a:ext cx="4572650" cy="10109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0" descr="Experienced cleaners required in Dorset’s community hospitals">
            <a:extLst>
              <a:ext uri="{FF2B5EF4-FFF2-40B4-BE49-F238E27FC236}">
                <a16:creationId xmlns:a16="http://schemas.microsoft.com/office/drawing/2014/main" id="{ABD9709F-D661-BC9F-71A4-DCABAB652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0825" y="106526"/>
            <a:ext cx="1668624" cy="1062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rset HealthCare :: School nursing">
            <a:extLst>
              <a:ext uri="{FF2B5EF4-FFF2-40B4-BE49-F238E27FC236}">
                <a16:creationId xmlns:a16="http://schemas.microsoft.com/office/drawing/2014/main" id="{A35BD4DB-73D2-4017-9430-F5CC2BEE6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919" y="5799756"/>
            <a:ext cx="1804993" cy="850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21AA89-9468-E1A6-EB40-32F8C0251482}"/>
              </a:ext>
            </a:extLst>
          </p:cNvPr>
          <p:cNvSpPr txBox="1"/>
          <p:nvPr/>
        </p:nvSpPr>
        <p:spPr>
          <a:xfrm>
            <a:off x="3015670" y="442891"/>
            <a:ext cx="4572919" cy="646331"/>
          </a:xfrm>
          <a:prstGeom prst="rect">
            <a:avLst/>
          </a:prstGeom>
          <a:noFill/>
        </p:spPr>
        <p:txBody>
          <a:bodyPr wrap="none" rtlCol="0">
            <a:spAutoFit/>
          </a:bodyPr>
          <a:lstStyle/>
          <a:p>
            <a:r>
              <a:rPr lang="en-GB" sz="3600" dirty="0"/>
              <a:t>Melatonin and Cortisol </a:t>
            </a:r>
          </a:p>
        </p:txBody>
      </p:sp>
      <p:sp>
        <p:nvSpPr>
          <p:cNvPr id="7" name="TextBox 6">
            <a:extLst>
              <a:ext uri="{FF2B5EF4-FFF2-40B4-BE49-F238E27FC236}">
                <a16:creationId xmlns:a16="http://schemas.microsoft.com/office/drawing/2014/main" id="{A3FADA53-63A8-77CA-AC3D-C9AC6D4EFDA7}"/>
              </a:ext>
            </a:extLst>
          </p:cNvPr>
          <p:cNvSpPr txBox="1"/>
          <p:nvPr/>
        </p:nvSpPr>
        <p:spPr>
          <a:xfrm>
            <a:off x="8226961" y="1359401"/>
            <a:ext cx="2604079" cy="4524315"/>
          </a:xfrm>
          <a:prstGeom prst="rect">
            <a:avLst/>
          </a:prstGeom>
          <a:noFill/>
        </p:spPr>
        <p:txBody>
          <a:bodyPr wrap="square" rtlCol="0">
            <a:spAutoFit/>
          </a:bodyPr>
          <a:lstStyle/>
          <a:p>
            <a:r>
              <a:rPr lang="en-GB" sz="1800" dirty="0"/>
              <a:t>Melatonin is the hormone released to aid sleep. </a:t>
            </a:r>
          </a:p>
          <a:p>
            <a:r>
              <a:rPr lang="en-GB" sz="1800" dirty="0"/>
              <a:t>The release of Melatonin is triggered by the dark.</a:t>
            </a:r>
          </a:p>
          <a:p>
            <a:r>
              <a:rPr lang="en-GB" sz="1800" dirty="0"/>
              <a:t>It is a good idea to put your child to bed in a dark environment and dim the lights in the run up to bedtime. </a:t>
            </a:r>
          </a:p>
          <a:p>
            <a:r>
              <a:rPr lang="en-GB" sz="1800" dirty="0"/>
              <a:t>Melatonin production is blocked by screen activities- this is why it is a good idea to avoid screen time in the hour leading up to bedtime. </a:t>
            </a:r>
          </a:p>
        </p:txBody>
      </p:sp>
      <p:sp>
        <p:nvSpPr>
          <p:cNvPr id="8" name="TextBox 7">
            <a:extLst>
              <a:ext uri="{FF2B5EF4-FFF2-40B4-BE49-F238E27FC236}">
                <a16:creationId xmlns:a16="http://schemas.microsoft.com/office/drawing/2014/main" id="{4572E8BF-5607-2FDD-B252-4AEB2677172F}"/>
              </a:ext>
            </a:extLst>
          </p:cNvPr>
          <p:cNvSpPr txBox="1"/>
          <p:nvPr/>
        </p:nvSpPr>
        <p:spPr>
          <a:xfrm>
            <a:off x="304995" y="1359401"/>
            <a:ext cx="2433416" cy="3139321"/>
          </a:xfrm>
          <a:prstGeom prst="rect">
            <a:avLst/>
          </a:prstGeom>
          <a:noFill/>
        </p:spPr>
        <p:txBody>
          <a:bodyPr wrap="square" rtlCol="0">
            <a:spAutoFit/>
          </a:bodyPr>
          <a:lstStyle/>
          <a:p>
            <a:r>
              <a:rPr lang="en-GB" sz="1800" dirty="0"/>
              <a:t>Cortisol is the hormone released for wakefulness. </a:t>
            </a:r>
          </a:p>
          <a:p>
            <a:r>
              <a:rPr lang="en-GB" sz="1800" dirty="0"/>
              <a:t>Cortisol is stimulated by day light. </a:t>
            </a:r>
          </a:p>
          <a:p>
            <a:endParaRPr lang="en-GB" sz="1800" dirty="0"/>
          </a:p>
          <a:p>
            <a:r>
              <a:rPr lang="en-GB" sz="1800" dirty="0"/>
              <a:t>Cortisol is also released when you are anxious, fearful and hungry. This will interfere with sleep patterns</a:t>
            </a:r>
            <a:endParaRPr lang="en-GB" dirty="0"/>
          </a:p>
        </p:txBody>
      </p:sp>
      <p:sp>
        <p:nvSpPr>
          <p:cNvPr id="9" name="TextBox 8">
            <a:extLst>
              <a:ext uri="{FF2B5EF4-FFF2-40B4-BE49-F238E27FC236}">
                <a16:creationId xmlns:a16="http://schemas.microsoft.com/office/drawing/2014/main" id="{BD71CD48-1E89-E2F5-FC0F-BBF4B78AEF17}"/>
              </a:ext>
            </a:extLst>
          </p:cNvPr>
          <p:cNvSpPr txBox="1"/>
          <p:nvPr/>
        </p:nvSpPr>
        <p:spPr>
          <a:xfrm>
            <a:off x="3123875" y="5404187"/>
            <a:ext cx="4934809" cy="923330"/>
          </a:xfrm>
          <a:prstGeom prst="rect">
            <a:avLst/>
          </a:prstGeom>
          <a:noFill/>
        </p:spPr>
        <p:txBody>
          <a:bodyPr wrap="square" rtlCol="0">
            <a:spAutoFit/>
          </a:bodyPr>
          <a:lstStyle/>
          <a:p>
            <a:r>
              <a:rPr lang="en-GB" b="1" dirty="0"/>
              <a:t>It is important to spend time outside in the morning to balance cortisol and aid melatonin production </a:t>
            </a:r>
          </a:p>
        </p:txBody>
      </p:sp>
      <p:pic>
        <p:nvPicPr>
          <p:cNvPr id="1030" name="Picture 6" descr="Sleep problems counsultation - Vista ...">
            <a:extLst>
              <a:ext uri="{FF2B5EF4-FFF2-40B4-BE49-F238E27FC236}">
                <a16:creationId xmlns:a16="http://schemas.microsoft.com/office/drawing/2014/main" id="{89E3799A-9085-83FC-EB41-21D9BB5D2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383" y="1520688"/>
            <a:ext cx="5053634" cy="36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3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orset HealthCare :: School nursing">
            <a:extLst>
              <a:ext uri="{FF2B5EF4-FFF2-40B4-BE49-F238E27FC236}">
                <a16:creationId xmlns:a16="http://schemas.microsoft.com/office/drawing/2014/main" id="{7BF3FBAA-1336-98CF-C7E4-AE67CA3C5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493" y="5810024"/>
            <a:ext cx="1739843" cy="819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xperienced cleaners required in Dorset’s community hospitals">
            <a:extLst>
              <a:ext uri="{FF2B5EF4-FFF2-40B4-BE49-F238E27FC236}">
                <a16:creationId xmlns:a16="http://schemas.microsoft.com/office/drawing/2014/main" id="{4B2B6184-9720-75B9-7386-59FFCA03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686" y="106525"/>
            <a:ext cx="2044763" cy="1302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BA228A-73AF-B3CD-586B-146C4FE6EF67}"/>
              </a:ext>
            </a:extLst>
          </p:cNvPr>
          <p:cNvSpPr txBox="1"/>
          <p:nvPr/>
        </p:nvSpPr>
        <p:spPr>
          <a:xfrm>
            <a:off x="1152525" y="2847112"/>
            <a:ext cx="4276725" cy="2308324"/>
          </a:xfrm>
          <a:prstGeom prst="rect">
            <a:avLst/>
          </a:prstGeom>
          <a:noFill/>
        </p:spPr>
        <p:txBody>
          <a:bodyPr wrap="square">
            <a:spAutoFit/>
          </a:bodyPr>
          <a:lstStyle/>
          <a:p>
            <a:pPr marL="285750" indent="-285750">
              <a:buFont typeface="Arial" panose="020B0604020202020204" pitchFamily="34" charset="0"/>
              <a:buChar char="•"/>
            </a:pPr>
            <a:r>
              <a:rPr lang="en-GB" dirty="0"/>
              <a:t>Consistent bedtime routine</a:t>
            </a:r>
          </a:p>
          <a:p>
            <a:pPr marL="285750" indent="-285750">
              <a:buFont typeface="Arial" panose="020B0604020202020204" pitchFamily="34" charset="0"/>
              <a:buChar char="•"/>
            </a:pPr>
            <a:r>
              <a:rPr lang="en-GB" dirty="0"/>
              <a:t>Sleep associations</a:t>
            </a:r>
          </a:p>
          <a:p>
            <a:pPr marL="285750" indent="-285750">
              <a:buFont typeface="Arial" panose="020B0604020202020204" pitchFamily="34" charset="0"/>
              <a:buChar char="•"/>
            </a:pPr>
            <a:r>
              <a:rPr lang="en-GB" dirty="0"/>
              <a:t>Teaching to self settle</a:t>
            </a:r>
          </a:p>
          <a:p>
            <a:pPr marL="285750" indent="-285750">
              <a:buFont typeface="Arial" panose="020B0604020202020204" pitchFamily="34" charset="0"/>
              <a:buChar char="•"/>
            </a:pPr>
            <a:r>
              <a:rPr lang="en-GB" dirty="0"/>
              <a:t>Limit bedtime behaviour and screen time</a:t>
            </a:r>
          </a:p>
          <a:p>
            <a:pPr marL="285750" indent="-285750">
              <a:buFont typeface="Arial" panose="020B0604020202020204" pitchFamily="34" charset="0"/>
              <a:buChar char="•"/>
            </a:pPr>
            <a:r>
              <a:rPr lang="en-GB" dirty="0"/>
              <a:t>Be clear with your children about what is going to happen</a:t>
            </a:r>
          </a:p>
          <a:p>
            <a:pPr marL="285750" indent="-285750">
              <a:buFont typeface="Arial" panose="020B0604020202020204" pitchFamily="34" charset="0"/>
              <a:buChar char="•"/>
            </a:pPr>
            <a:r>
              <a:rPr lang="en-GB" dirty="0"/>
              <a:t>Be consistent!</a:t>
            </a:r>
          </a:p>
        </p:txBody>
      </p:sp>
      <p:sp>
        <p:nvSpPr>
          <p:cNvPr id="8" name="TextBox 7">
            <a:extLst>
              <a:ext uri="{FF2B5EF4-FFF2-40B4-BE49-F238E27FC236}">
                <a16:creationId xmlns:a16="http://schemas.microsoft.com/office/drawing/2014/main" id="{90B139A6-D9DC-F13A-D799-3E96C10A596A}"/>
              </a:ext>
            </a:extLst>
          </p:cNvPr>
          <p:cNvSpPr txBox="1"/>
          <p:nvPr/>
        </p:nvSpPr>
        <p:spPr>
          <a:xfrm>
            <a:off x="6762752" y="2847112"/>
            <a:ext cx="4676775" cy="1477328"/>
          </a:xfrm>
          <a:prstGeom prst="rect">
            <a:avLst/>
          </a:prstGeom>
          <a:noFill/>
        </p:spPr>
        <p:txBody>
          <a:bodyPr wrap="square">
            <a:spAutoFit/>
          </a:bodyPr>
          <a:lstStyle/>
          <a:p>
            <a:pPr marL="285750" indent="-285750">
              <a:buFont typeface="Arial" panose="020B0604020202020204" pitchFamily="34" charset="0"/>
              <a:buChar char="•"/>
            </a:pPr>
            <a:r>
              <a:rPr lang="en-GB" dirty="0"/>
              <a:t>Falling asleep in parents bed</a:t>
            </a:r>
          </a:p>
          <a:p>
            <a:pPr marL="285750" indent="-285750">
              <a:buFont typeface="Arial" panose="020B0604020202020204" pitchFamily="34" charset="0"/>
              <a:buChar char="•"/>
            </a:pPr>
            <a:r>
              <a:rPr lang="en-GB" dirty="0"/>
              <a:t>After school naps</a:t>
            </a:r>
          </a:p>
          <a:p>
            <a:pPr marL="285750" indent="-285750">
              <a:buFont typeface="Arial" panose="020B0604020202020204" pitchFamily="34" charset="0"/>
              <a:buChar char="•"/>
            </a:pPr>
            <a:r>
              <a:rPr lang="en-GB" dirty="0"/>
              <a:t>Engaging with after bedtime activity </a:t>
            </a:r>
          </a:p>
          <a:p>
            <a:pPr marL="285750" indent="-285750">
              <a:buFont typeface="Arial" panose="020B0604020202020204" pitchFamily="34" charset="0"/>
              <a:buChar char="•"/>
            </a:pPr>
            <a:r>
              <a:rPr lang="en-GB" dirty="0"/>
              <a:t>Screen time before bed</a:t>
            </a:r>
          </a:p>
          <a:p>
            <a:pPr marL="285750" indent="-285750">
              <a:buFont typeface="Arial" panose="020B0604020202020204" pitchFamily="34" charset="0"/>
              <a:buChar char="•"/>
            </a:pPr>
            <a:r>
              <a:rPr lang="en-GB" dirty="0"/>
              <a:t>Sugary/ caffeine food/drink before bed</a:t>
            </a:r>
          </a:p>
        </p:txBody>
      </p:sp>
      <p:sp>
        <p:nvSpPr>
          <p:cNvPr id="9" name="TextBox 8">
            <a:extLst>
              <a:ext uri="{FF2B5EF4-FFF2-40B4-BE49-F238E27FC236}">
                <a16:creationId xmlns:a16="http://schemas.microsoft.com/office/drawing/2014/main" id="{6E371A8B-8320-DE12-1A88-29DAF29224B1}"/>
              </a:ext>
            </a:extLst>
          </p:cNvPr>
          <p:cNvSpPr txBox="1"/>
          <p:nvPr/>
        </p:nvSpPr>
        <p:spPr>
          <a:xfrm>
            <a:off x="4029075" y="434557"/>
            <a:ext cx="3114058" cy="646331"/>
          </a:xfrm>
          <a:prstGeom prst="rect">
            <a:avLst/>
          </a:prstGeom>
          <a:noFill/>
        </p:spPr>
        <p:txBody>
          <a:bodyPr wrap="none" rtlCol="0">
            <a:spAutoFit/>
          </a:bodyPr>
          <a:lstStyle/>
          <a:p>
            <a:r>
              <a:rPr lang="en-GB" sz="3600" dirty="0"/>
              <a:t>Do’s and Don’ts</a:t>
            </a:r>
          </a:p>
        </p:txBody>
      </p:sp>
      <p:pic>
        <p:nvPicPr>
          <p:cNvPr id="10" name="Picture 3" descr="C:\Users\hanna.new\AppData\Local\Microsoft\Windows\Temporary Internet Files\Content.IE5\PRTA7PE1\Kliponious-green-tick[1].png">
            <a:extLst>
              <a:ext uri="{FF2B5EF4-FFF2-40B4-BE49-F238E27FC236}">
                <a16:creationId xmlns:a16="http://schemas.microsoft.com/office/drawing/2014/main" id="{64FE8935-E169-EDCB-9E23-0A07C7B78C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5472" y="1702564"/>
            <a:ext cx="808993" cy="9263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hanna.new\AppData\Local\Microsoft\Windows\Temporary Internet Files\Content.IE5\PRTA7PE1\600px-No-Symbol[1].png">
            <a:extLst>
              <a:ext uri="{FF2B5EF4-FFF2-40B4-BE49-F238E27FC236}">
                <a16:creationId xmlns:a16="http://schemas.microsoft.com/office/drawing/2014/main" id="{20754FE7-1625-37C0-BDAE-EF7B55BC82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1470" y="1855407"/>
            <a:ext cx="773485" cy="7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7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3EEEF-F993-2C7B-6147-69C2753E12CD}"/>
              </a:ext>
            </a:extLst>
          </p:cNvPr>
          <p:cNvSpPr txBox="1"/>
          <p:nvPr/>
        </p:nvSpPr>
        <p:spPr>
          <a:xfrm>
            <a:off x="314325" y="1166843"/>
            <a:ext cx="8829675" cy="545085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t>Realistic bedtime </a:t>
            </a:r>
          </a:p>
          <a:p>
            <a:pPr marL="285750" indent="-285750">
              <a:lnSpc>
                <a:spcPct val="150000"/>
              </a:lnSpc>
              <a:buFont typeface="Arial" panose="020B0604020202020204" pitchFamily="34" charset="0"/>
              <a:buChar char="•"/>
            </a:pPr>
            <a:r>
              <a:rPr lang="en-GB" dirty="0"/>
              <a:t>No screen time one hour before bed</a:t>
            </a:r>
          </a:p>
          <a:p>
            <a:pPr marL="285750" indent="-285750">
              <a:lnSpc>
                <a:spcPct val="150000"/>
              </a:lnSpc>
              <a:buFont typeface="Arial" panose="020B0604020202020204" pitchFamily="34" charset="0"/>
              <a:buChar char="•"/>
            </a:pPr>
            <a:r>
              <a:rPr lang="en-GB" dirty="0"/>
              <a:t>Create some darkness to increase melatonin </a:t>
            </a:r>
          </a:p>
          <a:p>
            <a:pPr marL="285750" indent="-285750">
              <a:lnSpc>
                <a:spcPct val="150000"/>
              </a:lnSpc>
              <a:buFont typeface="Arial" panose="020B0604020202020204" pitchFamily="34" charset="0"/>
              <a:buChar char="•"/>
            </a:pPr>
            <a:r>
              <a:rPr lang="en-GB" dirty="0"/>
              <a:t>Offer quiet activities for them to wind down- jigsaws, reading, colouring in, drawing, listening to calm music</a:t>
            </a:r>
          </a:p>
          <a:p>
            <a:pPr marL="285750" indent="-285750">
              <a:lnSpc>
                <a:spcPct val="150000"/>
              </a:lnSpc>
              <a:buFont typeface="Arial" panose="020B0604020202020204" pitchFamily="34" charset="0"/>
              <a:buChar char="•"/>
            </a:pPr>
            <a:r>
              <a:rPr lang="en-GB" dirty="0"/>
              <a:t>Bath time! Ideally 30 mins before bed for temperature regulation</a:t>
            </a:r>
          </a:p>
          <a:p>
            <a:pPr marL="285750" indent="-285750">
              <a:lnSpc>
                <a:spcPct val="150000"/>
              </a:lnSpc>
              <a:buFont typeface="Arial" panose="020B0604020202020204" pitchFamily="34" charset="0"/>
              <a:buChar char="•"/>
            </a:pPr>
            <a:r>
              <a:rPr lang="en-GB" dirty="0"/>
              <a:t>Get ready for bed in the same order- PJs, teeth, toilet</a:t>
            </a:r>
          </a:p>
          <a:p>
            <a:pPr marL="285750" indent="-285750">
              <a:lnSpc>
                <a:spcPct val="150000"/>
              </a:lnSpc>
              <a:buFont typeface="Arial" panose="020B0604020202020204" pitchFamily="34" charset="0"/>
              <a:buChar char="•"/>
            </a:pPr>
            <a:r>
              <a:rPr lang="en-GB" dirty="0"/>
              <a:t>Once in bed- spend some relaxing time with your child. Reading a story is ideal. Try not to engage in conversation</a:t>
            </a:r>
          </a:p>
          <a:p>
            <a:pPr marL="285750" indent="-285750">
              <a:lnSpc>
                <a:spcPct val="150000"/>
              </a:lnSpc>
              <a:buFont typeface="Arial" panose="020B0604020202020204" pitchFamily="34" charset="0"/>
              <a:buChar char="•"/>
            </a:pPr>
            <a:r>
              <a:rPr lang="en-GB" dirty="0"/>
              <a:t>Have a repetitive phrase that you use- ‘night </a:t>
            </a:r>
            <a:r>
              <a:rPr lang="en-GB" dirty="0" err="1"/>
              <a:t>night</a:t>
            </a:r>
            <a:r>
              <a:rPr lang="en-GB" dirty="0"/>
              <a:t>, time to go to sleep’ </a:t>
            </a:r>
          </a:p>
          <a:p>
            <a:pPr marL="285750" indent="-285750">
              <a:lnSpc>
                <a:spcPct val="150000"/>
              </a:lnSpc>
              <a:buFont typeface="Arial" panose="020B0604020202020204" pitchFamily="34" charset="0"/>
              <a:buChar char="•"/>
            </a:pPr>
            <a:r>
              <a:rPr lang="en-GB" dirty="0"/>
              <a:t>Wake them at the same time each morning to strengthen their body clock </a:t>
            </a:r>
          </a:p>
          <a:p>
            <a:pPr marL="285750" indent="-285750">
              <a:lnSpc>
                <a:spcPct val="150000"/>
              </a:lnSpc>
              <a:buFont typeface="Arial" panose="020B0604020202020204" pitchFamily="34" charset="0"/>
              <a:buChar char="•"/>
            </a:pPr>
            <a:r>
              <a:rPr lang="en-GB" dirty="0"/>
              <a:t>If children have had the right amount of food and drink in the day- they shouldn’t be hungry or thirsty at night. </a:t>
            </a:r>
          </a:p>
        </p:txBody>
      </p:sp>
      <p:sp>
        <p:nvSpPr>
          <p:cNvPr id="4" name="TextBox 3">
            <a:extLst>
              <a:ext uri="{FF2B5EF4-FFF2-40B4-BE49-F238E27FC236}">
                <a16:creationId xmlns:a16="http://schemas.microsoft.com/office/drawing/2014/main" id="{39AEB64E-C732-BAFC-6B41-EABBB581CD0F}"/>
              </a:ext>
            </a:extLst>
          </p:cNvPr>
          <p:cNvSpPr txBox="1"/>
          <p:nvPr/>
        </p:nvSpPr>
        <p:spPr>
          <a:xfrm>
            <a:off x="2543175" y="434557"/>
            <a:ext cx="5690853" cy="646331"/>
          </a:xfrm>
          <a:prstGeom prst="rect">
            <a:avLst/>
          </a:prstGeom>
          <a:noFill/>
        </p:spPr>
        <p:txBody>
          <a:bodyPr wrap="none" rtlCol="0">
            <a:spAutoFit/>
          </a:bodyPr>
          <a:lstStyle/>
          <a:p>
            <a:r>
              <a:rPr lang="en-GB" sz="3600" dirty="0"/>
              <a:t>Creating a good sleep routine</a:t>
            </a:r>
          </a:p>
        </p:txBody>
      </p:sp>
      <p:pic>
        <p:nvPicPr>
          <p:cNvPr id="5" name="Picture 10" descr="Experienced cleaners required in Dorset’s community hospitals">
            <a:extLst>
              <a:ext uri="{FF2B5EF4-FFF2-40B4-BE49-F238E27FC236}">
                <a16:creationId xmlns:a16="http://schemas.microsoft.com/office/drawing/2014/main" id="{A76E4A15-CEB0-CCB5-75F4-87DEF7179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86" y="106525"/>
            <a:ext cx="2044763" cy="130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orset HealthCare :: School nursing">
            <a:extLst>
              <a:ext uri="{FF2B5EF4-FFF2-40B4-BE49-F238E27FC236}">
                <a16:creationId xmlns:a16="http://schemas.microsoft.com/office/drawing/2014/main" id="{F3585917-7AA6-5F29-CD44-A5EEEACC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493" y="5810024"/>
            <a:ext cx="1739843" cy="8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8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orset HealthCare :: School nursing">
            <a:extLst>
              <a:ext uri="{FF2B5EF4-FFF2-40B4-BE49-F238E27FC236}">
                <a16:creationId xmlns:a16="http://schemas.microsoft.com/office/drawing/2014/main" id="{03D3C3D8-9E5D-CE49-6344-2DBCABC8F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493" y="5810024"/>
            <a:ext cx="1739843" cy="819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xperienced cleaners required in Dorset’s community hospitals">
            <a:extLst>
              <a:ext uri="{FF2B5EF4-FFF2-40B4-BE49-F238E27FC236}">
                <a16:creationId xmlns:a16="http://schemas.microsoft.com/office/drawing/2014/main" id="{CEF31112-D2D5-1461-5B25-25CD6FC5F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686" y="106525"/>
            <a:ext cx="2044763" cy="1302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A60C54-80BD-8ECF-CEF2-2E983D1F018D}"/>
              </a:ext>
            </a:extLst>
          </p:cNvPr>
          <p:cNvSpPr txBox="1"/>
          <p:nvPr/>
        </p:nvSpPr>
        <p:spPr>
          <a:xfrm>
            <a:off x="2266950" y="459892"/>
            <a:ext cx="7309117" cy="646331"/>
          </a:xfrm>
          <a:prstGeom prst="rect">
            <a:avLst/>
          </a:prstGeom>
          <a:noFill/>
        </p:spPr>
        <p:txBody>
          <a:bodyPr wrap="none" rtlCol="0">
            <a:spAutoFit/>
          </a:bodyPr>
          <a:lstStyle/>
          <a:p>
            <a:r>
              <a:rPr lang="en-GB" sz="3600" dirty="0"/>
              <a:t>How to respond to common problems</a:t>
            </a:r>
          </a:p>
        </p:txBody>
      </p:sp>
      <p:sp>
        <p:nvSpPr>
          <p:cNvPr id="7" name="TextBox 6">
            <a:extLst>
              <a:ext uri="{FF2B5EF4-FFF2-40B4-BE49-F238E27FC236}">
                <a16:creationId xmlns:a16="http://schemas.microsoft.com/office/drawing/2014/main" id="{667EB95C-04FD-8D47-14CD-F7D753C2E99F}"/>
              </a:ext>
            </a:extLst>
          </p:cNvPr>
          <p:cNvSpPr txBox="1"/>
          <p:nvPr/>
        </p:nvSpPr>
        <p:spPr>
          <a:xfrm>
            <a:off x="4702258" y="1178089"/>
            <a:ext cx="1992869" cy="461665"/>
          </a:xfrm>
          <a:prstGeom prst="rect">
            <a:avLst/>
          </a:prstGeom>
          <a:noFill/>
        </p:spPr>
        <p:txBody>
          <a:bodyPr wrap="square" rtlCol="0">
            <a:spAutoFit/>
          </a:bodyPr>
          <a:lstStyle/>
          <a:p>
            <a:r>
              <a:rPr lang="en-GB" sz="2400" b="1" dirty="0"/>
              <a:t>Quick Return</a:t>
            </a:r>
          </a:p>
        </p:txBody>
      </p:sp>
      <p:graphicFrame>
        <p:nvGraphicFramePr>
          <p:cNvPr id="9" name="TextBox 4">
            <a:extLst>
              <a:ext uri="{FF2B5EF4-FFF2-40B4-BE49-F238E27FC236}">
                <a16:creationId xmlns:a16="http://schemas.microsoft.com/office/drawing/2014/main" id="{6A036C31-AB7D-BE75-2EAD-B0520E8CF777}"/>
              </a:ext>
            </a:extLst>
          </p:cNvPr>
          <p:cNvGraphicFramePr/>
          <p:nvPr>
            <p:extLst>
              <p:ext uri="{D42A27DB-BD31-4B8C-83A1-F6EECF244321}">
                <p14:modId xmlns:p14="http://schemas.microsoft.com/office/powerpoint/2010/main" val="2382283776"/>
              </p:ext>
            </p:extLst>
          </p:nvPr>
        </p:nvGraphicFramePr>
        <p:xfrm>
          <a:off x="1202893" y="1778254"/>
          <a:ext cx="8991600" cy="4619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646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xperienced cleaners required in Dorset’s community hospitals">
            <a:extLst>
              <a:ext uri="{FF2B5EF4-FFF2-40B4-BE49-F238E27FC236}">
                <a16:creationId xmlns:a16="http://schemas.microsoft.com/office/drawing/2014/main" id="{03D2E627-93A2-634E-E28A-1976E5188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86" y="106525"/>
            <a:ext cx="2044763" cy="1302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rset HealthCare :: School nursing">
            <a:extLst>
              <a:ext uri="{FF2B5EF4-FFF2-40B4-BE49-F238E27FC236}">
                <a16:creationId xmlns:a16="http://schemas.microsoft.com/office/drawing/2014/main" id="{2300D70E-5231-0131-5256-2CDCC87E9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493" y="5810024"/>
            <a:ext cx="1739843" cy="819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FAE6AD-B339-3E16-617F-6AC0CC24CD51}"/>
              </a:ext>
            </a:extLst>
          </p:cNvPr>
          <p:cNvSpPr txBox="1"/>
          <p:nvPr/>
        </p:nvSpPr>
        <p:spPr>
          <a:xfrm>
            <a:off x="1333500" y="757723"/>
            <a:ext cx="2759089" cy="461665"/>
          </a:xfrm>
          <a:prstGeom prst="rect">
            <a:avLst/>
          </a:prstGeom>
          <a:noFill/>
        </p:spPr>
        <p:txBody>
          <a:bodyPr wrap="none" rtlCol="0">
            <a:spAutoFit/>
          </a:bodyPr>
          <a:lstStyle/>
          <a:p>
            <a:r>
              <a:rPr lang="en-GB" sz="2400" b="1" dirty="0"/>
              <a:t>Gradual Withdrawal</a:t>
            </a:r>
          </a:p>
        </p:txBody>
      </p:sp>
      <p:graphicFrame>
        <p:nvGraphicFramePr>
          <p:cNvPr id="8" name="TextBox 2">
            <a:extLst>
              <a:ext uri="{FF2B5EF4-FFF2-40B4-BE49-F238E27FC236}">
                <a16:creationId xmlns:a16="http://schemas.microsoft.com/office/drawing/2014/main" id="{4530F82A-DE71-6A9A-29AA-A65830848001}"/>
              </a:ext>
            </a:extLst>
          </p:cNvPr>
          <p:cNvGraphicFramePr/>
          <p:nvPr>
            <p:extLst>
              <p:ext uri="{D42A27DB-BD31-4B8C-83A1-F6EECF244321}">
                <p14:modId xmlns:p14="http://schemas.microsoft.com/office/powerpoint/2010/main" val="628841148"/>
              </p:ext>
            </p:extLst>
          </p:nvPr>
        </p:nvGraphicFramePr>
        <p:xfrm>
          <a:off x="790574" y="757723"/>
          <a:ext cx="9858376" cy="5686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260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276055-CC2B-8025-B5FE-034AA9303F37}"/>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Summary</a:t>
            </a:r>
          </a:p>
        </p:txBody>
      </p:sp>
      <p:sp>
        <p:nvSpPr>
          <p:cNvPr id="3" name="TextBox 2">
            <a:extLst>
              <a:ext uri="{FF2B5EF4-FFF2-40B4-BE49-F238E27FC236}">
                <a16:creationId xmlns:a16="http://schemas.microsoft.com/office/drawing/2014/main" id="{CCD1B052-38CA-0474-66D7-FBE8F3C57ECB}"/>
              </a:ext>
            </a:extLst>
          </p:cNvPr>
          <p:cNvSpPr txBox="1"/>
          <p:nvPr/>
        </p:nvSpPr>
        <p:spPr>
          <a:xfrm>
            <a:off x="4037827" y="649480"/>
            <a:ext cx="5996852" cy="5546047"/>
          </a:xfrm>
          <a:prstGeom prst="rect">
            <a:avLst/>
          </a:prstGeom>
        </p:spPr>
        <p:txBody>
          <a:bodyPr vert="horz" lIns="91440" tIns="45720" rIns="91440" bIns="45720" rtlCol="0" anchor="ctr">
            <a:normAutofit fontScale="92500" lnSpcReduction="10000"/>
          </a:bodyPr>
          <a:lstStyle/>
          <a:p>
            <a:pPr marL="285750" indent="-228600">
              <a:lnSpc>
                <a:spcPct val="150000"/>
              </a:lnSpc>
              <a:spcAft>
                <a:spcPts val="600"/>
              </a:spcAft>
              <a:buFont typeface="Arial" panose="020B0604020202020204" pitchFamily="34" charset="0"/>
              <a:buChar char="•"/>
            </a:pPr>
            <a:r>
              <a:rPr lang="en-US" sz="1900" dirty="0"/>
              <a:t>Bedtime routine is key- it must be the same every night</a:t>
            </a:r>
          </a:p>
          <a:p>
            <a:pPr marL="285750" indent="-228600">
              <a:lnSpc>
                <a:spcPct val="150000"/>
              </a:lnSpc>
              <a:spcAft>
                <a:spcPts val="600"/>
              </a:spcAft>
              <a:buFont typeface="Arial" panose="020B0604020202020204" pitchFamily="34" charset="0"/>
              <a:buChar char="•"/>
            </a:pPr>
            <a:r>
              <a:rPr lang="en-US" sz="1900" dirty="0"/>
              <a:t>Consider a later bedtime if they are not getting off to sleep</a:t>
            </a:r>
          </a:p>
          <a:p>
            <a:pPr marL="285750" indent="-228600">
              <a:lnSpc>
                <a:spcPct val="150000"/>
              </a:lnSpc>
              <a:spcAft>
                <a:spcPts val="600"/>
              </a:spcAft>
              <a:buFont typeface="Arial" panose="020B0604020202020204" pitchFamily="34" charset="0"/>
              <a:buChar char="•"/>
            </a:pPr>
            <a:r>
              <a:rPr lang="en-US" sz="1900" dirty="0"/>
              <a:t>If going to bed too late, the time must be brought forward gradually </a:t>
            </a:r>
          </a:p>
          <a:p>
            <a:pPr marL="285750" indent="-228600">
              <a:lnSpc>
                <a:spcPct val="150000"/>
              </a:lnSpc>
              <a:spcAft>
                <a:spcPts val="600"/>
              </a:spcAft>
              <a:buFont typeface="Arial" panose="020B0604020202020204" pitchFamily="34" charset="0"/>
              <a:buChar char="•"/>
            </a:pPr>
            <a:r>
              <a:rPr lang="en-US" sz="1900" dirty="0"/>
              <a:t>Adjust </a:t>
            </a:r>
            <a:r>
              <a:rPr lang="en-US" sz="1900" dirty="0" err="1"/>
              <a:t>behaviour</a:t>
            </a:r>
            <a:r>
              <a:rPr lang="en-US" sz="1900" dirty="0"/>
              <a:t> in a repetitive way</a:t>
            </a:r>
          </a:p>
          <a:p>
            <a:pPr marL="285750" indent="-228600">
              <a:lnSpc>
                <a:spcPct val="150000"/>
              </a:lnSpc>
              <a:spcAft>
                <a:spcPts val="600"/>
              </a:spcAft>
              <a:buFont typeface="Arial" panose="020B0604020202020204" pitchFamily="34" charset="0"/>
              <a:buChar char="•"/>
            </a:pPr>
            <a:r>
              <a:rPr lang="en-US" sz="1900" dirty="0"/>
              <a:t>Consider the sleep environment – are they sharing with siblings that disturb them</a:t>
            </a:r>
          </a:p>
          <a:p>
            <a:pPr marL="285750" indent="-228600">
              <a:lnSpc>
                <a:spcPct val="150000"/>
              </a:lnSpc>
              <a:spcAft>
                <a:spcPts val="600"/>
              </a:spcAft>
              <a:buFont typeface="Arial" panose="020B0604020202020204" pitchFamily="34" charset="0"/>
              <a:buChar char="•"/>
            </a:pPr>
            <a:r>
              <a:rPr lang="en-US" sz="1900" dirty="0"/>
              <a:t>Examine the rest of the day- look at the whole picture</a:t>
            </a:r>
          </a:p>
          <a:p>
            <a:pPr marL="285750" indent="-228600">
              <a:lnSpc>
                <a:spcPct val="150000"/>
              </a:lnSpc>
              <a:spcAft>
                <a:spcPts val="600"/>
              </a:spcAft>
              <a:buFont typeface="Arial" panose="020B0604020202020204" pitchFamily="34" charset="0"/>
              <a:buChar char="•"/>
            </a:pPr>
            <a:r>
              <a:rPr lang="en-US" sz="1900" dirty="0"/>
              <a:t>Consider reward for compliance with bedtime routine</a:t>
            </a:r>
          </a:p>
          <a:p>
            <a:pPr marL="285750" indent="-228600">
              <a:lnSpc>
                <a:spcPct val="150000"/>
              </a:lnSpc>
              <a:spcAft>
                <a:spcPts val="600"/>
              </a:spcAft>
              <a:buFont typeface="Arial" panose="020B0604020202020204" pitchFamily="34" charset="0"/>
              <a:buChar char="•"/>
            </a:pPr>
            <a:r>
              <a:rPr lang="en-US" sz="1900" dirty="0"/>
              <a:t>Be honest and tell them what the routine is and what you are going to say to them</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2600" b="1" dirty="0"/>
              <a:t>BE CONSISTENT, BE FIRM. </a:t>
            </a:r>
          </a:p>
        </p:txBody>
      </p:sp>
      <p:pic>
        <p:nvPicPr>
          <p:cNvPr id="5" name="Picture 4" descr="Dorset HealthCare :: School nursing">
            <a:extLst>
              <a:ext uri="{FF2B5EF4-FFF2-40B4-BE49-F238E27FC236}">
                <a16:creationId xmlns:a16="http://schemas.microsoft.com/office/drawing/2014/main" id="{34A4CEC7-6497-90B2-47F7-A1294240A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493" y="5810024"/>
            <a:ext cx="1739843" cy="819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xperienced cleaners required in Dorset’s community hospitals">
            <a:extLst>
              <a:ext uri="{FF2B5EF4-FFF2-40B4-BE49-F238E27FC236}">
                <a16:creationId xmlns:a16="http://schemas.microsoft.com/office/drawing/2014/main" id="{61998942-B7E1-E348-0403-9B708A06A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686" y="106525"/>
            <a:ext cx="2044763" cy="130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9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1C9F9-20A9-3AAE-F8D7-A9AB97F8C1A3}"/>
              </a:ext>
            </a:extLst>
          </p:cNvPr>
          <p:cNvSpPr txBox="1"/>
          <p:nvPr/>
        </p:nvSpPr>
        <p:spPr>
          <a:xfrm>
            <a:off x="684797" y="828680"/>
            <a:ext cx="6288506" cy="769441"/>
          </a:xfrm>
          <a:prstGeom prst="rect">
            <a:avLst/>
          </a:prstGeom>
          <a:noFill/>
        </p:spPr>
        <p:txBody>
          <a:bodyPr wrap="square" rtlCol="0">
            <a:spAutoFit/>
          </a:bodyPr>
          <a:lstStyle/>
          <a:p>
            <a:r>
              <a:rPr lang="en-GB" sz="4400" dirty="0">
                <a:solidFill>
                  <a:schemeClr val="bg1"/>
                </a:solidFill>
              </a:rPr>
              <a:t>Where you sleep matters!</a:t>
            </a:r>
            <a:endParaRPr lang="en-GB" dirty="0">
              <a:solidFill>
                <a:schemeClr val="bg1"/>
              </a:solidFill>
            </a:endParaRPr>
          </a:p>
        </p:txBody>
      </p:sp>
      <p:pic>
        <p:nvPicPr>
          <p:cNvPr id="5" name="Picture 10" descr="Experienced cleaners required in Dorset’s community hospitals">
            <a:extLst>
              <a:ext uri="{FF2B5EF4-FFF2-40B4-BE49-F238E27FC236}">
                <a16:creationId xmlns:a16="http://schemas.microsoft.com/office/drawing/2014/main" id="{6029444F-797D-9FBF-DE1D-C203D242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092" y="106525"/>
            <a:ext cx="1597357" cy="1017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5 funniest places where kids have fallen asleep: That can't be comfortable!">
            <a:extLst>
              <a:ext uri="{FF2B5EF4-FFF2-40B4-BE49-F238E27FC236}">
                <a16:creationId xmlns:a16="http://schemas.microsoft.com/office/drawing/2014/main" id="{BCA1E982-A6EF-2E3C-523E-D305E49AF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5" y="3914002"/>
            <a:ext cx="2385764" cy="1336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hotos capture the world's most unusual sleeping positions | Daily Mail  Online">
            <a:extLst>
              <a:ext uri="{FF2B5EF4-FFF2-40B4-BE49-F238E27FC236}">
                <a16:creationId xmlns:a16="http://schemas.microsoft.com/office/drawing/2014/main" id="{98EA1A7B-5F13-10C3-597C-7C7396187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5" y="4497164"/>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0 Dog Sleeping Positions And The Meaning Behind Them | Nectar Sleep">
            <a:extLst>
              <a:ext uri="{FF2B5EF4-FFF2-40B4-BE49-F238E27FC236}">
                <a16:creationId xmlns:a16="http://schemas.microsoft.com/office/drawing/2014/main" id="{FD222255-7820-E822-5D25-0B9E1C445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189" y="4012163"/>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rset HealthCare :: School nursing">
            <a:extLst>
              <a:ext uri="{FF2B5EF4-FFF2-40B4-BE49-F238E27FC236}">
                <a16:creationId xmlns:a16="http://schemas.microsoft.com/office/drawing/2014/main" id="{80BEF1DA-6625-EEC0-8D2D-1D5EB2E09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1919" y="5799756"/>
            <a:ext cx="1804993" cy="8500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1CB7C4BD-E21D-5128-D5D0-D105609D66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4471" y="1283732"/>
            <a:ext cx="4000157" cy="406445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954602A-6BC5-AE62-74A2-43C5A7E35608}"/>
              </a:ext>
            </a:extLst>
          </p:cNvPr>
          <p:cNvSpPr txBox="1"/>
          <p:nvPr/>
        </p:nvSpPr>
        <p:spPr>
          <a:xfrm>
            <a:off x="684797" y="1909838"/>
            <a:ext cx="5657850" cy="1200329"/>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p:spPr>
        <p:txBody>
          <a:bodyPr wrap="square" rtlCol="0">
            <a:spAutoFit/>
          </a:bodyPr>
          <a:lstStyle/>
          <a:p>
            <a:pPr marL="0" indent="0" algn="ctr">
              <a:buNone/>
            </a:pPr>
            <a:r>
              <a:rPr lang="en-GB" sz="1800" b="0" i="0" dirty="0">
                <a:solidFill>
                  <a:srgbClr val="FFFFFF"/>
                </a:solidFill>
                <a:effectLst/>
                <a:latin typeface="lato" panose="020F0502020204030203" pitchFamily="34" charset="0"/>
              </a:rPr>
              <a:t>The environment where you sleep is also important for getting a good night’s sleep. If you sleep somewhere uncomfortable or noisy, for example, this may disturb your sleep or keep you awake.</a:t>
            </a:r>
            <a:endParaRPr lang="en-GB" sz="1800" dirty="0"/>
          </a:p>
        </p:txBody>
      </p:sp>
    </p:spTree>
    <p:extLst>
      <p:ext uri="{BB962C8B-B14F-4D97-AF65-F5344CB8AC3E}">
        <p14:creationId xmlns:p14="http://schemas.microsoft.com/office/powerpoint/2010/main" val="271307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Rectangle 206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4" name="Freeform: Shape 207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DACF5348-3E24-C71A-01E9-783BA72A3D77}"/>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Sweet dreams!!!</a:t>
            </a:r>
          </a:p>
        </p:txBody>
      </p:sp>
      <p:pic>
        <p:nvPicPr>
          <p:cNvPr id="2054" name="Picture 6" descr="Experienced cleaners required in Dorset’s community hospitals">
            <a:extLst>
              <a:ext uri="{FF2B5EF4-FFF2-40B4-BE49-F238E27FC236}">
                <a16:creationId xmlns:a16="http://schemas.microsoft.com/office/drawing/2014/main" id="{592658BF-960A-0972-8CDA-7F8AAFF1E1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24898" y="104302"/>
            <a:ext cx="1952658" cy="1243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rset HealthCare :: School nursing">
            <a:extLst>
              <a:ext uri="{FF2B5EF4-FFF2-40B4-BE49-F238E27FC236}">
                <a16:creationId xmlns:a16="http://schemas.microsoft.com/office/drawing/2014/main" id="{15604790-C20D-F325-C456-7291A0CBE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0243" y="5577320"/>
            <a:ext cx="2317313" cy="10913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50 Cutest Goodnight Memes - SayingImages.com | Good night funny, Funny good  night quotes, Cute good night">
            <a:extLst>
              <a:ext uri="{FF2B5EF4-FFF2-40B4-BE49-F238E27FC236}">
                <a16:creationId xmlns:a16="http://schemas.microsoft.com/office/drawing/2014/main" id="{47056A6B-186F-B9A2-5E98-B95B98E924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1223" b="5011"/>
          <a:stretch/>
        </p:blipFill>
        <p:spPr bwMode="auto">
          <a:xfrm>
            <a:off x="4346678" y="2230893"/>
            <a:ext cx="4357687" cy="278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3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2E6B02-2B4F-73ED-46C1-596A0DAD5570}"/>
              </a:ext>
            </a:extLst>
          </p:cNvPr>
          <p:cNvSpPr txBox="1"/>
          <p:nvPr/>
        </p:nvSpPr>
        <p:spPr>
          <a:xfrm>
            <a:off x="6412091" y="1297498"/>
            <a:ext cx="4434721" cy="4832349"/>
          </a:xfrm>
          <a:prstGeom prst="rect">
            <a:avLst/>
          </a:prstGeom>
        </p:spPr>
        <p:txBody>
          <a:bodyPr vert="horz" lIns="91440" tIns="45720" rIns="91440" bIns="45720" rtlCol="0" anchor="t">
            <a:normAutofit lnSpcReduction="10000"/>
          </a:bodyPr>
          <a:lstStyle/>
          <a:p>
            <a:pPr>
              <a:lnSpc>
                <a:spcPct val="90000"/>
              </a:lnSpc>
              <a:spcAft>
                <a:spcPts val="600"/>
              </a:spcAft>
            </a:pPr>
            <a:r>
              <a:rPr lang="en-US" sz="1400" b="1" u="sng" dirty="0">
                <a:hlinkClick r:id="rId2">
                  <a:extLst>
                    <a:ext uri="{A12FA001-AC4F-418D-AE19-62706E023703}">
                      <ahyp:hlinkClr xmlns:ahyp="http://schemas.microsoft.com/office/drawing/2018/hyperlinkcolor" val="tx"/>
                    </a:ext>
                  </a:extLst>
                </a:hlinkClick>
              </a:rPr>
              <a:t>Podcasts</a:t>
            </a:r>
          </a:p>
          <a:p>
            <a:pPr indent="-228600">
              <a:lnSpc>
                <a:spcPct val="90000"/>
              </a:lnSpc>
              <a:spcAft>
                <a:spcPts val="600"/>
              </a:spcAft>
              <a:buFont typeface="Arial" panose="020B0604020202020204" pitchFamily="34" charset="0"/>
              <a:buChar char="•"/>
            </a:pPr>
            <a:r>
              <a:rPr lang="en-US" sz="1400" dirty="0">
                <a:hlinkClick r:id="rId2">
                  <a:extLst>
                    <a:ext uri="{A12FA001-AC4F-418D-AE19-62706E023703}">
                      <ahyp:hlinkClr xmlns:ahyp="http://schemas.microsoft.com/office/drawing/2018/hyperlinkcolor" val="tx"/>
                    </a:ext>
                  </a:extLst>
                </a:hlinkClick>
              </a:rPr>
              <a:t>https://www.nothingmuchhappens.com/</a:t>
            </a:r>
            <a:r>
              <a:rPr lang="en-US" sz="1400" dirty="0"/>
              <a:t> Sleep stories great for nodding off to</a:t>
            </a:r>
          </a:p>
          <a:p>
            <a:pPr indent="-228600">
              <a:lnSpc>
                <a:spcPct val="90000"/>
              </a:lnSpc>
              <a:spcAft>
                <a:spcPts val="600"/>
              </a:spcAft>
              <a:buFont typeface="Arial" panose="020B0604020202020204" pitchFamily="34" charset="0"/>
              <a:buChar char="•"/>
            </a:pPr>
            <a:r>
              <a:rPr lang="en-US" sz="1400" dirty="0">
                <a:hlinkClick r:id="rId3">
                  <a:extLst>
                    <a:ext uri="{A12FA001-AC4F-418D-AE19-62706E023703}">
                      <ahyp:hlinkClr xmlns:ahyp="http://schemas.microsoft.com/office/drawing/2018/hyperlinkcolor" val="tx"/>
                    </a:ext>
                  </a:extLst>
                </a:hlinkClick>
              </a:rPr>
              <a:t>https://getsleepy.com/</a:t>
            </a:r>
            <a:endParaRPr lang="en-US" sz="1400" dirty="0"/>
          </a:p>
          <a:p>
            <a:pPr indent="-228600">
              <a:lnSpc>
                <a:spcPct val="90000"/>
              </a:lnSpc>
              <a:spcAft>
                <a:spcPts val="600"/>
              </a:spcAft>
              <a:buFont typeface="Arial" panose="020B0604020202020204" pitchFamily="34" charset="0"/>
              <a:buChar char="•"/>
            </a:pPr>
            <a:r>
              <a:rPr lang="en-US" sz="1400" dirty="0">
                <a:hlinkClick r:id="rId4">
                  <a:extLst>
                    <a:ext uri="{A12FA001-AC4F-418D-AE19-62706E023703}">
                      <ahyp:hlinkClr xmlns:ahyp="http://schemas.microsoft.com/office/drawing/2018/hyperlinkcolor" val="tx"/>
                    </a:ext>
                  </a:extLst>
                </a:hlinkClick>
              </a:rPr>
              <a:t>https://sleepwhispers.com/</a:t>
            </a:r>
            <a:endParaRPr lang="en-US" sz="1400" dirty="0"/>
          </a:p>
          <a:p>
            <a:pPr>
              <a:lnSpc>
                <a:spcPct val="90000"/>
              </a:lnSpc>
              <a:spcAft>
                <a:spcPts val="600"/>
              </a:spcAft>
            </a:pPr>
            <a:endParaRPr lang="en-US" sz="1400" dirty="0"/>
          </a:p>
          <a:p>
            <a:pPr>
              <a:lnSpc>
                <a:spcPct val="90000"/>
              </a:lnSpc>
              <a:spcAft>
                <a:spcPts val="600"/>
              </a:spcAft>
            </a:pPr>
            <a:r>
              <a:rPr lang="en-US" sz="1400" b="1" u="sng" dirty="0"/>
              <a:t>Website resources</a:t>
            </a:r>
          </a:p>
          <a:p>
            <a:pPr indent="-228600">
              <a:lnSpc>
                <a:spcPct val="90000"/>
              </a:lnSpc>
              <a:spcAft>
                <a:spcPts val="600"/>
              </a:spcAft>
              <a:buFont typeface="Arial" panose="020B0604020202020204" pitchFamily="34" charset="0"/>
              <a:buChar char="•"/>
            </a:pPr>
            <a:r>
              <a:rPr lang="en-US" sz="1400" dirty="0">
                <a:hlinkClick r:id="rId5">
                  <a:extLst>
                    <a:ext uri="{A12FA001-AC4F-418D-AE19-62706E023703}">
                      <ahyp:hlinkClr xmlns:ahyp="http://schemas.microsoft.com/office/drawing/2018/hyperlinkcolor" val="tx"/>
                    </a:ext>
                  </a:extLst>
                </a:hlinkClick>
              </a:rPr>
              <a:t>Dorset HealthCare :: School nursing</a:t>
            </a:r>
            <a:endParaRPr lang="en-US" sz="1400" dirty="0"/>
          </a:p>
          <a:p>
            <a:pPr indent="-228600">
              <a:lnSpc>
                <a:spcPct val="90000"/>
              </a:lnSpc>
              <a:spcAft>
                <a:spcPts val="600"/>
              </a:spcAft>
              <a:buFont typeface="Arial" panose="020B0604020202020204" pitchFamily="34" charset="0"/>
              <a:buChar char="•"/>
            </a:pPr>
            <a:r>
              <a:rPr lang="en-US" sz="1400" dirty="0">
                <a:hlinkClick r:id="rId6">
                  <a:extLst>
                    <a:ext uri="{A12FA001-AC4F-418D-AE19-62706E023703}">
                      <ahyp:hlinkClr xmlns:ahyp="http://schemas.microsoft.com/office/drawing/2018/hyperlinkcolor" val="tx"/>
                    </a:ext>
                  </a:extLst>
                </a:hlinkClick>
              </a:rPr>
              <a:t>https://www.themix.org.uk/your-body/sleeping</a:t>
            </a:r>
            <a:endParaRPr lang="en-US" sz="1400" dirty="0"/>
          </a:p>
          <a:p>
            <a:pPr indent="-228600">
              <a:lnSpc>
                <a:spcPct val="90000"/>
              </a:lnSpc>
              <a:spcAft>
                <a:spcPts val="600"/>
              </a:spcAft>
              <a:buFont typeface="Arial" panose="020B0604020202020204" pitchFamily="34" charset="0"/>
              <a:buChar char="•"/>
            </a:pPr>
            <a:r>
              <a:rPr lang="en-US" sz="1400" dirty="0">
                <a:hlinkClick r:id="rId7">
                  <a:extLst>
                    <a:ext uri="{A12FA001-AC4F-418D-AE19-62706E023703}">
                      <ahyp:hlinkClr xmlns:ahyp="http://schemas.microsoft.com/office/drawing/2018/hyperlinkcolor" val="tx"/>
                    </a:ext>
                  </a:extLst>
                </a:hlinkClick>
              </a:rPr>
              <a:t>Home – </a:t>
            </a:r>
            <a:r>
              <a:rPr lang="en-US" sz="1400" dirty="0" err="1">
                <a:hlinkClick r:id="rId7">
                  <a:extLst>
                    <a:ext uri="{A12FA001-AC4F-418D-AE19-62706E023703}">
                      <ahyp:hlinkClr xmlns:ahyp="http://schemas.microsoft.com/office/drawing/2018/hyperlinkcolor" val="tx"/>
                    </a:ext>
                  </a:extLst>
                </a:hlinkClick>
              </a:rPr>
              <a:t>Kooth</a:t>
            </a:r>
            <a:endParaRPr lang="en-US" sz="1400" dirty="0"/>
          </a:p>
          <a:p>
            <a:pPr indent="-228600">
              <a:lnSpc>
                <a:spcPct val="90000"/>
              </a:lnSpc>
              <a:spcAft>
                <a:spcPts val="600"/>
              </a:spcAft>
              <a:buFont typeface="Arial" panose="020B0604020202020204" pitchFamily="34" charset="0"/>
              <a:buChar char="•"/>
            </a:pPr>
            <a:r>
              <a:rPr lang="en-US" sz="1400" dirty="0">
                <a:hlinkClick r:id="rId8">
                  <a:extLst>
                    <a:ext uri="{A12FA001-AC4F-418D-AE19-62706E023703}">
                      <ahyp:hlinkClr xmlns:ahyp="http://schemas.microsoft.com/office/drawing/2018/hyperlinkcolor" val="tx"/>
                    </a:ext>
                  </a:extLst>
                </a:hlinkClick>
              </a:rPr>
              <a:t>Sleep Problems | Mental Health Support | </a:t>
            </a:r>
            <a:r>
              <a:rPr lang="en-US" sz="1400" dirty="0" err="1">
                <a:hlinkClick r:id="rId8">
                  <a:extLst>
                    <a:ext uri="{A12FA001-AC4F-418D-AE19-62706E023703}">
                      <ahyp:hlinkClr xmlns:ahyp="http://schemas.microsoft.com/office/drawing/2018/hyperlinkcolor" val="tx"/>
                    </a:ext>
                  </a:extLst>
                </a:hlinkClick>
              </a:rPr>
              <a:t>YoungMinds</a:t>
            </a:r>
            <a:endParaRPr lang="en-US" sz="1400" dirty="0"/>
          </a:p>
          <a:p>
            <a:pPr indent="-228600">
              <a:lnSpc>
                <a:spcPct val="90000"/>
              </a:lnSpc>
              <a:spcAft>
                <a:spcPts val="600"/>
              </a:spcAft>
              <a:buFont typeface="Arial" panose="020B0604020202020204" pitchFamily="34" charset="0"/>
              <a:buChar char="•"/>
            </a:pPr>
            <a:r>
              <a:rPr lang="en-GB" sz="1400" dirty="0">
                <a:hlinkClick r:id="rId9">
                  <a:extLst>
                    <a:ext uri="{A12FA001-AC4F-418D-AE19-62706E023703}">
                      <ahyp:hlinkClr xmlns:ahyp="http://schemas.microsoft.com/office/drawing/2018/hyperlinkcolor" val="tx"/>
                    </a:ext>
                  </a:extLst>
                </a:hlinkClick>
              </a:rPr>
              <a:t>How does Sleep Work and WHY do we need it? - YouTube</a:t>
            </a:r>
            <a:endParaRPr lang="en-US" sz="1400" dirty="0"/>
          </a:p>
          <a:p>
            <a:pPr>
              <a:lnSpc>
                <a:spcPct val="90000"/>
              </a:lnSpc>
              <a:spcAft>
                <a:spcPts val="600"/>
              </a:spcAft>
            </a:pPr>
            <a:endParaRPr lang="en-US" sz="1400" dirty="0"/>
          </a:p>
          <a:p>
            <a:pPr>
              <a:lnSpc>
                <a:spcPct val="90000"/>
              </a:lnSpc>
              <a:spcAft>
                <a:spcPts val="600"/>
              </a:spcAft>
            </a:pPr>
            <a:r>
              <a:rPr lang="en-US" sz="1400" b="1" u="sng" dirty="0"/>
              <a:t>Apps</a:t>
            </a:r>
          </a:p>
          <a:p>
            <a:pPr indent="-228600">
              <a:lnSpc>
                <a:spcPct val="90000"/>
              </a:lnSpc>
              <a:spcAft>
                <a:spcPts val="600"/>
              </a:spcAft>
              <a:buFont typeface="Arial" panose="020B0604020202020204" pitchFamily="34" charset="0"/>
              <a:buChar char="•"/>
            </a:pPr>
            <a:r>
              <a:rPr lang="en-US" sz="1400" dirty="0">
                <a:hlinkClick r:id="rId10">
                  <a:extLst>
                    <a:ext uri="{A12FA001-AC4F-418D-AE19-62706E023703}">
                      <ahyp:hlinkClr xmlns:ahyp="http://schemas.microsoft.com/office/drawing/2018/hyperlinkcolor" val="tx"/>
                    </a:ext>
                  </a:extLst>
                </a:hlinkClick>
              </a:rPr>
              <a:t>https://www.calm.com/</a:t>
            </a:r>
            <a:r>
              <a:rPr lang="en-US" sz="1400" dirty="0"/>
              <a:t> Calm offers sleep stories and sleep meditations</a:t>
            </a:r>
          </a:p>
          <a:p>
            <a:pPr indent="-228600">
              <a:lnSpc>
                <a:spcPct val="90000"/>
              </a:lnSpc>
              <a:spcAft>
                <a:spcPts val="600"/>
              </a:spcAft>
              <a:buFont typeface="Arial" panose="020B0604020202020204" pitchFamily="34" charset="0"/>
              <a:buChar char="•"/>
            </a:pPr>
            <a:r>
              <a:rPr lang="en-US" sz="1400" dirty="0">
                <a:hlinkClick r:id="rId11">
                  <a:extLst>
                    <a:ext uri="{A12FA001-AC4F-418D-AE19-62706E023703}">
                      <ahyp:hlinkClr xmlns:ahyp="http://schemas.microsoft.com/office/drawing/2018/hyperlinkcolor" val="tx"/>
                    </a:ext>
                  </a:extLst>
                </a:hlinkClick>
              </a:rPr>
              <a:t>https://www.headspace.com/meditation/sleep</a:t>
            </a:r>
            <a:r>
              <a:rPr lang="en-US" sz="1400" dirty="0"/>
              <a:t> Headspace is a meditation app with </a:t>
            </a:r>
            <a:r>
              <a:rPr lang="en-US" sz="1400" dirty="0" err="1"/>
              <a:t>programmes</a:t>
            </a:r>
            <a:r>
              <a:rPr lang="en-US" sz="1400" dirty="0"/>
              <a:t> on sleep. The first ten sessions are free to use.</a:t>
            </a:r>
          </a:p>
          <a:p>
            <a:pPr indent="-228600">
              <a:lnSpc>
                <a:spcPct val="90000"/>
              </a:lnSpc>
              <a:spcAft>
                <a:spcPts val="600"/>
              </a:spcAft>
              <a:buFont typeface="Arial" panose="020B0604020202020204" pitchFamily="34" charset="0"/>
              <a:buChar char="•"/>
            </a:pPr>
            <a:endParaRPr lang="en-US" sz="800" dirty="0">
              <a:solidFill>
                <a:schemeClr val="tx1">
                  <a:alpha val="80000"/>
                </a:schemeClr>
              </a:solidFill>
            </a:endParaRPr>
          </a:p>
        </p:txBody>
      </p:sp>
      <p:cxnSp>
        <p:nvCxnSpPr>
          <p:cNvPr id="2061" name="Straight Connector 206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138199-F543-C1DB-E8E2-4D3B23E60FF7}"/>
              </a:ext>
            </a:extLst>
          </p:cNvPr>
          <p:cNvPicPr>
            <a:picLocks noChangeAspect="1"/>
          </p:cNvPicPr>
          <p:nvPr/>
        </p:nvPicPr>
        <p:blipFill>
          <a:blip r:embed="rId12"/>
          <a:stretch>
            <a:fillRect/>
          </a:stretch>
        </p:blipFill>
        <p:spPr>
          <a:xfrm>
            <a:off x="10639424" y="78563"/>
            <a:ext cx="1353429" cy="871804"/>
          </a:xfrm>
          <a:prstGeom prst="rect">
            <a:avLst/>
          </a:prstGeom>
        </p:spPr>
      </p:pic>
      <p:pic>
        <p:nvPicPr>
          <p:cNvPr id="5122" name="Picture 2" descr="Dorset HealthCare :: School nursing">
            <a:extLst>
              <a:ext uri="{FF2B5EF4-FFF2-40B4-BE49-F238E27FC236}">
                <a16:creationId xmlns:a16="http://schemas.microsoft.com/office/drawing/2014/main" id="{0CFE34FA-9846-15BC-9472-09127E9CD1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2628" y="5639419"/>
            <a:ext cx="2101578" cy="9897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09E711D-BA00-0D36-9CE7-6F320A90391B}"/>
              </a:ext>
            </a:extLst>
          </p:cNvPr>
          <p:cNvSpPr txBox="1"/>
          <p:nvPr/>
        </p:nvSpPr>
        <p:spPr>
          <a:xfrm>
            <a:off x="243551" y="497522"/>
            <a:ext cx="2176943" cy="3693319"/>
          </a:xfrm>
          <a:prstGeom prst="rect">
            <a:avLst/>
          </a:prstGeom>
          <a:noFill/>
        </p:spPr>
        <p:txBody>
          <a:bodyPr wrap="square" rtlCol="0">
            <a:spAutoFit/>
          </a:bodyPr>
          <a:lstStyle/>
          <a:p>
            <a:r>
              <a:rPr lang="en-GB" b="1" i="0" dirty="0" err="1">
                <a:effectLst/>
              </a:rPr>
              <a:t>ParentLine</a:t>
            </a:r>
            <a:r>
              <a:rPr lang="en-GB" b="1" i="0" dirty="0">
                <a:effectLst/>
              </a:rPr>
              <a:t> is a confidential text messaging service providing parents and carers of 5-19 year olds in Dorset to seek advice from our School Nursing team about their child’s health and development via text message.</a:t>
            </a:r>
          </a:p>
          <a:p>
            <a:endParaRPr lang="en-GB" dirty="0"/>
          </a:p>
        </p:txBody>
      </p:sp>
      <p:sp>
        <p:nvSpPr>
          <p:cNvPr id="12" name="Rectangle 7">
            <a:extLst>
              <a:ext uri="{FF2B5EF4-FFF2-40B4-BE49-F238E27FC236}">
                <a16:creationId xmlns:a16="http://schemas.microsoft.com/office/drawing/2014/main" id="{D66E9109-C497-D9A6-4CCA-A23901DDA8C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770EBD58-89A9-FF6F-65DE-3ADA02540E8A}"/>
              </a:ext>
            </a:extLst>
          </p:cNvPr>
          <p:cNvSpPr txBox="1"/>
          <p:nvPr/>
        </p:nvSpPr>
        <p:spPr>
          <a:xfrm>
            <a:off x="184731" y="4050109"/>
            <a:ext cx="5320472" cy="2585323"/>
          </a:xfrm>
          <a:prstGeom prst="rect">
            <a:avLst/>
          </a:prstGeom>
          <a:noFill/>
        </p:spPr>
        <p:txBody>
          <a:bodyPr wrap="square" rtlCol="0">
            <a:spAutoFit/>
          </a:bodyPr>
          <a:lstStyle/>
          <a:p>
            <a:pPr algn="l"/>
            <a:r>
              <a:rPr lang="en-GB" b="1" i="0" dirty="0">
                <a:effectLst/>
              </a:rPr>
              <a:t>Parents and carers can seek advice via the 5-19 </a:t>
            </a:r>
            <a:r>
              <a:rPr lang="en-GB" b="1" i="0" dirty="0" err="1">
                <a:effectLst/>
              </a:rPr>
              <a:t>ParentLine</a:t>
            </a:r>
            <a:r>
              <a:rPr lang="en-GB" b="1" i="0" dirty="0">
                <a:effectLst/>
              </a:rPr>
              <a:t> service from 9am-4pm, Monday to Friday (excluding weekends, bank holidays and school holidays), with a member of the School Nursing team responding to messages within one working day.</a:t>
            </a:r>
          </a:p>
          <a:p>
            <a:pPr algn="l"/>
            <a:r>
              <a:rPr lang="en-GB" b="1" i="0" dirty="0">
                <a:effectLst/>
              </a:rPr>
              <a:t>If you send text outside these hours, you will receive an automated message with advice on where to get help if you need it urgently. </a:t>
            </a:r>
          </a:p>
          <a:p>
            <a:endParaRPr lang="en-GB" dirty="0"/>
          </a:p>
        </p:txBody>
      </p:sp>
      <p:pic>
        <p:nvPicPr>
          <p:cNvPr id="1034" name="Picture 10">
            <a:extLst>
              <a:ext uri="{FF2B5EF4-FFF2-40B4-BE49-F238E27FC236}">
                <a16:creationId xmlns:a16="http://schemas.microsoft.com/office/drawing/2014/main" id="{A8C428E4-28CF-8B95-F72C-B9E2795F32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6722" y="402789"/>
            <a:ext cx="3334611" cy="3331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8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3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1533466-3A4F-8444-0CCA-7A404009D101}"/>
              </a:ext>
            </a:extLst>
          </p:cNvPr>
          <p:cNvSpPr txBox="1"/>
          <p:nvPr/>
        </p:nvSpPr>
        <p:spPr>
          <a:xfrm>
            <a:off x="826396" y="586856"/>
            <a:ext cx="4230100" cy="1075690"/>
          </a:xfrm>
          <a:prstGeom prst="rect">
            <a:avLst/>
          </a:prstGeom>
        </p:spPr>
        <p:txBody>
          <a:bodyPr vert="horz" lIns="91440" tIns="45720" rIns="91440" bIns="45720" rtlCol="0" anchor="b">
            <a:normAutofit fontScale="92500" lnSpcReduction="10000"/>
          </a:bodyPr>
          <a:lstStyle/>
          <a:p>
            <a:pPr algn="r">
              <a:lnSpc>
                <a:spcPct val="90000"/>
              </a:lnSpc>
              <a:spcBef>
                <a:spcPct val="0"/>
              </a:spcBef>
              <a:spcAft>
                <a:spcPts val="600"/>
              </a:spcAft>
            </a:pPr>
            <a:r>
              <a:rPr lang="en-US" sz="4000" kern="1200" dirty="0">
                <a:solidFill>
                  <a:srgbClr val="FFFFFF"/>
                </a:solidFill>
                <a:latin typeface="+mj-lt"/>
                <a:ea typeface="+mj-ea"/>
                <a:cs typeface="+mj-cs"/>
              </a:rPr>
              <a:t>			</a:t>
            </a:r>
            <a:r>
              <a:rPr lang="en-US" sz="4000" u="sng" kern="1200" dirty="0">
                <a:solidFill>
                  <a:srgbClr val="FFFFFF"/>
                </a:solidFill>
                <a:latin typeface="+mj-lt"/>
                <a:ea typeface="+mj-ea"/>
                <a:cs typeface="+mj-cs"/>
              </a:rPr>
              <a:t>References</a:t>
            </a:r>
            <a:r>
              <a:rPr lang="en-US" sz="4000" kern="1200" dirty="0">
                <a:solidFill>
                  <a:srgbClr val="FFFFFF"/>
                </a:solidFill>
                <a:latin typeface="+mj-lt"/>
                <a:ea typeface="+mj-ea"/>
                <a:cs typeface="+mj-cs"/>
              </a:rPr>
              <a:t> </a:t>
            </a:r>
          </a:p>
        </p:txBody>
      </p:sp>
      <p:sp>
        <p:nvSpPr>
          <p:cNvPr id="3" name="TextBox 2">
            <a:extLst>
              <a:ext uri="{FF2B5EF4-FFF2-40B4-BE49-F238E27FC236}">
                <a16:creationId xmlns:a16="http://schemas.microsoft.com/office/drawing/2014/main" id="{3C4C027E-C247-1DE7-D51E-196CD5DBCEC5}"/>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000" dirty="0">
                <a:hlinkClick r:id="rId2">
                  <a:extLst>
                    <a:ext uri="{A12FA001-AC4F-418D-AE19-62706E023703}">
                      <ahyp:hlinkClr xmlns:ahyp="http://schemas.microsoft.com/office/drawing/2018/hyperlinkcolor" val="tx"/>
                    </a:ext>
                  </a:extLst>
                </a:hlinkClick>
              </a:rPr>
              <a:t>Associations between Sleep and Mental Health in Adolescents: Results from the UK Millennium Cohort Study - PMC (nih.gov)</a:t>
            </a:r>
            <a:endParaRPr lang="en-US" sz="2000" dirty="0"/>
          </a:p>
          <a:p>
            <a:pPr marL="457200" indent="-228600">
              <a:lnSpc>
                <a:spcPct val="90000"/>
              </a:lnSpc>
              <a:spcAft>
                <a:spcPts val="600"/>
              </a:spcAft>
              <a:buFont typeface="Arial" panose="020B0604020202020204" pitchFamily="34" charset="0"/>
              <a:buChar char="•"/>
            </a:pPr>
            <a:r>
              <a:rPr lang="en-US" sz="2000" dirty="0">
                <a:hlinkClick r:id="rId3">
                  <a:extLst>
                    <a:ext uri="{A12FA001-AC4F-418D-AE19-62706E023703}">
                      <ahyp:hlinkClr xmlns:ahyp="http://schemas.microsoft.com/office/drawing/2018/hyperlinkcolor" val="tx"/>
                    </a:ext>
                  </a:extLst>
                </a:hlinkClick>
              </a:rPr>
              <a:t>Sleep Problems | Mental Health Support | </a:t>
            </a:r>
            <a:r>
              <a:rPr lang="en-US" sz="2000" dirty="0" err="1">
                <a:hlinkClick r:id="rId3">
                  <a:extLst>
                    <a:ext uri="{A12FA001-AC4F-418D-AE19-62706E023703}">
                      <ahyp:hlinkClr xmlns:ahyp="http://schemas.microsoft.com/office/drawing/2018/hyperlinkcolor" val="tx"/>
                    </a:ext>
                  </a:extLst>
                </a:hlinkClick>
              </a:rPr>
              <a:t>YoungMinds</a:t>
            </a:r>
            <a:endParaRPr lang="en-US" sz="2000" dirty="0"/>
          </a:p>
          <a:p>
            <a:pPr marL="457200" indent="-228600">
              <a:lnSpc>
                <a:spcPct val="90000"/>
              </a:lnSpc>
              <a:spcAft>
                <a:spcPts val="600"/>
              </a:spcAft>
              <a:buFont typeface="Arial" panose="020B0604020202020204" pitchFamily="34" charset="0"/>
              <a:buChar char="•"/>
            </a:pPr>
            <a:r>
              <a:rPr lang="en-US" sz="2000" dirty="0">
                <a:hlinkClick r:id="rId4">
                  <a:extLst>
                    <a:ext uri="{A12FA001-AC4F-418D-AE19-62706E023703}">
                      <ahyp:hlinkClr xmlns:ahyp="http://schemas.microsoft.com/office/drawing/2018/hyperlinkcolor" val="tx"/>
                    </a:ext>
                  </a:extLst>
                </a:hlinkClick>
              </a:rPr>
              <a:t>https://www.sleepfoundation.org/how-sleep-works</a:t>
            </a:r>
            <a:endParaRPr lang="en-US" sz="2000" dirty="0"/>
          </a:p>
          <a:p>
            <a:pPr marL="457200" indent="-228600">
              <a:lnSpc>
                <a:spcPct val="90000"/>
              </a:lnSpc>
              <a:spcAft>
                <a:spcPts val="600"/>
              </a:spcAft>
              <a:buFont typeface="Arial" panose="020B0604020202020204" pitchFamily="34" charset="0"/>
              <a:buChar char="•"/>
            </a:pPr>
            <a:r>
              <a:rPr lang="en-US" sz="2000" dirty="0">
                <a:hlinkClick r:id="rId5">
                  <a:extLst>
                    <a:ext uri="{A12FA001-AC4F-418D-AE19-62706E023703}">
                      <ahyp:hlinkClr xmlns:ahyp="http://schemas.microsoft.com/office/drawing/2018/hyperlinkcolor" val="tx"/>
                    </a:ext>
                  </a:extLst>
                </a:hlinkClick>
              </a:rPr>
              <a:t>https://www.mind.org.uk/information-support/types-of-mental-health-problems/sleep-problems/tips-to-improve-your-sleep/?gclid=EAIaIQobChMIhNOexvSK_wIVIJRoCR2PSAJ-EAAYAiAAEgITkvD_BwE</a:t>
            </a:r>
            <a:endParaRPr lang="en-US" sz="2000" dirty="0"/>
          </a:p>
          <a:p>
            <a:pPr marL="457200" indent="-228600">
              <a:lnSpc>
                <a:spcPct val="90000"/>
              </a:lnSpc>
              <a:spcAft>
                <a:spcPts val="600"/>
              </a:spcAft>
              <a:buFont typeface="Arial" panose="020B0604020202020204" pitchFamily="34" charset="0"/>
              <a:buChar char="•"/>
            </a:pPr>
            <a:r>
              <a:rPr lang="en-US" sz="2000" dirty="0">
                <a:hlinkClick r:id="rId6">
                  <a:extLst>
                    <a:ext uri="{A12FA001-AC4F-418D-AE19-62706E023703}">
                      <ahyp:hlinkClr xmlns:ahyp="http://schemas.microsoft.com/office/drawing/2018/hyperlinkcolor" val="tx"/>
                    </a:ext>
                  </a:extLst>
                </a:hlinkClick>
              </a:rPr>
              <a:t>https://thesleepcharity.org.uk/information-support/adults/sleep-hygiene/</a:t>
            </a:r>
            <a:endParaRPr lang="en-US" sz="2000" dirty="0"/>
          </a:p>
          <a:p>
            <a:pPr marL="457200" indent="-228600">
              <a:lnSpc>
                <a:spcPct val="90000"/>
              </a:lnSpc>
              <a:spcAft>
                <a:spcPts val="600"/>
              </a:spcAft>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0EB12738-7B32-71C5-FEA3-F6D11697A0A5}"/>
              </a:ext>
            </a:extLst>
          </p:cNvPr>
          <p:cNvPicPr>
            <a:picLocks noChangeAspect="1"/>
          </p:cNvPicPr>
          <p:nvPr/>
        </p:nvPicPr>
        <p:blipFill>
          <a:blip r:embed="rId7"/>
          <a:stretch>
            <a:fillRect/>
          </a:stretch>
        </p:blipFill>
        <p:spPr>
          <a:xfrm>
            <a:off x="10639424" y="78563"/>
            <a:ext cx="1353429" cy="871804"/>
          </a:xfrm>
          <a:prstGeom prst="rect">
            <a:avLst/>
          </a:prstGeom>
        </p:spPr>
      </p:pic>
    </p:spTree>
    <p:extLst>
      <p:ext uri="{BB962C8B-B14F-4D97-AF65-F5344CB8AC3E}">
        <p14:creationId xmlns:p14="http://schemas.microsoft.com/office/powerpoint/2010/main" val="1768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8" name="Rectangle 410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BAF92-4273-B064-CCC3-7CE1D11AA89A}"/>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latin typeface="+mj-lt"/>
                <a:ea typeface="+mj-ea"/>
                <a:cs typeface="+mj-cs"/>
              </a:rPr>
              <a:t>Is there </a:t>
            </a:r>
            <a:r>
              <a:rPr lang="en-US" sz="4000" i="1" kern="1200" dirty="0">
                <a:latin typeface="+mj-lt"/>
                <a:ea typeface="+mj-ea"/>
                <a:cs typeface="+mj-cs"/>
              </a:rPr>
              <a:t>really</a:t>
            </a:r>
            <a:r>
              <a:rPr lang="en-US" sz="4000" kern="1200" dirty="0">
                <a:latin typeface="+mj-lt"/>
                <a:ea typeface="+mj-ea"/>
                <a:cs typeface="+mj-cs"/>
              </a:rPr>
              <a:t> much to know about sleep?</a:t>
            </a:r>
          </a:p>
        </p:txBody>
      </p:sp>
      <p:sp>
        <p:nvSpPr>
          <p:cNvPr id="3" name="TextBox 2">
            <a:extLst>
              <a:ext uri="{FF2B5EF4-FFF2-40B4-BE49-F238E27FC236}">
                <a16:creationId xmlns:a16="http://schemas.microsoft.com/office/drawing/2014/main" id="{E76C30DC-AE58-1AC4-4A68-47D1AD9955CA}"/>
              </a:ext>
            </a:extLst>
          </p:cNvPr>
          <p:cNvSpPr txBox="1"/>
          <p:nvPr/>
        </p:nvSpPr>
        <p:spPr>
          <a:xfrm>
            <a:off x="1144923" y="2405894"/>
            <a:ext cx="5315189" cy="3535083"/>
          </a:xfrm>
          <a:prstGeom prst="rect">
            <a:avLst/>
          </a:prstGeom>
        </p:spPr>
        <p:txBody>
          <a:bodyPr vert="horz" lIns="91440" tIns="45720" rIns="91440" bIns="45720" rtlCol="0" anchor="t">
            <a:normAutofit/>
          </a:bodyPr>
          <a:lstStyle/>
          <a:p>
            <a:pPr>
              <a:lnSpc>
                <a:spcPct val="90000"/>
              </a:lnSpc>
              <a:spcAft>
                <a:spcPts val="600"/>
              </a:spcAft>
            </a:pPr>
            <a:r>
              <a:rPr lang="en-US" sz="2000" dirty="0"/>
              <a:t>Sleep is actually as important as being awake,  but some of us struggle to get the right balance when it comes to getting asleep and staying asleep. This means that we can find that we are tired in the day and find it hard to concentrate, regulate our emotions, eat sensibly and make good/ healthy lifestyle choices.</a:t>
            </a:r>
          </a:p>
          <a:p>
            <a:pPr>
              <a:lnSpc>
                <a:spcPct val="90000"/>
              </a:lnSpc>
              <a:spcAft>
                <a:spcPts val="600"/>
              </a:spcAft>
            </a:pPr>
            <a:endParaRPr lang="en-US" sz="2000" dirty="0"/>
          </a:p>
          <a:p>
            <a:pPr>
              <a:lnSpc>
                <a:spcPct val="90000"/>
              </a:lnSpc>
              <a:spcAft>
                <a:spcPts val="600"/>
              </a:spcAft>
            </a:pPr>
            <a:r>
              <a:rPr lang="en-US" sz="2000" dirty="0"/>
              <a:t>So how much do we really know?</a:t>
            </a:r>
          </a:p>
        </p:txBody>
      </p:sp>
      <p:sp>
        <p:nvSpPr>
          <p:cNvPr id="4110" name="Rectangle 410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Dorset HealthCare :: School nursing">
            <a:extLst>
              <a:ext uri="{FF2B5EF4-FFF2-40B4-BE49-F238E27FC236}">
                <a16:creationId xmlns:a16="http://schemas.microsoft.com/office/drawing/2014/main" id="{C44429E0-F9FB-6AEA-8801-F1A7D28A7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272" y="5772584"/>
            <a:ext cx="1860379" cy="8761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perienced cleaners required in Dorset’s community hospitals">
            <a:extLst>
              <a:ext uri="{FF2B5EF4-FFF2-40B4-BE49-F238E27FC236}">
                <a16:creationId xmlns:a16="http://schemas.microsoft.com/office/drawing/2014/main" id="{00E7E4A1-04CE-5DAA-D80D-9F3A9BD2F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313" y="118672"/>
            <a:ext cx="1858338" cy="11836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1 Ways to Develop Skills and Knowledge for Work - MBO Partners">
            <a:extLst>
              <a:ext uri="{FF2B5EF4-FFF2-40B4-BE49-F238E27FC236}">
                <a16:creationId xmlns:a16="http://schemas.microsoft.com/office/drawing/2014/main" id="{EB8640A4-D127-0F31-9735-160A2E65E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049" y="2928257"/>
            <a:ext cx="2846065" cy="185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3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108" name="Rectangle 310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0" name="Group 3109">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3111" name="Rectangle 3110">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Rectangle 3111">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3" name="Rectangle 3112">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76F08C8-5C66-1EF0-36CF-F5FFCD478E3A}"/>
              </a:ext>
            </a:extLst>
          </p:cNvPr>
          <p:cNvSpPr txBox="1"/>
          <p:nvPr/>
        </p:nvSpPr>
        <p:spPr>
          <a:xfrm>
            <a:off x="1371598" y="319314"/>
            <a:ext cx="9477377" cy="103051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FFFFF"/>
                </a:solidFill>
                <a:latin typeface="+mj-lt"/>
                <a:ea typeface="+mj-ea"/>
                <a:cs typeface="+mj-cs"/>
              </a:rPr>
              <a:t>What happens to our body if we can’t sleep?</a:t>
            </a:r>
          </a:p>
        </p:txBody>
      </p:sp>
      <p:pic>
        <p:nvPicPr>
          <p:cNvPr id="6" name="Picture 2" descr="Dorset HealthCare :: School nursing">
            <a:extLst>
              <a:ext uri="{FF2B5EF4-FFF2-40B4-BE49-F238E27FC236}">
                <a16:creationId xmlns:a16="http://schemas.microsoft.com/office/drawing/2014/main" id="{E2B1E25C-2D55-4BB8-CDC2-0796CA1500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9854" y="5628237"/>
            <a:ext cx="1925544" cy="906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logo&#10;&#10;Description automatically generated with medium confidence">
            <a:extLst>
              <a:ext uri="{FF2B5EF4-FFF2-40B4-BE49-F238E27FC236}">
                <a16:creationId xmlns:a16="http://schemas.microsoft.com/office/drawing/2014/main" id="{C308B126-EF7A-FC76-01AE-F1C6C729EC76}"/>
              </a:ext>
            </a:extLst>
          </p:cNvPr>
          <p:cNvPicPr>
            <a:picLocks noChangeAspect="1"/>
          </p:cNvPicPr>
          <p:nvPr/>
        </p:nvPicPr>
        <p:blipFill>
          <a:blip r:embed="rId3"/>
          <a:stretch>
            <a:fillRect/>
          </a:stretch>
        </p:blipFill>
        <p:spPr>
          <a:xfrm>
            <a:off x="10722805" y="168618"/>
            <a:ext cx="1353429" cy="871804"/>
          </a:xfrm>
          <a:prstGeom prst="rect">
            <a:avLst/>
          </a:prstGeom>
        </p:spPr>
      </p:pic>
      <p:pic>
        <p:nvPicPr>
          <p:cNvPr id="3076" name="Picture 4" descr="Arrows transparent PNG images - StickPNG">
            <a:extLst>
              <a:ext uri="{FF2B5EF4-FFF2-40B4-BE49-F238E27FC236}">
                <a16:creationId xmlns:a16="http://schemas.microsoft.com/office/drawing/2014/main" id="{A4146D63-5016-9322-C628-33618CCBC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267" y="23574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EGATIVE SIDE EFFECTS OF SLEEP DEPRIVATION ? – CAMHS Professionals">
            <a:extLst>
              <a:ext uri="{FF2B5EF4-FFF2-40B4-BE49-F238E27FC236}">
                <a16:creationId xmlns:a16="http://schemas.microsoft.com/office/drawing/2014/main" id="{88620AE9-4EBD-019A-1C91-C2610B32D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 r="164" b="10361"/>
          <a:stretch/>
        </p:blipFill>
        <p:spPr bwMode="auto">
          <a:xfrm>
            <a:off x="202825" y="1669143"/>
            <a:ext cx="4305903" cy="4793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2079DC-0856-2824-1990-1E1BC2F6AE31}"/>
              </a:ext>
            </a:extLst>
          </p:cNvPr>
          <p:cNvSpPr txBox="1"/>
          <p:nvPr/>
        </p:nvSpPr>
        <p:spPr>
          <a:xfrm>
            <a:off x="7420303" y="2030869"/>
            <a:ext cx="4425095" cy="3693319"/>
          </a:xfrm>
          <a:prstGeom prst="rect">
            <a:avLst/>
          </a:prstGeom>
          <a:noFill/>
        </p:spPr>
        <p:txBody>
          <a:bodyPr wrap="square" rtlCol="0">
            <a:spAutoFit/>
          </a:bodyPr>
          <a:lstStyle/>
          <a:p>
            <a:r>
              <a:rPr lang="en-GB" dirty="0"/>
              <a:t>Sleepiness can affect your child's ability to concentrate, which will have an impact on their learning in school. Even minimal sleep restriction can affect a child's day to day life.</a:t>
            </a:r>
          </a:p>
          <a:p>
            <a:endParaRPr lang="en-GB" dirty="0"/>
          </a:p>
          <a:p>
            <a:r>
              <a:rPr lang="en-GB" dirty="0"/>
              <a:t>Research tells us that poor sleep in childhood has been linked to allergic rhinitis, problems with the immune system, anxiety and depression. There is also emerging data that shows poor sleep in childhood can carry future cardiovascular risks such as obesity, diabetes and high blood pressure. </a:t>
            </a:r>
          </a:p>
          <a:p>
            <a:pPr algn="r"/>
            <a:r>
              <a:rPr lang="en-GB" sz="900" dirty="0"/>
              <a:t>The Sleep Foundation, 2023</a:t>
            </a:r>
          </a:p>
        </p:txBody>
      </p:sp>
    </p:spTree>
    <p:extLst>
      <p:ext uri="{BB962C8B-B14F-4D97-AF65-F5344CB8AC3E}">
        <p14:creationId xmlns:p14="http://schemas.microsoft.com/office/powerpoint/2010/main" val="60527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ACC9A1-4990-5253-E3F8-7F9507FACEAF}"/>
              </a:ext>
            </a:extLst>
          </p:cNvPr>
          <p:cNvSpPr txBox="1"/>
          <p:nvPr/>
        </p:nvSpPr>
        <p:spPr>
          <a:xfrm>
            <a:off x="772886" y="1086021"/>
            <a:ext cx="7108372" cy="646331"/>
          </a:xfrm>
          <a:prstGeom prst="rect">
            <a:avLst/>
          </a:prstGeom>
          <a:noFill/>
        </p:spPr>
        <p:txBody>
          <a:bodyPr wrap="square" rtlCol="0">
            <a:spAutoFit/>
          </a:bodyPr>
          <a:lstStyle/>
          <a:p>
            <a:r>
              <a:rPr lang="en-GB" sz="3600" dirty="0">
                <a:solidFill>
                  <a:srgbClr val="00B0F0"/>
                </a:solidFill>
              </a:rPr>
              <a:t>The Science of Sleep</a:t>
            </a:r>
          </a:p>
        </p:txBody>
      </p:sp>
      <p:pic>
        <p:nvPicPr>
          <p:cNvPr id="3074" name="Picture 2" descr="Sleep Science Podcast">
            <a:extLst>
              <a:ext uri="{FF2B5EF4-FFF2-40B4-BE49-F238E27FC236}">
                <a16:creationId xmlns:a16="http://schemas.microsoft.com/office/drawing/2014/main" id="{57696B61-7BCE-CC62-243D-E4A94FC1D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29" y="2379891"/>
            <a:ext cx="3526971" cy="2985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2C86182E-BF9B-DB19-F534-A1D29CFBADE8}"/>
              </a:ext>
            </a:extLst>
          </p:cNvPr>
          <p:cNvSpPr txBox="1"/>
          <p:nvPr/>
        </p:nvSpPr>
        <p:spPr>
          <a:xfrm>
            <a:off x="6905609" y="3428786"/>
            <a:ext cx="3724275" cy="1631216"/>
          </a:xfrm>
          <a:prstGeom prst="rect">
            <a:avLst/>
          </a:prstGeom>
          <a:noFill/>
        </p:spPr>
        <p:txBody>
          <a:bodyPr wrap="square" rtlCol="0">
            <a:spAutoFit/>
          </a:bodyPr>
          <a:lstStyle/>
          <a:p>
            <a:r>
              <a:rPr lang="en-GB" sz="2000" dirty="0"/>
              <a:t>Sleep has some incredible benefits and helps our body to regulate itself in ways which sometimes we don’t know about- take a look at the next slide </a:t>
            </a:r>
          </a:p>
        </p:txBody>
      </p:sp>
      <p:sp>
        <p:nvSpPr>
          <p:cNvPr id="4" name="Arrow: Right 3">
            <a:extLst>
              <a:ext uri="{FF2B5EF4-FFF2-40B4-BE49-F238E27FC236}">
                <a16:creationId xmlns:a16="http://schemas.microsoft.com/office/drawing/2014/main" id="{A873BB7D-FD61-0897-3DCA-7FCC021BFD8D}"/>
              </a:ext>
            </a:extLst>
          </p:cNvPr>
          <p:cNvSpPr/>
          <p:nvPr/>
        </p:nvSpPr>
        <p:spPr>
          <a:xfrm>
            <a:off x="8815372" y="5073783"/>
            <a:ext cx="1938354" cy="29130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Preparation 24">
            <a:extLst>
              <a:ext uri="{FF2B5EF4-FFF2-40B4-BE49-F238E27FC236}">
                <a16:creationId xmlns:a16="http://schemas.microsoft.com/office/drawing/2014/main" id="{5F39F141-76F9-6A47-A31F-3C0A486D840E}"/>
              </a:ext>
            </a:extLst>
          </p:cNvPr>
          <p:cNvSpPr/>
          <p:nvPr/>
        </p:nvSpPr>
        <p:spPr>
          <a:xfrm>
            <a:off x="4403035" y="3331252"/>
            <a:ext cx="2621756" cy="3156200"/>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7DC194B-34A7-ED63-4B1E-4C56893D1823}"/>
              </a:ext>
            </a:extLst>
          </p:cNvPr>
          <p:cNvSpPr/>
          <p:nvPr/>
        </p:nvSpPr>
        <p:spPr>
          <a:xfrm>
            <a:off x="9769847" y="3064242"/>
            <a:ext cx="2134693" cy="34794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8549A90-DBF4-3058-460F-3706979C2168}"/>
              </a:ext>
            </a:extLst>
          </p:cNvPr>
          <p:cNvSpPr/>
          <p:nvPr/>
        </p:nvSpPr>
        <p:spPr>
          <a:xfrm>
            <a:off x="7306628" y="3429000"/>
            <a:ext cx="2220857" cy="30305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C1A56B3-E36D-083F-0B6D-10ED600902D2}"/>
              </a:ext>
            </a:extLst>
          </p:cNvPr>
          <p:cNvSpPr/>
          <p:nvPr/>
        </p:nvSpPr>
        <p:spPr>
          <a:xfrm>
            <a:off x="7895376" y="536291"/>
            <a:ext cx="3574381" cy="222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Alternate Process 17">
            <a:extLst>
              <a:ext uri="{FF2B5EF4-FFF2-40B4-BE49-F238E27FC236}">
                <a16:creationId xmlns:a16="http://schemas.microsoft.com/office/drawing/2014/main" id="{6C607B18-980F-96B4-3DB6-5D0F0998527C}"/>
              </a:ext>
            </a:extLst>
          </p:cNvPr>
          <p:cNvSpPr/>
          <p:nvPr/>
        </p:nvSpPr>
        <p:spPr>
          <a:xfrm>
            <a:off x="264915" y="4093884"/>
            <a:ext cx="3562350" cy="258721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3529344-A7B9-44C4-2CA9-68C998C527A3}"/>
              </a:ext>
            </a:extLst>
          </p:cNvPr>
          <p:cNvSpPr/>
          <p:nvPr/>
        </p:nvSpPr>
        <p:spPr>
          <a:xfrm>
            <a:off x="4486275" y="277189"/>
            <a:ext cx="2621756" cy="2787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A6D28F4-D4D1-CD0F-6B71-8621C82998E0}"/>
              </a:ext>
            </a:extLst>
          </p:cNvPr>
          <p:cNvSpPr txBox="1"/>
          <p:nvPr/>
        </p:nvSpPr>
        <p:spPr>
          <a:xfrm>
            <a:off x="462559" y="176899"/>
            <a:ext cx="3364706" cy="30840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GB" dirty="0"/>
          </a:p>
        </p:txBody>
      </p:sp>
      <p:sp>
        <p:nvSpPr>
          <p:cNvPr id="3" name="TextBox 2">
            <a:extLst>
              <a:ext uri="{FF2B5EF4-FFF2-40B4-BE49-F238E27FC236}">
                <a16:creationId xmlns:a16="http://schemas.microsoft.com/office/drawing/2014/main" id="{8335149E-D646-2D0E-D18A-AA42B13D5029}"/>
              </a:ext>
            </a:extLst>
          </p:cNvPr>
          <p:cNvSpPr txBox="1"/>
          <p:nvPr/>
        </p:nvSpPr>
        <p:spPr>
          <a:xfrm>
            <a:off x="7789193" y="5564122"/>
            <a:ext cx="6096000" cy="923330"/>
          </a:xfrm>
          <a:prstGeom prst="rect">
            <a:avLst/>
          </a:prstGeom>
          <a:noFill/>
        </p:spPr>
        <p:txBody>
          <a:bodyPr wrap="square">
            <a:spAutoFit/>
          </a:bodyPr>
          <a:lstStyle/>
          <a:p>
            <a:pPr algn="ctr"/>
            <a:r>
              <a:rPr lang="en-GB" dirty="0"/>
              <a:t>Immune system can </a:t>
            </a:r>
          </a:p>
          <a:p>
            <a:pPr algn="ctr"/>
            <a:r>
              <a:rPr lang="en-GB" dirty="0"/>
              <a:t>recuperate and </a:t>
            </a:r>
          </a:p>
          <a:p>
            <a:pPr algn="ctr"/>
            <a:r>
              <a:rPr lang="en-GB" dirty="0"/>
              <a:t>strengthen </a:t>
            </a:r>
          </a:p>
        </p:txBody>
      </p:sp>
      <p:sp>
        <p:nvSpPr>
          <p:cNvPr id="4" name="TextBox 3">
            <a:extLst>
              <a:ext uri="{FF2B5EF4-FFF2-40B4-BE49-F238E27FC236}">
                <a16:creationId xmlns:a16="http://schemas.microsoft.com/office/drawing/2014/main" id="{21EB5FC5-971F-A048-29DC-4E86974B7FA1}"/>
              </a:ext>
            </a:extLst>
          </p:cNvPr>
          <p:cNvSpPr txBox="1"/>
          <p:nvPr/>
        </p:nvSpPr>
        <p:spPr>
          <a:xfrm>
            <a:off x="519112" y="340980"/>
            <a:ext cx="3248025" cy="646331"/>
          </a:xfrm>
          <a:prstGeom prst="rect">
            <a:avLst/>
          </a:prstGeom>
          <a:noFill/>
        </p:spPr>
        <p:txBody>
          <a:bodyPr wrap="square">
            <a:spAutoFit/>
          </a:bodyPr>
          <a:lstStyle/>
          <a:p>
            <a:pPr algn="ctr"/>
            <a:r>
              <a:rPr lang="en-GB" dirty="0"/>
              <a:t>Growth hormone is at it’s highest level over night</a:t>
            </a:r>
          </a:p>
        </p:txBody>
      </p:sp>
      <p:sp>
        <p:nvSpPr>
          <p:cNvPr id="6" name="TextBox 5">
            <a:extLst>
              <a:ext uri="{FF2B5EF4-FFF2-40B4-BE49-F238E27FC236}">
                <a16:creationId xmlns:a16="http://schemas.microsoft.com/office/drawing/2014/main" id="{175FFCB0-A51E-B545-E466-D93A32290EF1}"/>
              </a:ext>
            </a:extLst>
          </p:cNvPr>
          <p:cNvSpPr txBox="1"/>
          <p:nvPr/>
        </p:nvSpPr>
        <p:spPr>
          <a:xfrm>
            <a:off x="854047" y="4165587"/>
            <a:ext cx="6096000" cy="646331"/>
          </a:xfrm>
          <a:prstGeom prst="rect">
            <a:avLst/>
          </a:prstGeom>
          <a:noFill/>
        </p:spPr>
        <p:txBody>
          <a:bodyPr wrap="square">
            <a:spAutoFit/>
          </a:bodyPr>
          <a:lstStyle/>
          <a:p>
            <a:r>
              <a:rPr lang="en-GB" dirty="0"/>
              <a:t>Our energy increases </a:t>
            </a:r>
          </a:p>
          <a:p>
            <a:r>
              <a:rPr lang="en-GB" dirty="0"/>
              <a:t>if we are sleeping well</a:t>
            </a:r>
          </a:p>
        </p:txBody>
      </p:sp>
      <p:sp>
        <p:nvSpPr>
          <p:cNvPr id="8" name="TextBox 7">
            <a:extLst>
              <a:ext uri="{FF2B5EF4-FFF2-40B4-BE49-F238E27FC236}">
                <a16:creationId xmlns:a16="http://schemas.microsoft.com/office/drawing/2014/main" id="{E8CB2D8E-0E1F-45DE-45E8-EF1B96350FF8}"/>
              </a:ext>
            </a:extLst>
          </p:cNvPr>
          <p:cNvSpPr txBox="1"/>
          <p:nvPr/>
        </p:nvSpPr>
        <p:spPr>
          <a:xfrm>
            <a:off x="7307715" y="3724552"/>
            <a:ext cx="2502694" cy="369332"/>
          </a:xfrm>
          <a:prstGeom prst="rect">
            <a:avLst/>
          </a:prstGeom>
          <a:noFill/>
        </p:spPr>
        <p:txBody>
          <a:bodyPr wrap="square">
            <a:spAutoFit/>
          </a:bodyPr>
          <a:lstStyle/>
          <a:p>
            <a:r>
              <a:rPr lang="en-GB" dirty="0"/>
              <a:t>Reduction in irritability </a:t>
            </a:r>
          </a:p>
        </p:txBody>
      </p:sp>
      <p:sp>
        <p:nvSpPr>
          <p:cNvPr id="10" name="TextBox 9">
            <a:extLst>
              <a:ext uri="{FF2B5EF4-FFF2-40B4-BE49-F238E27FC236}">
                <a16:creationId xmlns:a16="http://schemas.microsoft.com/office/drawing/2014/main" id="{4DD2FAE2-7883-4C3E-B46D-17F27EF758FC}"/>
              </a:ext>
            </a:extLst>
          </p:cNvPr>
          <p:cNvSpPr txBox="1"/>
          <p:nvPr/>
        </p:nvSpPr>
        <p:spPr>
          <a:xfrm>
            <a:off x="4916725" y="5556119"/>
            <a:ext cx="2472486" cy="646331"/>
          </a:xfrm>
          <a:prstGeom prst="rect">
            <a:avLst/>
          </a:prstGeom>
          <a:noFill/>
        </p:spPr>
        <p:txBody>
          <a:bodyPr wrap="square">
            <a:spAutoFit/>
          </a:bodyPr>
          <a:lstStyle/>
          <a:p>
            <a:r>
              <a:rPr lang="en-GB" dirty="0"/>
              <a:t>Sleep encourages development </a:t>
            </a:r>
          </a:p>
        </p:txBody>
      </p:sp>
      <p:sp>
        <p:nvSpPr>
          <p:cNvPr id="12" name="TextBox 11">
            <a:extLst>
              <a:ext uri="{FF2B5EF4-FFF2-40B4-BE49-F238E27FC236}">
                <a16:creationId xmlns:a16="http://schemas.microsoft.com/office/drawing/2014/main" id="{0FD288BA-882D-2FFA-82C5-4A74C2180D40}"/>
              </a:ext>
            </a:extLst>
          </p:cNvPr>
          <p:cNvSpPr txBox="1"/>
          <p:nvPr/>
        </p:nvSpPr>
        <p:spPr>
          <a:xfrm>
            <a:off x="4576763" y="482768"/>
            <a:ext cx="6096000" cy="646331"/>
          </a:xfrm>
          <a:prstGeom prst="rect">
            <a:avLst/>
          </a:prstGeom>
          <a:noFill/>
        </p:spPr>
        <p:txBody>
          <a:bodyPr wrap="square">
            <a:spAutoFit/>
          </a:bodyPr>
          <a:lstStyle/>
          <a:p>
            <a:r>
              <a:rPr lang="en-GB" dirty="0"/>
              <a:t>Improved behaviour </a:t>
            </a:r>
          </a:p>
          <a:p>
            <a:r>
              <a:rPr lang="en-GB" dirty="0"/>
              <a:t>and emotional regulation </a:t>
            </a:r>
          </a:p>
        </p:txBody>
      </p:sp>
      <p:sp>
        <p:nvSpPr>
          <p:cNvPr id="14" name="TextBox 13">
            <a:extLst>
              <a:ext uri="{FF2B5EF4-FFF2-40B4-BE49-F238E27FC236}">
                <a16:creationId xmlns:a16="http://schemas.microsoft.com/office/drawing/2014/main" id="{3F162A0F-F179-A53B-9A45-315EC52D8BAA}"/>
              </a:ext>
            </a:extLst>
          </p:cNvPr>
          <p:cNvSpPr txBox="1"/>
          <p:nvPr/>
        </p:nvSpPr>
        <p:spPr>
          <a:xfrm>
            <a:off x="8559062" y="562550"/>
            <a:ext cx="6096000" cy="369332"/>
          </a:xfrm>
          <a:prstGeom prst="rect">
            <a:avLst/>
          </a:prstGeom>
          <a:noFill/>
        </p:spPr>
        <p:txBody>
          <a:bodyPr wrap="square">
            <a:spAutoFit/>
          </a:bodyPr>
          <a:lstStyle/>
          <a:p>
            <a:r>
              <a:rPr lang="en-GB" dirty="0"/>
              <a:t>Increases concentration</a:t>
            </a:r>
          </a:p>
        </p:txBody>
      </p:sp>
      <p:pic>
        <p:nvPicPr>
          <p:cNvPr id="1026" name="Picture 2" descr="ChuChu TV Kids Songs &amp; Stories ...">
            <a:extLst>
              <a:ext uri="{FF2B5EF4-FFF2-40B4-BE49-F238E27FC236}">
                <a16:creationId xmlns:a16="http://schemas.microsoft.com/office/drawing/2014/main" id="{43F3B2F8-DAA3-17C9-8B29-E42F6085C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811" y="964838"/>
            <a:ext cx="214312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371,200+ Kids With Energy Stock Photos ...">
            <a:extLst>
              <a:ext uri="{FF2B5EF4-FFF2-40B4-BE49-F238E27FC236}">
                <a16:creationId xmlns:a16="http://schemas.microsoft.com/office/drawing/2014/main" id="{4EB2AFB2-63F2-1435-DE8B-2AA8FB869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08" y="4903654"/>
            <a:ext cx="2307431" cy="1459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ildren Immune System: Over 885 ...">
            <a:extLst>
              <a:ext uri="{FF2B5EF4-FFF2-40B4-BE49-F238E27FC236}">
                <a16:creationId xmlns:a16="http://schemas.microsoft.com/office/drawing/2014/main" id="{F8036FF1-5959-51CA-DFE1-8930DC00D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674" y="3331252"/>
            <a:ext cx="144303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ldren Concentrating Images - Free Download on Freepik">
            <a:extLst>
              <a:ext uri="{FF2B5EF4-FFF2-40B4-BE49-F238E27FC236}">
                <a16:creationId xmlns:a16="http://schemas.microsoft.com/office/drawing/2014/main" id="{97DCB41B-27C8-8F59-5B8B-C636277F5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9062" y="950897"/>
            <a:ext cx="2443163" cy="1627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A4 REWARD/BEHAVIOUR CHART FOR KIDS ...">
            <a:extLst>
              <a:ext uri="{FF2B5EF4-FFF2-40B4-BE49-F238E27FC236}">
                <a16:creationId xmlns:a16="http://schemas.microsoft.com/office/drawing/2014/main" id="{CA85C39C-C0F6-472B-A50F-C65FEB71E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225" y="1090909"/>
            <a:ext cx="1819959" cy="1819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Why Your Kid is Always So Irritated ...">
            <a:extLst>
              <a:ext uri="{FF2B5EF4-FFF2-40B4-BE49-F238E27FC236}">
                <a16:creationId xmlns:a16="http://schemas.microsoft.com/office/drawing/2014/main" id="{FB623AB1-8CD5-2FCC-FA30-693CA1A211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1793" y="4234355"/>
            <a:ext cx="1851051" cy="2140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Child Development Stock Illustrations ...">
            <a:extLst>
              <a:ext uri="{FF2B5EF4-FFF2-40B4-BE49-F238E27FC236}">
                <a16:creationId xmlns:a16="http://schemas.microsoft.com/office/drawing/2014/main" id="{6575B251-601D-FBE7-4056-A79259B186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902" y="3800502"/>
            <a:ext cx="1557337" cy="1557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7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xperienced cleaners required in Dorset’s community hospitals">
            <a:extLst>
              <a:ext uri="{FF2B5EF4-FFF2-40B4-BE49-F238E27FC236}">
                <a16:creationId xmlns:a16="http://schemas.microsoft.com/office/drawing/2014/main" id="{AE678D7C-9FD5-B8F5-B2E8-72E885255B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66502" y="457200"/>
            <a:ext cx="1567759" cy="998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rset HealthCare :: School nursing">
            <a:extLst>
              <a:ext uri="{FF2B5EF4-FFF2-40B4-BE49-F238E27FC236}">
                <a16:creationId xmlns:a16="http://schemas.microsoft.com/office/drawing/2014/main" id="{4FC2CA08-285D-4180-7BEC-A135096EC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418" y="5581424"/>
            <a:ext cx="1739843" cy="819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835A1C-A587-207D-1EC1-839E40DEEB5C}"/>
              </a:ext>
            </a:extLst>
          </p:cNvPr>
          <p:cNvSpPr txBox="1"/>
          <p:nvPr/>
        </p:nvSpPr>
        <p:spPr>
          <a:xfrm>
            <a:off x="5577230" y="1318956"/>
            <a:ext cx="4798366" cy="3372783"/>
          </a:xfrm>
          <a:prstGeom prst="rect">
            <a:avLst/>
          </a:prstGeom>
          <a:noFill/>
        </p:spPr>
        <p:txBody>
          <a:bodyPr wrap="square" rtlCol="0">
            <a:spAutoFit/>
          </a:bodyPr>
          <a:lstStyle/>
          <a:p>
            <a:pPr defTabSz="832104">
              <a:spcAft>
                <a:spcPts val="600"/>
              </a:spcAft>
            </a:pPr>
            <a:r>
              <a:rPr lang="en-GB" sz="1638" b="1" kern="1200" dirty="0">
                <a:latin typeface="AktivGrotesk"/>
                <a:ea typeface="+mn-ea"/>
                <a:cs typeface="+mn-cs"/>
              </a:rPr>
              <a:t>Are All Sleep Cycles the Same?</a:t>
            </a:r>
          </a:p>
          <a:p>
            <a:pPr defTabSz="832104">
              <a:spcAft>
                <a:spcPts val="600"/>
              </a:spcAft>
            </a:pPr>
            <a:r>
              <a:rPr lang="en-GB" sz="1638" kern="1200" dirty="0">
                <a:latin typeface="AktivGrotesk"/>
                <a:ea typeface="+mn-ea"/>
                <a:cs typeface="+mn-cs"/>
              </a:rPr>
              <a:t>It is normal for sleep cycles to change as you progress through your nightly sleep. The first sleep cycle is often the shortest, ranging from 70 to 100 minutes, while later cycles tend to fall between 90 and 120 minutes. In addition, the composition of each cycle – how much time is spent in each sleep stage – changes as the night goes along.</a:t>
            </a:r>
          </a:p>
          <a:p>
            <a:pPr defTabSz="832104">
              <a:spcAft>
                <a:spcPts val="600"/>
              </a:spcAft>
            </a:pPr>
            <a:r>
              <a:rPr lang="en-GB" sz="1638" kern="1200" dirty="0">
                <a:latin typeface="AktivGrotesk"/>
                <a:ea typeface="+mn-ea"/>
                <a:cs typeface="+mn-cs"/>
              </a:rPr>
              <a:t>Sleep cycles can vary from person to person and from night to night based on a wide range of factors such as age, recent sleep patterns, and alcohol consumption.</a:t>
            </a:r>
          </a:p>
          <a:p>
            <a:pPr>
              <a:spcAft>
                <a:spcPts val="600"/>
              </a:spcAft>
            </a:pPr>
            <a:endParaRPr lang="en-GB" dirty="0"/>
          </a:p>
        </p:txBody>
      </p:sp>
      <p:sp>
        <p:nvSpPr>
          <p:cNvPr id="6" name="TextBox 5">
            <a:extLst>
              <a:ext uri="{FF2B5EF4-FFF2-40B4-BE49-F238E27FC236}">
                <a16:creationId xmlns:a16="http://schemas.microsoft.com/office/drawing/2014/main" id="{740E43BB-3020-4128-D92F-E7508DDE4AC3}"/>
              </a:ext>
            </a:extLst>
          </p:cNvPr>
          <p:cNvSpPr txBox="1"/>
          <p:nvPr/>
        </p:nvSpPr>
        <p:spPr>
          <a:xfrm>
            <a:off x="857738" y="5539438"/>
            <a:ext cx="8461057" cy="843699"/>
          </a:xfrm>
          <a:prstGeom prst="rect">
            <a:avLst/>
          </a:prstGeom>
          <a:noFill/>
        </p:spPr>
        <p:txBody>
          <a:bodyPr wrap="square" rtlCol="0">
            <a:spAutoFit/>
          </a:bodyPr>
          <a:lstStyle/>
          <a:p>
            <a:pPr defTabSz="832104">
              <a:spcAft>
                <a:spcPts val="600"/>
              </a:spcAft>
            </a:pPr>
            <a:r>
              <a:rPr lang="en-GB" sz="1638" kern="1200" dirty="0">
                <a:latin typeface="AktivGrotesk"/>
                <a:ea typeface="+mn-ea"/>
                <a:cs typeface="+mn-cs"/>
              </a:rPr>
              <a:t>There are </a:t>
            </a:r>
            <a:r>
              <a:rPr lang="en-GB" sz="1638" b="1" i="1" kern="1200" dirty="0">
                <a:latin typeface="AktivGrotesk"/>
                <a:ea typeface="+mn-ea"/>
                <a:cs typeface="+mn-cs"/>
              </a:rPr>
              <a:t>four</a:t>
            </a:r>
            <a:r>
              <a:rPr lang="en-GB" sz="1638" kern="1200" dirty="0">
                <a:latin typeface="AktivGrotesk"/>
                <a:ea typeface="+mn-ea"/>
                <a:cs typeface="+mn-cs"/>
              </a:rPr>
              <a:t> sleep stages, including one for </a:t>
            </a:r>
            <a:r>
              <a:rPr lang="en-GB" sz="1638" kern="1200" dirty="0">
                <a:latin typeface="AktivGrotesk"/>
                <a:ea typeface="+mn-ea"/>
                <a:cs typeface="+mn-cs"/>
                <a:hlinkClick r:id="rId4">
                  <a:extLst>
                    <a:ext uri="{A12FA001-AC4F-418D-AE19-62706E023703}">
                      <ahyp:hlinkClr xmlns:ahyp="http://schemas.microsoft.com/office/drawing/2018/hyperlinkcolor" val="tx"/>
                    </a:ext>
                  </a:extLst>
                </a:hlinkClick>
              </a:rPr>
              <a:t>rapid eye movement (REM) sleep</a:t>
            </a:r>
            <a:r>
              <a:rPr lang="en-GB" sz="1638" kern="1200" dirty="0">
                <a:latin typeface="AktivGrotesk"/>
                <a:ea typeface="+mn-ea"/>
                <a:cs typeface="+mn-cs"/>
              </a:rPr>
              <a:t> and three that form non-REM (NREM) sleep. These stages are determined based on an analysis of brain activity during sleep, which shows distinct patterns that characterize each stage.</a:t>
            </a:r>
            <a:endParaRPr lang="en-GB" dirty="0"/>
          </a:p>
        </p:txBody>
      </p:sp>
      <p:pic>
        <p:nvPicPr>
          <p:cNvPr id="2" name="Picture 1" descr="A poster of a person sleeping on a pillow&#10;&#10;Description automatically generated">
            <a:extLst>
              <a:ext uri="{FF2B5EF4-FFF2-40B4-BE49-F238E27FC236}">
                <a16:creationId xmlns:a16="http://schemas.microsoft.com/office/drawing/2014/main" id="{C7AB44FE-A7B2-95D3-1DD6-3467D1951DF5}"/>
              </a:ext>
            </a:extLst>
          </p:cNvPr>
          <p:cNvPicPr>
            <a:picLocks noChangeAspect="1"/>
          </p:cNvPicPr>
          <p:nvPr/>
        </p:nvPicPr>
        <p:blipFill>
          <a:blip r:embed="rId5"/>
          <a:stretch>
            <a:fillRect/>
          </a:stretch>
        </p:blipFill>
        <p:spPr>
          <a:xfrm>
            <a:off x="996474" y="729176"/>
            <a:ext cx="4239336" cy="4679425"/>
          </a:xfrm>
          <a:prstGeom prst="rect">
            <a:avLst/>
          </a:prstGeom>
        </p:spPr>
      </p:pic>
    </p:spTree>
    <p:extLst>
      <p:ext uri="{BB962C8B-B14F-4D97-AF65-F5344CB8AC3E}">
        <p14:creationId xmlns:p14="http://schemas.microsoft.com/office/powerpoint/2010/main" val="344452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9C1C0-CE76-D576-D64A-5579ECB77568}"/>
              </a:ext>
            </a:extLst>
          </p:cNvPr>
          <p:cNvSpPr txBox="1"/>
          <p:nvPr/>
        </p:nvSpPr>
        <p:spPr>
          <a:xfrm>
            <a:off x="657225" y="889843"/>
            <a:ext cx="3695700" cy="5078313"/>
          </a:xfrm>
          <a:prstGeom prst="rect">
            <a:avLst/>
          </a:prstGeom>
          <a:noFill/>
        </p:spPr>
        <p:txBody>
          <a:bodyPr wrap="square" rtlCol="0">
            <a:spAutoFit/>
          </a:bodyPr>
          <a:lstStyle/>
          <a:p>
            <a:r>
              <a:rPr lang="en-GB" dirty="0"/>
              <a:t>If anything has changed within our sleep environment this will cause us to wake.</a:t>
            </a:r>
          </a:p>
          <a:p>
            <a:endParaRPr lang="en-GB" dirty="0"/>
          </a:p>
          <a:p>
            <a:r>
              <a:rPr lang="en-GB" dirty="0"/>
              <a:t>This is why it is really important for sleep conditions to remain the same throughout the night. </a:t>
            </a:r>
          </a:p>
          <a:p>
            <a:endParaRPr lang="en-GB" dirty="0"/>
          </a:p>
          <a:p>
            <a:r>
              <a:rPr lang="en-GB" dirty="0"/>
              <a:t>For example, a child who falls asleep to music/TV is likely to need this when they wake in the night.</a:t>
            </a:r>
          </a:p>
          <a:p>
            <a:endParaRPr lang="en-GB" dirty="0"/>
          </a:p>
          <a:p>
            <a:r>
              <a:rPr lang="en-GB" dirty="0"/>
              <a:t>We all have an internal body clock – this is regulated by light. </a:t>
            </a:r>
          </a:p>
          <a:p>
            <a:endParaRPr lang="en-GB" dirty="0"/>
          </a:p>
          <a:p>
            <a:r>
              <a:rPr lang="en-GB" dirty="0"/>
              <a:t>It is important to strengthen the body clock by having a regular routine. </a:t>
            </a:r>
          </a:p>
          <a:p>
            <a:endParaRPr lang="en-GB" dirty="0"/>
          </a:p>
        </p:txBody>
      </p:sp>
      <p:sp>
        <p:nvSpPr>
          <p:cNvPr id="3" name="TextBox 2">
            <a:extLst>
              <a:ext uri="{FF2B5EF4-FFF2-40B4-BE49-F238E27FC236}">
                <a16:creationId xmlns:a16="http://schemas.microsoft.com/office/drawing/2014/main" id="{2B35FB8D-0CD0-B861-435A-DD046F616A38}"/>
              </a:ext>
            </a:extLst>
          </p:cNvPr>
          <p:cNvSpPr txBox="1"/>
          <p:nvPr/>
        </p:nvSpPr>
        <p:spPr>
          <a:xfrm>
            <a:off x="4610100" y="134717"/>
            <a:ext cx="2286780" cy="646331"/>
          </a:xfrm>
          <a:prstGeom prst="rect">
            <a:avLst/>
          </a:prstGeom>
          <a:noFill/>
        </p:spPr>
        <p:txBody>
          <a:bodyPr wrap="none" rtlCol="0">
            <a:spAutoFit/>
          </a:bodyPr>
          <a:lstStyle/>
          <a:p>
            <a:r>
              <a:rPr lang="en-GB" sz="3600" dirty="0"/>
              <a:t>Sleep Cycle</a:t>
            </a:r>
          </a:p>
        </p:txBody>
      </p:sp>
      <p:pic>
        <p:nvPicPr>
          <p:cNvPr id="4" name="Picture 2" descr="Experienced cleaners required in Dorset’s community hospitals">
            <a:extLst>
              <a:ext uri="{FF2B5EF4-FFF2-40B4-BE49-F238E27FC236}">
                <a16:creationId xmlns:a16="http://schemas.microsoft.com/office/drawing/2014/main" id="{4350BBF9-5967-3986-3233-C38A1E3A26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79938" y="291288"/>
            <a:ext cx="1567759" cy="998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rset HealthCare :: School nursing">
            <a:extLst>
              <a:ext uri="{FF2B5EF4-FFF2-40B4-BE49-F238E27FC236}">
                <a16:creationId xmlns:a16="http://schemas.microsoft.com/office/drawing/2014/main" id="{65A569A7-A246-58D7-C706-60C0FFA13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854" y="5747336"/>
            <a:ext cx="1739843" cy="819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ng and lyrics by Melodyia Music ...">
            <a:extLst>
              <a:ext uri="{FF2B5EF4-FFF2-40B4-BE49-F238E27FC236}">
                <a16:creationId xmlns:a16="http://schemas.microsoft.com/office/drawing/2014/main" id="{5A5FB864-C48A-7FF1-02D9-A787AF717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056431"/>
            <a:ext cx="4546598" cy="45465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5750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3D57EDA5-1E72-7C85-8DBB-00F75BEDA6A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62222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85CC5-529D-70D0-628A-92D2E65AF45A}"/>
              </a:ext>
            </a:extLst>
          </p:cNvPr>
          <p:cNvPicPr>
            <a:picLocks noChangeAspect="1"/>
          </p:cNvPicPr>
          <p:nvPr/>
        </p:nvPicPr>
        <p:blipFill>
          <a:blip r:embed="rId2"/>
          <a:stretch>
            <a:fillRect/>
          </a:stretch>
        </p:blipFill>
        <p:spPr>
          <a:xfrm>
            <a:off x="10161474" y="545923"/>
            <a:ext cx="1353429" cy="871804"/>
          </a:xfrm>
          <a:prstGeom prst="rect">
            <a:avLst/>
          </a:prstGeom>
        </p:spPr>
      </p:pic>
      <p:pic>
        <p:nvPicPr>
          <p:cNvPr id="3" name="Picture 4" descr="Dorset HealthCare :: School nursing">
            <a:extLst>
              <a:ext uri="{FF2B5EF4-FFF2-40B4-BE49-F238E27FC236}">
                <a16:creationId xmlns:a16="http://schemas.microsoft.com/office/drawing/2014/main" id="{AB7D3DED-F9A1-4FDC-3D2A-1C856628D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4272" y="5772584"/>
            <a:ext cx="1860379" cy="876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0EEA8F-0849-46EF-A8C2-5CC6F81CAA3B}"/>
              </a:ext>
            </a:extLst>
          </p:cNvPr>
          <p:cNvSpPr txBox="1"/>
          <p:nvPr/>
        </p:nvSpPr>
        <p:spPr>
          <a:xfrm>
            <a:off x="792919" y="1017617"/>
            <a:ext cx="6343862" cy="1631216"/>
          </a:xfrm>
          <a:prstGeom prst="rect">
            <a:avLst/>
          </a:prstGeom>
          <a:solidFill>
            <a:schemeClr val="tx1"/>
          </a:solidFill>
          <a:effectLst>
            <a:glow rad="127000">
              <a:schemeClr val="bg2"/>
            </a:glow>
            <a:softEdge rad="0"/>
          </a:effectLst>
        </p:spPr>
        <p:txBody>
          <a:bodyPr wrap="square" rtlCol="0">
            <a:spAutoFit/>
          </a:bodyPr>
          <a:lstStyle/>
          <a:p>
            <a:r>
              <a:rPr lang="en-GB" sz="2000" dirty="0">
                <a:solidFill>
                  <a:srgbClr val="0070C0"/>
                </a:solidFill>
              </a:rPr>
              <a:t>Sleep Challenges for children</a:t>
            </a:r>
          </a:p>
          <a:p>
            <a:endParaRPr lang="en-GB" sz="2000" dirty="0">
              <a:solidFill>
                <a:srgbClr val="0070C0"/>
              </a:solidFill>
            </a:endParaRPr>
          </a:p>
          <a:p>
            <a:r>
              <a:rPr lang="en-GB" sz="2000" dirty="0">
                <a:solidFill>
                  <a:srgbClr val="0070C0"/>
                </a:solidFill>
              </a:rPr>
              <a:t>Most of us have trouble with getting enough sleep at some </a:t>
            </a:r>
          </a:p>
          <a:p>
            <a:r>
              <a:rPr lang="en-GB" sz="2000" dirty="0">
                <a:solidFill>
                  <a:srgbClr val="0070C0"/>
                </a:solidFill>
              </a:rPr>
              <a:t>point. There are many reasons why your child might not be able to sleep, and these are different for everyone. </a:t>
            </a:r>
          </a:p>
        </p:txBody>
      </p:sp>
      <p:pic>
        <p:nvPicPr>
          <p:cNvPr id="5124" name="Picture 4" descr="Can Counting Sheep Help You Fall Asleep? | Wonderopolis">
            <a:extLst>
              <a:ext uri="{FF2B5EF4-FFF2-40B4-BE49-F238E27FC236}">
                <a16:creationId xmlns:a16="http://schemas.microsoft.com/office/drawing/2014/main" id="{D979E80C-2A46-DAC6-6B0A-A9BAF866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494" y="3815098"/>
            <a:ext cx="4040710" cy="2518330"/>
          </a:xfrm>
          <a:prstGeom prst="rect">
            <a:avLst/>
          </a:prstGeom>
          <a:noFill/>
          <a:effectLst>
            <a:outerShdw blurRad="177800" dist="50800" dir="5400000" sx="109000" sy="109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3074" name="Picture 2" descr="Sleep problems &amp; solutions: kids &amp; teens | Raising Children Network">
            <a:extLst>
              <a:ext uri="{FF2B5EF4-FFF2-40B4-BE49-F238E27FC236}">
                <a16:creationId xmlns:a16="http://schemas.microsoft.com/office/drawing/2014/main" id="{958BDEAB-3DFA-5933-CE9A-4736D4844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054" y="2501045"/>
            <a:ext cx="3559404" cy="266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6020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715</TotalTime>
  <Words>1594</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AktivGrotesk</vt:lpstr>
      <vt:lpstr>Arial</vt:lpstr>
      <vt:lpstr>Calibri</vt:lpstr>
      <vt:lpstr>Calibri Light</vt:lpstr>
      <vt:lpstr>lato</vt:lpstr>
      <vt:lpstr>Office Theme</vt:lpstr>
      <vt:lpstr>PowerPoint Presentation</vt:lpstr>
      <vt:lpstr>Is there really much to know about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Dorset HealthCare University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SESTON, Charlotte (DORSET HEALTHCARE UNIVERSITY NHS FOUNDATION TRUST)</dc:creator>
  <cp:lastModifiedBy>DAWKINS, Clare (DORSET HEALTHCARE UNIVERSITY NHS FOUNDATION TRUST)</cp:lastModifiedBy>
  <cp:revision>34</cp:revision>
  <dcterms:created xsi:type="dcterms:W3CDTF">2023-05-23T08:15:40Z</dcterms:created>
  <dcterms:modified xsi:type="dcterms:W3CDTF">2024-06-20T12:22:42Z</dcterms:modified>
</cp:coreProperties>
</file>