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7" r:id="rId11"/>
    <p:sldId id="266" r:id="rId12"/>
    <p:sldId id="265"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4AD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B137EF1-0957-43CE-8AC2-5571467C31DE}" v="2" dt="2025-09-22T08:55:38.34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22" autoAdjust="0"/>
    <p:restoredTop sz="94660"/>
  </p:normalViewPr>
  <p:slideViewPr>
    <p:cSldViewPr snapToGrid="0">
      <p:cViewPr varScale="1">
        <p:scale>
          <a:sx n="104" d="100"/>
          <a:sy n="104" d="100"/>
        </p:scale>
        <p:origin x="67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vid Lewis" userId="6a568a5c-fb35-452a-b1e9-3d47f70983c7" providerId="ADAL" clId="{DB137EF1-0957-43CE-8AC2-5571467C31DE}"/>
    <pc:docChg chg="custSel modSld">
      <pc:chgData name="David Lewis" userId="6a568a5c-fb35-452a-b1e9-3d47f70983c7" providerId="ADAL" clId="{DB137EF1-0957-43CE-8AC2-5571467C31DE}" dt="2025-09-22T08:59:15.946" v="256" actId="20577"/>
      <pc:docMkLst>
        <pc:docMk/>
      </pc:docMkLst>
      <pc:sldChg chg="modSp mod">
        <pc:chgData name="David Lewis" userId="6a568a5c-fb35-452a-b1e9-3d47f70983c7" providerId="ADAL" clId="{DB137EF1-0957-43CE-8AC2-5571467C31DE}" dt="2025-09-22T08:39:58.511" v="10" actId="6549"/>
        <pc:sldMkLst>
          <pc:docMk/>
          <pc:sldMk cId="3968264639" sldId="256"/>
        </pc:sldMkLst>
        <pc:spChg chg="mod">
          <ac:chgData name="David Lewis" userId="6a568a5c-fb35-452a-b1e9-3d47f70983c7" providerId="ADAL" clId="{DB137EF1-0957-43CE-8AC2-5571467C31DE}" dt="2025-09-22T08:39:58.511" v="10" actId="6549"/>
          <ac:spMkLst>
            <pc:docMk/>
            <pc:sldMk cId="3968264639" sldId="256"/>
            <ac:spMk id="8" creationId="{75BE6837-31D1-B4F7-A9C6-39867630F2A9}"/>
          </ac:spMkLst>
        </pc:spChg>
      </pc:sldChg>
      <pc:sldChg chg="modSp mod">
        <pc:chgData name="David Lewis" userId="6a568a5c-fb35-452a-b1e9-3d47f70983c7" providerId="ADAL" clId="{DB137EF1-0957-43CE-8AC2-5571467C31DE}" dt="2025-09-22T08:56:18.244" v="243" actId="6549"/>
        <pc:sldMkLst>
          <pc:docMk/>
          <pc:sldMk cId="3741067375" sldId="257"/>
        </pc:sldMkLst>
        <pc:spChg chg="mod">
          <ac:chgData name="David Lewis" userId="6a568a5c-fb35-452a-b1e9-3d47f70983c7" providerId="ADAL" clId="{DB137EF1-0957-43CE-8AC2-5571467C31DE}" dt="2025-09-22T08:40:20.841" v="18" actId="6549"/>
          <ac:spMkLst>
            <pc:docMk/>
            <pc:sldMk cId="3741067375" sldId="257"/>
            <ac:spMk id="4" creationId="{F59F4AC6-2221-5EDA-DE3B-E9F74D444C08}"/>
          </ac:spMkLst>
        </pc:spChg>
        <pc:spChg chg="mod">
          <ac:chgData name="David Lewis" userId="6a568a5c-fb35-452a-b1e9-3d47f70983c7" providerId="ADAL" clId="{DB137EF1-0957-43CE-8AC2-5571467C31DE}" dt="2025-09-22T08:56:18.244" v="243" actId="6549"/>
          <ac:spMkLst>
            <pc:docMk/>
            <pc:sldMk cId="3741067375" sldId="257"/>
            <ac:spMk id="12" creationId="{EF462DE6-104E-7EBE-FB4B-07B6EE7ABED9}"/>
          </ac:spMkLst>
        </pc:spChg>
        <pc:spChg chg="mod">
          <ac:chgData name="David Lewis" userId="6a568a5c-fb35-452a-b1e9-3d47f70983c7" providerId="ADAL" clId="{DB137EF1-0957-43CE-8AC2-5571467C31DE}" dt="2025-09-22T08:40:06.940" v="14" actId="6549"/>
          <ac:spMkLst>
            <pc:docMk/>
            <pc:sldMk cId="3741067375" sldId="257"/>
            <ac:spMk id="14" creationId="{3C7E526F-800D-076E-21C5-3B987B58C808}"/>
          </ac:spMkLst>
        </pc:spChg>
        <pc:picChg chg="mod">
          <ac:chgData name="David Lewis" userId="6a568a5c-fb35-452a-b1e9-3d47f70983c7" providerId="ADAL" clId="{DB137EF1-0957-43CE-8AC2-5571467C31DE}" dt="2025-09-22T08:56:10.772" v="240" actId="1076"/>
          <ac:picMkLst>
            <pc:docMk/>
            <pc:sldMk cId="3741067375" sldId="257"/>
            <ac:picMk id="13" creationId="{DA045007-D80A-CCBB-49EB-6A58D2A49A01}"/>
          </ac:picMkLst>
        </pc:picChg>
      </pc:sldChg>
      <pc:sldChg chg="modSp mod">
        <pc:chgData name="David Lewis" userId="6a568a5c-fb35-452a-b1e9-3d47f70983c7" providerId="ADAL" clId="{DB137EF1-0957-43CE-8AC2-5571467C31DE}" dt="2025-09-22T08:56:53.574" v="245" actId="6549"/>
        <pc:sldMkLst>
          <pc:docMk/>
          <pc:sldMk cId="2775396150" sldId="259"/>
        </pc:sldMkLst>
        <pc:spChg chg="mod">
          <ac:chgData name="David Lewis" userId="6a568a5c-fb35-452a-b1e9-3d47f70983c7" providerId="ADAL" clId="{DB137EF1-0957-43CE-8AC2-5571467C31DE}" dt="2025-09-22T08:41:17.659" v="22" actId="6549"/>
          <ac:spMkLst>
            <pc:docMk/>
            <pc:sldMk cId="2775396150" sldId="259"/>
            <ac:spMk id="4" creationId="{F59F4AC6-2221-5EDA-DE3B-E9F74D444C08}"/>
          </ac:spMkLst>
        </pc:spChg>
        <pc:graphicFrameChg chg="mod modGraphic">
          <ac:chgData name="David Lewis" userId="6a568a5c-fb35-452a-b1e9-3d47f70983c7" providerId="ADAL" clId="{DB137EF1-0957-43CE-8AC2-5571467C31DE}" dt="2025-09-22T08:56:53.574" v="245" actId="6549"/>
          <ac:graphicFrameMkLst>
            <pc:docMk/>
            <pc:sldMk cId="2775396150" sldId="259"/>
            <ac:graphicFrameMk id="10" creationId="{391000D1-9AAF-317D-B14B-3FA4E64177BF}"/>
          </ac:graphicFrameMkLst>
        </pc:graphicFrameChg>
      </pc:sldChg>
      <pc:sldChg chg="modSp mod">
        <pc:chgData name="David Lewis" userId="6a568a5c-fb35-452a-b1e9-3d47f70983c7" providerId="ADAL" clId="{DB137EF1-0957-43CE-8AC2-5571467C31DE}" dt="2025-09-22T08:59:15.946" v="256" actId="20577"/>
        <pc:sldMkLst>
          <pc:docMk/>
          <pc:sldMk cId="2212348545" sldId="260"/>
        </pc:sldMkLst>
        <pc:spChg chg="mod">
          <ac:chgData name="David Lewis" userId="6a568a5c-fb35-452a-b1e9-3d47f70983c7" providerId="ADAL" clId="{DB137EF1-0957-43CE-8AC2-5571467C31DE}" dt="2025-09-22T08:59:15.946" v="256" actId="20577"/>
          <ac:spMkLst>
            <pc:docMk/>
            <pc:sldMk cId="2212348545" sldId="260"/>
            <ac:spMk id="2" creationId="{53CA27EE-098F-A309-304F-EA2600F20015}"/>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C8561D8-7524-47B1-9F8C-72E857C480BB}" type="datetimeFigureOut">
              <a:rPr lang="en-GB" smtClean="0"/>
              <a:t>22/09/2025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246E853-CDD5-4261-A9E6-8A7BB4CEDFAE}" type="slidenum">
              <a:rPr lang="en-GB" smtClean="0"/>
              <a:t>‹#›</a:t>
            </a:fld>
            <a:endParaRPr lang="en-GB"/>
          </a:p>
        </p:txBody>
      </p:sp>
    </p:spTree>
    <p:extLst>
      <p:ext uri="{BB962C8B-B14F-4D97-AF65-F5344CB8AC3E}">
        <p14:creationId xmlns:p14="http://schemas.microsoft.com/office/powerpoint/2010/main" val="26978224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C2E4D3-F915-EE56-F685-ED67C66CF56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E32157E1-D359-439F-2650-7CD5DDC96CE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5340CD05-C6D3-0032-478E-173F1C42EAD3}"/>
              </a:ext>
            </a:extLst>
          </p:cNvPr>
          <p:cNvSpPr>
            <a:spLocks noGrp="1"/>
          </p:cNvSpPr>
          <p:nvPr>
            <p:ph type="dt" sz="half" idx="10"/>
          </p:nvPr>
        </p:nvSpPr>
        <p:spPr/>
        <p:txBody>
          <a:bodyPr/>
          <a:lstStyle/>
          <a:p>
            <a:fld id="{ABE02341-2277-48D3-B4A6-B023FD3AF237}" type="datetimeFigureOut">
              <a:rPr lang="en-GB" smtClean="0"/>
              <a:t>22/09/2025</a:t>
            </a:fld>
            <a:endParaRPr lang="en-GB"/>
          </a:p>
        </p:txBody>
      </p:sp>
      <p:sp>
        <p:nvSpPr>
          <p:cNvPr id="5" name="Footer Placeholder 4">
            <a:extLst>
              <a:ext uri="{FF2B5EF4-FFF2-40B4-BE49-F238E27FC236}">
                <a16:creationId xmlns:a16="http://schemas.microsoft.com/office/drawing/2014/main" id="{BFA90E5E-4B03-075B-CE77-0EABD9375ED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BC2AB14-60D0-B7AD-4241-6FA00FEC5339}"/>
              </a:ext>
            </a:extLst>
          </p:cNvPr>
          <p:cNvSpPr>
            <a:spLocks noGrp="1"/>
          </p:cNvSpPr>
          <p:nvPr>
            <p:ph type="sldNum" sz="quarter" idx="12"/>
          </p:nvPr>
        </p:nvSpPr>
        <p:spPr/>
        <p:txBody>
          <a:bodyPr/>
          <a:lstStyle/>
          <a:p>
            <a:fld id="{D3C2EFB6-74DE-4925-893C-6D18B63B51B2}" type="slidenum">
              <a:rPr lang="en-GB" smtClean="0"/>
              <a:t>‹#›</a:t>
            </a:fld>
            <a:endParaRPr lang="en-GB"/>
          </a:p>
        </p:txBody>
      </p:sp>
    </p:spTree>
    <p:extLst>
      <p:ext uri="{BB962C8B-B14F-4D97-AF65-F5344CB8AC3E}">
        <p14:creationId xmlns:p14="http://schemas.microsoft.com/office/powerpoint/2010/main" val="2268633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A9ED71-4816-608D-63DA-7DD074CCF0C8}"/>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B758FC9-4B10-019B-BCB6-0D7600A8CE3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C37F5F4-3096-F07B-5EDD-CC02D64141B5}"/>
              </a:ext>
            </a:extLst>
          </p:cNvPr>
          <p:cNvSpPr>
            <a:spLocks noGrp="1"/>
          </p:cNvSpPr>
          <p:nvPr>
            <p:ph type="dt" sz="half" idx="10"/>
          </p:nvPr>
        </p:nvSpPr>
        <p:spPr/>
        <p:txBody>
          <a:bodyPr/>
          <a:lstStyle/>
          <a:p>
            <a:fld id="{ABE02341-2277-48D3-B4A6-B023FD3AF237}" type="datetimeFigureOut">
              <a:rPr lang="en-GB" smtClean="0"/>
              <a:t>22/09/2025</a:t>
            </a:fld>
            <a:endParaRPr lang="en-GB"/>
          </a:p>
        </p:txBody>
      </p:sp>
      <p:sp>
        <p:nvSpPr>
          <p:cNvPr id="5" name="Footer Placeholder 4">
            <a:extLst>
              <a:ext uri="{FF2B5EF4-FFF2-40B4-BE49-F238E27FC236}">
                <a16:creationId xmlns:a16="http://schemas.microsoft.com/office/drawing/2014/main" id="{E43F8C4D-054E-F700-2515-E097833DB83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A92CA42-ED67-7F0E-1193-F8AE79423FD3}"/>
              </a:ext>
            </a:extLst>
          </p:cNvPr>
          <p:cNvSpPr>
            <a:spLocks noGrp="1"/>
          </p:cNvSpPr>
          <p:nvPr>
            <p:ph type="sldNum" sz="quarter" idx="12"/>
          </p:nvPr>
        </p:nvSpPr>
        <p:spPr/>
        <p:txBody>
          <a:bodyPr/>
          <a:lstStyle/>
          <a:p>
            <a:fld id="{D3C2EFB6-74DE-4925-893C-6D18B63B51B2}" type="slidenum">
              <a:rPr lang="en-GB" smtClean="0"/>
              <a:t>‹#›</a:t>
            </a:fld>
            <a:endParaRPr lang="en-GB"/>
          </a:p>
        </p:txBody>
      </p:sp>
    </p:spTree>
    <p:extLst>
      <p:ext uri="{BB962C8B-B14F-4D97-AF65-F5344CB8AC3E}">
        <p14:creationId xmlns:p14="http://schemas.microsoft.com/office/powerpoint/2010/main" val="6290377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44A0E75-50AE-96C7-5705-FE2297F95C32}"/>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679AE958-8B99-9DF5-D171-243619334B9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2414092-A53B-5322-6F99-7C21DB7CC04D}"/>
              </a:ext>
            </a:extLst>
          </p:cNvPr>
          <p:cNvSpPr>
            <a:spLocks noGrp="1"/>
          </p:cNvSpPr>
          <p:nvPr>
            <p:ph type="dt" sz="half" idx="10"/>
          </p:nvPr>
        </p:nvSpPr>
        <p:spPr/>
        <p:txBody>
          <a:bodyPr/>
          <a:lstStyle/>
          <a:p>
            <a:fld id="{ABE02341-2277-48D3-B4A6-B023FD3AF237}" type="datetimeFigureOut">
              <a:rPr lang="en-GB" smtClean="0"/>
              <a:t>22/09/2025</a:t>
            </a:fld>
            <a:endParaRPr lang="en-GB"/>
          </a:p>
        </p:txBody>
      </p:sp>
      <p:sp>
        <p:nvSpPr>
          <p:cNvPr id="5" name="Footer Placeholder 4">
            <a:extLst>
              <a:ext uri="{FF2B5EF4-FFF2-40B4-BE49-F238E27FC236}">
                <a16:creationId xmlns:a16="http://schemas.microsoft.com/office/drawing/2014/main" id="{8D069E15-D668-DF26-DF0A-9B51D1E89E6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1B214C5-5DB9-80C8-18C4-A49C65D2B4DB}"/>
              </a:ext>
            </a:extLst>
          </p:cNvPr>
          <p:cNvSpPr>
            <a:spLocks noGrp="1"/>
          </p:cNvSpPr>
          <p:nvPr>
            <p:ph type="sldNum" sz="quarter" idx="12"/>
          </p:nvPr>
        </p:nvSpPr>
        <p:spPr/>
        <p:txBody>
          <a:bodyPr/>
          <a:lstStyle/>
          <a:p>
            <a:fld id="{D3C2EFB6-74DE-4925-893C-6D18B63B51B2}" type="slidenum">
              <a:rPr lang="en-GB" smtClean="0"/>
              <a:t>‹#›</a:t>
            </a:fld>
            <a:endParaRPr lang="en-GB"/>
          </a:p>
        </p:txBody>
      </p:sp>
    </p:spTree>
    <p:extLst>
      <p:ext uri="{BB962C8B-B14F-4D97-AF65-F5344CB8AC3E}">
        <p14:creationId xmlns:p14="http://schemas.microsoft.com/office/powerpoint/2010/main" val="34074941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8B1ED9-14A6-C644-AFC7-60FF7FF8381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EBC4877-AA7E-326B-56AC-D2B9032BA02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5D8D7F8-174D-A0E0-4450-108DDB84210D}"/>
              </a:ext>
            </a:extLst>
          </p:cNvPr>
          <p:cNvSpPr>
            <a:spLocks noGrp="1"/>
          </p:cNvSpPr>
          <p:nvPr>
            <p:ph type="dt" sz="half" idx="10"/>
          </p:nvPr>
        </p:nvSpPr>
        <p:spPr/>
        <p:txBody>
          <a:bodyPr/>
          <a:lstStyle/>
          <a:p>
            <a:fld id="{ABE02341-2277-48D3-B4A6-B023FD3AF237}" type="datetimeFigureOut">
              <a:rPr lang="en-GB" smtClean="0"/>
              <a:t>22/09/2025</a:t>
            </a:fld>
            <a:endParaRPr lang="en-GB"/>
          </a:p>
        </p:txBody>
      </p:sp>
      <p:sp>
        <p:nvSpPr>
          <p:cNvPr id="5" name="Footer Placeholder 4">
            <a:extLst>
              <a:ext uri="{FF2B5EF4-FFF2-40B4-BE49-F238E27FC236}">
                <a16:creationId xmlns:a16="http://schemas.microsoft.com/office/drawing/2014/main" id="{273C3FB8-8165-61E1-2AD3-E4890FB26EB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E10FD2A-60EF-A59C-7795-3E9C5F6D6CD6}"/>
              </a:ext>
            </a:extLst>
          </p:cNvPr>
          <p:cNvSpPr>
            <a:spLocks noGrp="1"/>
          </p:cNvSpPr>
          <p:nvPr>
            <p:ph type="sldNum" sz="quarter" idx="12"/>
          </p:nvPr>
        </p:nvSpPr>
        <p:spPr/>
        <p:txBody>
          <a:bodyPr/>
          <a:lstStyle/>
          <a:p>
            <a:fld id="{D3C2EFB6-74DE-4925-893C-6D18B63B51B2}" type="slidenum">
              <a:rPr lang="en-GB" smtClean="0"/>
              <a:t>‹#›</a:t>
            </a:fld>
            <a:endParaRPr lang="en-GB"/>
          </a:p>
        </p:txBody>
      </p:sp>
    </p:spTree>
    <p:extLst>
      <p:ext uri="{BB962C8B-B14F-4D97-AF65-F5344CB8AC3E}">
        <p14:creationId xmlns:p14="http://schemas.microsoft.com/office/powerpoint/2010/main" val="19753266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BBB1C5-45EF-6F99-64FB-4D62D6BC41B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991B2BEC-B1FA-8B53-7FB9-8C0C965F03A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EEB0F5A-84AE-550E-C165-DBB11BFD83EE}"/>
              </a:ext>
            </a:extLst>
          </p:cNvPr>
          <p:cNvSpPr>
            <a:spLocks noGrp="1"/>
          </p:cNvSpPr>
          <p:nvPr>
            <p:ph type="dt" sz="half" idx="10"/>
          </p:nvPr>
        </p:nvSpPr>
        <p:spPr/>
        <p:txBody>
          <a:bodyPr/>
          <a:lstStyle/>
          <a:p>
            <a:fld id="{ABE02341-2277-48D3-B4A6-B023FD3AF237}" type="datetimeFigureOut">
              <a:rPr lang="en-GB" smtClean="0"/>
              <a:t>22/09/2025</a:t>
            </a:fld>
            <a:endParaRPr lang="en-GB"/>
          </a:p>
        </p:txBody>
      </p:sp>
      <p:sp>
        <p:nvSpPr>
          <p:cNvPr id="5" name="Footer Placeholder 4">
            <a:extLst>
              <a:ext uri="{FF2B5EF4-FFF2-40B4-BE49-F238E27FC236}">
                <a16:creationId xmlns:a16="http://schemas.microsoft.com/office/drawing/2014/main" id="{A7C0026B-3CBF-626C-70FB-95082CC91AD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B5F5A90-B50E-85C0-5E5D-8D7933B3133D}"/>
              </a:ext>
            </a:extLst>
          </p:cNvPr>
          <p:cNvSpPr>
            <a:spLocks noGrp="1"/>
          </p:cNvSpPr>
          <p:nvPr>
            <p:ph type="sldNum" sz="quarter" idx="12"/>
          </p:nvPr>
        </p:nvSpPr>
        <p:spPr/>
        <p:txBody>
          <a:bodyPr/>
          <a:lstStyle/>
          <a:p>
            <a:fld id="{D3C2EFB6-74DE-4925-893C-6D18B63B51B2}" type="slidenum">
              <a:rPr lang="en-GB" smtClean="0"/>
              <a:t>‹#›</a:t>
            </a:fld>
            <a:endParaRPr lang="en-GB"/>
          </a:p>
        </p:txBody>
      </p:sp>
    </p:spTree>
    <p:extLst>
      <p:ext uri="{BB962C8B-B14F-4D97-AF65-F5344CB8AC3E}">
        <p14:creationId xmlns:p14="http://schemas.microsoft.com/office/powerpoint/2010/main" val="4304781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02CA62-16D3-A672-8707-E2FA4365287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5EDE479-A01A-8E89-5E49-1164477D8C2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058DD588-F635-0D64-36C8-75058E4B0D6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1F93D18E-DA6A-0796-27CA-4B4037518E85}"/>
              </a:ext>
            </a:extLst>
          </p:cNvPr>
          <p:cNvSpPr>
            <a:spLocks noGrp="1"/>
          </p:cNvSpPr>
          <p:nvPr>
            <p:ph type="dt" sz="half" idx="10"/>
          </p:nvPr>
        </p:nvSpPr>
        <p:spPr/>
        <p:txBody>
          <a:bodyPr/>
          <a:lstStyle/>
          <a:p>
            <a:fld id="{ABE02341-2277-48D3-B4A6-B023FD3AF237}" type="datetimeFigureOut">
              <a:rPr lang="en-GB" smtClean="0"/>
              <a:t>22/09/2025</a:t>
            </a:fld>
            <a:endParaRPr lang="en-GB"/>
          </a:p>
        </p:txBody>
      </p:sp>
      <p:sp>
        <p:nvSpPr>
          <p:cNvPr id="6" name="Footer Placeholder 5">
            <a:extLst>
              <a:ext uri="{FF2B5EF4-FFF2-40B4-BE49-F238E27FC236}">
                <a16:creationId xmlns:a16="http://schemas.microsoft.com/office/drawing/2014/main" id="{2D0EEB02-E87B-D8E8-D923-F7FC3F669E8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72F6D8D-E92B-E9E2-D29F-A5A1FB7527AE}"/>
              </a:ext>
            </a:extLst>
          </p:cNvPr>
          <p:cNvSpPr>
            <a:spLocks noGrp="1"/>
          </p:cNvSpPr>
          <p:nvPr>
            <p:ph type="sldNum" sz="quarter" idx="12"/>
          </p:nvPr>
        </p:nvSpPr>
        <p:spPr/>
        <p:txBody>
          <a:bodyPr/>
          <a:lstStyle/>
          <a:p>
            <a:fld id="{D3C2EFB6-74DE-4925-893C-6D18B63B51B2}" type="slidenum">
              <a:rPr lang="en-GB" smtClean="0"/>
              <a:t>‹#›</a:t>
            </a:fld>
            <a:endParaRPr lang="en-GB"/>
          </a:p>
        </p:txBody>
      </p:sp>
    </p:spTree>
    <p:extLst>
      <p:ext uri="{BB962C8B-B14F-4D97-AF65-F5344CB8AC3E}">
        <p14:creationId xmlns:p14="http://schemas.microsoft.com/office/powerpoint/2010/main" val="28120116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EE9013-4294-08DF-024E-0FF654A6E811}"/>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36C439C-A0F3-09F8-13A2-E7928B09D74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1566702-C210-80EF-19C0-A50E87C2DF9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28746CCE-CB87-ED81-A877-71957C12E2C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3365985-603D-F043-53FF-F64D2D42938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5E0F6E7B-C815-F61D-1143-010326C3CDD1}"/>
              </a:ext>
            </a:extLst>
          </p:cNvPr>
          <p:cNvSpPr>
            <a:spLocks noGrp="1"/>
          </p:cNvSpPr>
          <p:nvPr>
            <p:ph type="dt" sz="half" idx="10"/>
          </p:nvPr>
        </p:nvSpPr>
        <p:spPr/>
        <p:txBody>
          <a:bodyPr/>
          <a:lstStyle/>
          <a:p>
            <a:fld id="{ABE02341-2277-48D3-B4A6-B023FD3AF237}" type="datetimeFigureOut">
              <a:rPr lang="en-GB" smtClean="0"/>
              <a:t>22/09/2025</a:t>
            </a:fld>
            <a:endParaRPr lang="en-GB"/>
          </a:p>
        </p:txBody>
      </p:sp>
      <p:sp>
        <p:nvSpPr>
          <p:cNvPr id="8" name="Footer Placeholder 7">
            <a:extLst>
              <a:ext uri="{FF2B5EF4-FFF2-40B4-BE49-F238E27FC236}">
                <a16:creationId xmlns:a16="http://schemas.microsoft.com/office/drawing/2014/main" id="{35D7098D-FD23-FA5E-DBE2-B34016BA5F76}"/>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56E0CAAB-8242-EBAE-C957-311BBEC8768D}"/>
              </a:ext>
            </a:extLst>
          </p:cNvPr>
          <p:cNvSpPr>
            <a:spLocks noGrp="1"/>
          </p:cNvSpPr>
          <p:nvPr>
            <p:ph type="sldNum" sz="quarter" idx="12"/>
          </p:nvPr>
        </p:nvSpPr>
        <p:spPr/>
        <p:txBody>
          <a:bodyPr/>
          <a:lstStyle/>
          <a:p>
            <a:fld id="{D3C2EFB6-74DE-4925-893C-6D18B63B51B2}" type="slidenum">
              <a:rPr lang="en-GB" smtClean="0"/>
              <a:t>‹#›</a:t>
            </a:fld>
            <a:endParaRPr lang="en-GB"/>
          </a:p>
        </p:txBody>
      </p:sp>
    </p:spTree>
    <p:extLst>
      <p:ext uri="{BB962C8B-B14F-4D97-AF65-F5344CB8AC3E}">
        <p14:creationId xmlns:p14="http://schemas.microsoft.com/office/powerpoint/2010/main" val="4057659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DC6A17-08FD-2C9A-448F-C58342AEE396}"/>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60A7422C-A4AB-426E-CFF9-9EA94D043E3A}"/>
              </a:ext>
            </a:extLst>
          </p:cNvPr>
          <p:cNvSpPr>
            <a:spLocks noGrp="1"/>
          </p:cNvSpPr>
          <p:nvPr>
            <p:ph type="dt" sz="half" idx="10"/>
          </p:nvPr>
        </p:nvSpPr>
        <p:spPr/>
        <p:txBody>
          <a:bodyPr/>
          <a:lstStyle/>
          <a:p>
            <a:fld id="{ABE02341-2277-48D3-B4A6-B023FD3AF237}" type="datetimeFigureOut">
              <a:rPr lang="en-GB" smtClean="0"/>
              <a:t>22/09/2025</a:t>
            </a:fld>
            <a:endParaRPr lang="en-GB"/>
          </a:p>
        </p:txBody>
      </p:sp>
      <p:sp>
        <p:nvSpPr>
          <p:cNvPr id="4" name="Footer Placeholder 3">
            <a:extLst>
              <a:ext uri="{FF2B5EF4-FFF2-40B4-BE49-F238E27FC236}">
                <a16:creationId xmlns:a16="http://schemas.microsoft.com/office/drawing/2014/main" id="{F10EA870-DE7F-A75E-27EF-E441A72E5580}"/>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F94456B3-ADB2-B10F-32A9-739694BF7B0D}"/>
              </a:ext>
            </a:extLst>
          </p:cNvPr>
          <p:cNvSpPr>
            <a:spLocks noGrp="1"/>
          </p:cNvSpPr>
          <p:nvPr>
            <p:ph type="sldNum" sz="quarter" idx="12"/>
          </p:nvPr>
        </p:nvSpPr>
        <p:spPr/>
        <p:txBody>
          <a:bodyPr/>
          <a:lstStyle/>
          <a:p>
            <a:fld id="{D3C2EFB6-74DE-4925-893C-6D18B63B51B2}" type="slidenum">
              <a:rPr lang="en-GB" smtClean="0"/>
              <a:t>‹#›</a:t>
            </a:fld>
            <a:endParaRPr lang="en-GB"/>
          </a:p>
        </p:txBody>
      </p:sp>
    </p:spTree>
    <p:extLst>
      <p:ext uri="{BB962C8B-B14F-4D97-AF65-F5344CB8AC3E}">
        <p14:creationId xmlns:p14="http://schemas.microsoft.com/office/powerpoint/2010/main" val="29832973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1069F78-6CF2-15B7-7E09-013205774B8F}"/>
              </a:ext>
            </a:extLst>
          </p:cNvPr>
          <p:cNvSpPr>
            <a:spLocks noGrp="1"/>
          </p:cNvSpPr>
          <p:nvPr>
            <p:ph type="dt" sz="half" idx="10"/>
          </p:nvPr>
        </p:nvSpPr>
        <p:spPr/>
        <p:txBody>
          <a:bodyPr/>
          <a:lstStyle/>
          <a:p>
            <a:fld id="{ABE02341-2277-48D3-B4A6-B023FD3AF237}" type="datetimeFigureOut">
              <a:rPr lang="en-GB" smtClean="0"/>
              <a:t>22/09/2025</a:t>
            </a:fld>
            <a:endParaRPr lang="en-GB"/>
          </a:p>
        </p:txBody>
      </p:sp>
      <p:sp>
        <p:nvSpPr>
          <p:cNvPr id="3" name="Footer Placeholder 2">
            <a:extLst>
              <a:ext uri="{FF2B5EF4-FFF2-40B4-BE49-F238E27FC236}">
                <a16:creationId xmlns:a16="http://schemas.microsoft.com/office/drawing/2014/main" id="{1CA2E5BA-CB5E-0850-2172-E758DB390D56}"/>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E77D2498-8EAD-8587-8143-2E21A1337C84}"/>
              </a:ext>
            </a:extLst>
          </p:cNvPr>
          <p:cNvSpPr>
            <a:spLocks noGrp="1"/>
          </p:cNvSpPr>
          <p:nvPr>
            <p:ph type="sldNum" sz="quarter" idx="12"/>
          </p:nvPr>
        </p:nvSpPr>
        <p:spPr/>
        <p:txBody>
          <a:bodyPr/>
          <a:lstStyle/>
          <a:p>
            <a:fld id="{D3C2EFB6-74DE-4925-893C-6D18B63B51B2}" type="slidenum">
              <a:rPr lang="en-GB" smtClean="0"/>
              <a:t>‹#›</a:t>
            </a:fld>
            <a:endParaRPr lang="en-GB"/>
          </a:p>
        </p:txBody>
      </p:sp>
    </p:spTree>
    <p:extLst>
      <p:ext uri="{BB962C8B-B14F-4D97-AF65-F5344CB8AC3E}">
        <p14:creationId xmlns:p14="http://schemas.microsoft.com/office/powerpoint/2010/main" val="7978717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E86C64-BAFC-BA02-59B5-5A777C4D6AF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0625ADC8-75B2-4D58-7D79-2C8C6D3385C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A26FB416-A3BA-2F3D-914C-2CFA5CC0479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4F9AA7B-83DB-B1D7-8855-FCA96394280C}"/>
              </a:ext>
            </a:extLst>
          </p:cNvPr>
          <p:cNvSpPr>
            <a:spLocks noGrp="1"/>
          </p:cNvSpPr>
          <p:nvPr>
            <p:ph type="dt" sz="half" idx="10"/>
          </p:nvPr>
        </p:nvSpPr>
        <p:spPr/>
        <p:txBody>
          <a:bodyPr/>
          <a:lstStyle/>
          <a:p>
            <a:fld id="{ABE02341-2277-48D3-B4A6-B023FD3AF237}" type="datetimeFigureOut">
              <a:rPr lang="en-GB" smtClean="0"/>
              <a:t>22/09/2025</a:t>
            </a:fld>
            <a:endParaRPr lang="en-GB"/>
          </a:p>
        </p:txBody>
      </p:sp>
      <p:sp>
        <p:nvSpPr>
          <p:cNvPr id="6" name="Footer Placeholder 5">
            <a:extLst>
              <a:ext uri="{FF2B5EF4-FFF2-40B4-BE49-F238E27FC236}">
                <a16:creationId xmlns:a16="http://schemas.microsoft.com/office/drawing/2014/main" id="{F9CB6BD2-84E1-12A5-B070-FD4AD92E98E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63CFBDF-DFCF-9FE7-F9C5-662DDD400675}"/>
              </a:ext>
            </a:extLst>
          </p:cNvPr>
          <p:cNvSpPr>
            <a:spLocks noGrp="1"/>
          </p:cNvSpPr>
          <p:nvPr>
            <p:ph type="sldNum" sz="quarter" idx="12"/>
          </p:nvPr>
        </p:nvSpPr>
        <p:spPr/>
        <p:txBody>
          <a:bodyPr/>
          <a:lstStyle/>
          <a:p>
            <a:fld id="{D3C2EFB6-74DE-4925-893C-6D18B63B51B2}" type="slidenum">
              <a:rPr lang="en-GB" smtClean="0"/>
              <a:t>‹#›</a:t>
            </a:fld>
            <a:endParaRPr lang="en-GB"/>
          </a:p>
        </p:txBody>
      </p:sp>
    </p:spTree>
    <p:extLst>
      <p:ext uri="{BB962C8B-B14F-4D97-AF65-F5344CB8AC3E}">
        <p14:creationId xmlns:p14="http://schemas.microsoft.com/office/powerpoint/2010/main" val="34966298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19AF44-8C3C-8AEA-93B6-3C714BFA32B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26284E47-C76B-E8D1-B377-0B85B207D16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F90340B7-47AF-6D8E-353A-A94378FF37B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5EFB2E5-8C33-AC45-C442-96AA3F8A856C}"/>
              </a:ext>
            </a:extLst>
          </p:cNvPr>
          <p:cNvSpPr>
            <a:spLocks noGrp="1"/>
          </p:cNvSpPr>
          <p:nvPr>
            <p:ph type="dt" sz="half" idx="10"/>
          </p:nvPr>
        </p:nvSpPr>
        <p:spPr/>
        <p:txBody>
          <a:bodyPr/>
          <a:lstStyle/>
          <a:p>
            <a:fld id="{ABE02341-2277-48D3-B4A6-B023FD3AF237}" type="datetimeFigureOut">
              <a:rPr lang="en-GB" smtClean="0"/>
              <a:t>22/09/2025</a:t>
            </a:fld>
            <a:endParaRPr lang="en-GB"/>
          </a:p>
        </p:txBody>
      </p:sp>
      <p:sp>
        <p:nvSpPr>
          <p:cNvPr id="6" name="Footer Placeholder 5">
            <a:extLst>
              <a:ext uri="{FF2B5EF4-FFF2-40B4-BE49-F238E27FC236}">
                <a16:creationId xmlns:a16="http://schemas.microsoft.com/office/drawing/2014/main" id="{6CA67923-0F95-9942-9FDB-74B8B8A5063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A60599D-D74C-699C-62B1-4A39DC5CC49A}"/>
              </a:ext>
            </a:extLst>
          </p:cNvPr>
          <p:cNvSpPr>
            <a:spLocks noGrp="1"/>
          </p:cNvSpPr>
          <p:nvPr>
            <p:ph type="sldNum" sz="quarter" idx="12"/>
          </p:nvPr>
        </p:nvSpPr>
        <p:spPr/>
        <p:txBody>
          <a:bodyPr/>
          <a:lstStyle/>
          <a:p>
            <a:fld id="{D3C2EFB6-74DE-4925-893C-6D18B63B51B2}" type="slidenum">
              <a:rPr lang="en-GB" smtClean="0"/>
              <a:t>‹#›</a:t>
            </a:fld>
            <a:endParaRPr lang="en-GB"/>
          </a:p>
        </p:txBody>
      </p:sp>
    </p:spTree>
    <p:extLst>
      <p:ext uri="{BB962C8B-B14F-4D97-AF65-F5344CB8AC3E}">
        <p14:creationId xmlns:p14="http://schemas.microsoft.com/office/powerpoint/2010/main" val="2959917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BC6B3D8-C1C2-06D6-E90B-BE52BB3D682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F7EB347-139E-706E-D858-98FDB02C63E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7C4D9DE-2968-0D4F-E5DC-B4F77FC866D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BE02341-2277-48D3-B4A6-B023FD3AF237}" type="datetimeFigureOut">
              <a:rPr lang="en-GB" smtClean="0"/>
              <a:t>22/09/2025</a:t>
            </a:fld>
            <a:endParaRPr lang="en-GB"/>
          </a:p>
        </p:txBody>
      </p:sp>
      <p:sp>
        <p:nvSpPr>
          <p:cNvPr id="5" name="Footer Placeholder 4">
            <a:extLst>
              <a:ext uri="{FF2B5EF4-FFF2-40B4-BE49-F238E27FC236}">
                <a16:creationId xmlns:a16="http://schemas.microsoft.com/office/drawing/2014/main" id="{25023179-053E-4C5D-F0F4-8FAC5942CBB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626D9701-B242-EB2D-B87D-A1410920F11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C2EFB6-74DE-4925-893C-6D18B63B51B2}" type="slidenum">
              <a:rPr lang="en-GB" smtClean="0"/>
              <a:t>‹#›</a:t>
            </a:fld>
            <a:endParaRPr lang="en-GB"/>
          </a:p>
        </p:txBody>
      </p:sp>
    </p:spTree>
    <p:extLst>
      <p:ext uri="{BB962C8B-B14F-4D97-AF65-F5344CB8AC3E}">
        <p14:creationId xmlns:p14="http://schemas.microsoft.com/office/powerpoint/2010/main" val="13838724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E18B40C4-D4A0-A7A4-103A-5B592E0F5F8A}"/>
              </a:ext>
            </a:extLst>
          </p:cNvPr>
          <p:cNvPicPr>
            <a:picLocks noChangeAspect="1"/>
          </p:cNvPicPr>
          <p:nvPr/>
        </p:nvPicPr>
        <p:blipFill rotWithShape="1">
          <a:blip r:embed="rId2"/>
          <a:srcRect l="1" r="24090"/>
          <a:stretch/>
        </p:blipFill>
        <p:spPr>
          <a:xfrm>
            <a:off x="1" y="0"/>
            <a:ext cx="12192000" cy="4413589"/>
          </a:xfrm>
          <a:prstGeom prst="rect">
            <a:avLst/>
          </a:prstGeom>
        </p:spPr>
      </p:pic>
      <p:sp>
        <p:nvSpPr>
          <p:cNvPr id="8" name="TextBox 7">
            <a:extLst>
              <a:ext uri="{FF2B5EF4-FFF2-40B4-BE49-F238E27FC236}">
                <a16:creationId xmlns:a16="http://schemas.microsoft.com/office/drawing/2014/main" id="{75BE6837-31D1-B4F7-A9C6-39867630F2A9}"/>
              </a:ext>
            </a:extLst>
          </p:cNvPr>
          <p:cNvSpPr txBox="1"/>
          <p:nvPr/>
        </p:nvSpPr>
        <p:spPr>
          <a:xfrm>
            <a:off x="0" y="5259650"/>
            <a:ext cx="11869946" cy="1323439"/>
          </a:xfrm>
          <a:prstGeom prst="rect">
            <a:avLst/>
          </a:prstGeom>
          <a:noFill/>
        </p:spPr>
        <p:txBody>
          <a:bodyPr wrap="square">
            <a:spAutoFit/>
          </a:bodyPr>
          <a:lstStyle/>
          <a:p>
            <a:pPr algn="r"/>
            <a:r>
              <a:rPr lang="en-GB" sz="3600" dirty="0">
                <a:solidFill>
                  <a:srgbClr val="002060"/>
                </a:solidFill>
                <a:latin typeface="Poppins" panose="00000500000000000000" pitchFamily="2" charset="0"/>
                <a:cs typeface="Poppins" panose="00000500000000000000" pitchFamily="2" charset="0"/>
              </a:rPr>
              <a:t>22</a:t>
            </a:r>
            <a:r>
              <a:rPr lang="en-GB" sz="3600" baseline="30000" dirty="0">
                <a:solidFill>
                  <a:srgbClr val="002060"/>
                </a:solidFill>
                <a:latin typeface="Poppins" panose="00000500000000000000" pitchFamily="2" charset="0"/>
                <a:cs typeface="Poppins" panose="00000500000000000000" pitchFamily="2" charset="0"/>
              </a:rPr>
              <a:t>nd</a:t>
            </a:r>
            <a:r>
              <a:rPr lang="en-GB" sz="3600" dirty="0">
                <a:solidFill>
                  <a:srgbClr val="002060"/>
                </a:solidFill>
                <a:latin typeface="Poppins" panose="00000500000000000000" pitchFamily="2" charset="0"/>
                <a:cs typeface="Poppins" panose="00000500000000000000" pitchFamily="2" charset="0"/>
              </a:rPr>
              <a:t> September 2025</a:t>
            </a:r>
          </a:p>
          <a:p>
            <a:pPr algn="r"/>
            <a:r>
              <a:rPr lang="en-GB" sz="4400" b="1" dirty="0">
                <a:solidFill>
                  <a:srgbClr val="002060"/>
                </a:solidFill>
                <a:latin typeface="Poppins" panose="00000500000000000000" pitchFamily="2" charset="0"/>
                <a:cs typeface="Poppins" panose="00000500000000000000" pitchFamily="2" charset="0"/>
              </a:rPr>
              <a:t>Annual Governor Impact Assessment</a:t>
            </a:r>
          </a:p>
        </p:txBody>
      </p:sp>
    </p:spTree>
    <p:extLst>
      <p:ext uri="{BB962C8B-B14F-4D97-AF65-F5344CB8AC3E}">
        <p14:creationId xmlns:p14="http://schemas.microsoft.com/office/powerpoint/2010/main" val="39682646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F59F4AC6-2221-5EDA-DE3B-E9F74D444C08}"/>
              </a:ext>
            </a:extLst>
          </p:cNvPr>
          <p:cNvSpPr>
            <a:spLocks noGrp="1"/>
          </p:cNvSpPr>
          <p:nvPr>
            <p:ph type="ftr" sz="quarter" idx="11"/>
          </p:nvPr>
        </p:nvSpPr>
        <p:spPr/>
        <p:txBody>
          <a:bodyPr/>
          <a:lstStyle/>
          <a:p>
            <a:r>
              <a:rPr lang="en-GB" dirty="0">
                <a:latin typeface="Poppins" panose="00000500000000000000" pitchFamily="2" charset="0"/>
                <a:cs typeface="Poppins" panose="00000500000000000000" pitchFamily="2" charset="0"/>
              </a:rPr>
              <a:t>Annual Governor Impact Assessment 2023/24</a:t>
            </a:r>
          </a:p>
        </p:txBody>
      </p:sp>
      <p:pic>
        <p:nvPicPr>
          <p:cNvPr id="6" name="Picture 5">
            <a:extLst>
              <a:ext uri="{FF2B5EF4-FFF2-40B4-BE49-F238E27FC236}">
                <a16:creationId xmlns:a16="http://schemas.microsoft.com/office/drawing/2014/main" id="{EF7F2DB7-3883-6E18-60C0-73985FE8E66D}"/>
              </a:ext>
            </a:extLst>
          </p:cNvPr>
          <p:cNvPicPr>
            <a:picLocks noChangeAspect="1"/>
          </p:cNvPicPr>
          <p:nvPr/>
        </p:nvPicPr>
        <p:blipFill>
          <a:blip r:embed="rId2"/>
          <a:stretch>
            <a:fillRect/>
          </a:stretch>
        </p:blipFill>
        <p:spPr>
          <a:xfrm>
            <a:off x="11024558" y="5931083"/>
            <a:ext cx="962557" cy="790392"/>
          </a:xfrm>
          <a:prstGeom prst="rect">
            <a:avLst/>
          </a:prstGeom>
        </p:spPr>
      </p:pic>
      <p:pic>
        <p:nvPicPr>
          <p:cNvPr id="8" name="Picture 7">
            <a:extLst>
              <a:ext uri="{FF2B5EF4-FFF2-40B4-BE49-F238E27FC236}">
                <a16:creationId xmlns:a16="http://schemas.microsoft.com/office/drawing/2014/main" id="{32572110-3B3D-AFC8-397A-D312980343B4}"/>
              </a:ext>
            </a:extLst>
          </p:cNvPr>
          <p:cNvPicPr>
            <a:picLocks noChangeAspect="1"/>
          </p:cNvPicPr>
          <p:nvPr/>
        </p:nvPicPr>
        <p:blipFill>
          <a:blip r:embed="rId3"/>
          <a:stretch>
            <a:fillRect/>
          </a:stretch>
        </p:blipFill>
        <p:spPr>
          <a:xfrm>
            <a:off x="10088488" y="117954"/>
            <a:ext cx="1898627" cy="270008"/>
          </a:xfrm>
          <a:prstGeom prst="rect">
            <a:avLst/>
          </a:prstGeom>
        </p:spPr>
      </p:pic>
      <p:sp>
        <p:nvSpPr>
          <p:cNvPr id="7" name="Rectangle 6">
            <a:extLst>
              <a:ext uri="{FF2B5EF4-FFF2-40B4-BE49-F238E27FC236}">
                <a16:creationId xmlns:a16="http://schemas.microsoft.com/office/drawing/2014/main" id="{0AC2F24B-BA08-16A1-2D6A-47DEB0018536}"/>
              </a:ext>
            </a:extLst>
          </p:cNvPr>
          <p:cNvSpPr/>
          <p:nvPr/>
        </p:nvSpPr>
        <p:spPr>
          <a:xfrm>
            <a:off x="-1" y="0"/>
            <a:ext cx="2267317" cy="6858000"/>
          </a:xfrm>
          <a:prstGeom prst="rect">
            <a:avLst/>
          </a:prstGeom>
          <a:solidFill>
            <a:srgbClr val="00206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TextBox 4">
            <a:extLst>
              <a:ext uri="{FF2B5EF4-FFF2-40B4-BE49-F238E27FC236}">
                <a16:creationId xmlns:a16="http://schemas.microsoft.com/office/drawing/2014/main" id="{C9F1F16C-9024-D6E9-E72F-F6125E3E6065}"/>
              </a:ext>
            </a:extLst>
          </p:cNvPr>
          <p:cNvSpPr txBox="1"/>
          <p:nvPr/>
        </p:nvSpPr>
        <p:spPr>
          <a:xfrm>
            <a:off x="128469" y="831038"/>
            <a:ext cx="1415772" cy="5890437"/>
          </a:xfrm>
          <a:prstGeom prst="rect">
            <a:avLst/>
          </a:prstGeom>
          <a:noFill/>
        </p:spPr>
        <p:txBody>
          <a:bodyPr vert="vert270" wrap="square" rtlCol="0">
            <a:spAutoFit/>
          </a:bodyPr>
          <a:lstStyle/>
          <a:p>
            <a:r>
              <a:rPr lang="en-GB" sz="4400" b="1" dirty="0">
                <a:solidFill>
                  <a:schemeClr val="bg1"/>
                </a:solidFill>
                <a:latin typeface="Poppins" panose="00000500000000000000" pitchFamily="2" charset="0"/>
                <a:cs typeface="Poppins" panose="00000500000000000000" pitchFamily="2" charset="0"/>
              </a:rPr>
              <a:t>Governing Body: </a:t>
            </a:r>
            <a:r>
              <a:rPr lang="en-GB" sz="3600" b="1" dirty="0">
                <a:solidFill>
                  <a:schemeClr val="bg1"/>
                </a:solidFill>
                <a:latin typeface="Poppins" panose="00000500000000000000" pitchFamily="2" charset="0"/>
                <a:cs typeface="Poppins" panose="00000500000000000000" pitchFamily="2" charset="0"/>
              </a:rPr>
              <a:t>Impact Assessment</a:t>
            </a:r>
          </a:p>
        </p:txBody>
      </p:sp>
      <p:sp>
        <p:nvSpPr>
          <p:cNvPr id="2" name="TextBox 1">
            <a:extLst>
              <a:ext uri="{FF2B5EF4-FFF2-40B4-BE49-F238E27FC236}">
                <a16:creationId xmlns:a16="http://schemas.microsoft.com/office/drawing/2014/main" id="{53CA27EE-098F-A309-304F-EA2600F20015}"/>
              </a:ext>
            </a:extLst>
          </p:cNvPr>
          <p:cNvSpPr txBox="1"/>
          <p:nvPr/>
        </p:nvSpPr>
        <p:spPr>
          <a:xfrm>
            <a:off x="2507226" y="353965"/>
            <a:ext cx="9222658" cy="3876895"/>
          </a:xfrm>
          <a:prstGeom prst="rect">
            <a:avLst/>
          </a:prstGeom>
          <a:noFill/>
        </p:spPr>
        <p:txBody>
          <a:bodyPr wrap="square" rtlCol="0">
            <a:spAutoFit/>
          </a:bodyPr>
          <a:lstStyle/>
          <a:p>
            <a:pPr>
              <a:lnSpc>
                <a:spcPct val="107000"/>
              </a:lnSpc>
              <a:spcAft>
                <a:spcPts val="1800"/>
              </a:spcAft>
            </a:pPr>
            <a:r>
              <a:rPr lang="en-GB" sz="2400" b="1" kern="0" dirty="0">
                <a:solidFill>
                  <a:srgbClr val="002060"/>
                </a:solidFill>
                <a:latin typeface="Poppins" panose="00000500000000000000" pitchFamily="2" charset="0"/>
                <a:ea typeface="Times New Roman" panose="02020603050405020304" pitchFamily="18" charset="0"/>
                <a:cs typeface="Times New Roman" panose="02020603050405020304" pitchFamily="18" charset="0"/>
              </a:rPr>
              <a:t>6</a:t>
            </a:r>
            <a:r>
              <a:rPr lang="en-GB" sz="2400" b="1" kern="0" dirty="0">
                <a:solidFill>
                  <a:srgbClr val="002060"/>
                </a:solidFill>
                <a:effectLst/>
                <a:latin typeface="Poppins" panose="00000500000000000000" pitchFamily="2" charset="0"/>
                <a:ea typeface="Times New Roman" panose="02020603050405020304" pitchFamily="18" charset="0"/>
                <a:cs typeface="Times New Roman" panose="02020603050405020304" pitchFamily="18" charset="0"/>
              </a:rPr>
              <a:t>. School Development Plan and Action Plan</a:t>
            </a:r>
          </a:p>
          <a:p>
            <a:pPr marL="342900" lvl="0" indent="-342900">
              <a:lnSpc>
                <a:spcPct val="107000"/>
              </a:lnSpc>
              <a:spcAft>
                <a:spcPts val="800"/>
              </a:spcAft>
              <a:buSzPts val="1000"/>
              <a:buFont typeface="Symbol" panose="05050102010706020507" pitchFamily="18" charset="2"/>
              <a:buChar char=""/>
              <a:tabLst>
                <a:tab pos="457200" algn="l"/>
              </a:tabLst>
            </a:pPr>
            <a:r>
              <a:rPr lang="en-GB" sz="1800" b="1" kern="0" dirty="0">
                <a:effectLst/>
                <a:latin typeface="Poppins" panose="00000500000000000000" pitchFamily="2" charset="0"/>
                <a:ea typeface="Times New Roman" panose="02020603050405020304" pitchFamily="18" charset="0"/>
                <a:cs typeface="Times New Roman" panose="02020603050405020304" pitchFamily="18" charset="0"/>
              </a:rPr>
              <a:t>Progress towards key goals</a:t>
            </a:r>
            <a:r>
              <a:rPr lang="en-GB" sz="1800" kern="0" dirty="0">
                <a:effectLst/>
                <a:latin typeface="Poppins" panose="00000500000000000000" pitchFamily="2" charset="0"/>
                <a:ea typeface="Times New Roman" panose="02020603050405020304" pitchFamily="18" charset="0"/>
                <a:cs typeface="Times New Roman" panose="02020603050405020304" pitchFamily="18" charset="0"/>
              </a:rPr>
              <a:t>: Regular scrutiny of the School Improvement Plan ensured that actions were completed on time, driving improvement in key areas such as teaching quality, curriculum development, and pupil outcomes.</a:t>
            </a: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GB" sz="1800" b="1" kern="0" dirty="0">
                <a:effectLst/>
                <a:latin typeface="Poppins" panose="00000500000000000000" pitchFamily="2" charset="0"/>
                <a:ea typeface="Times New Roman" panose="02020603050405020304" pitchFamily="18" charset="0"/>
                <a:cs typeface="Times New Roman" panose="02020603050405020304" pitchFamily="18" charset="0"/>
              </a:rPr>
              <a:t>Aligned resources</a:t>
            </a:r>
            <a:r>
              <a:rPr lang="en-GB" sz="1800" kern="0" dirty="0">
                <a:effectLst/>
                <a:latin typeface="Poppins" panose="00000500000000000000" pitchFamily="2" charset="0"/>
                <a:ea typeface="Times New Roman" panose="02020603050405020304" pitchFamily="18" charset="0"/>
                <a:cs typeface="Times New Roman" panose="02020603050405020304" pitchFamily="18" charset="0"/>
              </a:rPr>
              <a:t>: By ensuring that financial and human resources were aligned to the School Improvement Plan, governors supported effective implementation of school priorities, improving the quality of education.</a:t>
            </a: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GB" sz="1800" b="1" kern="0" dirty="0">
                <a:effectLst/>
                <a:latin typeface="Poppins" panose="00000500000000000000" pitchFamily="2" charset="0"/>
                <a:ea typeface="Times New Roman" panose="02020603050405020304" pitchFamily="18" charset="0"/>
                <a:cs typeface="Times New Roman" panose="02020603050405020304" pitchFamily="18" charset="0"/>
              </a:rPr>
              <a:t>Clear focus for governors</a:t>
            </a:r>
            <a:r>
              <a:rPr lang="en-GB" sz="1800" kern="0" dirty="0">
                <a:effectLst/>
                <a:latin typeface="Poppins" panose="00000500000000000000" pitchFamily="2" charset="0"/>
                <a:ea typeface="Times New Roman" panose="02020603050405020304" pitchFamily="18" charset="0"/>
                <a:cs typeface="Times New Roman" panose="02020603050405020304" pitchFamily="18" charset="0"/>
              </a:rPr>
              <a:t>: The development of a short and succinct SID for governors provided clarity on school priorities, helping governors stay focused on strategic areas and contribute to key decision-making.</a:t>
            </a: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906782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F59F4AC6-2221-5EDA-DE3B-E9F74D444C08}"/>
              </a:ext>
            </a:extLst>
          </p:cNvPr>
          <p:cNvSpPr>
            <a:spLocks noGrp="1"/>
          </p:cNvSpPr>
          <p:nvPr>
            <p:ph type="ftr" sz="quarter" idx="11"/>
          </p:nvPr>
        </p:nvSpPr>
        <p:spPr/>
        <p:txBody>
          <a:bodyPr/>
          <a:lstStyle/>
          <a:p>
            <a:r>
              <a:rPr lang="en-GB" dirty="0">
                <a:latin typeface="Poppins" panose="00000500000000000000" pitchFamily="2" charset="0"/>
                <a:cs typeface="Poppins" panose="00000500000000000000" pitchFamily="2" charset="0"/>
              </a:rPr>
              <a:t>Annual Governor Impact Assessment 2023/24</a:t>
            </a:r>
          </a:p>
        </p:txBody>
      </p:sp>
      <p:pic>
        <p:nvPicPr>
          <p:cNvPr id="6" name="Picture 5">
            <a:extLst>
              <a:ext uri="{FF2B5EF4-FFF2-40B4-BE49-F238E27FC236}">
                <a16:creationId xmlns:a16="http://schemas.microsoft.com/office/drawing/2014/main" id="{EF7F2DB7-3883-6E18-60C0-73985FE8E66D}"/>
              </a:ext>
            </a:extLst>
          </p:cNvPr>
          <p:cNvPicPr>
            <a:picLocks noChangeAspect="1"/>
          </p:cNvPicPr>
          <p:nvPr/>
        </p:nvPicPr>
        <p:blipFill>
          <a:blip r:embed="rId2"/>
          <a:stretch>
            <a:fillRect/>
          </a:stretch>
        </p:blipFill>
        <p:spPr>
          <a:xfrm>
            <a:off x="11024558" y="5931083"/>
            <a:ext cx="962557" cy="790392"/>
          </a:xfrm>
          <a:prstGeom prst="rect">
            <a:avLst/>
          </a:prstGeom>
        </p:spPr>
      </p:pic>
      <p:pic>
        <p:nvPicPr>
          <p:cNvPr id="8" name="Picture 7">
            <a:extLst>
              <a:ext uri="{FF2B5EF4-FFF2-40B4-BE49-F238E27FC236}">
                <a16:creationId xmlns:a16="http://schemas.microsoft.com/office/drawing/2014/main" id="{32572110-3B3D-AFC8-397A-D312980343B4}"/>
              </a:ext>
            </a:extLst>
          </p:cNvPr>
          <p:cNvPicPr>
            <a:picLocks noChangeAspect="1"/>
          </p:cNvPicPr>
          <p:nvPr/>
        </p:nvPicPr>
        <p:blipFill>
          <a:blip r:embed="rId3"/>
          <a:stretch>
            <a:fillRect/>
          </a:stretch>
        </p:blipFill>
        <p:spPr>
          <a:xfrm>
            <a:off x="10088488" y="117954"/>
            <a:ext cx="1898627" cy="270008"/>
          </a:xfrm>
          <a:prstGeom prst="rect">
            <a:avLst/>
          </a:prstGeom>
        </p:spPr>
      </p:pic>
      <p:sp>
        <p:nvSpPr>
          <p:cNvPr id="7" name="Rectangle 6">
            <a:extLst>
              <a:ext uri="{FF2B5EF4-FFF2-40B4-BE49-F238E27FC236}">
                <a16:creationId xmlns:a16="http://schemas.microsoft.com/office/drawing/2014/main" id="{0AC2F24B-BA08-16A1-2D6A-47DEB0018536}"/>
              </a:ext>
            </a:extLst>
          </p:cNvPr>
          <p:cNvSpPr/>
          <p:nvPr/>
        </p:nvSpPr>
        <p:spPr>
          <a:xfrm>
            <a:off x="-1" y="0"/>
            <a:ext cx="2267317" cy="6858000"/>
          </a:xfrm>
          <a:prstGeom prst="rect">
            <a:avLst/>
          </a:prstGeom>
          <a:solidFill>
            <a:srgbClr val="00206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TextBox 4">
            <a:extLst>
              <a:ext uri="{FF2B5EF4-FFF2-40B4-BE49-F238E27FC236}">
                <a16:creationId xmlns:a16="http://schemas.microsoft.com/office/drawing/2014/main" id="{C9F1F16C-9024-D6E9-E72F-F6125E3E6065}"/>
              </a:ext>
            </a:extLst>
          </p:cNvPr>
          <p:cNvSpPr txBox="1"/>
          <p:nvPr/>
        </p:nvSpPr>
        <p:spPr>
          <a:xfrm>
            <a:off x="128469" y="831038"/>
            <a:ext cx="1415772" cy="5890437"/>
          </a:xfrm>
          <a:prstGeom prst="rect">
            <a:avLst/>
          </a:prstGeom>
          <a:noFill/>
        </p:spPr>
        <p:txBody>
          <a:bodyPr vert="vert270" wrap="square" rtlCol="0">
            <a:spAutoFit/>
          </a:bodyPr>
          <a:lstStyle/>
          <a:p>
            <a:r>
              <a:rPr lang="en-GB" sz="4400" b="1" dirty="0">
                <a:solidFill>
                  <a:schemeClr val="bg1"/>
                </a:solidFill>
                <a:latin typeface="Poppins" panose="00000500000000000000" pitchFamily="2" charset="0"/>
                <a:cs typeface="Poppins" panose="00000500000000000000" pitchFamily="2" charset="0"/>
              </a:rPr>
              <a:t>Governing Body: </a:t>
            </a:r>
            <a:r>
              <a:rPr lang="en-GB" sz="3600" b="1" dirty="0">
                <a:solidFill>
                  <a:schemeClr val="bg1"/>
                </a:solidFill>
                <a:latin typeface="Poppins" panose="00000500000000000000" pitchFamily="2" charset="0"/>
                <a:cs typeface="Poppins" panose="00000500000000000000" pitchFamily="2" charset="0"/>
              </a:rPr>
              <a:t>Impact Assessment</a:t>
            </a:r>
          </a:p>
        </p:txBody>
      </p:sp>
      <p:sp>
        <p:nvSpPr>
          <p:cNvPr id="2" name="TextBox 1">
            <a:extLst>
              <a:ext uri="{FF2B5EF4-FFF2-40B4-BE49-F238E27FC236}">
                <a16:creationId xmlns:a16="http://schemas.microsoft.com/office/drawing/2014/main" id="{53CA27EE-098F-A309-304F-EA2600F20015}"/>
              </a:ext>
            </a:extLst>
          </p:cNvPr>
          <p:cNvSpPr txBox="1"/>
          <p:nvPr/>
        </p:nvSpPr>
        <p:spPr>
          <a:xfrm>
            <a:off x="2507226" y="353965"/>
            <a:ext cx="9222658" cy="4173258"/>
          </a:xfrm>
          <a:prstGeom prst="rect">
            <a:avLst/>
          </a:prstGeom>
          <a:noFill/>
        </p:spPr>
        <p:txBody>
          <a:bodyPr wrap="square" rtlCol="0">
            <a:spAutoFit/>
          </a:bodyPr>
          <a:lstStyle/>
          <a:p>
            <a:pPr>
              <a:lnSpc>
                <a:spcPct val="107000"/>
              </a:lnSpc>
              <a:spcAft>
                <a:spcPts val="1800"/>
              </a:spcAft>
            </a:pPr>
            <a:r>
              <a:rPr lang="en-GB" sz="2400" b="1" kern="0" dirty="0">
                <a:solidFill>
                  <a:srgbClr val="002060"/>
                </a:solidFill>
                <a:latin typeface="Poppins" panose="00000500000000000000" pitchFamily="2" charset="0"/>
                <a:ea typeface="Times New Roman" panose="02020603050405020304" pitchFamily="18" charset="0"/>
                <a:cs typeface="Times New Roman" panose="02020603050405020304" pitchFamily="18" charset="0"/>
              </a:rPr>
              <a:t>7</a:t>
            </a:r>
            <a:r>
              <a:rPr lang="en-GB" sz="2400" b="1" kern="0" dirty="0">
                <a:solidFill>
                  <a:srgbClr val="002060"/>
                </a:solidFill>
                <a:effectLst/>
                <a:latin typeface="Poppins" panose="00000500000000000000" pitchFamily="2" charset="0"/>
                <a:ea typeface="Times New Roman" panose="02020603050405020304" pitchFamily="18" charset="0"/>
                <a:cs typeface="Times New Roman" panose="02020603050405020304" pitchFamily="18" charset="0"/>
              </a:rPr>
              <a:t>. Health and Safety Matters</a:t>
            </a:r>
            <a:endParaRPr lang="en-GB" sz="24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GB" sz="1800" b="1" kern="0" dirty="0">
                <a:effectLst/>
                <a:latin typeface="Poppins" panose="00000500000000000000" pitchFamily="2" charset="0"/>
                <a:ea typeface="Times New Roman" panose="02020603050405020304" pitchFamily="18" charset="0"/>
                <a:cs typeface="Times New Roman" panose="02020603050405020304" pitchFamily="18" charset="0"/>
              </a:rPr>
              <a:t>Improved school safety</a:t>
            </a:r>
            <a:r>
              <a:rPr lang="en-GB" sz="1800" kern="0" dirty="0">
                <a:effectLst/>
                <a:latin typeface="Poppins" panose="00000500000000000000" pitchFamily="2" charset="0"/>
                <a:ea typeface="Times New Roman" panose="02020603050405020304" pitchFamily="18" charset="0"/>
                <a:cs typeface="Times New Roman" panose="02020603050405020304" pitchFamily="18" charset="0"/>
              </a:rPr>
              <a:t>: Regular health and safety reports ensured that any urgent matters were addressed promptly, contributing to a safer learning environment for pupils and staff.</a:t>
            </a: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GB" sz="1800" b="1" kern="0" dirty="0">
                <a:effectLst/>
                <a:latin typeface="Poppins" panose="00000500000000000000" pitchFamily="2" charset="0"/>
                <a:ea typeface="Times New Roman" panose="02020603050405020304" pitchFamily="18" charset="0"/>
                <a:cs typeface="Times New Roman" panose="02020603050405020304" pitchFamily="18" charset="0"/>
              </a:rPr>
              <a:t>Securing funding for key projects</a:t>
            </a:r>
            <a:r>
              <a:rPr lang="en-GB" sz="1800" kern="0" dirty="0">
                <a:effectLst/>
                <a:latin typeface="Poppins" panose="00000500000000000000" pitchFamily="2" charset="0"/>
                <a:ea typeface="Times New Roman" panose="02020603050405020304" pitchFamily="18" charset="0"/>
                <a:cs typeface="Times New Roman" panose="02020603050405020304" pitchFamily="18" charset="0"/>
              </a:rPr>
              <a:t>: Governors’ involvement in obtaining grants for projects such as kitchen ventilation improvements demonstrated a proactive approach to ensuring the school’s infrastructure is fit for purpose.</a:t>
            </a: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GB" sz="1800" b="1" kern="0" dirty="0">
                <a:effectLst/>
                <a:latin typeface="Poppins" panose="00000500000000000000" pitchFamily="2" charset="0"/>
                <a:ea typeface="Times New Roman" panose="02020603050405020304" pitchFamily="18" charset="0"/>
                <a:cs typeface="Times New Roman" panose="02020603050405020304" pitchFamily="18" charset="0"/>
              </a:rPr>
              <a:t>Community collaboration</a:t>
            </a:r>
            <a:r>
              <a:rPr lang="en-GB" sz="1800" kern="0" dirty="0">
                <a:effectLst/>
                <a:latin typeface="Poppins" panose="00000500000000000000" pitchFamily="2" charset="0"/>
                <a:ea typeface="Times New Roman" panose="02020603050405020304" pitchFamily="18" charset="0"/>
                <a:cs typeface="Times New Roman" panose="02020603050405020304" pitchFamily="18" charset="0"/>
              </a:rPr>
              <a:t>: The involvement of the parish council in addressing health and safety issues highlighted the school’s engagement with the wider community, fostering collaboration for the benefit of the school.</a:t>
            </a: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943852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F59F4AC6-2221-5EDA-DE3B-E9F74D444C08}"/>
              </a:ext>
            </a:extLst>
          </p:cNvPr>
          <p:cNvSpPr>
            <a:spLocks noGrp="1"/>
          </p:cNvSpPr>
          <p:nvPr>
            <p:ph type="ftr" sz="quarter" idx="11"/>
          </p:nvPr>
        </p:nvSpPr>
        <p:spPr/>
        <p:txBody>
          <a:bodyPr/>
          <a:lstStyle/>
          <a:p>
            <a:r>
              <a:rPr lang="en-GB" dirty="0">
                <a:latin typeface="Poppins" panose="00000500000000000000" pitchFamily="2" charset="0"/>
                <a:cs typeface="Poppins" panose="00000500000000000000" pitchFamily="2" charset="0"/>
              </a:rPr>
              <a:t>Annual Governor Impact Assessment 2023/24</a:t>
            </a:r>
          </a:p>
        </p:txBody>
      </p:sp>
      <p:pic>
        <p:nvPicPr>
          <p:cNvPr id="6" name="Picture 5">
            <a:extLst>
              <a:ext uri="{FF2B5EF4-FFF2-40B4-BE49-F238E27FC236}">
                <a16:creationId xmlns:a16="http://schemas.microsoft.com/office/drawing/2014/main" id="{EF7F2DB7-3883-6E18-60C0-73985FE8E66D}"/>
              </a:ext>
            </a:extLst>
          </p:cNvPr>
          <p:cNvPicPr>
            <a:picLocks noChangeAspect="1"/>
          </p:cNvPicPr>
          <p:nvPr/>
        </p:nvPicPr>
        <p:blipFill>
          <a:blip r:embed="rId2"/>
          <a:stretch>
            <a:fillRect/>
          </a:stretch>
        </p:blipFill>
        <p:spPr>
          <a:xfrm>
            <a:off x="11024558" y="5931083"/>
            <a:ext cx="962557" cy="790392"/>
          </a:xfrm>
          <a:prstGeom prst="rect">
            <a:avLst/>
          </a:prstGeom>
        </p:spPr>
      </p:pic>
      <p:pic>
        <p:nvPicPr>
          <p:cNvPr id="8" name="Picture 7">
            <a:extLst>
              <a:ext uri="{FF2B5EF4-FFF2-40B4-BE49-F238E27FC236}">
                <a16:creationId xmlns:a16="http://schemas.microsoft.com/office/drawing/2014/main" id="{32572110-3B3D-AFC8-397A-D312980343B4}"/>
              </a:ext>
            </a:extLst>
          </p:cNvPr>
          <p:cNvPicPr>
            <a:picLocks noChangeAspect="1"/>
          </p:cNvPicPr>
          <p:nvPr/>
        </p:nvPicPr>
        <p:blipFill>
          <a:blip r:embed="rId3"/>
          <a:stretch>
            <a:fillRect/>
          </a:stretch>
        </p:blipFill>
        <p:spPr>
          <a:xfrm>
            <a:off x="10088488" y="117954"/>
            <a:ext cx="1898627" cy="270008"/>
          </a:xfrm>
          <a:prstGeom prst="rect">
            <a:avLst/>
          </a:prstGeom>
        </p:spPr>
      </p:pic>
      <p:sp>
        <p:nvSpPr>
          <p:cNvPr id="7" name="Rectangle 6">
            <a:extLst>
              <a:ext uri="{FF2B5EF4-FFF2-40B4-BE49-F238E27FC236}">
                <a16:creationId xmlns:a16="http://schemas.microsoft.com/office/drawing/2014/main" id="{0AC2F24B-BA08-16A1-2D6A-47DEB0018536}"/>
              </a:ext>
            </a:extLst>
          </p:cNvPr>
          <p:cNvSpPr/>
          <p:nvPr/>
        </p:nvSpPr>
        <p:spPr>
          <a:xfrm>
            <a:off x="-1" y="0"/>
            <a:ext cx="2267317" cy="6858000"/>
          </a:xfrm>
          <a:prstGeom prst="rect">
            <a:avLst/>
          </a:prstGeom>
          <a:solidFill>
            <a:srgbClr val="00206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TextBox 4">
            <a:extLst>
              <a:ext uri="{FF2B5EF4-FFF2-40B4-BE49-F238E27FC236}">
                <a16:creationId xmlns:a16="http://schemas.microsoft.com/office/drawing/2014/main" id="{C9F1F16C-9024-D6E9-E72F-F6125E3E6065}"/>
              </a:ext>
            </a:extLst>
          </p:cNvPr>
          <p:cNvSpPr txBox="1"/>
          <p:nvPr/>
        </p:nvSpPr>
        <p:spPr>
          <a:xfrm>
            <a:off x="128469" y="831038"/>
            <a:ext cx="1415772" cy="5890437"/>
          </a:xfrm>
          <a:prstGeom prst="rect">
            <a:avLst/>
          </a:prstGeom>
          <a:noFill/>
        </p:spPr>
        <p:txBody>
          <a:bodyPr vert="vert270" wrap="square" rtlCol="0">
            <a:spAutoFit/>
          </a:bodyPr>
          <a:lstStyle/>
          <a:p>
            <a:r>
              <a:rPr lang="en-GB" sz="4400" b="1" dirty="0">
                <a:solidFill>
                  <a:schemeClr val="bg1"/>
                </a:solidFill>
                <a:latin typeface="Poppins" panose="00000500000000000000" pitchFamily="2" charset="0"/>
                <a:cs typeface="Poppins" panose="00000500000000000000" pitchFamily="2" charset="0"/>
              </a:rPr>
              <a:t>Governing Body: </a:t>
            </a:r>
            <a:r>
              <a:rPr lang="en-GB" sz="3600" b="1" dirty="0">
                <a:solidFill>
                  <a:schemeClr val="bg1"/>
                </a:solidFill>
                <a:latin typeface="Poppins" panose="00000500000000000000" pitchFamily="2" charset="0"/>
                <a:cs typeface="Poppins" panose="00000500000000000000" pitchFamily="2" charset="0"/>
              </a:rPr>
              <a:t>Impact Assessment</a:t>
            </a:r>
          </a:p>
        </p:txBody>
      </p:sp>
      <p:sp>
        <p:nvSpPr>
          <p:cNvPr id="2" name="TextBox 1">
            <a:extLst>
              <a:ext uri="{FF2B5EF4-FFF2-40B4-BE49-F238E27FC236}">
                <a16:creationId xmlns:a16="http://schemas.microsoft.com/office/drawing/2014/main" id="{53CA27EE-098F-A309-304F-EA2600F20015}"/>
              </a:ext>
            </a:extLst>
          </p:cNvPr>
          <p:cNvSpPr txBox="1"/>
          <p:nvPr/>
        </p:nvSpPr>
        <p:spPr>
          <a:xfrm>
            <a:off x="2507226" y="353965"/>
            <a:ext cx="9222658" cy="4173258"/>
          </a:xfrm>
          <a:prstGeom prst="rect">
            <a:avLst/>
          </a:prstGeom>
          <a:noFill/>
        </p:spPr>
        <p:txBody>
          <a:bodyPr wrap="square" rtlCol="0">
            <a:spAutoFit/>
          </a:bodyPr>
          <a:lstStyle/>
          <a:p>
            <a:pPr>
              <a:lnSpc>
                <a:spcPct val="107000"/>
              </a:lnSpc>
              <a:spcAft>
                <a:spcPts val="1800"/>
              </a:spcAft>
            </a:pPr>
            <a:r>
              <a:rPr lang="en-GB" sz="2400" b="1" kern="0" dirty="0">
                <a:solidFill>
                  <a:srgbClr val="002060"/>
                </a:solidFill>
                <a:latin typeface="Poppins" panose="00000500000000000000" pitchFamily="2" charset="0"/>
                <a:ea typeface="Times New Roman" panose="02020603050405020304" pitchFamily="18" charset="0"/>
                <a:cs typeface="Times New Roman" panose="02020603050405020304" pitchFamily="18" charset="0"/>
              </a:rPr>
              <a:t>8</a:t>
            </a:r>
            <a:r>
              <a:rPr lang="en-GB" sz="2400" b="1" kern="0" dirty="0">
                <a:solidFill>
                  <a:srgbClr val="002060"/>
                </a:solidFill>
                <a:effectLst/>
                <a:latin typeface="Poppins" panose="00000500000000000000" pitchFamily="2" charset="0"/>
                <a:ea typeface="Times New Roman" panose="02020603050405020304" pitchFamily="18" charset="0"/>
                <a:cs typeface="Times New Roman" panose="02020603050405020304" pitchFamily="18" charset="0"/>
              </a:rPr>
              <a:t>. Governor Training (CPD)</a:t>
            </a:r>
            <a:endParaRPr lang="en-GB" sz="24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GB" sz="1800" b="1" kern="0" dirty="0">
                <a:effectLst/>
                <a:latin typeface="Poppins" panose="00000500000000000000" pitchFamily="2" charset="0"/>
                <a:ea typeface="Times New Roman" panose="02020603050405020304" pitchFamily="18" charset="0"/>
                <a:cs typeface="Times New Roman" panose="02020603050405020304" pitchFamily="18" charset="0"/>
              </a:rPr>
              <a:t>Improved governance capacity</a:t>
            </a:r>
            <a:r>
              <a:rPr lang="en-GB" sz="1800" kern="0" dirty="0">
                <a:effectLst/>
                <a:latin typeface="Poppins" panose="00000500000000000000" pitchFamily="2" charset="0"/>
                <a:ea typeface="Times New Roman" panose="02020603050405020304" pitchFamily="18" charset="0"/>
                <a:cs typeface="Times New Roman" panose="02020603050405020304" pitchFamily="18" charset="0"/>
              </a:rPr>
              <a:t>: Governors’ participation in training such as safeguarding and new governor induction ensured that they were equipped with the necessary knowledge to fulfil their roles effectively, improving governance capacity.</a:t>
            </a: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GB" sz="1800" b="1" kern="0" dirty="0">
                <a:effectLst/>
                <a:latin typeface="Poppins" panose="00000500000000000000" pitchFamily="2" charset="0"/>
                <a:ea typeface="Times New Roman" panose="02020603050405020304" pitchFamily="18" charset="0"/>
                <a:cs typeface="Times New Roman" panose="02020603050405020304" pitchFamily="18" charset="0"/>
              </a:rPr>
              <a:t>Focused training needs</a:t>
            </a:r>
            <a:r>
              <a:rPr lang="en-GB" sz="1800" kern="0" dirty="0">
                <a:effectLst/>
                <a:latin typeface="Poppins" panose="00000500000000000000" pitchFamily="2" charset="0"/>
                <a:ea typeface="Times New Roman" panose="02020603050405020304" pitchFamily="18" charset="0"/>
                <a:cs typeface="Times New Roman" panose="02020603050405020304" pitchFamily="18" charset="0"/>
              </a:rPr>
              <a:t>: By asking governors to consider their training needs at the start of the year, the governing board ensured that CPD was aligned with strategic priorities and addressed any gaps in skills or knowledge.</a:t>
            </a: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GB" sz="1800" b="1" kern="0" dirty="0">
                <a:effectLst/>
                <a:latin typeface="Poppins" panose="00000500000000000000" pitchFamily="2" charset="0"/>
                <a:ea typeface="Times New Roman" panose="02020603050405020304" pitchFamily="18" charset="0"/>
                <a:cs typeface="Times New Roman" panose="02020603050405020304" pitchFamily="18" charset="0"/>
              </a:rPr>
              <a:t>Better team collaboration</a:t>
            </a:r>
            <a:r>
              <a:rPr lang="en-GB" sz="1800" kern="0" dirty="0">
                <a:effectLst/>
                <a:latin typeface="Poppins" panose="00000500000000000000" pitchFamily="2" charset="0"/>
                <a:ea typeface="Times New Roman" panose="02020603050405020304" pitchFamily="18" charset="0"/>
                <a:cs typeface="Times New Roman" panose="02020603050405020304" pitchFamily="18" charset="0"/>
              </a:rPr>
              <a:t>: The suggestion of a ‘Governor Day’ for team building and training would strengthen the collaboration between governors, leading to more effective and cohesive governance.</a:t>
            </a: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241530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F59F4AC6-2221-5EDA-DE3B-E9F74D444C08}"/>
              </a:ext>
            </a:extLst>
          </p:cNvPr>
          <p:cNvSpPr>
            <a:spLocks noGrp="1"/>
          </p:cNvSpPr>
          <p:nvPr>
            <p:ph type="ftr" sz="quarter" idx="11"/>
          </p:nvPr>
        </p:nvSpPr>
        <p:spPr/>
        <p:txBody>
          <a:bodyPr/>
          <a:lstStyle/>
          <a:p>
            <a:r>
              <a:rPr lang="en-GB" dirty="0">
                <a:latin typeface="Poppins" panose="00000500000000000000" pitchFamily="2" charset="0"/>
                <a:cs typeface="Poppins" panose="00000500000000000000" pitchFamily="2" charset="0"/>
              </a:rPr>
              <a:t>Annual Governor Impact Assessment 2024/25</a:t>
            </a:r>
          </a:p>
        </p:txBody>
      </p:sp>
      <p:pic>
        <p:nvPicPr>
          <p:cNvPr id="6" name="Picture 5">
            <a:extLst>
              <a:ext uri="{FF2B5EF4-FFF2-40B4-BE49-F238E27FC236}">
                <a16:creationId xmlns:a16="http://schemas.microsoft.com/office/drawing/2014/main" id="{EF7F2DB7-3883-6E18-60C0-73985FE8E66D}"/>
              </a:ext>
            </a:extLst>
          </p:cNvPr>
          <p:cNvPicPr>
            <a:picLocks noChangeAspect="1"/>
          </p:cNvPicPr>
          <p:nvPr/>
        </p:nvPicPr>
        <p:blipFill>
          <a:blip r:embed="rId2"/>
          <a:stretch>
            <a:fillRect/>
          </a:stretch>
        </p:blipFill>
        <p:spPr>
          <a:xfrm>
            <a:off x="11024558" y="5931083"/>
            <a:ext cx="962557" cy="790392"/>
          </a:xfrm>
          <a:prstGeom prst="rect">
            <a:avLst/>
          </a:prstGeom>
        </p:spPr>
      </p:pic>
      <p:pic>
        <p:nvPicPr>
          <p:cNvPr id="8" name="Picture 7">
            <a:extLst>
              <a:ext uri="{FF2B5EF4-FFF2-40B4-BE49-F238E27FC236}">
                <a16:creationId xmlns:a16="http://schemas.microsoft.com/office/drawing/2014/main" id="{32572110-3B3D-AFC8-397A-D312980343B4}"/>
              </a:ext>
            </a:extLst>
          </p:cNvPr>
          <p:cNvPicPr>
            <a:picLocks noChangeAspect="1"/>
          </p:cNvPicPr>
          <p:nvPr/>
        </p:nvPicPr>
        <p:blipFill>
          <a:blip r:embed="rId3"/>
          <a:stretch>
            <a:fillRect/>
          </a:stretch>
        </p:blipFill>
        <p:spPr>
          <a:xfrm>
            <a:off x="10088488" y="117954"/>
            <a:ext cx="1898627" cy="270008"/>
          </a:xfrm>
          <a:prstGeom prst="rect">
            <a:avLst/>
          </a:prstGeom>
        </p:spPr>
      </p:pic>
      <p:sp>
        <p:nvSpPr>
          <p:cNvPr id="12" name="TextBox 11">
            <a:extLst>
              <a:ext uri="{FF2B5EF4-FFF2-40B4-BE49-F238E27FC236}">
                <a16:creationId xmlns:a16="http://schemas.microsoft.com/office/drawing/2014/main" id="{EF462DE6-104E-7EBE-FB4B-07B6EE7ABED9}"/>
              </a:ext>
            </a:extLst>
          </p:cNvPr>
          <p:cNvSpPr txBox="1"/>
          <p:nvPr/>
        </p:nvSpPr>
        <p:spPr>
          <a:xfrm>
            <a:off x="4847651" y="910679"/>
            <a:ext cx="6094562" cy="5247590"/>
          </a:xfrm>
          <a:prstGeom prst="rect">
            <a:avLst/>
          </a:prstGeom>
          <a:noFill/>
        </p:spPr>
        <p:txBody>
          <a:bodyPr wrap="square">
            <a:spAutoFit/>
          </a:bodyPr>
          <a:lstStyle/>
          <a:p>
            <a:r>
              <a:rPr lang="en-GB" sz="1400" dirty="0">
                <a:latin typeface="Poppins" panose="00000500000000000000" pitchFamily="2" charset="0"/>
                <a:cs typeface="Poppins" panose="00000500000000000000" pitchFamily="2" charset="0"/>
              </a:rPr>
              <a:t>This year marked a significant milestone for </a:t>
            </a:r>
            <a:r>
              <a:rPr lang="en-GB" sz="1400" dirty="0" err="1">
                <a:latin typeface="Poppins" panose="00000500000000000000" pitchFamily="2" charset="0"/>
                <a:cs typeface="Poppins" panose="00000500000000000000" pitchFamily="2" charset="0"/>
              </a:rPr>
              <a:t>Christleton</a:t>
            </a:r>
            <a:r>
              <a:rPr lang="en-GB" sz="1400" dirty="0">
                <a:latin typeface="Poppins" panose="00000500000000000000" pitchFamily="2" charset="0"/>
                <a:cs typeface="Poppins" panose="00000500000000000000" pitchFamily="2" charset="0"/>
              </a:rPr>
              <a:t> Primary School with the successful completion of our full Ofsted inspection in October 2024. The outcome reflected the hard work of staff, the enthusiasm of pupils, and the dedication of the governing body.</a:t>
            </a:r>
          </a:p>
          <a:p>
            <a:endParaRPr lang="en-GB" sz="1400" dirty="0">
              <a:latin typeface="Poppins" panose="00000500000000000000" pitchFamily="2" charset="0"/>
              <a:cs typeface="Poppins" panose="00000500000000000000" pitchFamily="2" charset="0"/>
            </a:endParaRPr>
          </a:p>
          <a:p>
            <a:r>
              <a:rPr lang="en-GB" sz="1400" dirty="0">
                <a:latin typeface="Poppins" panose="00000500000000000000" pitchFamily="2" charset="0"/>
                <a:cs typeface="Poppins" panose="00000500000000000000" pitchFamily="2" charset="0"/>
              </a:rPr>
              <a:t>We are proud of this achievement, but we remain firmly focused on continuous improvement. As governors, our role is to provide strategic direction, hold leaders to account, and ensure resources are used effectively. Over the past year we have challenged, supported, and celebrated the work of the school, always guided by our shared vision: “Be the best you can be.”</a:t>
            </a:r>
          </a:p>
          <a:p>
            <a:endParaRPr lang="en-GB" sz="1400" dirty="0">
              <a:latin typeface="Poppins" panose="00000500000000000000" pitchFamily="2" charset="0"/>
              <a:cs typeface="Poppins" panose="00000500000000000000" pitchFamily="2" charset="0"/>
            </a:endParaRPr>
          </a:p>
          <a:p>
            <a:r>
              <a:rPr lang="en-GB" sz="1400" dirty="0">
                <a:latin typeface="Poppins" panose="00000500000000000000" pitchFamily="2" charset="0"/>
                <a:cs typeface="Poppins" panose="00000500000000000000" pitchFamily="2" charset="0"/>
              </a:rPr>
              <a:t>Looking ahead, we will build on the strengths recognised by Ofsted while continuing to drive further improvement in outcomes, opportunities, and well-being for every child.</a:t>
            </a:r>
          </a:p>
          <a:p>
            <a:endParaRPr lang="en-GB" sz="1400" dirty="0">
              <a:latin typeface="Poppins" panose="00000500000000000000" pitchFamily="2" charset="0"/>
              <a:cs typeface="Poppins" panose="00000500000000000000" pitchFamily="2" charset="0"/>
            </a:endParaRPr>
          </a:p>
          <a:p>
            <a:r>
              <a:rPr lang="en-GB" sz="1400" dirty="0">
                <a:latin typeface="Poppins" panose="00000500000000000000" pitchFamily="2" charset="0"/>
                <a:cs typeface="Poppins" panose="00000500000000000000" pitchFamily="2" charset="0"/>
              </a:rPr>
              <a:t>With sincere thanks for the ongoing support and partnership,</a:t>
            </a:r>
          </a:p>
          <a:p>
            <a:endParaRPr lang="en-GB" dirty="0">
              <a:latin typeface="Poppins" panose="00000500000000000000" pitchFamily="2" charset="0"/>
              <a:cs typeface="Poppins" panose="00000500000000000000" pitchFamily="2" charset="0"/>
            </a:endParaRPr>
          </a:p>
          <a:p>
            <a:endParaRPr lang="en-GB" sz="1800" dirty="0">
              <a:latin typeface="Poppins" panose="00000500000000000000" pitchFamily="2" charset="0"/>
              <a:cs typeface="Poppins" panose="00000500000000000000" pitchFamily="2" charset="0"/>
            </a:endParaRPr>
          </a:p>
          <a:p>
            <a:endParaRPr lang="en-GB" sz="1800" dirty="0">
              <a:latin typeface="Poppins" panose="00000500000000000000" pitchFamily="2" charset="0"/>
              <a:cs typeface="Poppins" panose="00000500000000000000" pitchFamily="2" charset="0"/>
            </a:endParaRPr>
          </a:p>
          <a:p>
            <a:pPr>
              <a:spcBef>
                <a:spcPts val="600"/>
              </a:spcBef>
              <a:spcAft>
                <a:spcPts val="600"/>
              </a:spcAft>
            </a:pPr>
            <a:r>
              <a:rPr lang="en-GB" sz="1400" dirty="0">
                <a:latin typeface="Poppins" panose="00000500000000000000" pitchFamily="2" charset="0"/>
                <a:cs typeface="Poppins" panose="00000500000000000000" pitchFamily="2" charset="0"/>
              </a:rPr>
              <a:t>David Lewis, </a:t>
            </a:r>
          </a:p>
          <a:p>
            <a:pPr>
              <a:spcBef>
                <a:spcPts val="600"/>
              </a:spcBef>
              <a:spcAft>
                <a:spcPts val="600"/>
              </a:spcAft>
            </a:pPr>
            <a:r>
              <a:rPr lang="en-GB" sz="1400" dirty="0">
                <a:latin typeface="Poppins" panose="00000500000000000000" pitchFamily="2" charset="0"/>
                <a:cs typeface="Poppins" panose="00000500000000000000" pitchFamily="2" charset="0"/>
              </a:rPr>
              <a:t>Chair of Governors</a:t>
            </a:r>
            <a:endParaRPr lang="en-GB" sz="1400" dirty="0"/>
          </a:p>
        </p:txBody>
      </p:sp>
      <p:pic>
        <p:nvPicPr>
          <p:cNvPr id="13" name="Picture 12" descr="A black and white drawing of a person&#10;&#10;Description automatically generated">
            <a:extLst>
              <a:ext uri="{FF2B5EF4-FFF2-40B4-BE49-F238E27FC236}">
                <a16:creationId xmlns:a16="http://schemas.microsoft.com/office/drawing/2014/main" id="{DA045007-D80A-CCBB-49EB-6A58D2A49A0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045014" y="4663957"/>
            <a:ext cx="1666336" cy="731871"/>
          </a:xfrm>
          <a:prstGeom prst="rect">
            <a:avLst/>
          </a:prstGeom>
        </p:spPr>
      </p:pic>
      <p:sp>
        <p:nvSpPr>
          <p:cNvPr id="15" name="Rectangle 14">
            <a:extLst>
              <a:ext uri="{FF2B5EF4-FFF2-40B4-BE49-F238E27FC236}">
                <a16:creationId xmlns:a16="http://schemas.microsoft.com/office/drawing/2014/main" id="{A763A3E3-1252-5FDC-99AD-A42D1690C713}"/>
              </a:ext>
            </a:extLst>
          </p:cNvPr>
          <p:cNvSpPr/>
          <p:nvPr/>
        </p:nvSpPr>
        <p:spPr>
          <a:xfrm>
            <a:off x="-1" y="0"/>
            <a:ext cx="4064479" cy="6858000"/>
          </a:xfrm>
          <a:prstGeom prst="rect">
            <a:avLst/>
          </a:prstGeom>
          <a:solidFill>
            <a:srgbClr val="00206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TextBox 13">
            <a:extLst>
              <a:ext uri="{FF2B5EF4-FFF2-40B4-BE49-F238E27FC236}">
                <a16:creationId xmlns:a16="http://schemas.microsoft.com/office/drawing/2014/main" id="{3C7E526F-800D-076E-21C5-3B987B58C808}"/>
              </a:ext>
            </a:extLst>
          </p:cNvPr>
          <p:cNvSpPr txBox="1"/>
          <p:nvPr/>
        </p:nvSpPr>
        <p:spPr>
          <a:xfrm>
            <a:off x="-862642" y="1570008"/>
            <a:ext cx="4664734" cy="3354765"/>
          </a:xfrm>
          <a:prstGeom prst="rect">
            <a:avLst/>
          </a:prstGeom>
          <a:noFill/>
        </p:spPr>
        <p:txBody>
          <a:bodyPr wrap="square">
            <a:spAutoFit/>
          </a:bodyPr>
          <a:lstStyle/>
          <a:p>
            <a:pPr algn="r"/>
            <a:r>
              <a:rPr lang="en-GB" sz="3600" dirty="0">
                <a:solidFill>
                  <a:schemeClr val="bg1"/>
                </a:solidFill>
                <a:latin typeface="Poppins" panose="00000500000000000000" pitchFamily="2" charset="0"/>
                <a:cs typeface="Poppins" panose="00000500000000000000" pitchFamily="2" charset="0"/>
              </a:rPr>
              <a:t>2024/25</a:t>
            </a:r>
          </a:p>
          <a:p>
            <a:pPr algn="r"/>
            <a:r>
              <a:rPr lang="en-GB" sz="4400" b="1" dirty="0">
                <a:solidFill>
                  <a:schemeClr val="bg1"/>
                </a:solidFill>
                <a:latin typeface="Poppins" panose="00000500000000000000" pitchFamily="2" charset="0"/>
                <a:cs typeface="Poppins" panose="00000500000000000000" pitchFamily="2" charset="0"/>
              </a:rPr>
              <a:t>Annual Governor Impact Assessment</a:t>
            </a:r>
          </a:p>
        </p:txBody>
      </p:sp>
    </p:spTree>
    <p:extLst>
      <p:ext uri="{BB962C8B-B14F-4D97-AF65-F5344CB8AC3E}">
        <p14:creationId xmlns:p14="http://schemas.microsoft.com/office/powerpoint/2010/main" val="37410673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F59F4AC6-2221-5EDA-DE3B-E9F74D444C08}"/>
              </a:ext>
            </a:extLst>
          </p:cNvPr>
          <p:cNvSpPr>
            <a:spLocks noGrp="1"/>
          </p:cNvSpPr>
          <p:nvPr>
            <p:ph type="ftr" sz="quarter" idx="11"/>
          </p:nvPr>
        </p:nvSpPr>
        <p:spPr/>
        <p:txBody>
          <a:bodyPr/>
          <a:lstStyle/>
          <a:p>
            <a:r>
              <a:rPr lang="en-GB" dirty="0">
                <a:latin typeface="Poppins" panose="00000500000000000000" pitchFamily="2" charset="0"/>
                <a:cs typeface="Poppins" panose="00000500000000000000" pitchFamily="2" charset="0"/>
              </a:rPr>
              <a:t>Annual Governor Impact Assessment 2023/24</a:t>
            </a:r>
          </a:p>
        </p:txBody>
      </p:sp>
      <p:pic>
        <p:nvPicPr>
          <p:cNvPr id="6" name="Picture 5">
            <a:extLst>
              <a:ext uri="{FF2B5EF4-FFF2-40B4-BE49-F238E27FC236}">
                <a16:creationId xmlns:a16="http://schemas.microsoft.com/office/drawing/2014/main" id="{EF7F2DB7-3883-6E18-60C0-73985FE8E66D}"/>
              </a:ext>
            </a:extLst>
          </p:cNvPr>
          <p:cNvPicPr>
            <a:picLocks noChangeAspect="1"/>
          </p:cNvPicPr>
          <p:nvPr/>
        </p:nvPicPr>
        <p:blipFill>
          <a:blip r:embed="rId2"/>
          <a:stretch>
            <a:fillRect/>
          </a:stretch>
        </p:blipFill>
        <p:spPr>
          <a:xfrm>
            <a:off x="11024558" y="5931083"/>
            <a:ext cx="962557" cy="790392"/>
          </a:xfrm>
          <a:prstGeom prst="rect">
            <a:avLst/>
          </a:prstGeom>
        </p:spPr>
      </p:pic>
      <p:pic>
        <p:nvPicPr>
          <p:cNvPr id="8" name="Picture 7">
            <a:extLst>
              <a:ext uri="{FF2B5EF4-FFF2-40B4-BE49-F238E27FC236}">
                <a16:creationId xmlns:a16="http://schemas.microsoft.com/office/drawing/2014/main" id="{32572110-3B3D-AFC8-397A-D312980343B4}"/>
              </a:ext>
            </a:extLst>
          </p:cNvPr>
          <p:cNvPicPr>
            <a:picLocks noChangeAspect="1"/>
          </p:cNvPicPr>
          <p:nvPr/>
        </p:nvPicPr>
        <p:blipFill>
          <a:blip r:embed="rId3"/>
          <a:stretch>
            <a:fillRect/>
          </a:stretch>
        </p:blipFill>
        <p:spPr>
          <a:xfrm>
            <a:off x="10088488" y="117954"/>
            <a:ext cx="1898627" cy="270008"/>
          </a:xfrm>
          <a:prstGeom prst="rect">
            <a:avLst/>
          </a:prstGeom>
        </p:spPr>
      </p:pic>
      <p:sp>
        <p:nvSpPr>
          <p:cNvPr id="2" name="TextBox 1">
            <a:extLst>
              <a:ext uri="{FF2B5EF4-FFF2-40B4-BE49-F238E27FC236}">
                <a16:creationId xmlns:a16="http://schemas.microsoft.com/office/drawing/2014/main" id="{87C71371-0027-CF38-B6E2-585B3689D928}"/>
              </a:ext>
            </a:extLst>
          </p:cNvPr>
          <p:cNvSpPr txBox="1"/>
          <p:nvPr/>
        </p:nvSpPr>
        <p:spPr>
          <a:xfrm>
            <a:off x="2491220" y="570827"/>
            <a:ext cx="9572311" cy="5863144"/>
          </a:xfrm>
          <a:prstGeom prst="rect">
            <a:avLst/>
          </a:prstGeom>
          <a:noFill/>
        </p:spPr>
        <p:txBody>
          <a:bodyPr wrap="square" rtlCol="0">
            <a:spAutoFit/>
          </a:bodyPr>
          <a:lstStyle/>
          <a:p>
            <a:pPr>
              <a:spcBef>
                <a:spcPts val="600"/>
              </a:spcBef>
              <a:spcAft>
                <a:spcPts val="600"/>
              </a:spcAft>
              <a:tabLst>
                <a:tab pos="4305300" algn="l"/>
              </a:tabLst>
            </a:pPr>
            <a:r>
              <a:rPr lang="en-GB" sz="1300" dirty="0">
                <a:latin typeface="Poppins" panose="00000500000000000000" pitchFamily="2" charset="0"/>
                <a:cs typeface="Poppins" panose="00000500000000000000" pitchFamily="2" charset="0"/>
              </a:rPr>
              <a:t>At </a:t>
            </a:r>
            <a:r>
              <a:rPr lang="en-GB" sz="1300" dirty="0" err="1">
                <a:latin typeface="Poppins" panose="00000500000000000000" pitchFamily="2" charset="0"/>
                <a:cs typeface="Poppins" panose="00000500000000000000" pitchFamily="2" charset="0"/>
              </a:rPr>
              <a:t>Christleton</a:t>
            </a:r>
            <a:r>
              <a:rPr lang="en-GB" sz="1300" dirty="0">
                <a:latin typeface="Poppins" panose="00000500000000000000" pitchFamily="2" charset="0"/>
                <a:cs typeface="Poppins" panose="00000500000000000000" pitchFamily="2" charset="0"/>
              </a:rPr>
              <a:t> Primary School, the Governing Body is deeply committed to ensuring the highest standards of welfare and education for all our children. Our ethos, encapsulated by the motto "Be the best you can be," guides every decision we make, and we work collaboratively with the school leadership team to support and challenge the school in achieving this goal. Our core mission is to ensure that every child at </a:t>
            </a:r>
            <a:r>
              <a:rPr lang="en-GB" sz="1300" dirty="0" err="1">
                <a:latin typeface="Poppins" panose="00000500000000000000" pitchFamily="2" charset="0"/>
                <a:cs typeface="Poppins" panose="00000500000000000000" pitchFamily="2" charset="0"/>
              </a:rPr>
              <a:t>Christleton</a:t>
            </a:r>
            <a:r>
              <a:rPr lang="en-GB" sz="1300" dirty="0">
                <a:latin typeface="Poppins" panose="00000500000000000000" pitchFamily="2" charset="0"/>
                <a:cs typeface="Poppins" panose="00000500000000000000" pitchFamily="2" charset="0"/>
              </a:rPr>
              <a:t> Primary leaves with the skills, knowledge, and confidence to excel in life.</a:t>
            </a:r>
          </a:p>
          <a:p>
            <a:pPr>
              <a:spcBef>
                <a:spcPts val="600"/>
              </a:spcBef>
              <a:spcAft>
                <a:spcPts val="600"/>
              </a:spcAft>
              <a:tabLst>
                <a:tab pos="4305300" algn="l"/>
              </a:tabLst>
            </a:pPr>
            <a:r>
              <a:rPr lang="en-GB" sz="1300" dirty="0">
                <a:latin typeface="Poppins" panose="00000500000000000000" pitchFamily="2" charset="0"/>
                <a:cs typeface="Poppins" panose="00000500000000000000" pitchFamily="2" charset="0"/>
              </a:rPr>
              <a:t>The Governing Body operates with a clear sense of purpose, built on our collective Code of Conduct, which guides us in our duties. We are dedicated to upholding the following core strategic functions:</a:t>
            </a:r>
          </a:p>
          <a:p>
            <a:pPr marL="630238" indent="-449263">
              <a:spcBef>
                <a:spcPts val="600"/>
              </a:spcBef>
              <a:spcAft>
                <a:spcPts val="600"/>
              </a:spcAft>
              <a:buFont typeface="+mj-lt"/>
              <a:buAutoNum type="arabicPeriod"/>
              <a:tabLst>
                <a:tab pos="4305300" algn="l"/>
              </a:tabLst>
            </a:pPr>
            <a:r>
              <a:rPr lang="en-GB" sz="1300" b="1" dirty="0">
                <a:latin typeface="Poppins" panose="00000500000000000000" pitchFamily="2" charset="0"/>
                <a:cs typeface="Poppins" panose="00000500000000000000" pitchFamily="2" charset="0"/>
              </a:rPr>
              <a:t>Establishing the strategic direction of the school</a:t>
            </a:r>
            <a:r>
              <a:rPr lang="en-GB" sz="1300" dirty="0">
                <a:latin typeface="Poppins" panose="00000500000000000000" pitchFamily="2" charset="0"/>
                <a:cs typeface="Poppins" panose="00000500000000000000" pitchFamily="2" charset="0"/>
              </a:rPr>
              <a:t>: We work with the headteacher and senior leadership team to define the school’s long-term vision and set its strategic objectives.</a:t>
            </a:r>
          </a:p>
          <a:p>
            <a:pPr marL="630238" indent="-449263">
              <a:spcBef>
                <a:spcPts val="600"/>
              </a:spcBef>
              <a:spcAft>
                <a:spcPts val="600"/>
              </a:spcAft>
              <a:buFont typeface="+mj-lt"/>
              <a:buAutoNum type="arabicPeriod"/>
              <a:tabLst>
                <a:tab pos="4305300" algn="l"/>
              </a:tabLst>
            </a:pPr>
            <a:r>
              <a:rPr lang="en-GB" sz="1300" b="1" dirty="0">
                <a:latin typeface="Poppins" panose="00000500000000000000" pitchFamily="2" charset="0"/>
                <a:cs typeface="Poppins" panose="00000500000000000000" pitchFamily="2" charset="0"/>
              </a:rPr>
              <a:t>Ensuring accountability</a:t>
            </a:r>
            <a:r>
              <a:rPr lang="en-GB" sz="1300" dirty="0">
                <a:latin typeface="Poppins" panose="00000500000000000000" pitchFamily="2" charset="0"/>
                <a:cs typeface="Poppins" panose="00000500000000000000" pitchFamily="2" charset="0"/>
              </a:rPr>
              <a:t>: We hold the headteacher and leadership team to account for the performance of the school, ensuring that high standards are maintained in teaching, learning, and pupil outcomes.</a:t>
            </a:r>
          </a:p>
          <a:p>
            <a:pPr marL="630238" indent="-449263">
              <a:spcBef>
                <a:spcPts val="600"/>
              </a:spcBef>
              <a:spcAft>
                <a:spcPts val="600"/>
              </a:spcAft>
              <a:buFont typeface="+mj-lt"/>
              <a:buAutoNum type="arabicPeriod"/>
              <a:tabLst>
                <a:tab pos="4305300" algn="l"/>
              </a:tabLst>
            </a:pPr>
            <a:r>
              <a:rPr lang="en-GB" sz="1300" b="1" dirty="0">
                <a:latin typeface="Poppins" panose="00000500000000000000" pitchFamily="2" charset="0"/>
                <a:cs typeface="Poppins" panose="00000500000000000000" pitchFamily="2" charset="0"/>
              </a:rPr>
              <a:t>Ensuring financial probity</a:t>
            </a:r>
            <a:r>
              <a:rPr lang="en-GB" sz="1300" dirty="0">
                <a:latin typeface="Poppins" panose="00000500000000000000" pitchFamily="2" charset="0"/>
                <a:cs typeface="Poppins" panose="00000500000000000000" pitchFamily="2" charset="0"/>
              </a:rPr>
              <a:t>: We oversee the financial performance of the school, ensuring that its resources are managed effectively and that value for money is achieved.</a:t>
            </a:r>
          </a:p>
          <a:p>
            <a:pPr>
              <a:spcBef>
                <a:spcPts val="600"/>
              </a:spcBef>
              <a:spcAft>
                <a:spcPts val="600"/>
              </a:spcAft>
              <a:tabLst>
                <a:tab pos="4305300" algn="l"/>
              </a:tabLst>
            </a:pPr>
            <a:r>
              <a:rPr lang="en-GB" sz="1300" dirty="0">
                <a:latin typeface="Poppins" panose="00000500000000000000" pitchFamily="2" charset="0"/>
                <a:cs typeface="Poppins" panose="00000500000000000000" pitchFamily="2" charset="0"/>
              </a:rPr>
              <a:t>The Governing Body meets six times a year as a Full Governing Board, and we actively engage in school life through regular visits, observations, and involvement in strategic discussions. Each governor plays a crucial role in maintaining the school’s focus on continuous improvement, safeguarding, and the well-being of all children. Individual governors take on specific responsibilities, such as oversight of particular subjects and areas of governance (e.g., finance, safeguarding).</a:t>
            </a:r>
          </a:p>
          <a:p>
            <a:pPr>
              <a:spcBef>
                <a:spcPts val="600"/>
              </a:spcBef>
              <a:spcAft>
                <a:spcPts val="600"/>
              </a:spcAft>
              <a:tabLst>
                <a:tab pos="4305300" algn="l"/>
              </a:tabLst>
            </a:pPr>
            <a:r>
              <a:rPr lang="en-GB" sz="1300" dirty="0">
                <a:latin typeface="Poppins" panose="00000500000000000000" pitchFamily="2" charset="0"/>
                <a:cs typeface="Poppins" panose="00000500000000000000" pitchFamily="2" charset="0"/>
              </a:rPr>
              <a:t>As governors, we work collaboratively and transparently. Our commitment includes acting fairly and without prejudice, promoting open governance, and always considering the wider community in our decision-making. We accept collective responsibility for the decisions of the board and work within the framework of school policies and regulations. Each governor commits to personal development through ongoing training, school visits, and participation in school activities, ensuring that we remain well-informed and effective in our roles.</a:t>
            </a:r>
          </a:p>
          <a:p>
            <a:endParaRPr lang="en-GB" sz="1100" dirty="0">
              <a:latin typeface="Poppins" panose="00000500000000000000" pitchFamily="2" charset="0"/>
              <a:cs typeface="Poppins" panose="00000500000000000000" pitchFamily="2" charset="0"/>
            </a:endParaRPr>
          </a:p>
        </p:txBody>
      </p:sp>
      <p:sp>
        <p:nvSpPr>
          <p:cNvPr id="7" name="Rectangle 6">
            <a:extLst>
              <a:ext uri="{FF2B5EF4-FFF2-40B4-BE49-F238E27FC236}">
                <a16:creationId xmlns:a16="http://schemas.microsoft.com/office/drawing/2014/main" id="{0AC2F24B-BA08-16A1-2D6A-47DEB0018536}"/>
              </a:ext>
            </a:extLst>
          </p:cNvPr>
          <p:cNvSpPr/>
          <p:nvPr/>
        </p:nvSpPr>
        <p:spPr>
          <a:xfrm>
            <a:off x="-1" y="0"/>
            <a:ext cx="2267317" cy="6858000"/>
          </a:xfrm>
          <a:prstGeom prst="rect">
            <a:avLst/>
          </a:prstGeom>
          <a:solidFill>
            <a:srgbClr val="00206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TextBox 8">
            <a:extLst>
              <a:ext uri="{FF2B5EF4-FFF2-40B4-BE49-F238E27FC236}">
                <a16:creationId xmlns:a16="http://schemas.microsoft.com/office/drawing/2014/main" id="{9D8226AF-FB36-C34F-55B9-747E87629031}"/>
              </a:ext>
            </a:extLst>
          </p:cNvPr>
          <p:cNvSpPr txBox="1"/>
          <p:nvPr/>
        </p:nvSpPr>
        <p:spPr>
          <a:xfrm>
            <a:off x="128469" y="831038"/>
            <a:ext cx="1415772" cy="5890437"/>
          </a:xfrm>
          <a:prstGeom prst="rect">
            <a:avLst/>
          </a:prstGeom>
          <a:noFill/>
        </p:spPr>
        <p:txBody>
          <a:bodyPr vert="vert270" wrap="square" rtlCol="0">
            <a:spAutoFit/>
          </a:bodyPr>
          <a:lstStyle/>
          <a:p>
            <a:r>
              <a:rPr lang="en-GB" sz="4400" b="1" dirty="0">
                <a:solidFill>
                  <a:schemeClr val="bg1"/>
                </a:solidFill>
                <a:latin typeface="Poppins" panose="00000500000000000000" pitchFamily="2" charset="0"/>
                <a:cs typeface="Poppins" panose="00000500000000000000" pitchFamily="2" charset="0"/>
              </a:rPr>
              <a:t>Governing Body: </a:t>
            </a:r>
            <a:r>
              <a:rPr lang="en-GB" sz="3600" b="1" dirty="0">
                <a:solidFill>
                  <a:schemeClr val="bg1"/>
                </a:solidFill>
                <a:latin typeface="Poppins" panose="00000500000000000000" pitchFamily="2" charset="0"/>
                <a:cs typeface="Poppins" panose="00000500000000000000" pitchFamily="2" charset="0"/>
              </a:rPr>
              <a:t>Introduction</a:t>
            </a:r>
          </a:p>
        </p:txBody>
      </p:sp>
    </p:spTree>
    <p:extLst>
      <p:ext uri="{BB962C8B-B14F-4D97-AF65-F5344CB8AC3E}">
        <p14:creationId xmlns:p14="http://schemas.microsoft.com/office/powerpoint/2010/main" val="28199063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F59F4AC6-2221-5EDA-DE3B-E9F74D444C08}"/>
              </a:ext>
            </a:extLst>
          </p:cNvPr>
          <p:cNvSpPr>
            <a:spLocks noGrp="1"/>
          </p:cNvSpPr>
          <p:nvPr>
            <p:ph type="ftr" sz="quarter" idx="11"/>
          </p:nvPr>
        </p:nvSpPr>
        <p:spPr/>
        <p:txBody>
          <a:bodyPr/>
          <a:lstStyle/>
          <a:p>
            <a:r>
              <a:rPr lang="en-GB" dirty="0">
                <a:latin typeface="Poppins" panose="00000500000000000000" pitchFamily="2" charset="0"/>
                <a:cs typeface="Poppins" panose="00000500000000000000" pitchFamily="2" charset="0"/>
              </a:rPr>
              <a:t>Annual Governor Impact Assessment 2024/25</a:t>
            </a:r>
          </a:p>
        </p:txBody>
      </p:sp>
      <p:pic>
        <p:nvPicPr>
          <p:cNvPr id="6" name="Picture 5">
            <a:extLst>
              <a:ext uri="{FF2B5EF4-FFF2-40B4-BE49-F238E27FC236}">
                <a16:creationId xmlns:a16="http://schemas.microsoft.com/office/drawing/2014/main" id="{EF7F2DB7-3883-6E18-60C0-73985FE8E66D}"/>
              </a:ext>
            </a:extLst>
          </p:cNvPr>
          <p:cNvPicPr>
            <a:picLocks noChangeAspect="1"/>
          </p:cNvPicPr>
          <p:nvPr/>
        </p:nvPicPr>
        <p:blipFill>
          <a:blip r:embed="rId2"/>
          <a:stretch>
            <a:fillRect/>
          </a:stretch>
        </p:blipFill>
        <p:spPr>
          <a:xfrm>
            <a:off x="11024558" y="5931083"/>
            <a:ext cx="962557" cy="790392"/>
          </a:xfrm>
          <a:prstGeom prst="rect">
            <a:avLst/>
          </a:prstGeom>
        </p:spPr>
      </p:pic>
      <p:pic>
        <p:nvPicPr>
          <p:cNvPr id="8" name="Picture 7">
            <a:extLst>
              <a:ext uri="{FF2B5EF4-FFF2-40B4-BE49-F238E27FC236}">
                <a16:creationId xmlns:a16="http://schemas.microsoft.com/office/drawing/2014/main" id="{32572110-3B3D-AFC8-397A-D312980343B4}"/>
              </a:ext>
            </a:extLst>
          </p:cNvPr>
          <p:cNvPicPr>
            <a:picLocks noChangeAspect="1"/>
          </p:cNvPicPr>
          <p:nvPr/>
        </p:nvPicPr>
        <p:blipFill>
          <a:blip r:embed="rId3"/>
          <a:stretch>
            <a:fillRect/>
          </a:stretch>
        </p:blipFill>
        <p:spPr>
          <a:xfrm>
            <a:off x="10088488" y="117954"/>
            <a:ext cx="1898627" cy="270008"/>
          </a:xfrm>
          <a:prstGeom prst="rect">
            <a:avLst/>
          </a:prstGeom>
        </p:spPr>
      </p:pic>
      <p:sp>
        <p:nvSpPr>
          <p:cNvPr id="7" name="Rectangle 6">
            <a:extLst>
              <a:ext uri="{FF2B5EF4-FFF2-40B4-BE49-F238E27FC236}">
                <a16:creationId xmlns:a16="http://schemas.microsoft.com/office/drawing/2014/main" id="{0AC2F24B-BA08-16A1-2D6A-47DEB0018536}"/>
              </a:ext>
            </a:extLst>
          </p:cNvPr>
          <p:cNvSpPr/>
          <p:nvPr/>
        </p:nvSpPr>
        <p:spPr>
          <a:xfrm>
            <a:off x="-1" y="0"/>
            <a:ext cx="2267317" cy="6858000"/>
          </a:xfrm>
          <a:prstGeom prst="rect">
            <a:avLst/>
          </a:prstGeom>
          <a:solidFill>
            <a:srgbClr val="00206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TextBox 4">
            <a:extLst>
              <a:ext uri="{FF2B5EF4-FFF2-40B4-BE49-F238E27FC236}">
                <a16:creationId xmlns:a16="http://schemas.microsoft.com/office/drawing/2014/main" id="{C9F1F16C-9024-D6E9-E72F-F6125E3E6065}"/>
              </a:ext>
            </a:extLst>
          </p:cNvPr>
          <p:cNvSpPr txBox="1"/>
          <p:nvPr/>
        </p:nvSpPr>
        <p:spPr>
          <a:xfrm>
            <a:off x="128469" y="831038"/>
            <a:ext cx="1969770" cy="5890437"/>
          </a:xfrm>
          <a:prstGeom prst="rect">
            <a:avLst/>
          </a:prstGeom>
          <a:noFill/>
        </p:spPr>
        <p:txBody>
          <a:bodyPr vert="vert270" wrap="square" rtlCol="0">
            <a:spAutoFit/>
          </a:bodyPr>
          <a:lstStyle/>
          <a:p>
            <a:r>
              <a:rPr lang="en-GB" sz="4400" b="1" dirty="0">
                <a:solidFill>
                  <a:schemeClr val="bg1"/>
                </a:solidFill>
                <a:latin typeface="Poppins" panose="00000500000000000000" pitchFamily="2" charset="0"/>
                <a:cs typeface="Poppins" panose="00000500000000000000" pitchFamily="2" charset="0"/>
              </a:rPr>
              <a:t>Governing Body: </a:t>
            </a:r>
            <a:r>
              <a:rPr lang="en-GB" sz="3600" b="1" dirty="0">
                <a:solidFill>
                  <a:schemeClr val="bg1"/>
                </a:solidFill>
                <a:latin typeface="Poppins" panose="00000500000000000000" pitchFamily="2" charset="0"/>
                <a:cs typeface="Poppins" panose="00000500000000000000" pitchFamily="2" charset="0"/>
              </a:rPr>
              <a:t>Membership &amp; Attendance</a:t>
            </a:r>
          </a:p>
        </p:txBody>
      </p:sp>
      <p:graphicFrame>
        <p:nvGraphicFramePr>
          <p:cNvPr id="10" name="Table 9">
            <a:extLst>
              <a:ext uri="{FF2B5EF4-FFF2-40B4-BE49-F238E27FC236}">
                <a16:creationId xmlns:a16="http://schemas.microsoft.com/office/drawing/2014/main" id="{391000D1-9AAF-317D-B14B-3FA4E64177BF}"/>
              </a:ext>
            </a:extLst>
          </p:cNvPr>
          <p:cNvGraphicFramePr>
            <a:graphicFrameLocks noGrp="1"/>
          </p:cNvGraphicFramePr>
          <p:nvPr>
            <p:extLst>
              <p:ext uri="{D42A27DB-BD31-4B8C-83A1-F6EECF244321}">
                <p14:modId xmlns:p14="http://schemas.microsoft.com/office/powerpoint/2010/main" val="779685846"/>
              </p:ext>
            </p:extLst>
          </p:nvPr>
        </p:nvGraphicFramePr>
        <p:xfrm>
          <a:off x="2710731" y="658981"/>
          <a:ext cx="9157997" cy="4744289"/>
        </p:xfrm>
        <a:graphic>
          <a:graphicData uri="http://schemas.openxmlformats.org/drawingml/2006/table">
            <a:tbl>
              <a:tblPr firstRow="1" firstCol="1" bandRow="1">
                <a:tableStyleId>{5C22544A-7EE6-4342-B048-85BDC9FD1C3A}</a:tableStyleId>
              </a:tblPr>
              <a:tblGrid>
                <a:gridCol w="1454458">
                  <a:extLst>
                    <a:ext uri="{9D8B030D-6E8A-4147-A177-3AD203B41FA5}">
                      <a16:colId xmlns:a16="http://schemas.microsoft.com/office/drawing/2014/main" val="1883889589"/>
                    </a:ext>
                  </a:extLst>
                </a:gridCol>
                <a:gridCol w="1467633">
                  <a:extLst>
                    <a:ext uri="{9D8B030D-6E8A-4147-A177-3AD203B41FA5}">
                      <a16:colId xmlns:a16="http://schemas.microsoft.com/office/drawing/2014/main" val="3241473397"/>
                    </a:ext>
                  </a:extLst>
                </a:gridCol>
                <a:gridCol w="2156852">
                  <a:extLst>
                    <a:ext uri="{9D8B030D-6E8A-4147-A177-3AD203B41FA5}">
                      <a16:colId xmlns:a16="http://schemas.microsoft.com/office/drawing/2014/main" val="4226118215"/>
                    </a:ext>
                  </a:extLst>
                </a:gridCol>
                <a:gridCol w="691878">
                  <a:extLst>
                    <a:ext uri="{9D8B030D-6E8A-4147-A177-3AD203B41FA5}">
                      <a16:colId xmlns:a16="http://schemas.microsoft.com/office/drawing/2014/main" val="4203798031"/>
                    </a:ext>
                  </a:extLst>
                </a:gridCol>
                <a:gridCol w="710328">
                  <a:extLst>
                    <a:ext uri="{9D8B030D-6E8A-4147-A177-3AD203B41FA5}">
                      <a16:colId xmlns:a16="http://schemas.microsoft.com/office/drawing/2014/main" val="464727623"/>
                    </a:ext>
                  </a:extLst>
                </a:gridCol>
                <a:gridCol w="701103">
                  <a:extLst>
                    <a:ext uri="{9D8B030D-6E8A-4147-A177-3AD203B41FA5}">
                      <a16:colId xmlns:a16="http://schemas.microsoft.com/office/drawing/2014/main" val="4032277154"/>
                    </a:ext>
                  </a:extLst>
                </a:gridCol>
                <a:gridCol w="682653">
                  <a:extLst>
                    <a:ext uri="{9D8B030D-6E8A-4147-A177-3AD203B41FA5}">
                      <a16:colId xmlns:a16="http://schemas.microsoft.com/office/drawing/2014/main" val="2475618304"/>
                    </a:ext>
                  </a:extLst>
                </a:gridCol>
                <a:gridCol w="646545">
                  <a:extLst>
                    <a:ext uri="{9D8B030D-6E8A-4147-A177-3AD203B41FA5}">
                      <a16:colId xmlns:a16="http://schemas.microsoft.com/office/drawing/2014/main" val="3008180996"/>
                    </a:ext>
                  </a:extLst>
                </a:gridCol>
                <a:gridCol w="646547">
                  <a:extLst>
                    <a:ext uri="{9D8B030D-6E8A-4147-A177-3AD203B41FA5}">
                      <a16:colId xmlns:a16="http://schemas.microsoft.com/office/drawing/2014/main" val="451971017"/>
                    </a:ext>
                  </a:extLst>
                </a:gridCol>
              </a:tblGrid>
              <a:tr h="431299">
                <a:tc>
                  <a:txBody>
                    <a:bodyPr/>
                    <a:lstStyle/>
                    <a:p>
                      <a:pPr algn="ctr">
                        <a:lnSpc>
                          <a:spcPct val="107000"/>
                        </a:lnSpc>
                        <a:spcAft>
                          <a:spcPts val="800"/>
                        </a:spcAft>
                      </a:pPr>
                      <a:r>
                        <a:rPr lang="en-GB" sz="1050" kern="100" dirty="0">
                          <a:solidFill>
                            <a:schemeClr val="bg1"/>
                          </a:solidFill>
                          <a:effectLst/>
                          <a:latin typeface="Poppins" panose="00000500000000000000" pitchFamily="2" charset="0"/>
                          <a:cs typeface="Poppins" panose="00000500000000000000" pitchFamily="2" charset="0"/>
                        </a:rPr>
                        <a:t>Governor</a:t>
                      </a:r>
                      <a:endParaRPr lang="en-GB" sz="1050" kern="100" dirty="0">
                        <a:solidFill>
                          <a:schemeClr val="bg1"/>
                        </a:solidFill>
                        <a:effectLst/>
                        <a:latin typeface="Poppins" panose="00000500000000000000" pitchFamily="2" charset="0"/>
                        <a:ea typeface="Calibri" panose="020F0502020204030204" pitchFamily="34" charset="0"/>
                        <a:cs typeface="Poppins" panose="00000500000000000000" pitchFamily="2" charset="0"/>
                      </a:endParaRPr>
                    </a:p>
                  </a:txBody>
                  <a:tcPr marL="9525" marR="9525" marT="9525" marB="9525" anchor="ctr">
                    <a:solidFill>
                      <a:srgbClr val="002060"/>
                    </a:solidFill>
                  </a:tcPr>
                </a:tc>
                <a:tc>
                  <a:txBody>
                    <a:bodyPr/>
                    <a:lstStyle/>
                    <a:p>
                      <a:pPr algn="ctr">
                        <a:lnSpc>
                          <a:spcPct val="107000"/>
                        </a:lnSpc>
                        <a:spcAft>
                          <a:spcPts val="800"/>
                        </a:spcAft>
                      </a:pPr>
                      <a:r>
                        <a:rPr lang="en-GB" sz="1050" kern="100" dirty="0">
                          <a:solidFill>
                            <a:schemeClr val="bg1"/>
                          </a:solidFill>
                          <a:effectLst/>
                          <a:latin typeface="Poppins" panose="00000500000000000000" pitchFamily="2" charset="0"/>
                          <a:cs typeface="Poppins" panose="00000500000000000000" pitchFamily="2" charset="0"/>
                        </a:rPr>
                        <a:t>Governor Type</a:t>
                      </a:r>
                      <a:endParaRPr lang="en-GB" sz="1050" kern="100" dirty="0">
                        <a:solidFill>
                          <a:schemeClr val="bg1"/>
                        </a:solidFill>
                        <a:effectLst/>
                        <a:latin typeface="Poppins" panose="00000500000000000000" pitchFamily="2" charset="0"/>
                        <a:ea typeface="Calibri" panose="020F0502020204030204" pitchFamily="34" charset="0"/>
                        <a:cs typeface="Poppins" panose="00000500000000000000" pitchFamily="2" charset="0"/>
                      </a:endParaRPr>
                    </a:p>
                  </a:txBody>
                  <a:tcPr marL="9525" marR="9525" marT="9525" marB="9525" anchor="ctr">
                    <a:solidFill>
                      <a:srgbClr val="002060"/>
                    </a:solidFill>
                  </a:tcPr>
                </a:tc>
                <a:tc>
                  <a:txBody>
                    <a:bodyPr/>
                    <a:lstStyle/>
                    <a:p>
                      <a:pPr algn="ctr">
                        <a:lnSpc>
                          <a:spcPct val="107000"/>
                        </a:lnSpc>
                        <a:spcAft>
                          <a:spcPts val="800"/>
                        </a:spcAft>
                      </a:pPr>
                      <a:r>
                        <a:rPr lang="en-GB" sz="1050" kern="100" dirty="0">
                          <a:solidFill>
                            <a:schemeClr val="bg1"/>
                          </a:solidFill>
                          <a:effectLst/>
                          <a:latin typeface="Poppins" panose="00000500000000000000" pitchFamily="2" charset="0"/>
                          <a:ea typeface="Calibri" panose="020F0502020204030204" pitchFamily="34" charset="0"/>
                          <a:cs typeface="Poppins" panose="00000500000000000000" pitchFamily="2" charset="0"/>
                        </a:rPr>
                        <a:t>2023/24 Roles</a:t>
                      </a:r>
                    </a:p>
                  </a:txBody>
                  <a:tcPr marL="9525" marR="9525" marT="9525" marB="9525" anchor="ctr">
                    <a:solidFill>
                      <a:srgbClr val="002060"/>
                    </a:solidFill>
                  </a:tcPr>
                </a:tc>
                <a:tc>
                  <a:txBody>
                    <a:bodyPr/>
                    <a:lstStyle/>
                    <a:p>
                      <a:pPr algn="ctr">
                        <a:lnSpc>
                          <a:spcPct val="107000"/>
                        </a:lnSpc>
                        <a:spcAft>
                          <a:spcPts val="800"/>
                        </a:spcAft>
                      </a:pPr>
                      <a:r>
                        <a:rPr lang="en-GB" sz="1050" kern="100" dirty="0">
                          <a:solidFill>
                            <a:schemeClr val="bg1"/>
                          </a:solidFill>
                          <a:effectLst/>
                          <a:latin typeface="Poppins" panose="00000500000000000000" pitchFamily="2" charset="0"/>
                          <a:cs typeface="Poppins" panose="00000500000000000000" pitchFamily="2" charset="0"/>
                        </a:rPr>
                        <a:t>23/09/24</a:t>
                      </a:r>
                      <a:endParaRPr lang="en-GB" sz="1050" kern="100" dirty="0">
                        <a:solidFill>
                          <a:schemeClr val="bg1"/>
                        </a:solidFill>
                        <a:effectLst/>
                        <a:latin typeface="Poppins" panose="00000500000000000000" pitchFamily="2" charset="0"/>
                        <a:ea typeface="Calibri" panose="020F0502020204030204" pitchFamily="34" charset="0"/>
                        <a:cs typeface="Poppins" panose="00000500000000000000" pitchFamily="2" charset="0"/>
                      </a:endParaRPr>
                    </a:p>
                  </a:txBody>
                  <a:tcPr marL="9525" marR="9525" marT="9525" marB="9525" anchor="ctr">
                    <a:solidFill>
                      <a:srgbClr val="002060"/>
                    </a:solidFill>
                  </a:tcPr>
                </a:tc>
                <a:tc>
                  <a:txBody>
                    <a:bodyPr/>
                    <a:lstStyle/>
                    <a:p>
                      <a:pPr algn="ctr">
                        <a:lnSpc>
                          <a:spcPct val="107000"/>
                        </a:lnSpc>
                        <a:spcAft>
                          <a:spcPts val="800"/>
                        </a:spcAft>
                      </a:pPr>
                      <a:r>
                        <a:rPr lang="en-GB" sz="1050" kern="100" dirty="0">
                          <a:solidFill>
                            <a:schemeClr val="bg1"/>
                          </a:solidFill>
                          <a:effectLst/>
                          <a:latin typeface="Poppins" panose="00000500000000000000" pitchFamily="2" charset="0"/>
                          <a:cs typeface="Poppins" panose="00000500000000000000" pitchFamily="2" charset="0"/>
                        </a:rPr>
                        <a:t>18/11/24</a:t>
                      </a:r>
                      <a:endParaRPr lang="en-GB" sz="1050" kern="100" dirty="0">
                        <a:solidFill>
                          <a:schemeClr val="bg1"/>
                        </a:solidFill>
                        <a:effectLst/>
                        <a:latin typeface="Poppins" panose="00000500000000000000" pitchFamily="2" charset="0"/>
                        <a:ea typeface="Calibri" panose="020F0502020204030204" pitchFamily="34" charset="0"/>
                        <a:cs typeface="Poppins" panose="00000500000000000000" pitchFamily="2" charset="0"/>
                      </a:endParaRPr>
                    </a:p>
                  </a:txBody>
                  <a:tcPr marL="9525" marR="9525" marT="9525" marB="9525" anchor="ctr">
                    <a:solidFill>
                      <a:srgbClr val="002060"/>
                    </a:solidFill>
                  </a:tcPr>
                </a:tc>
                <a:tc>
                  <a:txBody>
                    <a:bodyPr/>
                    <a:lstStyle/>
                    <a:p>
                      <a:pPr algn="ctr">
                        <a:lnSpc>
                          <a:spcPct val="107000"/>
                        </a:lnSpc>
                        <a:spcAft>
                          <a:spcPts val="800"/>
                        </a:spcAft>
                      </a:pPr>
                      <a:r>
                        <a:rPr lang="en-GB" sz="1050" kern="100" dirty="0">
                          <a:solidFill>
                            <a:schemeClr val="bg1"/>
                          </a:solidFill>
                          <a:effectLst/>
                          <a:latin typeface="Poppins" panose="00000500000000000000" pitchFamily="2" charset="0"/>
                          <a:cs typeface="Poppins" panose="00000500000000000000" pitchFamily="2" charset="0"/>
                        </a:rPr>
                        <a:t>03/02/25</a:t>
                      </a:r>
                      <a:endParaRPr lang="en-GB" sz="1050" kern="100" dirty="0">
                        <a:solidFill>
                          <a:schemeClr val="bg1"/>
                        </a:solidFill>
                        <a:effectLst/>
                        <a:latin typeface="Poppins" panose="00000500000000000000" pitchFamily="2" charset="0"/>
                        <a:ea typeface="Calibri" panose="020F0502020204030204" pitchFamily="34" charset="0"/>
                        <a:cs typeface="Poppins" panose="00000500000000000000" pitchFamily="2" charset="0"/>
                      </a:endParaRPr>
                    </a:p>
                  </a:txBody>
                  <a:tcPr marL="9525" marR="9525" marT="9525" marB="9525" anchor="ctr">
                    <a:solidFill>
                      <a:srgbClr val="002060"/>
                    </a:solidFill>
                  </a:tcPr>
                </a:tc>
                <a:tc>
                  <a:txBody>
                    <a:bodyPr/>
                    <a:lstStyle/>
                    <a:p>
                      <a:pPr algn="ctr">
                        <a:lnSpc>
                          <a:spcPct val="107000"/>
                        </a:lnSpc>
                        <a:spcAft>
                          <a:spcPts val="800"/>
                        </a:spcAft>
                      </a:pPr>
                      <a:r>
                        <a:rPr lang="en-GB" sz="1050" kern="100" dirty="0">
                          <a:solidFill>
                            <a:schemeClr val="bg1"/>
                          </a:solidFill>
                          <a:effectLst/>
                          <a:latin typeface="Poppins" panose="00000500000000000000" pitchFamily="2" charset="0"/>
                          <a:cs typeface="Poppins" panose="00000500000000000000" pitchFamily="2" charset="0"/>
                        </a:rPr>
                        <a:t>31/03/25</a:t>
                      </a:r>
                      <a:endParaRPr lang="en-GB" sz="1050" kern="100" dirty="0">
                        <a:solidFill>
                          <a:schemeClr val="bg1"/>
                        </a:solidFill>
                        <a:effectLst/>
                        <a:latin typeface="Poppins" panose="00000500000000000000" pitchFamily="2" charset="0"/>
                        <a:ea typeface="Calibri" panose="020F0502020204030204" pitchFamily="34" charset="0"/>
                        <a:cs typeface="Poppins" panose="00000500000000000000" pitchFamily="2" charset="0"/>
                      </a:endParaRPr>
                    </a:p>
                  </a:txBody>
                  <a:tcPr marL="9525" marR="9525" marT="9525" marB="9525" anchor="ctr">
                    <a:solidFill>
                      <a:srgbClr val="002060"/>
                    </a:solidFill>
                  </a:tcPr>
                </a:tc>
                <a:tc>
                  <a:txBody>
                    <a:bodyPr/>
                    <a:lstStyle/>
                    <a:p>
                      <a:pPr algn="ctr">
                        <a:lnSpc>
                          <a:spcPct val="107000"/>
                        </a:lnSpc>
                        <a:spcAft>
                          <a:spcPts val="800"/>
                        </a:spcAft>
                      </a:pPr>
                      <a:r>
                        <a:rPr lang="en-GB" sz="1050" kern="100" dirty="0">
                          <a:solidFill>
                            <a:schemeClr val="bg1"/>
                          </a:solidFill>
                          <a:effectLst/>
                          <a:latin typeface="Poppins" panose="00000500000000000000" pitchFamily="2" charset="0"/>
                          <a:cs typeface="Poppins" panose="00000500000000000000" pitchFamily="2" charset="0"/>
                        </a:rPr>
                        <a:t>13/05/25</a:t>
                      </a:r>
                      <a:endParaRPr lang="en-GB" sz="1050" kern="100" dirty="0">
                        <a:solidFill>
                          <a:schemeClr val="bg1"/>
                        </a:solidFill>
                        <a:effectLst/>
                        <a:latin typeface="Poppins" panose="00000500000000000000" pitchFamily="2" charset="0"/>
                        <a:ea typeface="Calibri" panose="020F0502020204030204" pitchFamily="34" charset="0"/>
                        <a:cs typeface="Poppins" panose="00000500000000000000" pitchFamily="2" charset="0"/>
                      </a:endParaRPr>
                    </a:p>
                  </a:txBody>
                  <a:tcPr marL="9525" marR="9525" marT="9525" marB="9525" anchor="ctr">
                    <a:solidFill>
                      <a:srgbClr val="002060"/>
                    </a:solidFill>
                  </a:tcPr>
                </a:tc>
                <a:tc>
                  <a:txBody>
                    <a:bodyPr/>
                    <a:lstStyle/>
                    <a:p>
                      <a:pPr algn="ctr">
                        <a:lnSpc>
                          <a:spcPct val="107000"/>
                        </a:lnSpc>
                        <a:spcAft>
                          <a:spcPts val="800"/>
                        </a:spcAft>
                      </a:pPr>
                      <a:r>
                        <a:rPr lang="en-GB" sz="1050" kern="100" dirty="0">
                          <a:solidFill>
                            <a:schemeClr val="bg1"/>
                          </a:solidFill>
                          <a:effectLst/>
                          <a:latin typeface="Poppins" panose="00000500000000000000" pitchFamily="2" charset="0"/>
                          <a:cs typeface="Poppins" panose="00000500000000000000" pitchFamily="2" charset="0"/>
                        </a:rPr>
                        <a:t>14/07/25</a:t>
                      </a:r>
                      <a:endParaRPr lang="en-GB" sz="1050" kern="100" dirty="0">
                        <a:solidFill>
                          <a:schemeClr val="bg1"/>
                        </a:solidFill>
                        <a:effectLst/>
                        <a:latin typeface="Poppins" panose="00000500000000000000" pitchFamily="2" charset="0"/>
                        <a:ea typeface="Calibri" panose="020F0502020204030204" pitchFamily="34" charset="0"/>
                        <a:cs typeface="Poppins" panose="00000500000000000000" pitchFamily="2" charset="0"/>
                      </a:endParaRPr>
                    </a:p>
                  </a:txBody>
                  <a:tcPr marL="9525" marR="9525" marT="9525" marB="9525" anchor="ctr">
                    <a:solidFill>
                      <a:srgbClr val="002060"/>
                    </a:solidFill>
                  </a:tcPr>
                </a:tc>
                <a:extLst>
                  <a:ext uri="{0D108BD9-81ED-4DB2-BD59-A6C34878D82A}">
                    <a16:rowId xmlns:a16="http://schemas.microsoft.com/office/drawing/2014/main" val="3759373131"/>
                  </a:ext>
                </a:extLst>
              </a:tr>
              <a:tr h="431299">
                <a:tc>
                  <a:txBody>
                    <a:bodyPr/>
                    <a:lstStyle/>
                    <a:p>
                      <a:pPr algn="ctr">
                        <a:lnSpc>
                          <a:spcPct val="107000"/>
                        </a:lnSpc>
                        <a:spcAft>
                          <a:spcPts val="800"/>
                        </a:spcAft>
                      </a:pPr>
                      <a:r>
                        <a:rPr lang="en-GB" sz="1050" b="0" kern="100" dirty="0">
                          <a:solidFill>
                            <a:schemeClr val="tx1"/>
                          </a:solidFill>
                          <a:effectLst/>
                          <a:latin typeface="Poppins" panose="00000500000000000000" pitchFamily="2" charset="0"/>
                          <a:cs typeface="Poppins" panose="00000500000000000000" pitchFamily="2" charset="0"/>
                        </a:rPr>
                        <a:t>Mrs Helen Eaton</a:t>
                      </a:r>
                      <a:endParaRPr lang="en-GB" sz="1050" b="0" kern="100" dirty="0">
                        <a:solidFill>
                          <a:schemeClr val="tx1"/>
                        </a:solidFill>
                        <a:effectLst/>
                        <a:latin typeface="Poppins" panose="00000500000000000000" pitchFamily="2" charset="0"/>
                        <a:ea typeface="Calibri" panose="020F0502020204030204" pitchFamily="34" charset="0"/>
                        <a:cs typeface="Poppins" panose="00000500000000000000" pitchFamily="2" charset="0"/>
                      </a:endParaRPr>
                    </a:p>
                  </a:txBody>
                  <a:tcPr marL="9525" marR="9525" marT="9525" marB="9525" anchor="ctr">
                    <a:solidFill>
                      <a:schemeClr val="bg1">
                        <a:lumMod val="95000"/>
                      </a:schemeClr>
                    </a:solidFill>
                  </a:tcPr>
                </a:tc>
                <a:tc>
                  <a:txBody>
                    <a:bodyPr/>
                    <a:lstStyle/>
                    <a:p>
                      <a:pPr algn="ctr">
                        <a:lnSpc>
                          <a:spcPct val="107000"/>
                        </a:lnSpc>
                        <a:spcAft>
                          <a:spcPts val="800"/>
                        </a:spcAft>
                      </a:pPr>
                      <a:r>
                        <a:rPr lang="en-GB" sz="1050" b="0" kern="100" dirty="0">
                          <a:solidFill>
                            <a:schemeClr val="tx1"/>
                          </a:solidFill>
                          <a:effectLst/>
                          <a:latin typeface="Poppins" panose="00000500000000000000" pitchFamily="2" charset="0"/>
                          <a:cs typeface="Poppins" panose="00000500000000000000" pitchFamily="2" charset="0"/>
                        </a:rPr>
                        <a:t>Parent</a:t>
                      </a:r>
                      <a:endParaRPr lang="en-GB" sz="1050" b="0" kern="100" dirty="0">
                        <a:solidFill>
                          <a:schemeClr val="tx1"/>
                        </a:solidFill>
                        <a:effectLst/>
                        <a:latin typeface="Poppins" panose="00000500000000000000" pitchFamily="2" charset="0"/>
                        <a:ea typeface="Calibri" panose="020F0502020204030204" pitchFamily="34" charset="0"/>
                        <a:cs typeface="Poppins" panose="00000500000000000000" pitchFamily="2" charset="0"/>
                      </a:endParaRPr>
                    </a:p>
                  </a:txBody>
                  <a:tcPr marL="9525" marR="9525" marT="9525" marB="9525" anchor="ctr">
                    <a:solidFill>
                      <a:schemeClr val="bg1">
                        <a:lumMod val="95000"/>
                      </a:schemeClr>
                    </a:solidFill>
                  </a:tcPr>
                </a:tc>
                <a:tc>
                  <a:txBody>
                    <a:bodyPr/>
                    <a:lstStyle/>
                    <a:p>
                      <a:pPr algn="ctr">
                        <a:lnSpc>
                          <a:spcPct val="107000"/>
                        </a:lnSpc>
                        <a:spcAft>
                          <a:spcPts val="800"/>
                        </a:spcAft>
                      </a:pPr>
                      <a:r>
                        <a:rPr lang="en-US" sz="1050" b="0" kern="100" dirty="0">
                          <a:solidFill>
                            <a:schemeClr val="tx1"/>
                          </a:solidFill>
                          <a:effectLst/>
                          <a:latin typeface="Poppins" panose="00000500000000000000" pitchFamily="2" charset="0"/>
                          <a:ea typeface="+mn-ea"/>
                          <a:cs typeface="Poppins" panose="00000500000000000000" pitchFamily="2" charset="0"/>
                        </a:rPr>
                        <a:t>Chair; Science, Art &amp; Design; Pay Panel</a:t>
                      </a:r>
                      <a:endParaRPr lang="en-GB" sz="1050" b="0" kern="100" dirty="0">
                        <a:solidFill>
                          <a:schemeClr val="tx1"/>
                        </a:solidFill>
                        <a:effectLst/>
                        <a:latin typeface="Poppins" panose="00000500000000000000" pitchFamily="2" charset="0"/>
                        <a:ea typeface="+mn-ea"/>
                        <a:cs typeface="Poppins" panose="00000500000000000000" pitchFamily="2" charset="0"/>
                      </a:endParaRPr>
                    </a:p>
                  </a:txBody>
                  <a:tcPr marL="9525" marR="9525" marT="9525" marB="9525" anchor="ctr">
                    <a:solidFill>
                      <a:schemeClr val="bg1">
                        <a:lumMod val="95000"/>
                      </a:schemeClr>
                    </a:solidFill>
                  </a:tcPr>
                </a:tc>
                <a:tc>
                  <a:txBody>
                    <a:bodyPr/>
                    <a:lstStyle/>
                    <a:p>
                      <a:pPr algn="ctr">
                        <a:lnSpc>
                          <a:spcPct val="107000"/>
                        </a:lnSpc>
                        <a:spcAft>
                          <a:spcPts val="800"/>
                        </a:spcAft>
                      </a:pPr>
                      <a:r>
                        <a:rPr lang="en-GB" sz="1050" kern="100" dirty="0">
                          <a:effectLst/>
                          <a:latin typeface="Poppins" panose="00000500000000000000" pitchFamily="2" charset="0"/>
                          <a:cs typeface="Poppins" panose="00000500000000000000" pitchFamily="2" charset="0"/>
                        </a:rPr>
                        <a:t>Y</a:t>
                      </a:r>
                      <a:endParaRPr lang="en-GB" sz="1050" kern="100" dirty="0">
                        <a:effectLst/>
                        <a:latin typeface="Poppins" panose="00000500000000000000" pitchFamily="2" charset="0"/>
                        <a:ea typeface="Calibri" panose="020F0502020204030204" pitchFamily="34" charset="0"/>
                        <a:cs typeface="Poppins" panose="00000500000000000000" pitchFamily="2" charset="0"/>
                      </a:endParaRPr>
                    </a:p>
                  </a:txBody>
                  <a:tcPr marL="9525" marR="9525" marT="9525" marB="9525" anchor="ctr">
                    <a:solidFill>
                      <a:schemeClr val="accent6">
                        <a:lumMod val="20000"/>
                        <a:lumOff val="80000"/>
                      </a:schemeClr>
                    </a:solidFill>
                  </a:tcPr>
                </a:tc>
                <a:tc>
                  <a:txBody>
                    <a:bodyPr/>
                    <a:lstStyle/>
                    <a:p>
                      <a:pPr algn="ctr">
                        <a:lnSpc>
                          <a:spcPct val="107000"/>
                        </a:lnSpc>
                        <a:spcAft>
                          <a:spcPts val="800"/>
                        </a:spcAft>
                      </a:pPr>
                      <a:r>
                        <a:rPr lang="en-GB" sz="1050" kern="100" dirty="0">
                          <a:effectLst/>
                          <a:latin typeface="Poppins" panose="00000500000000000000" pitchFamily="2" charset="0"/>
                          <a:cs typeface="Poppins" panose="00000500000000000000" pitchFamily="2" charset="0"/>
                        </a:rPr>
                        <a:t>Y</a:t>
                      </a:r>
                      <a:endParaRPr lang="en-GB" sz="1050" kern="100" dirty="0">
                        <a:effectLst/>
                        <a:latin typeface="Poppins" panose="00000500000000000000" pitchFamily="2" charset="0"/>
                        <a:ea typeface="Calibri" panose="020F0502020204030204" pitchFamily="34" charset="0"/>
                        <a:cs typeface="Poppins" panose="00000500000000000000" pitchFamily="2" charset="0"/>
                      </a:endParaRPr>
                    </a:p>
                  </a:txBody>
                  <a:tcPr marL="9525" marR="9525" marT="9525" marB="9525" anchor="ctr">
                    <a:solidFill>
                      <a:schemeClr val="accent6">
                        <a:lumMod val="20000"/>
                        <a:lumOff val="80000"/>
                      </a:schemeClr>
                    </a:solidFill>
                  </a:tcPr>
                </a:tc>
                <a:tc>
                  <a:txBody>
                    <a:bodyPr/>
                    <a:lstStyle/>
                    <a:p>
                      <a:pPr algn="ctr">
                        <a:lnSpc>
                          <a:spcPct val="107000"/>
                        </a:lnSpc>
                        <a:spcAft>
                          <a:spcPts val="800"/>
                        </a:spcAft>
                      </a:pPr>
                      <a:r>
                        <a:rPr lang="en-GB" sz="1050" kern="100" dirty="0">
                          <a:effectLst/>
                          <a:latin typeface="Poppins" panose="00000500000000000000" pitchFamily="2" charset="0"/>
                          <a:ea typeface="Calibri" panose="020F0502020204030204" pitchFamily="34" charset="0"/>
                          <a:cs typeface="Poppins" panose="00000500000000000000" pitchFamily="2" charset="0"/>
                        </a:rPr>
                        <a:t>Y</a:t>
                      </a:r>
                    </a:p>
                  </a:txBody>
                  <a:tcPr marL="9525" marR="9525" marT="9525" marB="9525" anchor="ctr">
                    <a:solidFill>
                      <a:schemeClr val="accent6">
                        <a:lumMod val="20000"/>
                        <a:lumOff val="80000"/>
                      </a:schemeClr>
                    </a:solidFill>
                  </a:tcPr>
                </a:tc>
                <a:tc>
                  <a:txBody>
                    <a:bodyPr/>
                    <a:lstStyle/>
                    <a:p>
                      <a:pPr algn="ctr">
                        <a:lnSpc>
                          <a:spcPct val="107000"/>
                        </a:lnSpc>
                        <a:spcAft>
                          <a:spcPts val="800"/>
                        </a:spcAft>
                      </a:pPr>
                      <a:r>
                        <a:rPr lang="en-GB" sz="1050" kern="100" dirty="0">
                          <a:effectLst/>
                          <a:latin typeface="Poppins" panose="00000500000000000000" pitchFamily="2" charset="0"/>
                          <a:ea typeface="Calibri" panose="020F0502020204030204" pitchFamily="34" charset="0"/>
                          <a:cs typeface="Poppins" panose="00000500000000000000" pitchFamily="2" charset="0"/>
                        </a:rPr>
                        <a:t>N</a:t>
                      </a:r>
                    </a:p>
                  </a:txBody>
                  <a:tcPr marL="9525" marR="9525" marT="9525" marB="9525" anchor="ctr">
                    <a:solidFill>
                      <a:schemeClr val="accent2">
                        <a:lumMod val="20000"/>
                        <a:lumOff val="80000"/>
                      </a:schemeClr>
                    </a:solidFill>
                  </a:tcPr>
                </a:tc>
                <a:tc>
                  <a:txBody>
                    <a:bodyPr/>
                    <a:lstStyle/>
                    <a:p>
                      <a:pPr algn="ctr">
                        <a:lnSpc>
                          <a:spcPct val="107000"/>
                        </a:lnSpc>
                        <a:spcAft>
                          <a:spcPts val="800"/>
                        </a:spcAft>
                      </a:pPr>
                      <a:r>
                        <a:rPr lang="en-GB" sz="1050" kern="100">
                          <a:effectLst/>
                          <a:latin typeface="Poppins" panose="00000500000000000000" pitchFamily="2" charset="0"/>
                          <a:cs typeface="Poppins" panose="00000500000000000000" pitchFamily="2" charset="0"/>
                        </a:rPr>
                        <a:t>Y</a:t>
                      </a:r>
                      <a:endParaRPr lang="en-GB" sz="1050" kern="100">
                        <a:effectLst/>
                        <a:latin typeface="Poppins" panose="00000500000000000000" pitchFamily="2" charset="0"/>
                        <a:ea typeface="Calibri" panose="020F0502020204030204" pitchFamily="34" charset="0"/>
                        <a:cs typeface="Poppins" panose="00000500000000000000" pitchFamily="2" charset="0"/>
                      </a:endParaRPr>
                    </a:p>
                  </a:txBody>
                  <a:tcPr marL="9525" marR="9525" marT="9525" marB="9525" anchor="ctr">
                    <a:solidFill>
                      <a:schemeClr val="accent6">
                        <a:lumMod val="20000"/>
                        <a:lumOff val="80000"/>
                      </a:schemeClr>
                    </a:solidFill>
                  </a:tcPr>
                </a:tc>
                <a:tc>
                  <a:txBody>
                    <a:bodyPr/>
                    <a:lstStyle/>
                    <a:p>
                      <a:pPr algn="ctr">
                        <a:lnSpc>
                          <a:spcPct val="107000"/>
                        </a:lnSpc>
                        <a:spcAft>
                          <a:spcPts val="800"/>
                        </a:spcAft>
                      </a:pPr>
                      <a:r>
                        <a:rPr lang="en-GB" sz="1050" kern="100">
                          <a:effectLst/>
                          <a:latin typeface="Poppins" panose="00000500000000000000" pitchFamily="2" charset="0"/>
                          <a:cs typeface="Poppins" panose="00000500000000000000" pitchFamily="2" charset="0"/>
                        </a:rPr>
                        <a:t>Y</a:t>
                      </a:r>
                      <a:endParaRPr lang="en-GB" sz="1050" kern="100">
                        <a:effectLst/>
                        <a:latin typeface="Poppins" panose="00000500000000000000" pitchFamily="2" charset="0"/>
                        <a:ea typeface="Calibri" panose="020F0502020204030204" pitchFamily="34" charset="0"/>
                        <a:cs typeface="Poppins" panose="00000500000000000000" pitchFamily="2" charset="0"/>
                      </a:endParaRPr>
                    </a:p>
                  </a:txBody>
                  <a:tcPr marL="9525" marR="9525" marT="9525" marB="9525" anchor="ctr">
                    <a:solidFill>
                      <a:schemeClr val="accent6">
                        <a:lumMod val="20000"/>
                        <a:lumOff val="80000"/>
                      </a:schemeClr>
                    </a:solidFill>
                  </a:tcPr>
                </a:tc>
                <a:extLst>
                  <a:ext uri="{0D108BD9-81ED-4DB2-BD59-A6C34878D82A}">
                    <a16:rowId xmlns:a16="http://schemas.microsoft.com/office/drawing/2014/main" val="2013437598"/>
                  </a:ext>
                </a:extLst>
              </a:tr>
              <a:tr h="431299">
                <a:tc>
                  <a:txBody>
                    <a:bodyPr/>
                    <a:lstStyle/>
                    <a:p>
                      <a:pPr algn="ctr">
                        <a:lnSpc>
                          <a:spcPct val="107000"/>
                        </a:lnSpc>
                        <a:spcAft>
                          <a:spcPts val="800"/>
                        </a:spcAft>
                      </a:pPr>
                      <a:r>
                        <a:rPr lang="en-GB" sz="1050" b="0" kern="100" dirty="0">
                          <a:solidFill>
                            <a:schemeClr val="tx1"/>
                          </a:solidFill>
                          <a:effectLst/>
                          <a:latin typeface="Poppins" panose="00000500000000000000" pitchFamily="2" charset="0"/>
                          <a:cs typeface="Poppins" panose="00000500000000000000" pitchFamily="2" charset="0"/>
                        </a:rPr>
                        <a:t>Mrs Kate Fisher</a:t>
                      </a:r>
                      <a:endParaRPr lang="en-GB" sz="1050" b="0" kern="100" dirty="0">
                        <a:solidFill>
                          <a:schemeClr val="tx1"/>
                        </a:solidFill>
                        <a:effectLst/>
                        <a:latin typeface="Poppins" panose="00000500000000000000" pitchFamily="2" charset="0"/>
                        <a:ea typeface="Calibri" panose="020F0502020204030204" pitchFamily="34" charset="0"/>
                        <a:cs typeface="Poppins" panose="00000500000000000000" pitchFamily="2" charset="0"/>
                      </a:endParaRPr>
                    </a:p>
                  </a:txBody>
                  <a:tcPr marL="9525" marR="9525" marT="9525" marB="9525" anchor="ctr">
                    <a:solidFill>
                      <a:schemeClr val="bg1">
                        <a:lumMod val="95000"/>
                      </a:schemeClr>
                    </a:solidFill>
                  </a:tcPr>
                </a:tc>
                <a:tc>
                  <a:txBody>
                    <a:bodyPr/>
                    <a:lstStyle/>
                    <a:p>
                      <a:pPr algn="ctr">
                        <a:lnSpc>
                          <a:spcPct val="107000"/>
                        </a:lnSpc>
                        <a:spcAft>
                          <a:spcPts val="800"/>
                        </a:spcAft>
                      </a:pPr>
                      <a:r>
                        <a:rPr lang="en-GB" sz="1050" b="0" kern="100" dirty="0">
                          <a:solidFill>
                            <a:schemeClr val="tx1"/>
                          </a:solidFill>
                          <a:effectLst/>
                          <a:latin typeface="Poppins" panose="00000500000000000000" pitchFamily="2" charset="0"/>
                          <a:cs typeface="Poppins" panose="00000500000000000000" pitchFamily="2" charset="0"/>
                        </a:rPr>
                        <a:t>Co-opted </a:t>
                      </a:r>
                      <a:endParaRPr lang="en-GB" sz="1050" b="0" kern="100" dirty="0">
                        <a:solidFill>
                          <a:schemeClr val="tx1"/>
                        </a:solidFill>
                        <a:effectLst/>
                        <a:latin typeface="Poppins" panose="00000500000000000000" pitchFamily="2" charset="0"/>
                        <a:ea typeface="Calibri" panose="020F0502020204030204" pitchFamily="34" charset="0"/>
                        <a:cs typeface="Poppins" panose="00000500000000000000" pitchFamily="2" charset="0"/>
                      </a:endParaRPr>
                    </a:p>
                  </a:txBody>
                  <a:tcPr marL="9525" marR="9525" marT="9525" marB="9525" anchor="ctr">
                    <a:solidFill>
                      <a:schemeClr val="bg1">
                        <a:lumMod val="95000"/>
                      </a:schemeClr>
                    </a:solidFill>
                  </a:tcPr>
                </a:tc>
                <a:tc>
                  <a:txBody>
                    <a:bodyPr/>
                    <a:lstStyle/>
                    <a:p>
                      <a:pPr algn="ctr">
                        <a:lnSpc>
                          <a:spcPct val="107000"/>
                        </a:lnSpc>
                        <a:spcAft>
                          <a:spcPts val="800"/>
                        </a:spcAft>
                      </a:pPr>
                      <a:r>
                        <a:rPr lang="en-GB" sz="1050" b="0" kern="100" dirty="0">
                          <a:solidFill>
                            <a:schemeClr val="tx1"/>
                          </a:solidFill>
                          <a:effectLst/>
                          <a:latin typeface="Poppins" panose="00000500000000000000" pitchFamily="2" charset="0"/>
                          <a:ea typeface="Calibri" panose="020F0502020204030204" pitchFamily="34" charset="0"/>
                          <a:cs typeface="Poppins" panose="00000500000000000000" pitchFamily="2" charset="0"/>
                        </a:rPr>
                        <a:t>English, Safeguarding &amp; Policy Review</a:t>
                      </a:r>
                    </a:p>
                  </a:txBody>
                  <a:tcPr marL="9525" marR="9525" marT="9525" marB="9525" anchor="ctr">
                    <a:solidFill>
                      <a:schemeClr val="bg1">
                        <a:lumMod val="95000"/>
                      </a:schemeClr>
                    </a:solidFill>
                  </a:tcPr>
                </a:tc>
                <a:tc>
                  <a:txBody>
                    <a:bodyPr/>
                    <a:lstStyle/>
                    <a:p>
                      <a:pPr algn="ctr">
                        <a:lnSpc>
                          <a:spcPct val="107000"/>
                        </a:lnSpc>
                        <a:spcAft>
                          <a:spcPts val="800"/>
                        </a:spcAft>
                      </a:pPr>
                      <a:r>
                        <a:rPr lang="en-GB" sz="1050" kern="100">
                          <a:effectLst/>
                          <a:latin typeface="Poppins" panose="00000500000000000000" pitchFamily="2" charset="0"/>
                          <a:cs typeface="Poppins" panose="00000500000000000000" pitchFamily="2" charset="0"/>
                        </a:rPr>
                        <a:t>Y</a:t>
                      </a:r>
                      <a:endParaRPr lang="en-GB" sz="1050" kern="100">
                        <a:effectLst/>
                        <a:latin typeface="Poppins" panose="00000500000000000000" pitchFamily="2" charset="0"/>
                        <a:ea typeface="Calibri" panose="020F0502020204030204" pitchFamily="34" charset="0"/>
                        <a:cs typeface="Poppins" panose="00000500000000000000" pitchFamily="2" charset="0"/>
                      </a:endParaRPr>
                    </a:p>
                  </a:txBody>
                  <a:tcPr marL="9525" marR="9525" marT="9525" marB="9525" anchor="ctr">
                    <a:solidFill>
                      <a:schemeClr val="accent6">
                        <a:lumMod val="20000"/>
                        <a:lumOff val="80000"/>
                      </a:schemeClr>
                    </a:solidFill>
                  </a:tcPr>
                </a:tc>
                <a:tc>
                  <a:txBody>
                    <a:bodyPr/>
                    <a:lstStyle/>
                    <a:p>
                      <a:pPr algn="ctr">
                        <a:lnSpc>
                          <a:spcPct val="107000"/>
                        </a:lnSpc>
                        <a:spcAft>
                          <a:spcPts val="800"/>
                        </a:spcAft>
                      </a:pPr>
                      <a:r>
                        <a:rPr lang="en-GB" sz="1050" kern="100" dirty="0">
                          <a:effectLst/>
                          <a:latin typeface="Poppins" panose="00000500000000000000" pitchFamily="2" charset="0"/>
                          <a:cs typeface="Poppins" panose="00000500000000000000" pitchFamily="2" charset="0"/>
                        </a:rPr>
                        <a:t>Y</a:t>
                      </a:r>
                      <a:endParaRPr lang="en-GB" sz="1050" kern="100" dirty="0">
                        <a:effectLst/>
                        <a:latin typeface="Poppins" panose="00000500000000000000" pitchFamily="2" charset="0"/>
                        <a:ea typeface="Calibri" panose="020F0502020204030204" pitchFamily="34" charset="0"/>
                        <a:cs typeface="Poppins" panose="00000500000000000000" pitchFamily="2" charset="0"/>
                      </a:endParaRPr>
                    </a:p>
                  </a:txBody>
                  <a:tcPr marL="9525" marR="9525" marT="9525" marB="9525" anchor="ctr">
                    <a:solidFill>
                      <a:schemeClr val="accent6">
                        <a:lumMod val="20000"/>
                        <a:lumOff val="80000"/>
                      </a:schemeClr>
                    </a:solidFill>
                  </a:tcPr>
                </a:tc>
                <a:tc>
                  <a:txBody>
                    <a:bodyPr/>
                    <a:lstStyle/>
                    <a:p>
                      <a:pPr algn="ctr">
                        <a:lnSpc>
                          <a:spcPct val="107000"/>
                        </a:lnSpc>
                        <a:spcAft>
                          <a:spcPts val="800"/>
                        </a:spcAft>
                      </a:pPr>
                      <a:r>
                        <a:rPr lang="en-GB" sz="1050" kern="100" dirty="0">
                          <a:effectLst/>
                          <a:latin typeface="Poppins" panose="00000500000000000000" pitchFamily="2" charset="0"/>
                          <a:cs typeface="Poppins" panose="00000500000000000000" pitchFamily="2" charset="0"/>
                        </a:rPr>
                        <a:t>Y</a:t>
                      </a:r>
                      <a:endParaRPr lang="en-GB" sz="1050" kern="100" dirty="0">
                        <a:effectLst/>
                        <a:latin typeface="Poppins" panose="00000500000000000000" pitchFamily="2" charset="0"/>
                        <a:ea typeface="Calibri" panose="020F0502020204030204" pitchFamily="34" charset="0"/>
                        <a:cs typeface="Poppins" panose="00000500000000000000" pitchFamily="2" charset="0"/>
                      </a:endParaRPr>
                    </a:p>
                  </a:txBody>
                  <a:tcPr marL="9525" marR="9525" marT="9525" marB="9525" anchor="ctr">
                    <a:solidFill>
                      <a:schemeClr val="accent6">
                        <a:lumMod val="20000"/>
                        <a:lumOff val="80000"/>
                      </a:schemeClr>
                    </a:solidFill>
                  </a:tcPr>
                </a:tc>
                <a:tc>
                  <a:txBody>
                    <a:bodyPr/>
                    <a:lstStyle/>
                    <a:p>
                      <a:pPr algn="ctr">
                        <a:lnSpc>
                          <a:spcPct val="107000"/>
                        </a:lnSpc>
                        <a:spcAft>
                          <a:spcPts val="800"/>
                        </a:spcAft>
                      </a:pPr>
                      <a:r>
                        <a:rPr lang="en-GB" sz="1050" kern="100" dirty="0">
                          <a:effectLst/>
                          <a:latin typeface="Poppins" panose="00000500000000000000" pitchFamily="2" charset="0"/>
                          <a:cs typeface="Poppins" panose="00000500000000000000" pitchFamily="2" charset="0"/>
                        </a:rPr>
                        <a:t>Y</a:t>
                      </a:r>
                      <a:endParaRPr lang="en-GB" sz="1050" kern="100" dirty="0">
                        <a:effectLst/>
                        <a:latin typeface="Poppins" panose="00000500000000000000" pitchFamily="2" charset="0"/>
                        <a:ea typeface="Calibri" panose="020F0502020204030204" pitchFamily="34" charset="0"/>
                        <a:cs typeface="Poppins" panose="00000500000000000000" pitchFamily="2" charset="0"/>
                      </a:endParaRPr>
                    </a:p>
                  </a:txBody>
                  <a:tcPr marL="9525" marR="9525" marT="9525" marB="9525" anchor="ctr">
                    <a:solidFill>
                      <a:schemeClr val="accent6">
                        <a:lumMod val="20000"/>
                        <a:lumOff val="80000"/>
                      </a:schemeClr>
                    </a:solidFill>
                  </a:tcPr>
                </a:tc>
                <a:tc>
                  <a:txBody>
                    <a:bodyPr/>
                    <a:lstStyle/>
                    <a:p>
                      <a:pPr algn="ctr">
                        <a:lnSpc>
                          <a:spcPct val="107000"/>
                        </a:lnSpc>
                        <a:spcAft>
                          <a:spcPts val="800"/>
                        </a:spcAft>
                      </a:pPr>
                      <a:r>
                        <a:rPr lang="en-GB" sz="1050" kern="100">
                          <a:effectLst/>
                          <a:latin typeface="Poppins" panose="00000500000000000000" pitchFamily="2" charset="0"/>
                          <a:cs typeface="Poppins" panose="00000500000000000000" pitchFamily="2" charset="0"/>
                        </a:rPr>
                        <a:t>Y</a:t>
                      </a:r>
                      <a:endParaRPr lang="en-GB" sz="1050" kern="100">
                        <a:effectLst/>
                        <a:latin typeface="Poppins" panose="00000500000000000000" pitchFamily="2" charset="0"/>
                        <a:ea typeface="Calibri" panose="020F0502020204030204" pitchFamily="34" charset="0"/>
                        <a:cs typeface="Poppins" panose="00000500000000000000" pitchFamily="2" charset="0"/>
                      </a:endParaRPr>
                    </a:p>
                  </a:txBody>
                  <a:tcPr marL="9525" marR="9525" marT="9525" marB="9525" anchor="ctr">
                    <a:solidFill>
                      <a:schemeClr val="accent6">
                        <a:lumMod val="20000"/>
                        <a:lumOff val="80000"/>
                      </a:schemeClr>
                    </a:solidFill>
                  </a:tcPr>
                </a:tc>
                <a:tc>
                  <a:txBody>
                    <a:bodyPr/>
                    <a:lstStyle/>
                    <a:p>
                      <a:pPr algn="ctr">
                        <a:lnSpc>
                          <a:spcPct val="107000"/>
                        </a:lnSpc>
                        <a:spcAft>
                          <a:spcPts val="800"/>
                        </a:spcAft>
                      </a:pPr>
                      <a:r>
                        <a:rPr lang="en-GB" sz="1050" kern="100">
                          <a:effectLst/>
                          <a:latin typeface="Poppins" panose="00000500000000000000" pitchFamily="2" charset="0"/>
                          <a:cs typeface="Poppins" panose="00000500000000000000" pitchFamily="2" charset="0"/>
                        </a:rPr>
                        <a:t>Y</a:t>
                      </a:r>
                      <a:endParaRPr lang="en-GB" sz="1050" kern="100">
                        <a:effectLst/>
                        <a:latin typeface="Poppins" panose="00000500000000000000" pitchFamily="2" charset="0"/>
                        <a:ea typeface="Calibri" panose="020F0502020204030204" pitchFamily="34" charset="0"/>
                        <a:cs typeface="Poppins" panose="00000500000000000000" pitchFamily="2" charset="0"/>
                      </a:endParaRPr>
                    </a:p>
                  </a:txBody>
                  <a:tcPr marL="9525" marR="9525" marT="9525" marB="9525" anchor="ctr">
                    <a:solidFill>
                      <a:schemeClr val="accent6">
                        <a:lumMod val="20000"/>
                        <a:lumOff val="80000"/>
                      </a:schemeClr>
                    </a:solidFill>
                  </a:tcPr>
                </a:tc>
                <a:extLst>
                  <a:ext uri="{0D108BD9-81ED-4DB2-BD59-A6C34878D82A}">
                    <a16:rowId xmlns:a16="http://schemas.microsoft.com/office/drawing/2014/main" val="3656095093"/>
                  </a:ext>
                </a:extLst>
              </a:tr>
              <a:tr h="431299">
                <a:tc>
                  <a:txBody>
                    <a:bodyPr/>
                    <a:lstStyle/>
                    <a:p>
                      <a:pPr algn="ctr">
                        <a:lnSpc>
                          <a:spcPct val="107000"/>
                        </a:lnSpc>
                        <a:spcAft>
                          <a:spcPts val="800"/>
                        </a:spcAft>
                      </a:pPr>
                      <a:r>
                        <a:rPr lang="en-GB" sz="1050" b="0" kern="100" dirty="0">
                          <a:solidFill>
                            <a:schemeClr val="tx1"/>
                          </a:solidFill>
                          <a:effectLst/>
                          <a:latin typeface="Poppins" panose="00000500000000000000" pitchFamily="2" charset="0"/>
                          <a:cs typeface="Poppins" panose="00000500000000000000" pitchFamily="2" charset="0"/>
                        </a:rPr>
                        <a:t>Mrs Yvonne Gibson</a:t>
                      </a:r>
                      <a:endParaRPr lang="en-GB" sz="1050" b="0" kern="100" dirty="0">
                        <a:solidFill>
                          <a:schemeClr val="tx1"/>
                        </a:solidFill>
                        <a:effectLst/>
                        <a:latin typeface="Poppins" panose="00000500000000000000" pitchFamily="2" charset="0"/>
                        <a:ea typeface="Calibri" panose="020F0502020204030204" pitchFamily="34" charset="0"/>
                        <a:cs typeface="Poppins" panose="00000500000000000000" pitchFamily="2" charset="0"/>
                      </a:endParaRPr>
                    </a:p>
                  </a:txBody>
                  <a:tcPr marL="9525" marR="9525" marT="9525" marB="9525" anchor="ctr">
                    <a:solidFill>
                      <a:schemeClr val="bg1">
                        <a:lumMod val="95000"/>
                      </a:schemeClr>
                    </a:solidFill>
                  </a:tcPr>
                </a:tc>
                <a:tc>
                  <a:txBody>
                    <a:bodyPr/>
                    <a:lstStyle/>
                    <a:p>
                      <a:pPr algn="ctr">
                        <a:lnSpc>
                          <a:spcPct val="107000"/>
                        </a:lnSpc>
                        <a:spcAft>
                          <a:spcPts val="800"/>
                        </a:spcAft>
                      </a:pPr>
                      <a:r>
                        <a:rPr lang="en-GB" sz="1050" b="0" kern="100" dirty="0">
                          <a:solidFill>
                            <a:schemeClr val="tx1"/>
                          </a:solidFill>
                          <a:effectLst/>
                          <a:latin typeface="Poppins" panose="00000500000000000000" pitchFamily="2" charset="0"/>
                          <a:cs typeface="Poppins" panose="00000500000000000000" pitchFamily="2" charset="0"/>
                        </a:rPr>
                        <a:t>Local Authority </a:t>
                      </a:r>
                      <a:endParaRPr lang="en-GB" sz="1050" b="0" kern="100" dirty="0">
                        <a:solidFill>
                          <a:schemeClr val="tx1"/>
                        </a:solidFill>
                        <a:effectLst/>
                        <a:latin typeface="Poppins" panose="00000500000000000000" pitchFamily="2" charset="0"/>
                        <a:ea typeface="Calibri" panose="020F0502020204030204" pitchFamily="34" charset="0"/>
                        <a:cs typeface="Poppins" panose="00000500000000000000" pitchFamily="2" charset="0"/>
                      </a:endParaRPr>
                    </a:p>
                  </a:txBody>
                  <a:tcPr marL="9525" marR="9525" marT="9525" marB="9525" anchor="ctr">
                    <a:solidFill>
                      <a:schemeClr val="bg1">
                        <a:lumMod val="95000"/>
                      </a:schemeClr>
                    </a:solidFill>
                  </a:tcPr>
                </a:tc>
                <a:tc>
                  <a:txBody>
                    <a:bodyPr/>
                    <a:lstStyle/>
                    <a:p>
                      <a:pPr algn="ctr">
                        <a:lnSpc>
                          <a:spcPct val="107000"/>
                        </a:lnSpc>
                        <a:spcAft>
                          <a:spcPts val="800"/>
                        </a:spcAft>
                      </a:pPr>
                      <a:r>
                        <a:rPr lang="en-GB" sz="1050" b="0" kern="100" dirty="0">
                          <a:solidFill>
                            <a:schemeClr val="tx1"/>
                          </a:solidFill>
                          <a:effectLst/>
                          <a:latin typeface="Poppins" panose="00000500000000000000" pitchFamily="2" charset="0"/>
                          <a:ea typeface="Calibri" panose="020F0502020204030204" pitchFamily="34" charset="0"/>
                          <a:cs typeface="Poppins" panose="00000500000000000000" pitchFamily="2" charset="0"/>
                        </a:rPr>
                        <a:t>Vice Chair; EYFS; SEND; Pupil Premium</a:t>
                      </a:r>
                    </a:p>
                  </a:txBody>
                  <a:tcPr marL="9525" marR="9525" marT="9525" marB="9525" anchor="ctr">
                    <a:solidFill>
                      <a:schemeClr val="bg1">
                        <a:lumMod val="95000"/>
                      </a:schemeClr>
                    </a:solidFill>
                  </a:tcPr>
                </a:tc>
                <a:tc>
                  <a:txBody>
                    <a:bodyPr/>
                    <a:lstStyle/>
                    <a:p>
                      <a:pPr algn="ctr">
                        <a:lnSpc>
                          <a:spcPct val="107000"/>
                        </a:lnSpc>
                        <a:spcAft>
                          <a:spcPts val="800"/>
                        </a:spcAft>
                      </a:pPr>
                      <a:r>
                        <a:rPr lang="en-GB" sz="1050" kern="100">
                          <a:effectLst/>
                          <a:latin typeface="Poppins" panose="00000500000000000000" pitchFamily="2" charset="0"/>
                          <a:cs typeface="Poppins" panose="00000500000000000000" pitchFamily="2" charset="0"/>
                        </a:rPr>
                        <a:t>Y</a:t>
                      </a:r>
                      <a:endParaRPr lang="en-GB" sz="1050" kern="100">
                        <a:effectLst/>
                        <a:latin typeface="Poppins" panose="00000500000000000000" pitchFamily="2" charset="0"/>
                        <a:ea typeface="Calibri" panose="020F0502020204030204" pitchFamily="34" charset="0"/>
                        <a:cs typeface="Poppins" panose="00000500000000000000" pitchFamily="2" charset="0"/>
                      </a:endParaRPr>
                    </a:p>
                  </a:txBody>
                  <a:tcPr marL="9525" marR="9525" marT="9525" marB="9525" anchor="ctr">
                    <a:solidFill>
                      <a:schemeClr val="accent6">
                        <a:lumMod val="20000"/>
                        <a:lumOff val="80000"/>
                      </a:schemeClr>
                    </a:solidFill>
                  </a:tcPr>
                </a:tc>
                <a:tc>
                  <a:txBody>
                    <a:bodyPr/>
                    <a:lstStyle/>
                    <a:p>
                      <a:pPr algn="ctr">
                        <a:lnSpc>
                          <a:spcPct val="107000"/>
                        </a:lnSpc>
                        <a:spcAft>
                          <a:spcPts val="800"/>
                        </a:spcAft>
                      </a:pPr>
                      <a:r>
                        <a:rPr lang="en-GB" sz="1050" kern="100" dirty="0">
                          <a:effectLst/>
                          <a:latin typeface="Poppins" panose="00000500000000000000" pitchFamily="2" charset="0"/>
                          <a:ea typeface="Calibri" panose="020F0502020204030204" pitchFamily="34" charset="0"/>
                          <a:cs typeface="Poppins" panose="00000500000000000000" pitchFamily="2" charset="0"/>
                        </a:rPr>
                        <a:t>Y</a:t>
                      </a:r>
                    </a:p>
                  </a:txBody>
                  <a:tcPr marL="9525" marR="9525" marT="9525" marB="9525" anchor="ctr">
                    <a:solidFill>
                      <a:schemeClr val="accent6">
                        <a:lumMod val="20000"/>
                        <a:lumOff val="80000"/>
                      </a:schemeClr>
                    </a:solidFill>
                  </a:tcPr>
                </a:tc>
                <a:tc>
                  <a:txBody>
                    <a:bodyPr/>
                    <a:lstStyle/>
                    <a:p>
                      <a:pPr algn="ctr">
                        <a:lnSpc>
                          <a:spcPct val="107000"/>
                        </a:lnSpc>
                        <a:spcAft>
                          <a:spcPts val="800"/>
                        </a:spcAft>
                      </a:pPr>
                      <a:r>
                        <a:rPr lang="en-GB" sz="1050" kern="100" dirty="0">
                          <a:effectLst/>
                          <a:latin typeface="Poppins" panose="00000500000000000000" pitchFamily="2" charset="0"/>
                          <a:cs typeface="Poppins" panose="00000500000000000000" pitchFamily="2" charset="0"/>
                        </a:rPr>
                        <a:t>N</a:t>
                      </a:r>
                    </a:p>
                  </a:txBody>
                  <a:tcPr marL="9525" marR="9525" marT="9525" marB="9525" anchor="ctr">
                    <a:solidFill>
                      <a:schemeClr val="accent2">
                        <a:lumMod val="20000"/>
                        <a:lumOff val="80000"/>
                      </a:schemeClr>
                    </a:solidFill>
                  </a:tcPr>
                </a:tc>
                <a:tc>
                  <a:txBody>
                    <a:bodyPr/>
                    <a:lstStyle/>
                    <a:p>
                      <a:pPr algn="ctr">
                        <a:lnSpc>
                          <a:spcPct val="107000"/>
                        </a:lnSpc>
                        <a:spcAft>
                          <a:spcPts val="800"/>
                        </a:spcAft>
                      </a:pPr>
                      <a:r>
                        <a:rPr lang="en-GB" sz="1050" kern="100" dirty="0">
                          <a:effectLst/>
                          <a:latin typeface="Poppins" panose="00000500000000000000" pitchFamily="2" charset="0"/>
                          <a:ea typeface="Calibri" panose="020F0502020204030204" pitchFamily="34" charset="0"/>
                          <a:cs typeface="Poppins" panose="00000500000000000000" pitchFamily="2" charset="0"/>
                        </a:rPr>
                        <a:t>N</a:t>
                      </a:r>
                    </a:p>
                  </a:txBody>
                  <a:tcPr marL="9525" marR="9525" marT="9525" marB="9525" anchor="ctr">
                    <a:solidFill>
                      <a:schemeClr val="accent2">
                        <a:lumMod val="20000"/>
                        <a:lumOff val="80000"/>
                      </a:schemeClr>
                    </a:solidFill>
                  </a:tcPr>
                </a:tc>
                <a:tc>
                  <a:txBody>
                    <a:bodyPr/>
                    <a:lstStyle/>
                    <a:p>
                      <a:pPr algn="ctr">
                        <a:lnSpc>
                          <a:spcPct val="107000"/>
                        </a:lnSpc>
                        <a:spcAft>
                          <a:spcPts val="800"/>
                        </a:spcAft>
                      </a:pPr>
                      <a:r>
                        <a:rPr lang="en-GB" sz="1050" kern="100" dirty="0">
                          <a:effectLst/>
                          <a:latin typeface="Poppins" panose="00000500000000000000" pitchFamily="2" charset="0"/>
                          <a:ea typeface="Calibri" panose="020F0502020204030204" pitchFamily="34" charset="0"/>
                          <a:cs typeface="Poppins" panose="00000500000000000000" pitchFamily="2" charset="0"/>
                        </a:rPr>
                        <a:t>N</a:t>
                      </a:r>
                    </a:p>
                  </a:txBody>
                  <a:tcPr marL="9525" marR="9525" marT="9525" marB="9525" anchor="ctr">
                    <a:solidFill>
                      <a:schemeClr val="accent2">
                        <a:lumMod val="20000"/>
                        <a:lumOff val="80000"/>
                      </a:schemeClr>
                    </a:solidFill>
                  </a:tcPr>
                </a:tc>
                <a:tc>
                  <a:txBody>
                    <a:bodyPr/>
                    <a:lstStyle/>
                    <a:p>
                      <a:pPr algn="ctr">
                        <a:lnSpc>
                          <a:spcPct val="107000"/>
                        </a:lnSpc>
                        <a:spcAft>
                          <a:spcPts val="800"/>
                        </a:spcAft>
                      </a:pPr>
                      <a:r>
                        <a:rPr lang="en-GB" sz="1050" kern="100" dirty="0">
                          <a:effectLst/>
                          <a:latin typeface="Poppins" panose="00000500000000000000" pitchFamily="2" charset="0"/>
                          <a:ea typeface="Calibri" panose="020F0502020204030204" pitchFamily="34" charset="0"/>
                          <a:cs typeface="Poppins" panose="00000500000000000000" pitchFamily="2" charset="0"/>
                        </a:rPr>
                        <a:t>Y</a:t>
                      </a:r>
                    </a:p>
                  </a:txBody>
                  <a:tcPr marL="9525" marR="9525" marT="9525" marB="9525" anchor="ctr">
                    <a:solidFill>
                      <a:schemeClr val="accent6">
                        <a:lumMod val="20000"/>
                        <a:lumOff val="80000"/>
                      </a:schemeClr>
                    </a:solidFill>
                  </a:tcPr>
                </a:tc>
                <a:extLst>
                  <a:ext uri="{0D108BD9-81ED-4DB2-BD59-A6C34878D82A}">
                    <a16:rowId xmlns:a16="http://schemas.microsoft.com/office/drawing/2014/main" val="2266412635"/>
                  </a:ext>
                </a:extLst>
              </a:tr>
              <a:tr h="431299">
                <a:tc>
                  <a:txBody>
                    <a:bodyPr/>
                    <a:lstStyle/>
                    <a:p>
                      <a:pPr algn="ctr">
                        <a:lnSpc>
                          <a:spcPct val="107000"/>
                        </a:lnSpc>
                        <a:spcAft>
                          <a:spcPts val="800"/>
                        </a:spcAft>
                      </a:pPr>
                      <a:r>
                        <a:rPr lang="en-GB" sz="1050" b="0" kern="100" dirty="0">
                          <a:solidFill>
                            <a:schemeClr val="tx1"/>
                          </a:solidFill>
                          <a:effectLst/>
                          <a:latin typeface="Poppins" panose="00000500000000000000" pitchFamily="2" charset="0"/>
                          <a:cs typeface="Poppins" panose="00000500000000000000" pitchFamily="2" charset="0"/>
                        </a:rPr>
                        <a:t>Revd. Mrs Elizabeth </a:t>
                      </a:r>
                      <a:r>
                        <a:rPr lang="en-GB" sz="1050" b="0" kern="100" dirty="0" err="1">
                          <a:solidFill>
                            <a:schemeClr val="tx1"/>
                          </a:solidFill>
                          <a:effectLst/>
                          <a:latin typeface="Poppins" panose="00000500000000000000" pitchFamily="2" charset="0"/>
                          <a:cs typeface="Poppins" panose="00000500000000000000" pitchFamily="2" charset="0"/>
                        </a:rPr>
                        <a:t>Inall</a:t>
                      </a:r>
                      <a:endParaRPr lang="en-GB" sz="1050" b="0" kern="100" dirty="0">
                        <a:solidFill>
                          <a:schemeClr val="tx1"/>
                        </a:solidFill>
                        <a:effectLst/>
                        <a:latin typeface="Poppins" panose="00000500000000000000" pitchFamily="2" charset="0"/>
                        <a:ea typeface="Calibri" panose="020F0502020204030204" pitchFamily="34" charset="0"/>
                        <a:cs typeface="Poppins" panose="00000500000000000000" pitchFamily="2" charset="0"/>
                      </a:endParaRPr>
                    </a:p>
                  </a:txBody>
                  <a:tcPr marL="9525" marR="9525" marT="9525" marB="9525" anchor="ctr">
                    <a:solidFill>
                      <a:schemeClr val="bg1">
                        <a:lumMod val="95000"/>
                      </a:schemeClr>
                    </a:solidFill>
                  </a:tcPr>
                </a:tc>
                <a:tc>
                  <a:txBody>
                    <a:bodyPr/>
                    <a:lstStyle/>
                    <a:p>
                      <a:pPr algn="ctr">
                        <a:lnSpc>
                          <a:spcPct val="107000"/>
                        </a:lnSpc>
                        <a:spcAft>
                          <a:spcPts val="800"/>
                        </a:spcAft>
                      </a:pPr>
                      <a:r>
                        <a:rPr lang="en-GB" sz="1050" b="0" kern="100" dirty="0">
                          <a:solidFill>
                            <a:schemeClr val="tx1"/>
                          </a:solidFill>
                          <a:effectLst/>
                          <a:latin typeface="Poppins" panose="00000500000000000000" pitchFamily="2" charset="0"/>
                          <a:cs typeface="Poppins" panose="00000500000000000000" pitchFamily="2" charset="0"/>
                        </a:rPr>
                        <a:t>Co-opted</a:t>
                      </a:r>
                      <a:endParaRPr lang="en-GB" sz="1050" b="0" kern="100" dirty="0">
                        <a:solidFill>
                          <a:schemeClr val="tx1"/>
                        </a:solidFill>
                        <a:effectLst/>
                        <a:latin typeface="Poppins" panose="00000500000000000000" pitchFamily="2" charset="0"/>
                        <a:ea typeface="Calibri" panose="020F0502020204030204" pitchFamily="34" charset="0"/>
                        <a:cs typeface="Poppins" panose="00000500000000000000" pitchFamily="2" charset="0"/>
                      </a:endParaRPr>
                    </a:p>
                  </a:txBody>
                  <a:tcPr marL="9525" marR="9525" marT="9525" marB="9525" anchor="ctr">
                    <a:solidFill>
                      <a:schemeClr val="bg1">
                        <a:lumMod val="95000"/>
                      </a:schemeClr>
                    </a:solidFill>
                  </a:tcPr>
                </a:tc>
                <a:tc>
                  <a:txBody>
                    <a:bodyPr/>
                    <a:lstStyle/>
                    <a:p>
                      <a:pPr algn="ctr">
                        <a:lnSpc>
                          <a:spcPct val="107000"/>
                        </a:lnSpc>
                        <a:spcAft>
                          <a:spcPts val="800"/>
                        </a:spcAft>
                      </a:pPr>
                      <a:r>
                        <a:rPr lang="en-GB" sz="1050" b="0" kern="100" dirty="0">
                          <a:solidFill>
                            <a:schemeClr val="tx1"/>
                          </a:solidFill>
                          <a:effectLst/>
                          <a:latin typeface="Poppins" panose="00000500000000000000" pitchFamily="2" charset="0"/>
                          <a:ea typeface="Calibri" panose="020F0502020204030204" pitchFamily="34" charset="0"/>
                          <a:cs typeface="Poppins" panose="00000500000000000000" pitchFamily="2" charset="0"/>
                        </a:rPr>
                        <a:t>Religious Education &amp; Modern Foreign Languages</a:t>
                      </a:r>
                    </a:p>
                  </a:txBody>
                  <a:tcPr marL="9525" marR="9525" marT="9525" marB="9525" anchor="ctr">
                    <a:solidFill>
                      <a:schemeClr val="bg1">
                        <a:lumMod val="95000"/>
                      </a:schemeClr>
                    </a:solidFill>
                  </a:tcPr>
                </a:tc>
                <a:tc>
                  <a:txBody>
                    <a:bodyPr/>
                    <a:lstStyle/>
                    <a:p>
                      <a:pPr algn="ctr">
                        <a:lnSpc>
                          <a:spcPct val="107000"/>
                        </a:lnSpc>
                        <a:spcAft>
                          <a:spcPts val="800"/>
                        </a:spcAft>
                      </a:pPr>
                      <a:r>
                        <a:rPr lang="en-GB" sz="1050" kern="100" dirty="0">
                          <a:effectLst/>
                          <a:latin typeface="Poppins" panose="00000500000000000000" pitchFamily="2" charset="0"/>
                          <a:cs typeface="Poppins" panose="00000500000000000000" pitchFamily="2" charset="0"/>
                        </a:rPr>
                        <a:t>Y</a:t>
                      </a:r>
                      <a:endParaRPr lang="en-GB" sz="1050" kern="100" dirty="0">
                        <a:effectLst/>
                        <a:latin typeface="Poppins" panose="00000500000000000000" pitchFamily="2" charset="0"/>
                        <a:ea typeface="Calibri" panose="020F0502020204030204" pitchFamily="34" charset="0"/>
                        <a:cs typeface="Poppins" panose="00000500000000000000" pitchFamily="2" charset="0"/>
                      </a:endParaRPr>
                    </a:p>
                  </a:txBody>
                  <a:tcPr marL="9525" marR="9525" marT="9525" marB="9525" anchor="ctr">
                    <a:solidFill>
                      <a:schemeClr val="accent6">
                        <a:lumMod val="20000"/>
                        <a:lumOff val="80000"/>
                      </a:schemeClr>
                    </a:solidFill>
                  </a:tcPr>
                </a:tc>
                <a:tc>
                  <a:txBody>
                    <a:bodyPr/>
                    <a:lstStyle/>
                    <a:p>
                      <a:pPr algn="ctr">
                        <a:lnSpc>
                          <a:spcPct val="107000"/>
                        </a:lnSpc>
                        <a:spcAft>
                          <a:spcPts val="800"/>
                        </a:spcAft>
                      </a:pPr>
                      <a:r>
                        <a:rPr lang="en-GB" sz="1050" kern="100" dirty="0">
                          <a:effectLst/>
                          <a:latin typeface="Poppins" panose="00000500000000000000" pitchFamily="2" charset="0"/>
                          <a:ea typeface="Calibri" panose="020F0502020204030204" pitchFamily="34" charset="0"/>
                          <a:cs typeface="Poppins" panose="00000500000000000000" pitchFamily="2" charset="0"/>
                        </a:rPr>
                        <a:t>N</a:t>
                      </a:r>
                    </a:p>
                  </a:txBody>
                  <a:tcPr marL="9525" marR="9525" marT="9525" marB="9525" anchor="ctr">
                    <a:solidFill>
                      <a:schemeClr val="accent2">
                        <a:lumMod val="20000"/>
                        <a:lumOff val="80000"/>
                      </a:schemeClr>
                    </a:solidFill>
                  </a:tcPr>
                </a:tc>
                <a:tc>
                  <a:txBody>
                    <a:bodyPr/>
                    <a:lstStyle/>
                    <a:p>
                      <a:pPr algn="ctr">
                        <a:lnSpc>
                          <a:spcPct val="107000"/>
                        </a:lnSpc>
                        <a:spcAft>
                          <a:spcPts val="800"/>
                        </a:spcAft>
                      </a:pPr>
                      <a:r>
                        <a:rPr lang="en-GB" sz="1050" kern="100">
                          <a:effectLst/>
                          <a:latin typeface="Poppins" panose="00000500000000000000" pitchFamily="2" charset="0"/>
                          <a:cs typeface="Poppins" panose="00000500000000000000" pitchFamily="2" charset="0"/>
                        </a:rPr>
                        <a:t>Y</a:t>
                      </a:r>
                      <a:endParaRPr lang="en-GB" sz="1050" kern="100">
                        <a:effectLst/>
                        <a:latin typeface="Poppins" panose="00000500000000000000" pitchFamily="2" charset="0"/>
                        <a:ea typeface="Calibri" panose="020F0502020204030204" pitchFamily="34" charset="0"/>
                        <a:cs typeface="Poppins" panose="00000500000000000000" pitchFamily="2" charset="0"/>
                      </a:endParaRPr>
                    </a:p>
                  </a:txBody>
                  <a:tcPr marL="9525" marR="9525" marT="9525" marB="9525" anchor="ctr">
                    <a:solidFill>
                      <a:schemeClr val="accent6">
                        <a:lumMod val="20000"/>
                        <a:lumOff val="80000"/>
                      </a:schemeClr>
                    </a:solidFill>
                  </a:tcPr>
                </a:tc>
                <a:tc>
                  <a:txBody>
                    <a:bodyPr/>
                    <a:lstStyle/>
                    <a:p>
                      <a:pPr algn="ctr">
                        <a:lnSpc>
                          <a:spcPct val="107000"/>
                        </a:lnSpc>
                        <a:spcAft>
                          <a:spcPts val="800"/>
                        </a:spcAft>
                      </a:pPr>
                      <a:r>
                        <a:rPr lang="en-GB" sz="1050" kern="100" dirty="0">
                          <a:effectLst/>
                          <a:latin typeface="Poppins" panose="00000500000000000000" pitchFamily="2" charset="0"/>
                          <a:ea typeface="Calibri" panose="020F0502020204030204" pitchFamily="34" charset="0"/>
                          <a:cs typeface="Poppins" panose="00000500000000000000" pitchFamily="2" charset="0"/>
                        </a:rPr>
                        <a:t>Y</a:t>
                      </a:r>
                    </a:p>
                  </a:txBody>
                  <a:tcPr marL="9525" marR="9525" marT="9525" marB="9525" anchor="ctr">
                    <a:solidFill>
                      <a:schemeClr val="accent6">
                        <a:lumMod val="20000"/>
                        <a:lumOff val="80000"/>
                      </a:schemeClr>
                    </a:solidFill>
                  </a:tcPr>
                </a:tc>
                <a:tc>
                  <a:txBody>
                    <a:bodyPr/>
                    <a:lstStyle/>
                    <a:p>
                      <a:pPr algn="ctr">
                        <a:lnSpc>
                          <a:spcPct val="107000"/>
                        </a:lnSpc>
                        <a:spcAft>
                          <a:spcPts val="800"/>
                        </a:spcAft>
                      </a:pPr>
                      <a:r>
                        <a:rPr lang="en-GB" sz="1050" kern="100">
                          <a:effectLst/>
                          <a:latin typeface="Poppins" panose="00000500000000000000" pitchFamily="2" charset="0"/>
                          <a:cs typeface="Poppins" panose="00000500000000000000" pitchFamily="2" charset="0"/>
                        </a:rPr>
                        <a:t>Y</a:t>
                      </a:r>
                      <a:endParaRPr lang="en-GB" sz="1050" kern="100">
                        <a:effectLst/>
                        <a:latin typeface="Poppins" panose="00000500000000000000" pitchFamily="2" charset="0"/>
                        <a:ea typeface="Calibri" panose="020F0502020204030204" pitchFamily="34" charset="0"/>
                        <a:cs typeface="Poppins" panose="00000500000000000000" pitchFamily="2" charset="0"/>
                      </a:endParaRPr>
                    </a:p>
                  </a:txBody>
                  <a:tcPr marL="9525" marR="9525" marT="9525" marB="9525" anchor="ctr">
                    <a:solidFill>
                      <a:schemeClr val="accent6">
                        <a:lumMod val="20000"/>
                        <a:lumOff val="80000"/>
                      </a:schemeClr>
                    </a:solidFill>
                  </a:tcPr>
                </a:tc>
                <a:tc>
                  <a:txBody>
                    <a:bodyPr/>
                    <a:lstStyle/>
                    <a:p>
                      <a:pPr algn="ctr">
                        <a:lnSpc>
                          <a:spcPct val="107000"/>
                        </a:lnSpc>
                        <a:spcAft>
                          <a:spcPts val="800"/>
                        </a:spcAft>
                      </a:pPr>
                      <a:r>
                        <a:rPr lang="en-GB" sz="1050" kern="100" dirty="0">
                          <a:effectLst/>
                          <a:latin typeface="Poppins" panose="00000500000000000000" pitchFamily="2" charset="0"/>
                          <a:ea typeface="Calibri" panose="020F0502020204030204" pitchFamily="34" charset="0"/>
                          <a:cs typeface="Poppins" panose="00000500000000000000" pitchFamily="2" charset="0"/>
                        </a:rPr>
                        <a:t>N</a:t>
                      </a:r>
                    </a:p>
                  </a:txBody>
                  <a:tcPr marL="9525" marR="9525" marT="9525" marB="9525" anchor="ctr">
                    <a:solidFill>
                      <a:schemeClr val="accent2">
                        <a:lumMod val="20000"/>
                        <a:lumOff val="80000"/>
                      </a:schemeClr>
                    </a:solidFill>
                  </a:tcPr>
                </a:tc>
                <a:extLst>
                  <a:ext uri="{0D108BD9-81ED-4DB2-BD59-A6C34878D82A}">
                    <a16:rowId xmlns:a16="http://schemas.microsoft.com/office/drawing/2014/main" val="4122551872"/>
                  </a:ext>
                </a:extLst>
              </a:tr>
              <a:tr h="431299">
                <a:tc>
                  <a:txBody>
                    <a:bodyPr/>
                    <a:lstStyle/>
                    <a:p>
                      <a:pPr algn="ctr">
                        <a:lnSpc>
                          <a:spcPct val="107000"/>
                        </a:lnSpc>
                        <a:spcAft>
                          <a:spcPts val="800"/>
                        </a:spcAft>
                      </a:pPr>
                      <a:r>
                        <a:rPr lang="en-GB" sz="1050" b="0" kern="100" dirty="0">
                          <a:solidFill>
                            <a:schemeClr val="tx1"/>
                          </a:solidFill>
                          <a:effectLst/>
                          <a:latin typeface="Poppins" panose="00000500000000000000" pitchFamily="2" charset="0"/>
                          <a:cs typeface="Poppins" panose="00000500000000000000" pitchFamily="2" charset="0"/>
                        </a:rPr>
                        <a:t>Mrs Sarah King</a:t>
                      </a:r>
                      <a:endParaRPr lang="en-GB" sz="1050" b="0" kern="100" dirty="0">
                        <a:solidFill>
                          <a:schemeClr val="tx1"/>
                        </a:solidFill>
                        <a:effectLst/>
                        <a:latin typeface="Poppins" panose="00000500000000000000" pitchFamily="2" charset="0"/>
                        <a:ea typeface="Calibri" panose="020F0502020204030204" pitchFamily="34" charset="0"/>
                        <a:cs typeface="Poppins" panose="00000500000000000000" pitchFamily="2" charset="0"/>
                      </a:endParaRPr>
                    </a:p>
                  </a:txBody>
                  <a:tcPr marL="9525" marR="9525" marT="9525" marB="9525" anchor="ctr">
                    <a:solidFill>
                      <a:schemeClr val="bg1">
                        <a:lumMod val="95000"/>
                      </a:schemeClr>
                    </a:solidFill>
                  </a:tcPr>
                </a:tc>
                <a:tc>
                  <a:txBody>
                    <a:bodyPr/>
                    <a:lstStyle/>
                    <a:p>
                      <a:pPr algn="ctr">
                        <a:lnSpc>
                          <a:spcPct val="107000"/>
                        </a:lnSpc>
                        <a:spcAft>
                          <a:spcPts val="800"/>
                        </a:spcAft>
                      </a:pPr>
                      <a:r>
                        <a:rPr lang="en-GB" sz="1050" b="0" kern="100" dirty="0">
                          <a:solidFill>
                            <a:schemeClr val="tx1"/>
                          </a:solidFill>
                          <a:effectLst/>
                          <a:latin typeface="Poppins" panose="00000500000000000000" pitchFamily="2" charset="0"/>
                          <a:cs typeface="Poppins" panose="00000500000000000000" pitchFamily="2" charset="0"/>
                        </a:rPr>
                        <a:t>Staff</a:t>
                      </a:r>
                      <a:endParaRPr lang="en-GB" sz="1050" b="0" kern="100" dirty="0">
                        <a:solidFill>
                          <a:schemeClr val="tx1"/>
                        </a:solidFill>
                        <a:effectLst/>
                        <a:latin typeface="Poppins" panose="00000500000000000000" pitchFamily="2" charset="0"/>
                        <a:ea typeface="Calibri" panose="020F0502020204030204" pitchFamily="34" charset="0"/>
                        <a:cs typeface="Poppins" panose="00000500000000000000" pitchFamily="2" charset="0"/>
                      </a:endParaRPr>
                    </a:p>
                  </a:txBody>
                  <a:tcPr marL="9525" marR="9525" marT="9525" marB="9525" anchor="ctr">
                    <a:solidFill>
                      <a:schemeClr val="bg1">
                        <a:lumMod val="95000"/>
                      </a:schemeClr>
                    </a:solidFill>
                  </a:tcPr>
                </a:tc>
                <a:tc>
                  <a:txBody>
                    <a:bodyPr/>
                    <a:lstStyle/>
                    <a:p>
                      <a:pPr algn="ctr">
                        <a:lnSpc>
                          <a:spcPct val="107000"/>
                        </a:lnSpc>
                        <a:spcAft>
                          <a:spcPts val="800"/>
                        </a:spcAft>
                      </a:pPr>
                      <a:r>
                        <a:rPr lang="en-GB" sz="1050" b="0" kern="100" dirty="0">
                          <a:solidFill>
                            <a:schemeClr val="tx1"/>
                          </a:solidFill>
                          <a:effectLst/>
                          <a:latin typeface="Poppins" panose="00000500000000000000" pitchFamily="2" charset="0"/>
                          <a:ea typeface="Calibri" panose="020F0502020204030204" pitchFamily="34" charset="0"/>
                          <a:cs typeface="Poppins" panose="00000500000000000000" pitchFamily="2" charset="0"/>
                        </a:rPr>
                        <a:t>Policy Review</a:t>
                      </a:r>
                    </a:p>
                  </a:txBody>
                  <a:tcPr marL="9525" marR="9525" marT="9525" marB="9525" anchor="ctr">
                    <a:solidFill>
                      <a:schemeClr val="bg1">
                        <a:lumMod val="95000"/>
                      </a:schemeClr>
                    </a:solidFill>
                  </a:tcPr>
                </a:tc>
                <a:tc>
                  <a:txBody>
                    <a:bodyPr/>
                    <a:lstStyle/>
                    <a:p>
                      <a:pPr algn="ctr">
                        <a:lnSpc>
                          <a:spcPct val="107000"/>
                        </a:lnSpc>
                        <a:spcAft>
                          <a:spcPts val="800"/>
                        </a:spcAft>
                      </a:pPr>
                      <a:r>
                        <a:rPr lang="en-GB" sz="1050" kern="100">
                          <a:effectLst/>
                          <a:latin typeface="Poppins" panose="00000500000000000000" pitchFamily="2" charset="0"/>
                          <a:cs typeface="Poppins" panose="00000500000000000000" pitchFamily="2" charset="0"/>
                        </a:rPr>
                        <a:t>Y</a:t>
                      </a:r>
                      <a:endParaRPr lang="en-GB" sz="1050" kern="100">
                        <a:effectLst/>
                        <a:latin typeface="Poppins" panose="00000500000000000000" pitchFamily="2" charset="0"/>
                        <a:ea typeface="Calibri" panose="020F0502020204030204" pitchFamily="34" charset="0"/>
                        <a:cs typeface="Poppins" panose="00000500000000000000" pitchFamily="2" charset="0"/>
                      </a:endParaRPr>
                    </a:p>
                  </a:txBody>
                  <a:tcPr marL="9525" marR="9525" marT="9525" marB="9525" anchor="ctr">
                    <a:solidFill>
                      <a:schemeClr val="accent6">
                        <a:lumMod val="20000"/>
                        <a:lumOff val="80000"/>
                      </a:schemeClr>
                    </a:solidFill>
                  </a:tcPr>
                </a:tc>
                <a:tc>
                  <a:txBody>
                    <a:bodyPr/>
                    <a:lstStyle/>
                    <a:p>
                      <a:pPr algn="ctr">
                        <a:lnSpc>
                          <a:spcPct val="107000"/>
                        </a:lnSpc>
                        <a:spcAft>
                          <a:spcPts val="800"/>
                        </a:spcAft>
                      </a:pPr>
                      <a:r>
                        <a:rPr lang="en-GB" sz="1050" kern="100" dirty="0">
                          <a:effectLst/>
                          <a:latin typeface="Poppins" panose="00000500000000000000" pitchFamily="2" charset="0"/>
                          <a:cs typeface="Poppins" panose="00000500000000000000" pitchFamily="2" charset="0"/>
                        </a:rPr>
                        <a:t>Y</a:t>
                      </a:r>
                      <a:endParaRPr lang="en-GB" sz="1050" kern="100" dirty="0">
                        <a:effectLst/>
                        <a:latin typeface="Poppins" panose="00000500000000000000" pitchFamily="2" charset="0"/>
                        <a:ea typeface="Calibri" panose="020F0502020204030204" pitchFamily="34" charset="0"/>
                        <a:cs typeface="Poppins" panose="00000500000000000000" pitchFamily="2" charset="0"/>
                      </a:endParaRPr>
                    </a:p>
                  </a:txBody>
                  <a:tcPr marL="9525" marR="9525" marT="9525" marB="9525" anchor="ctr">
                    <a:solidFill>
                      <a:schemeClr val="accent6">
                        <a:lumMod val="20000"/>
                        <a:lumOff val="80000"/>
                      </a:schemeClr>
                    </a:solidFill>
                  </a:tcPr>
                </a:tc>
                <a:tc>
                  <a:txBody>
                    <a:bodyPr/>
                    <a:lstStyle/>
                    <a:p>
                      <a:pPr algn="ctr">
                        <a:lnSpc>
                          <a:spcPct val="107000"/>
                        </a:lnSpc>
                        <a:spcAft>
                          <a:spcPts val="800"/>
                        </a:spcAft>
                      </a:pPr>
                      <a:r>
                        <a:rPr lang="en-GB" sz="1050" kern="100">
                          <a:effectLst/>
                          <a:latin typeface="Poppins" panose="00000500000000000000" pitchFamily="2" charset="0"/>
                          <a:cs typeface="Poppins" panose="00000500000000000000" pitchFamily="2" charset="0"/>
                        </a:rPr>
                        <a:t>Y</a:t>
                      </a:r>
                      <a:endParaRPr lang="en-GB" sz="1050" kern="100">
                        <a:effectLst/>
                        <a:latin typeface="Poppins" panose="00000500000000000000" pitchFamily="2" charset="0"/>
                        <a:ea typeface="Calibri" panose="020F0502020204030204" pitchFamily="34" charset="0"/>
                        <a:cs typeface="Poppins" panose="00000500000000000000" pitchFamily="2" charset="0"/>
                      </a:endParaRPr>
                    </a:p>
                  </a:txBody>
                  <a:tcPr marL="9525" marR="9525" marT="9525" marB="9525" anchor="ctr">
                    <a:solidFill>
                      <a:schemeClr val="accent6">
                        <a:lumMod val="20000"/>
                        <a:lumOff val="80000"/>
                      </a:schemeClr>
                    </a:solidFill>
                  </a:tcPr>
                </a:tc>
                <a:tc>
                  <a:txBody>
                    <a:bodyPr/>
                    <a:lstStyle/>
                    <a:p>
                      <a:pPr algn="ctr">
                        <a:lnSpc>
                          <a:spcPct val="107000"/>
                        </a:lnSpc>
                        <a:spcAft>
                          <a:spcPts val="800"/>
                        </a:spcAft>
                      </a:pPr>
                      <a:r>
                        <a:rPr lang="en-GB" sz="1050" kern="100" dirty="0">
                          <a:effectLst/>
                          <a:latin typeface="Poppins" panose="00000500000000000000" pitchFamily="2" charset="0"/>
                          <a:ea typeface="Calibri" panose="020F0502020204030204" pitchFamily="34" charset="0"/>
                          <a:cs typeface="Poppins" panose="00000500000000000000" pitchFamily="2" charset="0"/>
                        </a:rPr>
                        <a:t>N</a:t>
                      </a:r>
                    </a:p>
                  </a:txBody>
                  <a:tcPr marL="9525" marR="9525" marT="9525" marB="9525" anchor="ctr">
                    <a:solidFill>
                      <a:schemeClr val="accent2">
                        <a:lumMod val="20000"/>
                        <a:lumOff val="80000"/>
                      </a:schemeClr>
                    </a:solidFill>
                  </a:tcPr>
                </a:tc>
                <a:tc>
                  <a:txBody>
                    <a:bodyPr/>
                    <a:lstStyle/>
                    <a:p>
                      <a:pPr algn="ctr">
                        <a:lnSpc>
                          <a:spcPct val="107000"/>
                        </a:lnSpc>
                        <a:spcAft>
                          <a:spcPts val="800"/>
                        </a:spcAft>
                      </a:pPr>
                      <a:r>
                        <a:rPr lang="en-GB" sz="1050" kern="100">
                          <a:effectLst/>
                          <a:latin typeface="Poppins" panose="00000500000000000000" pitchFamily="2" charset="0"/>
                          <a:cs typeface="Poppins" panose="00000500000000000000" pitchFamily="2" charset="0"/>
                        </a:rPr>
                        <a:t>Y</a:t>
                      </a:r>
                      <a:endParaRPr lang="en-GB" sz="1050" kern="100">
                        <a:effectLst/>
                        <a:latin typeface="Poppins" panose="00000500000000000000" pitchFamily="2" charset="0"/>
                        <a:ea typeface="Calibri" panose="020F0502020204030204" pitchFamily="34" charset="0"/>
                        <a:cs typeface="Poppins" panose="00000500000000000000" pitchFamily="2" charset="0"/>
                      </a:endParaRPr>
                    </a:p>
                  </a:txBody>
                  <a:tcPr marL="9525" marR="9525" marT="9525" marB="9525" anchor="ctr">
                    <a:solidFill>
                      <a:schemeClr val="accent6">
                        <a:lumMod val="20000"/>
                        <a:lumOff val="80000"/>
                      </a:schemeClr>
                    </a:solidFill>
                  </a:tcPr>
                </a:tc>
                <a:tc>
                  <a:txBody>
                    <a:bodyPr/>
                    <a:lstStyle/>
                    <a:p>
                      <a:pPr algn="ctr">
                        <a:lnSpc>
                          <a:spcPct val="107000"/>
                        </a:lnSpc>
                        <a:spcAft>
                          <a:spcPts val="800"/>
                        </a:spcAft>
                      </a:pPr>
                      <a:r>
                        <a:rPr lang="en-GB" sz="1050" kern="100" dirty="0">
                          <a:effectLst/>
                          <a:latin typeface="Poppins" panose="00000500000000000000" pitchFamily="2" charset="0"/>
                          <a:cs typeface="Poppins" panose="00000500000000000000" pitchFamily="2" charset="0"/>
                        </a:rPr>
                        <a:t>Y</a:t>
                      </a:r>
                      <a:endParaRPr lang="en-GB" sz="1050" kern="100" dirty="0">
                        <a:effectLst/>
                        <a:latin typeface="Poppins" panose="00000500000000000000" pitchFamily="2" charset="0"/>
                        <a:ea typeface="Calibri" panose="020F0502020204030204" pitchFamily="34" charset="0"/>
                        <a:cs typeface="Poppins" panose="00000500000000000000" pitchFamily="2" charset="0"/>
                      </a:endParaRPr>
                    </a:p>
                  </a:txBody>
                  <a:tcPr marL="9525" marR="9525" marT="9525" marB="9525" anchor="ctr">
                    <a:solidFill>
                      <a:schemeClr val="accent6">
                        <a:lumMod val="20000"/>
                        <a:lumOff val="80000"/>
                      </a:schemeClr>
                    </a:solidFill>
                  </a:tcPr>
                </a:tc>
                <a:extLst>
                  <a:ext uri="{0D108BD9-81ED-4DB2-BD59-A6C34878D82A}">
                    <a16:rowId xmlns:a16="http://schemas.microsoft.com/office/drawing/2014/main" val="903509463"/>
                  </a:ext>
                </a:extLst>
              </a:tr>
              <a:tr h="431299">
                <a:tc>
                  <a:txBody>
                    <a:bodyPr/>
                    <a:lstStyle/>
                    <a:p>
                      <a:pPr algn="ctr">
                        <a:lnSpc>
                          <a:spcPct val="107000"/>
                        </a:lnSpc>
                        <a:spcAft>
                          <a:spcPts val="800"/>
                        </a:spcAft>
                      </a:pPr>
                      <a:r>
                        <a:rPr lang="en-GB" sz="1050" b="0" kern="100" dirty="0">
                          <a:solidFill>
                            <a:schemeClr val="tx1"/>
                          </a:solidFill>
                          <a:effectLst/>
                          <a:latin typeface="Poppins" panose="00000500000000000000" pitchFamily="2" charset="0"/>
                          <a:ea typeface="Calibri" panose="020F0502020204030204" pitchFamily="34" charset="0"/>
                          <a:cs typeface="Poppins" panose="00000500000000000000" pitchFamily="2" charset="0"/>
                        </a:rPr>
                        <a:t>Revd. Mr Steffan Collier</a:t>
                      </a:r>
                    </a:p>
                  </a:txBody>
                  <a:tcPr marL="9525" marR="9525" marT="9525" marB="9525" anchor="ctr">
                    <a:solidFill>
                      <a:schemeClr val="bg1">
                        <a:lumMod val="95000"/>
                      </a:schemeClr>
                    </a:solidFill>
                  </a:tcPr>
                </a:tc>
                <a:tc>
                  <a:txBody>
                    <a:bodyPr/>
                    <a:lstStyle/>
                    <a:p>
                      <a:pPr algn="ctr">
                        <a:lnSpc>
                          <a:spcPct val="107000"/>
                        </a:lnSpc>
                        <a:spcAft>
                          <a:spcPts val="800"/>
                        </a:spcAft>
                      </a:pPr>
                      <a:r>
                        <a:rPr lang="en-GB" sz="1050" b="0" kern="100" dirty="0">
                          <a:solidFill>
                            <a:schemeClr val="tx1"/>
                          </a:solidFill>
                          <a:effectLst/>
                          <a:latin typeface="Poppins" panose="00000500000000000000" pitchFamily="2" charset="0"/>
                          <a:ea typeface="Calibri" panose="020F0502020204030204" pitchFamily="34" charset="0"/>
                          <a:cs typeface="Poppins" panose="00000500000000000000" pitchFamily="2" charset="0"/>
                        </a:rPr>
                        <a:t>Co-opted</a:t>
                      </a:r>
                    </a:p>
                  </a:txBody>
                  <a:tcPr marL="9525" marR="9525" marT="9525" marB="9525" anchor="ctr">
                    <a:solidFill>
                      <a:schemeClr val="bg1">
                        <a:lumMod val="95000"/>
                      </a:schemeClr>
                    </a:solidFill>
                  </a:tcPr>
                </a:tc>
                <a:tc>
                  <a:txBody>
                    <a:bodyPr/>
                    <a:lstStyle/>
                    <a:p>
                      <a:pPr algn="ctr">
                        <a:lnSpc>
                          <a:spcPct val="107000"/>
                        </a:lnSpc>
                        <a:spcAft>
                          <a:spcPts val="800"/>
                        </a:spcAft>
                      </a:pPr>
                      <a:r>
                        <a:rPr lang="en-GB" sz="1050" b="0" kern="100" dirty="0">
                          <a:solidFill>
                            <a:schemeClr val="tx1"/>
                          </a:solidFill>
                          <a:effectLst/>
                          <a:latin typeface="Poppins" panose="00000500000000000000" pitchFamily="2" charset="0"/>
                          <a:ea typeface="Calibri" panose="020F0502020204030204" pitchFamily="34" charset="0"/>
                          <a:cs typeface="Poppins" panose="00000500000000000000" pitchFamily="2" charset="0"/>
                        </a:rPr>
                        <a:t>Computing &amp; Design</a:t>
                      </a:r>
                    </a:p>
                  </a:txBody>
                  <a:tcPr marL="9525" marR="9525" marT="9525" marB="9525" anchor="ctr">
                    <a:solidFill>
                      <a:schemeClr val="bg1">
                        <a:lumMod val="95000"/>
                      </a:schemeClr>
                    </a:solidFill>
                  </a:tcPr>
                </a:tc>
                <a:tc>
                  <a:txBody>
                    <a:bodyPr/>
                    <a:lstStyle/>
                    <a:p>
                      <a:pPr algn="ctr">
                        <a:lnSpc>
                          <a:spcPct val="107000"/>
                        </a:lnSpc>
                        <a:spcAft>
                          <a:spcPts val="800"/>
                        </a:spcAft>
                      </a:pPr>
                      <a:r>
                        <a:rPr lang="en-GB" sz="1050" kern="100" dirty="0">
                          <a:effectLst/>
                          <a:latin typeface="Poppins" panose="00000500000000000000" pitchFamily="2" charset="0"/>
                          <a:ea typeface="Calibri" panose="020F0502020204030204" pitchFamily="34" charset="0"/>
                          <a:cs typeface="Poppins" panose="00000500000000000000" pitchFamily="2" charset="0"/>
                        </a:rPr>
                        <a:t>Y</a:t>
                      </a:r>
                    </a:p>
                  </a:txBody>
                  <a:tcPr marL="9525" marR="9525" marT="9525" marB="9525" anchor="ctr">
                    <a:solidFill>
                      <a:schemeClr val="accent6">
                        <a:lumMod val="20000"/>
                        <a:lumOff val="80000"/>
                      </a:schemeClr>
                    </a:solidFill>
                  </a:tcPr>
                </a:tc>
                <a:tc>
                  <a:txBody>
                    <a:bodyPr/>
                    <a:lstStyle/>
                    <a:p>
                      <a:pPr algn="ctr">
                        <a:lnSpc>
                          <a:spcPct val="107000"/>
                        </a:lnSpc>
                        <a:spcAft>
                          <a:spcPts val="800"/>
                        </a:spcAft>
                      </a:pPr>
                      <a:r>
                        <a:rPr lang="en-GB" sz="1050" kern="100" dirty="0">
                          <a:effectLst/>
                          <a:latin typeface="Poppins" panose="00000500000000000000" pitchFamily="2" charset="0"/>
                          <a:ea typeface="Calibri" panose="020F0502020204030204" pitchFamily="34" charset="0"/>
                          <a:cs typeface="Poppins" panose="00000500000000000000" pitchFamily="2" charset="0"/>
                        </a:rPr>
                        <a:t>Y</a:t>
                      </a:r>
                    </a:p>
                  </a:txBody>
                  <a:tcPr marL="9525" marR="9525" marT="9525" marB="9525" anchor="ctr">
                    <a:solidFill>
                      <a:schemeClr val="accent6">
                        <a:lumMod val="20000"/>
                        <a:lumOff val="80000"/>
                      </a:schemeClr>
                    </a:solidFill>
                  </a:tcPr>
                </a:tc>
                <a:tc>
                  <a:txBody>
                    <a:bodyPr/>
                    <a:lstStyle/>
                    <a:p>
                      <a:pPr algn="ctr">
                        <a:lnSpc>
                          <a:spcPct val="107000"/>
                        </a:lnSpc>
                        <a:spcAft>
                          <a:spcPts val="800"/>
                        </a:spcAft>
                      </a:pPr>
                      <a:r>
                        <a:rPr lang="en-GB" sz="1050" kern="100" dirty="0">
                          <a:effectLst/>
                          <a:latin typeface="Poppins" panose="00000500000000000000" pitchFamily="2" charset="0"/>
                          <a:ea typeface="Calibri" panose="020F0502020204030204" pitchFamily="34" charset="0"/>
                          <a:cs typeface="Poppins" panose="00000500000000000000" pitchFamily="2" charset="0"/>
                        </a:rPr>
                        <a:t>Y</a:t>
                      </a:r>
                    </a:p>
                  </a:txBody>
                  <a:tcPr marL="9525" marR="9525" marT="9525" marB="9525" anchor="ctr">
                    <a:solidFill>
                      <a:schemeClr val="accent6">
                        <a:lumMod val="20000"/>
                        <a:lumOff val="80000"/>
                      </a:schemeClr>
                    </a:solidFill>
                  </a:tcPr>
                </a:tc>
                <a:tc>
                  <a:txBody>
                    <a:bodyPr/>
                    <a:lstStyle/>
                    <a:p>
                      <a:pPr algn="ctr">
                        <a:lnSpc>
                          <a:spcPct val="107000"/>
                        </a:lnSpc>
                        <a:spcAft>
                          <a:spcPts val="800"/>
                        </a:spcAft>
                      </a:pPr>
                      <a:r>
                        <a:rPr lang="en-GB" sz="1050" kern="100" dirty="0">
                          <a:effectLst/>
                          <a:latin typeface="Poppins" panose="00000500000000000000" pitchFamily="2" charset="0"/>
                          <a:ea typeface="Calibri" panose="020F0502020204030204" pitchFamily="34" charset="0"/>
                          <a:cs typeface="Poppins" panose="00000500000000000000" pitchFamily="2" charset="0"/>
                        </a:rPr>
                        <a:t>Y</a:t>
                      </a:r>
                    </a:p>
                  </a:txBody>
                  <a:tcPr marL="9525" marR="9525" marT="9525" marB="9525" anchor="ctr">
                    <a:solidFill>
                      <a:schemeClr val="accent6">
                        <a:lumMod val="20000"/>
                        <a:lumOff val="80000"/>
                      </a:schemeClr>
                    </a:solidFill>
                  </a:tcPr>
                </a:tc>
                <a:tc>
                  <a:txBody>
                    <a:bodyPr/>
                    <a:lstStyle/>
                    <a:p>
                      <a:pPr algn="ctr">
                        <a:lnSpc>
                          <a:spcPct val="107000"/>
                        </a:lnSpc>
                        <a:spcAft>
                          <a:spcPts val="800"/>
                        </a:spcAft>
                      </a:pPr>
                      <a:r>
                        <a:rPr lang="en-GB" sz="1050" kern="100" dirty="0">
                          <a:effectLst/>
                          <a:latin typeface="Poppins" panose="00000500000000000000" pitchFamily="2" charset="0"/>
                          <a:ea typeface="Calibri" panose="020F0502020204030204" pitchFamily="34" charset="0"/>
                          <a:cs typeface="Poppins" panose="00000500000000000000" pitchFamily="2" charset="0"/>
                        </a:rPr>
                        <a:t>N</a:t>
                      </a:r>
                    </a:p>
                  </a:txBody>
                  <a:tcPr marL="9525" marR="9525" marT="9525" marB="9525" anchor="ctr">
                    <a:solidFill>
                      <a:schemeClr val="accent2">
                        <a:lumMod val="20000"/>
                        <a:lumOff val="80000"/>
                      </a:schemeClr>
                    </a:solidFill>
                  </a:tcPr>
                </a:tc>
                <a:tc>
                  <a:txBody>
                    <a:bodyPr/>
                    <a:lstStyle/>
                    <a:p>
                      <a:pPr algn="ctr">
                        <a:lnSpc>
                          <a:spcPct val="107000"/>
                        </a:lnSpc>
                        <a:spcAft>
                          <a:spcPts val="800"/>
                        </a:spcAft>
                      </a:pPr>
                      <a:r>
                        <a:rPr lang="en-GB" sz="1050" kern="100" dirty="0">
                          <a:effectLst/>
                          <a:latin typeface="Poppins" panose="00000500000000000000" pitchFamily="2" charset="0"/>
                          <a:ea typeface="Calibri" panose="020F0502020204030204" pitchFamily="34" charset="0"/>
                          <a:cs typeface="Poppins" panose="00000500000000000000" pitchFamily="2" charset="0"/>
                        </a:rPr>
                        <a:t>Y</a:t>
                      </a:r>
                    </a:p>
                  </a:txBody>
                  <a:tcPr marL="9525" marR="9525" marT="9525" marB="9525" anchor="ctr">
                    <a:solidFill>
                      <a:schemeClr val="accent6">
                        <a:lumMod val="20000"/>
                        <a:lumOff val="80000"/>
                      </a:schemeClr>
                    </a:solidFill>
                  </a:tcPr>
                </a:tc>
                <a:extLst>
                  <a:ext uri="{0D108BD9-81ED-4DB2-BD59-A6C34878D82A}">
                    <a16:rowId xmlns:a16="http://schemas.microsoft.com/office/drawing/2014/main" val="1843109176"/>
                  </a:ext>
                </a:extLst>
              </a:tr>
              <a:tr h="431299">
                <a:tc>
                  <a:txBody>
                    <a:bodyPr/>
                    <a:lstStyle/>
                    <a:p>
                      <a:pPr algn="ctr">
                        <a:lnSpc>
                          <a:spcPct val="107000"/>
                        </a:lnSpc>
                        <a:spcAft>
                          <a:spcPts val="800"/>
                        </a:spcAft>
                      </a:pPr>
                      <a:r>
                        <a:rPr lang="en-GB" sz="1050" b="0" kern="100">
                          <a:solidFill>
                            <a:schemeClr val="tx1"/>
                          </a:solidFill>
                          <a:effectLst/>
                          <a:latin typeface="Poppins" panose="00000500000000000000" pitchFamily="2" charset="0"/>
                          <a:cs typeface="Poppins" panose="00000500000000000000" pitchFamily="2" charset="0"/>
                        </a:rPr>
                        <a:t>Mr David Lewis</a:t>
                      </a:r>
                      <a:endParaRPr lang="en-GB" sz="1050" b="0" kern="100">
                        <a:solidFill>
                          <a:schemeClr val="tx1"/>
                        </a:solidFill>
                        <a:effectLst/>
                        <a:latin typeface="Poppins" panose="00000500000000000000" pitchFamily="2" charset="0"/>
                        <a:ea typeface="Calibri" panose="020F0502020204030204" pitchFamily="34" charset="0"/>
                        <a:cs typeface="Poppins" panose="00000500000000000000" pitchFamily="2" charset="0"/>
                      </a:endParaRPr>
                    </a:p>
                  </a:txBody>
                  <a:tcPr marL="9525" marR="9525" marT="9525" marB="9525" anchor="ctr">
                    <a:solidFill>
                      <a:schemeClr val="bg1">
                        <a:lumMod val="95000"/>
                      </a:schemeClr>
                    </a:solidFill>
                  </a:tcPr>
                </a:tc>
                <a:tc>
                  <a:txBody>
                    <a:bodyPr/>
                    <a:lstStyle/>
                    <a:p>
                      <a:pPr algn="ctr">
                        <a:lnSpc>
                          <a:spcPct val="107000"/>
                        </a:lnSpc>
                        <a:spcAft>
                          <a:spcPts val="800"/>
                        </a:spcAft>
                      </a:pPr>
                      <a:r>
                        <a:rPr lang="en-GB" sz="1050" b="0" kern="100" dirty="0">
                          <a:solidFill>
                            <a:schemeClr val="tx1"/>
                          </a:solidFill>
                          <a:effectLst/>
                          <a:latin typeface="Poppins" panose="00000500000000000000" pitchFamily="2" charset="0"/>
                          <a:cs typeface="Poppins" panose="00000500000000000000" pitchFamily="2" charset="0"/>
                        </a:rPr>
                        <a:t>Co-opted</a:t>
                      </a:r>
                      <a:endParaRPr lang="en-GB" sz="1050" b="0" kern="100" dirty="0">
                        <a:solidFill>
                          <a:schemeClr val="tx1"/>
                        </a:solidFill>
                        <a:effectLst/>
                        <a:latin typeface="Poppins" panose="00000500000000000000" pitchFamily="2" charset="0"/>
                        <a:ea typeface="Calibri" panose="020F0502020204030204" pitchFamily="34" charset="0"/>
                        <a:cs typeface="Poppins" panose="00000500000000000000" pitchFamily="2" charset="0"/>
                      </a:endParaRPr>
                    </a:p>
                  </a:txBody>
                  <a:tcPr marL="9525" marR="9525" marT="9525" marB="9525" anchor="ctr">
                    <a:solidFill>
                      <a:schemeClr val="bg1">
                        <a:lumMod val="95000"/>
                      </a:schemeClr>
                    </a:solidFill>
                  </a:tcPr>
                </a:tc>
                <a:tc>
                  <a:txBody>
                    <a:bodyPr/>
                    <a:lstStyle/>
                    <a:p>
                      <a:pPr algn="ctr">
                        <a:lnSpc>
                          <a:spcPct val="107000"/>
                        </a:lnSpc>
                        <a:spcAft>
                          <a:spcPts val="800"/>
                        </a:spcAft>
                      </a:pPr>
                      <a:r>
                        <a:rPr lang="en-GB" sz="1050" b="0" kern="100" dirty="0">
                          <a:solidFill>
                            <a:schemeClr val="tx1"/>
                          </a:solidFill>
                          <a:effectLst/>
                          <a:latin typeface="Poppins" panose="00000500000000000000" pitchFamily="2" charset="0"/>
                          <a:ea typeface="Calibri" panose="020F0502020204030204" pitchFamily="34" charset="0"/>
                          <a:cs typeface="Poppins" panose="00000500000000000000" pitchFamily="2" charset="0"/>
                        </a:rPr>
                        <a:t>Chair; Math; Pay Panel</a:t>
                      </a:r>
                    </a:p>
                  </a:txBody>
                  <a:tcPr marL="9525" marR="9525" marT="9525" marB="9525" anchor="ctr">
                    <a:solidFill>
                      <a:schemeClr val="bg1">
                        <a:lumMod val="95000"/>
                      </a:schemeClr>
                    </a:solidFill>
                  </a:tcPr>
                </a:tc>
                <a:tc>
                  <a:txBody>
                    <a:bodyPr/>
                    <a:lstStyle/>
                    <a:p>
                      <a:pPr algn="ctr">
                        <a:lnSpc>
                          <a:spcPct val="107000"/>
                        </a:lnSpc>
                        <a:spcAft>
                          <a:spcPts val="800"/>
                        </a:spcAft>
                      </a:pPr>
                      <a:r>
                        <a:rPr lang="en-GB" sz="1050" kern="100" dirty="0">
                          <a:effectLst/>
                          <a:latin typeface="Poppins" panose="00000500000000000000" pitchFamily="2" charset="0"/>
                          <a:cs typeface="Poppins" panose="00000500000000000000" pitchFamily="2" charset="0"/>
                        </a:rPr>
                        <a:t>Y</a:t>
                      </a:r>
                      <a:endParaRPr lang="en-GB" sz="1050" kern="100" dirty="0">
                        <a:effectLst/>
                        <a:latin typeface="Poppins" panose="00000500000000000000" pitchFamily="2" charset="0"/>
                        <a:ea typeface="Calibri" panose="020F0502020204030204" pitchFamily="34" charset="0"/>
                        <a:cs typeface="Poppins" panose="00000500000000000000" pitchFamily="2" charset="0"/>
                      </a:endParaRPr>
                    </a:p>
                  </a:txBody>
                  <a:tcPr marL="9525" marR="9525" marT="9525" marB="9525" anchor="ctr">
                    <a:solidFill>
                      <a:schemeClr val="accent6">
                        <a:lumMod val="20000"/>
                        <a:lumOff val="80000"/>
                      </a:schemeClr>
                    </a:solidFill>
                  </a:tcPr>
                </a:tc>
                <a:tc>
                  <a:txBody>
                    <a:bodyPr/>
                    <a:lstStyle/>
                    <a:p>
                      <a:pPr algn="ctr">
                        <a:lnSpc>
                          <a:spcPct val="107000"/>
                        </a:lnSpc>
                        <a:spcAft>
                          <a:spcPts val="800"/>
                        </a:spcAft>
                      </a:pPr>
                      <a:r>
                        <a:rPr lang="en-GB" sz="1050" kern="100" dirty="0">
                          <a:effectLst/>
                          <a:latin typeface="Poppins" panose="00000500000000000000" pitchFamily="2" charset="0"/>
                          <a:cs typeface="Poppins" panose="00000500000000000000" pitchFamily="2" charset="0"/>
                        </a:rPr>
                        <a:t>Y</a:t>
                      </a:r>
                      <a:endParaRPr lang="en-GB" sz="1050" kern="100" dirty="0">
                        <a:effectLst/>
                        <a:latin typeface="Poppins" panose="00000500000000000000" pitchFamily="2" charset="0"/>
                        <a:ea typeface="Calibri" panose="020F0502020204030204" pitchFamily="34" charset="0"/>
                        <a:cs typeface="Poppins" panose="00000500000000000000" pitchFamily="2" charset="0"/>
                      </a:endParaRPr>
                    </a:p>
                  </a:txBody>
                  <a:tcPr marL="9525" marR="9525" marT="9525" marB="9525" anchor="ctr">
                    <a:solidFill>
                      <a:schemeClr val="accent6">
                        <a:lumMod val="20000"/>
                        <a:lumOff val="80000"/>
                      </a:schemeClr>
                    </a:solidFill>
                  </a:tcPr>
                </a:tc>
                <a:tc>
                  <a:txBody>
                    <a:bodyPr/>
                    <a:lstStyle/>
                    <a:p>
                      <a:pPr algn="ctr">
                        <a:lnSpc>
                          <a:spcPct val="107000"/>
                        </a:lnSpc>
                        <a:spcAft>
                          <a:spcPts val="800"/>
                        </a:spcAft>
                      </a:pPr>
                      <a:r>
                        <a:rPr lang="en-GB" sz="1050" kern="100" dirty="0">
                          <a:effectLst/>
                          <a:latin typeface="Poppins" panose="00000500000000000000" pitchFamily="2" charset="0"/>
                          <a:cs typeface="Poppins" panose="00000500000000000000" pitchFamily="2" charset="0"/>
                        </a:rPr>
                        <a:t>Y</a:t>
                      </a:r>
                      <a:endParaRPr lang="en-GB" sz="1050" kern="100" dirty="0">
                        <a:effectLst/>
                        <a:latin typeface="Poppins" panose="00000500000000000000" pitchFamily="2" charset="0"/>
                        <a:ea typeface="Calibri" panose="020F0502020204030204" pitchFamily="34" charset="0"/>
                        <a:cs typeface="Poppins" panose="00000500000000000000" pitchFamily="2" charset="0"/>
                      </a:endParaRPr>
                    </a:p>
                  </a:txBody>
                  <a:tcPr marL="9525" marR="9525" marT="9525" marB="9525" anchor="ctr">
                    <a:solidFill>
                      <a:schemeClr val="accent6">
                        <a:lumMod val="20000"/>
                        <a:lumOff val="80000"/>
                      </a:schemeClr>
                    </a:solidFill>
                  </a:tcPr>
                </a:tc>
                <a:tc>
                  <a:txBody>
                    <a:bodyPr/>
                    <a:lstStyle/>
                    <a:p>
                      <a:pPr algn="ctr">
                        <a:lnSpc>
                          <a:spcPct val="107000"/>
                        </a:lnSpc>
                        <a:spcAft>
                          <a:spcPts val="800"/>
                        </a:spcAft>
                      </a:pPr>
                      <a:r>
                        <a:rPr lang="en-GB" sz="1050" kern="100" dirty="0">
                          <a:effectLst/>
                          <a:latin typeface="Poppins" panose="00000500000000000000" pitchFamily="2" charset="0"/>
                          <a:ea typeface="Calibri" panose="020F0502020204030204" pitchFamily="34" charset="0"/>
                          <a:cs typeface="Poppins" panose="00000500000000000000" pitchFamily="2" charset="0"/>
                        </a:rPr>
                        <a:t>Y</a:t>
                      </a:r>
                    </a:p>
                  </a:txBody>
                  <a:tcPr marL="9525" marR="9525" marT="9525" marB="9525" anchor="ctr">
                    <a:solidFill>
                      <a:schemeClr val="accent6">
                        <a:lumMod val="20000"/>
                        <a:lumOff val="80000"/>
                      </a:schemeClr>
                    </a:solidFill>
                  </a:tcPr>
                </a:tc>
                <a:tc>
                  <a:txBody>
                    <a:bodyPr/>
                    <a:lstStyle/>
                    <a:p>
                      <a:pPr algn="ctr">
                        <a:lnSpc>
                          <a:spcPct val="107000"/>
                        </a:lnSpc>
                        <a:spcAft>
                          <a:spcPts val="800"/>
                        </a:spcAft>
                      </a:pPr>
                      <a:r>
                        <a:rPr lang="en-GB" sz="1050" kern="100" dirty="0">
                          <a:effectLst/>
                          <a:latin typeface="Poppins" panose="00000500000000000000" pitchFamily="2" charset="0"/>
                          <a:cs typeface="Poppins" panose="00000500000000000000" pitchFamily="2" charset="0"/>
                        </a:rPr>
                        <a:t>Y</a:t>
                      </a:r>
                      <a:endParaRPr lang="en-GB" sz="1050" kern="100" dirty="0">
                        <a:effectLst/>
                        <a:latin typeface="Poppins" panose="00000500000000000000" pitchFamily="2" charset="0"/>
                        <a:ea typeface="Calibri" panose="020F0502020204030204" pitchFamily="34" charset="0"/>
                        <a:cs typeface="Poppins" panose="00000500000000000000" pitchFamily="2" charset="0"/>
                      </a:endParaRPr>
                    </a:p>
                  </a:txBody>
                  <a:tcPr marL="9525" marR="9525" marT="9525" marB="9525" anchor="ctr">
                    <a:solidFill>
                      <a:schemeClr val="accent6">
                        <a:lumMod val="20000"/>
                        <a:lumOff val="80000"/>
                      </a:schemeClr>
                    </a:solidFill>
                  </a:tcPr>
                </a:tc>
                <a:tc>
                  <a:txBody>
                    <a:bodyPr/>
                    <a:lstStyle/>
                    <a:p>
                      <a:pPr algn="ctr">
                        <a:lnSpc>
                          <a:spcPct val="107000"/>
                        </a:lnSpc>
                        <a:spcAft>
                          <a:spcPts val="800"/>
                        </a:spcAft>
                      </a:pPr>
                      <a:r>
                        <a:rPr lang="en-GB" sz="1050" kern="100" dirty="0">
                          <a:effectLst/>
                          <a:latin typeface="Poppins" panose="00000500000000000000" pitchFamily="2" charset="0"/>
                          <a:ea typeface="Calibri" panose="020F0502020204030204" pitchFamily="34" charset="0"/>
                          <a:cs typeface="Poppins" panose="00000500000000000000" pitchFamily="2" charset="0"/>
                        </a:rPr>
                        <a:t>N</a:t>
                      </a:r>
                    </a:p>
                  </a:txBody>
                  <a:tcPr marL="9525" marR="9525" marT="9525" marB="9525" anchor="ctr">
                    <a:solidFill>
                      <a:schemeClr val="accent2">
                        <a:lumMod val="20000"/>
                        <a:lumOff val="80000"/>
                      </a:schemeClr>
                    </a:solidFill>
                  </a:tcPr>
                </a:tc>
                <a:extLst>
                  <a:ext uri="{0D108BD9-81ED-4DB2-BD59-A6C34878D82A}">
                    <a16:rowId xmlns:a16="http://schemas.microsoft.com/office/drawing/2014/main" val="678007453"/>
                  </a:ext>
                </a:extLst>
              </a:tr>
              <a:tr h="431299">
                <a:tc>
                  <a:txBody>
                    <a:bodyPr/>
                    <a:lstStyle/>
                    <a:p>
                      <a:pPr algn="ctr">
                        <a:lnSpc>
                          <a:spcPct val="107000"/>
                        </a:lnSpc>
                        <a:spcAft>
                          <a:spcPts val="800"/>
                        </a:spcAft>
                      </a:pPr>
                      <a:r>
                        <a:rPr lang="en-GB" sz="1050" b="0" kern="100" dirty="0">
                          <a:solidFill>
                            <a:schemeClr val="tx1"/>
                          </a:solidFill>
                          <a:effectLst/>
                          <a:latin typeface="Poppins" panose="00000500000000000000" pitchFamily="2" charset="0"/>
                          <a:cs typeface="Poppins" panose="00000500000000000000" pitchFamily="2" charset="0"/>
                        </a:rPr>
                        <a:t>Mr Oliver Mitchell</a:t>
                      </a:r>
                      <a:endParaRPr lang="en-GB" sz="1050" b="0" kern="100" dirty="0">
                        <a:solidFill>
                          <a:schemeClr val="tx1"/>
                        </a:solidFill>
                        <a:effectLst/>
                        <a:latin typeface="Poppins" panose="00000500000000000000" pitchFamily="2" charset="0"/>
                        <a:ea typeface="Calibri" panose="020F0502020204030204" pitchFamily="34" charset="0"/>
                        <a:cs typeface="Poppins" panose="00000500000000000000" pitchFamily="2" charset="0"/>
                      </a:endParaRPr>
                    </a:p>
                  </a:txBody>
                  <a:tcPr marL="9525" marR="9525" marT="9525" marB="9525" anchor="ctr">
                    <a:solidFill>
                      <a:schemeClr val="bg1">
                        <a:lumMod val="95000"/>
                      </a:schemeClr>
                    </a:solidFill>
                  </a:tcPr>
                </a:tc>
                <a:tc>
                  <a:txBody>
                    <a:bodyPr/>
                    <a:lstStyle/>
                    <a:p>
                      <a:pPr algn="ctr">
                        <a:lnSpc>
                          <a:spcPct val="107000"/>
                        </a:lnSpc>
                        <a:spcAft>
                          <a:spcPts val="800"/>
                        </a:spcAft>
                      </a:pPr>
                      <a:r>
                        <a:rPr lang="en-GB" sz="1050" b="0" kern="100" dirty="0">
                          <a:solidFill>
                            <a:schemeClr val="tx1"/>
                          </a:solidFill>
                          <a:effectLst/>
                          <a:latin typeface="Poppins" panose="00000500000000000000" pitchFamily="2" charset="0"/>
                          <a:cs typeface="Poppins" panose="00000500000000000000" pitchFamily="2" charset="0"/>
                        </a:rPr>
                        <a:t>Headteacher</a:t>
                      </a:r>
                      <a:endParaRPr lang="en-GB" sz="1050" b="0" kern="100" dirty="0">
                        <a:solidFill>
                          <a:schemeClr val="tx1"/>
                        </a:solidFill>
                        <a:effectLst/>
                        <a:latin typeface="Poppins" panose="00000500000000000000" pitchFamily="2" charset="0"/>
                        <a:ea typeface="Calibri" panose="020F0502020204030204" pitchFamily="34" charset="0"/>
                        <a:cs typeface="Poppins" panose="00000500000000000000" pitchFamily="2" charset="0"/>
                      </a:endParaRPr>
                    </a:p>
                  </a:txBody>
                  <a:tcPr marL="9525" marR="9525" marT="9525" marB="9525" anchor="ctr">
                    <a:solidFill>
                      <a:schemeClr val="bg1">
                        <a:lumMod val="95000"/>
                      </a:schemeClr>
                    </a:solidFill>
                  </a:tcPr>
                </a:tc>
                <a:tc>
                  <a:txBody>
                    <a:bodyPr/>
                    <a:lstStyle/>
                    <a:p>
                      <a:pPr algn="ctr">
                        <a:lnSpc>
                          <a:spcPct val="107000"/>
                        </a:lnSpc>
                        <a:spcAft>
                          <a:spcPts val="800"/>
                        </a:spcAft>
                      </a:pPr>
                      <a:r>
                        <a:rPr lang="en-GB" sz="1050" b="0" kern="100" dirty="0">
                          <a:solidFill>
                            <a:schemeClr val="tx1"/>
                          </a:solidFill>
                          <a:effectLst/>
                          <a:latin typeface="Poppins" panose="00000500000000000000" pitchFamily="2" charset="0"/>
                          <a:ea typeface="Calibri" panose="020F0502020204030204" pitchFamily="34" charset="0"/>
                          <a:cs typeface="Poppins" panose="00000500000000000000" pitchFamily="2" charset="0"/>
                        </a:rPr>
                        <a:t>-</a:t>
                      </a:r>
                    </a:p>
                  </a:txBody>
                  <a:tcPr marL="9525" marR="9525" marT="9525" marB="9525" anchor="ctr">
                    <a:solidFill>
                      <a:schemeClr val="bg1">
                        <a:lumMod val="95000"/>
                      </a:schemeClr>
                    </a:solidFill>
                  </a:tcPr>
                </a:tc>
                <a:tc>
                  <a:txBody>
                    <a:bodyPr/>
                    <a:lstStyle/>
                    <a:p>
                      <a:pPr algn="ctr">
                        <a:lnSpc>
                          <a:spcPct val="107000"/>
                        </a:lnSpc>
                        <a:spcAft>
                          <a:spcPts val="800"/>
                        </a:spcAft>
                      </a:pPr>
                      <a:r>
                        <a:rPr lang="en-GB" sz="1050" kern="100" dirty="0">
                          <a:effectLst/>
                          <a:latin typeface="Poppins" panose="00000500000000000000" pitchFamily="2" charset="0"/>
                          <a:cs typeface="Poppins" panose="00000500000000000000" pitchFamily="2" charset="0"/>
                        </a:rPr>
                        <a:t>Y</a:t>
                      </a:r>
                      <a:endParaRPr lang="en-GB" sz="1050" kern="100" dirty="0">
                        <a:effectLst/>
                        <a:latin typeface="Poppins" panose="00000500000000000000" pitchFamily="2" charset="0"/>
                        <a:ea typeface="Calibri" panose="020F0502020204030204" pitchFamily="34" charset="0"/>
                        <a:cs typeface="Poppins" panose="00000500000000000000" pitchFamily="2" charset="0"/>
                      </a:endParaRPr>
                    </a:p>
                  </a:txBody>
                  <a:tcPr marL="9525" marR="9525" marT="9525" marB="9525" anchor="ctr">
                    <a:solidFill>
                      <a:schemeClr val="accent6">
                        <a:lumMod val="20000"/>
                        <a:lumOff val="80000"/>
                      </a:schemeClr>
                    </a:solidFill>
                  </a:tcPr>
                </a:tc>
                <a:tc>
                  <a:txBody>
                    <a:bodyPr/>
                    <a:lstStyle/>
                    <a:p>
                      <a:pPr algn="ctr">
                        <a:lnSpc>
                          <a:spcPct val="107000"/>
                        </a:lnSpc>
                        <a:spcAft>
                          <a:spcPts val="800"/>
                        </a:spcAft>
                      </a:pPr>
                      <a:r>
                        <a:rPr lang="en-GB" sz="1050" kern="100" dirty="0">
                          <a:effectLst/>
                          <a:latin typeface="Poppins" panose="00000500000000000000" pitchFamily="2" charset="0"/>
                          <a:cs typeface="Poppins" panose="00000500000000000000" pitchFamily="2" charset="0"/>
                        </a:rPr>
                        <a:t>Y</a:t>
                      </a:r>
                      <a:endParaRPr lang="en-GB" sz="1050" kern="100" dirty="0">
                        <a:effectLst/>
                        <a:latin typeface="Poppins" panose="00000500000000000000" pitchFamily="2" charset="0"/>
                        <a:ea typeface="Calibri" panose="020F0502020204030204" pitchFamily="34" charset="0"/>
                        <a:cs typeface="Poppins" panose="00000500000000000000" pitchFamily="2" charset="0"/>
                      </a:endParaRPr>
                    </a:p>
                  </a:txBody>
                  <a:tcPr marL="9525" marR="9525" marT="9525" marB="9525" anchor="ctr">
                    <a:solidFill>
                      <a:schemeClr val="accent6">
                        <a:lumMod val="20000"/>
                        <a:lumOff val="80000"/>
                      </a:schemeClr>
                    </a:solidFill>
                  </a:tcPr>
                </a:tc>
                <a:tc>
                  <a:txBody>
                    <a:bodyPr/>
                    <a:lstStyle/>
                    <a:p>
                      <a:pPr algn="ctr">
                        <a:lnSpc>
                          <a:spcPct val="107000"/>
                        </a:lnSpc>
                        <a:spcAft>
                          <a:spcPts val="800"/>
                        </a:spcAft>
                      </a:pPr>
                      <a:r>
                        <a:rPr lang="en-GB" sz="1050" kern="100" dirty="0">
                          <a:effectLst/>
                          <a:latin typeface="Poppins" panose="00000500000000000000" pitchFamily="2" charset="0"/>
                          <a:cs typeface="Poppins" panose="00000500000000000000" pitchFamily="2" charset="0"/>
                        </a:rPr>
                        <a:t>Y</a:t>
                      </a:r>
                      <a:endParaRPr lang="en-GB" sz="1050" kern="100" dirty="0">
                        <a:effectLst/>
                        <a:latin typeface="Poppins" panose="00000500000000000000" pitchFamily="2" charset="0"/>
                        <a:ea typeface="Calibri" panose="020F0502020204030204" pitchFamily="34" charset="0"/>
                        <a:cs typeface="Poppins" panose="00000500000000000000" pitchFamily="2" charset="0"/>
                      </a:endParaRPr>
                    </a:p>
                  </a:txBody>
                  <a:tcPr marL="9525" marR="9525" marT="9525" marB="9525" anchor="ctr">
                    <a:solidFill>
                      <a:schemeClr val="accent6">
                        <a:lumMod val="20000"/>
                        <a:lumOff val="80000"/>
                      </a:schemeClr>
                    </a:solidFill>
                  </a:tcPr>
                </a:tc>
                <a:tc>
                  <a:txBody>
                    <a:bodyPr/>
                    <a:lstStyle/>
                    <a:p>
                      <a:pPr algn="ctr">
                        <a:lnSpc>
                          <a:spcPct val="107000"/>
                        </a:lnSpc>
                        <a:spcAft>
                          <a:spcPts val="800"/>
                        </a:spcAft>
                      </a:pPr>
                      <a:r>
                        <a:rPr lang="en-GB" sz="1050" kern="100" dirty="0">
                          <a:effectLst/>
                          <a:latin typeface="Poppins" panose="00000500000000000000" pitchFamily="2" charset="0"/>
                          <a:cs typeface="Poppins" panose="00000500000000000000" pitchFamily="2" charset="0"/>
                        </a:rPr>
                        <a:t>Y</a:t>
                      </a:r>
                      <a:endParaRPr lang="en-GB" sz="1050" kern="100" dirty="0">
                        <a:effectLst/>
                        <a:latin typeface="Poppins" panose="00000500000000000000" pitchFamily="2" charset="0"/>
                        <a:ea typeface="Calibri" panose="020F0502020204030204" pitchFamily="34" charset="0"/>
                        <a:cs typeface="Poppins" panose="00000500000000000000" pitchFamily="2" charset="0"/>
                      </a:endParaRPr>
                    </a:p>
                  </a:txBody>
                  <a:tcPr marL="9525" marR="9525" marT="9525" marB="9525" anchor="ctr">
                    <a:solidFill>
                      <a:schemeClr val="accent6">
                        <a:lumMod val="20000"/>
                        <a:lumOff val="80000"/>
                      </a:schemeClr>
                    </a:solidFill>
                  </a:tcPr>
                </a:tc>
                <a:tc>
                  <a:txBody>
                    <a:bodyPr/>
                    <a:lstStyle/>
                    <a:p>
                      <a:pPr algn="ctr">
                        <a:lnSpc>
                          <a:spcPct val="107000"/>
                        </a:lnSpc>
                        <a:spcAft>
                          <a:spcPts val="800"/>
                        </a:spcAft>
                      </a:pPr>
                      <a:r>
                        <a:rPr lang="en-GB" sz="1050" kern="100" dirty="0">
                          <a:effectLst/>
                          <a:latin typeface="Poppins" panose="00000500000000000000" pitchFamily="2" charset="0"/>
                          <a:cs typeface="Poppins" panose="00000500000000000000" pitchFamily="2" charset="0"/>
                        </a:rPr>
                        <a:t>Y</a:t>
                      </a:r>
                      <a:endParaRPr lang="en-GB" sz="1050" kern="100" dirty="0">
                        <a:effectLst/>
                        <a:latin typeface="Poppins" panose="00000500000000000000" pitchFamily="2" charset="0"/>
                        <a:ea typeface="Calibri" panose="020F0502020204030204" pitchFamily="34" charset="0"/>
                        <a:cs typeface="Poppins" panose="00000500000000000000" pitchFamily="2" charset="0"/>
                      </a:endParaRPr>
                    </a:p>
                  </a:txBody>
                  <a:tcPr marL="9525" marR="9525" marT="9525" marB="9525" anchor="ctr">
                    <a:solidFill>
                      <a:schemeClr val="accent6">
                        <a:lumMod val="20000"/>
                        <a:lumOff val="80000"/>
                      </a:schemeClr>
                    </a:solidFill>
                  </a:tcPr>
                </a:tc>
                <a:tc>
                  <a:txBody>
                    <a:bodyPr/>
                    <a:lstStyle/>
                    <a:p>
                      <a:pPr algn="ctr">
                        <a:lnSpc>
                          <a:spcPct val="107000"/>
                        </a:lnSpc>
                        <a:spcAft>
                          <a:spcPts val="800"/>
                        </a:spcAft>
                      </a:pPr>
                      <a:r>
                        <a:rPr lang="en-GB" sz="1050" kern="100">
                          <a:effectLst/>
                          <a:latin typeface="Poppins" panose="00000500000000000000" pitchFamily="2" charset="0"/>
                          <a:cs typeface="Poppins" panose="00000500000000000000" pitchFamily="2" charset="0"/>
                        </a:rPr>
                        <a:t>Y</a:t>
                      </a:r>
                      <a:endParaRPr lang="en-GB" sz="1050" kern="100">
                        <a:effectLst/>
                        <a:latin typeface="Poppins" panose="00000500000000000000" pitchFamily="2" charset="0"/>
                        <a:ea typeface="Calibri" panose="020F0502020204030204" pitchFamily="34" charset="0"/>
                        <a:cs typeface="Poppins" panose="00000500000000000000" pitchFamily="2" charset="0"/>
                      </a:endParaRPr>
                    </a:p>
                  </a:txBody>
                  <a:tcPr marL="9525" marR="9525" marT="9525" marB="9525" anchor="ctr">
                    <a:solidFill>
                      <a:schemeClr val="accent6">
                        <a:lumMod val="20000"/>
                        <a:lumOff val="80000"/>
                      </a:schemeClr>
                    </a:solidFill>
                  </a:tcPr>
                </a:tc>
                <a:extLst>
                  <a:ext uri="{0D108BD9-81ED-4DB2-BD59-A6C34878D82A}">
                    <a16:rowId xmlns:a16="http://schemas.microsoft.com/office/drawing/2014/main" val="2428826630"/>
                  </a:ext>
                </a:extLst>
              </a:tr>
              <a:tr h="431299">
                <a:tc>
                  <a:txBody>
                    <a:bodyPr/>
                    <a:lstStyle/>
                    <a:p>
                      <a:pPr algn="ctr">
                        <a:lnSpc>
                          <a:spcPct val="107000"/>
                        </a:lnSpc>
                        <a:spcAft>
                          <a:spcPts val="800"/>
                        </a:spcAft>
                      </a:pPr>
                      <a:r>
                        <a:rPr lang="en-GB" sz="1050" b="0" kern="100">
                          <a:solidFill>
                            <a:schemeClr val="tx1"/>
                          </a:solidFill>
                          <a:effectLst/>
                          <a:latin typeface="Poppins" panose="00000500000000000000" pitchFamily="2" charset="0"/>
                          <a:cs typeface="Poppins" panose="00000500000000000000" pitchFamily="2" charset="0"/>
                        </a:rPr>
                        <a:t>Mr Stephen Potter</a:t>
                      </a:r>
                      <a:endParaRPr lang="en-GB" sz="1050" b="0" kern="100">
                        <a:solidFill>
                          <a:schemeClr val="tx1"/>
                        </a:solidFill>
                        <a:effectLst/>
                        <a:latin typeface="Poppins" panose="00000500000000000000" pitchFamily="2" charset="0"/>
                        <a:ea typeface="Calibri" panose="020F0502020204030204" pitchFamily="34" charset="0"/>
                        <a:cs typeface="Poppins" panose="00000500000000000000" pitchFamily="2" charset="0"/>
                      </a:endParaRPr>
                    </a:p>
                  </a:txBody>
                  <a:tcPr marL="9525" marR="9525" marT="9525" marB="9525" anchor="ctr">
                    <a:solidFill>
                      <a:schemeClr val="bg1">
                        <a:lumMod val="95000"/>
                      </a:schemeClr>
                    </a:solidFill>
                  </a:tcPr>
                </a:tc>
                <a:tc>
                  <a:txBody>
                    <a:bodyPr/>
                    <a:lstStyle/>
                    <a:p>
                      <a:pPr algn="ctr">
                        <a:lnSpc>
                          <a:spcPct val="107000"/>
                        </a:lnSpc>
                        <a:spcAft>
                          <a:spcPts val="800"/>
                        </a:spcAft>
                      </a:pPr>
                      <a:r>
                        <a:rPr lang="en-GB" sz="1050" b="0" kern="100" dirty="0">
                          <a:solidFill>
                            <a:schemeClr val="tx1"/>
                          </a:solidFill>
                          <a:effectLst/>
                          <a:latin typeface="Poppins" panose="00000500000000000000" pitchFamily="2" charset="0"/>
                          <a:cs typeface="Poppins" panose="00000500000000000000" pitchFamily="2" charset="0"/>
                        </a:rPr>
                        <a:t>Parent</a:t>
                      </a:r>
                      <a:endParaRPr lang="en-GB" sz="1050" b="0" kern="100" dirty="0">
                        <a:solidFill>
                          <a:schemeClr val="tx1"/>
                        </a:solidFill>
                        <a:effectLst/>
                        <a:latin typeface="Poppins" panose="00000500000000000000" pitchFamily="2" charset="0"/>
                        <a:ea typeface="Calibri" panose="020F0502020204030204" pitchFamily="34" charset="0"/>
                        <a:cs typeface="Poppins" panose="00000500000000000000" pitchFamily="2" charset="0"/>
                      </a:endParaRPr>
                    </a:p>
                  </a:txBody>
                  <a:tcPr marL="9525" marR="9525" marT="9525" marB="9525" anchor="ctr">
                    <a:solidFill>
                      <a:schemeClr val="bg1">
                        <a:lumMod val="95000"/>
                      </a:schemeClr>
                    </a:solidFill>
                  </a:tcPr>
                </a:tc>
                <a:tc>
                  <a:txBody>
                    <a:bodyPr/>
                    <a:lstStyle/>
                    <a:p>
                      <a:pPr algn="ctr">
                        <a:lnSpc>
                          <a:spcPct val="107000"/>
                        </a:lnSpc>
                        <a:spcAft>
                          <a:spcPts val="800"/>
                        </a:spcAft>
                      </a:pPr>
                      <a:r>
                        <a:rPr lang="en-GB" sz="1050" b="0" kern="100" dirty="0">
                          <a:solidFill>
                            <a:schemeClr val="tx1"/>
                          </a:solidFill>
                          <a:effectLst/>
                          <a:latin typeface="Poppins" panose="00000500000000000000" pitchFamily="2" charset="0"/>
                          <a:ea typeface="Calibri" panose="020F0502020204030204" pitchFamily="34" charset="0"/>
                          <a:cs typeface="Poppins" panose="00000500000000000000" pitchFamily="2" charset="0"/>
                        </a:rPr>
                        <a:t>Music, PE, Geography &amp; History</a:t>
                      </a:r>
                    </a:p>
                  </a:txBody>
                  <a:tcPr marL="9525" marR="9525" marT="9525" marB="9525" anchor="ctr">
                    <a:solidFill>
                      <a:schemeClr val="bg1">
                        <a:lumMod val="95000"/>
                      </a:schemeClr>
                    </a:solidFill>
                  </a:tcPr>
                </a:tc>
                <a:tc>
                  <a:txBody>
                    <a:bodyPr/>
                    <a:lstStyle/>
                    <a:p>
                      <a:pPr algn="ctr">
                        <a:lnSpc>
                          <a:spcPct val="107000"/>
                        </a:lnSpc>
                        <a:spcAft>
                          <a:spcPts val="800"/>
                        </a:spcAft>
                      </a:pPr>
                      <a:r>
                        <a:rPr lang="en-GB" sz="1050" kern="100" dirty="0">
                          <a:effectLst/>
                          <a:latin typeface="Poppins" panose="00000500000000000000" pitchFamily="2" charset="0"/>
                          <a:ea typeface="Calibri" panose="020F0502020204030204" pitchFamily="34" charset="0"/>
                          <a:cs typeface="Poppins" panose="00000500000000000000" pitchFamily="2" charset="0"/>
                        </a:rPr>
                        <a:t>Y</a:t>
                      </a:r>
                    </a:p>
                  </a:txBody>
                  <a:tcPr marL="9525" marR="9525" marT="9525" marB="9525" anchor="ctr">
                    <a:solidFill>
                      <a:schemeClr val="accent6">
                        <a:lumMod val="20000"/>
                        <a:lumOff val="80000"/>
                      </a:schemeClr>
                    </a:solidFill>
                  </a:tcPr>
                </a:tc>
                <a:tc>
                  <a:txBody>
                    <a:bodyPr/>
                    <a:lstStyle/>
                    <a:p>
                      <a:pPr algn="ctr">
                        <a:lnSpc>
                          <a:spcPct val="107000"/>
                        </a:lnSpc>
                        <a:spcAft>
                          <a:spcPts val="800"/>
                        </a:spcAft>
                      </a:pPr>
                      <a:r>
                        <a:rPr lang="en-GB" sz="1050" kern="100" dirty="0">
                          <a:effectLst/>
                          <a:latin typeface="Poppins" panose="00000500000000000000" pitchFamily="2" charset="0"/>
                          <a:ea typeface="Calibri" panose="020F0502020204030204" pitchFamily="34" charset="0"/>
                          <a:cs typeface="Poppins" panose="00000500000000000000" pitchFamily="2" charset="0"/>
                        </a:rPr>
                        <a:t>Y</a:t>
                      </a:r>
                    </a:p>
                  </a:txBody>
                  <a:tcPr marL="9525" marR="9525" marT="9525" marB="9525" anchor="ctr">
                    <a:solidFill>
                      <a:schemeClr val="accent6">
                        <a:lumMod val="20000"/>
                        <a:lumOff val="80000"/>
                      </a:schemeClr>
                    </a:solidFill>
                  </a:tcPr>
                </a:tc>
                <a:tc>
                  <a:txBody>
                    <a:bodyPr/>
                    <a:lstStyle/>
                    <a:p>
                      <a:pPr algn="ctr">
                        <a:lnSpc>
                          <a:spcPct val="107000"/>
                        </a:lnSpc>
                        <a:spcAft>
                          <a:spcPts val="800"/>
                        </a:spcAft>
                      </a:pPr>
                      <a:r>
                        <a:rPr lang="en-GB" sz="1050" kern="100" dirty="0">
                          <a:effectLst/>
                          <a:latin typeface="Poppins" panose="00000500000000000000" pitchFamily="2" charset="0"/>
                          <a:cs typeface="Poppins" panose="00000500000000000000" pitchFamily="2" charset="0"/>
                        </a:rPr>
                        <a:t>N</a:t>
                      </a:r>
                      <a:endParaRPr lang="en-GB" sz="1050" kern="100" dirty="0">
                        <a:effectLst/>
                        <a:latin typeface="Poppins" panose="00000500000000000000" pitchFamily="2" charset="0"/>
                        <a:ea typeface="Calibri" panose="020F0502020204030204" pitchFamily="34" charset="0"/>
                        <a:cs typeface="Poppins" panose="00000500000000000000" pitchFamily="2" charset="0"/>
                      </a:endParaRPr>
                    </a:p>
                  </a:txBody>
                  <a:tcPr marL="9525" marR="9525" marT="9525" marB="9525" anchor="ctr">
                    <a:solidFill>
                      <a:schemeClr val="accent2">
                        <a:lumMod val="20000"/>
                        <a:lumOff val="80000"/>
                      </a:schemeClr>
                    </a:solidFill>
                  </a:tcPr>
                </a:tc>
                <a:tc>
                  <a:txBody>
                    <a:bodyPr/>
                    <a:lstStyle/>
                    <a:p>
                      <a:pPr algn="ctr">
                        <a:lnSpc>
                          <a:spcPct val="107000"/>
                        </a:lnSpc>
                        <a:spcAft>
                          <a:spcPts val="800"/>
                        </a:spcAft>
                      </a:pPr>
                      <a:r>
                        <a:rPr lang="en-GB" sz="1050" kern="100" dirty="0">
                          <a:effectLst/>
                          <a:latin typeface="Poppins" panose="00000500000000000000" pitchFamily="2" charset="0"/>
                          <a:cs typeface="Poppins" panose="00000500000000000000" pitchFamily="2" charset="0"/>
                        </a:rPr>
                        <a:t>Y</a:t>
                      </a:r>
                      <a:endParaRPr lang="en-GB" sz="1050" kern="100" dirty="0">
                        <a:effectLst/>
                        <a:latin typeface="Poppins" panose="00000500000000000000" pitchFamily="2" charset="0"/>
                        <a:ea typeface="Calibri" panose="020F0502020204030204" pitchFamily="34" charset="0"/>
                        <a:cs typeface="Poppins" panose="00000500000000000000" pitchFamily="2" charset="0"/>
                      </a:endParaRPr>
                    </a:p>
                  </a:txBody>
                  <a:tcPr marL="9525" marR="9525" marT="9525" marB="9525" anchor="ctr">
                    <a:solidFill>
                      <a:schemeClr val="accent6">
                        <a:lumMod val="20000"/>
                        <a:lumOff val="80000"/>
                      </a:schemeClr>
                    </a:solidFill>
                  </a:tcPr>
                </a:tc>
                <a:tc>
                  <a:txBody>
                    <a:bodyPr/>
                    <a:lstStyle/>
                    <a:p>
                      <a:pPr algn="ctr">
                        <a:lnSpc>
                          <a:spcPct val="107000"/>
                        </a:lnSpc>
                        <a:spcAft>
                          <a:spcPts val="800"/>
                        </a:spcAft>
                      </a:pPr>
                      <a:r>
                        <a:rPr lang="en-GB" sz="1050" kern="100" dirty="0">
                          <a:effectLst/>
                          <a:latin typeface="Poppins" panose="00000500000000000000" pitchFamily="2" charset="0"/>
                          <a:ea typeface="Calibri" panose="020F0502020204030204" pitchFamily="34" charset="0"/>
                          <a:cs typeface="Poppins" panose="00000500000000000000" pitchFamily="2" charset="0"/>
                        </a:rPr>
                        <a:t>N</a:t>
                      </a:r>
                    </a:p>
                  </a:txBody>
                  <a:tcPr marL="9525" marR="9525" marT="9525" marB="9525" anchor="ctr">
                    <a:solidFill>
                      <a:schemeClr val="accent2">
                        <a:lumMod val="20000"/>
                        <a:lumOff val="80000"/>
                      </a:schemeClr>
                    </a:solidFill>
                  </a:tcPr>
                </a:tc>
                <a:tc>
                  <a:txBody>
                    <a:bodyPr/>
                    <a:lstStyle/>
                    <a:p>
                      <a:pPr algn="ctr">
                        <a:lnSpc>
                          <a:spcPct val="107000"/>
                        </a:lnSpc>
                        <a:spcAft>
                          <a:spcPts val="800"/>
                        </a:spcAft>
                      </a:pPr>
                      <a:r>
                        <a:rPr lang="en-GB" sz="1050" kern="100" dirty="0">
                          <a:effectLst/>
                          <a:latin typeface="Poppins" panose="00000500000000000000" pitchFamily="2" charset="0"/>
                          <a:cs typeface="Poppins" panose="00000500000000000000" pitchFamily="2" charset="0"/>
                        </a:rPr>
                        <a:t>N</a:t>
                      </a:r>
                      <a:endParaRPr lang="en-GB" sz="1050" kern="100" dirty="0">
                        <a:effectLst/>
                        <a:latin typeface="Poppins" panose="00000500000000000000" pitchFamily="2" charset="0"/>
                        <a:ea typeface="Calibri" panose="020F0502020204030204" pitchFamily="34" charset="0"/>
                        <a:cs typeface="Poppins" panose="00000500000000000000" pitchFamily="2" charset="0"/>
                      </a:endParaRPr>
                    </a:p>
                  </a:txBody>
                  <a:tcPr marL="9525" marR="9525" marT="9525" marB="9525" anchor="ctr">
                    <a:solidFill>
                      <a:schemeClr val="accent2">
                        <a:lumMod val="20000"/>
                        <a:lumOff val="80000"/>
                      </a:schemeClr>
                    </a:solidFill>
                  </a:tcPr>
                </a:tc>
                <a:extLst>
                  <a:ext uri="{0D108BD9-81ED-4DB2-BD59-A6C34878D82A}">
                    <a16:rowId xmlns:a16="http://schemas.microsoft.com/office/drawing/2014/main" val="2606230435"/>
                  </a:ext>
                </a:extLst>
              </a:tr>
              <a:tr h="431299">
                <a:tc>
                  <a:txBody>
                    <a:bodyPr/>
                    <a:lstStyle/>
                    <a:p>
                      <a:pPr algn="ctr">
                        <a:lnSpc>
                          <a:spcPct val="107000"/>
                        </a:lnSpc>
                        <a:spcAft>
                          <a:spcPts val="800"/>
                        </a:spcAft>
                      </a:pPr>
                      <a:r>
                        <a:rPr lang="en-GB" sz="1050" b="0" kern="100" dirty="0">
                          <a:solidFill>
                            <a:schemeClr val="tx1"/>
                          </a:solidFill>
                          <a:effectLst/>
                          <a:latin typeface="Poppins" panose="00000500000000000000" pitchFamily="2" charset="0"/>
                          <a:cs typeface="Poppins" panose="00000500000000000000" pitchFamily="2" charset="0"/>
                        </a:rPr>
                        <a:t>Mr Jonathan West</a:t>
                      </a:r>
                      <a:endParaRPr lang="en-GB" sz="1050" b="0" kern="100" dirty="0">
                        <a:solidFill>
                          <a:schemeClr val="tx1"/>
                        </a:solidFill>
                        <a:effectLst/>
                        <a:latin typeface="Poppins" panose="00000500000000000000" pitchFamily="2" charset="0"/>
                        <a:ea typeface="Calibri" panose="020F0502020204030204" pitchFamily="34" charset="0"/>
                        <a:cs typeface="Poppins" panose="00000500000000000000" pitchFamily="2" charset="0"/>
                      </a:endParaRPr>
                    </a:p>
                  </a:txBody>
                  <a:tcPr marL="9525" marR="9525" marT="9525" marB="9525" anchor="ctr">
                    <a:solidFill>
                      <a:schemeClr val="bg1">
                        <a:lumMod val="95000"/>
                      </a:schemeClr>
                    </a:solidFill>
                  </a:tcPr>
                </a:tc>
                <a:tc>
                  <a:txBody>
                    <a:bodyPr/>
                    <a:lstStyle/>
                    <a:p>
                      <a:pPr algn="ctr">
                        <a:lnSpc>
                          <a:spcPct val="107000"/>
                        </a:lnSpc>
                        <a:spcAft>
                          <a:spcPts val="800"/>
                        </a:spcAft>
                      </a:pPr>
                      <a:r>
                        <a:rPr lang="en-GB" sz="1050" b="0" kern="100" dirty="0">
                          <a:solidFill>
                            <a:schemeClr val="tx1"/>
                          </a:solidFill>
                          <a:effectLst/>
                          <a:latin typeface="Poppins" panose="00000500000000000000" pitchFamily="2" charset="0"/>
                          <a:cs typeface="Poppins" panose="00000500000000000000" pitchFamily="2" charset="0"/>
                        </a:rPr>
                        <a:t>Co-opted</a:t>
                      </a:r>
                      <a:endParaRPr lang="en-GB" sz="1050" b="0" kern="100" dirty="0">
                        <a:solidFill>
                          <a:schemeClr val="tx1"/>
                        </a:solidFill>
                        <a:effectLst/>
                        <a:latin typeface="Poppins" panose="00000500000000000000" pitchFamily="2" charset="0"/>
                        <a:ea typeface="Calibri" panose="020F0502020204030204" pitchFamily="34" charset="0"/>
                        <a:cs typeface="Poppins" panose="00000500000000000000" pitchFamily="2" charset="0"/>
                      </a:endParaRPr>
                    </a:p>
                  </a:txBody>
                  <a:tcPr marL="9525" marR="9525" marT="9525" marB="9525" anchor="ctr">
                    <a:solidFill>
                      <a:schemeClr val="bg1">
                        <a:lumMod val="95000"/>
                      </a:schemeClr>
                    </a:solidFill>
                  </a:tcPr>
                </a:tc>
                <a:tc>
                  <a:txBody>
                    <a:bodyPr/>
                    <a:lstStyle/>
                    <a:p>
                      <a:pPr algn="ctr">
                        <a:lnSpc>
                          <a:spcPct val="107000"/>
                        </a:lnSpc>
                        <a:spcAft>
                          <a:spcPts val="800"/>
                        </a:spcAft>
                      </a:pPr>
                      <a:r>
                        <a:rPr lang="en-GB" sz="1050" b="0" kern="100" dirty="0">
                          <a:solidFill>
                            <a:schemeClr val="tx1"/>
                          </a:solidFill>
                          <a:effectLst/>
                          <a:latin typeface="Poppins" panose="00000500000000000000" pitchFamily="2" charset="0"/>
                          <a:ea typeface="Calibri" panose="020F0502020204030204" pitchFamily="34" charset="0"/>
                          <a:cs typeface="Poppins" panose="00000500000000000000" pitchFamily="2" charset="0"/>
                        </a:rPr>
                        <a:t>Finance; Pay Panel; </a:t>
                      </a:r>
                    </a:p>
                  </a:txBody>
                  <a:tcPr marL="9525" marR="9525" marT="9525" marB="9525" anchor="ctr">
                    <a:solidFill>
                      <a:schemeClr val="bg1">
                        <a:lumMod val="95000"/>
                      </a:schemeClr>
                    </a:solidFill>
                  </a:tcPr>
                </a:tc>
                <a:tc>
                  <a:txBody>
                    <a:bodyPr/>
                    <a:lstStyle/>
                    <a:p>
                      <a:pPr algn="ctr">
                        <a:lnSpc>
                          <a:spcPct val="107000"/>
                        </a:lnSpc>
                        <a:spcAft>
                          <a:spcPts val="800"/>
                        </a:spcAft>
                      </a:pPr>
                      <a:r>
                        <a:rPr lang="en-GB" sz="1050" kern="100">
                          <a:effectLst/>
                          <a:latin typeface="Poppins" panose="00000500000000000000" pitchFamily="2" charset="0"/>
                          <a:cs typeface="Poppins" panose="00000500000000000000" pitchFamily="2" charset="0"/>
                        </a:rPr>
                        <a:t>Y</a:t>
                      </a:r>
                      <a:endParaRPr lang="en-GB" sz="1050" kern="100">
                        <a:effectLst/>
                        <a:latin typeface="Poppins" panose="00000500000000000000" pitchFamily="2" charset="0"/>
                        <a:ea typeface="Calibri" panose="020F0502020204030204" pitchFamily="34" charset="0"/>
                        <a:cs typeface="Poppins" panose="00000500000000000000" pitchFamily="2" charset="0"/>
                      </a:endParaRPr>
                    </a:p>
                  </a:txBody>
                  <a:tcPr marL="9525" marR="9525" marT="9525" marB="9525" anchor="ctr">
                    <a:solidFill>
                      <a:schemeClr val="accent6">
                        <a:lumMod val="20000"/>
                        <a:lumOff val="80000"/>
                      </a:schemeClr>
                    </a:solidFill>
                  </a:tcPr>
                </a:tc>
                <a:tc>
                  <a:txBody>
                    <a:bodyPr/>
                    <a:lstStyle/>
                    <a:p>
                      <a:pPr algn="ctr">
                        <a:lnSpc>
                          <a:spcPct val="107000"/>
                        </a:lnSpc>
                        <a:spcAft>
                          <a:spcPts val="800"/>
                        </a:spcAft>
                      </a:pPr>
                      <a:r>
                        <a:rPr lang="en-GB" sz="1050" kern="100">
                          <a:effectLst/>
                          <a:latin typeface="Poppins" panose="00000500000000000000" pitchFamily="2" charset="0"/>
                          <a:cs typeface="Poppins" panose="00000500000000000000" pitchFamily="2" charset="0"/>
                        </a:rPr>
                        <a:t>Y</a:t>
                      </a:r>
                      <a:endParaRPr lang="en-GB" sz="1050" kern="100">
                        <a:effectLst/>
                        <a:latin typeface="Poppins" panose="00000500000000000000" pitchFamily="2" charset="0"/>
                        <a:ea typeface="Calibri" panose="020F0502020204030204" pitchFamily="34" charset="0"/>
                        <a:cs typeface="Poppins" panose="00000500000000000000" pitchFamily="2" charset="0"/>
                      </a:endParaRPr>
                    </a:p>
                  </a:txBody>
                  <a:tcPr marL="9525" marR="9525" marT="9525" marB="9525" anchor="ctr">
                    <a:solidFill>
                      <a:schemeClr val="accent6">
                        <a:lumMod val="20000"/>
                        <a:lumOff val="80000"/>
                      </a:schemeClr>
                    </a:solidFill>
                  </a:tcPr>
                </a:tc>
                <a:tc>
                  <a:txBody>
                    <a:bodyPr/>
                    <a:lstStyle/>
                    <a:p>
                      <a:pPr algn="ctr">
                        <a:lnSpc>
                          <a:spcPct val="107000"/>
                        </a:lnSpc>
                        <a:spcAft>
                          <a:spcPts val="800"/>
                        </a:spcAft>
                      </a:pPr>
                      <a:r>
                        <a:rPr lang="en-GB" sz="1050" kern="100" dirty="0">
                          <a:effectLst/>
                          <a:latin typeface="Poppins" panose="00000500000000000000" pitchFamily="2" charset="0"/>
                          <a:ea typeface="Calibri" panose="020F0502020204030204" pitchFamily="34" charset="0"/>
                          <a:cs typeface="Poppins" panose="00000500000000000000" pitchFamily="2" charset="0"/>
                        </a:rPr>
                        <a:t>N</a:t>
                      </a:r>
                    </a:p>
                  </a:txBody>
                  <a:tcPr marL="9525" marR="9525" marT="9525" marB="9525" anchor="ctr">
                    <a:solidFill>
                      <a:schemeClr val="accent2">
                        <a:lumMod val="20000"/>
                        <a:lumOff val="80000"/>
                      </a:schemeClr>
                    </a:solidFill>
                  </a:tcPr>
                </a:tc>
                <a:tc>
                  <a:txBody>
                    <a:bodyPr/>
                    <a:lstStyle/>
                    <a:p>
                      <a:pPr algn="ctr">
                        <a:lnSpc>
                          <a:spcPct val="107000"/>
                        </a:lnSpc>
                        <a:spcAft>
                          <a:spcPts val="800"/>
                        </a:spcAft>
                      </a:pPr>
                      <a:r>
                        <a:rPr lang="en-GB" sz="1050" kern="100" dirty="0">
                          <a:effectLst/>
                          <a:latin typeface="Poppins" panose="00000500000000000000" pitchFamily="2" charset="0"/>
                          <a:cs typeface="Poppins" panose="00000500000000000000" pitchFamily="2" charset="0"/>
                        </a:rPr>
                        <a:t>Y</a:t>
                      </a:r>
                      <a:endParaRPr lang="en-GB" sz="1050" kern="100" dirty="0">
                        <a:effectLst/>
                        <a:latin typeface="Poppins" panose="00000500000000000000" pitchFamily="2" charset="0"/>
                        <a:ea typeface="Calibri" panose="020F0502020204030204" pitchFamily="34" charset="0"/>
                        <a:cs typeface="Poppins" panose="00000500000000000000" pitchFamily="2" charset="0"/>
                      </a:endParaRPr>
                    </a:p>
                  </a:txBody>
                  <a:tcPr marL="9525" marR="9525" marT="9525" marB="9525" anchor="ctr">
                    <a:solidFill>
                      <a:schemeClr val="accent6">
                        <a:lumMod val="20000"/>
                        <a:lumOff val="80000"/>
                      </a:schemeClr>
                    </a:solidFill>
                  </a:tcPr>
                </a:tc>
                <a:tc>
                  <a:txBody>
                    <a:bodyPr/>
                    <a:lstStyle/>
                    <a:p>
                      <a:pPr algn="ctr">
                        <a:lnSpc>
                          <a:spcPct val="107000"/>
                        </a:lnSpc>
                        <a:spcAft>
                          <a:spcPts val="800"/>
                        </a:spcAft>
                      </a:pPr>
                      <a:r>
                        <a:rPr lang="en-GB" sz="1050" kern="100" dirty="0">
                          <a:effectLst/>
                          <a:latin typeface="Poppins" panose="00000500000000000000" pitchFamily="2" charset="0"/>
                          <a:cs typeface="Poppins" panose="00000500000000000000" pitchFamily="2" charset="0"/>
                        </a:rPr>
                        <a:t>Y</a:t>
                      </a:r>
                      <a:endParaRPr lang="en-GB" sz="1050" kern="100" dirty="0">
                        <a:effectLst/>
                        <a:latin typeface="Poppins" panose="00000500000000000000" pitchFamily="2" charset="0"/>
                        <a:ea typeface="Calibri" panose="020F0502020204030204" pitchFamily="34" charset="0"/>
                        <a:cs typeface="Poppins" panose="00000500000000000000" pitchFamily="2" charset="0"/>
                      </a:endParaRPr>
                    </a:p>
                  </a:txBody>
                  <a:tcPr marL="9525" marR="9525" marT="9525" marB="9525" anchor="ctr">
                    <a:solidFill>
                      <a:schemeClr val="accent6">
                        <a:lumMod val="20000"/>
                        <a:lumOff val="80000"/>
                      </a:schemeClr>
                    </a:solidFill>
                  </a:tcPr>
                </a:tc>
                <a:tc>
                  <a:txBody>
                    <a:bodyPr/>
                    <a:lstStyle/>
                    <a:p>
                      <a:pPr algn="ctr">
                        <a:lnSpc>
                          <a:spcPct val="107000"/>
                        </a:lnSpc>
                        <a:spcAft>
                          <a:spcPts val="800"/>
                        </a:spcAft>
                      </a:pPr>
                      <a:r>
                        <a:rPr lang="en-GB" sz="1050" kern="100" dirty="0">
                          <a:effectLst/>
                          <a:latin typeface="Poppins" panose="00000500000000000000" pitchFamily="2" charset="0"/>
                          <a:cs typeface="Poppins" panose="00000500000000000000" pitchFamily="2" charset="0"/>
                        </a:rPr>
                        <a:t>Y</a:t>
                      </a:r>
                      <a:endParaRPr lang="en-GB" sz="1050" kern="100" dirty="0">
                        <a:effectLst/>
                        <a:latin typeface="Poppins" panose="00000500000000000000" pitchFamily="2" charset="0"/>
                        <a:ea typeface="Calibri" panose="020F0502020204030204" pitchFamily="34" charset="0"/>
                        <a:cs typeface="Poppins" panose="00000500000000000000" pitchFamily="2" charset="0"/>
                      </a:endParaRPr>
                    </a:p>
                  </a:txBody>
                  <a:tcPr marL="9525" marR="9525" marT="9525" marB="9525" anchor="ctr">
                    <a:solidFill>
                      <a:schemeClr val="accent6">
                        <a:lumMod val="20000"/>
                        <a:lumOff val="80000"/>
                      </a:schemeClr>
                    </a:solidFill>
                  </a:tcPr>
                </a:tc>
                <a:extLst>
                  <a:ext uri="{0D108BD9-81ED-4DB2-BD59-A6C34878D82A}">
                    <a16:rowId xmlns:a16="http://schemas.microsoft.com/office/drawing/2014/main" val="2466206495"/>
                  </a:ext>
                </a:extLst>
              </a:tr>
            </a:tbl>
          </a:graphicData>
        </a:graphic>
      </p:graphicFrame>
    </p:spTree>
    <p:extLst>
      <p:ext uri="{BB962C8B-B14F-4D97-AF65-F5344CB8AC3E}">
        <p14:creationId xmlns:p14="http://schemas.microsoft.com/office/powerpoint/2010/main" val="27753961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F59F4AC6-2221-5EDA-DE3B-E9F74D444C08}"/>
              </a:ext>
            </a:extLst>
          </p:cNvPr>
          <p:cNvSpPr>
            <a:spLocks noGrp="1"/>
          </p:cNvSpPr>
          <p:nvPr>
            <p:ph type="ftr" sz="quarter" idx="11"/>
          </p:nvPr>
        </p:nvSpPr>
        <p:spPr/>
        <p:txBody>
          <a:bodyPr/>
          <a:lstStyle/>
          <a:p>
            <a:r>
              <a:rPr lang="en-GB" dirty="0">
                <a:latin typeface="Poppins" panose="00000500000000000000" pitchFamily="2" charset="0"/>
                <a:cs typeface="Poppins" panose="00000500000000000000" pitchFamily="2" charset="0"/>
              </a:rPr>
              <a:t>Annual Governor Impact Assessment 2023/24</a:t>
            </a:r>
          </a:p>
        </p:txBody>
      </p:sp>
      <p:pic>
        <p:nvPicPr>
          <p:cNvPr id="6" name="Picture 5">
            <a:extLst>
              <a:ext uri="{FF2B5EF4-FFF2-40B4-BE49-F238E27FC236}">
                <a16:creationId xmlns:a16="http://schemas.microsoft.com/office/drawing/2014/main" id="{EF7F2DB7-3883-6E18-60C0-73985FE8E66D}"/>
              </a:ext>
            </a:extLst>
          </p:cNvPr>
          <p:cNvPicPr>
            <a:picLocks noChangeAspect="1"/>
          </p:cNvPicPr>
          <p:nvPr/>
        </p:nvPicPr>
        <p:blipFill>
          <a:blip r:embed="rId2"/>
          <a:stretch>
            <a:fillRect/>
          </a:stretch>
        </p:blipFill>
        <p:spPr>
          <a:xfrm>
            <a:off x="11024558" y="5931083"/>
            <a:ext cx="962557" cy="790392"/>
          </a:xfrm>
          <a:prstGeom prst="rect">
            <a:avLst/>
          </a:prstGeom>
        </p:spPr>
      </p:pic>
      <p:pic>
        <p:nvPicPr>
          <p:cNvPr id="8" name="Picture 7">
            <a:extLst>
              <a:ext uri="{FF2B5EF4-FFF2-40B4-BE49-F238E27FC236}">
                <a16:creationId xmlns:a16="http://schemas.microsoft.com/office/drawing/2014/main" id="{32572110-3B3D-AFC8-397A-D312980343B4}"/>
              </a:ext>
            </a:extLst>
          </p:cNvPr>
          <p:cNvPicPr>
            <a:picLocks noChangeAspect="1"/>
          </p:cNvPicPr>
          <p:nvPr/>
        </p:nvPicPr>
        <p:blipFill>
          <a:blip r:embed="rId3"/>
          <a:stretch>
            <a:fillRect/>
          </a:stretch>
        </p:blipFill>
        <p:spPr>
          <a:xfrm>
            <a:off x="10088488" y="117954"/>
            <a:ext cx="1898627" cy="270008"/>
          </a:xfrm>
          <a:prstGeom prst="rect">
            <a:avLst/>
          </a:prstGeom>
        </p:spPr>
      </p:pic>
      <p:sp>
        <p:nvSpPr>
          <p:cNvPr id="7" name="Rectangle 6">
            <a:extLst>
              <a:ext uri="{FF2B5EF4-FFF2-40B4-BE49-F238E27FC236}">
                <a16:creationId xmlns:a16="http://schemas.microsoft.com/office/drawing/2014/main" id="{0AC2F24B-BA08-16A1-2D6A-47DEB0018536}"/>
              </a:ext>
            </a:extLst>
          </p:cNvPr>
          <p:cNvSpPr/>
          <p:nvPr/>
        </p:nvSpPr>
        <p:spPr>
          <a:xfrm>
            <a:off x="-1" y="0"/>
            <a:ext cx="2267317" cy="6858000"/>
          </a:xfrm>
          <a:prstGeom prst="rect">
            <a:avLst/>
          </a:prstGeom>
          <a:solidFill>
            <a:srgbClr val="00206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TextBox 4">
            <a:extLst>
              <a:ext uri="{FF2B5EF4-FFF2-40B4-BE49-F238E27FC236}">
                <a16:creationId xmlns:a16="http://schemas.microsoft.com/office/drawing/2014/main" id="{C9F1F16C-9024-D6E9-E72F-F6125E3E6065}"/>
              </a:ext>
            </a:extLst>
          </p:cNvPr>
          <p:cNvSpPr txBox="1"/>
          <p:nvPr/>
        </p:nvSpPr>
        <p:spPr>
          <a:xfrm>
            <a:off x="128469" y="831038"/>
            <a:ext cx="1415772" cy="5890437"/>
          </a:xfrm>
          <a:prstGeom prst="rect">
            <a:avLst/>
          </a:prstGeom>
          <a:noFill/>
        </p:spPr>
        <p:txBody>
          <a:bodyPr vert="vert270" wrap="square" rtlCol="0">
            <a:spAutoFit/>
          </a:bodyPr>
          <a:lstStyle/>
          <a:p>
            <a:r>
              <a:rPr lang="en-GB" sz="4400" b="1" dirty="0">
                <a:solidFill>
                  <a:schemeClr val="bg1"/>
                </a:solidFill>
                <a:latin typeface="Poppins" panose="00000500000000000000" pitchFamily="2" charset="0"/>
                <a:cs typeface="Poppins" panose="00000500000000000000" pitchFamily="2" charset="0"/>
              </a:rPr>
              <a:t>Governing Body: </a:t>
            </a:r>
            <a:r>
              <a:rPr lang="en-GB" sz="3600" b="1" dirty="0">
                <a:solidFill>
                  <a:schemeClr val="bg1"/>
                </a:solidFill>
                <a:latin typeface="Poppins" panose="00000500000000000000" pitchFamily="2" charset="0"/>
                <a:cs typeface="Poppins" panose="00000500000000000000" pitchFamily="2" charset="0"/>
              </a:rPr>
              <a:t>Impact Assessment</a:t>
            </a:r>
          </a:p>
        </p:txBody>
      </p:sp>
      <p:sp>
        <p:nvSpPr>
          <p:cNvPr id="2" name="TextBox 1">
            <a:extLst>
              <a:ext uri="{FF2B5EF4-FFF2-40B4-BE49-F238E27FC236}">
                <a16:creationId xmlns:a16="http://schemas.microsoft.com/office/drawing/2014/main" id="{53CA27EE-098F-A309-304F-EA2600F20015}"/>
              </a:ext>
            </a:extLst>
          </p:cNvPr>
          <p:cNvSpPr txBox="1"/>
          <p:nvPr/>
        </p:nvSpPr>
        <p:spPr>
          <a:xfrm>
            <a:off x="2507226" y="353965"/>
            <a:ext cx="9222658" cy="4173258"/>
          </a:xfrm>
          <a:prstGeom prst="rect">
            <a:avLst/>
          </a:prstGeom>
          <a:noFill/>
        </p:spPr>
        <p:txBody>
          <a:bodyPr wrap="square" rtlCol="0">
            <a:spAutoFit/>
          </a:bodyPr>
          <a:lstStyle/>
          <a:p>
            <a:pPr>
              <a:lnSpc>
                <a:spcPct val="107000"/>
              </a:lnSpc>
              <a:spcAft>
                <a:spcPts val="1800"/>
              </a:spcAft>
            </a:pPr>
            <a:r>
              <a:rPr lang="en-GB" sz="2400" b="1" kern="0" dirty="0">
                <a:solidFill>
                  <a:srgbClr val="002060"/>
                </a:solidFill>
                <a:effectLst/>
                <a:latin typeface="Poppins" panose="00000500000000000000" pitchFamily="2" charset="0"/>
                <a:ea typeface="Times New Roman" panose="02020603050405020304" pitchFamily="18" charset="0"/>
                <a:cs typeface="Times New Roman" panose="02020603050405020304" pitchFamily="18" charset="0"/>
              </a:rPr>
              <a:t>1. Staff Appointments and Other Staffing Matters</a:t>
            </a:r>
            <a:endParaRPr lang="en-GB" sz="24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GB" sz="1800" b="1" kern="0" dirty="0">
                <a:effectLst/>
                <a:latin typeface="Poppins" panose="00000500000000000000" pitchFamily="2" charset="0"/>
                <a:ea typeface="Times New Roman" panose="02020603050405020304" pitchFamily="18" charset="0"/>
                <a:cs typeface="Times New Roman" panose="02020603050405020304" pitchFamily="18" charset="0"/>
              </a:rPr>
              <a:t>Continued staff well-being and retention</a:t>
            </a:r>
            <a:r>
              <a:rPr lang="en-GB" sz="1800" kern="0" dirty="0">
                <a:effectLst/>
                <a:latin typeface="Poppins" panose="00000500000000000000" pitchFamily="2" charset="0"/>
                <a:ea typeface="Times New Roman" panose="02020603050405020304" pitchFamily="18" charset="0"/>
                <a:cs typeface="Times New Roman" panose="02020603050405020304" pitchFamily="18" charset="0"/>
              </a:rPr>
              <a:t>: Through regular monitoring of staff well-being and involvement in managing leave requests and long-term absences, governors have contributed to a supportive working environment, ensuring continuity in the classroom.</a:t>
            </a: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GB" sz="1800" b="1" kern="0" dirty="0">
                <a:effectLst/>
                <a:latin typeface="Poppins" panose="00000500000000000000" pitchFamily="2" charset="0"/>
                <a:ea typeface="Times New Roman" panose="02020603050405020304" pitchFamily="18" charset="0"/>
                <a:cs typeface="Times New Roman" panose="02020603050405020304" pitchFamily="18" charset="0"/>
              </a:rPr>
              <a:t>Efficient performance management</a:t>
            </a:r>
            <a:r>
              <a:rPr lang="en-GB" sz="1800" kern="0" dirty="0">
                <a:effectLst/>
                <a:latin typeface="Poppins" panose="00000500000000000000" pitchFamily="2" charset="0"/>
                <a:ea typeface="Times New Roman" panose="02020603050405020304" pitchFamily="18" charset="0"/>
                <a:cs typeface="Times New Roman" panose="02020603050405020304" pitchFamily="18" charset="0"/>
              </a:rPr>
              <a:t>: The timely completion of teacher appraisals ensured that teachers had clear development targets early in the academic year, leading to focused professional growth and improved teaching outcomes.</a:t>
            </a: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GB" sz="1800" b="1" kern="0" dirty="0">
                <a:effectLst/>
                <a:latin typeface="Poppins" panose="00000500000000000000" pitchFamily="2" charset="0"/>
                <a:ea typeface="Times New Roman" panose="02020603050405020304" pitchFamily="18" charset="0"/>
                <a:cs typeface="Times New Roman" panose="02020603050405020304" pitchFamily="18" charset="0"/>
              </a:rPr>
              <a:t>Informed strategic staffing decisions</a:t>
            </a:r>
            <a:r>
              <a:rPr lang="en-GB" sz="1800" kern="0" dirty="0">
                <a:effectLst/>
                <a:latin typeface="Poppins" panose="00000500000000000000" pitchFamily="2" charset="0"/>
                <a:ea typeface="Times New Roman" panose="02020603050405020304" pitchFamily="18" charset="0"/>
                <a:cs typeface="Times New Roman" panose="02020603050405020304" pitchFamily="18" charset="0"/>
              </a:rPr>
              <a:t>: By reviewing the staffing plan for the next academic year, governors ensured that the school is prepared for future needs, aligning staffing levels with curriculum and student needs.</a:t>
            </a: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123485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F59F4AC6-2221-5EDA-DE3B-E9F74D444C08}"/>
              </a:ext>
            </a:extLst>
          </p:cNvPr>
          <p:cNvSpPr>
            <a:spLocks noGrp="1"/>
          </p:cNvSpPr>
          <p:nvPr>
            <p:ph type="ftr" sz="quarter" idx="11"/>
          </p:nvPr>
        </p:nvSpPr>
        <p:spPr/>
        <p:txBody>
          <a:bodyPr/>
          <a:lstStyle/>
          <a:p>
            <a:r>
              <a:rPr lang="en-GB" dirty="0">
                <a:latin typeface="Poppins" panose="00000500000000000000" pitchFamily="2" charset="0"/>
                <a:cs typeface="Poppins" panose="00000500000000000000" pitchFamily="2" charset="0"/>
              </a:rPr>
              <a:t>Annual Governor Impact Assessment 2023/24</a:t>
            </a:r>
          </a:p>
        </p:txBody>
      </p:sp>
      <p:pic>
        <p:nvPicPr>
          <p:cNvPr id="6" name="Picture 5">
            <a:extLst>
              <a:ext uri="{FF2B5EF4-FFF2-40B4-BE49-F238E27FC236}">
                <a16:creationId xmlns:a16="http://schemas.microsoft.com/office/drawing/2014/main" id="{EF7F2DB7-3883-6E18-60C0-73985FE8E66D}"/>
              </a:ext>
            </a:extLst>
          </p:cNvPr>
          <p:cNvPicPr>
            <a:picLocks noChangeAspect="1"/>
          </p:cNvPicPr>
          <p:nvPr/>
        </p:nvPicPr>
        <p:blipFill>
          <a:blip r:embed="rId2"/>
          <a:stretch>
            <a:fillRect/>
          </a:stretch>
        </p:blipFill>
        <p:spPr>
          <a:xfrm>
            <a:off x="11024558" y="5931083"/>
            <a:ext cx="962557" cy="790392"/>
          </a:xfrm>
          <a:prstGeom prst="rect">
            <a:avLst/>
          </a:prstGeom>
        </p:spPr>
      </p:pic>
      <p:pic>
        <p:nvPicPr>
          <p:cNvPr id="8" name="Picture 7">
            <a:extLst>
              <a:ext uri="{FF2B5EF4-FFF2-40B4-BE49-F238E27FC236}">
                <a16:creationId xmlns:a16="http://schemas.microsoft.com/office/drawing/2014/main" id="{32572110-3B3D-AFC8-397A-D312980343B4}"/>
              </a:ext>
            </a:extLst>
          </p:cNvPr>
          <p:cNvPicPr>
            <a:picLocks noChangeAspect="1"/>
          </p:cNvPicPr>
          <p:nvPr/>
        </p:nvPicPr>
        <p:blipFill>
          <a:blip r:embed="rId3"/>
          <a:stretch>
            <a:fillRect/>
          </a:stretch>
        </p:blipFill>
        <p:spPr>
          <a:xfrm>
            <a:off x="10088488" y="117954"/>
            <a:ext cx="1898627" cy="270008"/>
          </a:xfrm>
          <a:prstGeom prst="rect">
            <a:avLst/>
          </a:prstGeom>
        </p:spPr>
      </p:pic>
      <p:sp>
        <p:nvSpPr>
          <p:cNvPr id="7" name="Rectangle 6">
            <a:extLst>
              <a:ext uri="{FF2B5EF4-FFF2-40B4-BE49-F238E27FC236}">
                <a16:creationId xmlns:a16="http://schemas.microsoft.com/office/drawing/2014/main" id="{0AC2F24B-BA08-16A1-2D6A-47DEB0018536}"/>
              </a:ext>
            </a:extLst>
          </p:cNvPr>
          <p:cNvSpPr/>
          <p:nvPr/>
        </p:nvSpPr>
        <p:spPr>
          <a:xfrm>
            <a:off x="-1" y="0"/>
            <a:ext cx="2267317" cy="6858000"/>
          </a:xfrm>
          <a:prstGeom prst="rect">
            <a:avLst/>
          </a:prstGeom>
          <a:solidFill>
            <a:srgbClr val="00206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TextBox 4">
            <a:extLst>
              <a:ext uri="{FF2B5EF4-FFF2-40B4-BE49-F238E27FC236}">
                <a16:creationId xmlns:a16="http://schemas.microsoft.com/office/drawing/2014/main" id="{C9F1F16C-9024-D6E9-E72F-F6125E3E6065}"/>
              </a:ext>
            </a:extLst>
          </p:cNvPr>
          <p:cNvSpPr txBox="1"/>
          <p:nvPr/>
        </p:nvSpPr>
        <p:spPr>
          <a:xfrm>
            <a:off x="128469" y="831038"/>
            <a:ext cx="1415772" cy="5890437"/>
          </a:xfrm>
          <a:prstGeom prst="rect">
            <a:avLst/>
          </a:prstGeom>
          <a:noFill/>
        </p:spPr>
        <p:txBody>
          <a:bodyPr vert="vert270" wrap="square" rtlCol="0">
            <a:spAutoFit/>
          </a:bodyPr>
          <a:lstStyle/>
          <a:p>
            <a:r>
              <a:rPr lang="en-GB" sz="4400" b="1" dirty="0">
                <a:solidFill>
                  <a:schemeClr val="bg1"/>
                </a:solidFill>
                <a:latin typeface="Poppins" panose="00000500000000000000" pitchFamily="2" charset="0"/>
                <a:cs typeface="Poppins" panose="00000500000000000000" pitchFamily="2" charset="0"/>
              </a:rPr>
              <a:t>Governing Body: </a:t>
            </a:r>
            <a:r>
              <a:rPr lang="en-GB" sz="3600" b="1" dirty="0">
                <a:solidFill>
                  <a:schemeClr val="bg1"/>
                </a:solidFill>
                <a:latin typeface="Poppins" panose="00000500000000000000" pitchFamily="2" charset="0"/>
                <a:cs typeface="Poppins" panose="00000500000000000000" pitchFamily="2" charset="0"/>
              </a:rPr>
              <a:t>Impact Assessment</a:t>
            </a:r>
          </a:p>
        </p:txBody>
      </p:sp>
      <p:sp>
        <p:nvSpPr>
          <p:cNvPr id="2" name="TextBox 1">
            <a:extLst>
              <a:ext uri="{FF2B5EF4-FFF2-40B4-BE49-F238E27FC236}">
                <a16:creationId xmlns:a16="http://schemas.microsoft.com/office/drawing/2014/main" id="{53CA27EE-098F-A309-304F-EA2600F20015}"/>
              </a:ext>
            </a:extLst>
          </p:cNvPr>
          <p:cNvSpPr txBox="1"/>
          <p:nvPr/>
        </p:nvSpPr>
        <p:spPr>
          <a:xfrm>
            <a:off x="2576052" y="387962"/>
            <a:ext cx="9222658" cy="3876895"/>
          </a:xfrm>
          <a:prstGeom prst="rect">
            <a:avLst/>
          </a:prstGeom>
          <a:noFill/>
        </p:spPr>
        <p:txBody>
          <a:bodyPr wrap="square" rtlCol="0">
            <a:spAutoFit/>
          </a:bodyPr>
          <a:lstStyle/>
          <a:p>
            <a:pPr>
              <a:lnSpc>
                <a:spcPct val="107000"/>
              </a:lnSpc>
              <a:spcAft>
                <a:spcPts val="1800"/>
              </a:spcAft>
            </a:pPr>
            <a:r>
              <a:rPr lang="en-GB" sz="2400" b="1" kern="0" dirty="0">
                <a:solidFill>
                  <a:srgbClr val="002060"/>
                </a:solidFill>
                <a:effectLst/>
                <a:latin typeface="Poppins" panose="00000500000000000000" pitchFamily="2" charset="0"/>
                <a:ea typeface="Times New Roman" panose="02020603050405020304" pitchFamily="18" charset="0"/>
                <a:cs typeface="Times New Roman" panose="02020603050405020304" pitchFamily="18" charset="0"/>
              </a:rPr>
              <a:t>2. Pupil Discipline, Behaviour, and Attendance</a:t>
            </a:r>
          </a:p>
          <a:p>
            <a:pPr marL="342900" lvl="0" indent="-342900">
              <a:lnSpc>
                <a:spcPct val="107000"/>
              </a:lnSpc>
              <a:spcAft>
                <a:spcPts val="800"/>
              </a:spcAft>
              <a:buSzPts val="1000"/>
              <a:buFont typeface="Symbol" panose="05050102010706020507" pitchFamily="18" charset="2"/>
              <a:buChar char=""/>
              <a:tabLst>
                <a:tab pos="457200" algn="l"/>
              </a:tabLst>
            </a:pPr>
            <a:r>
              <a:rPr lang="en-GB" sz="1800" b="1" kern="0" dirty="0">
                <a:effectLst/>
                <a:latin typeface="Poppins" panose="00000500000000000000" pitchFamily="2" charset="0"/>
                <a:ea typeface="Times New Roman" panose="02020603050405020304" pitchFamily="18" charset="0"/>
                <a:cs typeface="Times New Roman" panose="02020603050405020304" pitchFamily="18" charset="0"/>
              </a:rPr>
              <a:t>Strong attendance rates</a:t>
            </a:r>
            <a:r>
              <a:rPr lang="en-GB" sz="1800" kern="0" dirty="0">
                <a:effectLst/>
                <a:latin typeface="Poppins" panose="00000500000000000000" pitchFamily="2" charset="0"/>
                <a:ea typeface="Times New Roman" panose="02020603050405020304" pitchFamily="18" charset="0"/>
                <a:cs typeface="Times New Roman" panose="02020603050405020304" pitchFamily="18" charset="0"/>
              </a:rPr>
              <a:t>: Scrutinising attendance data and supporting the school in applying attendance procedures has helped maintain high attendance levels, contributing to improved learning outcomes.</a:t>
            </a: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GB" sz="1800" b="1" kern="0" dirty="0">
                <a:effectLst/>
                <a:latin typeface="Poppins" panose="00000500000000000000" pitchFamily="2" charset="0"/>
                <a:ea typeface="Times New Roman" panose="02020603050405020304" pitchFamily="18" charset="0"/>
                <a:cs typeface="Times New Roman" panose="02020603050405020304" pitchFamily="18" charset="0"/>
              </a:rPr>
              <a:t>Consistency in behaviour management</a:t>
            </a:r>
            <a:r>
              <a:rPr lang="en-GB" sz="1800" kern="0" dirty="0">
                <a:effectLst/>
                <a:latin typeface="Poppins" panose="00000500000000000000" pitchFamily="2" charset="0"/>
                <a:ea typeface="Times New Roman" panose="02020603050405020304" pitchFamily="18" charset="0"/>
                <a:cs typeface="Times New Roman" panose="02020603050405020304" pitchFamily="18" charset="0"/>
              </a:rPr>
              <a:t>: By supporting the development of behaviour updates and reviewing the behaviour policy, governors ensured that behaviour management was consistent and effective across the school, resulting in a positive learning environment.</a:t>
            </a: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GB" sz="1800" b="1" kern="0" dirty="0">
                <a:effectLst/>
                <a:latin typeface="Poppins" panose="00000500000000000000" pitchFamily="2" charset="0"/>
                <a:ea typeface="Times New Roman" panose="02020603050405020304" pitchFamily="18" charset="0"/>
                <a:cs typeface="Times New Roman" panose="02020603050405020304" pitchFamily="18" charset="0"/>
              </a:rPr>
              <a:t>Inclusive behaviour policies</a:t>
            </a:r>
            <a:r>
              <a:rPr lang="en-GB" sz="1800" kern="0" dirty="0">
                <a:effectLst/>
                <a:latin typeface="Poppins" panose="00000500000000000000" pitchFamily="2" charset="0"/>
                <a:ea typeface="Times New Roman" panose="02020603050405020304" pitchFamily="18" charset="0"/>
                <a:cs typeface="Times New Roman" panose="02020603050405020304" pitchFamily="18" charset="0"/>
              </a:rPr>
              <a:t>: Governors' understanding of how the behaviour policy is adapted for SEND students ensures that all students are supported appropriately, leading to better outcomes for vulnerable pupils.</a:t>
            </a: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081688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F59F4AC6-2221-5EDA-DE3B-E9F74D444C08}"/>
              </a:ext>
            </a:extLst>
          </p:cNvPr>
          <p:cNvSpPr>
            <a:spLocks noGrp="1"/>
          </p:cNvSpPr>
          <p:nvPr>
            <p:ph type="ftr" sz="quarter" idx="11"/>
          </p:nvPr>
        </p:nvSpPr>
        <p:spPr/>
        <p:txBody>
          <a:bodyPr/>
          <a:lstStyle/>
          <a:p>
            <a:r>
              <a:rPr lang="en-GB" dirty="0">
                <a:latin typeface="Poppins" panose="00000500000000000000" pitchFamily="2" charset="0"/>
                <a:cs typeface="Poppins" panose="00000500000000000000" pitchFamily="2" charset="0"/>
              </a:rPr>
              <a:t>Annual Governor Impact Assessment 2023/24</a:t>
            </a:r>
          </a:p>
        </p:txBody>
      </p:sp>
      <p:pic>
        <p:nvPicPr>
          <p:cNvPr id="6" name="Picture 5">
            <a:extLst>
              <a:ext uri="{FF2B5EF4-FFF2-40B4-BE49-F238E27FC236}">
                <a16:creationId xmlns:a16="http://schemas.microsoft.com/office/drawing/2014/main" id="{EF7F2DB7-3883-6E18-60C0-73985FE8E66D}"/>
              </a:ext>
            </a:extLst>
          </p:cNvPr>
          <p:cNvPicPr>
            <a:picLocks noChangeAspect="1"/>
          </p:cNvPicPr>
          <p:nvPr/>
        </p:nvPicPr>
        <p:blipFill>
          <a:blip r:embed="rId2"/>
          <a:stretch>
            <a:fillRect/>
          </a:stretch>
        </p:blipFill>
        <p:spPr>
          <a:xfrm>
            <a:off x="11024558" y="5931083"/>
            <a:ext cx="962557" cy="790392"/>
          </a:xfrm>
          <a:prstGeom prst="rect">
            <a:avLst/>
          </a:prstGeom>
        </p:spPr>
      </p:pic>
      <p:pic>
        <p:nvPicPr>
          <p:cNvPr id="8" name="Picture 7">
            <a:extLst>
              <a:ext uri="{FF2B5EF4-FFF2-40B4-BE49-F238E27FC236}">
                <a16:creationId xmlns:a16="http://schemas.microsoft.com/office/drawing/2014/main" id="{32572110-3B3D-AFC8-397A-D312980343B4}"/>
              </a:ext>
            </a:extLst>
          </p:cNvPr>
          <p:cNvPicPr>
            <a:picLocks noChangeAspect="1"/>
          </p:cNvPicPr>
          <p:nvPr/>
        </p:nvPicPr>
        <p:blipFill>
          <a:blip r:embed="rId3"/>
          <a:stretch>
            <a:fillRect/>
          </a:stretch>
        </p:blipFill>
        <p:spPr>
          <a:xfrm>
            <a:off x="10088488" y="117954"/>
            <a:ext cx="1898627" cy="270008"/>
          </a:xfrm>
          <a:prstGeom prst="rect">
            <a:avLst/>
          </a:prstGeom>
        </p:spPr>
      </p:pic>
      <p:sp>
        <p:nvSpPr>
          <p:cNvPr id="7" name="Rectangle 6">
            <a:extLst>
              <a:ext uri="{FF2B5EF4-FFF2-40B4-BE49-F238E27FC236}">
                <a16:creationId xmlns:a16="http://schemas.microsoft.com/office/drawing/2014/main" id="{0AC2F24B-BA08-16A1-2D6A-47DEB0018536}"/>
              </a:ext>
            </a:extLst>
          </p:cNvPr>
          <p:cNvSpPr/>
          <p:nvPr/>
        </p:nvSpPr>
        <p:spPr>
          <a:xfrm>
            <a:off x="-1" y="0"/>
            <a:ext cx="2267317" cy="6858000"/>
          </a:xfrm>
          <a:prstGeom prst="rect">
            <a:avLst/>
          </a:prstGeom>
          <a:solidFill>
            <a:srgbClr val="00206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TextBox 4">
            <a:extLst>
              <a:ext uri="{FF2B5EF4-FFF2-40B4-BE49-F238E27FC236}">
                <a16:creationId xmlns:a16="http://schemas.microsoft.com/office/drawing/2014/main" id="{C9F1F16C-9024-D6E9-E72F-F6125E3E6065}"/>
              </a:ext>
            </a:extLst>
          </p:cNvPr>
          <p:cNvSpPr txBox="1"/>
          <p:nvPr/>
        </p:nvSpPr>
        <p:spPr>
          <a:xfrm>
            <a:off x="128469" y="831038"/>
            <a:ext cx="1415772" cy="5890437"/>
          </a:xfrm>
          <a:prstGeom prst="rect">
            <a:avLst/>
          </a:prstGeom>
          <a:noFill/>
        </p:spPr>
        <p:txBody>
          <a:bodyPr vert="vert270" wrap="square" rtlCol="0">
            <a:spAutoFit/>
          </a:bodyPr>
          <a:lstStyle/>
          <a:p>
            <a:r>
              <a:rPr lang="en-GB" sz="4400" b="1" dirty="0">
                <a:solidFill>
                  <a:schemeClr val="bg1"/>
                </a:solidFill>
                <a:latin typeface="Poppins" panose="00000500000000000000" pitchFamily="2" charset="0"/>
                <a:cs typeface="Poppins" panose="00000500000000000000" pitchFamily="2" charset="0"/>
              </a:rPr>
              <a:t>Governing Body: </a:t>
            </a:r>
            <a:r>
              <a:rPr lang="en-GB" sz="3600" b="1" dirty="0">
                <a:solidFill>
                  <a:schemeClr val="bg1"/>
                </a:solidFill>
                <a:latin typeface="Poppins" panose="00000500000000000000" pitchFamily="2" charset="0"/>
                <a:cs typeface="Poppins" panose="00000500000000000000" pitchFamily="2" charset="0"/>
              </a:rPr>
              <a:t>Impact Assessment</a:t>
            </a:r>
          </a:p>
        </p:txBody>
      </p:sp>
      <p:sp>
        <p:nvSpPr>
          <p:cNvPr id="2" name="TextBox 1">
            <a:extLst>
              <a:ext uri="{FF2B5EF4-FFF2-40B4-BE49-F238E27FC236}">
                <a16:creationId xmlns:a16="http://schemas.microsoft.com/office/drawing/2014/main" id="{53CA27EE-098F-A309-304F-EA2600F20015}"/>
              </a:ext>
            </a:extLst>
          </p:cNvPr>
          <p:cNvSpPr txBox="1"/>
          <p:nvPr/>
        </p:nvSpPr>
        <p:spPr>
          <a:xfrm>
            <a:off x="2507226" y="353965"/>
            <a:ext cx="9222658" cy="4469622"/>
          </a:xfrm>
          <a:prstGeom prst="rect">
            <a:avLst/>
          </a:prstGeom>
          <a:noFill/>
        </p:spPr>
        <p:txBody>
          <a:bodyPr wrap="square" rtlCol="0">
            <a:spAutoFit/>
          </a:bodyPr>
          <a:lstStyle/>
          <a:p>
            <a:pPr>
              <a:lnSpc>
                <a:spcPct val="107000"/>
              </a:lnSpc>
              <a:spcAft>
                <a:spcPts val="1800"/>
              </a:spcAft>
            </a:pPr>
            <a:r>
              <a:rPr lang="en-GB" sz="2400" b="1" kern="0" dirty="0">
                <a:solidFill>
                  <a:srgbClr val="002060"/>
                </a:solidFill>
                <a:latin typeface="Poppins" panose="00000500000000000000" pitchFamily="2" charset="0"/>
                <a:ea typeface="Times New Roman" panose="02020603050405020304" pitchFamily="18" charset="0"/>
                <a:cs typeface="Times New Roman" panose="02020603050405020304" pitchFamily="18" charset="0"/>
              </a:rPr>
              <a:t>3</a:t>
            </a:r>
            <a:r>
              <a:rPr lang="en-GB" sz="2400" b="1" kern="0" dirty="0">
                <a:solidFill>
                  <a:srgbClr val="002060"/>
                </a:solidFill>
                <a:effectLst/>
                <a:latin typeface="Poppins" panose="00000500000000000000" pitchFamily="2" charset="0"/>
                <a:ea typeface="Times New Roman" panose="02020603050405020304" pitchFamily="18" charset="0"/>
                <a:cs typeface="Times New Roman" panose="02020603050405020304" pitchFamily="18" charset="0"/>
              </a:rPr>
              <a:t>. The School Curriculum</a:t>
            </a:r>
            <a:endParaRPr lang="en-GB" sz="24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GB" sz="1800" b="1" kern="0" dirty="0">
                <a:effectLst/>
                <a:latin typeface="Poppins" panose="00000500000000000000" pitchFamily="2" charset="0"/>
                <a:ea typeface="Times New Roman" panose="02020603050405020304" pitchFamily="18" charset="0"/>
                <a:cs typeface="Times New Roman" panose="02020603050405020304" pitchFamily="18" charset="0"/>
              </a:rPr>
              <a:t>Curriculum monitoring and oversight</a:t>
            </a:r>
            <a:r>
              <a:rPr lang="en-GB" sz="1800" kern="0" dirty="0">
                <a:effectLst/>
                <a:latin typeface="Poppins" panose="00000500000000000000" pitchFamily="2" charset="0"/>
                <a:ea typeface="Times New Roman" panose="02020603050405020304" pitchFamily="18" charset="0"/>
                <a:cs typeface="Times New Roman" panose="02020603050405020304" pitchFamily="18" charset="0"/>
              </a:rPr>
              <a:t>: By visiting subject leaders and observing teaching and learning, governors ensured that the curriculum is delivered effectively, aligning with the school’s vision for high educational standards.</a:t>
            </a: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GB" sz="1800" b="1" kern="0" dirty="0">
                <a:effectLst/>
                <a:latin typeface="Poppins" panose="00000500000000000000" pitchFamily="2" charset="0"/>
                <a:ea typeface="Times New Roman" panose="02020603050405020304" pitchFamily="18" charset="0"/>
                <a:cs typeface="Times New Roman" panose="02020603050405020304" pitchFamily="18" charset="0"/>
              </a:rPr>
              <a:t>Improved pupil outcomes</a:t>
            </a:r>
            <a:r>
              <a:rPr lang="en-GB" sz="1800" kern="0" dirty="0">
                <a:effectLst/>
                <a:latin typeface="Poppins" panose="00000500000000000000" pitchFamily="2" charset="0"/>
                <a:ea typeface="Times New Roman" panose="02020603050405020304" pitchFamily="18" charset="0"/>
                <a:cs typeface="Times New Roman" panose="02020603050405020304" pitchFamily="18" charset="0"/>
              </a:rPr>
              <a:t>: The scrutiny of pupil standards, including outcomes in phonics, KS1, KS2, and EYFS, has contributed to a focus on continuous improvement, helping to drive high attainment levels across the school.</a:t>
            </a: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GB" sz="1800" b="1" kern="0" dirty="0">
                <a:effectLst/>
                <a:latin typeface="Poppins" panose="00000500000000000000" pitchFamily="2" charset="0"/>
                <a:ea typeface="Times New Roman" panose="02020603050405020304" pitchFamily="18" charset="0"/>
                <a:cs typeface="Times New Roman" panose="02020603050405020304" pitchFamily="18" charset="0"/>
              </a:rPr>
              <a:t>Broad and balanced curriculum</a:t>
            </a:r>
            <a:r>
              <a:rPr lang="en-GB" sz="1800" kern="0" dirty="0">
                <a:effectLst/>
                <a:latin typeface="Poppins" panose="00000500000000000000" pitchFamily="2" charset="0"/>
                <a:ea typeface="Times New Roman" panose="02020603050405020304" pitchFamily="18" charset="0"/>
                <a:cs typeface="Times New Roman" panose="02020603050405020304" pitchFamily="18" charset="0"/>
              </a:rPr>
              <a:t>: Through support for enrichment and personal development, the governors have helped ensure that students receive a broad, balanced, and enriching educational experience beyond academic learning.</a:t>
            </a: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24196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F59F4AC6-2221-5EDA-DE3B-E9F74D444C08}"/>
              </a:ext>
            </a:extLst>
          </p:cNvPr>
          <p:cNvSpPr>
            <a:spLocks noGrp="1"/>
          </p:cNvSpPr>
          <p:nvPr>
            <p:ph type="ftr" sz="quarter" idx="11"/>
          </p:nvPr>
        </p:nvSpPr>
        <p:spPr/>
        <p:txBody>
          <a:bodyPr/>
          <a:lstStyle/>
          <a:p>
            <a:r>
              <a:rPr lang="en-GB" dirty="0">
                <a:latin typeface="Poppins" panose="00000500000000000000" pitchFamily="2" charset="0"/>
                <a:cs typeface="Poppins" panose="00000500000000000000" pitchFamily="2" charset="0"/>
              </a:rPr>
              <a:t>Annual Governor Impact Assessment 2023/24</a:t>
            </a:r>
          </a:p>
        </p:txBody>
      </p:sp>
      <p:pic>
        <p:nvPicPr>
          <p:cNvPr id="6" name="Picture 5">
            <a:extLst>
              <a:ext uri="{FF2B5EF4-FFF2-40B4-BE49-F238E27FC236}">
                <a16:creationId xmlns:a16="http://schemas.microsoft.com/office/drawing/2014/main" id="{EF7F2DB7-3883-6E18-60C0-73985FE8E66D}"/>
              </a:ext>
            </a:extLst>
          </p:cNvPr>
          <p:cNvPicPr>
            <a:picLocks noChangeAspect="1"/>
          </p:cNvPicPr>
          <p:nvPr/>
        </p:nvPicPr>
        <p:blipFill>
          <a:blip r:embed="rId2"/>
          <a:stretch>
            <a:fillRect/>
          </a:stretch>
        </p:blipFill>
        <p:spPr>
          <a:xfrm>
            <a:off x="11024558" y="5931083"/>
            <a:ext cx="962557" cy="790392"/>
          </a:xfrm>
          <a:prstGeom prst="rect">
            <a:avLst/>
          </a:prstGeom>
        </p:spPr>
      </p:pic>
      <p:pic>
        <p:nvPicPr>
          <p:cNvPr id="8" name="Picture 7">
            <a:extLst>
              <a:ext uri="{FF2B5EF4-FFF2-40B4-BE49-F238E27FC236}">
                <a16:creationId xmlns:a16="http://schemas.microsoft.com/office/drawing/2014/main" id="{32572110-3B3D-AFC8-397A-D312980343B4}"/>
              </a:ext>
            </a:extLst>
          </p:cNvPr>
          <p:cNvPicPr>
            <a:picLocks noChangeAspect="1"/>
          </p:cNvPicPr>
          <p:nvPr/>
        </p:nvPicPr>
        <p:blipFill>
          <a:blip r:embed="rId3"/>
          <a:stretch>
            <a:fillRect/>
          </a:stretch>
        </p:blipFill>
        <p:spPr>
          <a:xfrm>
            <a:off x="10088488" y="117954"/>
            <a:ext cx="1898627" cy="270008"/>
          </a:xfrm>
          <a:prstGeom prst="rect">
            <a:avLst/>
          </a:prstGeom>
        </p:spPr>
      </p:pic>
      <p:sp>
        <p:nvSpPr>
          <p:cNvPr id="7" name="Rectangle 6">
            <a:extLst>
              <a:ext uri="{FF2B5EF4-FFF2-40B4-BE49-F238E27FC236}">
                <a16:creationId xmlns:a16="http://schemas.microsoft.com/office/drawing/2014/main" id="{0AC2F24B-BA08-16A1-2D6A-47DEB0018536}"/>
              </a:ext>
            </a:extLst>
          </p:cNvPr>
          <p:cNvSpPr/>
          <p:nvPr/>
        </p:nvSpPr>
        <p:spPr>
          <a:xfrm>
            <a:off x="-1" y="0"/>
            <a:ext cx="2267317" cy="6858000"/>
          </a:xfrm>
          <a:prstGeom prst="rect">
            <a:avLst/>
          </a:prstGeom>
          <a:solidFill>
            <a:srgbClr val="00206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TextBox 4">
            <a:extLst>
              <a:ext uri="{FF2B5EF4-FFF2-40B4-BE49-F238E27FC236}">
                <a16:creationId xmlns:a16="http://schemas.microsoft.com/office/drawing/2014/main" id="{C9F1F16C-9024-D6E9-E72F-F6125E3E6065}"/>
              </a:ext>
            </a:extLst>
          </p:cNvPr>
          <p:cNvSpPr txBox="1"/>
          <p:nvPr/>
        </p:nvSpPr>
        <p:spPr>
          <a:xfrm>
            <a:off x="128469" y="831038"/>
            <a:ext cx="1415772" cy="5890437"/>
          </a:xfrm>
          <a:prstGeom prst="rect">
            <a:avLst/>
          </a:prstGeom>
          <a:noFill/>
        </p:spPr>
        <p:txBody>
          <a:bodyPr vert="vert270" wrap="square" rtlCol="0">
            <a:spAutoFit/>
          </a:bodyPr>
          <a:lstStyle/>
          <a:p>
            <a:r>
              <a:rPr lang="en-GB" sz="4400" b="1" dirty="0">
                <a:solidFill>
                  <a:schemeClr val="bg1"/>
                </a:solidFill>
                <a:latin typeface="Poppins" panose="00000500000000000000" pitchFamily="2" charset="0"/>
                <a:cs typeface="Poppins" panose="00000500000000000000" pitchFamily="2" charset="0"/>
              </a:rPr>
              <a:t>Governing Body: </a:t>
            </a:r>
            <a:r>
              <a:rPr lang="en-GB" sz="3600" b="1" dirty="0">
                <a:solidFill>
                  <a:schemeClr val="bg1"/>
                </a:solidFill>
                <a:latin typeface="Poppins" panose="00000500000000000000" pitchFamily="2" charset="0"/>
                <a:cs typeface="Poppins" panose="00000500000000000000" pitchFamily="2" charset="0"/>
              </a:rPr>
              <a:t>Impact Assessment</a:t>
            </a:r>
          </a:p>
        </p:txBody>
      </p:sp>
      <p:sp>
        <p:nvSpPr>
          <p:cNvPr id="2" name="TextBox 1">
            <a:extLst>
              <a:ext uri="{FF2B5EF4-FFF2-40B4-BE49-F238E27FC236}">
                <a16:creationId xmlns:a16="http://schemas.microsoft.com/office/drawing/2014/main" id="{53CA27EE-098F-A309-304F-EA2600F20015}"/>
              </a:ext>
            </a:extLst>
          </p:cNvPr>
          <p:cNvSpPr txBox="1"/>
          <p:nvPr/>
        </p:nvSpPr>
        <p:spPr>
          <a:xfrm>
            <a:off x="2507226" y="353965"/>
            <a:ext cx="9222658" cy="4173258"/>
          </a:xfrm>
          <a:prstGeom prst="rect">
            <a:avLst/>
          </a:prstGeom>
          <a:noFill/>
        </p:spPr>
        <p:txBody>
          <a:bodyPr wrap="square" rtlCol="0">
            <a:spAutoFit/>
          </a:bodyPr>
          <a:lstStyle/>
          <a:p>
            <a:pPr>
              <a:lnSpc>
                <a:spcPct val="107000"/>
              </a:lnSpc>
              <a:spcAft>
                <a:spcPts val="1800"/>
              </a:spcAft>
            </a:pPr>
            <a:r>
              <a:rPr lang="en-GB" sz="2400" b="1" kern="0" dirty="0">
                <a:solidFill>
                  <a:srgbClr val="002060"/>
                </a:solidFill>
                <a:latin typeface="Poppins" panose="00000500000000000000" pitchFamily="2" charset="0"/>
                <a:ea typeface="Times New Roman" panose="02020603050405020304" pitchFamily="18" charset="0"/>
                <a:cs typeface="Times New Roman" panose="02020603050405020304" pitchFamily="18" charset="0"/>
              </a:rPr>
              <a:t>4</a:t>
            </a:r>
            <a:r>
              <a:rPr lang="en-GB" sz="2400" b="1" kern="0" dirty="0">
                <a:solidFill>
                  <a:srgbClr val="002060"/>
                </a:solidFill>
                <a:effectLst/>
                <a:latin typeface="Poppins" panose="00000500000000000000" pitchFamily="2" charset="0"/>
                <a:ea typeface="Times New Roman" panose="02020603050405020304" pitchFamily="18" charset="0"/>
                <a:cs typeface="Times New Roman" panose="02020603050405020304" pitchFamily="18" charset="0"/>
              </a:rPr>
              <a:t>. Strategic Planning</a:t>
            </a:r>
            <a:endParaRPr lang="en-GB" sz="24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GB" sz="1800" b="1" kern="0" dirty="0">
                <a:effectLst/>
                <a:latin typeface="Poppins" panose="00000500000000000000" pitchFamily="2" charset="0"/>
                <a:ea typeface="Times New Roman" panose="02020603050405020304" pitchFamily="18" charset="0"/>
                <a:cs typeface="Times New Roman" panose="02020603050405020304" pitchFamily="18" charset="0"/>
              </a:rPr>
              <a:t>Financial stability</a:t>
            </a:r>
            <a:r>
              <a:rPr lang="en-GB" sz="1800" kern="0" dirty="0">
                <a:effectLst/>
                <a:latin typeface="Poppins" panose="00000500000000000000" pitchFamily="2" charset="0"/>
                <a:ea typeface="Times New Roman" panose="02020603050405020304" pitchFamily="18" charset="0"/>
                <a:cs typeface="Times New Roman" panose="02020603050405020304" pitchFamily="18" charset="0"/>
              </a:rPr>
              <a:t>: Aligning finances with school priorities ensured that the budget was effectively managed, allowing resources to be allocated to key areas such as staffing, curriculum development, and infrastructure improvements.</a:t>
            </a: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GB" sz="1800" b="1" kern="0" dirty="0">
                <a:effectLst/>
                <a:latin typeface="Poppins" panose="00000500000000000000" pitchFamily="2" charset="0"/>
                <a:ea typeface="Times New Roman" panose="02020603050405020304" pitchFamily="18" charset="0"/>
                <a:cs typeface="Times New Roman" panose="02020603050405020304" pitchFamily="18" charset="0"/>
              </a:rPr>
              <a:t>Proactive planning</a:t>
            </a:r>
            <a:r>
              <a:rPr lang="en-GB" sz="1800" kern="0" dirty="0">
                <a:effectLst/>
                <a:latin typeface="Poppins" panose="00000500000000000000" pitchFamily="2" charset="0"/>
                <a:ea typeface="Times New Roman" panose="02020603050405020304" pitchFamily="18" charset="0"/>
                <a:cs typeface="Times New Roman" panose="02020603050405020304" pitchFamily="18" charset="0"/>
              </a:rPr>
              <a:t>: By collaborating with the SLT on strategic aspects such as the School Improvement Plan and staffing structure, governors contributed to a clear, forward-looking plan that drives school improvement.</a:t>
            </a: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GB" sz="1800" b="1" kern="0" dirty="0">
                <a:effectLst/>
                <a:latin typeface="Poppins" panose="00000500000000000000" pitchFamily="2" charset="0"/>
                <a:ea typeface="Times New Roman" panose="02020603050405020304" pitchFamily="18" charset="0"/>
                <a:cs typeface="Times New Roman" panose="02020603050405020304" pitchFamily="18" charset="0"/>
              </a:rPr>
              <a:t>Efficient meeting structures</a:t>
            </a:r>
            <a:r>
              <a:rPr lang="en-GB" sz="1800" kern="0" dirty="0">
                <a:effectLst/>
                <a:latin typeface="Poppins" panose="00000500000000000000" pitchFamily="2" charset="0"/>
                <a:ea typeface="Times New Roman" panose="02020603050405020304" pitchFamily="18" charset="0"/>
                <a:cs typeface="Times New Roman" panose="02020603050405020304" pitchFamily="18" charset="0"/>
              </a:rPr>
              <a:t>: The planning of FGB meetings across the academic year ensured that key issues were addressed in a timely manner, improving decision-making and governance oversight.</a:t>
            </a: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545347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F59F4AC6-2221-5EDA-DE3B-E9F74D444C08}"/>
              </a:ext>
            </a:extLst>
          </p:cNvPr>
          <p:cNvSpPr>
            <a:spLocks noGrp="1"/>
          </p:cNvSpPr>
          <p:nvPr>
            <p:ph type="ftr" sz="quarter" idx="11"/>
          </p:nvPr>
        </p:nvSpPr>
        <p:spPr/>
        <p:txBody>
          <a:bodyPr/>
          <a:lstStyle/>
          <a:p>
            <a:r>
              <a:rPr lang="en-GB" dirty="0">
                <a:latin typeface="Poppins" panose="00000500000000000000" pitchFamily="2" charset="0"/>
                <a:cs typeface="Poppins" panose="00000500000000000000" pitchFamily="2" charset="0"/>
              </a:rPr>
              <a:t>Annual Governor Impact Assessment 2023/24</a:t>
            </a:r>
          </a:p>
        </p:txBody>
      </p:sp>
      <p:pic>
        <p:nvPicPr>
          <p:cNvPr id="6" name="Picture 5">
            <a:extLst>
              <a:ext uri="{FF2B5EF4-FFF2-40B4-BE49-F238E27FC236}">
                <a16:creationId xmlns:a16="http://schemas.microsoft.com/office/drawing/2014/main" id="{EF7F2DB7-3883-6E18-60C0-73985FE8E66D}"/>
              </a:ext>
            </a:extLst>
          </p:cNvPr>
          <p:cNvPicPr>
            <a:picLocks noChangeAspect="1"/>
          </p:cNvPicPr>
          <p:nvPr/>
        </p:nvPicPr>
        <p:blipFill>
          <a:blip r:embed="rId2"/>
          <a:stretch>
            <a:fillRect/>
          </a:stretch>
        </p:blipFill>
        <p:spPr>
          <a:xfrm>
            <a:off x="11024558" y="5931083"/>
            <a:ext cx="962557" cy="790392"/>
          </a:xfrm>
          <a:prstGeom prst="rect">
            <a:avLst/>
          </a:prstGeom>
        </p:spPr>
      </p:pic>
      <p:pic>
        <p:nvPicPr>
          <p:cNvPr id="8" name="Picture 7">
            <a:extLst>
              <a:ext uri="{FF2B5EF4-FFF2-40B4-BE49-F238E27FC236}">
                <a16:creationId xmlns:a16="http://schemas.microsoft.com/office/drawing/2014/main" id="{32572110-3B3D-AFC8-397A-D312980343B4}"/>
              </a:ext>
            </a:extLst>
          </p:cNvPr>
          <p:cNvPicPr>
            <a:picLocks noChangeAspect="1"/>
          </p:cNvPicPr>
          <p:nvPr/>
        </p:nvPicPr>
        <p:blipFill>
          <a:blip r:embed="rId3"/>
          <a:stretch>
            <a:fillRect/>
          </a:stretch>
        </p:blipFill>
        <p:spPr>
          <a:xfrm>
            <a:off x="10088488" y="117954"/>
            <a:ext cx="1898627" cy="270008"/>
          </a:xfrm>
          <a:prstGeom prst="rect">
            <a:avLst/>
          </a:prstGeom>
        </p:spPr>
      </p:pic>
      <p:sp>
        <p:nvSpPr>
          <p:cNvPr id="7" name="Rectangle 6">
            <a:extLst>
              <a:ext uri="{FF2B5EF4-FFF2-40B4-BE49-F238E27FC236}">
                <a16:creationId xmlns:a16="http://schemas.microsoft.com/office/drawing/2014/main" id="{0AC2F24B-BA08-16A1-2D6A-47DEB0018536}"/>
              </a:ext>
            </a:extLst>
          </p:cNvPr>
          <p:cNvSpPr/>
          <p:nvPr/>
        </p:nvSpPr>
        <p:spPr>
          <a:xfrm>
            <a:off x="-1" y="0"/>
            <a:ext cx="2267317" cy="6858000"/>
          </a:xfrm>
          <a:prstGeom prst="rect">
            <a:avLst/>
          </a:prstGeom>
          <a:solidFill>
            <a:srgbClr val="00206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TextBox 4">
            <a:extLst>
              <a:ext uri="{FF2B5EF4-FFF2-40B4-BE49-F238E27FC236}">
                <a16:creationId xmlns:a16="http://schemas.microsoft.com/office/drawing/2014/main" id="{C9F1F16C-9024-D6E9-E72F-F6125E3E6065}"/>
              </a:ext>
            </a:extLst>
          </p:cNvPr>
          <p:cNvSpPr txBox="1"/>
          <p:nvPr/>
        </p:nvSpPr>
        <p:spPr>
          <a:xfrm>
            <a:off x="128469" y="831038"/>
            <a:ext cx="1415772" cy="5890437"/>
          </a:xfrm>
          <a:prstGeom prst="rect">
            <a:avLst/>
          </a:prstGeom>
          <a:noFill/>
        </p:spPr>
        <p:txBody>
          <a:bodyPr vert="vert270" wrap="square" rtlCol="0">
            <a:spAutoFit/>
          </a:bodyPr>
          <a:lstStyle/>
          <a:p>
            <a:r>
              <a:rPr lang="en-GB" sz="4400" b="1" dirty="0">
                <a:solidFill>
                  <a:schemeClr val="bg1"/>
                </a:solidFill>
                <a:latin typeface="Poppins" panose="00000500000000000000" pitchFamily="2" charset="0"/>
                <a:cs typeface="Poppins" panose="00000500000000000000" pitchFamily="2" charset="0"/>
              </a:rPr>
              <a:t>Governing Body: </a:t>
            </a:r>
            <a:r>
              <a:rPr lang="en-GB" sz="3600" b="1" dirty="0">
                <a:solidFill>
                  <a:schemeClr val="bg1"/>
                </a:solidFill>
                <a:latin typeface="Poppins" panose="00000500000000000000" pitchFamily="2" charset="0"/>
                <a:cs typeface="Poppins" panose="00000500000000000000" pitchFamily="2" charset="0"/>
              </a:rPr>
              <a:t>Impact Assessment</a:t>
            </a:r>
          </a:p>
        </p:txBody>
      </p:sp>
      <p:sp>
        <p:nvSpPr>
          <p:cNvPr id="2" name="TextBox 1">
            <a:extLst>
              <a:ext uri="{FF2B5EF4-FFF2-40B4-BE49-F238E27FC236}">
                <a16:creationId xmlns:a16="http://schemas.microsoft.com/office/drawing/2014/main" id="{53CA27EE-098F-A309-304F-EA2600F20015}"/>
              </a:ext>
            </a:extLst>
          </p:cNvPr>
          <p:cNvSpPr txBox="1"/>
          <p:nvPr/>
        </p:nvSpPr>
        <p:spPr>
          <a:xfrm>
            <a:off x="2507226" y="353965"/>
            <a:ext cx="9222658" cy="3876895"/>
          </a:xfrm>
          <a:prstGeom prst="rect">
            <a:avLst/>
          </a:prstGeom>
          <a:noFill/>
        </p:spPr>
        <p:txBody>
          <a:bodyPr wrap="square" rtlCol="0">
            <a:spAutoFit/>
          </a:bodyPr>
          <a:lstStyle/>
          <a:p>
            <a:pPr>
              <a:lnSpc>
                <a:spcPct val="107000"/>
              </a:lnSpc>
              <a:spcAft>
                <a:spcPts val="1800"/>
              </a:spcAft>
            </a:pPr>
            <a:r>
              <a:rPr lang="en-GB" sz="2400" b="1" kern="0" dirty="0">
                <a:solidFill>
                  <a:srgbClr val="002060"/>
                </a:solidFill>
                <a:latin typeface="Poppins" panose="00000500000000000000" pitchFamily="2" charset="0"/>
                <a:ea typeface="Times New Roman" panose="02020603050405020304" pitchFamily="18" charset="0"/>
                <a:cs typeface="Times New Roman" panose="02020603050405020304" pitchFamily="18" charset="0"/>
              </a:rPr>
              <a:t>5</a:t>
            </a:r>
            <a:r>
              <a:rPr lang="en-GB" sz="2400" b="1" kern="0" dirty="0">
                <a:solidFill>
                  <a:srgbClr val="002060"/>
                </a:solidFill>
                <a:effectLst/>
                <a:latin typeface="Poppins" panose="00000500000000000000" pitchFamily="2" charset="0"/>
                <a:ea typeface="Times New Roman" panose="02020603050405020304" pitchFamily="18" charset="0"/>
                <a:cs typeface="Times New Roman" panose="02020603050405020304" pitchFamily="18" charset="0"/>
              </a:rPr>
              <a:t>. Financial Management of the School</a:t>
            </a:r>
            <a:endParaRPr lang="en-GB" sz="24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GB" sz="1800" b="1" kern="0" dirty="0">
                <a:effectLst/>
                <a:latin typeface="Poppins" panose="00000500000000000000" pitchFamily="2" charset="0"/>
                <a:ea typeface="Times New Roman" panose="02020603050405020304" pitchFamily="18" charset="0"/>
                <a:cs typeface="Times New Roman" panose="02020603050405020304" pitchFamily="18" charset="0"/>
              </a:rPr>
              <a:t>Effective financial oversight</a:t>
            </a:r>
            <a:r>
              <a:rPr lang="en-GB" sz="1800" kern="0" dirty="0">
                <a:effectLst/>
                <a:latin typeface="Poppins" panose="00000500000000000000" pitchFamily="2" charset="0"/>
                <a:ea typeface="Times New Roman" panose="02020603050405020304" pitchFamily="18" charset="0"/>
                <a:cs typeface="Times New Roman" panose="02020603050405020304" pitchFamily="18" charset="0"/>
              </a:rPr>
              <a:t>: Regular scrutiny of finances by the governing board ensured that resources were allocated efficiently, preventing budget overruns and allowing the school to maintain a strong financial position.</a:t>
            </a: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GB" sz="1800" b="1" kern="0" dirty="0">
                <a:effectLst/>
                <a:latin typeface="Poppins" panose="00000500000000000000" pitchFamily="2" charset="0"/>
                <a:ea typeface="Times New Roman" panose="02020603050405020304" pitchFamily="18" charset="0"/>
                <a:cs typeface="Times New Roman" panose="02020603050405020304" pitchFamily="18" charset="0"/>
              </a:rPr>
              <a:t>Resource prioritisation</a:t>
            </a:r>
            <a:r>
              <a:rPr lang="en-GB" sz="1800" kern="0" dirty="0">
                <a:effectLst/>
                <a:latin typeface="Poppins" panose="00000500000000000000" pitchFamily="2" charset="0"/>
                <a:ea typeface="Times New Roman" panose="02020603050405020304" pitchFamily="18" charset="0"/>
                <a:cs typeface="Times New Roman" panose="02020603050405020304" pitchFamily="18" charset="0"/>
              </a:rPr>
              <a:t>: The development of the wish list allowed governors to ensure that financial decisions were aligned with strategic priorities, maximising the impact of resources on teaching, learning, and infrastructure.</a:t>
            </a: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GB" sz="1800" b="1" kern="0" dirty="0">
                <a:effectLst/>
                <a:latin typeface="Poppins" panose="00000500000000000000" pitchFamily="2" charset="0"/>
                <a:ea typeface="Times New Roman" panose="02020603050405020304" pitchFamily="18" charset="0"/>
                <a:cs typeface="Times New Roman" panose="02020603050405020304" pitchFamily="18" charset="0"/>
              </a:rPr>
              <a:t>Transparency and accountability</a:t>
            </a:r>
            <a:r>
              <a:rPr lang="en-GB" sz="1800" kern="0" dirty="0">
                <a:effectLst/>
                <a:latin typeface="Poppins" panose="00000500000000000000" pitchFamily="2" charset="0"/>
                <a:ea typeface="Times New Roman" panose="02020603050405020304" pitchFamily="18" charset="0"/>
                <a:cs typeface="Times New Roman" panose="02020603050405020304" pitchFamily="18" charset="0"/>
              </a:rPr>
              <a:t>: Regular financial reporting and governor involvement in reviewing the budget increased transparency, ensuring that decisions were made in the best interests of the school.</a:t>
            </a: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453753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1705</Words>
  <Application>Microsoft Office PowerPoint</Application>
  <PresentationFormat>Widescreen</PresentationFormat>
  <Paragraphs>175</Paragraphs>
  <Slides>12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Calibri Light</vt:lpstr>
      <vt:lpstr>Poppins</vt:lpstr>
      <vt:lpstr>Symbol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Dechra Veterinary Products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David Lewis</dc:creator>
  <cp:lastModifiedBy>David Lewis</cp:lastModifiedBy>
  <cp:revision>2</cp:revision>
  <dcterms:created xsi:type="dcterms:W3CDTF">2024-09-06T12:02:38Z</dcterms:created>
  <dcterms:modified xsi:type="dcterms:W3CDTF">2025-09-22T08:59:24Z</dcterms:modified>
</cp:coreProperties>
</file>