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
  </p:handoutMasterIdLst>
  <p:sldIdLst>
    <p:sldId id="257" r:id="rId2"/>
    <p:sldId id="258" r:id="rId3"/>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00" autoAdjust="0"/>
    <p:restoredTop sz="94660"/>
  </p:normalViewPr>
  <p:slideViewPr>
    <p:cSldViewPr>
      <p:cViewPr>
        <p:scale>
          <a:sx n="60" d="100"/>
          <a:sy n="60" d="100"/>
        </p:scale>
        <p:origin x="2659" y="125"/>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400" cy="496888"/>
          </a:xfrm>
          <a:prstGeom prst="rect">
            <a:avLst/>
          </a:prstGeom>
        </p:spPr>
        <p:txBody>
          <a:bodyPr vert="horz" lIns="91432" tIns="45717" rIns="91432" bIns="45717"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32" tIns="45717" rIns="91432" bIns="45717" rtlCol="0"/>
          <a:lstStyle>
            <a:lvl1pPr algn="r">
              <a:defRPr sz="1200"/>
            </a:lvl1pPr>
          </a:lstStyle>
          <a:p>
            <a:fld id="{D9521582-10B2-4579-BCFB-22F63FB86028}" type="datetimeFigureOut">
              <a:rPr lang="en-GB" smtClean="0"/>
              <a:t>30/09/2021</a:t>
            </a:fld>
            <a:endParaRPr lang="en-GB"/>
          </a:p>
        </p:txBody>
      </p:sp>
      <p:sp>
        <p:nvSpPr>
          <p:cNvPr id="4" name="Footer Placeholder 3"/>
          <p:cNvSpPr>
            <a:spLocks noGrp="1"/>
          </p:cNvSpPr>
          <p:nvPr>
            <p:ph type="ftr" sz="quarter" idx="2"/>
          </p:nvPr>
        </p:nvSpPr>
        <p:spPr>
          <a:xfrm>
            <a:off x="1" y="9429750"/>
            <a:ext cx="2946400" cy="496888"/>
          </a:xfrm>
          <a:prstGeom prst="rect">
            <a:avLst/>
          </a:prstGeom>
        </p:spPr>
        <p:txBody>
          <a:bodyPr vert="horz" lIns="91432" tIns="45717" rIns="91432" bIns="45717"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32" tIns="45717" rIns="91432" bIns="45717" rtlCol="0" anchor="b"/>
          <a:lstStyle>
            <a:lvl1pPr algn="r">
              <a:defRPr sz="1200"/>
            </a:lvl1pPr>
          </a:lstStyle>
          <a:p>
            <a:fld id="{BC1CDAD3-8091-4AAE-AF2F-C91D59E8CD28}" type="slidenum">
              <a:rPr lang="en-GB" smtClean="0"/>
              <a:t>‹#›</a:t>
            </a:fld>
            <a:endParaRPr lang="en-GB"/>
          </a:p>
        </p:txBody>
      </p:sp>
    </p:spTree>
    <p:extLst>
      <p:ext uri="{BB962C8B-B14F-4D97-AF65-F5344CB8AC3E}">
        <p14:creationId xmlns:p14="http://schemas.microsoft.com/office/powerpoint/2010/main" val="40582811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9E15714-145D-4E33-8C62-2C27B3C47EF5}" type="datetimeFigureOut">
              <a:rPr lang="en-US" smtClean="0"/>
              <a:pPr/>
              <a:t>9/30/2021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9E15714-145D-4E33-8C62-2C27B3C47EF5}" type="datetimeFigureOut">
              <a:rPr lang="en-US" smtClean="0"/>
              <a:pPr/>
              <a:t>9/30/2021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9E15714-145D-4E33-8C62-2C27B3C47EF5}" type="datetimeFigureOut">
              <a:rPr lang="en-US" smtClean="0"/>
              <a:pPr/>
              <a:t>9/30/2021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9E15714-145D-4E33-8C62-2C27B3C47EF5}" type="datetimeFigureOut">
              <a:rPr lang="en-US" smtClean="0"/>
              <a:pPr/>
              <a:t>9/30/2021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E15714-145D-4E33-8C62-2C27B3C47EF5}" type="datetimeFigureOut">
              <a:rPr lang="en-US" smtClean="0"/>
              <a:pPr/>
              <a:t>9/30/2021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9E15714-145D-4E33-8C62-2C27B3C47EF5}" type="datetimeFigureOut">
              <a:rPr lang="en-US" smtClean="0"/>
              <a:pPr/>
              <a:t>9/30/2021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9E15714-145D-4E33-8C62-2C27B3C47EF5}" type="datetimeFigureOut">
              <a:rPr lang="en-US" smtClean="0"/>
              <a:pPr/>
              <a:t>9/30/2021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9E15714-145D-4E33-8C62-2C27B3C47EF5}" type="datetimeFigureOut">
              <a:rPr lang="en-US" smtClean="0"/>
              <a:pPr/>
              <a:t>9/30/2021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E15714-145D-4E33-8C62-2C27B3C47EF5}" type="datetimeFigureOut">
              <a:rPr lang="en-US" smtClean="0"/>
              <a:pPr/>
              <a:t>9/30/2021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E15714-145D-4E33-8C62-2C27B3C47EF5}" type="datetimeFigureOut">
              <a:rPr lang="en-US" smtClean="0"/>
              <a:pPr/>
              <a:t>9/30/2021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E15714-145D-4E33-8C62-2C27B3C47EF5}" type="datetimeFigureOut">
              <a:rPr lang="en-US" smtClean="0"/>
              <a:pPr/>
              <a:t>9/30/2021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290D12-F5D5-4B12-AA36-95AFF5F6D96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9E15714-145D-4E33-8C62-2C27B3C47EF5}" type="datetimeFigureOut">
              <a:rPr lang="en-US" smtClean="0"/>
              <a:pPr/>
              <a:t>9/30/2021</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D290D12-F5D5-4B12-AA36-95AFF5F6D96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OLIVER\Desktop\master.jpg"/>
          <p:cNvPicPr>
            <a:picLocks noChangeAspect="1" noChangeArrowheads="1"/>
          </p:cNvPicPr>
          <p:nvPr/>
        </p:nvPicPr>
        <p:blipFill>
          <a:blip r:embed="rId2">
            <a:lum bright="70000" contrast="-70000"/>
          </a:blip>
          <a:srcRect/>
          <a:stretch>
            <a:fillRect/>
          </a:stretch>
        </p:blipFill>
        <p:spPr bwMode="auto">
          <a:xfrm rot="10800000" flipV="1">
            <a:off x="-24714" y="1086420"/>
            <a:ext cx="6882714" cy="8057580"/>
          </a:xfrm>
          <a:prstGeom prst="rect">
            <a:avLst/>
          </a:prstGeom>
          <a:ln>
            <a:noFill/>
          </a:ln>
          <a:effectLst>
            <a:softEdge rad="101600"/>
          </a:effectLst>
        </p:spPr>
      </p:pic>
      <p:pic>
        <p:nvPicPr>
          <p:cNvPr id="5"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52400" y="53671"/>
            <a:ext cx="1312409" cy="957501"/>
          </a:xfrm>
          <a:prstGeom prst="rect">
            <a:avLst/>
          </a:prstGeom>
          <a:noFill/>
          <a:ln w="9525" algn="in">
            <a:noFill/>
            <a:miter lim="800000"/>
            <a:headEnd/>
            <a:tailEnd/>
          </a:ln>
          <a:effectLst/>
        </p:spPr>
      </p:pic>
      <p:sp>
        <p:nvSpPr>
          <p:cNvPr id="7" name="TextBox 6"/>
          <p:cNvSpPr txBox="1"/>
          <p:nvPr/>
        </p:nvSpPr>
        <p:spPr>
          <a:xfrm>
            <a:off x="717883" y="-21576"/>
            <a:ext cx="6858001" cy="1107996"/>
          </a:xfrm>
          <a:prstGeom prst="rect">
            <a:avLst/>
          </a:prstGeom>
          <a:noFill/>
        </p:spPr>
        <p:txBody>
          <a:bodyPr wrap="square" rtlCol="0">
            <a:spAutoFit/>
          </a:bodyPr>
          <a:lstStyle/>
          <a:p>
            <a:pPr algn="ctr">
              <a:lnSpc>
                <a:spcPct val="150000"/>
              </a:lnSpc>
            </a:pPr>
            <a:r>
              <a:rPr lang="en-GB" sz="2400" b="1" dirty="0" smtClean="0">
                <a:solidFill>
                  <a:schemeClr val="accent1">
                    <a:lumMod val="75000"/>
                  </a:schemeClr>
                </a:solidFill>
                <a:latin typeface="XCCW Joined PC1a" panose="03050602040000000000" pitchFamily="66" charset="0"/>
              </a:rPr>
              <a:t>Christleton Primary School</a:t>
            </a:r>
          </a:p>
          <a:p>
            <a:pPr algn="ctr">
              <a:lnSpc>
                <a:spcPct val="150000"/>
              </a:lnSpc>
            </a:pPr>
            <a:r>
              <a:rPr lang="en-GB" sz="2000" b="1" dirty="0" smtClean="0">
                <a:solidFill>
                  <a:schemeClr val="accent1">
                    <a:lumMod val="75000"/>
                  </a:schemeClr>
                </a:solidFill>
                <a:latin typeface="XCCW Joined PC1a" panose="03050602040000000000" pitchFamily="66" charset="0"/>
              </a:rPr>
              <a:t>Be the best you can be</a:t>
            </a:r>
            <a:endParaRPr lang="en-GB" b="1" dirty="0" smtClean="0">
              <a:solidFill>
                <a:schemeClr val="accent1">
                  <a:lumMod val="75000"/>
                </a:schemeClr>
              </a:solidFill>
              <a:latin typeface="XCCW Joined PC1a" panose="03050602040000000000" pitchFamily="66" charset="0"/>
            </a:endParaRPr>
          </a:p>
        </p:txBody>
      </p:sp>
      <p:pic>
        <p:nvPicPr>
          <p:cNvPr id="2" name="Picture 1"/>
          <p:cNvPicPr>
            <a:picLocks noChangeAspect="1"/>
          </p:cNvPicPr>
          <p:nvPr/>
        </p:nvPicPr>
        <p:blipFill rotWithShape="1">
          <a:blip r:embed="rId4" cstate="print">
            <a:extLst>
              <a:ext uri="{28A0092B-C50C-407E-A947-70E740481C1C}">
                <a14:useLocalDpi xmlns:a14="http://schemas.microsoft.com/office/drawing/2010/main" val="0"/>
              </a:ext>
            </a:extLst>
          </a:blip>
          <a:srcRect l="17925" t="12396" r="3288" b="45103"/>
          <a:stretch/>
        </p:blipFill>
        <p:spPr>
          <a:xfrm>
            <a:off x="609600" y="998568"/>
            <a:ext cx="5943601" cy="1828800"/>
          </a:xfrm>
          <a:prstGeom prst="rect">
            <a:avLst/>
          </a:prstGeom>
        </p:spPr>
      </p:pic>
      <p:sp>
        <p:nvSpPr>
          <p:cNvPr id="3" name="Rectangle 2"/>
          <p:cNvSpPr/>
          <p:nvPr/>
        </p:nvSpPr>
        <p:spPr>
          <a:xfrm>
            <a:off x="-24715" y="1765878"/>
            <a:ext cx="6882715" cy="369332"/>
          </a:xfrm>
          <a:prstGeom prst="rect">
            <a:avLst/>
          </a:prstGeom>
        </p:spPr>
        <p:txBody>
          <a:bodyPr wrap="square">
            <a:spAutoFit/>
          </a:bodyPr>
          <a:lstStyle/>
          <a:p>
            <a:pPr algn="ctr"/>
            <a:r>
              <a:rPr lang="en-GB" b="1" dirty="0" smtClean="0">
                <a:solidFill>
                  <a:srgbClr val="376092"/>
                </a:solidFill>
                <a:latin typeface="XCCW Joined PC1a" panose="03050602040000000000" pitchFamily="66" charset="0"/>
              </a:rPr>
              <a:t>Maths in </a:t>
            </a:r>
            <a:r>
              <a:rPr lang="en-GB" b="1" dirty="0" smtClean="0">
                <a:solidFill>
                  <a:schemeClr val="accent1">
                    <a:lumMod val="75000"/>
                  </a:schemeClr>
                </a:solidFill>
                <a:latin typeface="XCCW Joined PC1a" panose="03050602040000000000" pitchFamily="66" charset="0"/>
              </a:rPr>
              <a:t>EYFS</a:t>
            </a:r>
            <a:endParaRPr lang="en-GB" dirty="0"/>
          </a:p>
        </p:txBody>
      </p:sp>
      <p:sp>
        <p:nvSpPr>
          <p:cNvPr id="16" name="Rectangle 15"/>
          <p:cNvSpPr/>
          <p:nvPr/>
        </p:nvSpPr>
        <p:spPr>
          <a:xfrm>
            <a:off x="-14364" y="2615531"/>
            <a:ext cx="6862011" cy="6740307"/>
          </a:xfrm>
          <a:prstGeom prst="rect">
            <a:avLst/>
          </a:prstGeom>
        </p:spPr>
        <p:txBody>
          <a:bodyPr wrap="square">
            <a:spAutoFit/>
          </a:bodyPr>
          <a:lstStyle/>
          <a:p>
            <a:r>
              <a:rPr lang="en-GB" sz="1400" dirty="0" smtClean="0">
                <a:latin typeface="XCCW Joined PC1c" panose="03050602040000000000" pitchFamily="66" charset="0"/>
              </a:rPr>
              <a:t>In Reception we develop a strong grounding of number so that all children develop the building blocks to excel mathematically. At </a:t>
            </a:r>
            <a:r>
              <a:rPr lang="en-GB" sz="1400" dirty="0" err="1" smtClean="0">
                <a:latin typeface="XCCW Joined PC1c" panose="03050602040000000000" pitchFamily="66" charset="0"/>
              </a:rPr>
              <a:t>Christleton</a:t>
            </a:r>
            <a:r>
              <a:rPr lang="en-GB" sz="1400" dirty="0" smtClean="0">
                <a:latin typeface="XCCW Joined PC1c" panose="03050602040000000000" pitchFamily="66" charset="0"/>
              </a:rPr>
              <a:t>, we provide children with opportunities to develop a deep understanding of number to 10 and the relationships between them and the patterns in those numbers. There are six key areas of early mathematical learning: </a:t>
            </a:r>
          </a:p>
          <a:p>
            <a:endParaRPr lang="en-GB" sz="1400" dirty="0" smtClean="0">
              <a:latin typeface="XCCW Joined PC1c" panose="03050602040000000000" pitchFamily="66" charset="0"/>
            </a:endParaRPr>
          </a:p>
          <a:p>
            <a:r>
              <a:rPr lang="en-GB" sz="1400" u="sng" dirty="0" smtClean="0">
                <a:latin typeface="XCCW Joined PC1c" panose="03050602040000000000" pitchFamily="66" charset="0"/>
              </a:rPr>
              <a:t>Cardinality (the number it represents, e.g. the, ‘how </a:t>
            </a:r>
            <a:r>
              <a:rPr lang="en-GB" sz="1400" u="sng" dirty="0" err="1" smtClean="0">
                <a:latin typeface="XCCW Joined PC1c" panose="03050602040000000000" pitchFamily="66" charset="0"/>
              </a:rPr>
              <a:t>manyness</a:t>
            </a:r>
            <a:r>
              <a:rPr lang="en-GB" sz="1400" u="sng" dirty="0" smtClean="0">
                <a:latin typeface="XCCW Joined PC1c" panose="03050602040000000000" pitchFamily="66" charset="0"/>
              </a:rPr>
              <a:t>’, or ‘</a:t>
            </a:r>
            <a:r>
              <a:rPr lang="en-GB" sz="1400" u="sng" dirty="0" err="1" smtClean="0">
                <a:latin typeface="XCCW Joined PC1c" panose="03050602040000000000" pitchFamily="66" charset="0"/>
              </a:rPr>
              <a:t>threeness</a:t>
            </a:r>
            <a:r>
              <a:rPr lang="en-GB" sz="1400" u="sng" dirty="0" smtClean="0">
                <a:latin typeface="XCCW Joined PC1c" panose="03050602040000000000" pitchFamily="66" charset="0"/>
              </a:rPr>
              <a:t>’ of three) and counting </a:t>
            </a:r>
            <a:endParaRPr lang="en-GB" sz="1400" dirty="0" smtClean="0">
              <a:latin typeface="XCCW Joined PC1c" panose="03050602040000000000" pitchFamily="66" charset="0"/>
            </a:endParaRPr>
          </a:p>
          <a:p>
            <a:r>
              <a:rPr lang="en-GB" sz="1400" dirty="0" smtClean="0">
                <a:latin typeface="XCCW Joined PC1c" panose="03050602040000000000" pitchFamily="66" charset="0"/>
              </a:rPr>
              <a:t>In Reception the children are encouraged to count using a range of objects that are different sizes. Children will learn to know the number names and are given lots of opportunities to count things in irregular patters. Children begin to know that a number doesn’t change when it is rearranged and have opportunities to match number symbols to a number of things. </a:t>
            </a:r>
          </a:p>
          <a:p>
            <a:r>
              <a:rPr lang="en-GB" sz="1400" dirty="0" smtClean="0">
                <a:latin typeface="XCCW Joined PC1c" panose="03050602040000000000" pitchFamily="66" charset="0"/>
              </a:rPr>
              <a:t> </a:t>
            </a:r>
          </a:p>
          <a:p>
            <a:r>
              <a:rPr lang="en-GB" sz="1400" u="sng" dirty="0" smtClean="0">
                <a:latin typeface="XCCW Joined PC1c" panose="03050602040000000000" pitchFamily="66" charset="0"/>
              </a:rPr>
              <a:t>Comparison </a:t>
            </a:r>
            <a:endParaRPr lang="en-GB" sz="1400" dirty="0" smtClean="0">
              <a:latin typeface="XCCW Joined PC1c" panose="03050602040000000000" pitchFamily="66" charset="0"/>
            </a:endParaRPr>
          </a:p>
          <a:p>
            <a:r>
              <a:rPr lang="en-GB" sz="1400" dirty="0" smtClean="0">
                <a:latin typeface="XCCW Joined PC1c" panose="03050602040000000000" pitchFamily="66" charset="0"/>
              </a:rPr>
              <a:t>The children learn to compare numbers using language, more, fewer, most, fewest, more and less. There are regular opportunities to compare numbers that are the same and begin to recall one more and one less than. </a:t>
            </a:r>
          </a:p>
          <a:p>
            <a:r>
              <a:rPr lang="en-GB" sz="1400" dirty="0" smtClean="0">
                <a:latin typeface="XCCW Joined PC1c" panose="03050602040000000000" pitchFamily="66" charset="0"/>
              </a:rPr>
              <a:t> </a:t>
            </a:r>
          </a:p>
          <a:p>
            <a:r>
              <a:rPr lang="en-GB" sz="1400" u="sng" dirty="0" smtClean="0">
                <a:latin typeface="XCCW Joined PC1c" panose="03050602040000000000" pitchFamily="66" charset="0"/>
              </a:rPr>
              <a:t>Composition (understanding that one number can be made up from two or more smaller amounts)</a:t>
            </a:r>
            <a:endParaRPr lang="en-GB" sz="1400" dirty="0" smtClean="0">
              <a:latin typeface="XCCW Joined PC1c" panose="03050602040000000000" pitchFamily="66" charset="0"/>
            </a:endParaRPr>
          </a:p>
          <a:p>
            <a:r>
              <a:rPr lang="en-GB" sz="1400" dirty="0" smtClean="0">
                <a:latin typeface="XCCW Joined PC1c" panose="03050602040000000000" pitchFamily="66" charset="0"/>
              </a:rPr>
              <a:t>Children are given opportunities to see small numbers within larger collections, for example: seeing 1 and 4 in 5. They will learn to partition numbers into two groups and recombine them to make the same total. In Reception the children are activity encouraged to explore different ways numbers can be partitioned, they learn the number bonds to 5 then 10. </a:t>
            </a:r>
          </a:p>
          <a:p>
            <a:endParaRPr lang="en-GB" sz="1200" dirty="0" smtClean="0">
              <a:latin typeface="XCCW Joined PC1c" panose="03050602040000000000"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OLIVER\Desktop\master.jpg"/>
          <p:cNvPicPr>
            <a:picLocks noChangeAspect="1" noChangeArrowheads="1"/>
          </p:cNvPicPr>
          <p:nvPr/>
        </p:nvPicPr>
        <p:blipFill>
          <a:blip r:embed="rId2">
            <a:lum bright="70000" contrast="-70000"/>
          </a:blip>
          <a:srcRect/>
          <a:stretch>
            <a:fillRect/>
          </a:stretch>
        </p:blipFill>
        <p:spPr bwMode="auto">
          <a:xfrm rot="10800000" flipV="1">
            <a:off x="-24714" y="1086420"/>
            <a:ext cx="6882714" cy="8057580"/>
          </a:xfrm>
          <a:prstGeom prst="rect">
            <a:avLst/>
          </a:prstGeom>
          <a:ln>
            <a:noFill/>
          </a:ln>
          <a:effectLst>
            <a:softEdge rad="101600"/>
          </a:effectLst>
        </p:spPr>
      </p:pic>
      <p:pic>
        <p:nvPicPr>
          <p:cNvPr id="5"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52400" y="53671"/>
            <a:ext cx="1312409" cy="957501"/>
          </a:xfrm>
          <a:prstGeom prst="rect">
            <a:avLst/>
          </a:prstGeom>
          <a:noFill/>
          <a:ln w="9525" algn="in">
            <a:noFill/>
            <a:miter lim="800000"/>
            <a:headEnd/>
            <a:tailEnd/>
          </a:ln>
          <a:effectLst/>
        </p:spPr>
      </p:pic>
      <p:sp>
        <p:nvSpPr>
          <p:cNvPr id="7" name="TextBox 6"/>
          <p:cNvSpPr txBox="1"/>
          <p:nvPr/>
        </p:nvSpPr>
        <p:spPr>
          <a:xfrm>
            <a:off x="717883" y="-21576"/>
            <a:ext cx="6858001" cy="1107996"/>
          </a:xfrm>
          <a:prstGeom prst="rect">
            <a:avLst/>
          </a:prstGeom>
          <a:noFill/>
        </p:spPr>
        <p:txBody>
          <a:bodyPr wrap="square" rtlCol="0">
            <a:spAutoFit/>
          </a:bodyPr>
          <a:lstStyle/>
          <a:p>
            <a:pPr algn="ctr">
              <a:lnSpc>
                <a:spcPct val="150000"/>
              </a:lnSpc>
            </a:pPr>
            <a:r>
              <a:rPr lang="en-GB" sz="2400" b="1" dirty="0" smtClean="0">
                <a:solidFill>
                  <a:schemeClr val="accent1">
                    <a:lumMod val="75000"/>
                  </a:schemeClr>
                </a:solidFill>
                <a:latin typeface="XCCW Joined PC1a" panose="03050602040000000000" pitchFamily="66" charset="0"/>
              </a:rPr>
              <a:t>Christleton Primary School</a:t>
            </a:r>
          </a:p>
          <a:p>
            <a:pPr algn="ctr">
              <a:lnSpc>
                <a:spcPct val="150000"/>
              </a:lnSpc>
            </a:pPr>
            <a:r>
              <a:rPr lang="en-GB" sz="2000" b="1" dirty="0" smtClean="0">
                <a:solidFill>
                  <a:schemeClr val="accent1">
                    <a:lumMod val="75000"/>
                  </a:schemeClr>
                </a:solidFill>
                <a:latin typeface="XCCW Joined PC1a" panose="03050602040000000000" pitchFamily="66" charset="0"/>
              </a:rPr>
              <a:t>Be the best you can be</a:t>
            </a:r>
            <a:endParaRPr lang="en-GB" b="1" dirty="0" smtClean="0">
              <a:solidFill>
                <a:schemeClr val="accent1">
                  <a:lumMod val="75000"/>
                </a:schemeClr>
              </a:solidFill>
              <a:latin typeface="XCCW Joined PC1a" panose="03050602040000000000" pitchFamily="66" charset="0"/>
            </a:endParaRPr>
          </a:p>
        </p:txBody>
      </p:sp>
      <p:pic>
        <p:nvPicPr>
          <p:cNvPr id="2" name="Picture 1"/>
          <p:cNvPicPr>
            <a:picLocks noChangeAspect="1"/>
          </p:cNvPicPr>
          <p:nvPr/>
        </p:nvPicPr>
        <p:blipFill rotWithShape="1">
          <a:blip r:embed="rId4" cstate="print">
            <a:extLst>
              <a:ext uri="{28A0092B-C50C-407E-A947-70E740481C1C}">
                <a14:useLocalDpi xmlns:a14="http://schemas.microsoft.com/office/drawing/2010/main" val="0"/>
              </a:ext>
            </a:extLst>
          </a:blip>
          <a:srcRect l="17925" t="12396" r="3288" b="45103"/>
          <a:stretch/>
        </p:blipFill>
        <p:spPr>
          <a:xfrm>
            <a:off x="609600" y="1204768"/>
            <a:ext cx="5943601" cy="1828800"/>
          </a:xfrm>
          <a:prstGeom prst="rect">
            <a:avLst/>
          </a:prstGeom>
        </p:spPr>
      </p:pic>
      <p:sp>
        <p:nvSpPr>
          <p:cNvPr id="3" name="Rectangle 2"/>
          <p:cNvSpPr/>
          <p:nvPr/>
        </p:nvSpPr>
        <p:spPr>
          <a:xfrm>
            <a:off x="-24715" y="1765878"/>
            <a:ext cx="6882715" cy="369332"/>
          </a:xfrm>
          <a:prstGeom prst="rect">
            <a:avLst/>
          </a:prstGeom>
        </p:spPr>
        <p:txBody>
          <a:bodyPr wrap="square">
            <a:spAutoFit/>
          </a:bodyPr>
          <a:lstStyle/>
          <a:p>
            <a:pPr algn="ctr"/>
            <a:r>
              <a:rPr lang="en-GB" b="1" dirty="0" smtClean="0">
                <a:solidFill>
                  <a:srgbClr val="376092"/>
                </a:solidFill>
                <a:latin typeface="XCCW Joined PC1a" panose="03050602040000000000" pitchFamily="66" charset="0"/>
              </a:rPr>
              <a:t>Maths in </a:t>
            </a:r>
            <a:r>
              <a:rPr lang="en-GB" b="1" dirty="0" smtClean="0">
                <a:solidFill>
                  <a:schemeClr val="accent1">
                    <a:lumMod val="75000"/>
                  </a:schemeClr>
                </a:solidFill>
                <a:latin typeface="XCCW Joined PC1a" panose="03050602040000000000" pitchFamily="66" charset="0"/>
              </a:rPr>
              <a:t>EYFS</a:t>
            </a:r>
            <a:endParaRPr lang="en-GB" dirty="0"/>
          </a:p>
        </p:txBody>
      </p:sp>
      <p:sp>
        <p:nvSpPr>
          <p:cNvPr id="16" name="Rectangle 15"/>
          <p:cNvSpPr/>
          <p:nvPr/>
        </p:nvSpPr>
        <p:spPr>
          <a:xfrm>
            <a:off x="0" y="3020868"/>
            <a:ext cx="6862011" cy="4801314"/>
          </a:xfrm>
          <a:prstGeom prst="rect">
            <a:avLst/>
          </a:prstGeom>
        </p:spPr>
        <p:txBody>
          <a:bodyPr wrap="square">
            <a:spAutoFit/>
          </a:bodyPr>
          <a:lstStyle/>
          <a:p>
            <a:r>
              <a:rPr lang="en-GB" sz="1400" u="sng" dirty="0">
                <a:latin typeface="XCCW Joined PC1c" panose="03050602040000000000" pitchFamily="66" charset="0"/>
              </a:rPr>
              <a:t>Pattern</a:t>
            </a:r>
            <a:endParaRPr lang="en-GB" sz="1400" dirty="0">
              <a:latin typeface="XCCW Joined PC1c" panose="03050602040000000000" pitchFamily="66" charset="0"/>
            </a:endParaRPr>
          </a:p>
          <a:p>
            <a:r>
              <a:rPr lang="en-GB" sz="1400" dirty="0">
                <a:latin typeface="XCCW Joined PC1c" panose="03050602040000000000" pitchFamily="66" charset="0"/>
              </a:rPr>
              <a:t>Developing an awareness of pattern helps children understand mathematical relationships. Children are given opportunities to recognise, continue and create their own repeating patterns. </a:t>
            </a:r>
          </a:p>
          <a:p>
            <a:endParaRPr lang="en-GB" sz="1400" dirty="0">
              <a:latin typeface="XCCW Joined PC1c" panose="03050602040000000000" pitchFamily="66" charset="0"/>
            </a:endParaRPr>
          </a:p>
          <a:p>
            <a:r>
              <a:rPr lang="en-GB" sz="1400" u="sng" dirty="0">
                <a:latin typeface="XCCW Joined PC1c" panose="03050602040000000000" pitchFamily="66" charset="0"/>
              </a:rPr>
              <a:t>Shape and space</a:t>
            </a:r>
            <a:endParaRPr lang="en-GB" sz="1400" dirty="0">
              <a:latin typeface="XCCW Joined PC1c" panose="03050602040000000000" pitchFamily="66" charset="0"/>
            </a:endParaRPr>
          </a:p>
          <a:p>
            <a:r>
              <a:rPr lang="en-GB" sz="1400" dirty="0">
                <a:latin typeface="XCCW Joined PC1c" panose="03050602040000000000" pitchFamily="66" charset="0"/>
              </a:rPr>
              <a:t>Children develop their spatial awareness </a:t>
            </a:r>
            <a:r>
              <a:rPr lang="en-GB" sz="1400" dirty="0" smtClean="0">
                <a:latin typeface="XCCW Joined PC1c" panose="03050602040000000000" pitchFamily="66" charset="0"/>
              </a:rPr>
              <a:t>through </a:t>
            </a:r>
            <a:r>
              <a:rPr lang="en-GB" sz="1400" dirty="0">
                <a:latin typeface="XCCW Joined PC1c" panose="03050602040000000000" pitchFamily="66" charset="0"/>
              </a:rPr>
              <a:t>construction activities, riding trikes, jigsaws etc. They begin to learn spatial vocabulary through the playing of games like hide and seek. As their understanding of shape develops they begin to identify the similarities and differences between shapes. In Reception we learn the name of 2D and </a:t>
            </a:r>
            <a:r>
              <a:rPr lang="en-GB" sz="1400" dirty="0" smtClean="0">
                <a:latin typeface="XCCW Joined PC1c" panose="03050602040000000000" pitchFamily="66" charset="0"/>
              </a:rPr>
              <a:t>3D </a:t>
            </a:r>
            <a:r>
              <a:rPr lang="en-GB" sz="1400" dirty="0">
                <a:latin typeface="XCCW Joined PC1c" panose="03050602040000000000" pitchFamily="66" charset="0"/>
              </a:rPr>
              <a:t>shapes and begin to describe their properties</a:t>
            </a:r>
            <a:r>
              <a:rPr lang="en-GB" sz="1400" dirty="0" smtClean="0">
                <a:latin typeface="XCCW Joined PC1c" panose="03050602040000000000" pitchFamily="66" charset="0"/>
              </a:rPr>
              <a:t>.</a:t>
            </a:r>
          </a:p>
          <a:p>
            <a:endParaRPr lang="en-GB" sz="1400" dirty="0">
              <a:latin typeface="XCCW Joined PC1c" panose="03050602040000000000" pitchFamily="66" charset="0"/>
            </a:endParaRPr>
          </a:p>
          <a:p>
            <a:r>
              <a:rPr lang="en-GB" sz="1400" u="sng" dirty="0">
                <a:latin typeface="XCCW Joined PC1c" panose="03050602040000000000" pitchFamily="66" charset="0"/>
              </a:rPr>
              <a:t>Measures</a:t>
            </a:r>
            <a:endParaRPr lang="en-GB" sz="1400" dirty="0">
              <a:latin typeface="XCCW Joined PC1c" panose="03050602040000000000" pitchFamily="66" charset="0"/>
            </a:endParaRPr>
          </a:p>
          <a:p>
            <a:r>
              <a:rPr lang="en-GB" sz="1400" dirty="0">
                <a:latin typeface="XCCW Joined PC1c" panose="03050602040000000000" pitchFamily="66" charset="0"/>
              </a:rPr>
              <a:t>In Reception the children learn to compare length, weight and volume. Through learning school routines, the children begin to sequence time and begin to experience specific time durations. </a:t>
            </a:r>
          </a:p>
          <a:p>
            <a:r>
              <a:rPr lang="en-GB" sz="1400" dirty="0">
                <a:latin typeface="XCCW Joined PC1c" panose="03050602040000000000" pitchFamily="66" charset="0"/>
              </a:rPr>
              <a:t>Children are given opportunities to develop their skills through engaging, practical real-life contexts that encourage inquisitive minds and develop critical thinking.</a:t>
            </a:r>
          </a:p>
          <a:p>
            <a:endParaRPr lang="en-GB" sz="1200" dirty="0" smtClean="0">
              <a:latin typeface="XCCW Joined PC1c" panose="03050602040000000000" pitchFamily="66" charset="0"/>
            </a:endParaRPr>
          </a:p>
        </p:txBody>
      </p:sp>
    </p:spTree>
    <p:extLst>
      <p:ext uri="{BB962C8B-B14F-4D97-AF65-F5344CB8AC3E}">
        <p14:creationId xmlns:p14="http://schemas.microsoft.com/office/powerpoint/2010/main" val="2353827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1334</TotalTime>
  <Words>325</Words>
  <Application>Microsoft Office PowerPoint</Application>
  <PresentationFormat>On-screen Show (4:3)</PresentationFormat>
  <Paragraphs>25</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XCCW Joined PC1a</vt:lpstr>
      <vt:lpstr>XCCW Joined PC1c</vt:lpstr>
      <vt:lpstr>Office Theme</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 Mitchell</dc:creator>
  <cp:lastModifiedBy>Elizabeth Shepherd</cp:lastModifiedBy>
  <cp:revision>138</cp:revision>
  <cp:lastPrinted>2021-09-21T11:57:08Z</cp:lastPrinted>
  <dcterms:created xsi:type="dcterms:W3CDTF">2017-06-01T17:23:34Z</dcterms:created>
  <dcterms:modified xsi:type="dcterms:W3CDTF">2021-09-30T16:03:50Z</dcterms:modified>
</cp:coreProperties>
</file>