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28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E45"/>
    <a:srgbClr val="FF99FF"/>
    <a:srgbClr val="CCFF99"/>
    <a:srgbClr val="CCECFF"/>
    <a:srgbClr val="7F7F7F"/>
    <a:srgbClr val="0083E3"/>
    <a:srgbClr val="D63A36"/>
    <a:srgbClr val="C5322E"/>
    <a:srgbClr val="AE2724"/>
    <a:srgbClr val="CBA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374" autoAdjust="0"/>
  </p:normalViewPr>
  <p:slideViewPr>
    <p:cSldViewPr snapToGrid="0">
      <p:cViewPr>
        <p:scale>
          <a:sx n="158" d="100"/>
          <a:sy n="158" d="100"/>
        </p:scale>
        <p:origin x="-58" y="-22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 Hughes" userId="5e736c19-7b65-4970-9bd0-0c9525980c3a" providerId="ADAL" clId="{96FCC64F-B69E-41B8-A4D8-2A610BB0530D}"/>
    <pc:docChg chg="custSel modSld">
      <pc:chgData name="Nia Hughes" userId="5e736c19-7b65-4970-9bd0-0c9525980c3a" providerId="ADAL" clId="{96FCC64F-B69E-41B8-A4D8-2A610BB0530D}" dt="2024-02-12T17:06:40.475" v="0" actId="478"/>
      <pc:docMkLst>
        <pc:docMk/>
      </pc:docMkLst>
      <pc:sldChg chg="delSp">
        <pc:chgData name="Nia Hughes" userId="5e736c19-7b65-4970-9bd0-0c9525980c3a" providerId="ADAL" clId="{96FCC64F-B69E-41B8-A4D8-2A610BB0530D}" dt="2024-02-12T17:06:40.475" v="0" actId="478"/>
        <pc:sldMkLst>
          <pc:docMk/>
          <pc:sldMk cId="2530231006" sldId="328"/>
        </pc:sldMkLst>
        <pc:graphicFrameChg chg="del">
          <ac:chgData name="Nia Hughes" userId="5e736c19-7b65-4970-9bd0-0c9525980c3a" providerId="ADAL" clId="{96FCC64F-B69E-41B8-A4D8-2A610BB0530D}" dt="2024-02-12T17:06:40.475" v="0" actId="478"/>
          <ac:graphicFrameMkLst>
            <pc:docMk/>
            <pc:sldMk cId="2530231006" sldId="328"/>
            <ac:graphicFrameMk id="2" creationId="{0F711C81-5321-4DB6-A339-A66D61CF9A3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r">
              <a:defRPr sz="1300"/>
            </a:lvl1pPr>
          </a:lstStyle>
          <a:p>
            <a:fld id="{7A690E87-47C2-4F37-9FAA-88BA7A72BC0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7" rIns="95555" bIns="477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55" tIns="47777" rIns="95555" bIns="477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r">
              <a:defRPr sz="1300"/>
            </a:lvl1pPr>
          </a:lstStyle>
          <a:p>
            <a:fld id="{4AF244DE-9579-4027-8FEF-D162F0E0D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9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6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5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64D4-35B1-42D3-90EB-78CAA074F6D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65884" y="-1173039"/>
            <a:ext cx="6872311" cy="9204078"/>
          </a:xfrm>
          <a:prstGeom prst="rect">
            <a:avLst/>
          </a:prstGeom>
        </p:spPr>
      </p:pic>
      <p:grpSp>
        <p:nvGrpSpPr>
          <p:cNvPr id="157" name="Group 156"/>
          <p:cNvGrpSpPr/>
          <p:nvPr/>
        </p:nvGrpSpPr>
        <p:grpSpPr>
          <a:xfrm>
            <a:off x="0" y="2110167"/>
            <a:ext cx="9136158" cy="3646843"/>
            <a:chOff x="-14990" y="1922398"/>
            <a:chExt cx="12181544" cy="3558978"/>
          </a:xfrm>
        </p:grpSpPr>
        <p:sp>
          <p:nvSpPr>
            <p:cNvPr id="194" name="Freeform 19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198" name="Isosceles Triangle 19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Isosceles Triangle 19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Isosceles Triangle 20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4721861" y="4998934"/>
            <a:ext cx="667407" cy="622353"/>
            <a:chOff x="6453494" y="2317132"/>
            <a:chExt cx="1969724" cy="2047043"/>
          </a:xfrm>
        </p:grpSpPr>
        <p:sp>
          <p:nvSpPr>
            <p:cNvPr id="79" name="Oval 78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0" name="Oval 79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19039" y="2852508"/>
              <a:ext cx="1018104" cy="835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Six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657554" y="1698568"/>
            <a:ext cx="667146" cy="634766"/>
            <a:chOff x="2723553" y="152401"/>
            <a:chExt cx="2377932" cy="2288252"/>
          </a:xfrm>
        </p:grpSpPr>
        <p:sp>
          <p:nvSpPr>
            <p:cNvPr id="125" name="Oval 124"/>
            <p:cNvSpPr/>
            <p:nvPr/>
          </p:nvSpPr>
          <p:spPr>
            <a:xfrm>
              <a:off x="2723553" y="1666501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2877659" y="152401"/>
              <a:ext cx="2102668" cy="1946945"/>
            </a:xfrm>
            <a:prstGeom prst="ellipse">
              <a:avLst/>
            </a:prstGeom>
            <a:solidFill>
              <a:schemeClr val="accent6">
                <a:lumMod val="25000"/>
                <a:lumOff val="75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101071" y="216587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2501" y="750864"/>
              <a:ext cx="1515256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Two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445504" y="1693605"/>
            <a:ext cx="667146" cy="634766"/>
            <a:chOff x="202300" y="220719"/>
            <a:chExt cx="2377932" cy="2288252"/>
          </a:xfrm>
        </p:grpSpPr>
        <p:sp>
          <p:nvSpPr>
            <p:cNvPr id="130" name="Oval 129"/>
            <p:cNvSpPr/>
            <p:nvPr/>
          </p:nvSpPr>
          <p:spPr>
            <a:xfrm>
              <a:off x="202300" y="1734819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56406" y="220719"/>
              <a:ext cx="2102668" cy="194694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579818" y="284905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38382" y="819182"/>
              <a:ext cx="1480974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One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105643" y="3209080"/>
            <a:ext cx="667146" cy="634766"/>
            <a:chOff x="5709721" y="152401"/>
            <a:chExt cx="2377932" cy="2288252"/>
          </a:xfrm>
        </p:grpSpPr>
        <p:sp>
          <p:nvSpPr>
            <p:cNvPr id="135" name="Oval 134"/>
            <p:cNvSpPr/>
            <p:nvPr/>
          </p:nvSpPr>
          <p:spPr>
            <a:xfrm>
              <a:off x="5709721" y="1666501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863827" y="152401"/>
              <a:ext cx="2102668" cy="19469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087239" y="216587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982967" y="750864"/>
              <a:ext cx="1806655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Three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462113" y="4971277"/>
            <a:ext cx="667146" cy="634766"/>
            <a:chOff x="2603480" y="3127937"/>
            <a:chExt cx="2377932" cy="2288252"/>
          </a:xfrm>
        </p:grpSpPr>
        <p:sp>
          <p:nvSpPr>
            <p:cNvPr id="145" name="Oval 144"/>
            <p:cNvSpPr/>
            <p:nvPr/>
          </p:nvSpPr>
          <p:spPr>
            <a:xfrm>
              <a:off x="2603480" y="4642037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/>
            <p:cNvSpPr/>
            <p:nvPr/>
          </p:nvSpPr>
          <p:spPr>
            <a:xfrm>
              <a:off x="2757586" y="3127937"/>
              <a:ext cx="2102668" cy="1946945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980998" y="3192123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045283" y="3726400"/>
              <a:ext cx="1469547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Five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737041" y="3151375"/>
            <a:ext cx="667146" cy="634766"/>
            <a:chOff x="5880799" y="3127937"/>
            <a:chExt cx="2377932" cy="2288252"/>
          </a:xfrm>
        </p:grpSpPr>
        <p:sp>
          <p:nvSpPr>
            <p:cNvPr id="150" name="Oval 149"/>
            <p:cNvSpPr/>
            <p:nvPr/>
          </p:nvSpPr>
          <p:spPr>
            <a:xfrm>
              <a:off x="5880799" y="4642037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034905" y="3127937"/>
              <a:ext cx="2102668" cy="1946945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258317" y="3192123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274031" y="3726400"/>
              <a:ext cx="1566682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Four</a:t>
              </a:r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1890440" y="1092731"/>
            <a:ext cx="962868" cy="789063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Down Arrow Callout 154"/>
          <p:cNvSpPr/>
          <p:nvPr/>
        </p:nvSpPr>
        <p:spPr>
          <a:xfrm>
            <a:off x="2916917" y="1092732"/>
            <a:ext cx="962868" cy="672662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Down Arrow Callout 155"/>
          <p:cNvSpPr/>
          <p:nvPr/>
        </p:nvSpPr>
        <p:spPr>
          <a:xfrm>
            <a:off x="3943394" y="1086217"/>
            <a:ext cx="962868" cy="672662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902924" y="1131631"/>
            <a:ext cx="96000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Changes within living memory. </a:t>
            </a:r>
          </a:p>
          <a:p>
            <a:endParaRPr lang="en-GB" sz="4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4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How has shopping changed in the last 100 years? 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2853309" y="1092648"/>
            <a:ext cx="113060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Lives of significant people and places in their own locality.</a:t>
            </a:r>
          </a:p>
          <a:p>
            <a:endParaRPr lang="en-GB" sz="45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4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How did Chester Zoo get so big? </a:t>
            </a:r>
            <a:r>
              <a:rPr lang="en-GB" sz="4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George </a:t>
            </a:r>
            <a:r>
              <a:rPr lang="en-GB" sz="45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Mottershead</a:t>
            </a:r>
            <a:r>
              <a:rPr lang="en-GB" sz="4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study.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892677" y="1052627"/>
            <a:ext cx="10713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Lives or significant individuals in the past who have contributes to national and international achievements.</a:t>
            </a:r>
          </a:p>
          <a:p>
            <a:r>
              <a:rPr lang="en-GB" sz="4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Why was Amelia Earhart so important? </a:t>
            </a:r>
          </a:p>
        </p:txBody>
      </p:sp>
      <p:sp>
        <p:nvSpPr>
          <p:cNvPr id="214" name="Down Arrow Callout 213"/>
          <p:cNvSpPr/>
          <p:nvPr/>
        </p:nvSpPr>
        <p:spPr>
          <a:xfrm>
            <a:off x="5147176" y="1234777"/>
            <a:ext cx="962868" cy="672662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Down Arrow Callout 214"/>
          <p:cNvSpPr/>
          <p:nvPr/>
        </p:nvSpPr>
        <p:spPr>
          <a:xfrm rot="2108612">
            <a:off x="6125460" y="1280144"/>
            <a:ext cx="962868" cy="740912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Down Arrow Callout 215"/>
          <p:cNvSpPr/>
          <p:nvPr/>
        </p:nvSpPr>
        <p:spPr>
          <a:xfrm rot="2783291">
            <a:off x="6813927" y="1992810"/>
            <a:ext cx="969319" cy="951678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TextBox 216"/>
          <p:cNvSpPr txBox="1"/>
          <p:nvPr/>
        </p:nvSpPr>
        <p:spPr>
          <a:xfrm>
            <a:off x="5106789" y="1208353"/>
            <a:ext cx="1019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 depth study of the Great Fire of London Events beyond living memory Gunpowder plot 1605 / bonfire night. </a:t>
            </a:r>
            <a:r>
              <a:rPr lang="en-GB" sz="4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What changed after the Great Fire of London? </a:t>
            </a:r>
          </a:p>
        </p:txBody>
      </p:sp>
      <p:sp>
        <p:nvSpPr>
          <p:cNvPr id="218" name="TextBox 217"/>
          <p:cNvSpPr txBox="1"/>
          <p:nvPr/>
        </p:nvSpPr>
        <p:spPr>
          <a:xfrm rot="2088957">
            <a:off x="6164432" y="1281620"/>
            <a:ext cx="962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 dirty="0"/>
              <a:t>The lives of significant individuals in the past who have contributed to national and international achievements. </a:t>
            </a:r>
          </a:p>
          <a:p>
            <a:r>
              <a:rPr lang="en-GB" sz="450" b="1" dirty="0"/>
              <a:t>Is King Charles III the same as other kings?</a:t>
            </a:r>
          </a:p>
        </p:txBody>
      </p:sp>
      <p:sp>
        <p:nvSpPr>
          <p:cNvPr id="219" name="TextBox 218"/>
          <p:cNvSpPr txBox="1"/>
          <p:nvPr/>
        </p:nvSpPr>
        <p:spPr>
          <a:xfrm rot="2749928">
            <a:off x="6887263" y="2030549"/>
            <a:ext cx="107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lives of significant individuals in the past who have contributed to national and international achievements. Some should be used to compare aspects of life in different periods [for example,  Christopher Columbus and Neil Armstrong, </a:t>
            </a:r>
            <a:r>
              <a:rPr lang="en-GB" sz="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Is life different when you are an explorer?</a:t>
            </a:r>
          </a:p>
        </p:txBody>
      </p:sp>
      <p:sp>
        <p:nvSpPr>
          <p:cNvPr id="221" name="Down Arrow Callout 220"/>
          <p:cNvSpPr/>
          <p:nvPr/>
        </p:nvSpPr>
        <p:spPr>
          <a:xfrm>
            <a:off x="5291903" y="2625743"/>
            <a:ext cx="838159" cy="87564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296026" y="2632717"/>
            <a:ext cx="82991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Changes in Britain from Stone Age to Iron Age</a:t>
            </a:r>
          </a:p>
          <a:p>
            <a:endParaRPr lang="en-GB" sz="4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Would you rather live in the Stone Age, Bronze Age or Iron Age?</a:t>
            </a:r>
          </a:p>
        </p:txBody>
      </p:sp>
      <p:sp>
        <p:nvSpPr>
          <p:cNvPr id="233" name="Down Arrow Callout 232"/>
          <p:cNvSpPr/>
          <p:nvPr/>
        </p:nvSpPr>
        <p:spPr>
          <a:xfrm rot="21312140">
            <a:off x="1196223" y="2649718"/>
            <a:ext cx="962868" cy="750413"/>
          </a:xfrm>
          <a:prstGeom prst="downArrowCallou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Down Arrow Callout 233"/>
          <p:cNvSpPr/>
          <p:nvPr/>
        </p:nvSpPr>
        <p:spPr>
          <a:xfrm>
            <a:off x="2201840" y="2641019"/>
            <a:ext cx="809430" cy="672662"/>
          </a:xfrm>
          <a:prstGeom prst="downArrowCallou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TextBox 235"/>
          <p:cNvSpPr txBox="1"/>
          <p:nvPr/>
        </p:nvSpPr>
        <p:spPr>
          <a:xfrm rot="21343702">
            <a:off x="1171134" y="2686000"/>
            <a:ext cx="99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Roman Empire and its impact on Britain</a:t>
            </a:r>
          </a:p>
          <a:p>
            <a:r>
              <a:rPr lang="en-GB" sz="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How did the Romans change Britain?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2169071" y="2611279"/>
            <a:ext cx="89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Ancient Greece – a study of Greek life and achievements and their influence on the western world</a:t>
            </a:r>
          </a:p>
          <a:p>
            <a:r>
              <a:rPr lang="en-GB" sz="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How did the Ancient Greeks influence life today? </a:t>
            </a:r>
          </a:p>
        </p:txBody>
      </p:sp>
      <p:sp>
        <p:nvSpPr>
          <p:cNvPr id="238" name="Down Arrow Callout 237"/>
          <p:cNvSpPr/>
          <p:nvPr/>
        </p:nvSpPr>
        <p:spPr>
          <a:xfrm>
            <a:off x="2067642" y="4194573"/>
            <a:ext cx="870804" cy="10851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242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TextBox 240"/>
          <p:cNvSpPr txBox="1"/>
          <p:nvPr/>
        </p:nvSpPr>
        <p:spPr>
          <a:xfrm>
            <a:off x="2040672" y="4190175"/>
            <a:ext cx="910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non-European society that provides contrasts with British history – one study chosen from: early Islamic civilization, including a study of Baghdad c. AD 900; Mayan civilization c. AD 900; Benin (West Africa) c. AD 900-1300.</a:t>
            </a:r>
          </a:p>
          <a:p>
            <a:r>
              <a:rPr lang="en-GB" sz="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Was the Mayan civilization more advanced than Britain in AD 900? </a:t>
            </a:r>
          </a:p>
        </p:txBody>
      </p:sp>
      <p:sp>
        <p:nvSpPr>
          <p:cNvPr id="244" name="Down Arrow Callout 243"/>
          <p:cNvSpPr/>
          <p:nvPr/>
        </p:nvSpPr>
        <p:spPr>
          <a:xfrm>
            <a:off x="5328750" y="4201953"/>
            <a:ext cx="962868" cy="1108158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5321471" y="4200799"/>
            <a:ext cx="1024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study of an aspect or theme in British history that extends pupils’ chronological knowledge beyond 1066</a:t>
            </a:r>
          </a:p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 depth studies to help pupils understand both the long arc of development and the complexity of specific aspects of the content</a:t>
            </a:r>
          </a:p>
          <a:p>
            <a:r>
              <a:rPr lang="en-GB" sz="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How have wars changed since 1066?</a:t>
            </a:r>
          </a:p>
          <a:p>
            <a:endParaRPr lang="en-GB" sz="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sz="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6114" y="116114"/>
            <a:ext cx="8940800" cy="362857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History (years one to six) - The Road to Success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224" y="6270495"/>
            <a:ext cx="672994" cy="490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377357"/>
            <a:ext cx="916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70C0"/>
                </a:solidFill>
              </a:rPr>
              <a:t>Connected Curriculum   </a:t>
            </a:r>
            <a:r>
              <a:rPr lang="en-GB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Christleton Primary School   </a:t>
            </a:r>
            <a:r>
              <a:rPr lang="en-GB" sz="1200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Be the best you can be</a:t>
            </a:r>
            <a:endParaRPr lang="en-GB" sz="110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09" name="Down Arrow Callout 108"/>
          <p:cNvSpPr/>
          <p:nvPr/>
        </p:nvSpPr>
        <p:spPr>
          <a:xfrm>
            <a:off x="4413920" y="2631130"/>
            <a:ext cx="838159" cy="87564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4418043" y="2638104"/>
            <a:ext cx="829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Changes in Britain from Stone Age to Iron Age and the achievements of the earliest civilizations (Shang)</a:t>
            </a:r>
          </a:p>
          <a:p>
            <a:endParaRPr lang="en-GB" sz="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Which ancient civilisation had the greatest impact on our lives today? </a:t>
            </a:r>
          </a:p>
        </p:txBody>
      </p:sp>
      <p:sp>
        <p:nvSpPr>
          <p:cNvPr id="111" name="Down Arrow Callout 110"/>
          <p:cNvSpPr/>
          <p:nvPr/>
        </p:nvSpPr>
        <p:spPr>
          <a:xfrm>
            <a:off x="3539537" y="2625743"/>
            <a:ext cx="838159" cy="87564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3543660" y="2632717"/>
            <a:ext cx="82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 depth study of Ancient Egypt The achievements of the earliest civilisations</a:t>
            </a:r>
          </a:p>
          <a:p>
            <a:r>
              <a:rPr lang="en-GB" sz="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Were the Ancient Egyptians the most advanced civilisation in the world?</a:t>
            </a:r>
          </a:p>
        </p:txBody>
      </p:sp>
      <p:sp>
        <p:nvSpPr>
          <p:cNvPr id="114" name="Down Arrow Callout 113"/>
          <p:cNvSpPr/>
          <p:nvPr/>
        </p:nvSpPr>
        <p:spPr>
          <a:xfrm>
            <a:off x="2996513" y="4198874"/>
            <a:ext cx="777835" cy="10851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242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Down Arrow Callout 114"/>
          <p:cNvSpPr/>
          <p:nvPr/>
        </p:nvSpPr>
        <p:spPr>
          <a:xfrm>
            <a:off x="3834361" y="4203517"/>
            <a:ext cx="777835" cy="10851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242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3002407" y="4296018"/>
            <a:ext cx="774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Britain’s settlement by Anglo-Saxons and Scots</a:t>
            </a:r>
          </a:p>
          <a:p>
            <a:endParaRPr lang="en-GB" sz="5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How dark were the dark ages?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837308" y="4199466"/>
            <a:ext cx="77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Viking and Anglo-Saxon struggle for the Kingdom of England to the time of Edward the Confessor</a:t>
            </a:r>
          </a:p>
          <a:p>
            <a:endParaRPr lang="en-GB" sz="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Who won what in the struggle for the Kingdom of England? </a:t>
            </a:r>
          </a:p>
        </p:txBody>
      </p:sp>
      <p:sp>
        <p:nvSpPr>
          <p:cNvPr id="118" name="Down Arrow Callout 117"/>
          <p:cNvSpPr/>
          <p:nvPr/>
        </p:nvSpPr>
        <p:spPr>
          <a:xfrm>
            <a:off x="6386995" y="4205390"/>
            <a:ext cx="962868" cy="1108158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6374942" y="4230810"/>
            <a:ext cx="102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study of an aspect or theme in British history that extends pupils’ chronological knowledge beyond 1066</a:t>
            </a:r>
          </a:p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 depth studies to help pupils understand both the long arc of development and the complexity of specific aspects of the content</a:t>
            </a:r>
          </a:p>
          <a:p>
            <a:r>
              <a:rPr lang="en-GB" sz="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What did we learn from WWII?</a:t>
            </a:r>
          </a:p>
        </p:txBody>
      </p:sp>
      <p:sp>
        <p:nvSpPr>
          <p:cNvPr id="84" name="Down Arrow Callout 83"/>
          <p:cNvSpPr/>
          <p:nvPr/>
        </p:nvSpPr>
        <p:spPr>
          <a:xfrm>
            <a:off x="7455166" y="4205390"/>
            <a:ext cx="962868" cy="1108158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41765" y="4237177"/>
            <a:ext cx="96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study of an aspect or theme in British history that extends pupils’ chronological knowledge beyond 1066</a:t>
            </a:r>
          </a:p>
          <a:p>
            <a:pPr lvl="0"/>
            <a:endParaRPr lang="en-GB" sz="5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0"/>
            <a:r>
              <a:rPr lang="en-GB" sz="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How has life changed in living memory?</a:t>
            </a:r>
          </a:p>
        </p:txBody>
      </p:sp>
      <p:sp>
        <p:nvSpPr>
          <p:cNvPr id="86" name="Down Arrow Callout 85"/>
          <p:cNvSpPr/>
          <p:nvPr/>
        </p:nvSpPr>
        <p:spPr>
          <a:xfrm rot="21312140">
            <a:off x="213669" y="3122049"/>
            <a:ext cx="962868" cy="750413"/>
          </a:xfrm>
          <a:prstGeom prst="downArrowCallou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 rot="21318115">
            <a:off x="158868" y="3147318"/>
            <a:ext cx="99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local history study</a:t>
            </a:r>
          </a:p>
          <a:p>
            <a:endParaRPr lang="en-GB" sz="5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How did the Romans invade Chester? </a:t>
            </a:r>
            <a:endParaRPr lang="en-GB" sz="2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A52A094-98BB-47C5-B3FA-4A7E30A93A8A}"/>
              </a:ext>
            </a:extLst>
          </p:cNvPr>
          <p:cNvGrpSpPr/>
          <p:nvPr/>
        </p:nvGrpSpPr>
        <p:grpSpPr>
          <a:xfrm>
            <a:off x="-7150" y="1598836"/>
            <a:ext cx="867589" cy="680800"/>
            <a:chOff x="-5295020" y="-337117"/>
            <a:chExt cx="3092378" cy="2454198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F180D56-B1B9-4102-85BF-F3ED4AD7B17B}"/>
                </a:ext>
              </a:extLst>
            </p:cNvPr>
            <p:cNvSpPr/>
            <p:nvPr/>
          </p:nvSpPr>
          <p:spPr>
            <a:xfrm>
              <a:off x="-4949123" y="1342931"/>
              <a:ext cx="2377932" cy="7741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E7AC380-9C9D-4223-B3A0-FEEA3A6BECD0}"/>
                </a:ext>
              </a:extLst>
            </p:cNvPr>
            <p:cNvSpPr/>
            <p:nvPr/>
          </p:nvSpPr>
          <p:spPr>
            <a:xfrm>
              <a:off x="-4869295" y="-328664"/>
              <a:ext cx="2298123" cy="194694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DDE14A2-E534-4496-9A20-9AAB9F8F9381}"/>
                </a:ext>
              </a:extLst>
            </p:cNvPr>
            <p:cNvSpPr/>
            <p:nvPr/>
          </p:nvSpPr>
          <p:spPr>
            <a:xfrm>
              <a:off x="-4859045" y="-337117"/>
              <a:ext cx="2298123" cy="1617190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E1F4F77-3488-4549-A107-195CA4AD8C7E}"/>
                </a:ext>
              </a:extLst>
            </p:cNvPr>
            <p:cNvSpPr txBox="1"/>
            <p:nvPr/>
          </p:nvSpPr>
          <p:spPr>
            <a:xfrm>
              <a:off x="-5295020" y="266677"/>
              <a:ext cx="3092378" cy="91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Reception</a:t>
              </a:r>
            </a:p>
          </p:txBody>
        </p:sp>
      </p:grpSp>
      <p:sp>
        <p:nvSpPr>
          <p:cNvPr id="93" name="Down Arrow Callout 9">
            <a:extLst>
              <a:ext uri="{FF2B5EF4-FFF2-40B4-BE49-F238E27FC236}">
                <a16:creationId xmlns:a16="http://schemas.microsoft.com/office/drawing/2014/main" id="{6C989D44-751C-4F8B-AE0F-87BE777172C1}"/>
              </a:ext>
            </a:extLst>
          </p:cNvPr>
          <p:cNvSpPr/>
          <p:nvPr/>
        </p:nvSpPr>
        <p:spPr>
          <a:xfrm>
            <a:off x="482033" y="1057069"/>
            <a:ext cx="1173553" cy="789063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5A23B7-7429-44C9-B36A-B52EDB3D3C80}"/>
              </a:ext>
            </a:extLst>
          </p:cNvPr>
          <p:cNvSpPr txBox="1"/>
          <p:nvPr/>
        </p:nvSpPr>
        <p:spPr>
          <a:xfrm>
            <a:off x="469537" y="1055331"/>
            <a:ext cx="114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Know some similarities and differences between things in the past and now, drawing on their experiences and what has been read in class;</a:t>
            </a:r>
          </a:p>
          <a:p>
            <a:r>
              <a:rPr lang="en-GB" sz="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Understand the past through settings, characters and events encountered in books read in class and storytelling;</a:t>
            </a:r>
            <a:endParaRPr lang="en-GB" sz="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231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072"/>
      </a:accent1>
      <a:accent2>
        <a:srgbClr val="AE2724"/>
      </a:accent2>
      <a:accent3>
        <a:srgbClr val="202E3B"/>
      </a:accent3>
      <a:accent4>
        <a:srgbClr val="1F9072"/>
      </a:accent4>
      <a:accent5>
        <a:srgbClr val="AE2724"/>
      </a:accent5>
      <a:accent6>
        <a:srgbClr val="202E3B"/>
      </a:accent6>
      <a:hlink>
        <a:srgbClr val="000000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54fb5b-1da3-49a0-ba7f-4e5f754e41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A0FBFE3638548A50539190A7B1448" ma:contentTypeVersion="18" ma:contentTypeDescription="Create a new document." ma:contentTypeScope="" ma:versionID="f168e3d042375d6a9e00f9b60ed634f8">
  <xsd:schema xmlns:xsd="http://www.w3.org/2001/XMLSchema" xmlns:xs="http://www.w3.org/2001/XMLSchema" xmlns:p="http://schemas.microsoft.com/office/2006/metadata/properties" xmlns:ns3="f854fb5b-1da3-49a0-ba7f-4e5f754e4162" xmlns:ns4="81d719ef-1d81-4c98-8719-804e61caaff0" targetNamespace="http://schemas.microsoft.com/office/2006/metadata/properties" ma:root="true" ma:fieldsID="9e5b8d3c990403afba460ed7b683e058" ns3:_="" ns4:_="">
    <xsd:import namespace="f854fb5b-1da3-49a0-ba7f-4e5f754e4162"/>
    <xsd:import namespace="81d719ef-1d81-4c98-8719-804e61caaf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4fb5b-1da3-49a0-ba7f-4e5f754e4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719ef-1d81-4c98-8719-804e61caaf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19C434-1A04-4A07-AD62-1111E2A1CCCC}">
  <ds:schemaRefs>
    <ds:schemaRef ds:uri="http://schemas.openxmlformats.org/package/2006/metadata/core-properties"/>
    <ds:schemaRef ds:uri="http://purl.org/dc/elements/1.1/"/>
    <ds:schemaRef ds:uri="81d719ef-1d81-4c98-8719-804e61caaff0"/>
    <ds:schemaRef ds:uri="http://schemas.microsoft.com/office/2006/documentManagement/types"/>
    <ds:schemaRef ds:uri="http://purl.org/dc/dcmitype/"/>
    <ds:schemaRef ds:uri="http://schemas.microsoft.com/office/infopath/2007/PartnerControls"/>
    <ds:schemaRef ds:uri="f854fb5b-1da3-49a0-ba7f-4e5f754e4162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4429DF-505E-48AD-B9A7-A7C79C7B39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2E0FAB-43E2-4CA2-B5E0-069AD968C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54fb5b-1da3-49a0-ba7f-4e5f754e4162"/>
    <ds:schemaRef ds:uri="81d719ef-1d81-4c98-8719-804e61caaf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3065</TotalTime>
  <Words>589</Words>
  <Application>Microsoft Office PowerPoint</Application>
  <PresentationFormat>On-screen Show (4:3)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Malgun 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Mitchell</dc:creator>
  <cp:lastModifiedBy>Nia Hughes</cp:lastModifiedBy>
  <cp:revision>311</cp:revision>
  <cp:lastPrinted>2024-02-07T13:50:39Z</cp:lastPrinted>
  <dcterms:created xsi:type="dcterms:W3CDTF">2017-11-16T05:15:38Z</dcterms:created>
  <dcterms:modified xsi:type="dcterms:W3CDTF">2024-02-12T17:06:42Z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0x010100105A0FBFE3638548A50539190A7B1448</vt:lpwstr>
  </property>
</Properties>
</file>