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57" r:id="rId4"/>
    <p:sldId id="283" r:id="rId5"/>
    <p:sldId id="279" r:id="rId6"/>
    <p:sldId id="264" r:id="rId7"/>
    <p:sldId id="289" r:id="rId8"/>
    <p:sldId id="290" r:id="rId9"/>
    <p:sldId id="265" r:id="rId10"/>
    <p:sldId id="258" r:id="rId11"/>
    <p:sldId id="291" r:id="rId12"/>
    <p:sldId id="292" r:id="rId13"/>
    <p:sldId id="266" r:id="rId14"/>
    <p:sldId id="281" r:id="rId15"/>
    <p:sldId id="268" r:id="rId16"/>
    <p:sldId id="293" r:id="rId17"/>
    <p:sldId id="286" r:id="rId18"/>
    <p:sldId id="270" r:id="rId19"/>
    <p:sldId id="269" r:id="rId20"/>
    <p:sldId id="271" r:id="rId21"/>
    <p:sldId id="275" r:id="rId22"/>
    <p:sldId id="276" r:id="rId23"/>
    <p:sldId id="277" r:id="rId24"/>
    <p:sldId id="294" r:id="rId25"/>
    <p:sldId id="272" r:id="rId26"/>
    <p:sldId id="273" r:id="rId27"/>
    <p:sldId id="280" r:id="rId28"/>
    <p:sldId id="274" r:id="rId29"/>
    <p:sldId id="288" r:id="rId30"/>
    <p:sldId id="28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49" autoAdjust="0"/>
    <p:restoredTop sz="93979" autoAdjust="0"/>
  </p:normalViewPr>
  <p:slideViewPr>
    <p:cSldViewPr snapToGrid="0">
      <p:cViewPr varScale="1">
        <p:scale>
          <a:sx n="66" d="100"/>
          <a:sy n="66" d="100"/>
        </p:scale>
        <p:origin x="552"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736A4EA-D8F1-4363-B0A9-C4CCDBF40904}" type="datetimeFigureOut">
              <a:rPr lang="en-GB" smtClean="0"/>
              <a:t>21/07/2025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BDFA045-A8E8-48C4-8038-313096C82E1D}" type="slidenum">
              <a:rPr lang="en-GB" smtClean="0"/>
              <a:t>‹#›</a:t>
            </a:fld>
            <a:endParaRPr lang="en-GB" dirty="0"/>
          </a:p>
        </p:txBody>
      </p:sp>
    </p:spTree>
    <p:extLst>
      <p:ext uri="{BB962C8B-B14F-4D97-AF65-F5344CB8AC3E}">
        <p14:creationId xmlns:p14="http://schemas.microsoft.com/office/powerpoint/2010/main" val="3819755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736A4EA-D8F1-4363-B0A9-C4CCDBF40904}" type="datetimeFigureOut">
              <a:rPr lang="en-GB" smtClean="0"/>
              <a:t>21/07/2025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BDFA045-A8E8-48C4-8038-313096C82E1D}" type="slidenum">
              <a:rPr lang="en-GB" smtClean="0"/>
              <a:t>‹#›</a:t>
            </a:fld>
            <a:endParaRPr lang="en-GB" dirty="0"/>
          </a:p>
        </p:txBody>
      </p:sp>
    </p:spTree>
    <p:extLst>
      <p:ext uri="{BB962C8B-B14F-4D97-AF65-F5344CB8AC3E}">
        <p14:creationId xmlns:p14="http://schemas.microsoft.com/office/powerpoint/2010/main" val="2653508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736A4EA-D8F1-4363-B0A9-C4CCDBF40904}" type="datetimeFigureOut">
              <a:rPr lang="en-GB" smtClean="0"/>
              <a:t>21/07/2025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BDFA045-A8E8-48C4-8038-313096C82E1D}" type="slidenum">
              <a:rPr lang="en-GB" smtClean="0"/>
              <a:t>‹#›</a:t>
            </a:fld>
            <a:endParaRPr lang="en-GB" dirty="0"/>
          </a:p>
        </p:txBody>
      </p:sp>
    </p:spTree>
    <p:extLst>
      <p:ext uri="{BB962C8B-B14F-4D97-AF65-F5344CB8AC3E}">
        <p14:creationId xmlns:p14="http://schemas.microsoft.com/office/powerpoint/2010/main" val="3591912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736A4EA-D8F1-4363-B0A9-C4CCDBF40904}" type="datetimeFigureOut">
              <a:rPr lang="en-GB" smtClean="0"/>
              <a:t>21/07/2025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BDFA045-A8E8-48C4-8038-313096C82E1D}" type="slidenum">
              <a:rPr lang="en-GB" smtClean="0"/>
              <a:t>‹#›</a:t>
            </a:fld>
            <a:endParaRPr lang="en-GB" dirty="0"/>
          </a:p>
        </p:txBody>
      </p:sp>
    </p:spTree>
    <p:extLst>
      <p:ext uri="{BB962C8B-B14F-4D97-AF65-F5344CB8AC3E}">
        <p14:creationId xmlns:p14="http://schemas.microsoft.com/office/powerpoint/2010/main" val="33790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36A4EA-D8F1-4363-B0A9-C4CCDBF40904}" type="datetimeFigureOut">
              <a:rPr lang="en-GB" smtClean="0"/>
              <a:t>21/07/2025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BDFA045-A8E8-48C4-8038-313096C82E1D}" type="slidenum">
              <a:rPr lang="en-GB" smtClean="0"/>
              <a:t>‹#›</a:t>
            </a:fld>
            <a:endParaRPr lang="en-GB" dirty="0"/>
          </a:p>
        </p:txBody>
      </p:sp>
    </p:spTree>
    <p:extLst>
      <p:ext uri="{BB962C8B-B14F-4D97-AF65-F5344CB8AC3E}">
        <p14:creationId xmlns:p14="http://schemas.microsoft.com/office/powerpoint/2010/main" val="658272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736A4EA-D8F1-4363-B0A9-C4CCDBF40904}" type="datetimeFigureOut">
              <a:rPr lang="en-GB" smtClean="0"/>
              <a:t>21/07/2025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ABDFA045-A8E8-48C4-8038-313096C82E1D}" type="slidenum">
              <a:rPr lang="en-GB" smtClean="0"/>
              <a:t>‹#›</a:t>
            </a:fld>
            <a:endParaRPr lang="en-GB" dirty="0"/>
          </a:p>
        </p:txBody>
      </p:sp>
    </p:spTree>
    <p:extLst>
      <p:ext uri="{BB962C8B-B14F-4D97-AF65-F5344CB8AC3E}">
        <p14:creationId xmlns:p14="http://schemas.microsoft.com/office/powerpoint/2010/main" val="1792239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736A4EA-D8F1-4363-B0A9-C4CCDBF40904}" type="datetimeFigureOut">
              <a:rPr lang="en-GB" smtClean="0"/>
              <a:t>21/07/2025</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ABDFA045-A8E8-48C4-8038-313096C82E1D}" type="slidenum">
              <a:rPr lang="en-GB" smtClean="0"/>
              <a:t>‹#›</a:t>
            </a:fld>
            <a:endParaRPr lang="en-GB" dirty="0"/>
          </a:p>
        </p:txBody>
      </p:sp>
    </p:spTree>
    <p:extLst>
      <p:ext uri="{BB962C8B-B14F-4D97-AF65-F5344CB8AC3E}">
        <p14:creationId xmlns:p14="http://schemas.microsoft.com/office/powerpoint/2010/main" val="4008919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736A4EA-D8F1-4363-B0A9-C4CCDBF40904}" type="datetimeFigureOut">
              <a:rPr lang="en-GB" smtClean="0"/>
              <a:t>21/07/2025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ABDFA045-A8E8-48C4-8038-313096C82E1D}" type="slidenum">
              <a:rPr lang="en-GB" smtClean="0"/>
              <a:t>‹#›</a:t>
            </a:fld>
            <a:endParaRPr lang="en-GB" dirty="0"/>
          </a:p>
        </p:txBody>
      </p:sp>
    </p:spTree>
    <p:extLst>
      <p:ext uri="{BB962C8B-B14F-4D97-AF65-F5344CB8AC3E}">
        <p14:creationId xmlns:p14="http://schemas.microsoft.com/office/powerpoint/2010/main" val="2590231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36A4EA-D8F1-4363-B0A9-C4CCDBF40904}" type="datetimeFigureOut">
              <a:rPr lang="en-GB" smtClean="0"/>
              <a:t>21/07/2025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ABDFA045-A8E8-48C4-8038-313096C82E1D}" type="slidenum">
              <a:rPr lang="en-GB" smtClean="0"/>
              <a:t>‹#›</a:t>
            </a:fld>
            <a:endParaRPr lang="en-GB" dirty="0"/>
          </a:p>
        </p:txBody>
      </p:sp>
    </p:spTree>
    <p:extLst>
      <p:ext uri="{BB962C8B-B14F-4D97-AF65-F5344CB8AC3E}">
        <p14:creationId xmlns:p14="http://schemas.microsoft.com/office/powerpoint/2010/main" val="2549857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36A4EA-D8F1-4363-B0A9-C4CCDBF40904}" type="datetimeFigureOut">
              <a:rPr lang="en-GB" smtClean="0"/>
              <a:t>21/07/2025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ABDFA045-A8E8-48C4-8038-313096C82E1D}" type="slidenum">
              <a:rPr lang="en-GB" smtClean="0"/>
              <a:t>‹#›</a:t>
            </a:fld>
            <a:endParaRPr lang="en-GB" dirty="0"/>
          </a:p>
        </p:txBody>
      </p:sp>
    </p:spTree>
    <p:extLst>
      <p:ext uri="{BB962C8B-B14F-4D97-AF65-F5344CB8AC3E}">
        <p14:creationId xmlns:p14="http://schemas.microsoft.com/office/powerpoint/2010/main" val="4083430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36A4EA-D8F1-4363-B0A9-C4CCDBF40904}" type="datetimeFigureOut">
              <a:rPr lang="en-GB" smtClean="0"/>
              <a:t>21/07/2025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ABDFA045-A8E8-48C4-8038-313096C82E1D}" type="slidenum">
              <a:rPr lang="en-GB" smtClean="0"/>
              <a:t>‹#›</a:t>
            </a:fld>
            <a:endParaRPr lang="en-GB" dirty="0"/>
          </a:p>
        </p:txBody>
      </p:sp>
    </p:spTree>
    <p:extLst>
      <p:ext uri="{BB962C8B-B14F-4D97-AF65-F5344CB8AC3E}">
        <p14:creationId xmlns:p14="http://schemas.microsoft.com/office/powerpoint/2010/main" val="1271172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36A4EA-D8F1-4363-B0A9-C4CCDBF40904}" type="datetimeFigureOut">
              <a:rPr lang="en-GB" smtClean="0"/>
              <a:t>21/07/2025</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DFA045-A8E8-48C4-8038-313096C82E1D}" type="slidenum">
              <a:rPr lang="en-GB" smtClean="0"/>
              <a:t>‹#›</a:t>
            </a:fld>
            <a:endParaRPr lang="en-GB" dirty="0"/>
          </a:p>
        </p:txBody>
      </p:sp>
    </p:spTree>
    <p:extLst>
      <p:ext uri="{BB962C8B-B14F-4D97-AF65-F5344CB8AC3E}">
        <p14:creationId xmlns:p14="http://schemas.microsoft.com/office/powerpoint/2010/main" val="23283400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tiff"/><Relationship Id="rId5" Type="http://schemas.openxmlformats.org/officeDocument/2006/relationships/image" Target="../media/image36.pn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10" Type="http://schemas.openxmlformats.org/officeDocument/2006/relationships/image" Target="../media/image62.png"/><Relationship Id="rId4" Type="http://schemas.openxmlformats.org/officeDocument/2006/relationships/image" Target="../media/image56.jpeg"/><Relationship Id="rId9"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2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hyperlink" Target="https://www.twinkl.co.uk/teaching-wiki/cld-communication-and-language-development" TargetMode="External"/><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hyperlink" Target="https://www.twinkl.co.uk/teaching-wiki/physical-development"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gov.uk/government/publications/early-years-foundation-stage-profile-handbook" TargetMode="External"/><Relationship Id="rId2" Type="http://schemas.openxmlformats.org/officeDocument/2006/relationships/hyperlink" Target="https://www.gov.uk/government/publications/reception-baseline-assessment-framework"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364;p1" descr="School logo.jpg"/>
          <p:cNvPicPr preferRelativeResize="0">
            <a:picLocks/>
          </p:cNvPicPr>
          <p:nvPr/>
        </p:nvPicPr>
        <p:blipFill rotWithShape="1">
          <a:blip r:embed="rId2">
            <a:alphaModFix/>
          </a:blip>
          <a:srcRect t="2429" b="2429"/>
          <a:stretch/>
        </p:blipFill>
        <p:spPr>
          <a:xfrm>
            <a:off x="3518452" y="455400"/>
            <a:ext cx="4933122" cy="4015000"/>
          </a:xfrm>
          <a:prstGeom prst="ellipse">
            <a:avLst/>
          </a:prstGeom>
          <a:ln>
            <a:noFill/>
          </a:ln>
          <a:effectLst>
            <a:softEdge rad="112500"/>
          </a:effectLst>
        </p:spPr>
      </p:pic>
      <p:sp>
        <p:nvSpPr>
          <p:cNvPr id="5" name="TextBox 4"/>
          <p:cNvSpPr txBox="1"/>
          <p:nvPr/>
        </p:nvSpPr>
        <p:spPr>
          <a:xfrm>
            <a:off x="908738" y="4470400"/>
            <a:ext cx="10647680" cy="2554545"/>
          </a:xfrm>
          <a:prstGeom prst="rect">
            <a:avLst/>
          </a:prstGeom>
          <a:noFill/>
        </p:spPr>
        <p:txBody>
          <a:bodyPr wrap="square" rtlCol="0">
            <a:spAutoFit/>
          </a:bodyPr>
          <a:lstStyle/>
          <a:p>
            <a:pPr algn="ctr"/>
            <a:r>
              <a:rPr lang="en-GB" sz="4000" dirty="0">
                <a:latin typeface="+mj-lt"/>
              </a:rPr>
              <a:t>EYFS Class 2025</a:t>
            </a:r>
          </a:p>
          <a:p>
            <a:pPr algn="ctr"/>
            <a:r>
              <a:rPr lang="en-GB" sz="4000" dirty="0">
                <a:latin typeface="+mj-lt"/>
              </a:rPr>
              <a:t>Parent and Carers </a:t>
            </a:r>
            <a:r>
              <a:rPr lang="en-GB" sz="4000">
                <a:latin typeface="+mj-lt"/>
              </a:rPr>
              <a:t>Welcome Meetings</a:t>
            </a:r>
            <a:endParaRPr lang="en-GB" sz="4000" dirty="0">
              <a:latin typeface="+mj-lt"/>
            </a:endParaRPr>
          </a:p>
          <a:p>
            <a:pPr algn="ctr"/>
            <a:r>
              <a:rPr lang="en-GB" sz="4000" dirty="0">
                <a:latin typeface="+mj-lt"/>
              </a:rPr>
              <a:t>June and July 2025</a:t>
            </a:r>
          </a:p>
          <a:p>
            <a:endParaRPr lang="en-GB" sz="4000" dirty="0"/>
          </a:p>
        </p:txBody>
      </p:sp>
    </p:spTree>
    <p:extLst>
      <p:ext uri="{BB962C8B-B14F-4D97-AF65-F5344CB8AC3E}">
        <p14:creationId xmlns:p14="http://schemas.microsoft.com/office/powerpoint/2010/main" val="7404091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394529174"/>
              </p:ext>
            </p:extLst>
          </p:nvPr>
        </p:nvGraphicFramePr>
        <p:xfrm>
          <a:off x="501735" y="0"/>
          <a:ext cx="11220606" cy="6858001"/>
        </p:xfrm>
        <a:graphic>
          <a:graphicData uri="http://schemas.openxmlformats.org/drawingml/2006/table">
            <a:tbl>
              <a:tblPr firstRow="1" firstCol="1" bandRow="1">
                <a:tableStyleId>{5C22544A-7EE6-4342-B048-85BDC9FD1C3A}</a:tableStyleId>
              </a:tblPr>
              <a:tblGrid>
                <a:gridCol w="1837655">
                  <a:extLst>
                    <a:ext uri="{9D8B030D-6E8A-4147-A177-3AD203B41FA5}">
                      <a16:colId xmlns:a16="http://schemas.microsoft.com/office/drawing/2014/main" val="1493313481"/>
                    </a:ext>
                  </a:extLst>
                </a:gridCol>
                <a:gridCol w="1758502">
                  <a:extLst>
                    <a:ext uri="{9D8B030D-6E8A-4147-A177-3AD203B41FA5}">
                      <a16:colId xmlns:a16="http://schemas.microsoft.com/office/drawing/2014/main" val="3706797763"/>
                    </a:ext>
                  </a:extLst>
                </a:gridCol>
                <a:gridCol w="3797250">
                  <a:extLst>
                    <a:ext uri="{9D8B030D-6E8A-4147-A177-3AD203B41FA5}">
                      <a16:colId xmlns:a16="http://schemas.microsoft.com/office/drawing/2014/main" val="3318095240"/>
                    </a:ext>
                  </a:extLst>
                </a:gridCol>
                <a:gridCol w="3827199">
                  <a:extLst>
                    <a:ext uri="{9D8B030D-6E8A-4147-A177-3AD203B41FA5}">
                      <a16:colId xmlns:a16="http://schemas.microsoft.com/office/drawing/2014/main" val="3789709883"/>
                    </a:ext>
                  </a:extLst>
                </a:gridCol>
              </a:tblGrid>
              <a:tr h="262604">
                <a:tc gridSpan="2">
                  <a:txBody>
                    <a:bodyPr/>
                    <a:lstStyle/>
                    <a:p>
                      <a:pPr algn="ctr">
                        <a:lnSpc>
                          <a:spcPct val="107000"/>
                        </a:lnSpc>
                        <a:spcAft>
                          <a:spcPts val="0"/>
                        </a:spcAft>
                      </a:pPr>
                      <a:r>
                        <a:rPr lang="en-GB" sz="1050">
                          <a:effectLst/>
                        </a:rPr>
                        <a:t>All Saints CE Primary School EYFS Curriculum Goals</a:t>
                      </a:r>
                      <a:endParaRPr lang="en-GB" sz="1050">
                        <a:effectLst/>
                        <a:latin typeface="Calibri" panose="020F0502020204030204" pitchFamily="34" charset="0"/>
                        <a:ea typeface="Calibri" panose="020F0502020204030204" pitchFamily="34" charset="0"/>
                        <a:cs typeface="Times New Roman" panose="02020603050405020304" pitchFamily="18" charset="0"/>
                      </a:endParaRPr>
                    </a:p>
                  </a:txBody>
                  <a:tcPr marL="48159" marR="48159" marT="0" marB="0"/>
                </a:tc>
                <a:tc hMerge="1">
                  <a:txBody>
                    <a:bodyPr/>
                    <a:lstStyle/>
                    <a:p>
                      <a:endParaRPr lang="en-GB"/>
                    </a:p>
                  </a:txBody>
                  <a:tcPr/>
                </a:tc>
                <a:tc>
                  <a:txBody>
                    <a:bodyPr/>
                    <a:lstStyle/>
                    <a:p>
                      <a:pPr algn="ctr">
                        <a:lnSpc>
                          <a:spcPct val="107000"/>
                        </a:lnSpc>
                        <a:spcAft>
                          <a:spcPts val="0"/>
                        </a:spcAft>
                      </a:pPr>
                      <a:r>
                        <a:rPr lang="en-GB" sz="1600">
                          <a:effectLst/>
                        </a:rPr>
                        <a:t>Nursery</a:t>
                      </a:r>
                      <a:endParaRPr lang="en-GB" sz="1050">
                        <a:effectLst/>
                        <a:latin typeface="Calibri" panose="020F0502020204030204" pitchFamily="34" charset="0"/>
                        <a:ea typeface="Calibri" panose="020F0502020204030204" pitchFamily="34" charset="0"/>
                        <a:cs typeface="Times New Roman" panose="02020603050405020304" pitchFamily="18" charset="0"/>
                      </a:endParaRPr>
                    </a:p>
                  </a:txBody>
                  <a:tcPr marL="48159" marR="48159" marT="0" marB="0"/>
                </a:tc>
                <a:tc>
                  <a:txBody>
                    <a:bodyPr/>
                    <a:lstStyle/>
                    <a:p>
                      <a:pPr algn="ctr">
                        <a:lnSpc>
                          <a:spcPct val="107000"/>
                        </a:lnSpc>
                        <a:spcAft>
                          <a:spcPts val="0"/>
                        </a:spcAft>
                      </a:pPr>
                      <a:r>
                        <a:rPr lang="en-GB" sz="1600" dirty="0">
                          <a:effectLst/>
                        </a:rPr>
                        <a:t>Reception</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8159" marR="48159" marT="0" marB="0"/>
                </a:tc>
                <a:extLst>
                  <a:ext uri="{0D108BD9-81ED-4DB2-BD59-A6C34878D82A}">
                    <a16:rowId xmlns:a16="http://schemas.microsoft.com/office/drawing/2014/main" val="3635026295"/>
                  </a:ext>
                </a:extLst>
              </a:tr>
              <a:tr h="788122">
                <a:tc>
                  <a:txBody>
                    <a:bodyPr/>
                    <a:lstStyle/>
                    <a:p>
                      <a:pPr>
                        <a:lnSpc>
                          <a:spcPct val="107000"/>
                        </a:lnSpc>
                        <a:spcAft>
                          <a:spcPts val="0"/>
                        </a:spcAft>
                      </a:pPr>
                      <a:r>
                        <a:rPr lang="en-GB" sz="1600">
                          <a:effectLst/>
                        </a:rPr>
                        <a:t>Autumn 1</a:t>
                      </a:r>
                      <a:endParaRPr lang="en-GB" sz="1050">
                        <a:effectLst/>
                      </a:endParaRPr>
                    </a:p>
                    <a:p>
                      <a:pPr>
                        <a:lnSpc>
                          <a:spcPct val="107000"/>
                        </a:lnSpc>
                        <a:spcAft>
                          <a:spcPts val="0"/>
                        </a:spcAft>
                      </a:pPr>
                      <a:r>
                        <a:rPr lang="en-GB" sz="1600">
                          <a:effectLst/>
                        </a:rPr>
                        <a:t>“Once upon a time…”</a:t>
                      </a:r>
                      <a:endParaRPr lang="en-GB" sz="1050">
                        <a:effectLst/>
                        <a:latin typeface="Calibri" panose="020F0502020204030204" pitchFamily="34" charset="0"/>
                        <a:ea typeface="Calibri" panose="020F0502020204030204" pitchFamily="34" charset="0"/>
                        <a:cs typeface="Times New Roman" panose="02020603050405020304" pitchFamily="18" charset="0"/>
                      </a:endParaRPr>
                    </a:p>
                  </a:txBody>
                  <a:tcPr marL="48159" marR="48159" marT="0" marB="0"/>
                </a:tc>
                <a:tc>
                  <a:txBody>
                    <a:bodyPr/>
                    <a:lstStyle/>
                    <a:p>
                      <a:pPr algn="ctr">
                        <a:lnSpc>
                          <a:spcPct val="107000"/>
                        </a:lnSpc>
                        <a:spcAft>
                          <a:spcPts val="0"/>
                        </a:spcAft>
                      </a:pPr>
                      <a:r>
                        <a:rPr lang="en-GB" sz="800">
                          <a:effectLst/>
                        </a:rPr>
                        <a:t> </a:t>
                      </a:r>
                    </a:p>
                    <a:p>
                      <a:pPr algn="ctr">
                        <a:lnSpc>
                          <a:spcPct val="107000"/>
                        </a:lnSpc>
                        <a:spcAft>
                          <a:spcPts val="0"/>
                        </a:spcAft>
                      </a:pPr>
                      <a:r>
                        <a:rPr lang="en-GB" sz="8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8159" marR="48159" marT="0" marB="0"/>
                </a:tc>
                <a:tc>
                  <a:txBody>
                    <a:bodyPr/>
                    <a:lstStyle/>
                    <a:p>
                      <a:pPr algn="ctr">
                        <a:lnSpc>
                          <a:spcPct val="107000"/>
                        </a:lnSpc>
                        <a:spcAft>
                          <a:spcPts val="0"/>
                        </a:spcAft>
                      </a:pPr>
                      <a:r>
                        <a:rPr lang="en-GB" sz="1600" dirty="0">
                          <a:effectLst/>
                        </a:rPr>
                        <a:t> </a:t>
                      </a:r>
                      <a:endParaRPr lang="en-GB" sz="1200" dirty="0">
                        <a:effectLst/>
                      </a:endParaRPr>
                    </a:p>
                    <a:p>
                      <a:pPr algn="ctr">
                        <a:lnSpc>
                          <a:spcPct val="107000"/>
                        </a:lnSpc>
                        <a:spcAft>
                          <a:spcPts val="0"/>
                        </a:spcAft>
                      </a:pPr>
                      <a:r>
                        <a:rPr lang="en-GB" sz="1600" dirty="0">
                          <a:effectLst/>
                        </a:rPr>
                        <a:t>I can retell a story using a story map.</a:t>
                      </a:r>
                      <a:endParaRPr lang="en-GB" sz="1200" dirty="0">
                        <a:effectLst/>
                      </a:endParaRPr>
                    </a:p>
                    <a:p>
                      <a:pPr algn="ctr">
                        <a:lnSpc>
                          <a:spcPct val="107000"/>
                        </a:lnSpc>
                        <a:spcAft>
                          <a:spcPts val="0"/>
                        </a:spcAft>
                      </a:pPr>
                      <a:r>
                        <a:rPr lang="en-GB" sz="16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8159" marR="48159" marT="0" marB="0"/>
                </a:tc>
                <a:tc>
                  <a:txBody>
                    <a:bodyPr/>
                    <a:lstStyle/>
                    <a:p>
                      <a:pPr algn="ctr">
                        <a:lnSpc>
                          <a:spcPct val="107000"/>
                        </a:lnSpc>
                        <a:spcAft>
                          <a:spcPts val="0"/>
                        </a:spcAft>
                      </a:pPr>
                      <a:r>
                        <a:rPr lang="en-GB" sz="1600" dirty="0">
                          <a:effectLst/>
                        </a:rPr>
                        <a:t> </a:t>
                      </a:r>
                      <a:endParaRPr lang="en-GB" sz="1200" dirty="0">
                        <a:effectLst/>
                      </a:endParaRPr>
                    </a:p>
                    <a:p>
                      <a:pPr algn="ctr">
                        <a:lnSpc>
                          <a:spcPct val="107000"/>
                        </a:lnSpc>
                        <a:spcAft>
                          <a:spcPts val="0"/>
                        </a:spcAft>
                      </a:pPr>
                      <a:r>
                        <a:rPr lang="en-GB" sz="1600" dirty="0">
                          <a:effectLst/>
                        </a:rPr>
                        <a:t>I can describe the main settings, events and characters in a story.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8159" marR="48159" marT="0" marB="0"/>
                </a:tc>
                <a:extLst>
                  <a:ext uri="{0D108BD9-81ED-4DB2-BD59-A6C34878D82A}">
                    <a16:rowId xmlns:a16="http://schemas.microsoft.com/office/drawing/2014/main" val="1867770592"/>
                  </a:ext>
                </a:extLst>
              </a:tr>
              <a:tr h="1054789">
                <a:tc>
                  <a:txBody>
                    <a:bodyPr/>
                    <a:lstStyle/>
                    <a:p>
                      <a:pPr>
                        <a:lnSpc>
                          <a:spcPct val="107000"/>
                        </a:lnSpc>
                        <a:spcAft>
                          <a:spcPts val="0"/>
                        </a:spcAft>
                      </a:pPr>
                      <a:r>
                        <a:rPr lang="en-GB" sz="1600">
                          <a:effectLst/>
                        </a:rPr>
                        <a:t>Autumn 2</a:t>
                      </a:r>
                      <a:endParaRPr lang="en-GB" sz="1050">
                        <a:effectLst/>
                      </a:endParaRPr>
                    </a:p>
                    <a:p>
                      <a:pPr>
                        <a:lnSpc>
                          <a:spcPct val="107000"/>
                        </a:lnSpc>
                        <a:spcAft>
                          <a:spcPts val="0"/>
                        </a:spcAft>
                      </a:pPr>
                      <a:r>
                        <a:rPr lang="en-GB" sz="1600">
                          <a:effectLst/>
                        </a:rPr>
                        <a:t>“Let’s celebrate…”</a:t>
                      </a:r>
                      <a:endParaRPr lang="en-GB" sz="1050">
                        <a:effectLst/>
                        <a:latin typeface="Calibri" panose="020F0502020204030204" pitchFamily="34" charset="0"/>
                        <a:ea typeface="Calibri" panose="020F0502020204030204" pitchFamily="34" charset="0"/>
                        <a:cs typeface="Times New Roman" panose="02020603050405020304" pitchFamily="18" charset="0"/>
                      </a:endParaRPr>
                    </a:p>
                  </a:txBody>
                  <a:tcPr marL="48159" marR="48159" marT="0" marB="0"/>
                </a:tc>
                <a:tc>
                  <a:txBody>
                    <a:bodyPr/>
                    <a:lstStyle/>
                    <a:p>
                      <a:pPr algn="ctr">
                        <a:lnSpc>
                          <a:spcPct val="107000"/>
                        </a:lnSpc>
                        <a:spcAft>
                          <a:spcPts val="0"/>
                        </a:spcAft>
                      </a:pPr>
                      <a:endParaRPr lang="en-GB" sz="800">
                        <a:effectLst/>
                      </a:endParaRPr>
                    </a:p>
                    <a:p>
                      <a:pPr algn="ctr">
                        <a:lnSpc>
                          <a:spcPct val="107000"/>
                        </a:lnSpc>
                        <a:spcAft>
                          <a:spcPts val="0"/>
                        </a:spcAft>
                      </a:pPr>
                      <a:r>
                        <a:rPr lang="en-GB" sz="8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8159" marR="48159" marT="0" marB="0"/>
                </a:tc>
                <a:tc>
                  <a:txBody>
                    <a:bodyPr/>
                    <a:lstStyle/>
                    <a:p>
                      <a:pPr algn="ctr">
                        <a:lnSpc>
                          <a:spcPct val="107000"/>
                        </a:lnSpc>
                        <a:spcAft>
                          <a:spcPts val="0"/>
                        </a:spcAft>
                      </a:pPr>
                      <a:r>
                        <a:rPr lang="en-GB" sz="1600" dirty="0">
                          <a:effectLst/>
                        </a:rPr>
                        <a:t> </a:t>
                      </a:r>
                      <a:endParaRPr lang="en-GB" sz="1200" dirty="0">
                        <a:effectLst/>
                      </a:endParaRPr>
                    </a:p>
                    <a:p>
                      <a:pPr algn="ctr">
                        <a:lnSpc>
                          <a:spcPct val="107000"/>
                        </a:lnSpc>
                        <a:spcAft>
                          <a:spcPts val="0"/>
                        </a:spcAft>
                      </a:pPr>
                      <a:r>
                        <a:rPr lang="en-GB" sz="1600" dirty="0">
                          <a:effectLst/>
                        </a:rPr>
                        <a:t>I can dance to a range of music and sing familiar songs.</a:t>
                      </a:r>
                      <a:endParaRPr lang="en-GB" sz="1200" dirty="0">
                        <a:effectLst/>
                      </a:endParaRPr>
                    </a:p>
                    <a:p>
                      <a:pPr algn="ctr">
                        <a:lnSpc>
                          <a:spcPct val="107000"/>
                        </a:lnSpc>
                        <a:spcAft>
                          <a:spcPts val="0"/>
                        </a:spcAft>
                      </a:pPr>
                      <a:r>
                        <a:rPr lang="en-GB" sz="16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8159" marR="48159" marT="0" marB="0"/>
                </a:tc>
                <a:tc>
                  <a:txBody>
                    <a:bodyPr/>
                    <a:lstStyle/>
                    <a:p>
                      <a:pPr algn="ctr">
                        <a:lnSpc>
                          <a:spcPct val="107000"/>
                        </a:lnSpc>
                        <a:spcAft>
                          <a:spcPts val="0"/>
                        </a:spcAft>
                      </a:pPr>
                      <a:r>
                        <a:rPr lang="en-GB" sz="1600">
                          <a:effectLst/>
                        </a:rPr>
                        <a:t> </a:t>
                      </a:r>
                      <a:endParaRPr lang="en-GB" sz="1200">
                        <a:effectLst/>
                      </a:endParaRPr>
                    </a:p>
                    <a:p>
                      <a:pPr algn="ctr">
                        <a:lnSpc>
                          <a:spcPct val="107000"/>
                        </a:lnSpc>
                        <a:spcAft>
                          <a:spcPts val="0"/>
                        </a:spcAft>
                      </a:pPr>
                      <a:r>
                        <a:rPr lang="en-GB" sz="1600">
                          <a:effectLst/>
                        </a:rPr>
                        <a:t>I can make a decoration and talk about how I made it.</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48159" marR="48159" marT="0" marB="0"/>
                </a:tc>
                <a:extLst>
                  <a:ext uri="{0D108BD9-81ED-4DB2-BD59-A6C34878D82A}">
                    <a16:rowId xmlns:a16="http://schemas.microsoft.com/office/drawing/2014/main" val="3767862124"/>
                  </a:ext>
                </a:extLst>
              </a:tr>
              <a:tr h="1054789">
                <a:tc>
                  <a:txBody>
                    <a:bodyPr/>
                    <a:lstStyle/>
                    <a:p>
                      <a:pPr>
                        <a:lnSpc>
                          <a:spcPct val="107000"/>
                        </a:lnSpc>
                        <a:spcAft>
                          <a:spcPts val="0"/>
                        </a:spcAft>
                      </a:pPr>
                      <a:r>
                        <a:rPr lang="en-GB" sz="1600">
                          <a:effectLst/>
                        </a:rPr>
                        <a:t>Spring 1</a:t>
                      </a:r>
                      <a:endParaRPr lang="en-GB" sz="1050">
                        <a:effectLst/>
                      </a:endParaRPr>
                    </a:p>
                    <a:p>
                      <a:pPr>
                        <a:lnSpc>
                          <a:spcPct val="107000"/>
                        </a:lnSpc>
                        <a:spcAft>
                          <a:spcPts val="0"/>
                        </a:spcAft>
                      </a:pPr>
                      <a:r>
                        <a:rPr lang="en-GB" sz="1600">
                          <a:effectLst/>
                        </a:rPr>
                        <a:t>“Around the world in half a term…”</a:t>
                      </a:r>
                      <a:endParaRPr lang="en-GB" sz="1050">
                        <a:effectLst/>
                        <a:latin typeface="Calibri" panose="020F0502020204030204" pitchFamily="34" charset="0"/>
                        <a:ea typeface="Calibri" panose="020F0502020204030204" pitchFamily="34" charset="0"/>
                        <a:cs typeface="Times New Roman" panose="02020603050405020304" pitchFamily="18" charset="0"/>
                      </a:endParaRPr>
                    </a:p>
                  </a:txBody>
                  <a:tcPr marL="48159" marR="48159" marT="0" marB="0"/>
                </a:tc>
                <a:tc>
                  <a:txBody>
                    <a:bodyPr/>
                    <a:lstStyle/>
                    <a:p>
                      <a:pPr algn="ctr">
                        <a:lnSpc>
                          <a:spcPct val="107000"/>
                        </a:lnSpc>
                        <a:spcAft>
                          <a:spcPts val="0"/>
                        </a:spcAft>
                      </a:pP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8159" marR="48159" marT="0" marB="0"/>
                </a:tc>
                <a:tc>
                  <a:txBody>
                    <a:bodyPr/>
                    <a:lstStyle/>
                    <a:p>
                      <a:pPr algn="ctr">
                        <a:lnSpc>
                          <a:spcPct val="107000"/>
                        </a:lnSpc>
                        <a:spcAft>
                          <a:spcPts val="0"/>
                        </a:spcAft>
                      </a:pPr>
                      <a:r>
                        <a:rPr lang="en-GB" sz="1600" dirty="0">
                          <a:effectLst/>
                        </a:rPr>
                        <a:t> </a:t>
                      </a:r>
                      <a:endParaRPr lang="en-GB" sz="1200" dirty="0">
                        <a:effectLst/>
                      </a:endParaRPr>
                    </a:p>
                    <a:p>
                      <a:pPr algn="ctr">
                        <a:lnSpc>
                          <a:spcPct val="107000"/>
                        </a:lnSpc>
                        <a:spcAft>
                          <a:spcPts val="0"/>
                        </a:spcAft>
                      </a:pPr>
                      <a:r>
                        <a:rPr lang="en-GB" sz="1600" dirty="0">
                          <a:effectLst/>
                        </a:rPr>
                        <a:t>I can talk about the times of the day and know when different daily events happen.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8159" marR="48159" marT="0" marB="0"/>
                </a:tc>
                <a:tc>
                  <a:txBody>
                    <a:bodyPr/>
                    <a:lstStyle/>
                    <a:p>
                      <a:pPr algn="ctr">
                        <a:lnSpc>
                          <a:spcPct val="107000"/>
                        </a:lnSpc>
                        <a:spcAft>
                          <a:spcPts val="0"/>
                        </a:spcAft>
                      </a:pPr>
                      <a:r>
                        <a:rPr lang="en-GB" sz="1600">
                          <a:effectLst/>
                        </a:rPr>
                        <a:t> </a:t>
                      </a:r>
                      <a:endParaRPr lang="en-GB" sz="1200">
                        <a:effectLst/>
                      </a:endParaRPr>
                    </a:p>
                    <a:p>
                      <a:pPr algn="ctr">
                        <a:lnSpc>
                          <a:spcPct val="107000"/>
                        </a:lnSpc>
                        <a:spcAft>
                          <a:spcPts val="0"/>
                        </a:spcAft>
                      </a:pPr>
                      <a:r>
                        <a:rPr lang="en-GB" sz="1600">
                          <a:effectLst/>
                        </a:rPr>
                        <a:t>I can sequence events and the days of the week, and talk about and measure time in simple ways.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48159" marR="48159" marT="0" marB="0"/>
                </a:tc>
                <a:extLst>
                  <a:ext uri="{0D108BD9-81ED-4DB2-BD59-A6C34878D82A}">
                    <a16:rowId xmlns:a16="http://schemas.microsoft.com/office/drawing/2014/main" val="1758425329"/>
                  </a:ext>
                </a:extLst>
              </a:tr>
              <a:tr h="1321454">
                <a:tc>
                  <a:txBody>
                    <a:bodyPr/>
                    <a:lstStyle/>
                    <a:p>
                      <a:pPr>
                        <a:lnSpc>
                          <a:spcPct val="107000"/>
                        </a:lnSpc>
                        <a:spcAft>
                          <a:spcPts val="0"/>
                        </a:spcAft>
                      </a:pPr>
                      <a:r>
                        <a:rPr lang="en-GB" sz="1600">
                          <a:effectLst/>
                        </a:rPr>
                        <a:t>Spring 2</a:t>
                      </a:r>
                      <a:endParaRPr lang="en-GB" sz="1050">
                        <a:effectLst/>
                      </a:endParaRPr>
                    </a:p>
                    <a:p>
                      <a:pPr>
                        <a:lnSpc>
                          <a:spcPct val="107000"/>
                        </a:lnSpc>
                        <a:spcAft>
                          <a:spcPts val="0"/>
                        </a:spcAft>
                      </a:pPr>
                      <a:r>
                        <a:rPr lang="en-GB" sz="1600">
                          <a:effectLst/>
                        </a:rPr>
                        <a:t>“Creatures big and small…”</a:t>
                      </a:r>
                      <a:endParaRPr lang="en-GB" sz="1050">
                        <a:effectLst/>
                        <a:latin typeface="Calibri" panose="020F0502020204030204" pitchFamily="34" charset="0"/>
                        <a:ea typeface="Calibri" panose="020F0502020204030204" pitchFamily="34" charset="0"/>
                        <a:cs typeface="Times New Roman" panose="02020603050405020304" pitchFamily="18" charset="0"/>
                      </a:endParaRPr>
                    </a:p>
                  </a:txBody>
                  <a:tcPr marL="48159" marR="48159" marT="0" marB="0"/>
                </a:tc>
                <a:tc>
                  <a:txBody>
                    <a:bodyPr/>
                    <a:lstStyle/>
                    <a:p>
                      <a:pPr>
                        <a:lnSpc>
                          <a:spcPct val="107000"/>
                        </a:lnSpc>
                        <a:spcAft>
                          <a:spcPts val="0"/>
                        </a:spcAft>
                      </a:pPr>
                      <a:endParaRPr lang="en-GB" sz="800">
                        <a:effectLst/>
                      </a:endParaRPr>
                    </a:p>
                    <a:p>
                      <a:pPr>
                        <a:lnSpc>
                          <a:spcPct val="107000"/>
                        </a:lnSpc>
                        <a:spcAft>
                          <a:spcPts val="0"/>
                        </a:spcAft>
                      </a:pPr>
                      <a:r>
                        <a:rPr lang="en-GB" sz="8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8159" marR="48159" marT="0" marB="0"/>
                </a:tc>
                <a:tc>
                  <a:txBody>
                    <a:bodyPr/>
                    <a:lstStyle/>
                    <a:p>
                      <a:pPr algn="ctr">
                        <a:lnSpc>
                          <a:spcPct val="107000"/>
                        </a:lnSpc>
                        <a:spcAft>
                          <a:spcPts val="0"/>
                        </a:spcAft>
                      </a:pPr>
                      <a:r>
                        <a:rPr lang="en-GB" sz="1600" dirty="0">
                          <a:effectLst/>
                        </a:rPr>
                        <a:t> </a:t>
                      </a:r>
                      <a:endParaRPr lang="en-GB" sz="1200" dirty="0">
                        <a:effectLst/>
                      </a:endParaRPr>
                    </a:p>
                    <a:p>
                      <a:pPr algn="ctr">
                        <a:lnSpc>
                          <a:spcPct val="107000"/>
                        </a:lnSpc>
                        <a:spcAft>
                          <a:spcPts val="0"/>
                        </a:spcAft>
                      </a:pPr>
                      <a:r>
                        <a:rPr lang="en-GB" sz="1600" dirty="0">
                          <a:effectLst/>
                        </a:rPr>
                        <a:t>I can talk about what I know and use new vocabulary.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8159" marR="48159" marT="0" marB="0"/>
                </a:tc>
                <a:tc>
                  <a:txBody>
                    <a:bodyPr/>
                    <a:lstStyle/>
                    <a:p>
                      <a:pPr algn="ctr">
                        <a:lnSpc>
                          <a:spcPct val="107000"/>
                        </a:lnSpc>
                        <a:spcAft>
                          <a:spcPts val="0"/>
                        </a:spcAft>
                      </a:pPr>
                      <a:r>
                        <a:rPr lang="en-GB" sz="1600" dirty="0">
                          <a:effectLst/>
                        </a:rPr>
                        <a:t> </a:t>
                      </a:r>
                      <a:endParaRPr lang="en-GB" sz="1200" dirty="0">
                        <a:effectLst/>
                      </a:endParaRPr>
                    </a:p>
                    <a:p>
                      <a:pPr algn="ctr">
                        <a:lnSpc>
                          <a:spcPct val="107000"/>
                        </a:lnSpc>
                        <a:spcAft>
                          <a:spcPts val="0"/>
                        </a:spcAft>
                      </a:pPr>
                      <a:r>
                        <a:rPr lang="en-GB" sz="1600" dirty="0">
                          <a:effectLst/>
                        </a:rPr>
                        <a:t>I can have a conversation about what I have learnt, using new vocabulary and answering questions.</a:t>
                      </a:r>
                      <a:endParaRPr lang="en-GB" sz="1200" dirty="0">
                        <a:effectLst/>
                      </a:endParaRPr>
                    </a:p>
                    <a:p>
                      <a:pPr algn="ctr">
                        <a:lnSpc>
                          <a:spcPct val="107000"/>
                        </a:lnSpc>
                        <a:spcAft>
                          <a:spcPts val="0"/>
                        </a:spcAft>
                      </a:pPr>
                      <a:r>
                        <a:rPr lang="en-GB" sz="16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8159" marR="48159" marT="0" marB="0"/>
                </a:tc>
                <a:extLst>
                  <a:ext uri="{0D108BD9-81ED-4DB2-BD59-A6C34878D82A}">
                    <a16:rowId xmlns:a16="http://schemas.microsoft.com/office/drawing/2014/main" val="3976779364"/>
                  </a:ext>
                </a:extLst>
              </a:tr>
              <a:tr h="1321454">
                <a:tc>
                  <a:txBody>
                    <a:bodyPr/>
                    <a:lstStyle/>
                    <a:p>
                      <a:pPr>
                        <a:lnSpc>
                          <a:spcPct val="107000"/>
                        </a:lnSpc>
                        <a:spcAft>
                          <a:spcPts val="0"/>
                        </a:spcAft>
                      </a:pPr>
                      <a:r>
                        <a:rPr lang="en-GB" sz="1600">
                          <a:effectLst/>
                        </a:rPr>
                        <a:t>Summer 1</a:t>
                      </a:r>
                      <a:endParaRPr lang="en-GB" sz="1050">
                        <a:effectLst/>
                      </a:endParaRPr>
                    </a:p>
                    <a:p>
                      <a:pPr>
                        <a:lnSpc>
                          <a:spcPct val="107000"/>
                        </a:lnSpc>
                        <a:spcAft>
                          <a:spcPts val="0"/>
                        </a:spcAft>
                      </a:pPr>
                      <a:r>
                        <a:rPr lang="en-GB" sz="1600">
                          <a:effectLst/>
                        </a:rPr>
                        <a:t>“Our world, our home”</a:t>
                      </a:r>
                      <a:endParaRPr lang="en-GB" sz="1050">
                        <a:effectLst/>
                        <a:latin typeface="Calibri" panose="020F0502020204030204" pitchFamily="34" charset="0"/>
                        <a:ea typeface="Calibri" panose="020F0502020204030204" pitchFamily="34" charset="0"/>
                        <a:cs typeface="Times New Roman" panose="02020603050405020304" pitchFamily="18" charset="0"/>
                      </a:endParaRPr>
                    </a:p>
                  </a:txBody>
                  <a:tcPr marL="48159" marR="48159" marT="0" marB="0"/>
                </a:tc>
                <a:tc>
                  <a:txBody>
                    <a:bodyPr/>
                    <a:lstStyle/>
                    <a:p>
                      <a:pPr algn="ctr">
                        <a:lnSpc>
                          <a:spcPct val="107000"/>
                        </a:lnSpc>
                        <a:spcAft>
                          <a:spcPts val="0"/>
                        </a:spcAft>
                      </a:pP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8159" marR="48159" marT="0" marB="0"/>
                </a:tc>
                <a:tc>
                  <a:txBody>
                    <a:bodyPr/>
                    <a:lstStyle/>
                    <a:p>
                      <a:pPr algn="ctr">
                        <a:lnSpc>
                          <a:spcPct val="107000"/>
                        </a:lnSpc>
                        <a:spcAft>
                          <a:spcPts val="0"/>
                        </a:spcAft>
                      </a:pPr>
                      <a:r>
                        <a:rPr lang="en-GB" sz="1600" dirty="0">
                          <a:effectLst/>
                        </a:rPr>
                        <a:t> </a:t>
                      </a:r>
                      <a:endParaRPr lang="en-GB" sz="1200" dirty="0">
                        <a:effectLst/>
                      </a:endParaRPr>
                    </a:p>
                    <a:p>
                      <a:pPr algn="ctr">
                        <a:lnSpc>
                          <a:spcPct val="107000"/>
                        </a:lnSpc>
                        <a:spcAft>
                          <a:spcPts val="0"/>
                        </a:spcAft>
                      </a:pPr>
                      <a:r>
                        <a:rPr lang="en-GB" sz="1600" dirty="0">
                          <a:effectLst/>
                        </a:rPr>
                        <a:t>I can talk about how to stay safe when out in the community and know who can help me when needed.</a:t>
                      </a:r>
                      <a:endParaRPr lang="en-GB" sz="1200" dirty="0">
                        <a:effectLst/>
                      </a:endParaRPr>
                    </a:p>
                    <a:p>
                      <a:pPr algn="ctr">
                        <a:lnSpc>
                          <a:spcPct val="107000"/>
                        </a:lnSpc>
                        <a:spcAft>
                          <a:spcPts val="0"/>
                        </a:spcAft>
                      </a:pPr>
                      <a:r>
                        <a:rPr lang="en-GB" sz="16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8159" marR="48159" marT="0" marB="0"/>
                </a:tc>
                <a:tc>
                  <a:txBody>
                    <a:bodyPr/>
                    <a:lstStyle/>
                    <a:p>
                      <a:pPr algn="ctr">
                        <a:lnSpc>
                          <a:spcPct val="107000"/>
                        </a:lnSpc>
                        <a:spcAft>
                          <a:spcPts val="0"/>
                        </a:spcAft>
                      </a:pPr>
                      <a:r>
                        <a:rPr lang="en-GB" sz="1600" dirty="0">
                          <a:effectLst/>
                        </a:rPr>
                        <a:t> </a:t>
                      </a:r>
                      <a:endParaRPr lang="en-GB" sz="1200" dirty="0">
                        <a:effectLst/>
                      </a:endParaRPr>
                    </a:p>
                    <a:p>
                      <a:pPr algn="ctr">
                        <a:lnSpc>
                          <a:spcPct val="107000"/>
                        </a:lnSpc>
                        <a:spcAft>
                          <a:spcPts val="0"/>
                        </a:spcAft>
                      </a:pPr>
                      <a:r>
                        <a:rPr lang="en-GB" sz="1600" dirty="0">
                          <a:effectLst/>
                        </a:rPr>
                        <a:t>I can talk about changes over time and tell you how we can care for ourselves and others.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8159" marR="48159" marT="0" marB="0"/>
                </a:tc>
                <a:extLst>
                  <a:ext uri="{0D108BD9-81ED-4DB2-BD59-A6C34878D82A}">
                    <a16:rowId xmlns:a16="http://schemas.microsoft.com/office/drawing/2014/main" val="2483521736"/>
                  </a:ext>
                </a:extLst>
              </a:tr>
              <a:tr h="1054789">
                <a:tc>
                  <a:txBody>
                    <a:bodyPr/>
                    <a:lstStyle/>
                    <a:p>
                      <a:pPr>
                        <a:lnSpc>
                          <a:spcPct val="107000"/>
                        </a:lnSpc>
                        <a:spcAft>
                          <a:spcPts val="0"/>
                        </a:spcAft>
                      </a:pPr>
                      <a:r>
                        <a:rPr lang="en-GB" sz="1600" dirty="0">
                          <a:effectLst/>
                        </a:rPr>
                        <a:t>Summer 2</a:t>
                      </a:r>
                      <a:endParaRPr lang="en-GB" sz="1050" dirty="0">
                        <a:effectLst/>
                      </a:endParaRPr>
                    </a:p>
                    <a:p>
                      <a:pPr>
                        <a:lnSpc>
                          <a:spcPct val="107000"/>
                        </a:lnSpc>
                        <a:spcAft>
                          <a:spcPts val="0"/>
                        </a:spcAft>
                      </a:pPr>
                      <a:r>
                        <a:rPr lang="en-GB" sz="1600" dirty="0">
                          <a:effectLst/>
                        </a:rPr>
                        <a:t>“Wherever next…”  </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8159" marR="48159" marT="0" marB="0"/>
                </a:tc>
                <a:tc>
                  <a:txBody>
                    <a:bodyPr/>
                    <a:lstStyle/>
                    <a:p>
                      <a:pPr algn="ctr">
                        <a:lnSpc>
                          <a:spcPct val="107000"/>
                        </a:lnSpc>
                        <a:spcAft>
                          <a:spcPts val="0"/>
                        </a:spcAft>
                      </a:pP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8159" marR="48159" marT="0" marB="0"/>
                </a:tc>
                <a:tc>
                  <a:txBody>
                    <a:bodyPr/>
                    <a:lstStyle/>
                    <a:p>
                      <a:pPr algn="ctr">
                        <a:lnSpc>
                          <a:spcPct val="107000"/>
                        </a:lnSpc>
                        <a:spcAft>
                          <a:spcPts val="0"/>
                        </a:spcAft>
                      </a:pPr>
                      <a:r>
                        <a:rPr lang="en-GB" sz="1600" dirty="0">
                          <a:effectLst/>
                        </a:rPr>
                        <a:t> </a:t>
                      </a:r>
                      <a:endParaRPr lang="en-GB" sz="1200" dirty="0">
                        <a:effectLst/>
                      </a:endParaRPr>
                    </a:p>
                    <a:p>
                      <a:pPr algn="ctr">
                        <a:lnSpc>
                          <a:spcPct val="107000"/>
                        </a:lnSpc>
                        <a:spcAft>
                          <a:spcPts val="0"/>
                        </a:spcAft>
                      </a:pPr>
                      <a:r>
                        <a:rPr lang="en-GB" sz="1600" dirty="0">
                          <a:effectLst/>
                        </a:rPr>
                        <a:t>I can use a camera to take a photograph and then help create a fact file.</a:t>
                      </a:r>
                      <a:endParaRPr lang="en-GB" sz="1200" dirty="0">
                        <a:effectLst/>
                      </a:endParaRPr>
                    </a:p>
                    <a:p>
                      <a:pPr algn="ctr">
                        <a:lnSpc>
                          <a:spcPct val="107000"/>
                        </a:lnSpc>
                        <a:spcAft>
                          <a:spcPts val="0"/>
                        </a:spcAft>
                      </a:pPr>
                      <a:r>
                        <a:rPr lang="en-GB" sz="16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8159" marR="48159" marT="0" marB="0"/>
                </a:tc>
                <a:tc>
                  <a:txBody>
                    <a:bodyPr/>
                    <a:lstStyle/>
                    <a:p>
                      <a:pPr algn="ctr">
                        <a:lnSpc>
                          <a:spcPct val="107000"/>
                        </a:lnSpc>
                        <a:spcAft>
                          <a:spcPts val="0"/>
                        </a:spcAft>
                      </a:pPr>
                      <a:r>
                        <a:rPr lang="en-GB" sz="1600" dirty="0">
                          <a:effectLst/>
                        </a:rPr>
                        <a:t> </a:t>
                      </a:r>
                      <a:endParaRPr lang="en-GB" sz="1200" dirty="0">
                        <a:effectLst/>
                      </a:endParaRPr>
                    </a:p>
                    <a:p>
                      <a:pPr algn="ctr">
                        <a:lnSpc>
                          <a:spcPct val="107000"/>
                        </a:lnSpc>
                        <a:spcAft>
                          <a:spcPts val="0"/>
                        </a:spcAft>
                      </a:pPr>
                      <a:r>
                        <a:rPr lang="en-GB" sz="1600" dirty="0">
                          <a:effectLst/>
                        </a:rPr>
                        <a:t>I can use the internet to find information and then create a fact file.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8159" marR="48159" marT="0" marB="0"/>
                </a:tc>
                <a:extLst>
                  <a:ext uri="{0D108BD9-81ED-4DB2-BD59-A6C34878D82A}">
                    <a16:rowId xmlns:a16="http://schemas.microsoft.com/office/drawing/2014/main" val="2315672238"/>
                  </a:ext>
                </a:extLst>
              </a:tr>
            </a:tbl>
          </a:graphicData>
        </a:graphic>
      </p:graphicFrame>
      <p:pic>
        <p:nvPicPr>
          <p:cNvPr id="2051" name="Picture 4" descr="D547E3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8483" y="2226945"/>
            <a:ext cx="1438563" cy="88403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5" descr="E8A0A88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2873" y="4691846"/>
            <a:ext cx="1149699" cy="9514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1" descr="BEB9C1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7025" y="283181"/>
            <a:ext cx="1321480" cy="679094"/>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2" descr="1B9A8188"/>
          <p:cNvPicPr>
            <a:picLocks noChangeAspect="1" noChangeArrowheads="1"/>
          </p:cNvPicPr>
          <p:nvPr/>
        </p:nvPicPr>
        <p:blipFill>
          <a:blip r:embed="rId5">
            <a:extLst>
              <a:ext uri="{28A0092B-C50C-407E-A947-70E740481C1C}">
                <a14:useLocalDpi xmlns:a14="http://schemas.microsoft.com/office/drawing/2010/main" val="0"/>
              </a:ext>
            </a:extLst>
          </a:blip>
          <a:srcRect t="8781" r="12154"/>
          <a:stretch>
            <a:fillRect/>
          </a:stretch>
        </p:blipFill>
        <p:spPr bwMode="auto">
          <a:xfrm>
            <a:off x="2782277" y="1191461"/>
            <a:ext cx="816191" cy="8062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7" descr="B9198CE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7025" y="3340164"/>
            <a:ext cx="1372629" cy="95713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Users\cara.gallagher\AppData\Local\Microsoft\Windows\INetCache\Content.MSO\4EC0A3E.tmp"/>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10337" y="6006709"/>
            <a:ext cx="560070" cy="740410"/>
          </a:xfrm>
          <a:prstGeom prst="rect">
            <a:avLst/>
          </a:prstGeom>
          <a:noFill/>
          <a:ln>
            <a:noFill/>
          </a:ln>
        </p:spPr>
      </p:pic>
    </p:spTree>
    <p:extLst>
      <p:ext uri="{BB962C8B-B14F-4D97-AF65-F5344CB8AC3E}">
        <p14:creationId xmlns:p14="http://schemas.microsoft.com/office/powerpoint/2010/main" val="354162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60502" y="2425149"/>
            <a:ext cx="3243470" cy="4104520"/>
            <a:chOff x="627823" y="327992"/>
            <a:chExt cx="3243470" cy="4104520"/>
          </a:xfrm>
        </p:grpSpPr>
        <p:pic>
          <p:nvPicPr>
            <p:cNvPr id="8" name="Picture 7"/>
            <p:cNvPicPr>
              <a:picLocks noChangeAspect="1"/>
            </p:cNvPicPr>
            <p:nvPr/>
          </p:nvPicPr>
          <p:blipFill rotWithShape="1">
            <a:blip r:embed="rId2"/>
            <a:srcRect t="291" r="2936"/>
            <a:stretch/>
          </p:blipFill>
          <p:spPr>
            <a:xfrm>
              <a:off x="627823" y="327992"/>
              <a:ext cx="2284342" cy="2293249"/>
            </a:xfrm>
            <a:prstGeom prst="rect">
              <a:avLst/>
            </a:prstGeom>
          </p:spPr>
        </p:pic>
        <p:sp>
          <p:nvSpPr>
            <p:cNvPr id="9" name="Rectangle 8"/>
            <p:cNvSpPr/>
            <p:nvPr/>
          </p:nvSpPr>
          <p:spPr>
            <a:xfrm>
              <a:off x="627823" y="2678186"/>
              <a:ext cx="3243470" cy="1754326"/>
            </a:xfrm>
            <a:prstGeom prst="rect">
              <a:avLst/>
            </a:prstGeom>
            <a:solidFill>
              <a:schemeClr val="bg1"/>
            </a:solidFill>
            <a:ln>
              <a:solidFill>
                <a:schemeClr val="tx1"/>
              </a:solidFill>
            </a:ln>
          </p:spPr>
          <p:txBody>
            <a:bodyPr wrap="square">
              <a:spAutoFit/>
            </a:bodyPr>
            <a:lstStyle/>
            <a:p>
              <a:pPr marL="285750" indent="-285750">
                <a:buFont typeface="Arial" panose="020B0604020202020204" pitchFamily="34" charset="0"/>
                <a:buChar char="•"/>
              </a:pPr>
              <a:r>
                <a:rPr lang="en-GB" b="1" dirty="0">
                  <a:solidFill>
                    <a:schemeClr val="tx1">
                      <a:lumMod val="95000"/>
                      <a:lumOff val="5000"/>
                    </a:schemeClr>
                  </a:solidFill>
                  <a:latin typeface="+mj-lt"/>
                </a:rPr>
                <a:t>Enhance Language Skills</a:t>
              </a:r>
            </a:p>
            <a:p>
              <a:pPr marL="285750" indent="-285750">
                <a:buFont typeface="Arial" panose="020B0604020202020204" pitchFamily="34" charset="0"/>
                <a:buChar char="•"/>
              </a:pPr>
              <a:r>
                <a:rPr lang="en-GB" b="1" dirty="0">
                  <a:solidFill>
                    <a:schemeClr val="tx1">
                      <a:lumMod val="95000"/>
                      <a:lumOff val="5000"/>
                    </a:schemeClr>
                  </a:solidFill>
                  <a:latin typeface="+mj-lt"/>
                </a:rPr>
                <a:t>Boost Confidence &amp; Engagement</a:t>
              </a:r>
              <a:endParaRPr lang="en-GB" dirty="0">
                <a:solidFill>
                  <a:schemeClr val="tx1">
                    <a:lumMod val="95000"/>
                    <a:lumOff val="5000"/>
                  </a:schemeClr>
                </a:solidFill>
                <a:latin typeface="+mj-lt"/>
              </a:endParaRPr>
            </a:p>
            <a:p>
              <a:pPr marL="285750" indent="-285750">
                <a:buFont typeface="Arial" panose="020B0604020202020204" pitchFamily="34" charset="0"/>
                <a:buChar char="•"/>
              </a:pPr>
              <a:r>
                <a:rPr lang="en-GB" b="1" dirty="0">
                  <a:solidFill>
                    <a:schemeClr val="tx1">
                      <a:lumMod val="95000"/>
                      <a:lumOff val="5000"/>
                    </a:schemeClr>
                  </a:solidFill>
                  <a:latin typeface="+mj-lt"/>
                </a:rPr>
                <a:t>Develop Core Language Skills</a:t>
              </a:r>
            </a:p>
            <a:p>
              <a:pPr marL="285750" indent="-285750">
                <a:buFont typeface="Arial" panose="020B0604020202020204" pitchFamily="34" charset="0"/>
                <a:buChar char="•"/>
              </a:pPr>
              <a:r>
                <a:rPr lang="en-GB" b="1" dirty="0">
                  <a:solidFill>
                    <a:schemeClr val="tx1">
                      <a:lumMod val="95000"/>
                      <a:lumOff val="5000"/>
                    </a:schemeClr>
                  </a:solidFill>
                  <a:latin typeface="+mj-lt"/>
                </a:rPr>
                <a:t>Foster Inclusivity</a:t>
              </a:r>
            </a:p>
            <a:p>
              <a:pPr marL="285750" indent="-285750">
                <a:buFont typeface="Arial" panose="020B0604020202020204" pitchFamily="34" charset="0"/>
                <a:buChar char="•"/>
              </a:pPr>
              <a:r>
                <a:rPr lang="en-GB" b="1" dirty="0">
                  <a:solidFill>
                    <a:schemeClr val="tx1">
                      <a:lumMod val="95000"/>
                      <a:lumOff val="5000"/>
                    </a:schemeClr>
                  </a:solidFill>
                  <a:latin typeface="+mj-lt"/>
                </a:rPr>
                <a:t>Creative Expression</a:t>
              </a:r>
              <a:endParaRPr lang="en-GB" b="0" i="0" dirty="0">
                <a:solidFill>
                  <a:schemeClr val="tx1">
                    <a:lumMod val="95000"/>
                    <a:lumOff val="5000"/>
                  </a:schemeClr>
                </a:solidFill>
                <a:effectLst/>
                <a:latin typeface="+mj-lt"/>
              </a:endParaRPr>
            </a:p>
          </p:txBody>
        </p:sp>
      </p:grpSp>
      <p:grpSp>
        <p:nvGrpSpPr>
          <p:cNvPr id="14" name="Group 13"/>
          <p:cNvGrpSpPr/>
          <p:nvPr/>
        </p:nvGrpSpPr>
        <p:grpSpPr>
          <a:xfrm>
            <a:off x="3251235" y="595367"/>
            <a:ext cx="7343878" cy="2809875"/>
            <a:chOff x="4453870" y="255601"/>
            <a:chExt cx="7343878" cy="2809875"/>
          </a:xfrm>
        </p:grpSpPr>
        <p:pic>
          <p:nvPicPr>
            <p:cNvPr id="11" name="Picture 10"/>
            <p:cNvPicPr>
              <a:picLocks noChangeAspect="1"/>
            </p:cNvPicPr>
            <p:nvPr/>
          </p:nvPicPr>
          <p:blipFill>
            <a:blip r:embed="rId3"/>
            <a:stretch>
              <a:fillRect/>
            </a:stretch>
          </p:blipFill>
          <p:spPr>
            <a:xfrm>
              <a:off x="4453870" y="255601"/>
              <a:ext cx="2466975" cy="2809875"/>
            </a:xfrm>
            <a:prstGeom prst="rect">
              <a:avLst/>
            </a:prstGeom>
          </p:spPr>
        </p:pic>
        <p:sp>
          <p:nvSpPr>
            <p:cNvPr id="12" name="Rectangle 11"/>
            <p:cNvSpPr/>
            <p:nvPr/>
          </p:nvSpPr>
          <p:spPr>
            <a:xfrm>
              <a:off x="6961739" y="255601"/>
              <a:ext cx="4836009" cy="1477328"/>
            </a:xfrm>
            <a:prstGeom prst="rect">
              <a:avLst/>
            </a:prstGeom>
            <a:solidFill>
              <a:schemeClr val="bg1"/>
            </a:solidFill>
            <a:ln>
              <a:solidFill>
                <a:schemeClr val="tx1"/>
              </a:solidFill>
            </a:ln>
          </p:spPr>
          <p:txBody>
            <a:bodyPr wrap="square">
              <a:spAutoFit/>
            </a:bodyPr>
            <a:lstStyle/>
            <a:p>
              <a:r>
                <a:rPr lang="en-GB" dirty="0">
                  <a:solidFill>
                    <a:srgbClr val="000000"/>
                  </a:solidFill>
                  <a:latin typeface="+mj-lt"/>
                </a:rPr>
                <a:t>Tales Toolkit storytelling lays strong foundations for the skills and characteristics of effective learning. It's proven to develop language, literacy, social skills, creativity, confidence, empathy, boys writing, problem solving, maths and lots more.</a:t>
              </a:r>
              <a:endParaRPr lang="en-GB" dirty="0">
                <a:latin typeface="+mj-lt"/>
              </a:endParaRPr>
            </a:p>
          </p:txBody>
        </p:sp>
      </p:grpSp>
      <p:grpSp>
        <p:nvGrpSpPr>
          <p:cNvPr id="22" name="Group 21"/>
          <p:cNvGrpSpPr/>
          <p:nvPr/>
        </p:nvGrpSpPr>
        <p:grpSpPr>
          <a:xfrm>
            <a:off x="7931426" y="2353503"/>
            <a:ext cx="3866322" cy="3706701"/>
            <a:chOff x="7931426" y="2353503"/>
            <a:chExt cx="3866322" cy="3706701"/>
          </a:xfrm>
        </p:grpSpPr>
        <p:pic>
          <p:nvPicPr>
            <p:cNvPr id="15" name="Picture 14"/>
            <p:cNvPicPr>
              <a:picLocks noChangeAspect="1"/>
            </p:cNvPicPr>
            <p:nvPr/>
          </p:nvPicPr>
          <p:blipFill rotWithShape="1">
            <a:blip r:embed="rId4"/>
            <a:srcRect l="3515" r="2251"/>
            <a:stretch/>
          </p:blipFill>
          <p:spPr>
            <a:xfrm>
              <a:off x="9392478" y="2353503"/>
              <a:ext cx="2405270" cy="2406981"/>
            </a:xfrm>
            <a:prstGeom prst="rect">
              <a:avLst/>
            </a:prstGeom>
          </p:spPr>
        </p:pic>
        <p:sp>
          <p:nvSpPr>
            <p:cNvPr id="16" name="TextBox 15"/>
            <p:cNvSpPr txBox="1"/>
            <p:nvPr/>
          </p:nvSpPr>
          <p:spPr>
            <a:xfrm>
              <a:off x="7931426" y="4859875"/>
              <a:ext cx="3866322" cy="1200329"/>
            </a:xfrm>
            <a:prstGeom prst="rect">
              <a:avLst/>
            </a:prstGeom>
            <a:solidFill>
              <a:schemeClr val="bg1"/>
            </a:solidFill>
            <a:ln>
              <a:solidFill>
                <a:schemeClr val="tx1"/>
              </a:solidFill>
            </a:ln>
          </p:spPr>
          <p:txBody>
            <a:bodyPr wrap="square" rtlCol="0">
              <a:spAutoFit/>
            </a:bodyPr>
            <a:lstStyle/>
            <a:p>
              <a:pPr algn="r"/>
              <a:r>
                <a:rPr lang="en-GB" dirty="0">
                  <a:latin typeface="+mj-lt"/>
                </a:rPr>
                <a:t>Think Equal has designed a programme to teach social and emotional learning to early years pupils, using picture books and accompanying activities.</a:t>
              </a:r>
            </a:p>
          </p:txBody>
        </p:sp>
      </p:grpSp>
      <p:sp>
        <p:nvSpPr>
          <p:cNvPr id="2" name="TextBox 1"/>
          <p:cNvSpPr txBox="1"/>
          <p:nvPr/>
        </p:nvSpPr>
        <p:spPr>
          <a:xfrm>
            <a:off x="360502" y="486037"/>
            <a:ext cx="2571541" cy="954107"/>
          </a:xfrm>
          <a:prstGeom prst="rect">
            <a:avLst/>
          </a:prstGeom>
          <a:noFill/>
        </p:spPr>
        <p:txBody>
          <a:bodyPr wrap="square" rtlCol="0">
            <a:spAutoFit/>
          </a:bodyPr>
          <a:lstStyle/>
          <a:p>
            <a:r>
              <a:rPr lang="en-GB" sz="2800" dirty="0"/>
              <a:t>Nursery and Reception</a:t>
            </a:r>
          </a:p>
        </p:txBody>
      </p:sp>
    </p:spTree>
    <p:extLst>
      <p:ext uri="{BB962C8B-B14F-4D97-AF65-F5344CB8AC3E}">
        <p14:creationId xmlns:p14="http://schemas.microsoft.com/office/powerpoint/2010/main" val="189139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516673" y="183963"/>
            <a:ext cx="4314825" cy="4560464"/>
            <a:chOff x="797821" y="186936"/>
            <a:chExt cx="4314825" cy="4560464"/>
          </a:xfrm>
        </p:grpSpPr>
        <p:pic>
          <p:nvPicPr>
            <p:cNvPr id="4" name="Picture 3"/>
            <p:cNvPicPr>
              <a:picLocks noChangeAspect="1"/>
            </p:cNvPicPr>
            <p:nvPr/>
          </p:nvPicPr>
          <p:blipFill>
            <a:blip r:embed="rId2"/>
            <a:stretch>
              <a:fillRect/>
            </a:stretch>
          </p:blipFill>
          <p:spPr>
            <a:xfrm>
              <a:off x="797821" y="186936"/>
              <a:ext cx="4314825" cy="1895475"/>
            </a:xfrm>
            <a:prstGeom prst="rect">
              <a:avLst/>
            </a:prstGeom>
          </p:spPr>
        </p:pic>
        <p:sp>
          <p:nvSpPr>
            <p:cNvPr id="5" name="Rectangle 4"/>
            <p:cNvSpPr/>
            <p:nvPr/>
          </p:nvSpPr>
          <p:spPr>
            <a:xfrm>
              <a:off x="797821" y="2162077"/>
              <a:ext cx="2382700" cy="2585323"/>
            </a:xfrm>
            <a:prstGeom prst="rect">
              <a:avLst/>
            </a:prstGeom>
            <a:solidFill>
              <a:schemeClr val="bg1"/>
            </a:solidFill>
            <a:ln>
              <a:solidFill>
                <a:schemeClr val="tx1"/>
              </a:solidFill>
            </a:ln>
          </p:spPr>
          <p:txBody>
            <a:bodyPr wrap="square">
              <a:spAutoFit/>
            </a:bodyPr>
            <a:lstStyle/>
            <a:p>
              <a:r>
                <a:rPr lang="en-GB" dirty="0">
                  <a:solidFill>
                    <a:srgbClr val="000000"/>
                  </a:solidFill>
                  <a:latin typeface="+mj-lt"/>
                </a:rPr>
                <a:t>Wiggle is a worm who likes to bring things to share with the children, like a thought-provoking object, a story, an action song and a craft, all connected around a Christian theme.</a:t>
              </a:r>
              <a:endParaRPr lang="en-GB" dirty="0">
                <a:latin typeface="+mj-lt"/>
              </a:endParaRPr>
            </a:p>
          </p:txBody>
        </p:sp>
      </p:grpSp>
      <p:grpSp>
        <p:nvGrpSpPr>
          <p:cNvPr id="9" name="Group 8"/>
          <p:cNvGrpSpPr/>
          <p:nvPr/>
        </p:nvGrpSpPr>
        <p:grpSpPr>
          <a:xfrm>
            <a:off x="3507840" y="4413399"/>
            <a:ext cx="8541906" cy="2197376"/>
            <a:chOff x="3086876" y="4551294"/>
            <a:chExt cx="8541906" cy="2197376"/>
          </a:xfrm>
        </p:grpSpPr>
        <p:pic>
          <p:nvPicPr>
            <p:cNvPr id="7" name="Picture 6"/>
            <p:cNvPicPr>
              <a:picLocks noChangeAspect="1"/>
            </p:cNvPicPr>
            <p:nvPr/>
          </p:nvPicPr>
          <p:blipFill>
            <a:blip r:embed="rId3"/>
            <a:stretch>
              <a:fillRect/>
            </a:stretch>
          </p:blipFill>
          <p:spPr>
            <a:xfrm>
              <a:off x="3086876" y="4551294"/>
              <a:ext cx="2361010" cy="2197376"/>
            </a:xfrm>
            <a:prstGeom prst="rect">
              <a:avLst/>
            </a:prstGeom>
          </p:spPr>
        </p:pic>
        <p:sp>
          <p:nvSpPr>
            <p:cNvPr id="8" name="Rectangle 7"/>
            <p:cNvSpPr/>
            <p:nvPr/>
          </p:nvSpPr>
          <p:spPr>
            <a:xfrm>
              <a:off x="5532782" y="5425231"/>
              <a:ext cx="6096000" cy="1323439"/>
            </a:xfrm>
            <a:prstGeom prst="rect">
              <a:avLst/>
            </a:prstGeom>
            <a:solidFill>
              <a:schemeClr val="bg1"/>
            </a:solidFill>
            <a:ln>
              <a:solidFill>
                <a:schemeClr val="tx1"/>
              </a:solidFill>
            </a:ln>
          </p:spPr>
          <p:txBody>
            <a:bodyPr>
              <a:spAutoFit/>
            </a:bodyPr>
            <a:lstStyle/>
            <a:p>
              <a:r>
                <a:rPr lang="en-GB" sz="2000" dirty="0">
                  <a:solidFill>
                    <a:schemeClr val="tx1">
                      <a:lumMod val="95000"/>
                      <a:lumOff val="5000"/>
                    </a:schemeClr>
                  </a:solidFill>
                  <a:latin typeface="+mj-lt"/>
                </a:rPr>
                <a:t>Ready Steady Write is an evidence-based primary writing scheme, built around high-quality, language-rich literature, it provides a structured and sequenced approach that develops confident, independent writers.</a:t>
              </a:r>
            </a:p>
          </p:txBody>
        </p:sp>
      </p:grpSp>
      <p:grpSp>
        <p:nvGrpSpPr>
          <p:cNvPr id="12" name="Group 11"/>
          <p:cNvGrpSpPr/>
          <p:nvPr/>
        </p:nvGrpSpPr>
        <p:grpSpPr>
          <a:xfrm>
            <a:off x="192365" y="3073920"/>
            <a:ext cx="2872408" cy="3719434"/>
            <a:chOff x="9028251" y="612850"/>
            <a:chExt cx="2872408" cy="3719434"/>
          </a:xfrm>
        </p:grpSpPr>
        <p:pic>
          <p:nvPicPr>
            <p:cNvPr id="10" name="Picture 9"/>
            <p:cNvPicPr>
              <a:picLocks noChangeAspect="1"/>
            </p:cNvPicPr>
            <p:nvPr/>
          </p:nvPicPr>
          <p:blipFill>
            <a:blip r:embed="rId4"/>
            <a:stretch>
              <a:fillRect/>
            </a:stretch>
          </p:blipFill>
          <p:spPr>
            <a:xfrm>
              <a:off x="9028251" y="612850"/>
              <a:ext cx="1659833" cy="1670507"/>
            </a:xfrm>
            <a:prstGeom prst="rect">
              <a:avLst/>
            </a:prstGeom>
          </p:spPr>
        </p:pic>
        <p:sp>
          <p:nvSpPr>
            <p:cNvPr id="11" name="Rectangle 10"/>
            <p:cNvSpPr/>
            <p:nvPr/>
          </p:nvSpPr>
          <p:spPr>
            <a:xfrm>
              <a:off x="9028251" y="2393292"/>
              <a:ext cx="2872408" cy="1938992"/>
            </a:xfrm>
            <a:prstGeom prst="rect">
              <a:avLst/>
            </a:prstGeom>
            <a:solidFill>
              <a:schemeClr val="bg1"/>
            </a:solidFill>
            <a:ln>
              <a:solidFill>
                <a:schemeClr val="tx1"/>
              </a:solidFill>
            </a:ln>
          </p:spPr>
          <p:txBody>
            <a:bodyPr wrap="square">
              <a:spAutoFit/>
            </a:bodyPr>
            <a:lstStyle/>
            <a:p>
              <a:r>
                <a:rPr lang="en-GB" sz="2000" dirty="0">
                  <a:solidFill>
                    <a:srgbClr val="002E63"/>
                  </a:solidFill>
                  <a:latin typeface="+mj-lt"/>
                </a:rPr>
                <a:t>Using games and songs and other learning methods to help children explore numbers and discover how fascinating they can be.</a:t>
              </a:r>
              <a:endParaRPr lang="en-GB" sz="2000" dirty="0">
                <a:latin typeface="+mj-lt"/>
              </a:endParaRPr>
            </a:p>
          </p:txBody>
        </p:sp>
      </p:grpSp>
      <p:grpSp>
        <p:nvGrpSpPr>
          <p:cNvPr id="13" name="Group 12"/>
          <p:cNvGrpSpPr/>
          <p:nvPr/>
        </p:nvGrpSpPr>
        <p:grpSpPr>
          <a:xfrm>
            <a:off x="40741" y="100331"/>
            <a:ext cx="6934197" cy="2739281"/>
            <a:chOff x="627823" y="3968263"/>
            <a:chExt cx="6934197" cy="2739281"/>
          </a:xfrm>
        </p:grpSpPr>
        <p:sp>
          <p:nvSpPr>
            <p:cNvPr id="14" name="Rectangle 13"/>
            <p:cNvSpPr/>
            <p:nvPr/>
          </p:nvSpPr>
          <p:spPr>
            <a:xfrm>
              <a:off x="627823" y="5784214"/>
              <a:ext cx="6934197" cy="923330"/>
            </a:xfrm>
            <a:prstGeom prst="rect">
              <a:avLst/>
            </a:prstGeom>
            <a:solidFill>
              <a:schemeClr val="bg1"/>
            </a:solidFill>
            <a:ln>
              <a:solidFill>
                <a:schemeClr val="tx1"/>
              </a:solidFill>
            </a:ln>
          </p:spPr>
          <p:txBody>
            <a:bodyPr wrap="square">
              <a:spAutoFit/>
            </a:bodyPr>
            <a:lstStyle/>
            <a:p>
              <a:r>
                <a:rPr lang="en-GB" dirty="0">
                  <a:solidFill>
                    <a:srgbClr val="333333"/>
                  </a:solidFill>
                  <a:latin typeface="Open Sans"/>
                </a:rPr>
                <a:t>SCARF: Safety, Caring, Achievement, Resilience, Friendship</a:t>
              </a:r>
            </a:p>
            <a:p>
              <a:r>
                <a:rPr lang="en-GB" dirty="0">
                  <a:solidFill>
                    <a:srgbClr val="333333"/>
                  </a:solidFill>
                  <a:latin typeface="Open Sans"/>
                </a:rPr>
                <a:t>As a whole-school approach to develop children’s health &amp; wellbeing through PSHE</a:t>
              </a:r>
              <a:endParaRPr lang="en-GB" b="0" i="0" dirty="0">
                <a:solidFill>
                  <a:srgbClr val="333333"/>
                </a:solidFill>
                <a:effectLst/>
                <a:latin typeface="Open Sans"/>
              </a:endParaRPr>
            </a:p>
          </p:txBody>
        </p:sp>
        <p:pic>
          <p:nvPicPr>
            <p:cNvPr id="15" name="Picture 14"/>
            <p:cNvPicPr>
              <a:picLocks noChangeAspect="1"/>
            </p:cNvPicPr>
            <p:nvPr/>
          </p:nvPicPr>
          <p:blipFill>
            <a:blip r:embed="rId5"/>
            <a:stretch>
              <a:fillRect/>
            </a:stretch>
          </p:blipFill>
          <p:spPr>
            <a:xfrm>
              <a:off x="5192366" y="3968263"/>
              <a:ext cx="2369654" cy="1783224"/>
            </a:xfrm>
            <a:prstGeom prst="rect">
              <a:avLst/>
            </a:prstGeom>
          </p:spPr>
        </p:pic>
      </p:grpSp>
      <p:sp>
        <p:nvSpPr>
          <p:cNvPr id="16" name="TextBox 15"/>
          <p:cNvSpPr txBox="1"/>
          <p:nvPr/>
        </p:nvSpPr>
        <p:spPr>
          <a:xfrm>
            <a:off x="342798" y="468723"/>
            <a:ext cx="2571541" cy="523220"/>
          </a:xfrm>
          <a:prstGeom prst="rect">
            <a:avLst/>
          </a:prstGeom>
          <a:noFill/>
        </p:spPr>
        <p:txBody>
          <a:bodyPr wrap="square" rtlCol="0">
            <a:spAutoFit/>
          </a:bodyPr>
          <a:lstStyle/>
          <a:p>
            <a:r>
              <a:rPr lang="en-GB" sz="2800" dirty="0"/>
              <a:t>Reception</a:t>
            </a:r>
          </a:p>
        </p:txBody>
      </p:sp>
    </p:spTree>
    <p:extLst>
      <p:ext uri="{BB962C8B-B14F-4D97-AF65-F5344CB8AC3E}">
        <p14:creationId xmlns:p14="http://schemas.microsoft.com/office/powerpoint/2010/main" val="236373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960" y="4404582"/>
            <a:ext cx="7048754" cy="3227790"/>
          </a:xfrm>
        </p:spPr>
        <p:txBody>
          <a:bodyPr>
            <a:normAutofit fontScale="90000"/>
          </a:bodyPr>
          <a:lstStyle/>
          <a:p>
            <a:r>
              <a:rPr lang="en-US" sz="2800" dirty="0"/>
              <a:t>We teach the sounds in sets.</a:t>
            </a:r>
            <a:br>
              <a:rPr lang="en-US" sz="2800" dirty="0"/>
            </a:br>
            <a:r>
              <a:rPr lang="en-US" sz="2800" dirty="0"/>
              <a:t/>
            </a:r>
            <a:br>
              <a:rPr lang="en-US" sz="2800" dirty="0"/>
            </a:br>
            <a:r>
              <a:rPr lang="en-US" sz="2800" dirty="0"/>
              <a:t>Children practice reading and spelling words containing these sounds.</a:t>
            </a:r>
            <a:br>
              <a:rPr lang="en-US" sz="2800" dirty="0"/>
            </a:br>
            <a:r>
              <a:rPr lang="en-US" sz="2800" dirty="0"/>
              <a:t/>
            </a:r>
            <a:br>
              <a:rPr lang="en-US" sz="2800" dirty="0"/>
            </a:br>
            <a:r>
              <a:rPr lang="en-US" sz="2800" dirty="0"/>
              <a:t>Then we give children decodable books containing sounds and words they can read. </a:t>
            </a:r>
            <a:r>
              <a:rPr lang="en-GB" sz="2800" dirty="0"/>
              <a:t/>
            </a:r>
            <a:br>
              <a:rPr lang="en-GB" sz="2800" dirty="0"/>
            </a:br>
            <a:r>
              <a:rPr lang="en-GB" sz="4000" dirty="0"/>
              <a:t/>
            </a:r>
            <a:br>
              <a:rPr lang="en-GB" sz="4000" dirty="0"/>
            </a:br>
            <a:r>
              <a:rPr lang="en-GB" sz="4000" dirty="0"/>
              <a:t/>
            </a:r>
            <a:br>
              <a:rPr lang="en-GB" sz="4000" dirty="0"/>
            </a:br>
            <a:endParaRPr lang="en-GB" sz="4000" dirty="0"/>
          </a:p>
        </p:txBody>
      </p:sp>
      <p:sp>
        <p:nvSpPr>
          <p:cNvPr id="9" name="Title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u="sng" dirty="0"/>
              <a:t>Phonics- Read, Write </a:t>
            </a:r>
            <a:r>
              <a:rPr lang="en-GB" u="sng" dirty="0" err="1"/>
              <a:t>Inc</a:t>
            </a:r>
            <a:r>
              <a:rPr lang="en-GB" u="sng" dirty="0"/>
              <a:t> </a:t>
            </a:r>
          </a:p>
        </p:txBody>
      </p:sp>
      <p:grpSp>
        <p:nvGrpSpPr>
          <p:cNvPr id="5" name="Group 4"/>
          <p:cNvGrpSpPr/>
          <p:nvPr/>
        </p:nvGrpSpPr>
        <p:grpSpPr>
          <a:xfrm>
            <a:off x="9953349" y="4323820"/>
            <a:ext cx="1587876" cy="637201"/>
            <a:chOff x="4814870" y="1776823"/>
            <a:chExt cx="3618366" cy="1856429"/>
          </a:xfrm>
        </p:grpSpPr>
        <p:pic>
          <p:nvPicPr>
            <p:cNvPr id="17" name="Picture 16" descr="Screen Shot 2016-04-13 at 10.33.1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44208" y="1844824"/>
              <a:ext cx="1989028" cy="936104"/>
            </a:xfrm>
            <a:prstGeom prst="rect">
              <a:avLst/>
            </a:prstGeom>
            <a:ln>
              <a:solidFill>
                <a:schemeClr val="tx1"/>
              </a:solidFill>
            </a:ln>
          </p:spPr>
        </p:pic>
        <p:pic>
          <p:nvPicPr>
            <p:cNvPr id="18" name="Picture 17" descr="Screen Shot 2016-04-13 at 10.33.4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546980">
              <a:off x="4814870" y="1776823"/>
              <a:ext cx="2087927" cy="977952"/>
            </a:xfrm>
            <a:prstGeom prst="rect">
              <a:avLst/>
            </a:prstGeom>
            <a:ln>
              <a:solidFill>
                <a:schemeClr val="tx1"/>
              </a:solidFill>
            </a:ln>
          </p:spPr>
        </p:pic>
        <p:pic>
          <p:nvPicPr>
            <p:cNvPr id="19" name="Picture 18" descr="Screen Shot 2016-04-13 at 10.33.58.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80112" y="2708920"/>
              <a:ext cx="1956427" cy="924332"/>
            </a:xfrm>
            <a:prstGeom prst="rect">
              <a:avLst/>
            </a:prstGeom>
            <a:ln>
              <a:solidFill>
                <a:schemeClr val="tx1"/>
              </a:solidFill>
            </a:ln>
          </p:spPr>
        </p:pic>
      </p:grpSp>
      <p:pic>
        <p:nvPicPr>
          <p:cNvPr id="6" name="Picture 5" descr="flashcards.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27591" y="3923773"/>
            <a:ext cx="1360845" cy="1338389"/>
          </a:xfrm>
          <a:prstGeom prst="rect">
            <a:avLst/>
          </a:prstGeom>
        </p:spPr>
      </p:pic>
      <p:sp>
        <p:nvSpPr>
          <p:cNvPr id="3" name="Rectangle 2"/>
          <p:cNvSpPr/>
          <p:nvPr/>
        </p:nvSpPr>
        <p:spPr>
          <a:xfrm>
            <a:off x="814960" y="1467021"/>
            <a:ext cx="10910777" cy="2400657"/>
          </a:xfrm>
          <a:prstGeom prst="rect">
            <a:avLst/>
          </a:prstGeom>
        </p:spPr>
        <p:txBody>
          <a:bodyPr wrap="square">
            <a:spAutoFit/>
          </a:bodyPr>
          <a:lstStyle/>
          <a:p>
            <a:pPr lvl="0" defTabSz="457200">
              <a:buClr>
                <a:schemeClr val="dk1"/>
              </a:buClr>
              <a:buSzPct val="25000"/>
              <a:defRPr/>
            </a:pPr>
            <a:r>
              <a:rPr lang="en-US" sz="2500" dirty="0">
                <a:latin typeface="+mj-lt"/>
              </a:rPr>
              <a:t>We use 44 sounds to make all the words that are in the English language.                                     </a:t>
            </a:r>
            <a:br>
              <a:rPr lang="en-US" sz="2500" dirty="0">
                <a:latin typeface="+mj-lt"/>
              </a:rPr>
            </a:br>
            <a:r>
              <a:rPr lang="en-US" sz="2500" dirty="0">
                <a:latin typeface="+mj-lt"/>
              </a:rPr>
              <a:t/>
            </a:r>
            <a:br>
              <a:rPr lang="en-US" sz="2500" dirty="0">
                <a:latin typeface="+mj-lt"/>
              </a:rPr>
            </a:br>
            <a:r>
              <a:rPr lang="en-US" sz="2500" dirty="0">
                <a:latin typeface="+mj-lt"/>
              </a:rPr>
              <a:t>However we only have 26 letters.</a:t>
            </a:r>
          </a:p>
          <a:p>
            <a:pPr lvl="0" defTabSz="457200">
              <a:buClr>
                <a:schemeClr val="dk1"/>
              </a:buClr>
              <a:buSzPct val="25000"/>
              <a:defRPr/>
            </a:pPr>
            <a:endParaRPr lang="en-US" sz="2500" dirty="0">
              <a:latin typeface="+mj-lt"/>
            </a:endParaRPr>
          </a:p>
          <a:p>
            <a:pPr lvl="0" defTabSz="457200">
              <a:buClr>
                <a:schemeClr val="dk1"/>
              </a:buClr>
              <a:buSzPct val="25000"/>
              <a:defRPr/>
            </a:pPr>
            <a:r>
              <a:rPr lang="en-US" sz="2500" dirty="0">
                <a:latin typeface="+mj-lt"/>
              </a:rPr>
              <a:t>The 26 letters work singly, in pairs and sometimes in three’s to represent one sound.</a:t>
            </a:r>
          </a:p>
          <a:p>
            <a:pPr lvl="0" defTabSz="457200">
              <a:buClr>
                <a:schemeClr val="dk1"/>
              </a:buClr>
              <a:buSzPct val="25000"/>
              <a:defRPr/>
            </a:pPr>
            <a:r>
              <a:rPr lang="en-US" sz="2500" dirty="0">
                <a:latin typeface="+mj-lt"/>
                <a:ea typeface="Times New Roman"/>
                <a:cs typeface="Times New Roman"/>
                <a:sym typeface="Times New Roman"/>
              </a:rPr>
              <a:t>We have to </a:t>
            </a:r>
            <a:r>
              <a:rPr lang="en-US" sz="2500" dirty="0">
                <a:solidFill>
                  <a:schemeClr val="dk1"/>
                </a:solidFill>
                <a:latin typeface="+mj-lt"/>
                <a:ea typeface="Times New Roman"/>
                <a:cs typeface="Times New Roman"/>
                <a:sym typeface="Times New Roman"/>
              </a:rPr>
              <a:t>group letter</a:t>
            </a:r>
            <a:r>
              <a:rPr lang="en-US" sz="2500" dirty="0">
                <a:latin typeface="+mj-lt"/>
                <a:ea typeface="Times New Roman"/>
                <a:cs typeface="Times New Roman"/>
                <a:sym typeface="Times New Roman"/>
              </a:rPr>
              <a:t>s together to write some sounds e.g. ‘</a:t>
            </a:r>
            <a:r>
              <a:rPr lang="en-US" sz="2500" dirty="0" err="1">
                <a:latin typeface="+mj-lt"/>
                <a:ea typeface="Times New Roman"/>
                <a:cs typeface="Times New Roman"/>
                <a:sym typeface="Times New Roman"/>
              </a:rPr>
              <a:t>igh</a:t>
            </a:r>
            <a:r>
              <a:rPr lang="en-US" sz="2500" dirty="0">
                <a:latin typeface="+mj-lt"/>
                <a:ea typeface="Times New Roman"/>
                <a:cs typeface="Times New Roman"/>
                <a:sym typeface="Times New Roman"/>
              </a:rPr>
              <a:t>’, ‘air’.</a:t>
            </a:r>
            <a:endParaRPr lang="en-GB" sz="2500" dirty="0">
              <a:latin typeface="+mj-lt"/>
            </a:endParaRPr>
          </a:p>
        </p:txBody>
      </p:sp>
      <p:pic>
        <p:nvPicPr>
          <p:cNvPr id="20" name="Picture 19">
            <a:extLst>
              <a:ext uri="{FF2B5EF4-FFF2-40B4-BE49-F238E27FC236}">
                <a16:creationId xmlns:a16="http://schemas.microsoft.com/office/drawing/2014/main" id="{F2899D2E-4D50-3F45-B1A3-F14ED3381A4B}"/>
              </a:ext>
            </a:extLst>
          </p:cNvPr>
          <p:cNvPicPr>
            <a:picLocks noChangeAspect="1"/>
          </p:cNvPicPr>
          <p:nvPr/>
        </p:nvPicPr>
        <p:blipFill>
          <a:blip r:embed="rId6"/>
          <a:stretch>
            <a:fillRect/>
          </a:stretch>
        </p:blipFill>
        <p:spPr>
          <a:xfrm>
            <a:off x="9288436" y="5558754"/>
            <a:ext cx="1234631" cy="897816"/>
          </a:xfrm>
          <a:prstGeom prst="rect">
            <a:avLst/>
          </a:prstGeom>
          <a:ln>
            <a:solidFill>
              <a:schemeClr val="accent5"/>
            </a:solidFill>
          </a:ln>
        </p:spPr>
      </p:pic>
      <p:pic>
        <p:nvPicPr>
          <p:cNvPr id="11" name="Picture 10"/>
          <p:cNvPicPr>
            <a:picLocks noChangeAspect="1"/>
          </p:cNvPicPr>
          <p:nvPr/>
        </p:nvPicPr>
        <p:blipFill>
          <a:blip r:embed="rId7"/>
          <a:stretch>
            <a:fillRect/>
          </a:stretch>
        </p:blipFill>
        <p:spPr>
          <a:xfrm>
            <a:off x="7125150" y="39317"/>
            <a:ext cx="4786556" cy="1498400"/>
          </a:xfrm>
          <a:prstGeom prst="rect">
            <a:avLst/>
          </a:prstGeom>
        </p:spPr>
      </p:pic>
    </p:spTree>
    <p:extLst>
      <p:ext uri="{BB962C8B-B14F-4D97-AF65-F5344CB8AC3E}">
        <p14:creationId xmlns:p14="http://schemas.microsoft.com/office/powerpoint/2010/main" val="292221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u="sng" dirty="0" err="1"/>
              <a:t>WellComm</a:t>
            </a:r>
            <a:endParaRPr lang="en-GB" u="sng" dirty="0"/>
          </a:p>
        </p:txBody>
      </p:sp>
      <p:sp>
        <p:nvSpPr>
          <p:cNvPr id="3" name="Rectangle 2"/>
          <p:cNvSpPr/>
          <p:nvPr/>
        </p:nvSpPr>
        <p:spPr>
          <a:xfrm>
            <a:off x="640611" y="1458056"/>
            <a:ext cx="10910777" cy="4893647"/>
          </a:xfrm>
          <a:prstGeom prst="rect">
            <a:avLst/>
          </a:prstGeom>
        </p:spPr>
        <p:txBody>
          <a:bodyPr wrap="square">
            <a:spAutoFit/>
          </a:bodyPr>
          <a:lstStyle/>
          <a:p>
            <a:pPr marL="176213" indent="0"/>
            <a:r>
              <a:rPr lang="en-GB" sz="2400" dirty="0">
                <a:solidFill>
                  <a:schemeClr val="tx1">
                    <a:lumMod val="95000"/>
                    <a:lumOff val="5000"/>
                  </a:schemeClr>
                </a:solidFill>
                <a:latin typeface="+mj-lt"/>
              </a:rPr>
              <a:t>A Speech and language toolkit that can be used with children from 6 months to 6 years of age. </a:t>
            </a:r>
          </a:p>
          <a:p>
            <a:pPr marL="176213" indent="0"/>
            <a:endParaRPr lang="en-GB" sz="2400" dirty="0">
              <a:solidFill>
                <a:schemeClr val="tx1">
                  <a:lumMod val="95000"/>
                  <a:lumOff val="5000"/>
                </a:schemeClr>
              </a:solidFill>
              <a:latin typeface="+mj-lt"/>
            </a:endParaRPr>
          </a:p>
          <a:p>
            <a:pPr marL="176213" indent="0"/>
            <a:r>
              <a:rPr lang="en-GB" sz="2400" dirty="0">
                <a:solidFill>
                  <a:schemeClr val="tx1">
                    <a:lumMod val="95000"/>
                    <a:lumOff val="5000"/>
                  </a:schemeClr>
                </a:solidFill>
                <a:latin typeface="+mj-lt"/>
              </a:rPr>
              <a:t>We have been trained to carry out the short assessment activities which may identify areas of concern in language, communication and interaction.</a:t>
            </a:r>
          </a:p>
          <a:p>
            <a:pPr marL="176213" indent="0"/>
            <a:endParaRPr lang="en-GB" sz="2400" dirty="0">
              <a:solidFill>
                <a:schemeClr val="tx1">
                  <a:lumMod val="95000"/>
                  <a:lumOff val="5000"/>
                </a:schemeClr>
              </a:solidFill>
              <a:latin typeface="+mj-lt"/>
            </a:endParaRPr>
          </a:p>
          <a:p>
            <a:pPr marL="176213" indent="0"/>
            <a:r>
              <a:rPr lang="en-GB" sz="2400" dirty="0">
                <a:solidFill>
                  <a:schemeClr val="tx1">
                    <a:lumMod val="95000"/>
                    <a:lumOff val="5000"/>
                  </a:schemeClr>
                </a:solidFill>
                <a:latin typeface="+mj-lt"/>
              </a:rPr>
              <a:t>Findings are shared with you so that we can support your child in the best way. </a:t>
            </a:r>
          </a:p>
          <a:p>
            <a:pPr marL="176213" indent="0"/>
            <a:endParaRPr lang="en-GB" sz="2400" dirty="0">
              <a:solidFill>
                <a:schemeClr val="tx1">
                  <a:lumMod val="95000"/>
                  <a:lumOff val="5000"/>
                </a:schemeClr>
              </a:solidFill>
              <a:latin typeface="+mj-lt"/>
            </a:endParaRPr>
          </a:p>
          <a:p>
            <a:pPr marL="176213" indent="0"/>
            <a:r>
              <a:rPr lang="en-GB" sz="2400" dirty="0">
                <a:solidFill>
                  <a:schemeClr val="tx1">
                    <a:lumMod val="95000"/>
                    <a:lumOff val="5000"/>
                  </a:schemeClr>
                </a:solidFill>
                <a:latin typeface="+mj-lt"/>
              </a:rPr>
              <a:t>If there is little, or no progress in the areas following support from home and school we can gain further support from the speech therapy service.</a:t>
            </a:r>
          </a:p>
          <a:p>
            <a:pPr marL="176213" indent="0"/>
            <a:endParaRPr lang="en-GB" sz="2400" dirty="0">
              <a:solidFill>
                <a:schemeClr val="tx1">
                  <a:lumMod val="95000"/>
                  <a:lumOff val="5000"/>
                </a:schemeClr>
              </a:solidFill>
              <a:latin typeface="+mj-lt"/>
            </a:endParaRPr>
          </a:p>
          <a:p>
            <a:pPr marL="176213" indent="0"/>
            <a:r>
              <a:rPr lang="en-GB" sz="2400" b="1" dirty="0">
                <a:solidFill>
                  <a:schemeClr val="tx1">
                    <a:lumMod val="95000"/>
                    <a:lumOff val="5000"/>
                  </a:schemeClr>
                </a:solidFill>
                <a:latin typeface="+mj-lt"/>
              </a:rPr>
              <a:t>Early support is key and by working together we can give your </a:t>
            </a:r>
          </a:p>
          <a:p>
            <a:pPr marL="176213" indent="0"/>
            <a:r>
              <a:rPr lang="en-GB" sz="2400" b="1" dirty="0">
                <a:solidFill>
                  <a:schemeClr val="tx1">
                    <a:lumMod val="95000"/>
                    <a:lumOff val="5000"/>
                  </a:schemeClr>
                </a:solidFill>
                <a:latin typeface="+mj-lt"/>
              </a:rPr>
              <a:t>child the best start.</a:t>
            </a:r>
          </a:p>
        </p:txBody>
      </p:sp>
      <p:pic>
        <p:nvPicPr>
          <p:cNvPr id="11" name="Picture 2" descr="Children's Therapies on Twitter: &quot;Hot off the press! Our very own copy of  the new ed wellcomm screening tool! @GL_Assessment @SWBHnhs @TobyLewis_SWBH  http://t.co/wbjqoWUpCB&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2941" y="4851459"/>
            <a:ext cx="2407754" cy="1803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964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446" y="2432276"/>
            <a:ext cx="7048754" cy="3227790"/>
          </a:xfrm>
        </p:spPr>
        <p:txBody>
          <a:bodyPr>
            <a:normAutofit/>
          </a:bodyPr>
          <a:lstStyle/>
          <a:p>
            <a:r>
              <a:rPr lang="en-GB" sz="2800" dirty="0"/>
              <a:t/>
            </a:r>
            <a:br>
              <a:rPr lang="en-GB" sz="2800" dirty="0"/>
            </a:br>
            <a:r>
              <a:rPr lang="en-GB" sz="2800" b="1" dirty="0">
                <a:latin typeface="+mn-lt"/>
              </a:rPr>
              <a:t/>
            </a:r>
            <a:br>
              <a:rPr lang="en-GB" sz="2800" b="1" dirty="0">
                <a:latin typeface="+mn-lt"/>
              </a:rPr>
            </a:br>
            <a:r>
              <a:rPr lang="en-GB" sz="2800" b="1" dirty="0">
                <a:latin typeface="+mn-lt"/>
              </a:rPr>
              <a:t> </a:t>
            </a:r>
            <a:r>
              <a:rPr lang="en-GB" sz="2800" dirty="0">
                <a:latin typeface="+mn-lt"/>
              </a:rPr>
              <a:t/>
            </a:r>
            <a:br>
              <a:rPr lang="en-GB" sz="2800" dirty="0">
                <a:latin typeface="+mn-lt"/>
              </a:rPr>
            </a:br>
            <a:r>
              <a:rPr lang="en-GB" sz="2800" dirty="0">
                <a:latin typeface="+mn-lt"/>
              </a:rPr>
              <a:t/>
            </a:r>
            <a:br>
              <a:rPr lang="en-GB" sz="2800" dirty="0">
                <a:latin typeface="+mn-lt"/>
              </a:rPr>
            </a:br>
            <a:endParaRPr lang="en-GB" sz="2800" dirty="0">
              <a:latin typeface="+mn-lt"/>
            </a:endParaRPr>
          </a:p>
        </p:txBody>
      </p:sp>
      <p:sp>
        <p:nvSpPr>
          <p:cNvPr id="9" name="Title 1"/>
          <p:cNvSpPr txBox="1">
            <a:spLocks/>
          </p:cNvSpPr>
          <p:nvPr/>
        </p:nvSpPr>
        <p:spPr>
          <a:xfrm>
            <a:off x="630824" y="33244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u="sng" dirty="0"/>
              <a:t>6. An example school day</a:t>
            </a:r>
          </a:p>
        </p:txBody>
      </p:sp>
      <p:graphicFrame>
        <p:nvGraphicFramePr>
          <p:cNvPr id="7" name="Table 6"/>
          <p:cNvGraphicFramePr>
            <a:graphicFrameLocks noGrp="1"/>
          </p:cNvGraphicFramePr>
          <p:nvPr>
            <p:extLst>
              <p:ext uri="{D42A27DB-BD31-4B8C-83A1-F6EECF244321}">
                <p14:modId xmlns:p14="http://schemas.microsoft.com/office/powerpoint/2010/main" val="663479056"/>
              </p:ext>
            </p:extLst>
          </p:nvPr>
        </p:nvGraphicFramePr>
        <p:xfrm>
          <a:off x="630824" y="1319390"/>
          <a:ext cx="10696417" cy="5453561"/>
        </p:xfrm>
        <a:graphic>
          <a:graphicData uri="http://schemas.openxmlformats.org/drawingml/2006/table">
            <a:tbl>
              <a:tblPr firstRow="1" bandRow="1">
                <a:tableStyleId>{5C22544A-7EE6-4342-B048-85BDC9FD1C3A}</a:tableStyleId>
              </a:tblPr>
              <a:tblGrid>
                <a:gridCol w="2092498">
                  <a:extLst>
                    <a:ext uri="{9D8B030D-6E8A-4147-A177-3AD203B41FA5}">
                      <a16:colId xmlns:a16="http://schemas.microsoft.com/office/drawing/2014/main" val="82837904"/>
                    </a:ext>
                  </a:extLst>
                </a:gridCol>
                <a:gridCol w="8603919">
                  <a:extLst>
                    <a:ext uri="{9D8B030D-6E8A-4147-A177-3AD203B41FA5}">
                      <a16:colId xmlns:a16="http://schemas.microsoft.com/office/drawing/2014/main" val="4126774287"/>
                    </a:ext>
                  </a:extLst>
                </a:gridCol>
              </a:tblGrid>
              <a:tr h="402282">
                <a:tc gridSpan="2">
                  <a:txBody>
                    <a:bodyPr/>
                    <a:lstStyle/>
                    <a:p>
                      <a:pPr algn="ctr"/>
                      <a:r>
                        <a:rPr lang="en-GB" dirty="0"/>
                        <a:t>A</a:t>
                      </a:r>
                      <a:r>
                        <a:rPr lang="en-GB" baseline="0" dirty="0"/>
                        <a:t> typical Nursery session</a:t>
                      </a:r>
                      <a:endParaRPr lang="en-GB" dirty="0"/>
                    </a:p>
                  </a:txBody>
                  <a:tcPr/>
                </a:tc>
                <a:tc hMerge="1">
                  <a:txBody>
                    <a:bodyPr/>
                    <a:lstStyle/>
                    <a:p>
                      <a:endParaRPr lang="en-GB" dirty="0"/>
                    </a:p>
                  </a:txBody>
                  <a:tcPr/>
                </a:tc>
                <a:extLst>
                  <a:ext uri="{0D108BD9-81ED-4DB2-BD59-A6C34878D82A}">
                    <a16:rowId xmlns:a16="http://schemas.microsoft.com/office/drawing/2014/main" val="3982062621"/>
                  </a:ext>
                </a:extLst>
              </a:tr>
              <a:tr h="892736">
                <a:tc>
                  <a:txBody>
                    <a:bodyPr/>
                    <a:lstStyle/>
                    <a:p>
                      <a:pPr algn="ctr"/>
                      <a:r>
                        <a:rPr lang="en-GB" sz="2400" b="1" dirty="0"/>
                        <a:t>Morning Nursery</a:t>
                      </a:r>
                    </a:p>
                    <a:p>
                      <a:pPr algn="r"/>
                      <a:endParaRPr lang="en-GB" sz="2400" b="1" dirty="0"/>
                    </a:p>
                    <a:p>
                      <a:pPr algn="ctr"/>
                      <a:r>
                        <a:rPr lang="en-GB" sz="2400" b="1" dirty="0"/>
                        <a:t>8.30-11.30</a:t>
                      </a:r>
                    </a:p>
                    <a:p>
                      <a:pPr algn="r"/>
                      <a:endParaRPr lang="en-GB" sz="2400" dirty="0"/>
                    </a:p>
                  </a:txBody>
                  <a:tcPr/>
                </a:tc>
                <a:tc>
                  <a:txBody>
                    <a:bodyPr/>
                    <a:lstStyle/>
                    <a:p>
                      <a:r>
                        <a:rPr kumimoji="0" lang="en-GB" sz="2400" b="0" i="0" u="none" strike="noStrike" kern="1200" cap="none" spc="0" normalizeH="0" baseline="0" noProof="0" dirty="0">
                          <a:ln>
                            <a:noFill/>
                          </a:ln>
                          <a:solidFill>
                            <a:prstClr val="black"/>
                          </a:solidFill>
                          <a:effectLst/>
                          <a:uLnTx/>
                          <a:uFillTx/>
                          <a:latin typeface="+mj-lt"/>
                          <a:ea typeface="+mn-ea"/>
                          <a:cs typeface="+mn-cs"/>
                        </a:rPr>
                        <a:t>Whole class welcome and Breakfast</a:t>
                      </a:r>
                    </a:p>
                    <a:p>
                      <a:r>
                        <a:rPr kumimoji="0" lang="en-GB" sz="2400" b="0" i="0" u="none" strike="noStrike" kern="1200" cap="none" spc="0" normalizeH="0" baseline="0" noProof="0" dirty="0">
                          <a:ln>
                            <a:noFill/>
                          </a:ln>
                          <a:solidFill>
                            <a:prstClr val="black"/>
                          </a:solidFill>
                          <a:effectLst/>
                          <a:uLnTx/>
                          <a:uFillTx/>
                          <a:latin typeface="+mj-lt"/>
                          <a:ea typeface="+mn-ea"/>
                          <a:cs typeface="+mn-cs"/>
                        </a:rPr>
                        <a:t>Singing and Fit in Five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mj-lt"/>
                          <a:ea typeface="+mn-ea"/>
                          <a:cs typeface="+mn-cs"/>
                        </a:rPr>
                        <a:t>Choosing- inside and out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mj-lt"/>
                          <a:ea typeface="+mn-ea"/>
                          <a:cs typeface="+mn-cs"/>
                        </a:rPr>
                        <a:t>Nursery circle time</a:t>
                      </a:r>
                      <a:endParaRPr lang="en-GB" sz="2400" dirty="0">
                        <a:latin typeface="+mj-lt"/>
                      </a:endParaRPr>
                    </a:p>
                    <a:p>
                      <a:r>
                        <a:rPr kumimoji="0" lang="en-GB" sz="2400" b="0" i="0" u="none" strike="noStrike" kern="1200" cap="none" spc="0" normalizeH="0" baseline="0" noProof="0" dirty="0">
                          <a:ln>
                            <a:noFill/>
                          </a:ln>
                          <a:solidFill>
                            <a:prstClr val="black"/>
                          </a:solidFill>
                          <a:effectLst/>
                          <a:uLnTx/>
                          <a:uFillTx/>
                          <a:latin typeface="+mj-lt"/>
                          <a:ea typeface="+mn-ea"/>
                          <a:cs typeface="+mn-cs"/>
                        </a:rPr>
                        <a:t>Story and home time</a:t>
                      </a:r>
                    </a:p>
                  </a:txBody>
                  <a:tcPr/>
                </a:tc>
                <a:extLst>
                  <a:ext uri="{0D108BD9-81ED-4DB2-BD59-A6C34878D82A}">
                    <a16:rowId xmlns:a16="http://schemas.microsoft.com/office/drawing/2014/main" val="3363444070"/>
                  </a:ext>
                </a:extLst>
              </a:tr>
              <a:tr h="845039">
                <a:tc>
                  <a:txBody>
                    <a:bodyPr/>
                    <a:lstStyle/>
                    <a:p>
                      <a:pPr algn="ctr"/>
                      <a:r>
                        <a:rPr lang="en-GB" sz="2400" b="1" dirty="0"/>
                        <a:t>Lunch Time </a:t>
                      </a:r>
                    </a:p>
                  </a:txBody>
                  <a:tcPr anchor="ctr"/>
                </a:tc>
                <a:tc>
                  <a:txBody>
                    <a:bodyPr/>
                    <a:lstStyle/>
                    <a:p>
                      <a:r>
                        <a:rPr lang="en-GB" sz="2400" b="0" dirty="0">
                          <a:latin typeface="+mj-lt"/>
                        </a:rPr>
                        <a:t>11.30-12.00</a:t>
                      </a:r>
                      <a:r>
                        <a:rPr lang="en-GB" sz="2400" b="0" baseline="0" dirty="0">
                          <a:latin typeface="+mj-lt"/>
                        </a:rPr>
                        <a:t> Eating in the hall</a:t>
                      </a:r>
                    </a:p>
                    <a:p>
                      <a:r>
                        <a:rPr lang="en-GB" sz="2400" b="0" baseline="0" dirty="0">
                          <a:latin typeface="+mj-lt"/>
                        </a:rPr>
                        <a:t>12.00-12.30 Outdoor play in the EYFS area</a:t>
                      </a:r>
                      <a:endParaRPr lang="en-GB" sz="2400" b="0" dirty="0">
                        <a:latin typeface="+mj-lt"/>
                      </a:endParaRPr>
                    </a:p>
                  </a:txBody>
                  <a:tcPr/>
                </a:tc>
                <a:extLst>
                  <a:ext uri="{0D108BD9-81ED-4DB2-BD59-A6C34878D82A}">
                    <a16:rowId xmlns:a16="http://schemas.microsoft.com/office/drawing/2014/main" val="3080836851"/>
                  </a:ext>
                </a:extLst>
              </a:tr>
              <a:tr h="495964">
                <a:tc>
                  <a:txBody>
                    <a:bodyPr/>
                    <a:lstStyle/>
                    <a:p>
                      <a:pPr algn="ctr"/>
                      <a:r>
                        <a:rPr lang="en-GB" sz="2400" b="1" dirty="0"/>
                        <a:t>Afternoon Nursery</a:t>
                      </a:r>
                    </a:p>
                    <a:p>
                      <a:pPr algn="r"/>
                      <a:endParaRPr lang="en-GB" sz="2400" b="1" dirty="0"/>
                    </a:p>
                    <a:p>
                      <a:pPr algn="ctr"/>
                      <a:r>
                        <a:rPr lang="en-GB" sz="2400" b="1" dirty="0"/>
                        <a:t>12.00-3.00</a:t>
                      </a:r>
                    </a:p>
                  </a:txBody>
                  <a:tcPr/>
                </a:tc>
                <a:tc>
                  <a:txBody>
                    <a:bodyPr/>
                    <a:lstStyle/>
                    <a:p>
                      <a:r>
                        <a:rPr kumimoji="0" lang="en-GB" sz="2400" b="0" i="0" u="none" strike="noStrike" kern="1200" cap="none" spc="0" normalizeH="0" baseline="0" noProof="0" dirty="0">
                          <a:ln>
                            <a:noFill/>
                          </a:ln>
                          <a:solidFill>
                            <a:prstClr val="black"/>
                          </a:solidFill>
                          <a:effectLst/>
                          <a:uLnTx/>
                          <a:uFillTx/>
                          <a:latin typeface="+mj-lt"/>
                          <a:ea typeface="+mn-ea"/>
                          <a:cs typeface="+mn-cs"/>
                        </a:rPr>
                        <a:t>Nursery welcome and outdoor play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mj-lt"/>
                          <a:ea typeface="+mn-ea"/>
                          <a:cs typeface="+mn-cs"/>
                        </a:rPr>
                        <a:t>Nursery circle time</a:t>
                      </a:r>
                      <a:endParaRPr lang="en-GB" sz="2400"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mj-lt"/>
                          <a:ea typeface="+mn-ea"/>
                          <a:cs typeface="+mn-cs"/>
                        </a:rPr>
                        <a:t>Choosing- inside and out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mj-lt"/>
                          <a:ea typeface="+mn-ea"/>
                          <a:cs typeface="+mn-cs"/>
                        </a:rPr>
                        <a:t>Singing and Fit in Five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mj-lt"/>
                          <a:ea typeface="+mn-ea"/>
                          <a:cs typeface="+mn-cs"/>
                        </a:rPr>
                        <a:t>Whole class end of day get together and Snack</a:t>
                      </a:r>
                    </a:p>
                    <a:p>
                      <a:r>
                        <a:rPr kumimoji="0" lang="en-GB" sz="2400" b="0" i="0" u="none" strike="noStrike" kern="1200" cap="none" spc="0" normalizeH="0" baseline="0" noProof="0" dirty="0">
                          <a:ln>
                            <a:noFill/>
                          </a:ln>
                          <a:solidFill>
                            <a:prstClr val="black"/>
                          </a:solidFill>
                          <a:effectLst/>
                          <a:uLnTx/>
                          <a:uFillTx/>
                          <a:latin typeface="+mj-lt"/>
                          <a:ea typeface="+mn-ea"/>
                          <a:cs typeface="+mn-cs"/>
                        </a:rPr>
                        <a:t>Story and home time</a:t>
                      </a:r>
                    </a:p>
                  </a:txBody>
                  <a:tcPr/>
                </a:tc>
                <a:extLst>
                  <a:ext uri="{0D108BD9-81ED-4DB2-BD59-A6C34878D82A}">
                    <a16:rowId xmlns:a16="http://schemas.microsoft.com/office/drawing/2014/main" val="1096644110"/>
                  </a:ext>
                </a:extLst>
              </a:tr>
            </a:tbl>
          </a:graphicData>
        </a:graphic>
      </p:graphicFrame>
    </p:spTree>
    <p:extLst>
      <p:ext uri="{BB962C8B-B14F-4D97-AF65-F5344CB8AC3E}">
        <p14:creationId xmlns:p14="http://schemas.microsoft.com/office/powerpoint/2010/main" val="2398135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446" y="2432276"/>
            <a:ext cx="7048754" cy="3227790"/>
          </a:xfrm>
        </p:spPr>
        <p:txBody>
          <a:bodyPr>
            <a:normAutofit/>
          </a:bodyPr>
          <a:lstStyle/>
          <a:p>
            <a:r>
              <a:rPr lang="en-GB" sz="2800" dirty="0"/>
              <a:t/>
            </a:r>
            <a:br>
              <a:rPr lang="en-GB" sz="2800" dirty="0"/>
            </a:br>
            <a:r>
              <a:rPr lang="en-GB" sz="2800" b="1" dirty="0">
                <a:latin typeface="+mn-lt"/>
              </a:rPr>
              <a:t/>
            </a:r>
            <a:br>
              <a:rPr lang="en-GB" sz="2800" b="1" dirty="0">
                <a:latin typeface="+mn-lt"/>
              </a:rPr>
            </a:br>
            <a:r>
              <a:rPr lang="en-GB" sz="2800" b="1" dirty="0">
                <a:latin typeface="+mn-lt"/>
              </a:rPr>
              <a:t> </a:t>
            </a:r>
            <a:r>
              <a:rPr lang="en-GB" sz="2800" dirty="0">
                <a:latin typeface="+mn-lt"/>
              </a:rPr>
              <a:t/>
            </a:r>
            <a:br>
              <a:rPr lang="en-GB" sz="2800" dirty="0">
                <a:latin typeface="+mn-lt"/>
              </a:rPr>
            </a:br>
            <a:r>
              <a:rPr lang="en-GB" sz="2800" dirty="0">
                <a:latin typeface="+mn-lt"/>
              </a:rPr>
              <a:t/>
            </a:r>
            <a:br>
              <a:rPr lang="en-GB" sz="2800" dirty="0">
                <a:latin typeface="+mn-lt"/>
              </a:rPr>
            </a:br>
            <a:endParaRPr lang="en-GB" sz="2800" dirty="0">
              <a:latin typeface="+mn-lt"/>
            </a:endParaRPr>
          </a:p>
        </p:txBody>
      </p:sp>
      <p:sp>
        <p:nvSpPr>
          <p:cNvPr id="9" name="Title 1"/>
          <p:cNvSpPr txBox="1">
            <a:spLocks/>
          </p:cNvSpPr>
          <p:nvPr/>
        </p:nvSpPr>
        <p:spPr>
          <a:xfrm>
            <a:off x="630824" y="33244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u="sng" dirty="0"/>
              <a:t>6. An example school day</a:t>
            </a:r>
          </a:p>
        </p:txBody>
      </p:sp>
      <p:graphicFrame>
        <p:nvGraphicFramePr>
          <p:cNvPr id="5" name="Table 4"/>
          <p:cNvGraphicFramePr>
            <a:graphicFrameLocks noGrp="1"/>
          </p:cNvGraphicFramePr>
          <p:nvPr>
            <p:extLst>
              <p:ext uri="{D42A27DB-BD31-4B8C-83A1-F6EECF244321}">
                <p14:modId xmlns:p14="http://schemas.microsoft.com/office/powerpoint/2010/main" val="15786867"/>
              </p:ext>
            </p:extLst>
          </p:nvPr>
        </p:nvGraphicFramePr>
        <p:xfrm>
          <a:off x="852777" y="1346151"/>
          <a:ext cx="10607040" cy="5400040"/>
        </p:xfrm>
        <a:graphic>
          <a:graphicData uri="http://schemas.openxmlformats.org/drawingml/2006/table">
            <a:tbl>
              <a:tblPr firstRow="1" bandRow="1">
                <a:tableStyleId>{5C22544A-7EE6-4342-B048-85BDC9FD1C3A}</a:tableStyleId>
              </a:tblPr>
              <a:tblGrid>
                <a:gridCol w="1632006">
                  <a:extLst>
                    <a:ext uri="{9D8B030D-6E8A-4147-A177-3AD203B41FA5}">
                      <a16:colId xmlns:a16="http://schemas.microsoft.com/office/drawing/2014/main" val="82837904"/>
                    </a:ext>
                  </a:extLst>
                </a:gridCol>
                <a:gridCol w="8975034">
                  <a:extLst>
                    <a:ext uri="{9D8B030D-6E8A-4147-A177-3AD203B41FA5}">
                      <a16:colId xmlns:a16="http://schemas.microsoft.com/office/drawing/2014/main" val="4126774287"/>
                    </a:ext>
                  </a:extLst>
                </a:gridCol>
              </a:tblGrid>
              <a:tr h="370840">
                <a:tc gridSpan="2">
                  <a:txBody>
                    <a:bodyPr/>
                    <a:lstStyle/>
                    <a:p>
                      <a:pPr algn="ctr"/>
                      <a:r>
                        <a:rPr lang="en-GB" dirty="0"/>
                        <a:t>A</a:t>
                      </a:r>
                      <a:r>
                        <a:rPr lang="en-GB" baseline="0" dirty="0"/>
                        <a:t> typical day in </a:t>
                      </a:r>
                      <a:r>
                        <a:rPr lang="en-GB" dirty="0"/>
                        <a:t>Reception</a:t>
                      </a:r>
                    </a:p>
                  </a:txBody>
                  <a:tcPr/>
                </a:tc>
                <a:tc hMerge="1">
                  <a:txBody>
                    <a:bodyPr/>
                    <a:lstStyle/>
                    <a:p>
                      <a:endParaRPr lang="en-GB" dirty="0"/>
                    </a:p>
                  </a:txBody>
                  <a:tcPr/>
                </a:tc>
                <a:extLst>
                  <a:ext uri="{0D108BD9-81ED-4DB2-BD59-A6C34878D82A}">
                    <a16:rowId xmlns:a16="http://schemas.microsoft.com/office/drawing/2014/main" val="3982062621"/>
                  </a:ext>
                </a:extLst>
              </a:tr>
              <a:tr h="370840">
                <a:tc>
                  <a:txBody>
                    <a:bodyPr/>
                    <a:lstStyle/>
                    <a:p>
                      <a:r>
                        <a:rPr lang="en-GB" sz="2400" b="1" dirty="0"/>
                        <a:t>Morning</a:t>
                      </a:r>
                      <a:endParaRPr lang="en-GB" sz="2400" dirty="0"/>
                    </a:p>
                  </a:txBody>
                  <a:tcPr/>
                </a:tc>
                <a:tc>
                  <a:txBody>
                    <a:bodyPr/>
                    <a:lstStyle/>
                    <a:p>
                      <a:r>
                        <a:rPr kumimoji="0" lang="en-GB" sz="2400" b="0" i="0" u="none" strike="noStrike" kern="1200" cap="none" spc="0" normalizeH="0" baseline="0" noProof="0" dirty="0">
                          <a:ln>
                            <a:noFill/>
                          </a:ln>
                          <a:solidFill>
                            <a:prstClr val="black"/>
                          </a:solidFill>
                          <a:effectLst/>
                          <a:uLnTx/>
                          <a:uFillTx/>
                          <a:latin typeface="+mj-lt"/>
                          <a:ea typeface="+mj-ea"/>
                          <a:cs typeface="+mj-cs"/>
                        </a:rPr>
                        <a:t>Whole class welcome and Breakfast</a:t>
                      </a:r>
                    </a:p>
                    <a:p>
                      <a:r>
                        <a:rPr kumimoji="0" lang="en-GB" sz="2400" b="0" i="0" u="none" strike="noStrike" kern="1200" cap="none" spc="0" normalizeH="0" baseline="0" noProof="0" dirty="0">
                          <a:ln>
                            <a:noFill/>
                          </a:ln>
                          <a:solidFill>
                            <a:prstClr val="black"/>
                          </a:solidFill>
                          <a:effectLst/>
                          <a:uLnTx/>
                          <a:uFillTx/>
                          <a:latin typeface="+mj-lt"/>
                          <a:ea typeface="+mj-ea"/>
                          <a:cs typeface="+mj-cs"/>
                        </a:rPr>
                        <a:t>Singing and Fit in Five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mj-lt"/>
                          <a:ea typeface="+mn-ea"/>
                          <a:cs typeface="+mn-cs"/>
                        </a:rPr>
                        <a:t>Choosing- inside and out</a:t>
                      </a:r>
                      <a:endParaRPr lang="en-GB" sz="2400" dirty="0">
                        <a:latin typeface="+mj-lt"/>
                      </a:endParaRPr>
                    </a:p>
                    <a:p>
                      <a:r>
                        <a:rPr kumimoji="0" lang="en-GB" sz="2400" b="0" i="0" u="none" strike="noStrike" kern="1200" cap="none" spc="0" normalizeH="0" baseline="0" noProof="0" dirty="0">
                          <a:ln>
                            <a:noFill/>
                          </a:ln>
                          <a:solidFill>
                            <a:prstClr val="black"/>
                          </a:solidFill>
                          <a:effectLst/>
                          <a:uLnTx/>
                          <a:uFillTx/>
                          <a:latin typeface="+mj-lt"/>
                          <a:ea typeface="+mj-ea"/>
                          <a:cs typeface="+mj-cs"/>
                        </a:rPr>
                        <a:t>Reception Thinking and Finding Out time (Specific Areas of learning)</a:t>
                      </a:r>
                    </a:p>
                    <a:p>
                      <a:r>
                        <a:rPr kumimoji="0" lang="en-GB" sz="2400" b="0" i="0" u="none" strike="noStrike" kern="1200" cap="none" spc="0" normalizeH="0" baseline="0" noProof="0" dirty="0">
                          <a:ln>
                            <a:noFill/>
                          </a:ln>
                          <a:solidFill>
                            <a:prstClr val="black"/>
                          </a:solidFill>
                          <a:effectLst/>
                          <a:uLnTx/>
                          <a:uFillTx/>
                          <a:latin typeface="+mj-lt"/>
                          <a:ea typeface="+mj-ea"/>
                          <a:cs typeface="+mj-cs"/>
                        </a:rPr>
                        <a:t>Reception Phonics</a:t>
                      </a:r>
                    </a:p>
                  </a:txBody>
                  <a:tcPr/>
                </a:tc>
                <a:extLst>
                  <a:ext uri="{0D108BD9-81ED-4DB2-BD59-A6C34878D82A}">
                    <a16:rowId xmlns:a16="http://schemas.microsoft.com/office/drawing/2014/main" val="3363444070"/>
                  </a:ext>
                </a:extLst>
              </a:tr>
              <a:tr h="370840">
                <a:tc>
                  <a:txBody>
                    <a:bodyPr/>
                    <a:lstStyle/>
                    <a:p>
                      <a:r>
                        <a:rPr lang="en-GB" sz="2400" b="1" dirty="0"/>
                        <a:t>Lunch</a:t>
                      </a:r>
                      <a:endParaRPr lang="en-GB" sz="2400" dirty="0"/>
                    </a:p>
                  </a:txBody>
                  <a:tcPr/>
                </a:tc>
                <a:tc>
                  <a:txBody>
                    <a:bodyPr/>
                    <a:lstStyle/>
                    <a:p>
                      <a:r>
                        <a:rPr lang="en-GB" sz="2400" b="0" kern="1200" dirty="0">
                          <a:solidFill>
                            <a:schemeClr val="dk1"/>
                          </a:solidFill>
                          <a:latin typeface="+mj-lt"/>
                          <a:ea typeface="+mn-ea"/>
                          <a:cs typeface="+mn-cs"/>
                        </a:rPr>
                        <a:t>11.30-12.00</a:t>
                      </a:r>
                      <a:r>
                        <a:rPr lang="en-GB" sz="2400" b="0" kern="1200" baseline="0" dirty="0">
                          <a:solidFill>
                            <a:schemeClr val="dk1"/>
                          </a:solidFill>
                          <a:latin typeface="+mj-lt"/>
                          <a:ea typeface="+mn-ea"/>
                          <a:cs typeface="+mn-cs"/>
                        </a:rPr>
                        <a:t> Eating in the hall</a:t>
                      </a:r>
                    </a:p>
                    <a:p>
                      <a:r>
                        <a:rPr lang="en-GB" sz="2400" b="0" kern="1200" baseline="0" dirty="0">
                          <a:solidFill>
                            <a:schemeClr val="dk1"/>
                          </a:solidFill>
                          <a:latin typeface="+mj-lt"/>
                          <a:ea typeface="+mn-ea"/>
                          <a:cs typeface="+mn-cs"/>
                        </a:rPr>
                        <a:t>12.00-12.30 Outdoor play in the EYFS area</a:t>
                      </a:r>
                      <a:endParaRPr lang="en-GB" sz="2400" b="0" kern="1200" dirty="0">
                        <a:solidFill>
                          <a:schemeClr val="dk1"/>
                        </a:solidFill>
                        <a:latin typeface="+mj-lt"/>
                        <a:ea typeface="+mn-ea"/>
                        <a:cs typeface="+mn-cs"/>
                      </a:endParaRPr>
                    </a:p>
                  </a:txBody>
                  <a:tcPr/>
                </a:tc>
                <a:extLst>
                  <a:ext uri="{0D108BD9-81ED-4DB2-BD59-A6C34878D82A}">
                    <a16:rowId xmlns:a16="http://schemas.microsoft.com/office/drawing/2014/main" val="2836787346"/>
                  </a:ext>
                </a:extLst>
              </a:tr>
              <a:tr h="370840">
                <a:tc>
                  <a:txBody>
                    <a:bodyPr/>
                    <a:lstStyle/>
                    <a:p>
                      <a:r>
                        <a:rPr lang="en-GB" sz="2400" b="1" dirty="0"/>
                        <a:t>Afternoon</a:t>
                      </a:r>
                      <a:endParaRPr lang="en-GB"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mj-lt"/>
                          <a:ea typeface="+mn-ea"/>
                          <a:cs typeface="+mn-cs"/>
                        </a:rPr>
                        <a:t>Reception Circle Time (Prime Areas of Learning)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mj-lt"/>
                          <a:ea typeface="+mn-ea"/>
                          <a:cs typeface="+mn-cs"/>
                        </a:rPr>
                        <a:t>Reception Maths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mj-lt"/>
                          <a:ea typeface="+mn-ea"/>
                          <a:cs typeface="+mn-cs"/>
                        </a:rPr>
                        <a:t>Choosing- inside and out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mj-lt"/>
                          <a:ea typeface="+mn-ea"/>
                          <a:cs typeface="+mn-cs"/>
                        </a:rPr>
                        <a:t>Singing and Fit in Five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mj-lt"/>
                          <a:ea typeface="+mn-ea"/>
                          <a:cs typeface="+mn-cs"/>
                        </a:rPr>
                        <a:t>Whole class end of day get together and Snack</a:t>
                      </a:r>
                    </a:p>
                    <a:p>
                      <a:r>
                        <a:rPr kumimoji="0" lang="en-GB" sz="2400" b="0" i="0" u="none" strike="noStrike" kern="1200" cap="none" spc="0" normalizeH="0" baseline="0" noProof="0" dirty="0">
                          <a:ln>
                            <a:noFill/>
                          </a:ln>
                          <a:solidFill>
                            <a:prstClr val="black"/>
                          </a:solidFill>
                          <a:effectLst/>
                          <a:uLnTx/>
                          <a:uFillTx/>
                          <a:latin typeface="+mj-lt"/>
                          <a:ea typeface="+mn-ea"/>
                          <a:cs typeface="+mn-cs"/>
                        </a:rPr>
                        <a:t>Story and home time</a:t>
                      </a:r>
                    </a:p>
                  </a:txBody>
                  <a:tcPr/>
                </a:tc>
                <a:extLst>
                  <a:ext uri="{0D108BD9-81ED-4DB2-BD59-A6C34878D82A}">
                    <a16:rowId xmlns:a16="http://schemas.microsoft.com/office/drawing/2014/main" val="3080836851"/>
                  </a:ext>
                </a:extLst>
              </a:tr>
            </a:tbl>
          </a:graphicData>
        </a:graphic>
      </p:graphicFrame>
    </p:spTree>
    <p:extLst>
      <p:ext uri="{BB962C8B-B14F-4D97-AF65-F5344CB8AC3E}">
        <p14:creationId xmlns:p14="http://schemas.microsoft.com/office/powerpoint/2010/main" val="1245469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446" y="2432276"/>
            <a:ext cx="7048754" cy="3227790"/>
          </a:xfrm>
        </p:spPr>
        <p:txBody>
          <a:bodyPr>
            <a:normAutofit/>
          </a:bodyPr>
          <a:lstStyle/>
          <a:p>
            <a:r>
              <a:rPr lang="en-GB" sz="2800" dirty="0"/>
              <a:t/>
            </a:r>
            <a:br>
              <a:rPr lang="en-GB" sz="2800" dirty="0"/>
            </a:br>
            <a:r>
              <a:rPr lang="en-GB" sz="2800" b="1" dirty="0">
                <a:latin typeface="+mn-lt"/>
              </a:rPr>
              <a:t/>
            </a:r>
            <a:br>
              <a:rPr lang="en-GB" sz="2800" b="1" dirty="0">
                <a:latin typeface="+mn-lt"/>
              </a:rPr>
            </a:br>
            <a:r>
              <a:rPr lang="en-GB" sz="2800" b="1" dirty="0">
                <a:latin typeface="+mn-lt"/>
              </a:rPr>
              <a:t> </a:t>
            </a:r>
            <a:r>
              <a:rPr lang="en-GB" sz="2800" dirty="0">
                <a:latin typeface="+mn-lt"/>
              </a:rPr>
              <a:t/>
            </a:r>
            <a:br>
              <a:rPr lang="en-GB" sz="2800" dirty="0">
                <a:latin typeface="+mn-lt"/>
              </a:rPr>
            </a:br>
            <a:r>
              <a:rPr lang="en-GB" sz="2800" dirty="0">
                <a:latin typeface="+mn-lt"/>
              </a:rPr>
              <a:t/>
            </a:r>
            <a:br>
              <a:rPr lang="en-GB" sz="2800" dirty="0">
                <a:latin typeface="+mn-lt"/>
              </a:rPr>
            </a:br>
            <a:endParaRPr lang="en-GB" sz="2800" dirty="0">
              <a:latin typeface="+mn-lt"/>
            </a:endParaRPr>
          </a:p>
        </p:txBody>
      </p:sp>
      <p:sp>
        <p:nvSpPr>
          <p:cNvPr id="9" name="Title 1"/>
          <p:cNvSpPr txBox="1">
            <a:spLocks/>
          </p:cNvSpPr>
          <p:nvPr/>
        </p:nvSpPr>
        <p:spPr>
          <a:xfrm>
            <a:off x="368877" y="73906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u="sng" dirty="0"/>
              <a:t>Magic Breakfast</a:t>
            </a:r>
            <a:endParaRPr lang="en-GB" u="sng" dirty="0"/>
          </a:p>
        </p:txBody>
      </p:sp>
      <p:pic>
        <p:nvPicPr>
          <p:cNvPr id="3" name="Picture 2"/>
          <p:cNvPicPr>
            <a:picLocks noChangeAspect="1"/>
          </p:cNvPicPr>
          <p:nvPr/>
        </p:nvPicPr>
        <p:blipFill rotWithShape="1">
          <a:blip r:embed="rId2"/>
          <a:srcRect l="8640" t="4122" r="6409" b="5324"/>
          <a:stretch/>
        </p:blipFill>
        <p:spPr>
          <a:xfrm>
            <a:off x="9236365" y="277091"/>
            <a:ext cx="2438400" cy="3389745"/>
          </a:xfrm>
          <a:prstGeom prst="rect">
            <a:avLst/>
          </a:prstGeom>
        </p:spPr>
      </p:pic>
      <p:sp>
        <p:nvSpPr>
          <p:cNvPr id="4" name="TextBox 3"/>
          <p:cNvSpPr txBox="1"/>
          <p:nvPr/>
        </p:nvSpPr>
        <p:spPr>
          <a:xfrm>
            <a:off x="382084" y="1897121"/>
            <a:ext cx="7543656" cy="3539430"/>
          </a:xfrm>
          <a:prstGeom prst="rect">
            <a:avLst/>
          </a:prstGeom>
          <a:noFill/>
        </p:spPr>
        <p:txBody>
          <a:bodyPr wrap="square" rtlCol="0">
            <a:spAutoFit/>
          </a:bodyPr>
          <a:lstStyle/>
          <a:p>
            <a:r>
              <a:rPr lang="en-US" sz="2500" dirty="0">
                <a:latin typeface="+mj-lt"/>
              </a:rPr>
              <a:t>Magic breakfast is an opportunity for all children to have something to eat when they arrive at school in the morning. This is usually a ‘top up’ to their usual breakfast and items may include: </a:t>
            </a:r>
          </a:p>
          <a:p>
            <a:endParaRPr lang="en-US" sz="2500" dirty="0">
              <a:latin typeface="+mj-lt"/>
            </a:endParaRPr>
          </a:p>
          <a:p>
            <a:pPr marL="457200" indent="-457200">
              <a:buFont typeface="Arial" panose="020B0604020202020204" pitchFamily="34" charset="0"/>
              <a:buChar char="•"/>
            </a:pPr>
            <a:r>
              <a:rPr lang="en-US" sz="2500" dirty="0">
                <a:latin typeface="+mj-lt"/>
              </a:rPr>
              <a:t>Half a slice of toast</a:t>
            </a:r>
          </a:p>
          <a:p>
            <a:pPr marL="457200" indent="-457200">
              <a:buFont typeface="Arial" panose="020B0604020202020204" pitchFamily="34" charset="0"/>
              <a:buChar char="•"/>
            </a:pPr>
            <a:r>
              <a:rPr lang="en-US" sz="2500" dirty="0">
                <a:latin typeface="+mj-lt"/>
              </a:rPr>
              <a:t>Half of a large crumpet</a:t>
            </a:r>
          </a:p>
          <a:p>
            <a:pPr marL="457200" indent="-457200">
              <a:buFont typeface="Arial" panose="020B0604020202020204" pitchFamily="34" charset="0"/>
              <a:buChar char="•"/>
            </a:pPr>
            <a:r>
              <a:rPr lang="en-US" sz="2500" dirty="0">
                <a:latin typeface="+mj-lt"/>
              </a:rPr>
              <a:t>Half a bagel</a:t>
            </a:r>
          </a:p>
          <a:p>
            <a:endParaRPr lang="en-US" sz="2400" dirty="0"/>
          </a:p>
        </p:txBody>
      </p:sp>
      <p:sp>
        <p:nvSpPr>
          <p:cNvPr id="6" name="Rectangle 5"/>
          <p:cNvSpPr/>
          <p:nvPr/>
        </p:nvSpPr>
        <p:spPr>
          <a:xfrm>
            <a:off x="974725" y="5802973"/>
            <a:ext cx="6096000" cy="830997"/>
          </a:xfrm>
          <a:prstGeom prst="rect">
            <a:avLst/>
          </a:prstGeom>
        </p:spPr>
        <p:txBody>
          <a:bodyPr>
            <a:spAutoFit/>
          </a:bodyPr>
          <a:lstStyle/>
          <a:p>
            <a:pPr algn="ctr"/>
            <a:r>
              <a:rPr lang="en-GB" sz="2400" dirty="0">
                <a:latin typeface="+mj-lt"/>
              </a:rPr>
              <a:t>Magic Breakfast  ensures that no child in school is too hungry to learn and thrive!</a:t>
            </a:r>
            <a:endParaRPr lang="en-US" sz="2400" dirty="0">
              <a:latin typeface="+mj-lt"/>
            </a:endParaRPr>
          </a:p>
        </p:txBody>
      </p:sp>
      <p:pic>
        <p:nvPicPr>
          <p:cNvPr id="8" name="Picture 7"/>
          <p:cNvPicPr>
            <a:picLocks noChangeAspect="1"/>
          </p:cNvPicPr>
          <p:nvPr/>
        </p:nvPicPr>
        <p:blipFill rotWithShape="1">
          <a:blip r:embed="rId3"/>
          <a:srcRect b="3841"/>
          <a:stretch/>
        </p:blipFill>
        <p:spPr>
          <a:xfrm>
            <a:off x="10094190" y="3790729"/>
            <a:ext cx="1580575" cy="2480555"/>
          </a:xfrm>
          <a:prstGeom prst="rect">
            <a:avLst/>
          </a:prstGeom>
        </p:spPr>
      </p:pic>
      <p:sp>
        <p:nvSpPr>
          <p:cNvPr id="5" name="Rectangle 4"/>
          <p:cNvSpPr/>
          <p:nvPr/>
        </p:nvSpPr>
        <p:spPr>
          <a:xfrm>
            <a:off x="382084" y="265430"/>
            <a:ext cx="8386618" cy="769441"/>
          </a:xfrm>
          <a:prstGeom prst="rect">
            <a:avLst/>
          </a:prstGeom>
        </p:spPr>
        <p:txBody>
          <a:bodyPr wrap="square">
            <a:spAutoFit/>
          </a:bodyPr>
          <a:lstStyle/>
          <a:p>
            <a:r>
              <a:rPr lang="en-GB" sz="4400" dirty="0">
                <a:latin typeface="+mj-lt"/>
              </a:rPr>
              <a:t>7. What your child will be given</a:t>
            </a:r>
          </a:p>
        </p:txBody>
      </p:sp>
    </p:spTree>
    <p:extLst>
      <p:ext uri="{BB962C8B-B14F-4D97-AF65-F5344CB8AC3E}">
        <p14:creationId xmlns:p14="http://schemas.microsoft.com/office/powerpoint/2010/main" val="2472088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139355"/>
            <a:ext cx="5467089" cy="680293"/>
          </a:xfrm>
        </p:spPr>
        <p:txBody>
          <a:bodyPr>
            <a:normAutofit fontScale="90000"/>
          </a:bodyPr>
          <a:lstStyle/>
          <a:p>
            <a:r>
              <a:rPr lang="en-GB" sz="3100" b="1" dirty="0"/>
              <a:t>Book Bag</a:t>
            </a:r>
            <a:br>
              <a:rPr lang="en-GB" sz="3100" b="1" dirty="0"/>
            </a:br>
            <a:r>
              <a:rPr lang="en-GB" sz="3100" dirty="0"/>
              <a:t>Your child needs to bring this with them everyday. Letters, their work, reading books, Talking Time books and other items will be inside so please check and remove the items daily. </a:t>
            </a:r>
            <a:r>
              <a:rPr lang="en-GB" sz="3100" b="1" dirty="0"/>
              <a:t/>
            </a:r>
            <a:br>
              <a:rPr lang="en-GB" sz="3100" b="1" dirty="0"/>
            </a:br>
            <a:r>
              <a:rPr lang="en-GB" sz="3100" b="1" dirty="0"/>
              <a:t/>
            </a:r>
            <a:br>
              <a:rPr lang="en-GB" sz="3100" b="1" dirty="0"/>
            </a:br>
            <a:r>
              <a:rPr lang="en-GB" sz="3100" b="1" dirty="0"/>
              <a:t>Water Bottle</a:t>
            </a:r>
            <a:br>
              <a:rPr lang="en-GB" sz="3100" b="1" dirty="0"/>
            </a:br>
            <a:r>
              <a:rPr lang="en-GB" sz="3100" dirty="0"/>
              <a:t>This is cleaned and filled up daily. It stays in school. </a:t>
            </a:r>
            <a:r>
              <a:rPr lang="en-GB" sz="3100" b="1" dirty="0"/>
              <a:t/>
            </a:r>
            <a:br>
              <a:rPr lang="en-GB" sz="3100" b="1" dirty="0"/>
            </a:br>
            <a:r>
              <a:rPr lang="en-GB" sz="3100" b="1" dirty="0"/>
              <a:t/>
            </a:r>
            <a:br>
              <a:rPr lang="en-GB" sz="3100" b="1" dirty="0"/>
            </a:br>
            <a:r>
              <a:rPr lang="en-GB" dirty="0"/>
              <a:t/>
            </a:r>
            <a:br>
              <a:rPr lang="en-GB" dirty="0"/>
            </a:br>
            <a:endParaRPr lang="en-GB" dirty="0"/>
          </a:p>
        </p:txBody>
      </p:sp>
      <p:pic>
        <p:nvPicPr>
          <p:cNvPr id="3074" name="Picture 2" descr="All Saints Church of England Primary School Stockpo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8078" y="835736"/>
            <a:ext cx="2475716" cy="2475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794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434" y="4090086"/>
            <a:ext cx="5467089" cy="680293"/>
          </a:xfrm>
        </p:spPr>
        <p:txBody>
          <a:bodyPr>
            <a:normAutofit fontScale="90000"/>
          </a:bodyPr>
          <a:lstStyle/>
          <a:p>
            <a:r>
              <a:rPr lang="en-GB" sz="2700" dirty="0"/>
              <a:t>Navy Blue or black trousers, dresses, shorts, tunics or skirts </a:t>
            </a:r>
            <a:br>
              <a:rPr lang="en-GB" sz="2700" dirty="0"/>
            </a:br>
            <a:r>
              <a:rPr lang="en-GB" sz="2700" dirty="0"/>
              <a:t/>
            </a:r>
            <a:br>
              <a:rPr lang="en-GB" sz="2700" dirty="0"/>
            </a:br>
            <a:r>
              <a:rPr lang="en-GB" sz="2700" dirty="0"/>
              <a:t>Blue checked dresses or skirts</a:t>
            </a:r>
            <a:br>
              <a:rPr lang="en-GB" sz="2700" dirty="0"/>
            </a:br>
            <a:r>
              <a:rPr lang="en-GB" sz="2700" dirty="0"/>
              <a:t/>
            </a:r>
            <a:br>
              <a:rPr lang="en-GB" sz="2700" dirty="0"/>
            </a:br>
            <a:r>
              <a:rPr lang="en-GB" sz="2700" dirty="0"/>
              <a:t>A light blue polo neck shirt</a:t>
            </a:r>
            <a:br>
              <a:rPr lang="en-GB" sz="2700" dirty="0"/>
            </a:br>
            <a:r>
              <a:rPr lang="en-GB" sz="2700" dirty="0"/>
              <a:t/>
            </a:r>
            <a:br>
              <a:rPr lang="en-GB" sz="2700" dirty="0"/>
            </a:br>
            <a:r>
              <a:rPr lang="en-GB" sz="2700" dirty="0"/>
              <a:t>A navy blue cardigan or jumper (preferably with the school’s logo)</a:t>
            </a:r>
            <a:br>
              <a:rPr lang="en-GB" sz="2700" dirty="0"/>
            </a:br>
            <a:r>
              <a:rPr lang="en-GB" sz="2700" dirty="0"/>
              <a:t/>
            </a:r>
            <a:br>
              <a:rPr lang="en-GB" sz="2700" dirty="0"/>
            </a:br>
            <a:r>
              <a:rPr lang="en-GB" sz="2700" dirty="0"/>
              <a:t>Suitable black shoes, with Velcro straps. </a:t>
            </a:r>
            <a:br>
              <a:rPr lang="en-GB" sz="2700" dirty="0"/>
            </a:br>
            <a:r>
              <a:rPr lang="en-GB" sz="2700" dirty="0"/>
              <a:t/>
            </a:r>
            <a:br>
              <a:rPr lang="en-GB" sz="2700" dirty="0"/>
            </a:br>
            <a:r>
              <a:rPr lang="en-GB" sz="2700" b="1" dirty="0"/>
              <a:t>Only laces/buckles if your child can do this independently</a:t>
            </a:r>
            <a:br>
              <a:rPr lang="en-GB" sz="2700" b="1" dirty="0"/>
            </a:br>
            <a:r>
              <a:rPr lang="en-GB" dirty="0"/>
              <a:t/>
            </a:r>
            <a:br>
              <a:rPr lang="en-GB" dirty="0"/>
            </a:br>
            <a:endParaRPr lang="en-GB" dirty="0"/>
          </a:p>
        </p:txBody>
      </p:sp>
      <p:sp>
        <p:nvSpPr>
          <p:cNvPr id="9" name="Title 1"/>
          <p:cNvSpPr txBox="1">
            <a:spLocks/>
          </p:cNvSpPr>
          <p:nvPr/>
        </p:nvSpPr>
        <p:spPr>
          <a:xfrm>
            <a:off x="612434" y="54266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u="sng" dirty="0"/>
              <a:t>School Uniform</a:t>
            </a:r>
          </a:p>
        </p:txBody>
      </p:sp>
      <p:sp>
        <p:nvSpPr>
          <p:cNvPr id="3" name="Rectangle 2"/>
          <p:cNvSpPr/>
          <p:nvPr/>
        </p:nvSpPr>
        <p:spPr>
          <a:xfrm>
            <a:off x="8605123" y="3811012"/>
            <a:ext cx="3323968" cy="3046988"/>
          </a:xfrm>
          <a:prstGeom prst="rect">
            <a:avLst/>
          </a:prstGeom>
        </p:spPr>
        <p:txBody>
          <a:bodyPr wrap="square">
            <a:spAutoFit/>
          </a:bodyPr>
          <a:lstStyle/>
          <a:p>
            <a:pPr algn="ctr"/>
            <a:r>
              <a:rPr lang="en-GB" sz="2400" dirty="0">
                <a:solidFill>
                  <a:schemeClr val="tx1">
                    <a:lumMod val="95000"/>
                    <a:lumOff val="5000"/>
                  </a:schemeClr>
                </a:solidFill>
                <a:latin typeface="+mj-lt"/>
              </a:rPr>
              <a:t>No jewellery may be worn in school. This includes chains and bracelets. If your child has pierced ears then studs may be worn but should not be worn for PE days.</a:t>
            </a:r>
          </a:p>
        </p:txBody>
      </p:sp>
      <p:pic>
        <p:nvPicPr>
          <p:cNvPr id="3074" name="Picture 2" descr="All Saints Church of England Primary School Stockpo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5789" y="267238"/>
            <a:ext cx="1990999" cy="199099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scent Academy Black Double Velcro School Shoes (Wide) – Coosho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050" t="20074" r="7289" b="24042"/>
          <a:stretch/>
        </p:blipFill>
        <p:spPr bwMode="auto">
          <a:xfrm>
            <a:off x="5980671" y="5165124"/>
            <a:ext cx="2409918" cy="155405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Kids' Leather Flashing Light School Shoes (8 Small -1 Large) | M&amp;S  Collection | M&amp;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7987" b="9893"/>
          <a:stretch/>
        </p:blipFill>
        <p:spPr bwMode="auto">
          <a:xfrm>
            <a:off x="5980671" y="3750257"/>
            <a:ext cx="2409918" cy="132026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Navy School Uniform | M&amp;S"/>
          <p:cNvPicPr>
            <a:picLocks noChangeAspect="1" noChangeArrowheads="1"/>
          </p:cNvPicPr>
          <p:nvPr/>
        </p:nvPicPr>
        <p:blipFill rotWithShape="1">
          <a:blip r:embed="rId5">
            <a:extLst>
              <a:ext uri="{28A0092B-C50C-407E-A947-70E740481C1C}">
                <a14:useLocalDpi xmlns:a14="http://schemas.microsoft.com/office/drawing/2010/main" val="0"/>
              </a:ext>
            </a:extLst>
          </a:blip>
          <a:srcRect l="19375" t="19229" r="25869" b="988"/>
          <a:stretch/>
        </p:blipFill>
        <p:spPr bwMode="auto">
          <a:xfrm>
            <a:off x="5685183" y="906277"/>
            <a:ext cx="1422424" cy="2691664"/>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Buy Trutex Junior Boys Navy Blue Classic Fit School Trousers from the Next  UK online shop"/>
          <p:cNvPicPr>
            <a:picLocks noChangeAspect="1" noChangeArrowheads="1"/>
          </p:cNvPicPr>
          <p:nvPr/>
        </p:nvPicPr>
        <p:blipFill rotWithShape="1">
          <a:blip r:embed="rId6">
            <a:extLst>
              <a:ext uri="{28A0092B-C50C-407E-A947-70E740481C1C}">
                <a14:useLocalDpi xmlns:a14="http://schemas.microsoft.com/office/drawing/2010/main" val="0"/>
              </a:ext>
            </a:extLst>
          </a:blip>
          <a:srcRect l="18467" t="16878" r="29499"/>
          <a:stretch/>
        </p:blipFill>
        <p:spPr bwMode="auto">
          <a:xfrm>
            <a:off x="7428216" y="878090"/>
            <a:ext cx="1449868" cy="271761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8342214" y="2259299"/>
            <a:ext cx="3849786" cy="1754326"/>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NAME </a:t>
            </a:r>
          </a:p>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EVERYTHING</a:t>
            </a:r>
          </a:p>
        </p:txBody>
      </p:sp>
      <p:sp>
        <p:nvSpPr>
          <p:cNvPr id="4" name="Rectangle 3"/>
          <p:cNvSpPr/>
          <p:nvPr/>
        </p:nvSpPr>
        <p:spPr>
          <a:xfrm>
            <a:off x="406003" y="122035"/>
            <a:ext cx="6586418" cy="769441"/>
          </a:xfrm>
          <a:prstGeom prst="rect">
            <a:avLst/>
          </a:prstGeom>
        </p:spPr>
        <p:txBody>
          <a:bodyPr wrap="none">
            <a:spAutoFit/>
          </a:bodyPr>
          <a:lstStyle/>
          <a:p>
            <a:r>
              <a:rPr lang="en-GB" sz="4400" dirty="0"/>
              <a:t>7. What your child will need</a:t>
            </a:r>
          </a:p>
        </p:txBody>
      </p:sp>
    </p:spTree>
    <p:extLst>
      <p:ext uri="{BB962C8B-B14F-4D97-AF65-F5344CB8AC3E}">
        <p14:creationId xmlns:p14="http://schemas.microsoft.com/office/powerpoint/2010/main" val="2436304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971" y="1050162"/>
            <a:ext cx="10780059" cy="5190565"/>
          </a:xfrm>
        </p:spPr>
        <p:txBody>
          <a:bodyPr>
            <a:noAutofit/>
          </a:bodyPr>
          <a:lstStyle/>
          <a:p>
            <a:pPr marL="457200" indent="-457200">
              <a:buFont typeface="+mj-lt"/>
              <a:buAutoNum type="arabicPeriod"/>
            </a:pPr>
            <a:r>
              <a:rPr lang="en-GB" sz="2400" dirty="0">
                <a:latin typeface="+mj-lt"/>
              </a:rPr>
              <a:t>To introduce the SLT and the EYFS team</a:t>
            </a:r>
          </a:p>
          <a:p>
            <a:pPr marL="457200" indent="-457200">
              <a:buFont typeface="+mj-lt"/>
              <a:buAutoNum type="arabicPeriod"/>
            </a:pPr>
            <a:r>
              <a:rPr lang="en-GB" sz="2400" dirty="0">
                <a:latin typeface="+mj-lt"/>
              </a:rPr>
              <a:t>To share our school vision and values</a:t>
            </a:r>
          </a:p>
          <a:p>
            <a:pPr marL="457200" indent="-457200">
              <a:buFont typeface="+mj-lt"/>
              <a:buAutoNum type="arabicPeriod"/>
            </a:pPr>
            <a:r>
              <a:rPr lang="en-GB" sz="2400" dirty="0">
                <a:latin typeface="+mj-lt"/>
              </a:rPr>
              <a:t>To explain what the EYFS is</a:t>
            </a:r>
          </a:p>
          <a:p>
            <a:pPr marL="457200" indent="-457200">
              <a:buFont typeface="+mj-lt"/>
              <a:buAutoNum type="arabicPeriod"/>
            </a:pPr>
            <a:r>
              <a:rPr lang="en-GB" sz="2400" dirty="0">
                <a:latin typeface="+mj-lt"/>
              </a:rPr>
              <a:t>To inform you of assessment in the EYFS </a:t>
            </a:r>
          </a:p>
          <a:p>
            <a:pPr marL="457200" indent="-457200">
              <a:buFont typeface="+mj-lt"/>
              <a:buAutoNum type="arabicPeriod"/>
            </a:pPr>
            <a:r>
              <a:rPr lang="en-GB" sz="2400" dirty="0">
                <a:latin typeface="+mj-lt"/>
              </a:rPr>
              <a:t>To give you a brief overview of what your child will learn</a:t>
            </a:r>
          </a:p>
          <a:p>
            <a:pPr marL="457200" indent="-457200">
              <a:buFont typeface="+mj-lt"/>
              <a:buAutoNum type="arabicPeriod"/>
            </a:pPr>
            <a:r>
              <a:rPr lang="en-GB" sz="2400" dirty="0">
                <a:latin typeface="+mj-lt"/>
              </a:rPr>
              <a:t>To share an example day in the EYFS class </a:t>
            </a:r>
          </a:p>
          <a:p>
            <a:pPr marL="457200" indent="-457200">
              <a:buFont typeface="+mj-lt"/>
              <a:buAutoNum type="arabicPeriod"/>
            </a:pPr>
            <a:r>
              <a:rPr lang="en-GB" sz="2400" dirty="0">
                <a:latin typeface="+mj-lt"/>
              </a:rPr>
              <a:t>To inform you of what your child will need and what they will be given</a:t>
            </a:r>
          </a:p>
          <a:p>
            <a:pPr marL="457200" indent="-457200">
              <a:buFont typeface="+mj-lt"/>
              <a:buAutoNum type="arabicPeriod"/>
            </a:pPr>
            <a:r>
              <a:rPr lang="en-GB" sz="2400" dirty="0">
                <a:latin typeface="+mj-lt"/>
              </a:rPr>
              <a:t>To let you know how you can help</a:t>
            </a:r>
          </a:p>
          <a:p>
            <a:pPr marL="457200" indent="-457200">
              <a:buFont typeface="+mj-lt"/>
              <a:buAutoNum type="arabicPeriod"/>
            </a:pPr>
            <a:r>
              <a:rPr lang="en-GB" sz="2400" dirty="0">
                <a:latin typeface="+mj-lt"/>
              </a:rPr>
              <a:t>To provide you with the opportunity to ask any questions                    </a:t>
            </a:r>
          </a:p>
          <a:p>
            <a:endParaRPr lang="en-GB" sz="6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2886" y="5087940"/>
            <a:ext cx="1776673" cy="132702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9358419" y="4019823"/>
            <a:ext cx="2958507" cy="220974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77221" y="443431"/>
            <a:ext cx="3265326" cy="2438917"/>
          </a:xfrm>
          <a:prstGeom prst="rect">
            <a:avLst/>
          </a:prstGeom>
        </p:spPr>
      </p:pic>
      <p:sp>
        <p:nvSpPr>
          <p:cNvPr id="2" name="Rectangle 1"/>
          <p:cNvSpPr/>
          <p:nvPr/>
        </p:nvSpPr>
        <p:spPr>
          <a:xfrm>
            <a:off x="122992" y="229596"/>
            <a:ext cx="6096000" cy="646331"/>
          </a:xfrm>
          <a:prstGeom prst="rect">
            <a:avLst/>
          </a:prstGeom>
        </p:spPr>
        <p:txBody>
          <a:bodyPr>
            <a:spAutoFit/>
          </a:bodyPr>
          <a:lstStyle/>
          <a:p>
            <a:pPr algn="ctr"/>
            <a:r>
              <a:rPr lang="en-GB" sz="3600" u="sng" dirty="0"/>
              <a:t>Our aims for this meeting</a:t>
            </a:r>
          </a:p>
        </p:txBody>
      </p:sp>
    </p:spTree>
    <p:extLst>
      <p:ext uri="{BB962C8B-B14F-4D97-AF65-F5344CB8AC3E}">
        <p14:creationId xmlns:p14="http://schemas.microsoft.com/office/powerpoint/2010/main" val="8199467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298" y="3644967"/>
            <a:ext cx="6192795" cy="680293"/>
          </a:xfrm>
        </p:spPr>
        <p:txBody>
          <a:bodyPr>
            <a:normAutofit fontScale="90000"/>
          </a:bodyPr>
          <a:lstStyle/>
          <a:p>
            <a:r>
              <a:rPr lang="en-GB" sz="3100" b="1" dirty="0"/>
              <a:t>Wellies and a waterproof outfit/all in one</a:t>
            </a:r>
            <a:br>
              <a:rPr lang="en-GB" sz="3100" b="1" dirty="0"/>
            </a:br>
            <a:r>
              <a:rPr lang="en-GB" sz="3100" dirty="0"/>
              <a:t>These will be kept in school. Please ensure you check they still fit and replace them when needed. </a:t>
            </a:r>
            <a:r>
              <a:rPr lang="en-GB" sz="3100" b="1" dirty="0"/>
              <a:t/>
            </a:r>
            <a:br>
              <a:rPr lang="en-GB" sz="3100" b="1" dirty="0"/>
            </a:br>
            <a:r>
              <a:rPr lang="en-GB" sz="3100" b="1" dirty="0"/>
              <a:t/>
            </a:r>
            <a:br>
              <a:rPr lang="en-GB" sz="3100" b="1" dirty="0"/>
            </a:br>
            <a:r>
              <a:rPr lang="en-GB" sz="3100" b="1" dirty="0"/>
              <a:t>PE Kit in a drawstring bag</a:t>
            </a:r>
            <a:br>
              <a:rPr lang="en-GB" sz="3100" b="1" dirty="0"/>
            </a:br>
            <a:r>
              <a:rPr lang="en-GB" sz="3100" dirty="0"/>
              <a:t>Black/Navy shorts, white t-shirt, Velcro trainers and a pair of pumps.</a:t>
            </a:r>
            <a:r>
              <a:rPr lang="en-GB" sz="3100" b="1" dirty="0"/>
              <a:t/>
            </a:r>
            <a:br>
              <a:rPr lang="en-GB" sz="3100" b="1" dirty="0"/>
            </a:br>
            <a:r>
              <a:rPr lang="en-GB" sz="3100" b="1" dirty="0"/>
              <a:t/>
            </a:r>
            <a:br>
              <a:rPr lang="en-GB" sz="3100" b="1" dirty="0"/>
            </a:br>
            <a:r>
              <a:rPr lang="en-GB" sz="3100" b="1" dirty="0"/>
              <a:t>A coat</a:t>
            </a:r>
            <a:br>
              <a:rPr lang="en-GB" sz="3100" b="1" dirty="0"/>
            </a:br>
            <a:r>
              <a:rPr lang="en-GB" sz="3100" dirty="0"/>
              <a:t>With a zip and a hood.</a:t>
            </a:r>
            <a:br>
              <a:rPr lang="en-GB" sz="3100" dirty="0"/>
            </a:br>
            <a:r>
              <a:rPr lang="en-GB" sz="3100" dirty="0"/>
              <a:t/>
            </a:r>
            <a:br>
              <a:rPr lang="en-GB" sz="3100" dirty="0"/>
            </a:br>
            <a:r>
              <a:rPr lang="en-GB" sz="2800" b="1" dirty="0"/>
              <a:t>Weather appropriate items</a:t>
            </a:r>
            <a:br>
              <a:rPr lang="en-GB" sz="2800" b="1" dirty="0"/>
            </a:br>
            <a:r>
              <a:rPr lang="en-GB" sz="2800" dirty="0"/>
              <a:t>Sunhat, sun cream, woolly hat, scarf, gloves.</a:t>
            </a:r>
            <a:r>
              <a:rPr lang="en-GB" sz="2700" b="1" dirty="0"/>
              <a:t/>
            </a:r>
            <a:br>
              <a:rPr lang="en-GB" sz="2700" b="1" dirty="0"/>
            </a:br>
            <a:r>
              <a:rPr lang="en-GB" dirty="0"/>
              <a:t/>
            </a:r>
            <a:br>
              <a:rPr lang="en-GB" dirty="0"/>
            </a:br>
            <a:endParaRPr lang="en-GB" dirty="0"/>
          </a:p>
        </p:txBody>
      </p:sp>
      <p:pic>
        <p:nvPicPr>
          <p:cNvPr id="4098" name="Picture 2" descr="Rydale Children's Splish Splash Wellies Printed Boy Girls Kid's Wellington  Boots Waterproof Footwear for Kid's (3 UK Child, Bumble Bee Blue):  Amazon.co.uk: Shoes &amp; Ba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62832" y="271849"/>
            <a:ext cx="1681952" cy="211300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E Kit | Gascoigne Cloth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6093" y="630419"/>
            <a:ext cx="2271568" cy="306014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View All Back To School | Coats &amp; jackets | Girls clothes | Child &amp; baby |  www.very.co.u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79883" y="4139355"/>
            <a:ext cx="1847850" cy="24669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493384" y="3821219"/>
            <a:ext cx="3849786" cy="1754326"/>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NAME </a:t>
            </a:r>
          </a:p>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EVERYTHING</a:t>
            </a:r>
          </a:p>
        </p:txBody>
      </p:sp>
      <p:pic>
        <p:nvPicPr>
          <p:cNvPr id="5" name="Picture 4"/>
          <p:cNvPicPr>
            <a:picLocks noChangeAspect="1"/>
          </p:cNvPicPr>
          <p:nvPr/>
        </p:nvPicPr>
        <p:blipFill>
          <a:blip r:embed="rId5"/>
          <a:stretch>
            <a:fillRect/>
          </a:stretch>
        </p:blipFill>
        <p:spPr>
          <a:xfrm>
            <a:off x="9265520" y="2515510"/>
            <a:ext cx="1228725" cy="1809750"/>
          </a:xfrm>
          <a:prstGeom prst="rect">
            <a:avLst/>
          </a:prstGeom>
        </p:spPr>
      </p:pic>
    </p:spTree>
    <p:extLst>
      <p:ext uri="{BB962C8B-B14F-4D97-AF65-F5344CB8AC3E}">
        <p14:creationId xmlns:p14="http://schemas.microsoft.com/office/powerpoint/2010/main" val="5723096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905474"/>
            <a:ext cx="11098427" cy="680293"/>
          </a:xfrm>
        </p:spPr>
        <p:txBody>
          <a:bodyPr>
            <a:normAutofit fontScale="90000"/>
          </a:bodyPr>
          <a:lstStyle/>
          <a:p>
            <a:r>
              <a:rPr lang="en-GB" sz="3100" dirty="0"/>
              <a:t>Your child will eat their lunch in the school hall.</a:t>
            </a:r>
            <a:br>
              <a:rPr lang="en-GB" sz="3100" dirty="0"/>
            </a:br>
            <a:r>
              <a:rPr lang="en-GB" sz="3100" dirty="0"/>
              <a:t>They will need a packed lunch or a school dinner. (Please order this at home)</a:t>
            </a:r>
            <a:br>
              <a:rPr lang="en-GB" sz="3100" dirty="0"/>
            </a:br>
            <a:r>
              <a:rPr lang="en-GB" sz="3100" dirty="0"/>
              <a:t>Encourage them to be independent so that they are able to open their items and use their own cutlery. </a:t>
            </a:r>
            <a:br>
              <a:rPr lang="en-GB" sz="3100" dirty="0"/>
            </a:br>
            <a:r>
              <a:rPr lang="en-GB" sz="3100" dirty="0"/>
              <a:t/>
            </a:r>
            <a:br>
              <a:rPr lang="en-GB" sz="3100" dirty="0"/>
            </a:br>
            <a:r>
              <a:rPr lang="en-GB" sz="3100" dirty="0"/>
              <a:t>Ensure packed lunches are healthy and nutritious.</a:t>
            </a:r>
            <a:br>
              <a:rPr lang="en-GB" sz="3100" dirty="0"/>
            </a:br>
            <a:r>
              <a:rPr lang="en-GB" sz="3100" dirty="0"/>
              <a:t>This does not include </a:t>
            </a:r>
            <a:br>
              <a:rPr lang="en-GB" sz="3100" dirty="0"/>
            </a:br>
            <a:r>
              <a:rPr lang="en-GB" sz="3100" dirty="0"/>
              <a:t>-jam and chocolate spread sandwiches</a:t>
            </a:r>
            <a:br>
              <a:rPr lang="en-GB" sz="3100" dirty="0"/>
            </a:br>
            <a:r>
              <a:rPr lang="en-GB" sz="3100" dirty="0"/>
              <a:t>-sweets and several treats</a:t>
            </a:r>
            <a:r>
              <a:rPr lang="en-GB" sz="3100" b="1" dirty="0"/>
              <a:t/>
            </a:r>
            <a:br>
              <a:rPr lang="en-GB" sz="3100" b="1" dirty="0"/>
            </a:br>
            <a:r>
              <a:rPr lang="en-GB" sz="3100" b="1" dirty="0"/>
              <a:t/>
            </a:r>
            <a:br>
              <a:rPr lang="en-GB" sz="3100" b="1" dirty="0"/>
            </a:br>
            <a:r>
              <a:rPr lang="en-GB" sz="3100" b="1" dirty="0"/>
              <a:t/>
            </a:r>
            <a:br>
              <a:rPr lang="en-GB" sz="3100" b="1" dirty="0"/>
            </a:br>
            <a:r>
              <a:rPr lang="en-GB" sz="3100" dirty="0"/>
              <a:t/>
            </a:r>
            <a:br>
              <a:rPr lang="en-GB" sz="3100" dirty="0"/>
            </a:br>
            <a:r>
              <a:rPr lang="en-GB" sz="3100" dirty="0"/>
              <a:t/>
            </a:r>
            <a:br>
              <a:rPr lang="en-GB" sz="3100" dirty="0"/>
            </a:br>
            <a:r>
              <a:rPr lang="en-GB" sz="2700" b="1" dirty="0"/>
              <a:t/>
            </a:r>
            <a:br>
              <a:rPr lang="en-GB" sz="2700" b="1" dirty="0"/>
            </a:br>
            <a:r>
              <a:rPr lang="en-GB" dirty="0"/>
              <a:t/>
            </a:r>
            <a:br>
              <a:rPr lang="en-GB" dirty="0"/>
            </a:br>
            <a:endParaRPr lang="en-GB" dirty="0"/>
          </a:p>
        </p:txBody>
      </p:sp>
      <p:sp>
        <p:nvSpPr>
          <p:cNvPr id="9" name="Title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u="sng" dirty="0"/>
              <a:t>Lunch Time</a:t>
            </a:r>
          </a:p>
        </p:txBody>
      </p:sp>
    </p:spTree>
    <p:extLst>
      <p:ext uri="{BB962C8B-B14F-4D97-AF65-F5344CB8AC3E}">
        <p14:creationId xmlns:p14="http://schemas.microsoft.com/office/powerpoint/2010/main" val="13760876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Lunch box examples…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6126" t="3040"/>
          <a:stretch/>
        </p:blipFill>
        <p:spPr>
          <a:xfrm rot="5400000">
            <a:off x="233555" y="2044199"/>
            <a:ext cx="3194565" cy="3131728"/>
          </a:xfrm>
          <a:prstGeom prst="rect">
            <a:avLst/>
          </a:prstGeom>
        </p:spPr>
      </p:pic>
      <p:pic>
        <p:nvPicPr>
          <p:cNvPr id="6146" name="Picture 2" descr="One Week of Lunchbox Ideas for Kids - The Organised Housewif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449" r="42191" b="7243"/>
          <a:stretch/>
        </p:blipFill>
        <p:spPr bwMode="auto">
          <a:xfrm>
            <a:off x="8053907" y="365125"/>
            <a:ext cx="3559889" cy="358433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chool Lunch Ideas (Printable Cheat Sheet!) - Detoxinista"/>
          <p:cNvPicPr>
            <a:picLocks noChangeAspect="1" noChangeArrowheads="1"/>
          </p:cNvPicPr>
          <p:nvPr/>
        </p:nvPicPr>
        <p:blipFill rotWithShape="1">
          <a:blip r:embed="rId4">
            <a:extLst>
              <a:ext uri="{28A0092B-C50C-407E-A947-70E740481C1C}">
                <a14:useLocalDpi xmlns:a14="http://schemas.microsoft.com/office/drawing/2010/main" val="0"/>
              </a:ext>
            </a:extLst>
          </a:blip>
          <a:srcRect t="23187" r="3812" b="14275"/>
          <a:stretch/>
        </p:blipFill>
        <p:spPr bwMode="auto">
          <a:xfrm>
            <a:off x="7961803" y="4198569"/>
            <a:ext cx="3744099" cy="243428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396702" y="1923869"/>
            <a:ext cx="6096000" cy="5093702"/>
          </a:xfrm>
          <a:prstGeom prst="rect">
            <a:avLst/>
          </a:prstGeom>
        </p:spPr>
        <p:txBody>
          <a:bodyPr>
            <a:spAutoFit/>
          </a:bodyPr>
          <a:lstStyle/>
          <a:p>
            <a:pPr marL="342900" indent="-342900">
              <a:buFont typeface="Arial" panose="020B0604020202020204" pitchFamily="34" charset="0"/>
              <a:buChar char="•"/>
            </a:pPr>
            <a:r>
              <a:rPr lang="en-GB" sz="2500" dirty="0"/>
              <a:t>Sandwich or wrap </a:t>
            </a:r>
          </a:p>
          <a:p>
            <a:pPr marL="342900" indent="-342900">
              <a:buFont typeface="Arial" panose="020B0604020202020204" pitchFamily="34" charset="0"/>
              <a:buChar char="•"/>
            </a:pPr>
            <a:r>
              <a:rPr lang="en-GB" sz="2500" dirty="0"/>
              <a:t>Pasta or salad</a:t>
            </a:r>
          </a:p>
          <a:p>
            <a:pPr marL="342900" indent="-342900">
              <a:buFont typeface="Arial" panose="020B0604020202020204" pitchFamily="34" charset="0"/>
              <a:buChar char="•"/>
            </a:pPr>
            <a:r>
              <a:rPr lang="en-GB" sz="2500" dirty="0"/>
              <a:t>Crackers</a:t>
            </a:r>
          </a:p>
          <a:p>
            <a:pPr marL="342900" indent="-342900">
              <a:buFont typeface="Arial" panose="020B0604020202020204" pitchFamily="34" charset="0"/>
              <a:buChar char="•"/>
            </a:pPr>
            <a:r>
              <a:rPr lang="en-GB" sz="2500" dirty="0"/>
              <a:t>Meat, cheese</a:t>
            </a:r>
          </a:p>
          <a:p>
            <a:pPr marL="342900" indent="-342900">
              <a:buFont typeface="Arial" panose="020B0604020202020204" pitchFamily="34" charset="0"/>
              <a:buChar char="•"/>
            </a:pPr>
            <a:r>
              <a:rPr lang="en-GB" sz="2500" dirty="0"/>
              <a:t>Fruit (please chop in half)</a:t>
            </a:r>
          </a:p>
          <a:p>
            <a:pPr marL="342900" indent="-342900">
              <a:buFont typeface="Arial" panose="020B0604020202020204" pitchFamily="34" charset="0"/>
              <a:buChar char="•"/>
            </a:pPr>
            <a:r>
              <a:rPr lang="en-GB" sz="2500" dirty="0"/>
              <a:t>Veg sticks</a:t>
            </a:r>
          </a:p>
          <a:p>
            <a:pPr marL="342900" indent="-342900">
              <a:buFont typeface="Arial" panose="020B0604020202020204" pitchFamily="34" charset="0"/>
              <a:buChar char="•"/>
            </a:pPr>
            <a:r>
              <a:rPr lang="en-GB" sz="2500" dirty="0"/>
              <a:t>Yoghurt- low in sugar</a:t>
            </a:r>
          </a:p>
          <a:p>
            <a:pPr marL="342900" indent="-342900">
              <a:buFont typeface="Arial" panose="020B0604020202020204" pitchFamily="34" charset="0"/>
              <a:buChar char="•"/>
            </a:pPr>
            <a:r>
              <a:rPr lang="en-GB" sz="2500" dirty="0"/>
              <a:t>Jelly Pots- low in sugar</a:t>
            </a:r>
          </a:p>
          <a:p>
            <a:pPr marL="342900" indent="-342900">
              <a:buFont typeface="Arial" panose="020B0604020202020204" pitchFamily="34" charset="0"/>
              <a:buChar char="•"/>
            </a:pPr>
            <a:r>
              <a:rPr lang="en-GB" sz="2500" dirty="0"/>
              <a:t>Mousse- low in sugar</a:t>
            </a:r>
          </a:p>
          <a:p>
            <a:pPr marL="342900" indent="-342900">
              <a:buFont typeface="Arial" panose="020B0604020202020204" pitchFamily="34" charset="0"/>
              <a:buChar char="•"/>
            </a:pPr>
            <a:r>
              <a:rPr lang="en-GB" sz="2500" dirty="0"/>
              <a:t>Small cake, a couple of biscuits</a:t>
            </a:r>
          </a:p>
          <a:p>
            <a:pPr marL="342900" indent="-342900">
              <a:buFont typeface="Arial" panose="020B0604020202020204" pitchFamily="34" charset="0"/>
              <a:buChar char="•"/>
            </a:pPr>
            <a:r>
              <a:rPr lang="en-GB" sz="2500" dirty="0"/>
              <a:t>Water</a:t>
            </a:r>
          </a:p>
          <a:p>
            <a:pPr marL="342900" indent="-342900">
              <a:buFont typeface="Arial" panose="020B0604020202020204" pitchFamily="34" charset="0"/>
              <a:buChar char="•"/>
            </a:pPr>
            <a:r>
              <a:rPr lang="en-GB" sz="2500" dirty="0"/>
              <a:t>Squash</a:t>
            </a:r>
          </a:p>
          <a:p>
            <a:pPr marL="342900" indent="-342900">
              <a:buFont typeface="Arial" panose="020B0604020202020204" pitchFamily="34" charset="0"/>
              <a:buChar char="•"/>
            </a:pPr>
            <a:endParaRPr lang="en-GB" sz="2500" dirty="0"/>
          </a:p>
        </p:txBody>
      </p:sp>
    </p:spTree>
    <p:extLst>
      <p:ext uri="{BB962C8B-B14F-4D97-AF65-F5344CB8AC3E}">
        <p14:creationId xmlns:p14="http://schemas.microsoft.com/office/powerpoint/2010/main" val="3112764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School Dinner examples…</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6812" t="198" r="5652"/>
          <a:stretch/>
        </p:blipFill>
        <p:spPr>
          <a:xfrm>
            <a:off x="269936" y="1356721"/>
            <a:ext cx="2444939" cy="2350576"/>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4492" t="974" r="4493"/>
          <a:stretch/>
        </p:blipFill>
        <p:spPr>
          <a:xfrm rot="10800000">
            <a:off x="8628816" y="365125"/>
            <a:ext cx="3072939" cy="3200573"/>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0580" t="779" r="2753"/>
          <a:stretch/>
        </p:blipFill>
        <p:spPr>
          <a:xfrm rot="5400000">
            <a:off x="5897796" y="1455834"/>
            <a:ext cx="2439718" cy="2358325"/>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27233" t="10101" r="3347"/>
          <a:stretch/>
        </p:blipFill>
        <p:spPr>
          <a:xfrm rot="5400000">
            <a:off x="5898204" y="4065952"/>
            <a:ext cx="2461133" cy="2380561"/>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18276" t="3546" r="6216"/>
          <a:stretch/>
        </p:blipFill>
        <p:spPr>
          <a:xfrm rot="5400000">
            <a:off x="3007363" y="1491989"/>
            <a:ext cx="2418333" cy="2307399"/>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13728" t="2580" r="11924"/>
          <a:stretch/>
        </p:blipFill>
        <p:spPr>
          <a:xfrm rot="5400000">
            <a:off x="3036232" y="4052264"/>
            <a:ext cx="2498134" cy="2444939"/>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20710" t="2078" r="5667"/>
          <a:stretch/>
        </p:blipFill>
        <p:spPr>
          <a:xfrm rot="5400000">
            <a:off x="261838" y="4033763"/>
            <a:ext cx="2461133" cy="2444939"/>
          </a:xfrm>
          <a:prstGeom prst="rect">
            <a:avLst/>
          </a:prstGeom>
        </p:spPr>
      </p:pic>
      <p:sp>
        <p:nvSpPr>
          <p:cNvPr id="14" name="Rectangle 13"/>
          <p:cNvSpPr/>
          <p:nvPr/>
        </p:nvSpPr>
        <p:spPr>
          <a:xfrm>
            <a:off x="8601429" y="3707297"/>
            <a:ext cx="6096000" cy="2015936"/>
          </a:xfrm>
          <a:prstGeom prst="rect">
            <a:avLst/>
          </a:prstGeom>
        </p:spPr>
        <p:txBody>
          <a:bodyPr>
            <a:spAutoFit/>
          </a:bodyPr>
          <a:lstStyle/>
          <a:p>
            <a:pPr marL="342900" indent="-342900">
              <a:buFont typeface="Arial" panose="020B0604020202020204" pitchFamily="34" charset="0"/>
              <a:buChar char="•"/>
            </a:pPr>
            <a:r>
              <a:rPr lang="en-GB" sz="2500" dirty="0"/>
              <a:t>Pre-order at </a:t>
            </a:r>
          </a:p>
          <a:p>
            <a:r>
              <a:rPr lang="en-GB" sz="2500" dirty="0"/>
              <a:t>home</a:t>
            </a:r>
          </a:p>
          <a:p>
            <a:pPr marL="342900" indent="-342900">
              <a:buFont typeface="Arial" panose="020B0604020202020204" pitchFamily="34" charset="0"/>
              <a:buChar char="•"/>
            </a:pPr>
            <a:r>
              <a:rPr lang="en-GB" sz="2500" dirty="0"/>
              <a:t>Look at the </a:t>
            </a:r>
          </a:p>
          <a:p>
            <a:r>
              <a:rPr lang="en-GB" sz="2500" dirty="0"/>
              <a:t> menu online</a:t>
            </a:r>
          </a:p>
          <a:p>
            <a:pPr marL="342900" indent="-342900">
              <a:buFont typeface="Arial" panose="020B0604020202020204" pitchFamily="34" charset="0"/>
              <a:buChar char="•"/>
            </a:pPr>
            <a:endParaRPr lang="en-GB" sz="2500" dirty="0"/>
          </a:p>
        </p:txBody>
      </p:sp>
      <p:pic>
        <p:nvPicPr>
          <p:cNvPr id="13" name="Picture 12"/>
          <p:cNvPicPr>
            <a:picLocks noChangeAspect="1"/>
          </p:cNvPicPr>
          <p:nvPr/>
        </p:nvPicPr>
        <p:blipFill rotWithShape="1">
          <a:blip r:embed="rId9"/>
          <a:srcRect l="2645" t="13188" r="78007" b="69614"/>
          <a:stretch/>
        </p:blipFill>
        <p:spPr>
          <a:xfrm>
            <a:off x="8552934" y="5414682"/>
            <a:ext cx="2144234" cy="1072117"/>
          </a:xfrm>
          <a:prstGeom prst="rect">
            <a:avLst/>
          </a:prstGeom>
        </p:spPr>
      </p:pic>
      <p:pic>
        <p:nvPicPr>
          <p:cNvPr id="15" name="Picture 14"/>
          <p:cNvPicPr>
            <a:picLocks noChangeAspect="1"/>
          </p:cNvPicPr>
          <p:nvPr/>
        </p:nvPicPr>
        <p:blipFill rotWithShape="1">
          <a:blip r:embed="rId10"/>
          <a:srcRect l="19602" t="17439" r="64854" b="7392"/>
          <a:stretch/>
        </p:blipFill>
        <p:spPr>
          <a:xfrm>
            <a:off x="11007182" y="3707297"/>
            <a:ext cx="1086137" cy="2954597"/>
          </a:xfrm>
          <a:prstGeom prst="rect">
            <a:avLst/>
          </a:prstGeom>
        </p:spPr>
      </p:pic>
    </p:spTree>
    <p:extLst>
      <p:ext uri="{BB962C8B-B14F-4D97-AF65-F5344CB8AC3E}">
        <p14:creationId xmlns:p14="http://schemas.microsoft.com/office/powerpoint/2010/main" val="1982840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0354" y="228599"/>
            <a:ext cx="5082059" cy="5074961"/>
          </a:xfrm>
          <a:prstGeom prst="rect">
            <a:avLst/>
          </a:prstGeom>
        </p:spPr>
      </p:pic>
      <p:pic>
        <p:nvPicPr>
          <p:cNvPr id="3" name="Picture 2"/>
          <p:cNvPicPr>
            <a:picLocks noChangeAspect="1"/>
          </p:cNvPicPr>
          <p:nvPr/>
        </p:nvPicPr>
        <p:blipFill>
          <a:blip r:embed="rId3"/>
          <a:stretch>
            <a:fillRect/>
          </a:stretch>
        </p:blipFill>
        <p:spPr>
          <a:xfrm>
            <a:off x="6539948" y="59123"/>
            <a:ext cx="5416205" cy="6621215"/>
          </a:xfrm>
          <a:prstGeom prst="rect">
            <a:avLst/>
          </a:prstGeom>
        </p:spPr>
      </p:pic>
      <p:pic>
        <p:nvPicPr>
          <p:cNvPr id="1026" name="Picture 2" descr="A person cutting half an apple into thin slic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5605" y="4861477"/>
            <a:ext cx="2732560" cy="18188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TextBox 3"/>
          <p:cNvSpPr txBox="1"/>
          <p:nvPr/>
        </p:nvSpPr>
        <p:spPr>
          <a:xfrm>
            <a:off x="526774" y="5770907"/>
            <a:ext cx="2878831" cy="923330"/>
          </a:xfrm>
          <a:prstGeom prst="rect">
            <a:avLst/>
          </a:prstGeom>
          <a:solidFill>
            <a:schemeClr val="bg1"/>
          </a:solidFill>
          <a:ln>
            <a:solidFill>
              <a:srgbClr val="00B050"/>
            </a:solidFill>
          </a:ln>
        </p:spPr>
        <p:txBody>
          <a:bodyPr wrap="square" rtlCol="0">
            <a:spAutoFit/>
          </a:bodyPr>
          <a:lstStyle/>
          <a:p>
            <a:r>
              <a:rPr lang="en-GB"/>
              <a:t>Cut fruit like melon and apples into slices instead of small chunks.</a:t>
            </a:r>
          </a:p>
        </p:txBody>
      </p:sp>
    </p:spTree>
    <p:extLst>
      <p:ext uri="{BB962C8B-B14F-4D97-AF65-F5344CB8AC3E}">
        <p14:creationId xmlns:p14="http://schemas.microsoft.com/office/powerpoint/2010/main" val="12818116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815216"/>
            <a:ext cx="6192795" cy="680293"/>
          </a:xfrm>
        </p:spPr>
        <p:txBody>
          <a:bodyPr>
            <a:normAutofit fontScale="90000"/>
          </a:bodyPr>
          <a:lstStyle/>
          <a:p>
            <a:r>
              <a:rPr lang="en-GB" sz="3100" b="1" dirty="0"/>
              <a:t>Toys from home</a:t>
            </a:r>
            <a:br>
              <a:rPr lang="en-GB" sz="3100" b="1" dirty="0"/>
            </a:br>
            <a:r>
              <a:rPr lang="en-GB" sz="3100" dirty="0"/>
              <a:t>They may get lost or broken.</a:t>
            </a:r>
            <a:r>
              <a:rPr lang="en-GB" sz="3100" b="1" dirty="0"/>
              <a:t/>
            </a:r>
            <a:br>
              <a:rPr lang="en-GB" sz="3100" b="1" dirty="0"/>
            </a:br>
            <a:r>
              <a:rPr lang="en-GB" sz="3100" b="1" dirty="0"/>
              <a:t/>
            </a:r>
            <a:br>
              <a:rPr lang="en-GB" sz="3100" b="1" dirty="0"/>
            </a:br>
            <a:r>
              <a:rPr lang="en-GB" sz="3100" b="1" dirty="0"/>
              <a:t>Sweets and Fizzy Drinks</a:t>
            </a:r>
            <a:br>
              <a:rPr lang="en-GB" sz="3100" b="1" dirty="0"/>
            </a:br>
            <a:r>
              <a:rPr lang="en-GB" sz="3100" dirty="0"/>
              <a:t>We are working towards achieving the Tooth Safe Award.</a:t>
            </a:r>
            <a:br>
              <a:rPr lang="en-GB" sz="3100" dirty="0"/>
            </a:br>
            <a:r>
              <a:rPr lang="en-GB" sz="3100" dirty="0"/>
              <a:t>This includes in lunchboxes and for birthdays.</a:t>
            </a:r>
            <a:r>
              <a:rPr lang="en-GB" sz="3100" b="1" dirty="0"/>
              <a:t/>
            </a:r>
            <a:br>
              <a:rPr lang="en-GB" sz="3100" b="1" dirty="0"/>
            </a:br>
            <a:r>
              <a:rPr lang="en-GB" sz="3100" b="1" dirty="0"/>
              <a:t/>
            </a:r>
            <a:br>
              <a:rPr lang="en-GB" sz="3100" b="1" dirty="0"/>
            </a:br>
            <a:r>
              <a:rPr lang="en-GB" sz="3100" b="1" dirty="0"/>
              <a:t>Snacks/Drinks</a:t>
            </a:r>
            <a:br>
              <a:rPr lang="en-GB" sz="3100" b="1" dirty="0"/>
            </a:br>
            <a:r>
              <a:rPr lang="en-GB" sz="3100" dirty="0"/>
              <a:t>Snack and water is provided. Children are entitled to free milk- please sign up!</a:t>
            </a:r>
            <a:br>
              <a:rPr lang="en-GB" sz="3100" dirty="0"/>
            </a:br>
            <a:r>
              <a:rPr lang="en-GB" sz="3100" dirty="0"/>
              <a:t/>
            </a:r>
            <a:br>
              <a:rPr lang="en-GB" sz="3100" dirty="0"/>
            </a:br>
            <a:r>
              <a:rPr lang="en-GB" sz="2700" b="1" dirty="0"/>
              <a:t/>
            </a:r>
            <a:br>
              <a:rPr lang="en-GB" sz="2700" b="1" dirty="0"/>
            </a:br>
            <a:r>
              <a:rPr lang="en-GB" dirty="0"/>
              <a:t/>
            </a:r>
            <a:br>
              <a:rPr lang="en-GB" dirty="0"/>
            </a:br>
            <a:endParaRPr lang="en-GB" dirty="0"/>
          </a:p>
        </p:txBody>
      </p:sp>
      <p:sp>
        <p:nvSpPr>
          <p:cNvPr id="9" name="Title 1"/>
          <p:cNvSpPr txBox="1">
            <a:spLocks/>
          </p:cNvSpPr>
          <p:nvPr/>
        </p:nvSpPr>
        <p:spPr>
          <a:xfrm>
            <a:off x="838200" y="95153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u="sng" dirty="0"/>
              <a:t>What not to bring</a:t>
            </a:r>
          </a:p>
        </p:txBody>
      </p:sp>
      <p:sp>
        <p:nvSpPr>
          <p:cNvPr id="3" name="Rectangle 2"/>
          <p:cNvSpPr/>
          <p:nvPr/>
        </p:nvSpPr>
        <p:spPr>
          <a:xfrm>
            <a:off x="838200" y="353602"/>
            <a:ext cx="4824719" cy="769441"/>
          </a:xfrm>
          <a:prstGeom prst="rect">
            <a:avLst/>
          </a:prstGeom>
        </p:spPr>
        <p:txBody>
          <a:bodyPr wrap="none">
            <a:spAutoFit/>
          </a:bodyPr>
          <a:lstStyle/>
          <a:p>
            <a:r>
              <a:rPr lang="en-GB" sz="4400" dirty="0"/>
              <a:t>8. How you can help</a:t>
            </a:r>
          </a:p>
        </p:txBody>
      </p:sp>
      <p:pic>
        <p:nvPicPr>
          <p:cNvPr id="4" name="Picture 3"/>
          <p:cNvPicPr>
            <a:picLocks noChangeAspect="1"/>
          </p:cNvPicPr>
          <p:nvPr/>
        </p:nvPicPr>
        <p:blipFill>
          <a:blip r:embed="rId2"/>
          <a:stretch>
            <a:fillRect/>
          </a:stretch>
        </p:blipFill>
        <p:spPr>
          <a:xfrm>
            <a:off x="7031066" y="512628"/>
            <a:ext cx="4701066" cy="5798720"/>
          </a:xfrm>
          <a:prstGeom prst="rect">
            <a:avLst/>
          </a:prstGeom>
        </p:spPr>
      </p:pic>
    </p:spTree>
    <p:extLst>
      <p:ext uri="{BB962C8B-B14F-4D97-AF65-F5344CB8AC3E}">
        <p14:creationId xmlns:p14="http://schemas.microsoft.com/office/powerpoint/2010/main" val="2116382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716692" y="386753"/>
            <a:ext cx="2842054" cy="997203"/>
          </a:xfrm>
          <a:prstGeom prst="rect">
            <a:avLst/>
          </a:prstGeom>
          <a:noFill/>
        </p:spPr>
      </p:pic>
      <p:sp>
        <p:nvSpPr>
          <p:cNvPr id="5" name="Rectangle 4"/>
          <p:cNvSpPr/>
          <p:nvPr/>
        </p:nvSpPr>
        <p:spPr>
          <a:xfrm>
            <a:off x="716692" y="1606219"/>
            <a:ext cx="11475308" cy="5093702"/>
          </a:xfrm>
          <a:prstGeom prst="rect">
            <a:avLst/>
          </a:prstGeom>
        </p:spPr>
        <p:txBody>
          <a:bodyPr wrap="square">
            <a:spAutoFit/>
          </a:bodyPr>
          <a:lstStyle/>
          <a:p>
            <a:r>
              <a:rPr lang="en-GB" sz="2500" dirty="0">
                <a:latin typeface="+mj-lt"/>
                <a:ea typeface="Calibri" panose="020F0502020204030204" pitchFamily="34" charset="0"/>
                <a:cs typeface="Times New Roman" panose="02020603050405020304" pitchFamily="18" charset="0"/>
              </a:rPr>
              <a:t>Tooth decay is an entirely preventable disease. </a:t>
            </a:r>
          </a:p>
          <a:p>
            <a:r>
              <a:rPr lang="en-GB" sz="2500" dirty="0">
                <a:latin typeface="+mj-lt"/>
                <a:ea typeface="Calibri" panose="020F0502020204030204" pitchFamily="34" charset="0"/>
                <a:cs typeface="Times New Roman" panose="02020603050405020304" pitchFamily="18" charset="0"/>
              </a:rPr>
              <a:t>More than 1 in 5 children experiences dental decay before the age of 5. </a:t>
            </a:r>
          </a:p>
          <a:p>
            <a:r>
              <a:rPr lang="en-GB" sz="2500" dirty="0">
                <a:latin typeface="+mj-lt"/>
              </a:rPr>
              <a:t>Tooth decay in children under five years in the North West of England is higher than the England average</a:t>
            </a:r>
          </a:p>
          <a:p>
            <a:pPr>
              <a:spcAft>
                <a:spcPts val="0"/>
              </a:spcAft>
            </a:pPr>
            <a:endParaRPr lang="en-GB" sz="2500" dirty="0">
              <a:latin typeface="+mj-lt"/>
              <a:ea typeface="Calibri" panose="020F0502020204030204" pitchFamily="34" charset="0"/>
              <a:cs typeface="Times New Roman" panose="02020603050405020304" pitchFamily="18" charset="0"/>
            </a:endParaRPr>
          </a:p>
          <a:p>
            <a:pPr>
              <a:spcAft>
                <a:spcPts val="0"/>
              </a:spcAft>
            </a:pPr>
            <a:r>
              <a:rPr lang="en-GB" sz="2500" dirty="0">
                <a:latin typeface="+mj-lt"/>
                <a:ea typeface="Calibri" panose="020F0502020204030204" pitchFamily="34" charset="0"/>
                <a:cs typeface="Times New Roman" panose="02020603050405020304" pitchFamily="18" charset="0"/>
              </a:rPr>
              <a:t>We are supporting your children to have good oral health by ensuring we are a ‘Tooth Safe Zone’.  </a:t>
            </a:r>
          </a:p>
          <a:p>
            <a:pPr>
              <a:spcAft>
                <a:spcPts val="0"/>
              </a:spcAft>
            </a:pPr>
            <a:endParaRPr lang="en-GB" sz="2500" dirty="0">
              <a:latin typeface="+mj-lt"/>
              <a:ea typeface="Calibri" panose="020F0502020204030204" pitchFamily="34" charset="0"/>
              <a:cs typeface="Times New Roman" panose="02020603050405020304" pitchFamily="18" charset="0"/>
            </a:endParaRPr>
          </a:p>
          <a:p>
            <a:pPr>
              <a:spcAft>
                <a:spcPts val="0"/>
              </a:spcAft>
            </a:pPr>
            <a:r>
              <a:rPr lang="en-GB" sz="2500" dirty="0">
                <a:latin typeface="+mj-lt"/>
                <a:ea typeface="Calibri" panose="020F0502020204030204" pitchFamily="34" charset="0"/>
                <a:cs typeface="Times New Roman" panose="02020603050405020304" pitchFamily="18" charset="0"/>
              </a:rPr>
              <a:t>The new EYFS statutory framework from September 2021 will require settings ‘</a:t>
            </a:r>
            <a:r>
              <a:rPr lang="en-GB" sz="2500" i="1" dirty="0">
                <a:latin typeface="+mj-lt"/>
                <a:ea typeface="Calibri" panose="020F0502020204030204" pitchFamily="34" charset="0"/>
                <a:cs typeface="Times New Roman" panose="02020603050405020304" pitchFamily="18" charset="0"/>
              </a:rPr>
              <a:t>to promote the good oral health of children’</a:t>
            </a:r>
            <a:r>
              <a:rPr lang="en-GB" sz="2500" dirty="0">
                <a:latin typeface="+mj-lt"/>
                <a:ea typeface="Calibri" panose="020F0502020204030204" pitchFamily="34" charset="0"/>
                <a:cs typeface="Times New Roman" panose="02020603050405020304" pitchFamily="18" charset="0"/>
              </a:rPr>
              <a:t>. Completion of this award scheme will support meeting this requirement and provide strong evidence of how this is being achieved.</a:t>
            </a:r>
          </a:p>
          <a:p>
            <a:pPr>
              <a:spcAft>
                <a:spcPts val="0"/>
              </a:spcAft>
            </a:pPr>
            <a:endParaRPr lang="en-GB" sz="2500" dirty="0">
              <a:effectLst/>
              <a:latin typeface="+mj-lt"/>
              <a:ea typeface="Calibri" panose="020F0502020204030204" pitchFamily="34" charset="0"/>
              <a:cs typeface="Times New Roman" panose="02020603050405020304" pitchFamily="18" charset="0"/>
            </a:endParaRPr>
          </a:p>
          <a:p>
            <a:pPr>
              <a:spcAft>
                <a:spcPts val="0"/>
              </a:spcAft>
            </a:pPr>
            <a:r>
              <a:rPr lang="en-GB" sz="2500" dirty="0">
                <a:latin typeface="+mj-lt"/>
                <a:ea typeface="Calibri" panose="020F0502020204030204" pitchFamily="34" charset="0"/>
                <a:cs typeface="Times New Roman" panose="02020603050405020304" pitchFamily="18" charset="0"/>
              </a:rPr>
              <a:t>We have toothbrushes, toothpaste and reward charts available- just ask if needed. </a:t>
            </a:r>
            <a:r>
              <a:rPr lang="en-GB" sz="2500" dirty="0">
                <a:latin typeface="+mj-lt"/>
                <a:ea typeface="Calibri" panose="020F0502020204030204" pitchFamily="34" charset="0"/>
                <a:cs typeface="Times New Roman" panose="02020603050405020304" pitchFamily="18" charset="0"/>
                <a:sym typeface="Wingdings" panose="05000000000000000000" pitchFamily="2" charset="2"/>
              </a:rPr>
              <a:t> </a:t>
            </a:r>
            <a:endParaRPr lang="en-GB" sz="25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1244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184" y="3965934"/>
            <a:ext cx="11098427" cy="680293"/>
          </a:xfrm>
        </p:spPr>
        <p:txBody>
          <a:bodyPr>
            <a:normAutofit fontScale="90000"/>
          </a:bodyPr>
          <a:lstStyle/>
          <a:p>
            <a:pPr marL="176213" indent="0"/>
            <a:r>
              <a:rPr lang="en-GB" sz="2700" b="1" u="sng" dirty="0">
                <a:solidFill>
                  <a:schemeClr val="tx1">
                    <a:lumMod val="95000"/>
                    <a:lumOff val="5000"/>
                  </a:schemeClr>
                </a:solidFill>
              </a:rPr>
              <a:t/>
            </a:r>
            <a:br>
              <a:rPr lang="en-GB" sz="2700" b="1" u="sng" dirty="0">
                <a:solidFill>
                  <a:schemeClr val="tx1">
                    <a:lumMod val="95000"/>
                    <a:lumOff val="5000"/>
                  </a:schemeClr>
                </a:solidFill>
              </a:rPr>
            </a:br>
            <a:r>
              <a:rPr lang="en-GB" sz="3100" b="1" u="sng" dirty="0">
                <a:solidFill>
                  <a:schemeClr val="tx1">
                    <a:lumMod val="95000"/>
                    <a:lumOff val="5000"/>
                  </a:schemeClr>
                </a:solidFill>
              </a:rPr>
              <a:t>Class Dojo</a:t>
            </a:r>
            <a:r>
              <a:rPr lang="en-GB" sz="2700" b="1" u="sng" dirty="0">
                <a:solidFill>
                  <a:schemeClr val="tx1">
                    <a:lumMod val="95000"/>
                    <a:lumOff val="5000"/>
                  </a:schemeClr>
                </a:solidFill>
              </a:rPr>
              <a:t/>
            </a:r>
            <a:br>
              <a:rPr lang="en-GB" sz="2700" b="1" u="sng" dirty="0">
                <a:solidFill>
                  <a:schemeClr val="tx1">
                    <a:lumMod val="95000"/>
                    <a:lumOff val="5000"/>
                  </a:schemeClr>
                </a:solidFill>
              </a:rPr>
            </a:br>
            <a:r>
              <a:rPr lang="en-GB" sz="2200" dirty="0">
                <a:solidFill>
                  <a:schemeClr val="tx1">
                    <a:lumMod val="95000"/>
                    <a:lumOff val="5000"/>
                  </a:schemeClr>
                </a:solidFill>
              </a:rPr>
              <a:t>Share photos and videos (consent to include your child is required)</a:t>
            </a:r>
            <a:br>
              <a:rPr lang="en-GB" sz="2200" dirty="0">
                <a:solidFill>
                  <a:schemeClr val="tx1">
                    <a:lumMod val="95000"/>
                    <a:lumOff val="5000"/>
                  </a:schemeClr>
                </a:solidFill>
              </a:rPr>
            </a:br>
            <a:r>
              <a:rPr lang="en-GB" sz="2200" dirty="0">
                <a:solidFill>
                  <a:schemeClr val="tx1">
                    <a:lumMod val="95000"/>
                    <a:lumOff val="5000"/>
                  </a:schemeClr>
                </a:solidFill>
              </a:rPr>
              <a:t>Send and receive private messages with parents/carers</a:t>
            </a:r>
            <a:br>
              <a:rPr lang="en-GB" sz="2200" dirty="0">
                <a:solidFill>
                  <a:schemeClr val="tx1">
                    <a:lumMod val="95000"/>
                    <a:lumOff val="5000"/>
                  </a:schemeClr>
                </a:solidFill>
              </a:rPr>
            </a:br>
            <a:r>
              <a:rPr lang="en-GB" sz="2200" dirty="0">
                <a:solidFill>
                  <a:schemeClr val="tx1">
                    <a:lumMod val="95000"/>
                    <a:lumOff val="5000"/>
                  </a:schemeClr>
                </a:solidFill>
              </a:rPr>
              <a:t>Share class and school news</a:t>
            </a:r>
            <a:br>
              <a:rPr lang="en-GB" sz="2200" dirty="0">
                <a:solidFill>
                  <a:schemeClr val="tx1">
                    <a:lumMod val="95000"/>
                    <a:lumOff val="5000"/>
                  </a:schemeClr>
                </a:solidFill>
              </a:rPr>
            </a:br>
            <a:r>
              <a:rPr lang="en-GB" sz="2200" dirty="0">
                <a:solidFill>
                  <a:schemeClr val="tx1">
                    <a:lumMod val="95000"/>
                    <a:lumOff val="5000"/>
                  </a:schemeClr>
                </a:solidFill>
              </a:rPr>
              <a:t>Share Talking Time tasks and photos</a:t>
            </a:r>
            <a:br>
              <a:rPr lang="en-GB" sz="2200" dirty="0">
                <a:solidFill>
                  <a:schemeClr val="tx1">
                    <a:lumMod val="95000"/>
                    <a:lumOff val="5000"/>
                  </a:schemeClr>
                </a:solidFill>
              </a:rPr>
            </a:br>
            <a:r>
              <a:rPr lang="en-GB" sz="2200" dirty="0">
                <a:solidFill>
                  <a:schemeClr val="tx1">
                    <a:lumMod val="95000"/>
                    <a:lumOff val="5000"/>
                  </a:schemeClr>
                </a:solidFill>
              </a:rPr>
              <a:t>Home/School learning opportunities </a:t>
            </a:r>
            <a:r>
              <a:rPr lang="en-GB" sz="2200" dirty="0">
                <a:solidFill>
                  <a:schemeClr val="accent5">
                    <a:lumMod val="75000"/>
                  </a:schemeClr>
                </a:solidFill>
              </a:rPr>
              <a:t/>
            </a:r>
            <a:br>
              <a:rPr lang="en-GB" sz="2200" dirty="0">
                <a:solidFill>
                  <a:schemeClr val="accent5">
                    <a:lumMod val="75000"/>
                  </a:schemeClr>
                </a:solidFill>
              </a:rPr>
            </a:br>
            <a:r>
              <a:rPr lang="en-GB" sz="2200" b="1" dirty="0"/>
              <a:t/>
            </a:r>
            <a:br>
              <a:rPr lang="en-GB" sz="2200" b="1" dirty="0"/>
            </a:br>
            <a:r>
              <a:rPr lang="en-GB" sz="2200" b="1" u="sng" dirty="0"/>
              <a:t>Talking Time</a:t>
            </a:r>
            <a:r>
              <a:rPr lang="en-GB" sz="2200" b="1" dirty="0"/>
              <a:t/>
            </a:r>
            <a:br>
              <a:rPr lang="en-GB" sz="2200" b="1" dirty="0"/>
            </a:br>
            <a:r>
              <a:rPr lang="en-GB" sz="2200" b="1" dirty="0"/>
              <a:t>C</a:t>
            </a:r>
            <a:r>
              <a:rPr lang="en-GB" sz="2200" dirty="0">
                <a:solidFill>
                  <a:schemeClr val="tx1">
                    <a:lumMod val="95000"/>
                    <a:lumOff val="5000"/>
                  </a:schemeClr>
                </a:solidFill>
              </a:rPr>
              <a:t>hallenge, activity or news task every two weeks.</a:t>
            </a:r>
            <a:br>
              <a:rPr lang="en-GB" sz="2200" dirty="0">
                <a:solidFill>
                  <a:schemeClr val="tx1">
                    <a:lumMod val="95000"/>
                    <a:lumOff val="5000"/>
                  </a:schemeClr>
                </a:solidFill>
              </a:rPr>
            </a:br>
            <a:r>
              <a:rPr lang="en-GB" sz="2200" dirty="0">
                <a:solidFill>
                  <a:schemeClr val="tx1">
                    <a:lumMod val="95000"/>
                    <a:lumOff val="5000"/>
                  </a:schemeClr>
                </a:solidFill>
              </a:rPr>
              <a:t>Complete the task with your child and add any comments to the pages.</a:t>
            </a:r>
            <a:br>
              <a:rPr lang="en-GB" sz="2200" dirty="0">
                <a:solidFill>
                  <a:schemeClr val="tx1">
                    <a:lumMod val="95000"/>
                    <a:lumOff val="5000"/>
                  </a:schemeClr>
                </a:solidFill>
              </a:rPr>
            </a:br>
            <a:r>
              <a:rPr lang="en-GB" sz="2200" dirty="0">
                <a:solidFill>
                  <a:schemeClr val="tx1">
                    <a:lumMod val="95000"/>
                    <a:lumOff val="5000"/>
                  </a:schemeClr>
                </a:solidFill>
              </a:rPr>
              <a:t>We would really appreciate any photographs or videos to support these tasks, you can add these to your child’s Class Dojo profile, we can then print and stick in any photos.</a:t>
            </a:r>
            <a:br>
              <a:rPr lang="en-GB" sz="2200" dirty="0">
                <a:solidFill>
                  <a:schemeClr val="tx1">
                    <a:lumMod val="95000"/>
                    <a:lumOff val="5000"/>
                  </a:schemeClr>
                </a:solidFill>
              </a:rPr>
            </a:br>
            <a:r>
              <a:rPr lang="en-GB" sz="2200" dirty="0">
                <a:solidFill>
                  <a:schemeClr val="tx1">
                    <a:lumMod val="95000"/>
                    <a:lumOff val="5000"/>
                  </a:schemeClr>
                </a:solidFill>
              </a:rPr>
              <a:t/>
            </a:r>
            <a:br>
              <a:rPr lang="en-GB" sz="2200" dirty="0">
                <a:solidFill>
                  <a:schemeClr val="tx1">
                    <a:lumMod val="95000"/>
                    <a:lumOff val="5000"/>
                  </a:schemeClr>
                </a:solidFill>
              </a:rPr>
            </a:br>
            <a:r>
              <a:rPr lang="en-GB" sz="2200" dirty="0">
                <a:solidFill>
                  <a:schemeClr val="tx1">
                    <a:lumMod val="95000"/>
                    <a:lumOff val="5000"/>
                  </a:schemeClr>
                </a:solidFill>
              </a:rPr>
              <a:t>We share the talking time activities in small groups, these sessions are really important as they emphasise and support the development of good talking and listening skills. </a:t>
            </a:r>
            <a:br>
              <a:rPr lang="en-GB" sz="2200" dirty="0">
                <a:solidFill>
                  <a:schemeClr val="tx1">
                    <a:lumMod val="95000"/>
                    <a:lumOff val="5000"/>
                  </a:schemeClr>
                </a:solidFill>
              </a:rPr>
            </a:br>
            <a:r>
              <a:rPr lang="en-GB" sz="2200" dirty="0">
                <a:solidFill>
                  <a:schemeClr val="tx1">
                    <a:lumMod val="95000"/>
                    <a:lumOff val="5000"/>
                  </a:schemeClr>
                </a:solidFill>
              </a:rPr>
              <a:t/>
            </a:r>
            <a:br>
              <a:rPr lang="en-GB" sz="2200" dirty="0">
                <a:solidFill>
                  <a:schemeClr val="tx1">
                    <a:lumMod val="95000"/>
                    <a:lumOff val="5000"/>
                  </a:schemeClr>
                </a:solidFill>
              </a:rPr>
            </a:br>
            <a:r>
              <a:rPr lang="en-GB" sz="2200" b="1" u="sng" dirty="0">
                <a:solidFill>
                  <a:schemeClr val="tx1">
                    <a:lumMod val="95000"/>
                    <a:lumOff val="5000"/>
                  </a:schemeClr>
                </a:solidFill>
              </a:rPr>
              <a:t>Reading </a:t>
            </a:r>
            <a:br>
              <a:rPr lang="en-GB" sz="2200" b="1" u="sng" dirty="0">
                <a:solidFill>
                  <a:schemeClr val="tx1">
                    <a:lumMod val="95000"/>
                    <a:lumOff val="5000"/>
                  </a:schemeClr>
                </a:solidFill>
              </a:rPr>
            </a:br>
            <a:r>
              <a:rPr lang="en-GB" sz="2200" b="1" u="sng" dirty="0">
                <a:solidFill>
                  <a:schemeClr val="tx1">
                    <a:lumMod val="95000"/>
                    <a:lumOff val="5000"/>
                  </a:schemeClr>
                </a:solidFill>
              </a:rPr>
              <a:t>Nursery and Reception: </a:t>
            </a:r>
            <a:r>
              <a:rPr lang="en-GB" sz="2200" dirty="0">
                <a:solidFill>
                  <a:schemeClr val="tx1">
                    <a:lumMod val="95000"/>
                    <a:lumOff val="5000"/>
                  </a:schemeClr>
                </a:solidFill>
              </a:rPr>
              <a:t>Library books</a:t>
            </a:r>
            <a:r>
              <a:rPr lang="en-GB" sz="2200" b="1" u="sng" dirty="0">
                <a:solidFill>
                  <a:schemeClr val="tx1">
                    <a:lumMod val="95000"/>
                    <a:lumOff val="5000"/>
                  </a:schemeClr>
                </a:solidFill>
              </a:rPr>
              <a:t/>
            </a:r>
            <a:br>
              <a:rPr lang="en-GB" sz="2200" b="1" u="sng" dirty="0">
                <a:solidFill>
                  <a:schemeClr val="tx1">
                    <a:lumMod val="95000"/>
                    <a:lumOff val="5000"/>
                  </a:schemeClr>
                </a:solidFill>
              </a:rPr>
            </a:br>
            <a:r>
              <a:rPr lang="en-GB" sz="2200" b="1" u="sng" dirty="0">
                <a:solidFill>
                  <a:schemeClr val="tx1">
                    <a:lumMod val="95000"/>
                    <a:lumOff val="5000"/>
                  </a:schemeClr>
                </a:solidFill>
              </a:rPr>
              <a:t>Reception Phonics: </a:t>
            </a:r>
            <a:r>
              <a:rPr lang="en-GB" sz="2200" dirty="0">
                <a:solidFill>
                  <a:schemeClr val="tx1">
                    <a:lumMod val="95000"/>
                    <a:lumOff val="5000"/>
                  </a:schemeClr>
                </a:solidFill>
              </a:rPr>
              <a:t>When ready, your child will bring home sound cards and words to practise as well as reading books when they become more fluent. Please read as much as possible at home. Even 5 minutes a night is better than nothing. It significantly helps their learning and development. </a:t>
            </a:r>
            <a:br>
              <a:rPr lang="en-GB" sz="2200" dirty="0">
                <a:solidFill>
                  <a:schemeClr val="tx1">
                    <a:lumMod val="95000"/>
                    <a:lumOff val="5000"/>
                  </a:schemeClr>
                </a:solidFill>
              </a:rPr>
            </a:br>
            <a:r>
              <a:rPr lang="en-GB" sz="2200" b="1" dirty="0">
                <a:solidFill>
                  <a:schemeClr val="tx1">
                    <a:lumMod val="95000"/>
                    <a:lumOff val="5000"/>
                  </a:schemeClr>
                </a:solidFill>
              </a:rPr>
              <a:t/>
            </a:r>
            <a:br>
              <a:rPr lang="en-GB" sz="2200" b="1" dirty="0">
                <a:solidFill>
                  <a:schemeClr val="tx1">
                    <a:lumMod val="95000"/>
                    <a:lumOff val="5000"/>
                  </a:schemeClr>
                </a:solidFill>
              </a:rPr>
            </a:br>
            <a:r>
              <a:rPr lang="en-GB" sz="2200" b="1" dirty="0">
                <a:solidFill>
                  <a:schemeClr val="tx1">
                    <a:lumMod val="95000"/>
                    <a:lumOff val="5000"/>
                  </a:schemeClr>
                </a:solidFill>
              </a:rPr>
              <a:t>Information Pack- please return this completed</a:t>
            </a:r>
            <a:r>
              <a:rPr lang="en-GB" sz="2200" b="1" dirty="0">
                <a:solidFill>
                  <a:schemeClr val="accent5">
                    <a:lumMod val="75000"/>
                  </a:schemeClr>
                </a:solidFill>
              </a:rPr>
              <a:t/>
            </a:r>
            <a:br>
              <a:rPr lang="en-GB" sz="2200" b="1" dirty="0">
                <a:solidFill>
                  <a:schemeClr val="accent5">
                    <a:lumMod val="75000"/>
                  </a:schemeClr>
                </a:solidFill>
              </a:rPr>
            </a:br>
            <a:r>
              <a:rPr lang="en-GB" sz="3100" dirty="0"/>
              <a:t/>
            </a:r>
            <a:br>
              <a:rPr lang="en-GB" sz="3100" dirty="0"/>
            </a:br>
            <a:r>
              <a:rPr lang="en-GB" sz="3100" dirty="0"/>
              <a:t/>
            </a:r>
            <a:br>
              <a:rPr lang="en-GB" sz="3100" dirty="0"/>
            </a:br>
            <a:r>
              <a:rPr lang="en-GB" sz="2700" b="1" dirty="0"/>
              <a:t/>
            </a:r>
            <a:br>
              <a:rPr lang="en-GB" sz="2700" b="1" dirty="0"/>
            </a:br>
            <a:r>
              <a:rPr lang="en-GB" dirty="0"/>
              <a:t/>
            </a:r>
            <a:br>
              <a:rPr lang="en-GB" dirty="0"/>
            </a:br>
            <a:endParaRPr lang="en-GB" dirty="0"/>
          </a:p>
        </p:txBody>
      </p:sp>
      <p:pic>
        <p:nvPicPr>
          <p:cNvPr id="4" name="Picture 3"/>
          <p:cNvPicPr>
            <a:picLocks noChangeAspect="1"/>
          </p:cNvPicPr>
          <p:nvPr/>
        </p:nvPicPr>
        <p:blipFill rotWithShape="1">
          <a:blip r:embed="rId2"/>
          <a:srcRect l="22382" t="17818" r="55548" b="63541"/>
          <a:stretch/>
        </p:blipFill>
        <p:spPr>
          <a:xfrm>
            <a:off x="8750423" y="139409"/>
            <a:ext cx="3123452" cy="1483204"/>
          </a:xfrm>
          <a:prstGeom prst="rect">
            <a:avLst/>
          </a:prstGeom>
        </p:spPr>
      </p:pic>
    </p:spTree>
    <p:extLst>
      <p:ext uri="{BB962C8B-B14F-4D97-AF65-F5344CB8AC3E}">
        <p14:creationId xmlns:p14="http://schemas.microsoft.com/office/powerpoint/2010/main" val="14923042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905474"/>
            <a:ext cx="11098427" cy="680293"/>
          </a:xfrm>
        </p:spPr>
        <p:txBody>
          <a:bodyPr>
            <a:normAutofit fontScale="90000"/>
          </a:bodyPr>
          <a:lstStyle/>
          <a:p>
            <a:r>
              <a:rPr lang="en-GB" sz="3100" dirty="0"/>
              <a:t>If there medical needs or other factors affecting this then speak to a member of the EYFS team and your Health Visitor.</a:t>
            </a:r>
            <a:br>
              <a:rPr lang="en-GB" sz="3100" dirty="0"/>
            </a:br>
            <a:r>
              <a:rPr lang="en-GB" sz="3100" dirty="0"/>
              <a:t/>
            </a:r>
            <a:br>
              <a:rPr lang="en-GB" sz="3100" dirty="0"/>
            </a:br>
            <a:r>
              <a:rPr lang="en-GB" sz="3100" dirty="0"/>
              <a:t>Work with your child to prepare them for September. This includes pulling down and up their uniform and underwear, wiping themselves clean, flushing the chain and washing their hands with soap.</a:t>
            </a:r>
            <a:br>
              <a:rPr lang="en-GB" sz="3100" dirty="0"/>
            </a:br>
            <a:r>
              <a:rPr lang="en-GB" sz="3100" dirty="0"/>
              <a:t/>
            </a:r>
            <a:br>
              <a:rPr lang="en-GB" sz="3100" dirty="0"/>
            </a:br>
            <a:r>
              <a:rPr lang="en-GB" sz="3100" dirty="0"/>
              <a:t>We do not provide nappies, baby wipes or nappy bags- you must bring these. </a:t>
            </a:r>
            <a:br>
              <a:rPr lang="en-GB" sz="3100" dirty="0"/>
            </a:br>
            <a:r>
              <a:rPr lang="en-GB" sz="3100" dirty="0"/>
              <a:t/>
            </a:r>
            <a:br>
              <a:rPr lang="en-GB" sz="3100" dirty="0"/>
            </a:br>
            <a:r>
              <a:rPr lang="en-GB" sz="3100" dirty="0"/>
              <a:t>If your child still has accidents ensure they have clean underwear and clothing so they can change. </a:t>
            </a:r>
            <a:r>
              <a:rPr lang="en-GB" sz="3100" b="1" dirty="0"/>
              <a:t/>
            </a:r>
            <a:br>
              <a:rPr lang="en-GB" sz="3100" b="1" dirty="0"/>
            </a:br>
            <a:r>
              <a:rPr lang="en-GB" sz="3100" b="1" dirty="0"/>
              <a:t/>
            </a:r>
            <a:br>
              <a:rPr lang="en-GB" sz="3100" b="1" dirty="0"/>
            </a:br>
            <a:r>
              <a:rPr lang="en-GB" sz="3100" dirty="0"/>
              <a:t/>
            </a:r>
            <a:br>
              <a:rPr lang="en-GB" sz="3100" dirty="0"/>
            </a:br>
            <a:r>
              <a:rPr lang="en-GB" sz="3100" dirty="0"/>
              <a:t/>
            </a:r>
            <a:br>
              <a:rPr lang="en-GB" sz="3100" dirty="0"/>
            </a:br>
            <a:r>
              <a:rPr lang="en-GB" sz="2700" b="1" dirty="0"/>
              <a:t/>
            </a:r>
            <a:br>
              <a:rPr lang="en-GB" sz="2700" b="1" dirty="0"/>
            </a:br>
            <a:r>
              <a:rPr lang="en-GB" dirty="0"/>
              <a:t/>
            </a:r>
            <a:br>
              <a:rPr lang="en-GB" dirty="0"/>
            </a:br>
            <a:endParaRPr lang="en-GB" dirty="0"/>
          </a:p>
        </p:txBody>
      </p:sp>
      <p:sp>
        <p:nvSpPr>
          <p:cNvPr id="9" name="Title 1"/>
          <p:cNvSpPr txBox="1">
            <a:spLocks/>
          </p:cNvSpPr>
          <p:nvPr/>
        </p:nvSpPr>
        <p:spPr>
          <a:xfrm>
            <a:off x="838200" y="30047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u="sng" dirty="0"/>
              <a:t>Toilet Training</a:t>
            </a:r>
          </a:p>
        </p:txBody>
      </p:sp>
    </p:spTree>
    <p:extLst>
      <p:ext uri="{BB962C8B-B14F-4D97-AF65-F5344CB8AC3E}">
        <p14:creationId xmlns:p14="http://schemas.microsoft.com/office/powerpoint/2010/main" val="27532682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5583"/>
            <a:ext cx="11098427" cy="680293"/>
          </a:xfrm>
        </p:spPr>
        <p:txBody>
          <a:bodyPr>
            <a:normAutofit fontScale="90000"/>
          </a:bodyPr>
          <a:lstStyle/>
          <a:p>
            <a:r>
              <a:rPr lang="en-GB" sz="3100" dirty="0"/>
              <a:t>We celebrate every child in our class and know that some of our children are learning English as an additional language.</a:t>
            </a:r>
            <a:br>
              <a:rPr lang="en-GB" sz="3100" dirty="0"/>
            </a:br>
            <a:r>
              <a:rPr lang="en-GB" sz="3100" dirty="0"/>
              <a:t/>
            </a:r>
            <a:br>
              <a:rPr lang="en-GB" sz="3100" dirty="0"/>
            </a:br>
            <a:r>
              <a:rPr lang="en-GB" sz="3100" dirty="0"/>
              <a:t>Please support us by completing the ‘Home Languages’ sheet so that we can support your child the best we can.</a:t>
            </a:r>
            <a:br>
              <a:rPr lang="en-GB" sz="3100" dirty="0"/>
            </a:br>
            <a:r>
              <a:rPr lang="en-GB" sz="3100" dirty="0"/>
              <a:t/>
            </a:r>
            <a:br>
              <a:rPr lang="en-GB" sz="3100" dirty="0"/>
            </a:br>
            <a:r>
              <a:rPr lang="en-GB" sz="3100" dirty="0"/>
              <a:t>If you need any further support please speak to us, we are able to access translators and have a very helpful ethnic diversity and inclusion team. </a:t>
            </a:r>
            <a:r>
              <a:rPr lang="en-GB" sz="3100" b="1" dirty="0"/>
              <a:t/>
            </a:r>
            <a:br>
              <a:rPr lang="en-GB" sz="3100" b="1" dirty="0"/>
            </a:br>
            <a:r>
              <a:rPr lang="en-GB" sz="3100" dirty="0"/>
              <a:t/>
            </a:r>
            <a:br>
              <a:rPr lang="en-GB" sz="3100" dirty="0"/>
            </a:br>
            <a:r>
              <a:rPr lang="en-GB" sz="3100" dirty="0"/>
              <a:t/>
            </a:r>
            <a:br>
              <a:rPr lang="en-GB" sz="3100" dirty="0"/>
            </a:br>
            <a:r>
              <a:rPr lang="en-GB" sz="2700" b="1" dirty="0"/>
              <a:t/>
            </a:r>
            <a:br>
              <a:rPr lang="en-GB" sz="2700" b="1" dirty="0"/>
            </a:br>
            <a:r>
              <a:rPr lang="en-GB" dirty="0"/>
              <a:t/>
            </a:r>
            <a:br>
              <a:rPr lang="en-GB" dirty="0"/>
            </a:br>
            <a:endParaRPr lang="en-GB" dirty="0"/>
          </a:p>
        </p:txBody>
      </p:sp>
      <p:sp>
        <p:nvSpPr>
          <p:cNvPr id="9" name="Title 1"/>
          <p:cNvSpPr txBox="1">
            <a:spLocks/>
          </p:cNvSpPr>
          <p:nvPr/>
        </p:nvSpPr>
        <p:spPr>
          <a:xfrm>
            <a:off x="838200" y="30047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u="sng" dirty="0"/>
              <a:t>English as an additional language </a:t>
            </a:r>
          </a:p>
        </p:txBody>
      </p:sp>
      <p:pic>
        <p:nvPicPr>
          <p:cNvPr id="3" name="Picture 2"/>
          <p:cNvPicPr>
            <a:picLocks noChangeAspect="1"/>
          </p:cNvPicPr>
          <p:nvPr/>
        </p:nvPicPr>
        <p:blipFill rotWithShape="1">
          <a:blip r:embed="rId2"/>
          <a:srcRect l="2675" t="3618"/>
          <a:stretch/>
        </p:blipFill>
        <p:spPr>
          <a:xfrm>
            <a:off x="751171" y="4675354"/>
            <a:ext cx="2699322" cy="1867377"/>
          </a:xfrm>
          <a:prstGeom prst="rect">
            <a:avLst/>
          </a:prstGeom>
        </p:spPr>
      </p:pic>
      <p:pic>
        <p:nvPicPr>
          <p:cNvPr id="4" name="Picture 3"/>
          <p:cNvPicPr>
            <a:picLocks noChangeAspect="1"/>
          </p:cNvPicPr>
          <p:nvPr/>
        </p:nvPicPr>
        <p:blipFill>
          <a:blip r:embed="rId3"/>
          <a:stretch>
            <a:fillRect/>
          </a:stretch>
        </p:blipFill>
        <p:spPr>
          <a:xfrm>
            <a:off x="6954981" y="4675354"/>
            <a:ext cx="4568969" cy="1899926"/>
          </a:xfrm>
          <a:prstGeom prst="rect">
            <a:avLst/>
          </a:prstGeom>
        </p:spPr>
      </p:pic>
    </p:spTree>
    <p:extLst>
      <p:ext uri="{BB962C8B-B14F-4D97-AF65-F5344CB8AC3E}">
        <p14:creationId xmlns:p14="http://schemas.microsoft.com/office/powerpoint/2010/main" val="2193488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21744" y="4254256"/>
            <a:ext cx="3205019" cy="3985172"/>
          </a:xfrm>
        </p:spPr>
        <p:txBody>
          <a:bodyPr>
            <a:normAutofit/>
          </a:bodyPr>
          <a:lstStyle/>
          <a:p>
            <a:r>
              <a:rPr lang="en-GB" sz="2800" u="sng" dirty="0"/>
              <a:t>Mr Longworth </a:t>
            </a:r>
            <a:r>
              <a:rPr lang="en-GB" sz="2800" dirty="0"/>
              <a:t/>
            </a:r>
            <a:br>
              <a:rPr lang="en-GB" sz="2800" dirty="0"/>
            </a:br>
            <a:r>
              <a:rPr lang="en-GB" sz="2800" b="1" dirty="0"/>
              <a:t>Head Teacher</a:t>
            </a:r>
            <a:br>
              <a:rPr lang="en-GB" sz="2800" b="1" dirty="0"/>
            </a:br>
            <a:r>
              <a:rPr lang="en-GB" sz="2800" b="1" dirty="0"/>
              <a:t>Designated </a:t>
            </a:r>
            <a:br>
              <a:rPr lang="en-GB" sz="2800" b="1" dirty="0"/>
            </a:br>
            <a:r>
              <a:rPr lang="en-GB" sz="2800" b="1" dirty="0"/>
              <a:t>Safeguarding</a:t>
            </a:r>
            <a:br>
              <a:rPr lang="en-GB" sz="2800" b="1" dirty="0"/>
            </a:br>
            <a:r>
              <a:rPr lang="en-GB" sz="2800" b="1" dirty="0"/>
              <a:t>Lead</a:t>
            </a:r>
            <a:r>
              <a:rPr lang="en-GB" sz="3100" dirty="0"/>
              <a:t/>
            </a:r>
            <a:br>
              <a:rPr lang="en-GB" sz="3100" dirty="0"/>
            </a:br>
            <a:r>
              <a:rPr lang="en-GB" dirty="0"/>
              <a:t/>
            </a:r>
            <a:br>
              <a:rPr lang="en-GB" dirty="0"/>
            </a:br>
            <a:r>
              <a:rPr lang="en-GB" dirty="0"/>
              <a:t/>
            </a:r>
            <a:br>
              <a:rPr lang="en-GB" dirty="0"/>
            </a:br>
            <a:endParaRPr lang="en-GB" dirty="0"/>
          </a:p>
        </p:txBody>
      </p:sp>
      <p:sp>
        <p:nvSpPr>
          <p:cNvPr id="8" name="Title 1"/>
          <p:cNvSpPr txBox="1">
            <a:spLocks/>
          </p:cNvSpPr>
          <p:nvPr/>
        </p:nvSpPr>
        <p:spPr>
          <a:xfrm>
            <a:off x="2907572" y="4264503"/>
            <a:ext cx="3205019" cy="39851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u="sng" dirty="0"/>
              <a:t>Mrs Fox </a:t>
            </a:r>
            <a:endParaRPr lang="en-GB" sz="2800" dirty="0"/>
          </a:p>
          <a:p>
            <a:r>
              <a:rPr lang="en-GB" sz="2800" b="1" dirty="0"/>
              <a:t>Deputy Head  Teacher</a:t>
            </a:r>
          </a:p>
          <a:p>
            <a:r>
              <a:rPr lang="en-GB" sz="2800" b="1" dirty="0"/>
              <a:t>and KS1 Lead</a:t>
            </a:r>
          </a:p>
          <a:p>
            <a:r>
              <a:rPr lang="en-GB" sz="2800" b="1" dirty="0"/>
              <a:t>Deputy DSL </a:t>
            </a:r>
            <a:r>
              <a:rPr lang="en-GB" sz="3100" dirty="0"/>
              <a:t/>
            </a:r>
            <a:br>
              <a:rPr lang="en-GB" sz="3100" dirty="0"/>
            </a:br>
            <a:r>
              <a:rPr lang="en-GB" dirty="0"/>
              <a:t/>
            </a:r>
            <a:br>
              <a:rPr lang="en-GB" dirty="0"/>
            </a:br>
            <a:r>
              <a:rPr lang="en-GB" dirty="0"/>
              <a:t/>
            </a:r>
            <a:br>
              <a:rPr lang="en-GB" dirty="0"/>
            </a:br>
            <a:endParaRPr lang="en-GB" dirty="0"/>
          </a:p>
        </p:txBody>
      </p:sp>
      <p:sp>
        <p:nvSpPr>
          <p:cNvPr id="9" name="Title 1"/>
          <p:cNvSpPr txBox="1">
            <a:spLocks/>
          </p:cNvSpPr>
          <p:nvPr/>
        </p:nvSpPr>
        <p:spPr>
          <a:xfrm>
            <a:off x="224370" y="-1728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mj-lt"/>
              <a:buAutoNum type="arabicPeriod"/>
            </a:pPr>
            <a:r>
              <a:rPr lang="en-GB" dirty="0"/>
              <a:t>SLT (Senior Leadership Team)</a:t>
            </a:r>
          </a:p>
        </p:txBody>
      </p:sp>
      <p:sp>
        <p:nvSpPr>
          <p:cNvPr id="10" name="Title 1"/>
          <p:cNvSpPr txBox="1">
            <a:spLocks/>
          </p:cNvSpPr>
          <p:nvPr/>
        </p:nvSpPr>
        <p:spPr>
          <a:xfrm>
            <a:off x="5091029" y="3814553"/>
            <a:ext cx="3205019" cy="39851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u="sng" dirty="0"/>
              <a:t>Miss Gallagher</a:t>
            </a:r>
            <a:r>
              <a:rPr lang="en-GB" sz="2800" dirty="0"/>
              <a:t/>
            </a:r>
            <a:br>
              <a:rPr lang="en-GB" sz="2800" dirty="0"/>
            </a:br>
            <a:r>
              <a:rPr lang="en-GB" sz="2800" b="1" dirty="0"/>
              <a:t>EYFS Lead</a:t>
            </a:r>
          </a:p>
          <a:p>
            <a:r>
              <a:rPr lang="en-GB" sz="2800" b="1" dirty="0"/>
              <a:t>DSL</a:t>
            </a:r>
            <a:r>
              <a:rPr lang="en-GB" sz="2800" dirty="0"/>
              <a:t/>
            </a:r>
            <a:br>
              <a:rPr lang="en-GB" sz="2800" dirty="0"/>
            </a:br>
            <a:r>
              <a:rPr lang="en-GB" sz="4000" dirty="0"/>
              <a:t/>
            </a:r>
            <a:br>
              <a:rPr lang="en-GB" sz="4000" dirty="0"/>
            </a:br>
            <a:r>
              <a:rPr lang="en-GB" sz="4000" dirty="0"/>
              <a:t/>
            </a:r>
            <a:br>
              <a:rPr lang="en-GB" sz="4000" dirty="0"/>
            </a:br>
            <a:endParaRPr lang="en-GB" sz="4000" dirty="0"/>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8944" t="31756" r="49450" b="22564"/>
          <a:stretch/>
        </p:blipFill>
        <p:spPr>
          <a:xfrm rot="5400000">
            <a:off x="4963736" y="1863408"/>
            <a:ext cx="2470799" cy="2038923"/>
          </a:xfrm>
          <a:prstGeom prst="rect">
            <a:avLst/>
          </a:prstGeom>
        </p:spPr>
      </p:pic>
      <p:sp>
        <p:nvSpPr>
          <p:cNvPr id="14" name="Title 1"/>
          <p:cNvSpPr txBox="1">
            <a:spLocks/>
          </p:cNvSpPr>
          <p:nvPr/>
        </p:nvSpPr>
        <p:spPr>
          <a:xfrm>
            <a:off x="7478950" y="4254256"/>
            <a:ext cx="2431686" cy="3247267"/>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u="sng" dirty="0"/>
              <a:t>Mrs </a:t>
            </a:r>
            <a:r>
              <a:rPr lang="en-GB" sz="2800" u="sng" dirty="0" err="1"/>
              <a:t>Pillitteri</a:t>
            </a:r>
            <a:endParaRPr lang="en-GB" sz="2800" u="sng" dirty="0"/>
          </a:p>
          <a:p>
            <a:r>
              <a:rPr lang="en-GB" sz="2800" b="1" dirty="0" err="1"/>
              <a:t>SENCo</a:t>
            </a:r>
            <a:r>
              <a:rPr lang="en-GB" sz="2800" b="1" dirty="0"/>
              <a:t> and </a:t>
            </a:r>
          </a:p>
          <a:p>
            <a:r>
              <a:rPr lang="en-GB" sz="2800" b="1" dirty="0"/>
              <a:t>Inclusion Lead</a:t>
            </a:r>
          </a:p>
          <a:p>
            <a:r>
              <a:rPr lang="en-GB" sz="2800" b="1" dirty="0"/>
              <a:t>DSL </a:t>
            </a:r>
            <a:r>
              <a:rPr lang="en-GB" sz="2800" dirty="0"/>
              <a:t/>
            </a:r>
            <a:br>
              <a:rPr lang="en-GB" sz="2800" dirty="0"/>
            </a:br>
            <a:r>
              <a:rPr lang="en-GB" sz="4000" dirty="0"/>
              <a:t/>
            </a:r>
            <a:br>
              <a:rPr lang="en-GB" sz="4000" dirty="0"/>
            </a:br>
            <a:r>
              <a:rPr lang="en-GB" sz="4000" dirty="0"/>
              <a:t/>
            </a:r>
            <a:br>
              <a:rPr lang="en-GB" sz="4000" dirty="0"/>
            </a:br>
            <a:endParaRPr lang="en-GB" sz="4000" dirty="0"/>
          </a:p>
        </p:txBody>
      </p:sp>
      <p:sp>
        <p:nvSpPr>
          <p:cNvPr id="12" name="Title 1"/>
          <p:cNvSpPr txBox="1">
            <a:spLocks/>
          </p:cNvSpPr>
          <p:nvPr/>
        </p:nvSpPr>
        <p:spPr>
          <a:xfrm>
            <a:off x="9760314" y="4254256"/>
            <a:ext cx="2431686" cy="3247267"/>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u="sng" dirty="0"/>
              <a:t>Mrs Seth</a:t>
            </a:r>
          </a:p>
          <a:p>
            <a:r>
              <a:rPr lang="en-GB" sz="2800" b="1" dirty="0"/>
              <a:t>KS2 Lead and</a:t>
            </a:r>
          </a:p>
          <a:p>
            <a:r>
              <a:rPr lang="en-GB" sz="2800" b="1" dirty="0"/>
              <a:t>Assessment Lead</a:t>
            </a:r>
          </a:p>
          <a:p>
            <a:r>
              <a:rPr lang="en-GB" sz="2800" b="1" dirty="0"/>
              <a:t>DSL</a:t>
            </a:r>
            <a:r>
              <a:rPr lang="en-GB" sz="2800" dirty="0"/>
              <a:t/>
            </a:r>
            <a:br>
              <a:rPr lang="en-GB" sz="2800" dirty="0"/>
            </a:br>
            <a:r>
              <a:rPr lang="en-GB" sz="4000" dirty="0"/>
              <a:t/>
            </a:r>
            <a:br>
              <a:rPr lang="en-GB" sz="4000" dirty="0"/>
            </a:br>
            <a:r>
              <a:rPr lang="en-GB" sz="4000" dirty="0"/>
              <a:t/>
            </a:r>
            <a:br>
              <a:rPr lang="en-GB" sz="4000" dirty="0"/>
            </a:br>
            <a:endParaRPr lang="en-GB" sz="4000" dirty="0"/>
          </a:p>
        </p:txBody>
      </p:sp>
      <p:pic>
        <p:nvPicPr>
          <p:cNvPr id="2" name="Picture 1">
            <a:extLst>
              <a:ext uri="{FF2B5EF4-FFF2-40B4-BE49-F238E27FC236}">
                <a16:creationId xmlns:a16="http://schemas.microsoft.com/office/drawing/2014/main" id="{B0197EF5-ABC8-4722-8085-FDCB12182201}"/>
              </a:ext>
            </a:extLst>
          </p:cNvPr>
          <p:cNvPicPr>
            <a:picLocks noChangeAspect="1"/>
          </p:cNvPicPr>
          <p:nvPr/>
        </p:nvPicPr>
        <p:blipFill>
          <a:blip r:embed="rId3"/>
          <a:stretch>
            <a:fillRect/>
          </a:stretch>
        </p:blipFill>
        <p:spPr>
          <a:xfrm>
            <a:off x="2907572" y="1647469"/>
            <a:ext cx="1979528" cy="2470798"/>
          </a:xfrm>
          <a:prstGeom prst="rect">
            <a:avLst/>
          </a:prstGeom>
        </p:spPr>
      </p:pic>
      <p:pic>
        <p:nvPicPr>
          <p:cNvPr id="3" name="Picture 2">
            <a:extLst>
              <a:ext uri="{FF2B5EF4-FFF2-40B4-BE49-F238E27FC236}">
                <a16:creationId xmlns:a16="http://schemas.microsoft.com/office/drawing/2014/main" id="{A5E71E57-DBED-4D90-92D7-2E64577834ED}"/>
              </a:ext>
            </a:extLst>
          </p:cNvPr>
          <p:cNvPicPr>
            <a:picLocks noChangeAspect="1"/>
          </p:cNvPicPr>
          <p:nvPr/>
        </p:nvPicPr>
        <p:blipFill>
          <a:blip r:embed="rId4"/>
          <a:stretch>
            <a:fillRect/>
          </a:stretch>
        </p:blipFill>
        <p:spPr>
          <a:xfrm>
            <a:off x="9841963" y="1646579"/>
            <a:ext cx="1973578" cy="2470798"/>
          </a:xfrm>
          <a:prstGeom prst="rect">
            <a:avLst/>
          </a:prstGeom>
        </p:spPr>
      </p:pic>
      <p:pic>
        <p:nvPicPr>
          <p:cNvPr id="6" name="Picture 5">
            <a:extLst>
              <a:ext uri="{FF2B5EF4-FFF2-40B4-BE49-F238E27FC236}">
                <a16:creationId xmlns:a16="http://schemas.microsoft.com/office/drawing/2014/main" id="{6F5C5346-AFE2-434A-BC99-512C83CB5E9D}"/>
              </a:ext>
            </a:extLst>
          </p:cNvPr>
          <p:cNvPicPr>
            <a:picLocks noChangeAspect="1"/>
          </p:cNvPicPr>
          <p:nvPr/>
        </p:nvPicPr>
        <p:blipFill>
          <a:blip r:embed="rId5"/>
          <a:stretch>
            <a:fillRect/>
          </a:stretch>
        </p:blipFill>
        <p:spPr>
          <a:xfrm>
            <a:off x="421744" y="1646578"/>
            <a:ext cx="1973578" cy="2464855"/>
          </a:xfrm>
          <a:prstGeom prst="rect">
            <a:avLst/>
          </a:prstGeom>
        </p:spPr>
      </p:pic>
      <p:pic>
        <p:nvPicPr>
          <p:cNvPr id="4" name="Picture 3">
            <a:extLst>
              <a:ext uri="{FF2B5EF4-FFF2-40B4-BE49-F238E27FC236}">
                <a16:creationId xmlns:a16="http://schemas.microsoft.com/office/drawing/2014/main" id="{CFDECEDA-22A7-4A09-ADE2-8B06B45FA2CB}"/>
              </a:ext>
            </a:extLst>
          </p:cNvPr>
          <p:cNvPicPr>
            <a:picLocks noChangeAspect="1"/>
          </p:cNvPicPr>
          <p:nvPr/>
        </p:nvPicPr>
        <p:blipFill>
          <a:blip r:embed="rId6"/>
          <a:stretch>
            <a:fillRect/>
          </a:stretch>
        </p:blipFill>
        <p:spPr>
          <a:xfrm>
            <a:off x="7404505" y="1646578"/>
            <a:ext cx="2190944" cy="2471689"/>
          </a:xfrm>
          <a:prstGeom prst="rect">
            <a:avLst/>
          </a:prstGeom>
        </p:spPr>
      </p:pic>
    </p:spTree>
    <p:extLst>
      <p:ext uri="{BB962C8B-B14F-4D97-AF65-F5344CB8AC3E}">
        <p14:creationId xmlns:p14="http://schemas.microsoft.com/office/powerpoint/2010/main" val="29504825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905474"/>
            <a:ext cx="11098427" cy="680293"/>
          </a:xfrm>
        </p:spPr>
        <p:txBody>
          <a:bodyPr>
            <a:normAutofit fontScale="90000"/>
          </a:bodyPr>
          <a:lstStyle/>
          <a:p>
            <a:r>
              <a:rPr lang="en-GB" sz="3100" b="1" dirty="0"/>
              <a:t/>
            </a:r>
            <a:br>
              <a:rPr lang="en-GB" sz="3100" b="1" dirty="0"/>
            </a:br>
            <a:r>
              <a:rPr lang="en-GB" sz="3100" dirty="0"/>
              <a:t/>
            </a:r>
            <a:br>
              <a:rPr lang="en-GB" sz="3100" dirty="0"/>
            </a:br>
            <a:r>
              <a:rPr lang="en-GB" sz="3100" dirty="0"/>
              <a:t/>
            </a:r>
            <a:br>
              <a:rPr lang="en-GB" sz="3100" dirty="0"/>
            </a:br>
            <a:r>
              <a:rPr lang="en-GB" sz="2700" b="1" dirty="0"/>
              <a:t/>
            </a:r>
            <a:br>
              <a:rPr lang="en-GB" sz="2700" b="1" dirty="0"/>
            </a:br>
            <a:r>
              <a:rPr lang="en-GB" dirty="0"/>
              <a:t/>
            </a:r>
            <a:br>
              <a:rPr lang="en-GB" dirty="0"/>
            </a:br>
            <a:endParaRPr lang="en-GB" dirty="0"/>
          </a:p>
        </p:txBody>
      </p:sp>
      <p:sp>
        <p:nvSpPr>
          <p:cNvPr id="9" name="Title 1"/>
          <p:cNvSpPr txBox="1">
            <a:spLocks/>
          </p:cNvSpPr>
          <p:nvPr/>
        </p:nvSpPr>
        <p:spPr>
          <a:xfrm>
            <a:off x="736600" y="1547380"/>
            <a:ext cx="10515600" cy="1325563"/>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u="sng" dirty="0"/>
              <a:t>Thank you for coming!</a:t>
            </a:r>
          </a:p>
          <a:p>
            <a:pPr algn="ctr"/>
            <a:endParaRPr lang="en-GB" u="sng" dirty="0"/>
          </a:p>
          <a:p>
            <a:endParaRPr lang="en-GB" u="sng" dirty="0"/>
          </a:p>
          <a:p>
            <a:r>
              <a:rPr lang="en-GB" dirty="0"/>
              <a:t>9. Do you have any questions?                   </a:t>
            </a:r>
          </a:p>
        </p:txBody>
      </p:sp>
    </p:spTree>
    <p:extLst>
      <p:ext uri="{BB962C8B-B14F-4D97-AF65-F5344CB8AC3E}">
        <p14:creationId xmlns:p14="http://schemas.microsoft.com/office/powerpoint/2010/main" val="317048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7161" y="4165778"/>
            <a:ext cx="3205019" cy="3985172"/>
          </a:xfrm>
        </p:spPr>
        <p:txBody>
          <a:bodyPr>
            <a:normAutofit/>
          </a:bodyPr>
          <a:lstStyle/>
          <a:p>
            <a:r>
              <a:rPr lang="en-GB" sz="2800" u="sng" dirty="0"/>
              <a:t>Miss Gallagher</a:t>
            </a:r>
            <a:r>
              <a:rPr lang="en-GB" sz="2800" dirty="0"/>
              <a:t/>
            </a:r>
            <a:br>
              <a:rPr lang="en-GB" sz="2800" dirty="0"/>
            </a:br>
            <a:r>
              <a:rPr lang="en-GB" sz="2800" b="1" dirty="0"/>
              <a:t>Class Teacher</a:t>
            </a:r>
            <a:r>
              <a:rPr lang="en-GB" sz="2800" dirty="0"/>
              <a:t/>
            </a:r>
            <a:br>
              <a:rPr lang="en-GB" sz="2800" dirty="0"/>
            </a:br>
            <a:r>
              <a:rPr lang="en-GB" sz="4000" dirty="0"/>
              <a:t/>
            </a:r>
            <a:br>
              <a:rPr lang="en-GB" sz="4000" dirty="0"/>
            </a:br>
            <a:r>
              <a:rPr lang="en-GB" sz="4000" dirty="0"/>
              <a:t/>
            </a:r>
            <a:br>
              <a:rPr lang="en-GB" sz="4000" dirty="0"/>
            </a:br>
            <a:endParaRPr lang="en-GB" sz="4000" dirty="0"/>
          </a:p>
        </p:txBody>
      </p:sp>
      <p:sp>
        <p:nvSpPr>
          <p:cNvPr id="7" name="Title 1"/>
          <p:cNvSpPr txBox="1">
            <a:spLocks/>
          </p:cNvSpPr>
          <p:nvPr/>
        </p:nvSpPr>
        <p:spPr>
          <a:xfrm>
            <a:off x="4798271" y="4354621"/>
            <a:ext cx="3205019" cy="39851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u="sng" dirty="0"/>
              <a:t>Mrs Bowling</a:t>
            </a:r>
            <a:r>
              <a:rPr lang="en-GB" sz="2800" dirty="0"/>
              <a:t/>
            </a:r>
            <a:br>
              <a:rPr lang="en-GB" sz="2800" dirty="0"/>
            </a:br>
            <a:r>
              <a:rPr lang="en-GB" sz="2800" b="1" dirty="0"/>
              <a:t>Qualified</a:t>
            </a:r>
            <a:r>
              <a:rPr lang="en-GB" sz="2800" dirty="0"/>
              <a:t> </a:t>
            </a:r>
            <a:r>
              <a:rPr lang="en-GB" sz="2800" b="1" dirty="0"/>
              <a:t>Nursery Nurse / HLTA</a:t>
            </a:r>
          </a:p>
          <a:p>
            <a:r>
              <a:rPr lang="en-GB" sz="2800" b="1" dirty="0"/>
              <a:t>Paediatric First Aider</a:t>
            </a:r>
            <a:r>
              <a:rPr lang="en-GB" dirty="0"/>
              <a:t/>
            </a:r>
            <a:br>
              <a:rPr lang="en-GB" dirty="0"/>
            </a:br>
            <a:r>
              <a:rPr lang="en-GB" dirty="0"/>
              <a:t/>
            </a:r>
            <a:br>
              <a:rPr lang="en-GB" dirty="0"/>
            </a:br>
            <a:endParaRPr lang="en-GB"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7374" t="33772" r="25305" b="23854"/>
          <a:stretch/>
        </p:blipFill>
        <p:spPr>
          <a:xfrm rot="5400000">
            <a:off x="4157476" y="2167000"/>
            <a:ext cx="3320456" cy="1833418"/>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8944" t="27838" r="31159" b="22564"/>
          <a:stretch/>
        </p:blipFill>
        <p:spPr>
          <a:xfrm rot="5400000">
            <a:off x="455403" y="2053322"/>
            <a:ext cx="3316901" cy="2064329"/>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7374" t="24337" r="23573" b="21494"/>
          <a:stretch/>
        </p:blipFill>
        <p:spPr>
          <a:xfrm rot="5400000">
            <a:off x="8293279" y="2062714"/>
            <a:ext cx="3316902" cy="2087867"/>
          </a:xfrm>
          <a:prstGeom prst="rect">
            <a:avLst/>
          </a:prstGeom>
        </p:spPr>
      </p:pic>
      <p:sp>
        <p:nvSpPr>
          <p:cNvPr id="3" name="Rectangle 2"/>
          <p:cNvSpPr/>
          <p:nvPr/>
        </p:nvSpPr>
        <p:spPr>
          <a:xfrm>
            <a:off x="8907799" y="4905465"/>
            <a:ext cx="3019157" cy="3108543"/>
          </a:xfrm>
          <a:prstGeom prst="rect">
            <a:avLst/>
          </a:prstGeom>
        </p:spPr>
        <p:txBody>
          <a:bodyPr wrap="square">
            <a:spAutoFit/>
          </a:bodyPr>
          <a:lstStyle/>
          <a:p>
            <a:r>
              <a:rPr lang="en-GB" sz="2800" u="sng" dirty="0">
                <a:latin typeface="+mj-lt"/>
              </a:rPr>
              <a:t>Miss </a:t>
            </a:r>
            <a:r>
              <a:rPr lang="en-GB" sz="2800" u="sng" dirty="0" err="1">
                <a:latin typeface="+mj-lt"/>
              </a:rPr>
              <a:t>Colgan</a:t>
            </a:r>
            <a:endParaRPr lang="en-GB" sz="2800" u="sng" dirty="0">
              <a:latin typeface="+mj-lt"/>
            </a:endParaRPr>
          </a:p>
          <a:p>
            <a:r>
              <a:rPr lang="en-GB" sz="2800" b="1" dirty="0">
                <a:latin typeface="+mj-lt"/>
              </a:rPr>
              <a:t>Teaching Assistant</a:t>
            </a:r>
          </a:p>
          <a:p>
            <a:r>
              <a:rPr lang="en-GB" sz="2800" dirty="0"/>
              <a:t>Paediatric First Aider</a:t>
            </a:r>
            <a:br>
              <a:rPr lang="en-GB" sz="2800" dirty="0"/>
            </a:br>
            <a:r>
              <a:rPr lang="en-GB" sz="2800" dirty="0"/>
              <a:t/>
            </a:r>
            <a:br>
              <a:rPr lang="en-GB" sz="2800" dirty="0"/>
            </a:br>
            <a:endParaRPr lang="en-GB" sz="2800" dirty="0"/>
          </a:p>
          <a:p>
            <a:endParaRPr lang="en-GB" sz="2800" b="1" dirty="0">
              <a:latin typeface="+mj-lt"/>
            </a:endParaRPr>
          </a:p>
        </p:txBody>
      </p:sp>
      <p:sp>
        <p:nvSpPr>
          <p:cNvPr id="12" name="Title 1"/>
          <p:cNvSpPr txBox="1">
            <a:spLocks/>
          </p:cNvSpPr>
          <p:nvPr/>
        </p:nvSpPr>
        <p:spPr>
          <a:xfrm>
            <a:off x="224370" y="-1728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1. EYFS Team (Early Years Foundation Stage)</a:t>
            </a:r>
          </a:p>
        </p:txBody>
      </p:sp>
    </p:spTree>
    <p:extLst>
      <p:ext uri="{BB962C8B-B14F-4D97-AF65-F5344CB8AC3E}">
        <p14:creationId xmlns:p14="http://schemas.microsoft.com/office/powerpoint/2010/main" val="1785412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446" y="2941805"/>
            <a:ext cx="7048754" cy="3227790"/>
          </a:xfrm>
        </p:spPr>
        <p:txBody>
          <a:bodyPr>
            <a:normAutofit/>
          </a:bodyPr>
          <a:lstStyle/>
          <a:p>
            <a:pPr algn="ctr"/>
            <a:r>
              <a:rPr lang="en-GB" sz="4000" dirty="0"/>
              <a:t/>
            </a:r>
            <a:br>
              <a:rPr lang="en-GB" sz="4000" dirty="0"/>
            </a:br>
            <a:r>
              <a:rPr lang="en-GB" sz="4000" dirty="0"/>
              <a:t/>
            </a:r>
            <a:br>
              <a:rPr lang="en-GB" sz="4000" dirty="0"/>
            </a:br>
            <a:endParaRPr lang="en-GB" sz="4000" dirty="0"/>
          </a:p>
        </p:txBody>
      </p:sp>
      <p:sp>
        <p:nvSpPr>
          <p:cNvPr id="3" name="Rectangle 2"/>
          <p:cNvSpPr/>
          <p:nvPr/>
        </p:nvSpPr>
        <p:spPr>
          <a:xfrm>
            <a:off x="3942195" y="3232873"/>
            <a:ext cx="3867405" cy="2308324"/>
          </a:xfrm>
          <a:prstGeom prst="rect">
            <a:avLst/>
          </a:prstGeom>
          <a:solidFill>
            <a:schemeClr val="bg1"/>
          </a:solidFill>
          <a:ln>
            <a:solidFill>
              <a:schemeClr val="tx1"/>
            </a:solidFill>
          </a:ln>
        </p:spPr>
        <p:txBody>
          <a:bodyPr wrap="square" numCol="2">
            <a:spAutoFit/>
          </a:bodyPr>
          <a:lstStyle/>
          <a:p>
            <a:pPr>
              <a:buClr>
                <a:srgbClr val="C07400"/>
              </a:buClr>
              <a:buSzPts val="2000"/>
            </a:pPr>
            <a:r>
              <a:rPr lang="en-GB" sz="2400" dirty="0"/>
              <a:t>Our 6 school values are:</a:t>
            </a:r>
          </a:p>
          <a:p>
            <a:pPr marL="342900" indent="-342900">
              <a:spcBef>
                <a:spcPts val="0"/>
              </a:spcBef>
              <a:buClr>
                <a:srgbClr val="0070C0"/>
              </a:buClr>
              <a:buSzPts val="2000"/>
              <a:buFont typeface="Wingdings" panose="05000000000000000000" pitchFamily="2" charset="2"/>
              <a:buChar char="§"/>
            </a:pPr>
            <a:r>
              <a:rPr lang="en-US" sz="2400" dirty="0">
                <a:solidFill>
                  <a:schemeClr val="tx1">
                    <a:lumMod val="95000"/>
                    <a:lumOff val="5000"/>
                  </a:schemeClr>
                </a:solidFill>
                <a:latin typeface="+mj-lt"/>
                <a:ea typeface="Calibri"/>
                <a:cs typeface="Calibri"/>
                <a:sym typeface="Calibri"/>
              </a:rPr>
              <a:t>Respect</a:t>
            </a:r>
          </a:p>
          <a:p>
            <a:pPr marL="342900" indent="-342900">
              <a:spcBef>
                <a:spcPts val="0"/>
              </a:spcBef>
              <a:buClr>
                <a:srgbClr val="0070C0"/>
              </a:buClr>
              <a:buSzPts val="2000"/>
              <a:buFont typeface="Wingdings" panose="05000000000000000000" pitchFamily="2" charset="2"/>
              <a:buChar char="§"/>
            </a:pPr>
            <a:r>
              <a:rPr lang="en-US" sz="2400" dirty="0">
                <a:solidFill>
                  <a:schemeClr val="tx1">
                    <a:lumMod val="95000"/>
                    <a:lumOff val="5000"/>
                  </a:schemeClr>
                </a:solidFill>
                <a:latin typeface="+mj-lt"/>
                <a:ea typeface="Calibri"/>
                <a:cs typeface="Calibri"/>
                <a:sym typeface="Calibri"/>
              </a:rPr>
              <a:t>Friendship </a:t>
            </a:r>
          </a:p>
          <a:p>
            <a:pPr marL="342900" indent="-342900">
              <a:spcBef>
                <a:spcPts val="0"/>
              </a:spcBef>
              <a:buClr>
                <a:srgbClr val="0070C0"/>
              </a:buClr>
              <a:buSzPts val="2000"/>
              <a:buFont typeface="Wingdings" panose="05000000000000000000" pitchFamily="2" charset="2"/>
              <a:buChar char="§"/>
            </a:pPr>
            <a:r>
              <a:rPr lang="en-US" sz="2400" dirty="0">
                <a:solidFill>
                  <a:schemeClr val="tx1">
                    <a:lumMod val="95000"/>
                    <a:lumOff val="5000"/>
                  </a:schemeClr>
                </a:solidFill>
                <a:latin typeface="+mj-lt"/>
                <a:ea typeface="Calibri"/>
                <a:cs typeface="Calibri"/>
                <a:sym typeface="Calibri"/>
              </a:rPr>
              <a:t>Happiness </a:t>
            </a:r>
          </a:p>
          <a:p>
            <a:pPr marL="342900" indent="-342900">
              <a:spcBef>
                <a:spcPts val="0"/>
              </a:spcBef>
              <a:buClr>
                <a:srgbClr val="0070C0"/>
              </a:buClr>
              <a:buSzPts val="2000"/>
              <a:buFont typeface="Wingdings" panose="05000000000000000000" pitchFamily="2" charset="2"/>
              <a:buChar char="§"/>
            </a:pPr>
            <a:endParaRPr lang="en-US" sz="2400" dirty="0">
              <a:solidFill>
                <a:schemeClr val="tx1">
                  <a:lumMod val="95000"/>
                  <a:lumOff val="5000"/>
                </a:schemeClr>
              </a:solidFill>
              <a:latin typeface="+mj-lt"/>
              <a:ea typeface="Calibri"/>
              <a:cs typeface="Calibri"/>
              <a:sym typeface="Calibri"/>
            </a:endParaRPr>
          </a:p>
          <a:p>
            <a:pPr marL="342900" indent="-342900">
              <a:spcBef>
                <a:spcPts val="0"/>
              </a:spcBef>
              <a:buClr>
                <a:srgbClr val="0070C0"/>
              </a:buClr>
              <a:buSzPts val="2000"/>
              <a:buFont typeface="Wingdings" panose="05000000000000000000" pitchFamily="2" charset="2"/>
              <a:buChar char="§"/>
            </a:pPr>
            <a:endParaRPr lang="en-US" sz="2400" dirty="0">
              <a:solidFill>
                <a:schemeClr val="tx1">
                  <a:lumMod val="95000"/>
                  <a:lumOff val="5000"/>
                </a:schemeClr>
              </a:solidFill>
              <a:latin typeface="+mj-lt"/>
              <a:ea typeface="Calibri"/>
              <a:cs typeface="Calibri"/>
              <a:sym typeface="Calibri"/>
            </a:endParaRPr>
          </a:p>
          <a:p>
            <a:pPr marL="342900" indent="-342900">
              <a:spcBef>
                <a:spcPts val="0"/>
              </a:spcBef>
              <a:buClr>
                <a:srgbClr val="0070C0"/>
              </a:buClr>
              <a:buSzPts val="2000"/>
              <a:buFont typeface="Wingdings" panose="05000000000000000000" pitchFamily="2" charset="2"/>
              <a:buChar char="§"/>
            </a:pPr>
            <a:endParaRPr lang="en-US" sz="2400" dirty="0">
              <a:solidFill>
                <a:schemeClr val="tx1">
                  <a:lumMod val="95000"/>
                  <a:lumOff val="5000"/>
                </a:schemeClr>
              </a:solidFill>
              <a:latin typeface="+mj-lt"/>
              <a:ea typeface="Calibri"/>
              <a:cs typeface="Calibri"/>
              <a:sym typeface="Calibri"/>
            </a:endParaRPr>
          </a:p>
          <a:p>
            <a:pPr marL="342900" indent="-342900">
              <a:spcBef>
                <a:spcPts val="0"/>
              </a:spcBef>
              <a:buClr>
                <a:srgbClr val="0070C0"/>
              </a:buClr>
              <a:buSzPts val="2000"/>
              <a:buFont typeface="Wingdings" panose="05000000000000000000" pitchFamily="2" charset="2"/>
              <a:buChar char="§"/>
            </a:pPr>
            <a:r>
              <a:rPr lang="en-US" sz="2400" dirty="0">
                <a:solidFill>
                  <a:schemeClr val="tx1">
                    <a:lumMod val="95000"/>
                    <a:lumOff val="5000"/>
                  </a:schemeClr>
                </a:solidFill>
                <a:latin typeface="+mj-lt"/>
                <a:ea typeface="Calibri"/>
                <a:cs typeface="Calibri"/>
                <a:sym typeface="Calibri"/>
              </a:rPr>
              <a:t>Trust </a:t>
            </a:r>
          </a:p>
          <a:p>
            <a:pPr marL="342900" indent="-342900">
              <a:spcBef>
                <a:spcPts val="0"/>
              </a:spcBef>
              <a:buClr>
                <a:srgbClr val="0070C0"/>
              </a:buClr>
              <a:buSzPts val="2000"/>
              <a:buFont typeface="Wingdings" panose="05000000000000000000" pitchFamily="2" charset="2"/>
              <a:buChar char="§"/>
            </a:pPr>
            <a:r>
              <a:rPr lang="en-US" sz="2400" dirty="0">
                <a:solidFill>
                  <a:schemeClr val="tx1">
                    <a:lumMod val="95000"/>
                    <a:lumOff val="5000"/>
                  </a:schemeClr>
                </a:solidFill>
                <a:latin typeface="+mj-lt"/>
                <a:ea typeface="Calibri"/>
                <a:cs typeface="Calibri"/>
                <a:sym typeface="Calibri"/>
              </a:rPr>
              <a:t>Resilience </a:t>
            </a:r>
          </a:p>
          <a:p>
            <a:pPr marL="342900" indent="-342900">
              <a:spcBef>
                <a:spcPts val="0"/>
              </a:spcBef>
              <a:buClr>
                <a:srgbClr val="0070C0"/>
              </a:buClr>
              <a:buSzPts val="2000"/>
              <a:buFont typeface="Wingdings" panose="05000000000000000000" pitchFamily="2" charset="2"/>
              <a:buChar char="§"/>
            </a:pPr>
            <a:r>
              <a:rPr lang="en-US" sz="2400" dirty="0">
                <a:solidFill>
                  <a:schemeClr val="tx1">
                    <a:lumMod val="95000"/>
                    <a:lumOff val="5000"/>
                  </a:schemeClr>
                </a:solidFill>
                <a:latin typeface="+mj-lt"/>
                <a:ea typeface="Calibri"/>
                <a:cs typeface="Calibri"/>
                <a:sym typeface="Calibri"/>
              </a:rPr>
              <a:t>Forgiveness </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9358263" y="4125473"/>
            <a:ext cx="2841815" cy="212259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908043" y="687031"/>
            <a:ext cx="3357262" cy="2507584"/>
          </a:xfrm>
          <a:prstGeom prst="rect">
            <a:avLst/>
          </a:prstGeom>
        </p:spPr>
      </p:pic>
      <p:pic>
        <p:nvPicPr>
          <p:cNvPr id="4" name="Picture 3"/>
          <p:cNvPicPr>
            <a:picLocks noChangeAspect="1"/>
          </p:cNvPicPr>
          <p:nvPr/>
        </p:nvPicPr>
        <p:blipFill>
          <a:blip r:embed="rId4"/>
          <a:stretch>
            <a:fillRect/>
          </a:stretch>
        </p:blipFill>
        <p:spPr>
          <a:xfrm>
            <a:off x="480316" y="1139839"/>
            <a:ext cx="6240307" cy="1116873"/>
          </a:xfrm>
          <a:prstGeom prst="rect">
            <a:avLst/>
          </a:prstGeom>
        </p:spPr>
      </p:pic>
      <p:sp>
        <p:nvSpPr>
          <p:cNvPr id="5" name="Rectangle 4"/>
          <p:cNvSpPr/>
          <p:nvPr/>
        </p:nvSpPr>
        <p:spPr>
          <a:xfrm>
            <a:off x="433061" y="2292634"/>
            <a:ext cx="8849711" cy="1200329"/>
          </a:xfrm>
          <a:prstGeom prst="rect">
            <a:avLst/>
          </a:prstGeom>
        </p:spPr>
        <p:txBody>
          <a:bodyPr wrap="square">
            <a:spAutoFit/>
          </a:bodyPr>
          <a:lstStyle/>
          <a:p>
            <a:r>
              <a:rPr lang="en-GB" sz="2400" dirty="0">
                <a:latin typeface="+mj-lt"/>
              </a:rPr>
              <a:t>Our vision is to be a school where we help each other to learn, grow and to love through our Christian values, which are central to all aspects of school life. </a:t>
            </a:r>
            <a:endParaRPr lang="en-GB" sz="2400" i="0" dirty="0">
              <a:effectLst/>
              <a:latin typeface="+mj-lt"/>
            </a:endParaRPr>
          </a:p>
        </p:txBody>
      </p:sp>
      <p:sp>
        <p:nvSpPr>
          <p:cNvPr id="6" name="Rectangle 5"/>
          <p:cNvSpPr/>
          <p:nvPr/>
        </p:nvSpPr>
        <p:spPr>
          <a:xfrm>
            <a:off x="366665" y="432601"/>
            <a:ext cx="7151060" cy="769441"/>
          </a:xfrm>
          <a:prstGeom prst="rect">
            <a:avLst/>
          </a:prstGeom>
        </p:spPr>
        <p:txBody>
          <a:bodyPr wrap="none">
            <a:spAutoFit/>
          </a:bodyPr>
          <a:lstStyle/>
          <a:p>
            <a:r>
              <a:rPr lang="en-GB" sz="4400" dirty="0">
                <a:latin typeface="+mj-lt"/>
              </a:rPr>
              <a:t>2. Our school vision and values</a:t>
            </a:r>
          </a:p>
        </p:txBody>
      </p:sp>
      <p:sp>
        <p:nvSpPr>
          <p:cNvPr id="8" name="Rectangle 7"/>
          <p:cNvSpPr/>
          <p:nvPr/>
        </p:nvSpPr>
        <p:spPr>
          <a:xfrm>
            <a:off x="552468" y="5707930"/>
            <a:ext cx="8730303" cy="1200329"/>
          </a:xfrm>
          <a:prstGeom prst="rect">
            <a:avLst/>
          </a:prstGeom>
        </p:spPr>
        <p:txBody>
          <a:bodyPr wrap="square">
            <a:spAutoFit/>
          </a:bodyPr>
          <a:lstStyle/>
          <a:p>
            <a:r>
              <a:rPr lang="en-GB" sz="2400" dirty="0">
                <a:latin typeface="+mj-lt"/>
              </a:rPr>
              <a:t>These are centred around the core value of love, where we will be devoted to show unconditional love to all and look after everyone’s wellbeing.</a:t>
            </a:r>
          </a:p>
        </p:txBody>
      </p:sp>
    </p:spTree>
    <p:extLst>
      <p:ext uri="{BB962C8B-B14F-4D97-AF65-F5344CB8AC3E}">
        <p14:creationId xmlns:p14="http://schemas.microsoft.com/office/powerpoint/2010/main" val="4176226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811" y="2941805"/>
            <a:ext cx="7048754" cy="3227790"/>
          </a:xfrm>
        </p:spPr>
        <p:txBody>
          <a:bodyPr>
            <a:normAutofit/>
          </a:bodyPr>
          <a:lstStyle/>
          <a:p>
            <a:pPr algn="ctr"/>
            <a:r>
              <a:rPr lang="en-GB" sz="4000" dirty="0"/>
              <a:t/>
            </a:r>
            <a:br>
              <a:rPr lang="en-GB" sz="4000" dirty="0"/>
            </a:br>
            <a:endParaRPr lang="en-GB" sz="4000" dirty="0"/>
          </a:p>
        </p:txBody>
      </p:sp>
      <p:pic>
        <p:nvPicPr>
          <p:cNvPr id="8" name="Google Shape;390;p4"/>
          <p:cNvPicPr/>
          <p:nvPr/>
        </p:nvPicPr>
        <p:blipFill>
          <a:blip r:embed="rId2">
            <a:alphaModFix/>
            <a:extLst>
              <a:ext uri="{28A0092B-C50C-407E-A947-70E740481C1C}">
                <a14:useLocalDpi xmlns:a14="http://schemas.microsoft.com/office/drawing/2010/main" val="0"/>
              </a:ext>
            </a:extLst>
          </a:blip>
          <a:stretch>
            <a:fillRect/>
          </a:stretch>
        </p:blipFill>
        <p:spPr>
          <a:xfrm>
            <a:off x="8269357" y="3190460"/>
            <a:ext cx="3679777" cy="3328705"/>
          </a:xfrm>
          <a:prstGeom prst="rect">
            <a:avLst/>
          </a:prstGeom>
          <a:noFill/>
          <a:ln>
            <a:noFill/>
          </a:ln>
        </p:spPr>
      </p:pic>
      <p:sp>
        <p:nvSpPr>
          <p:cNvPr id="5" name="Rectangle 4"/>
          <p:cNvSpPr/>
          <p:nvPr/>
        </p:nvSpPr>
        <p:spPr>
          <a:xfrm>
            <a:off x="366665" y="432601"/>
            <a:ext cx="4766690" cy="769441"/>
          </a:xfrm>
          <a:prstGeom prst="rect">
            <a:avLst/>
          </a:prstGeom>
        </p:spPr>
        <p:txBody>
          <a:bodyPr wrap="none">
            <a:spAutoFit/>
          </a:bodyPr>
          <a:lstStyle/>
          <a:p>
            <a:r>
              <a:rPr lang="en-GB" sz="4400" dirty="0">
                <a:latin typeface="+mj-lt"/>
              </a:rPr>
              <a:t>3. What is the EYFS?</a:t>
            </a:r>
          </a:p>
        </p:txBody>
      </p:sp>
      <p:sp>
        <p:nvSpPr>
          <p:cNvPr id="4" name="TextBox 3"/>
          <p:cNvSpPr txBox="1"/>
          <p:nvPr/>
        </p:nvSpPr>
        <p:spPr>
          <a:xfrm>
            <a:off x="440523" y="4364963"/>
            <a:ext cx="6987209" cy="2031325"/>
          </a:xfrm>
          <a:prstGeom prst="rect">
            <a:avLst/>
          </a:prstGeom>
          <a:solidFill>
            <a:schemeClr val="bg1"/>
          </a:solidFill>
          <a:ln>
            <a:solidFill>
              <a:schemeClr val="tx1"/>
            </a:solidFill>
          </a:ln>
        </p:spPr>
        <p:txBody>
          <a:bodyPr wrap="square" rtlCol="0">
            <a:spAutoFit/>
          </a:bodyPr>
          <a:lstStyle/>
          <a:p>
            <a:pPr algn="ctr"/>
            <a:r>
              <a:rPr lang="en-GB" dirty="0"/>
              <a:t>The statutory framework for EYFS places a stronger focus on 3 prime areas of learning  </a:t>
            </a:r>
          </a:p>
          <a:p>
            <a:pPr algn="ctr"/>
            <a:r>
              <a:rPr lang="en-GB" b="1" dirty="0">
                <a:solidFill>
                  <a:srgbClr val="0070C0"/>
                </a:solidFill>
                <a:hlinkClick r:id="rId3"/>
              </a:rPr>
              <a:t>Communication and Language</a:t>
            </a:r>
            <a:endParaRPr lang="en-GB" b="1" dirty="0">
              <a:solidFill>
                <a:srgbClr val="0070C0"/>
              </a:solidFill>
            </a:endParaRPr>
          </a:p>
          <a:p>
            <a:pPr algn="ctr"/>
            <a:r>
              <a:rPr lang="en-GB" b="1" dirty="0">
                <a:solidFill>
                  <a:srgbClr val="0070C0"/>
                </a:solidFill>
                <a:hlinkClick r:id="rId4"/>
              </a:rPr>
              <a:t>Physical Development</a:t>
            </a:r>
            <a:endParaRPr lang="en-GB" b="1" dirty="0">
              <a:solidFill>
                <a:srgbClr val="0070C0"/>
              </a:solidFill>
            </a:endParaRPr>
          </a:p>
          <a:p>
            <a:pPr algn="ctr"/>
            <a:r>
              <a:rPr lang="en-GB" b="1" u="sng" dirty="0">
                <a:solidFill>
                  <a:srgbClr val="0070C0"/>
                </a:solidFill>
              </a:rPr>
              <a:t>Personal, Social, and Emotional Development </a:t>
            </a:r>
          </a:p>
          <a:p>
            <a:pPr algn="ctr"/>
            <a:r>
              <a:rPr lang="en-GB" dirty="0"/>
              <a:t>these are critical for the development of young children, and are fundamental to more structured learning as they get older.</a:t>
            </a:r>
          </a:p>
        </p:txBody>
      </p:sp>
      <p:sp>
        <p:nvSpPr>
          <p:cNvPr id="6" name="Rectangle 5"/>
          <p:cNvSpPr/>
          <p:nvPr/>
        </p:nvSpPr>
        <p:spPr>
          <a:xfrm>
            <a:off x="836066" y="1428735"/>
            <a:ext cx="6096000" cy="2246769"/>
          </a:xfrm>
          <a:prstGeom prst="rect">
            <a:avLst/>
          </a:prstGeom>
          <a:solidFill>
            <a:schemeClr val="bg1"/>
          </a:solidFill>
          <a:ln>
            <a:solidFill>
              <a:schemeClr val="tx1"/>
            </a:solidFill>
          </a:ln>
        </p:spPr>
        <p:txBody>
          <a:bodyPr>
            <a:spAutoFit/>
          </a:bodyPr>
          <a:lstStyle/>
          <a:p>
            <a:pPr algn="ctr"/>
            <a:r>
              <a:rPr lang="en-GB" sz="2000" dirty="0">
                <a:solidFill>
                  <a:schemeClr val="tx1">
                    <a:lumMod val="95000"/>
                    <a:lumOff val="5000"/>
                  </a:schemeClr>
                </a:solidFill>
                <a:latin typeface="+mj-lt"/>
              </a:rPr>
              <a:t>The learning ethos behind the EYFS framework encourages learning through a mix of play-based and adult-led learning. </a:t>
            </a:r>
          </a:p>
          <a:p>
            <a:pPr algn="ctr"/>
            <a:endParaRPr lang="en-GB" sz="2000" dirty="0">
              <a:solidFill>
                <a:schemeClr val="tx1">
                  <a:lumMod val="95000"/>
                  <a:lumOff val="5000"/>
                </a:schemeClr>
              </a:solidFill>
              <a:latin typeface="+mj-lt"/>
            </a:endParaRPr>
          </a:p>
          <a:p>
            <a:pPr algn="ctr"/>
            <a:r>
              <a:rPr lang="en-GB" sz="2000" dirty="0">
                <a:solidFill>
                  <a:schemeClr val="tx1">
                    <a:lumMod val="95000"/>
                    <a:lumOff val="5000"/>
                  </a:schemeClr>
                </a:solidFill>
                <a:latin typeface="+mj-lt"/>
              </a:rPr>
              <a:t>We support children's learning and development through discussions, modelling, scaffolding, direct and indirect teaching.</a:t>
            </a:r>
          </a:p>
        </p:txBody>
      </p:sp>
      <p:sp>
        <p:nvSpPr>
          <p:cNvPr id="3" name="Rectangle 2"/>
          <p:cNvSpPr/>
          <p:nvPr/>
        </p:nvSpPr>
        <p:spPr>
          <a:xfrm>
            <a:off x="440523" y="1758076"/>
            <a:ext cx="7819680" cy="4524315"/>
          </a:xfrm>
          <a:prstGeom prst="rect">
            <a:avLst/>
          </a:prstGeom>
        </p:spPr>
        <p:txBody>
          <a:bodyPr wrap="square">
            <a:spAutoFit/>
          </a:bodyPr>
          <a:lstStyle/>
          <a:p>
            <a:r>
              <a:rPr lang="en-GB" sz="2400" dirty="0"/>
              <a:t>The Early Years Foundation Stage (EYFS) covers the education of children aged 0-5. </a:t>
            </a:r>
            <a:br>
              <a:rPr lang="en-GB" sz="2400" dirty="0"/>
            </a:br>
            <a:r>
              <a:rPr lang="en-GB" sz="2400" dirty="0"/>
              <a:t/>
            </a:r>
            <a:br>
              <a:rPr lang="en-GB" sz="2400" dirty="0"/>
            </a:br>
            <a:r>
              <a:rPr lang="en-GB" sz="2400" dirty="0"/>
              <a:t>The statutory framework for the EYFS sets the standards for the learning, development and care of children from birth to 5 years in England.</a:t>
            </a:r>
          </a:p>
          <a:p>
            <a:r>
              <a:rPr lang="en-GB" sz="2400" dirty="0"/>
              <a:t/>
            </a:r>
            <a:br>
              <a:rPr lang="en-GB" sz="2400" dirty="0"/>
            </a:br>
            <a:r>
              <a:rPr lang="en-GB" sz="2400" dirty="0"/>
              <a:t>All practitioners working in this stage of education must follow the statutory framework for the EYFS.</a:t>
            </a:r>
          </a:p>
          <a:p>
            <a:endParaRPr lang="en-GB" sz="2400" dirty="0"/>
          </a:p>
          <a:p>
            <a:r>
              <a:rPr lang="en-GB" sz="2400" dirty="0"/>
              <a:t/>
            </a:r>
            <a:br>
              <a:rPr lang="en-GB" sz="2400" dirty="0"/>
            </a:br>
            <a:endParaRPr lang="en-GB" sz="2400" dirty="0"/>
          </a:p>
        </p:txBody>
      </p:sp>
      <p:sp>
        <p:nvSpPr>
          <p:cNvPr id="7" name="Rectangle 6"/>
          <p:cNvSpPr/>
          <p:nvPr/>
        </p:nvSpPr>
        <p:spPr>
          <a:xfrm>
            <a:off x="7300822" y="491241"/>
            <a:ext cx="4648312" cy="1200329"/>
          </a:xfrm>
          <a:prstGeom prst="rect">
            <a:avLst/>
          </a:prstGeom>
          <a:solidFill>
            <a:schemeClr val="bg1"/>
          </a:solidFill>
          <a:ln>
            <a:solidFill>
              <a:schemeClr val="tx1"/>
            </a:solidFill>
          </a:ln>
        </p:spPr>
        <p:txBody>
          <a:bodyPr wrap="square">
            <a:spAutoFit/>
          </a:bodyPr>
          <a:lstStyle/>
          <a:p>
            <a:pPr algn="ctr"/>
            <a:r>
              <a:rPr lang="en-GB" sz="2400" dirty="0">
                <a:latin typeface="+mj-lt"/>
              </a:rPr>
              <a:t>Play, and more importantly, learning through play, is an essential part of the Early Years Foundation Stage.</a:t>
            </a:r>
          </a:p>
        </p:txBody>
      </p:sp>
    </p:spTree>
    <p:extLst>
      <p:ext uri="{BB962C8B-B14F-4D97-AF65-F5344CB8AC3E}">
        <p14:creationId xmlns:p14="http://schemas.microsoft.com/office/powerpoint/2010/main" val="339500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3"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965" y="649149"/>
            <a:ext cx="10515600" cy="1325563"/>
          </a:xfrm>
        </p:spPr>
        <p:txBody>
          <a:bodyPr>
            <a:normAutofit fontScale="90000"/>
          </a:bodyPr>
          <a:lstStyle/>
          <a:p>
            <a:r>
              <a:rPr lang="en-GB" dirty="0"/>
              <a:t>4. Assessment in the EYFS</a:t>
            </a:r>
            <a:br>
              <a:rPr lang="en-GB" dirty="0"/>
            </a:br>
            <a:r>
              <a:rPr lang="en-GB" sz="3100" dirty="0">
                <a:solidFill>
                  <a:srgbClr val="0B0C0C"/>
                </a:solidFill>
              </a:rPr>
              <a:t>Statutory summative assessments that take place in the EYFS:</a:t>
            </a:r>
            <a:r>
              <a:rPr lang="en-GB" dirty="0">
                <a:solidFill>
                  <a:srgbClr val="0B0C0C"/>
                </a:solidFill>
                <a:latin typeface="BlinkMacSystemFont"/>
              </a:rPr>
              <a:t/>
            </a:r>
            <a:br>
              <a:rPr lang="en-GB" dirty="0">
                <a:solidFill>
                  <a:srgbClr val="0B0C0C"/>
                </a:solidFill>
                <a:latin typeface="BlinkMacSystemFont"/>
              </a:rPr>
            </a:br>
            <a:endParaRPr lang="en-GB" dirty="0"/>
          </a:p>
        </p:txBody>
      </p:sp>
      <p:sp>
        <p:nvSpPr>
          <p:cNvPr id="4" name="Rectangle 3"/>
          <p:cNvSpPr/>
          <p:nvPr/>
        </p:nvSpPr>
        <p:spPr>
          <a:xfrm>
            <a:off x="311426" y="1692886"/>
            <a:ext cx="5304183" cy="3046988"/>
          </a:xfrm>
          <a:prstGeom prst="rect">
            <a:avLst/>
          </a:prstGeom>
          <a:solidFill>
            <a:schemeClr val="bg1"/>
          </a:solidFill>
          <a:ln>
            <a:solidFill>
              <a:schemeClr val="tx1"/>
            </a:solidFill>
          </a:ln>
        </p:spPr>
        <p:txBody>
          <a:bodyPr wrap="square">
            <a:spAutoFit/>
          </a:bodyPr>
          <a:lstStyle/>
          <a:p>
            <a:r>
              <a:rPr lang="en-GB" sz="2400" u="sng" dirty="0">
                <a:solidFill>
                  <a:srgbClr val="1D70B8"/>
                </a:solidFill>
                <a:latin typeface="+mj-lt"/>
              </a:rPr>
              <a:t>Two year Check</a:t>
            </a:r>
            <a:r>
              <a:rPr lang="en-GB" sz="2400" u="sng" dirty="0">
                <a:solidFill>
                  <a:srgbClr val="0B0C0C"/>
                </a:solidFill>
                <a:latin typeface="+mj-lt"/>
              </a:rPr>
              <a:t> </a:t>
            </a:r>
          </a:p>
          <a:p>
            <a:r>
              <a:rPr lang="en-GB" sz="2400" dirty="0">
                <a:latin typeface="+mj-lt"/>
              </a:rPr>
              <a:t>The statutory requirement for a progress check at two relates to those children who are attending early years settings. This will have been completed by their key worker. Each child should have a two year health and development review completed by the health visitor. </a:t>
            </a:r>
            <a:endParaRPr lang="en-GB" sz="2400" b="0" i="0" dirty="0">
              <a:solidFill>
                <a:srgbClr val="0B0C0C"/>
              </a:solidFill>
              <a:effectLst/>
              <a:latin typeface="+mj-lt"/>
            </a:endParaRPr>
          </a:p>
        </p:txBody>
      </p:sp>
      <p:sp>
        <p:nvSpPr>
          <p:cNvPr id="5" name="Rectangle 4"/>
          <p:cNvSpPr/>
          <p:nvPr/>
        </p:nvSpPr>
        <p:spPr>
          <a:xfrm>
            <a:off x="5913780" y="1877552"/>
            <a:ext cx="5923721" cy="2308324"/>
          </a:xfrm>
          <a:prstGeom prst="rect">
            <a:avLst/>
          </a:prstGeom>
          <a:solidFill>
            <a:schemeClr val="bg1"/>
          </a:solidFill>
          <a:ln>
            <a:solidFill>
              <a:schemeClr val="tx1"/>
            </a:solidFill>
          </a:ln>
        </p:spPr>
        <p:txBody>
          <a:bodyPr wrap="square">
            <a:spAutoFit/>
          </a:bodyPr>
          <a:lstStyle/>
          <a:p>
            <a:r>
              <a:rPr lang="en-GB" sz="2400" dirty="0">
                <a:latin typeface="+mj-lt"/>
                <a:hlinkClick r:id="rId2"/>
              </a:rPr>
              <a:t>The Reception Baseline Assessment</a:t>
            </a:r>
            <a:endParaRPr lang="en-GB" sz="2400" dirty="0">
              <a:latin typeface="+mj-lt"/>
            </a:endParaRPr>
          </a:p>
          <a:p>
            <a:r>
              <a:rPr lang="en-GB" sz="2400" dirty="0">
                <a:latin typeface="+mj-lt"/>
              </a:rPr>
              <a:t>A short assessment completed within the first 6 weeks of a child starting Reception Year. A score will be given for each child, which will be used to measure the relative progress of a cohort of children through primary school.</a:t>
            </a:r>
            <a:endParaRPr lang="en-GB" sz="2400" dirty="0">
              <a:solidFill>
                <a:srgbClr val="0B0C0C"/>
              </a:solidFill>
              <a:latin typeface="+mj-lt"/>
            </a:endParaRPr>
          </a:p>
        </p:txBody>
      </p:sp>
      <p:sp>
        <p:nvSpPr>
          <p:cNvPr id="6" name="Rectangle 5"/>
          <p:cNvSpPr/>
          <p:nvPr/>
        </p:nvSpPr>
        <p:spPr>
          <a:xfrm>
            <a:off x="311424" y="5086170"/>
            <a:ext cx="8564217" cy="1569660"/>
          </a:xfrm>
          <a:prstGeom prst="rect">
            <a:avLst/>
          </a:prstGeom>
          <a:solidFill>
            <a:schemeClr val="bg1"/>
          </a:solidFill>
          <a:ln>
            <a:solidFill>
              <a:schemeClr val="tx1"/>
            </a:solidFill>
          </a:ln>
        </p:spPr>
        <p:txBody>
          <a:bodyPr wrap="square">
            <a:spAutoFit/>
          </a:bodyPr>
          <a:lstStyle/>
          <a:p>
            <a:r>
              <a:rPr lang="en-GB" sz="2400" dirty="0">
                <a:solidFill>
                  <a:srgbClr val="1D70B8"/>
                </a:solidFill>
                <a:latin typeface="+mj-lt"/>
                <a:hlinkClick r:id="rId3"/>
              </a:rPr>
              <a:t>Early Years Foundation Stage Profile</a:t>
            </a:r>
            <a:r>
              <a:rPr lang="en-GB" sz="2400" dirty="0">
                <a:solidFill>
                  <a:srgbClr val="0B0C0C"/>
                </a:solidFill>
                <a:latin typeface="+mj-lt"/>
              </a:rPr>
              <a:t> </a:t>
            </a:r>
          </a:p>
          <a:p>
            <a:r>
              <a:rPr lang="en-GB" sz="2400" dirty="0">
                <a:solidFill>
                  <a:srgbClr val="0B0C0C"/>
                </a:solidFill>
                <a:latin typeface="+mj-lt"/>
              </a:rPr>
              <a:t>At the end of Reception Year, each child’s level of development must be assessed against the 17 early learning goals (ELGs) set out in the EYFS.</a:t>
            </a:r>
          </a:p>
        </p:txBody>
      </p:sp>
    </p:spTree>
    <p:extLst>
      <p:ext uri="{BB962C8B-B14F-4D97-AF65-F5344CB8AC3E}">
        <p14:creationId xmlns:p14="http://schemas.microsoft.com/office/powerpoint/2010/main" val="3756249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965" y="649149"/>
            <a:ext cx="10515600" cy="1325563"/>
          </a:xfrm>
        </p:spPr>
        <p:txBody>
          <a:bodyPr>
            <a:normAutofit fontScale="90000"/>
          </a:bodyPr>
          <a:lstStyle/>
          <a:p>
            <a:r>
              <a:rPr lang="en-GB" dirty="0"/>
              <a:t>4. Assessment in the EYFS</a:t>
            </a:r>
            <a:br>
              <a:rPr lang="en-GB" dirty="0"/>
            </a:br>
            <a:r>
              <a:rPr lang="en-GB" dirty="0">
                <a:solidFill>
                  <a:srgbClr val="0B0C0C"/>
                </a:solidFill>
                <a:latin typeface="BlinkMacSystemFont"/>
              </a:rPr>
              <a:t/>
            </a:r>
            <a:br>
              <a:rPr lang="en-GB" dirty="0">
                <a:solidFill>
                  <a:srgbClr val="0B0C0C"/>
                </a:solidFill>
                <a:latin typeface="BlinkMacSystemFont"/>
              </a:rPr>
            </a:br>
            <a:endParaRPr lang="en-GB" dirty="0"/>
          </a:p>
        </p:txBody>
      </p:sp>
      <p:sp>
        <p:nvSpPr>
          <p:cNvPr id="4" name="Rectangle 3"/>
          <p:cNvSpPr/>
          <p:nvPr/>
        </p:nvSpPr>
        <p:spPr>
          <a:xfrm>
            <a:off x="119270" y="1076660"/>
            <a:ext cx="11986591" cy="5632311"/>
          </a:xfrm>
          <a:prstGeom prst="rect">
            <a:avLst/>
          </a:prstGeom>
          <a:noFill/>
          <a:ln>
            <a:noFill/>
          </a:ln>
        </p:spPr>
        <p:txBody>
          <a:bodyPr wrap="square">
            <a:spAutoFit/>
          </a:bodyPr>
          <a:lstStyle/>
          <a:p>
            <a:pPr marL="342900" indent="-342900">
              <a:buFont typeface="Arial" panose="020B0604020202020204" pitchFamily="34" charset="0"/>
              <a:buChar char="•"/>
            </a:pPr>
            <a:r>
              <a:rPr lang="en-GB" sz="2400" dirty="0">
                <a:latin typeface="+mj-lt"/>
              </a:rPr>
              <a:t>Assessments take place on a daily basis in the EYFS through the form of observations, rather than formal testing</a:t>
            </a:r>
          </a:p>
          <a:p>
            <a:pPr marL="342900" indent="-342900">
              <a:buFont typeface="Arial" panose="020B0604020202020204" pitchFamily="34" charset="0"/>
              <a:buChar char="•"/>
            </a:pPr>
            <a:endParaRPr lang="en-GB" sz="2400" dirty="0">
              <a:latin typeface="+mj-lt"/>
            </a:endParaRPr>
          </a:p>
          <a:p>
            <a:pPr marL="342900" indent="-342900">
              <a:buFont typeface="Arial" panose="020B0604020202020204" pitchFamily="34" charset="0"/>
              <a:buChar char="•"/>
            </a:pPr>
            <a:r>
              <a:rPr lang="en-GB" sz="2400" dirty="0">
                <a:latin typeface="+mj-lt"/>
              </a:rPr>
              <a:t>We create a 'learning journey‘ for every child, the learning journey holds observations about the child throughout their time in the EYFS with us</a:t>
            </a:r>
          </a:p>
          <a:p>
            <a:pPr marL="342900" indent="-342900">
              <a:buFont typeface="Arial" panose="020B0604020202020204" pitchFamily="34" charset="0"/>
              <a:buChar char="•"/>
            </a:pPr>
            <a:endParaRPr lang="en-GB" sz="2400" dirty="0">
              <a:latin typeface="+mj-lt"/>
            </a:endParaRPr>
          </a:p>
          <a:p>
            <a:pPr marL="342900" indent="-342900">
              <a:buFont typeface="Arial" panose="020B0604020202020204" pitchFamily="34" charset="0"/>
              <a:buChar char="•"/>
            </a:pPr>
            <a:r>
              <a:rPr lang="en-GB" sz="2400" dirty="0">
                <a:latin typeface="+mj-lt"/>
              </a:rPr>
              <a:t>We observe children as they </a:t>
            </a:r>
            <a:r>
              <a:rPr lang="en-GB" sz="2400" dirty="0">
                <a:solidFill>
                  <a:schemeClr val="tx1">
                    <a:lumMod val="95000"/>
                    <a:lumOff val="5000"/>
                  </a:schemeClr>
                </a:solidFill>
                <a:latin typeface="+mj-lt"/>
              </a:rPr>
              <a:t>play </a:t>
            </a:r>
            <a:r>
              <a:rPr lang="en-GB" sz="2400" dirty="0">
                <a:latin typeface="+mj-lt"/>
              </a:rPr>
              <a:t>to understand their current attainment and their interests, and plan for their next steps accordingly. These observations form the majority of EYFS assessments and are shared with parents and carers</a:t>
            </a:r>
            <a:endParaRPr lang="en-GB" sz="2400" dirty="0">
              <a:solidFill>
                <a:srgbClr val="0B0C0C"/>
              </a:solidFill>
              <a:latin typeface="+mj-lt"/>
            </a:endParaRPr>
          </a:p>
          <a:p>
            <a:pPr marL="342900" indent="-342900">
              <a:buFont typeface="Arial" panose="020B0604020202020204" pitchFamily="34" charset="0"/>
              <a:buChar char="•"/>
            </a:pPr>
            <a:endParaRPr lang="en-GB" sz="2400" dirty="0">
              <a:solidFill>
                <a:srgbClr val="0B0C0C"/>
              </a:solidFill>
              <a:latin typeface="+mj-lt"/>
            </a:endParaRPr>
          </a:p>
          <a:p>
            <a:pPr marL="342900" indent="-342900">
              <a:buFont typeface="Arial" panose="020B0604020202020204" pitchFamily="34" charset="0"/>
              <a:buChar char="•"/>
            </a:pPr>
            <a:r>
              <a:rPr lang="en-GB" sz="2400" dirty="0">
                <a:solidFill>
                  <a:srgbClr val="0B0C0C"/>
                </a:solidFill>
                <a:latin typeface="+mj-lt"/>
              </a:rPr>
              <a:t>We use our bespoke curriculum plan to assess if a child is “on track” at the end of each term. If a child is “on track” then we believe they are making the progress needed to achieve the early learning goals at the end of Reception. If we feel a child needs more support to reach these goals, then we state they are “not on track”. This helps us focus on the children that need more support. </a:t>
            </a:r>
            <a:endParaRPr lang="en-GB" sz="2400" dirty="0">
              <a:latin typeface="+mj-lt"/>
            </a:endParaRPr>
          </a:p>
        </p:txBody>
      </p:sp>
    </p:spTree>
    <p:extLst>
      <p:ext uri="{BB962C8B-B14F-4D97-AF65-F5344CB8AC3E}">
        <p14:creationId xmlns:p14="http://schemas.microsoft.com/office/powerpoint/2010/main" val="380790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446" y="2432276"/>
            <a:ext cx="7048754" cy="3227790"/>
          </a:xfrm>
        </p:spPr>
        <p:txBody>
          <a:bodyPr>
            <a:normAutofit fontScale="90000"/>
          </a:bodyPr>
          <a:lstStyle/>
          <a:p>
            <a:r>
              <a:rPr lang="en-GB" sz="2800" dirty="0"/>
              <a:t/>
            </a:r>
            <a:br>
              <a:rPr lang="en-GB" sz="2800" dirty="0"/>
            </a:br>
            <a:r>
              <a:rPr lang="en-GB" sz="2700" b="1" u="sng" dirty="0"/>
              <a:t>Prime Areas of Learning</a:t>
            </a:r>
            <a:r>
              <a:rPr lang="en-GB" sz="2700" dirty="0"/>
              <a:t/>
            </a:r>
            <a:br>
              <a:rPr lang="en-GB" sz="2700" dirty="0"/>
            </a:br>
            <a:r>
              <a:rPr lang="en-GB" sz="2700" dirty="0"/>
              <a:t>Communication and language</a:t>
            </a:r>
            <a:br>
              <a:rPr lang="en-GB" sz="2700" dirty="0"/>
            </a:br>
            <a:r>
              <a:rPr lang="en-GB" sz="2700" dirty="0"/>
              <a:t>Physical development</a:t>
            </a:r>
            <a:br>
              <a:rPr lang="en-GB" sz="2700" dirty="0"/>
            </a:br>
            <a:r>
              <a:rPr lang="en-GB" sz="2700" dirty="0"/>
              <a:t>Personal, social and emotional </a:t>
            </a:r>
            <a:br>
              <a:rPr lang="en-GB" sz="2700" dirty="0"/>
            </a:br>
            <a:r>
              <a:rPr lang="en-GB" sz="2700" dirty="0"/>
              <a:t>development</a:t>
            </a:r>
            <a:br>
              <a:rPr lang="en-GB" sz="2700" dirty="0"/>
            </a:br>
            <a:r>
              <a:rPr lang="en-GB" sz="2700" dirty="0"/>
              <a:t/>
            </a:r>
            <a:br>
              <a:rPr lang="en-GB" sz="2700" dirty="0"/>
            </a:br>
            <a:r>
              <a:rPr lang="en-GB" sz="2700" b="1" dirty="0"/>
              <a:t/>
            </a:r>
            <a:br>
              <a:rPr lang="en-GB" sz="2700" b="1" dirty="0"/>
            </a:br>
            <a:r>
              <a:rPr lang="en-GB" sz="2700" b="1" u="sng" dirty="0"/>
              <a:t>Specific Areas of Learning </a:t>
            </a:r>
            <a:r>
              <a:rPr lang="en-GB" sz="2700" dirty="0"/>
              <a:t/>
            </a:r>
            <a:br>
              <a:rPr lang="en-GB" sz="2700" dirty="0"/>
            </a:br>
            <a:r>
              <a:rPr lang="en-GB" sz="2700" dirty="0"/>
              <a:t>Literacy</a:t>
            </a:r>
            <a:br>
              <a:rPr lang="en-GB" sz="2700" dirty="0"/>
            </a:br>
            <a:r>
              <a:rPr lang="en-GB" sz="2700" dirty="0"/>
              <a:t>Mathematics</a:t>
            </a:r>
            <a:br>
              <a:rPr lang="en-GB" sz="2700" dirty="0"/>
            </a:br>
            <a:r>
              <a:rPr lang="en-GB" sz="2700" dirty="0"/>
              <a:t>Understanding the world</a:t>
            </a:r>
            <a:br>
              <a:rPr lang="en-GB" sz="2700" dirty="0"/>
            </a:br>
            <a:r>
              <a:rPr lang="en-GB" sz="2700" dirty="0"/>
              <a:t>Expressive arts and design</a:t>
            </a:r>
            <a:br>
              <a:rPr lang="en-GB" sz="2700" dirty="0"/>
            </a:br>
            <a:r>
              <a:rPr lang="en-GB" sz="2700" dirty="0"/>
              <a:t/>
            </a:r>
            <a:br>
              <a:rPr lang="en-GB" sz="2700" dirty="0"/>
            </a:br>
            <a:r>
              <a:rPr lang="en-GB" sz="2800" dirty="0">
                <a:latin typeface="+mn-lt"/>
              </a:rPr>
              <a:t/>
            </a:r>
            <a:br>
              <a:rPr lang="en-GB" sz="2800" dirty="0">
                <a:latin typeface="+mn-lt"/>
              </a:rPr>
            </a:br>
            <a:endParaRPr lang="en-GB" sz="2800" dirty="0">
              <a:latin typeface="+mn-lt"/>
            </a:endParaRPr>
          </a:p>
        </p:txBody>
      </p:sp>
      <p:sp>
        <p:nvSpPr>
          <p:cNvPr id="9" name="Title 1"/>
          <p:cNvSpPr txBox="1">
            <a:spLocks/>
          </p:cNvSpPr>
          <p:nvPr/>
        </p:nvSpPr>
        <p:spPr>
          <a:xfrm>
            <a:off x="266446" y="9104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5.  What your child will learn</a:t>
            </a:r>
          </a:p>
        </p:txBody>
      </p:sp>
      <p:sp>
        <p:nvSpPr>
          <p:cNvPr id="3" name="Rectangle 2"/>
          <p:cNvSpPr/>
          <p:nvPr/>
        </p:nvSpPr>
        <p:spPr>
          <a:xfrm>
            <a:off x="4329376" y="1893462"/>
            <a:ext cx="5266661" cy="1323439"/>
          </a:xfrm>
          <a:prstGeom prst="rect">
            <a:avLst/>
          </a:prstGeom>
          <a:solidFill>
            <a:schemeClr val="bg1"/>
          </a:solidFill>
          <a:ln>
            <a:solidFill>
              <a:schemeClr val="tx1"/>
            </a:solidFill>
          </a:ln>
        </p:spPr>
        <p:txBody>
          <a:bodyPr wrap="square">
            <a:spAutoFit/>
          </a:bodyPr>
          <a:lstStyle/>
          <a:p>
            <a:pPr algn="ctr"/>
            <a:r>
              <a:rPr lang="en-GB" sz="2000" i="1" dirty="0">
                <a:solidFill>
                  <a:schemeClr val="tx1">
                    <a:lumMod val="95000"/>
                    <a:lumOff val="5000"/>
                  </a:schemeClr>
                </a:solidFill>
                <a:latin typeface="+mj-lt"/>
                <a:ea typeface="Calibri" panose="020F0502020204030204" pitchFamily="34" charset="0"/>
              </a:rPr>
              <a:t>These are the core aspects of early child development which strongly influence learning in the Specific areas of learning and development.</a:t>
            </a:r>
          </a:p>
          <a:p>
            <a:pPr algn="ctr"/>
            <a:r>
              <a:rPr lang="en-GB" sz="2000" b="1" i="1" dirty="0">
                <a:solidFill>
                  <a:schemeClr val="tx1">
                    <a:lumMod val="95000"/>
                    <a:lumOff val="5000"/>
                  </a:schemeClr>
                </a:solidFill>
                <a:latin typeface="+mj-lt"/>
              </a:rPr>
              <a:t>The Prime Areas are the key focus of our Nursery.</a:t>
            </a:r>
          </a:p>
        </p:txBody>
      </p:sp>
      <p:sp>
        <p:nvSpPr>
          <p:cNvPr id="4" name="Rectangle 3"/>
          <p:cNvSpPr/>
          <p:nvPr/>
        </p:nvSpPr>
        <p:spPr>
          <a:xfrm>
            <a:off x="3914707" y="4066994"/>
            <a:ext cx="5681330" cy="1631216"/>
          </a:xfrm>
          <a:prstGeom prst="rect">
            <a:avLst/>
          </a:prstGeom>
          <a:solidFill>
            <a:schemeClr val="bg1"/>
          </a:solidFill>
          <a:ln>
            <a:solidFill>
              <a:schemeClr val="tx1"/>
            </a:solidFill>
          </a:ln>
        </p:spPr>
        <p:txBody>
          <a:bodyPr wrap="square">
            <a:spAutoFit/>
          </a:bodyPr>
          <a:lstStyle/>
          <a:p>
            <a:pPr algn="ctr"/>
            <a:r>
              <a:rPr lang="en-GB" sz="2000" i="1" dirty="0">
                <a:solidFill>
                  <a:schemeClr val="tx1">
                    <a:lumMod val="95000"/>
                    <a:lumOff val="5000"/>
                  </a:schemeClr>
                </a:solidFill>
                <a:latin typeface="+mj-lt"/>
                <a:ea typeface="Calibri" panose="020F0502020204030204" pitchFamily="34" charset="0"/>
              </a:rPr>
              <a:t>The specific areas of learning and development provide children with knowledge and skills to flourish in society. Many aspects of these areas arise naturally for young children as they make sense of their experiences.</a:t>
            </a:r>
            <a:endParaRPr lang="en-GB" sz="2000" i="1" dirty="0">
              <a:solidFill>
                <a:schemeClr val="tx1">
                  <a:lumMod val="95000"/>
                  <a:lumOff val="5000"/>
                </a:schemeClr>
              </a:solidFill>
              <a:latin typeface="+mj-lt"/>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0850" r="1279"/>
          <a:stretch/>
        </p:blipFill>
        <p:spPr>
          <a:xfrm>
            <a:off x="10160777" y="123524"/>
            <a:ext cx="1724651" cy="116329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9792798" y="1716946"/>
            <a:ext cx="2395803" cy="178945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9586145" y="4333379"/>
            <a:ext cx="2632395" cy="1966172"/>
          </a:xfrm>
          <a:prstGeom prst="rect">
            <a:avLst/>
          </a:prstGeom>
        </p:spPr>
      </p:pic>
    </p:spTree>
    <p:extLst>
      <p:ext uri="{BB962C8B-B14F-4D97-AF65-F5344CB8AC3E}">
        <p14:creationId xmlns:p14="http://schemas.microsoft.com/office/powerpoint/2010/main" val="16132866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2371</TotalTime>
  <Words>2891</Words>
  <Application>Microsoft Office PowerPoint</Application>
  <PresentationFormat>Widescreen</PresentationFormat>
  <Paragraphs>270</Paragraphs>
  <Slides>30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BlinkMacSystemFont</vt:lpstr>
      <vt:lpstr>Calibri</vt:lpstr>
      <vt:lpstr>Calibri Light</vt:lpstr>
      <vt:lpstr>Open Sans</vt:lpstr>
      <vt:lpstr>Times New Roman</vt:lpstr>
      <vt:lpstr>Wingdings</vt:lpstr>
      <vt:lpstr>Office Theme</vt:lpstr>
      <vt:lpstr>PowerPoint Presentation</vt:lpstr>
      <vt:lpstr>PowerPoint Presentation</vt:lpstr>
      <vt:lpstr>Mr Longworth  Head Teacher Designated  Safeguarding Lead   </vt:lpstr>
      <vt:lpstr>Miss Gallagher Class Teacher   </vt:lpstr>
      <vt:lpstr>  </vt:lpstr>
      <vt:lpstr> </vt:lpstr>
      <vt:lpstr>4. Assessment in the EYFS Statutory summative assessments that take place in the EYFS: </vt:lpstr>
      <vt:lpstr>4. Assessment in the EYFS  </vt:lpstr>
      <vt:lpstr> Prime Areas of Learning Communication and language Physical development Personal, social and emotional  development   Specific Areas of Learning  Literacy Mathematics Understanding the world Expressive arts and design   </vt:lpstr>
      <vt:lpstr>PowerPoint Presentation</vt:lpstr>
      <vt:lpstr>PowerPoint Presentation</vt:lpstr>
      <vt:lpstr>PowerPoint Presentation</vt:lpstr>
      <vt:lpstr>We teach the sounds in sets.  Children practice reading and spelling words containing these sounds.  Then we give children decodable books containing sounds and words they can read.    </vt:lpstr>
      <vt:lpstr>PowerPoint Presentation</vt:lpstr>
      <vt:lpstr>     </vt:lpstr>
      <vt:lpstr>     </vt:lpstr>
      <vt:lpstr>     </vt:lpstr>
      <vt:lpstr>Book Bag Your child needs to bring this with them everyday. Letters, their work, reading books, Talking Time books and other items will be inside so please check and remove the items daily.   Water Bottle This is cleaned and filled up daily. It stays in school.    </vt:lpstr>
      <vt:lpstr>Navy Blue or black trousers, dresses, shorts, tunics or skirts   Blue checked dresses or skirts  A light blue polo neck shirt  A navy blue cardigan or jumper (preferably with the school’s logo)  Suitable black shoes, with Velcro straps.   Only laces/buckles if your child can do this independently  </vt:lpstr>
      <vt:lpstr>Wellies and a waterproof outfit/all in one These will be kept in school. Please ensure you check they still fit and replace them when needed.   PE Kit in a drawstring bag Black/Navy shorts, white t-shirt, Velcro trainers and a pair of pumps.  A coat With a zip and a hood.  Weather appropriate items Sunhat, sun cream, woolly hat, scarf, gloves.  </vt:lpstr>
      <vt:lpstr>Your child will eat their lunch in the school hall. They will need a packed lunch or a school dinner. (Please order this at home) Encourage them to be independent so that they are able to open their items and use their own cutlery.   Ensure packed lunches are healthy and nutritious. This does not include  -jam and chocolate spread sandwiches -sweets and several treats       </vt:lpstr>
      <vt:lpstr>Lunch box examples…</vt:lpstr>
      <vt:lpstr>School Dinner examples…</vt:lpstr>
      <vt:lpstr>PowerPoint Presentation</vt:lpstr>
      <vt:lpstr>Toys from home They may get lost or broken.  Sweets and Fizzy Drinks We are working towards achieving the Tooth Safe Award. This includes in lunchboxes and for birthdays.  Snacks/Drinks Snack and water is provided. Children are entitled to free milk- please sign up!    </vt:lpstr>
      <vt:lpstr>PowerPoint Presentation</vt:lpstr>
      <vt:lpstr> Class Dojo Share photos and videos (consent to include your child is required) Send and receive private messages with parents/carers Share class and school news Share Talking Time tasks and photos Home/School learning opportunities   Talking Time Challenge, activity or news task every two weeks. Complete the task with your child and add any comments to the pages. We would really appreciate any photographs or videos to support these tasks, you can add these to your child’s Class Dojo profile, we can then print and stick in any photos.  We share the talking time activities in small groups, these sessions are really important as they emphasise and support the development of good talking and listening skills.   Reading  Nursery and Reception: Library books Reception Phonics: When ready, your child will bring home sound cards and words to practise as well as reading books when they become more fluent. Please read as much as possible at home. Even 5 minutes a night is better than nothing. It significantly helps their learning and development.   Information Pack- please return this completed     </vt:lpstr>
      <vt:lpstr>If there medical needs or other factors affecting this then speak to a member of the EYFS team and your Health Visitor.  Work with your child to prepare them for September. This includes pulling down and up their uniform and underwear, wiping themselves clean, flushing the chain and washing their hands with soap.  We do not provide nappies, baby wipes or nappy bags- you must bring these.   If your child still has accidents ensure they have clean underwear and clothing so they can change.       </vt:lpstr>
      <vt:lpstr>We celebrate every child in our class and know that some of our children are learning English as an additional language.  Please support us by completing the ‘Home Languages’ sheet so that we can support your child the best we can.  If you need any further support please speak to us, we are able to access translators and have a very helpful ethnic diversity and inclusion team.      </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Cara Gallagher</dc:creator>
  <cp:lastModifiedBy>Fox, Nicola</cp:lastModifiedBy>
  <cp:revision>88</cp:revision>
  <dcterms:created xsi:type="dcterms:W3CDTF">2022-06-23T12:25:40Z</dcterms:created>
  <dcterms:modified xsi:type="dcterms:W3CDTF">2025-07-21T07:14:46Z</dcterms:modified>
</cp:coreProperties>
</file>