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DEA8B-7C8B-454A-87B0-66AB25B85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89D67-EA3A-4B1C-B56F-86FA42F36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377F4-8468-461A-9AE3-6B44A244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BB5EF-276A-4A13-8DBF-4AEAF1B5A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1417F-8070-4FD8-A2E8-1E41377BF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06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17AF-14FB-44DF-A220-70ABD5FE5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2ABD6-FB5F-4F8A-AC06-B8B6461B9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CC913-D068-4821-B7A1-130AA2ACF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013B6-F9FF-43F2-8C8E-2FA0E3F1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041E-C5AA-4111-8912-C9C41979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71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A76222-164D-4150-ABB7-EBC106E3F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957961-B7AD-4A1F-B0C1-D42043FC9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3E673-46FB-467F-BF3A-6D29FCDFB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1AA9F-D3C1-4F2E-9975-88CAF8533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5D21A-E822-4019-9947-95A8F839D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583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C282C-5CC1-4C3C-8828-4A59C867B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760E1-CDA3-4BF8-A488-C7E4123B2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226F-258D-4845-A5F7-AB8AC15AD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60961-DEA6-43A5-AF5A-02775512E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52B77-A609-4E67-82B8-D6F2EA674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04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1B38-AC69-45CD-9B2A-1EEACADE4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54E93-1ECF-4ECC-B8C8-44C729BBA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2A0F7-BB7B-422B-AC9E-642EC09A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93C2D-C314-4CC7-B191-514A6CF5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09AB-6BC8-41E3-8323-84131BAC8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15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6D5CB-B171-4351-AC27-E1E9B8EBC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DA578-6482-490D-AE02-097C456FD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DD484C-3DB4-4BB0-9828-66465DC7D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63E9B-500E-4DA2-A90A-0503C84B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852D6-A8C7-4E18-8665-37157556D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08DF1-BDD9-4334-891A-C05C17732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0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E6487-DBD4-43E3-886F-A9CE6F214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DBD17-F3DF-4440-AD7E-3BC12B314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19008-2E22-492C-9753-D2BD89B4E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C1EC11-8193-46B5-88DD-2161EDC56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04E02-3A60-43F5-B037-2F604F47B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D83A-367E-4EF5-95AB-C3D23C10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5644BD-062D-4F42-9233-5E26CA58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38E651-3128-44EF-800B-E6B28C46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E998-C6D1-4E6B-8EB2-098A7CED8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54CEA-CD3C-4913-A1A1-DD18B3D4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B79F9-AD26-4988-A88F-6468D8CC1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1FE55B-46FA-4241-B6D5-8BC812F4A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8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2E08C8-C15D-41F4-BA8C-A25303508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9DB815-CA84-4367-BB93-2C7EBACB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24224-0E66-49DC-8F40-37C225A8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09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A1C3-02D9-4FF1-A816-BDBE39BFC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347EE-F121-42CC-BC35-4D25C2A3B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96F35-1047-4AE7-9F6C-D703147B4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82C67-9531-4225-90F4-F766FEF22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0EC1E4-BBC7-434B-91FC-609A273A2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37C7-DA56-42DD-B143-22A80392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07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7F5AF-3C67-447E-AFCD-EF8A7E71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DB1A33-8D0E-44D6-AF31-48B370517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A25C0-1E52-4B2C-8997-82E1B7621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599AC-953B-492E-8268-176807ECF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DE5B5-7610-4901-9B49-005E8AE0B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43B38-0D0A-4A50-8EFC-80F91DA3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38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C14152-31DA-4A8C-9A47-16465B265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A218F-01A9-4C7B-835F-480713ECC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A7F71-CBC3-4F87-A1A7-2045BCEF7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D01E9-EE41-47D4-BBF0-695892AD87D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CE0D5-48F6-4357-B000-317BA5639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4EF44-6006-49ED-B96F-ED5C0F85B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5D5F-0E49-494B-879E-E07F3580C2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0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33B9F9-850F-46B7-A9FF-29D835571CB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433"/>
                    </a14:imgEffect>
                    <a14:imgEffect>
                      <a14:saturation sat="8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326" y="263007"/>
            <a:ext cx="5143499" cy="62556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8EA6E1-6C98-4F56-921A-0A372132B40A}"/>
              </a:ext>
            </a:extLst>
          </p:cNvPr>
          <p:cNvSpPr txBox="1"/>
          <p:nvPr/>
        </p:nvSpPr>
        <p:spPr>
          <a:xfrm>
            <a:off x="3806044" y="2409726"/>
            <a:ext cx="4461264" cy="138499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Letter-join Plus 40" panose="02000505000000020003" pitchFamily="50" charset="0"/>
              </a:rPr>
              <a:t>Team </a:t>
            </a:r>
            <a:r>
              <a:rPr lang="en-GB" sz="2800" dirty="0" smtClean="0">
                <a:latin typeface="Letter-join Plus 40" panose="02000505000000020003" pitchFamily="50" charset="0"/>
              </a:rPr>
              <a:t>Chestnut.</a:t>
            </a:r>
            <a:endParaRPr lang="en-GB" sz="2800" dirty="0">
              <a:latin typeface="Letter-join Plus 40" panose="02000505000000020003" pitchFamily="50" charset="0"/>
            </a:endParaRPr>
          </a:p>
          <a:p>
            <a:pPr algn="ctr"/>
            <a:r>
              <a:rPr lang="en-GB" sz="2800" dirty="0">
                <a:latin typeface="Letter-join Plus 40" panose="02000505000000020003" pitchFamily="50" charset="0"/>
              </a:rPr>
              <a:t>Autumn 2</a:t>
            </a:r>
            <a:r>
              <a:rPr lang="en-GB" sz="2800" dirty="0" smtClean="0">
                <a:latin typeface="Letter-join Plus 40" panose="02000505000000020003" pitchFamily="50" charset="0"/>
              </a:rPr>
              <a:t> </a:t>
            </a:r>
            <a:r>
              <a:rPr lang="en-GB" sz="2800" dirty="0" smtClean="0">
                <a:latin typeface="Letter-join Plus 40" panose="02000505000000020003" pitchFamily="50" charset="0"/>
              </a:rPr>
              <a:t>2025 </a:t>
            </a:r>
            <a:endParaRPr lang="en-GB" sz="2800" dirty="0">
              <a:latin typeface="Letter-join Plus 40" panose="02000505000000020003" pitchFamily="50" charset="0"/>
            </a:endParaRPr>
          </a:p>
          <a:p>
            <a:pPr algn="ctr"/>
            <a:r>
              <a:rPr lang="en-GB" sz="2800" dirty="0">
                <a:latin typeface="Letter-join Plus 40" panose="02000505000000020003" pitchFamily="50" charset="0"/>
              </a:rPr>
              <a:t>Key Learning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86E1E9-6DDD-4710-A172-756C36708E7A}"/>
              </a:ext>
            </a:extLst>
          </p:cNvPr>
          <p:cNvSpPr txBox="1"/>
          <p:nvPr/>
        </p:nvSpPr>
        <p:spPr>
          <a:xfrm>
            <a:off x="304797" y="263007"/>
            <a:ext cx="5266444" cy="1731243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Literacy </a:t>
            </a: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Through the Viking themed fiction text ‘Beowulf’ by Michael Morpurgo we will be learning to: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Use expanded noun phrases to convey complicated information concisely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Describe settings, characters and atmosphere 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Integrate dialogue to convey character and advance the action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Use </a:t>
            </a: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inverted </a:t>
            </a: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commas and other punctuation to punctuate direct speech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sz="10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endParaRPr lang="en-GB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625815-684C-4AC7-B0DA-5E49B7F93311}"/>
              </a:ext>
            </a:extLst>
          </p:cNvPr>
          <p:cNvSpPr txBox="1"/>
          <p:nvPr/>
        </p:nvSpPr>
        <p:spPr>
          <a:xfrm>
            <a:off x="314931" y="2109434"/>
            <a:ext cx="2949304" cy="138499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Maths</a:t>
            </a:r>
          </a:p>
          <a:p>
            <a:pPr algn="just"/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I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n Maths we will be developing our understanding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multiplying and dividing buy 10, 100 and 1000, We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will also be developing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our understanding of comparing, ordering and converting fractions.</a:t>
            </a:r>
            <a:endParaRPr lang="en-GB" sz="1200" dirty="0">
              <a:latin typeface="Letter-join Plus 40" panose="02000505000000020003" pitchFamily="50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C2D065-0E40-4FD5-B81F-0670FAE50863}"/>
              </a:ext>
            </a:extLst>
          </p:cNvPr>
          <p:cNvSpPr txBox="1"/>
          <p:nvPr/>
        </p:nvSpPr>
        <p:spPr>
          <a:xfrm>
            <a:off x="5127013" y="4065970"/>
            <a:ext cx="3389182" cy="267765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History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explore the Roman influences of Britain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explore Roman artifacts and what this tells us about the Romans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develop a chronological knowledge of the Roman period </a:t>
            </a:r>
            <a:endParaRPr lang="en-GB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DT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explore pneumatics and how this can be used to make a moving toy.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develop understanding of prototypes and models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plan, make and evaluate a moving toy,.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endParaRPr lang="en-GB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A1D0AD-371E-4202-BEDB-3D49009FDB4A}"/>
              </a:ext>
            </a:extLst>
          </p:cNvPr>
          <p:cNvSpPr txBox="1"/>
          <p:nvPr/>
        </p:nvSpPr>
        <p:spPr>
          <a:xfrm>
            <a:off x="5863472" y="201453"/>
            <a:ext cx="5636449" cy="2123658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RE &amp; Music</a:t>
            </a: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RE –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That </a:t>
            </a:r>
            <a:r>
              <a:rPr lang="en-US" sz="1200" dirty="0" err="1">
                <a:solidFill>
                  <a:schemeClr val="tx1"/>
                </a:solidFill>
                <a:latin typeface="Letter-join Plus 40" panose="02000505000000020003" pitchFamily="50" charset="0"/>
              </a:rPr>
              <a:t>Ummah</a:t>
            </a: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 means community and refers to the worldwide community of Muslims. </a:t>
            </a:r>
            <a:endParaRPr lang="en-US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That </a:t>
            </a:r>
            <a:r>
              <a:rPr lang="en-US" sz="1200" dirty="0" err="1" smtClean="0">
                <a:solidFill>
                  <a:schemeClr val="tx1"/>
                </a:solidFill>
                <a:latin typeface="Letter-join Plus 40" panose="02000505000000020003" pitchFamily="50" charset="0"/>
              </a:rPr>
              <a:t>Ibadah</a:t>
            </a: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is an Arabic word meaning ‘service’ translated as ‘worship.’ </a:t>
            </a:r>
            <a:endParaRPr lang="en-US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That </a:t>
            </a:r>
            <a:r>
              <a:rPr lang="en-US" sz="1200" dirty="0" err="1" smtClean="0">
                <a:solidFill>
                  <a:schemeClr val="tx1"/>
                </a:solidFill>
                <a:latin typeface="Letter-join Plus 40" panose="02000505000000020003" pitchFamily="50" charset="0"/>
              </a:rPr>
              <a:t>Akhlaq</a:t>
            </a: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is shown through exemplary behaviour with Muslims aiming to live their lives showing the kindness that Muhammad (</a:t>
            </a:r>
            <a:r>
              <a:rPr lang="en-US" sz="1200" dirty="0" err="1">
                <a:solidFill>
                  <a:schemeClr val="tx1"/>
                </a:solidFill>
                <a:latin typeface="Letter-join Plus 40" panose="02000505000000020003" pitchFamily="50" charset="0"/>
              </a:rPr>
              <a:t>pbuh</a:t>
            </a:r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) did.</a:t>
            </a:r>
          </a:p>
          <a:p>
            <a:r>
              <a:rPr lang="en-US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 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Music –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be able to sing a song in unison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recognise and move to the pace and rhythm of a song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identify the genre and compare to other songs of the same genre.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2E8B15-9FA7-4D28-87C1-3EA0DA9EE07E}"/>
              </a:ext>
            </a:extLst>
          </p:cNvPr>
          <p:cNvSpPr txBox="1"/>
          <p:nvPr/>
        </p:nvSpPr>
        <p:spPr>
          <a:xfrm>
            <a:off x="8633511" y="2409726"/>
            <a:ext cx="2910784" cy="175432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Letter-join Plus 40" panose="02000505000000020003" pitchFamily="50" charset="0"/>
              </a:rPr>
              <a:t>Science – </a:t>
            </a:r>
            <a:r>
              <a:rPr lang="en-GB" sz="1200" b="1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Space</a:t>
            </a:r>
            <a:endParaRPr lang="en-GB" sz="1200" b="1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Exploring the movement of the Earth and moon and how this links to day, months, years.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To name and describe the 8 planets and their order in the Solar system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To recognise the Sun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as star </a:t>
            </a: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and the main form of light and energy for the Earth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.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1347D8-3596-4E7E-AA2E-A6EDEA3EA0E0}"/>
              </a:ext>
            </a:extLst>
          </p:cNvPr>
          <p:cNvSpPr txBox="1"/>
          <p:nvPr/>
        </p:nvSpPr>
        <p:spPr>
          <a:xfrm>
            <a:off x="8742471" y="4425772"/>
            <a:ext cx="2879582" cy="230832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Computing &amp;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French</a:t>
            </a: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Computing-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explain what a video is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use a story board to plan a video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explore recording techniques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edit and evaluate a video </a:t>
            </a:r>
            <a:endParaRPr lang="en-GB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French-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verbalise likes and dislikes of school subjects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give and ask directions around a town or city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To learn key Christmas vocabulary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296D0B-8912-458B-B9A8-188B2F146415}"/>
              </a:ext>
            </a:extLst>
          </p:cNvPr>
          <p:cNvSpPr txBox="1"/>
          <p:nvPr/>
        </p:nvSpPr>
        <p:spPr>
          <a:xfrm>
            <a:off x="354230" y="3871774"/>
            <a:ext cx="4529137" cy="286232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Key information</a:t>
            </a:r>
          </a:p>
          <a:p>
            <a:pPr algn="ctr"/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Homework – Maths (multiplication) and spelling homework will be given out on Fridays and will need to be completed by the following Friday. Children are also expected to read 3 x weekly and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complete 15 </a:t>
            </a:r>
            <a:r>
              <a:rPr lang="en-GB" sz="1200" dirty="0" err="1" smtClean="0">
                <a:solidFill>
                  <a:schemeClr val="tx1"/>
                </a:solidFill>
                <a:latin typeface="Letter-join Plus 40" panose="02000505000000020003" pitchFamily="50" charset="0"/>
              </a:rPr>
              <a:t>mins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TT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Rock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stars across the week. </a:t>
            </a: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T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his should be recorded in the back of their KJs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endParaRPr lang="en-GB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PE days - PE will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on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Wednesdays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(invasion games out). We will be developing skills in moving, passing, receiving and defending. 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We will also be doing daily fitness challenges throughout the week </a:t>
            </a:r>
            <a:endParaRPr lang="en-GB" sz="1200" dirty="0" smtClean="0">
              <a:solidFill>
                <a:schemeClr val="tx1"/>
              </a:solidFill>
              <a:latin typeface="Letter-join Plus 40" panose="02000505000000020003" pitchFamily="50" charset="0"/>
            </a:endParaRPr>
          </a:p>
          <a:p>
            <a:pPr algn="just"/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Reminders – Please remain children that they will need to bring their reading books and </a:t>
            </a:r>
            <a:r>
              <a:rPr lang="en-GB" sz="1200" dirty="0">
                <a:solidFill>
                  <a:schemeClr val="tx1"/>
                </a:solidFill>
                <a:latin typeface="Letter-join Plus 40" panose="02000505000000020003" pitchFamily="50" charset="0"/>
              </a:rPr>
              <a:t>K</a:t>
            </a:r>
            <a:r>
              <a:rPr lang="en-GB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ingsley Journals in daily, </a:t>
            </a:r>
          </a:p>
          <a:p>
            <a:pPr algn="just"/>
            <a:r>
              <a:rPr lang="en-US" sz="1200" dirty="0" smtClean="0">
                <a:solidFill>
                  <a:schemeClr val="tx1"/>
                </a:solidFill>
                <a:latin typeface="Letter-join Plus 40" panose="02000505000000020003" pitchFamily="50" charset="0"/>
              </a:rPr>
              <a:t>Moving into winter, please ensure children are dressed ready for the colder weather.</a:t>
            </a:r>
            <a:endParaRPr lang="en-GB" sz="1200" dirty="0">
              <a:solidFill>
                <a:schemeClr val="tx1"/>
              </a:solidFill>
              <a:latin typeface="Letter-join Plus 40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68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e9e9a02-3624-42c5-864d-917f10730ee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E8322739176846B33416CDD0E50F55" ma:contentTypeVersion="18" ma:contentTypeDescription="Create a new document." ma:contentTypeScope="" ma:versionID="a33b961b734ed0ca5f1f520e3f314661">
  <xsd:schema xmlns:xsd="http://www.w3.org/2001/XMLSchema" xmlns:xs="http://www.w3.org/2001/XMLSchema" xmlns:p="http://schemas.microsoft.com/office/2006/metadata/properties" xmlns:ns3="9e9e9a02-3624-42c5-864d-917f10730ee3" xmlns:ns4="5eb37bd2-3704-47be-8ad6-7180101e70ed" targetNamespace="http://schemas.microsoft.com/office/2006/metadata/properties" ma:root="true" ma:fieldsID="264ad75b7e746c1c38e4b075341ff639" ns3:_="" ns4:_="">
    <xsd:import namespace="9e9e9a02-3624-42c5-864d-917f10730ee3"/>
    <xsd:import namespace="5eb37bd2-3704-47be-8ad6-7180101e70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e9a02-3624-42c5-864d-917f10730e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37bd2-3704-47be-8ad6-7180101e70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F38B60-C361-46EC-A7DB-8E0243683D2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b37bd2-3704-47be-8ad6-7180101e70ed"/>
    <ds:schemaRef ds:uri="http://purl.org/dc/elements/1.1/"/>
    <ds:schemaRef ds:uri="http://schemas.microsoft.com/office/2006/metadata/properties"/>
    <ds:schemaRef ds:uri="9e9e9a02-3624-42c5-864d-917f10730e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F55FBA-B11D-4752-A27B-773D13E450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38AB42-AEC9-4F9E-ADCC-DDF96E197D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9e9a02-3624-42c5-864d-917f10730ee3"/>
    <ds:schemaRef ds:uri="5eb37bd2-3704-47be-8ad6-7180101e70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489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40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sch8752111</dc:creator>
  <cp:lastModifiedBy>Richard Garrett</cp:lastModifiedBy>
  <cp:revision>26</cp:revision>
  <cp:lastPrinted>2023-09-08T08:37:35Z</cp:lastPrinted>
  <dcterms:created xsi:type="dcterms:W3CDTF">2023-09-08T07:04:54Z</dcterms:created>
  <dcterms:modified xsi:type="dcterms:W3CDTF">2025-11-04T21:10:11Z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0x0101007BE8322739176846B33416CDD0E50F55</vt:lpwstr>
  </property>
</Properties>
</file>