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handoutMasterIdLst>
    <p:handoutMasterId r:id="rId18"/>
  </p:handoutMasterIdLst>
  <p:sldIdLst>
    <p:sldId id="256" r:id="rId5"/>
    <p:sldId id="303" r:id="rId6"/>
    <p:sldId id="295" r:id="rId7"/>
    <p:sldId id="290" r:id="rId8"/>
    <p:sldId id="301" r:id="rId9"/>
    <p:sldId id="298" r:id="rId10"/>
    <p:sldId id="291" r:id="rId11"/>
    <p:sldId id="294" r:id="rId12"/>
    <p:sldId id="300" r:id="rId13"/>
    <p:sldId id="299" r:id="rId14"/>
    <p:sldId id="302" r:id="rId15"/>
    <p:sldId id="29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65" autoAdjust="0"/>
    <p:restoredTop sz="86436" autoAdjust="0"/>
  </p:normalViewPr>
  <p:slideViewPr>
    <p:cSldViewPr snapToGrid="0" snapToObjects="1">
      <p:cViewPr>
        <p:scale>
          <a:sx n="90" d="100"/>
          <a:sy n="90" d="100"/>
        </p:scale>
        <p:origin x="653" y="-6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51" d="100"/>
          <a:sy n="51" d="100"/>
        </p:scale>
        <p:origin x="2692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70EAF7-C120-BC45-BA07-F1349CD3FCA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CA3934-37E1-DD4A-BC3A-DEA6E7679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8584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DEEA4-AD7E-214C-8908-DC75386AD9A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E1E520-C1C4-7C42-B9D2-1366AB163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24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Test notes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1E520-C1C4-7C42-B9D2-1366AB163A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4934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 – Baseline Assessment &amp; EYFSP</a:t>
            </a:r>
          </a:p>
          <a:p>
            <a:r>
              <a:rPr lang="en-US" dirty="0"/>
              <a:t>Year 1 – Phonic</a:t>
            </a:r>
            <a:r>
              <a:rPr lang="en-US" baseline="0" dirty="0"/>
              <a:t> Screening</a:t>
            </a:r>
          </a:p>
          <a:p>
            <a:r>
              <a:rPr lang="en-US" baseline="0" dirty="0"/>
              <a:t>Year 4 – Timetable Tests</a:t>
            </a:r>
          </a:p>
          <a:p>
            <a:r>
              <a:rPr lang="en-US" baseline="0" dirty="0"/>
              <a:t>Year 6 SATs</a:t>
            </a:r>
          </a:p>
          <a:p>
            <a:endParaRPr lang="en-US" baseline="0" dirty="0"/>
          </a:p>
          <a:p>
            <a:r>
              <a:rPr lang="en-US" baseline="0" dirty="0"/>
              <a:t>Year1 - 6 – Whole school assessment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1E520-C1C4-7C42-B9D2-1366AB163A8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5541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1E520-C1C4-7C42-B9D2-1366AB163A8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5577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1E520-C1C4-7C42-B9D2-1366AB163A8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3846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1E520-C1C4-7C42-B9D2-1366AB163A8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534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 – Baseline Assessment &amp; EYFSP</a:t>
            </a:r>
          </a:p>
          <a:p>
            <a:r>
              <a:rPr lang="en-US" dirty="0"/>
              <a:t>Year 1 – Phonic</a:t>
            </a:r>
            <a:r>
              <a:rPr lang="en-US" baseline="0" dirty="0"/>
              <a:t> Screening</a:t>
            </a:r>
          </a:p>
          <a:p>
            <a:r>
              <a:rPr lang="en-US" baseline="0" dirty="0"/>
              <a:t>Year 4 – Timetable Tests</a:t>
            </a:r>
          </a:p>
          <a:p>
            <a:r>
              <a:rPr lang="en-US" baseline="0" dirty="0"/>
              <a:t>Year 6 SATs</a:t>
            </a:r>
          </a:p>
          <a:p>
            <a:endParaRPr lang="en-US" baseline="0" dirty="0"/>
          </a:p>
          <a:p>
            <a:r>
              <a:rPr lang="en-US" baseline="0" dirty="0"/>
              <a:t>Year1 - 6 – Whole school assessment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1E520-C1C4-7C42-B9D2-1366AB163A8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2865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Trips, residential, visitors etc.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1E520-C1C4-7C42-B9D2-1366AB163A8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7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8" y="652792"/>
            <a:ext cx="8228013" cy="1927225"/>
          </a:xfrm>
        </p:spPr>
        <p:txBody>
          <a:bodyPr/>
          <a:lstStyle/>
          <a:p>
            <a:r>
              <a:rPr lang="en-US" sz="3600" dirty="0">
                <a:latin typeface="Letter-join Plus 40" panose="02000505000000020003" pitchFamily="50" charset="0"/>
                <a:cs typeface="HelloDoodlePrint"/>
              </a:rPr>
              <a:t>Kingsley Community Primary and Nursery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405873"/>
            <a:ext cx="8228013" cy="1066800"/>
          </a:xfrm>
        </p:spPr>
        <p:txBody>
          <a:bodyPr>
            <a:normAutofit fontScale="62500" lnSpcReduction="20000"/>
          </a:bodyPr>
          <a:lstStyle/>
          <a:p>
            <a:endParaRPr lang="en-US" dirty="0">
              <a:latin typeface="HelloDoodlePrint"/>
              <a:cs typeface="HelloDoodlePrint"/>
            </a:endParaRPr>
          </a:p>
          <a:p>
            <a:r>
              <a:rPr lang="en-US" sz="3500" dirty="0">
                <a:latin typeface="Letter-join Plus 40" panose="02000505000000020003" pitchFamily="50" charset="0"/>
                <a:cs typeface="HelloDoodlePrint"/>
              </a:rPr>
              <a:t>Team Pine</a:t>
            </a:r>
          </a:p>
          <a:p>
            <a:r>
              <a:rPr lang="en-US" sz="3500">
                <a:latin typeface="Letter-join Plus 40" panose="02000505000000020003" pitchFamily="50" charset="0"/>
                <a:cs typeface="HelloDoodlePrint"/>
              </a:rPr>
              <a:t>‘Meet the Teacher’</a:t>
            </a:r>
            <a:endParaRPr lang="en-US" sz="3500" dirty="0">
              <a:latin typeface="Letter-join Plus 40" panose="02000505000000020003" pitchFamily="50" charset="0"/>
              <a:cs typeface="HelloDoodlePrint"/>
            </a:endParaRPr>
          </a:p>
          <a:p>
            <a:r>
              <a:rPr lang="en-US" sz="3500" dirty="0">
                <a:latin typeface="Letter-join Plus 40" panose="02000505000000020003" pitchFamily="50" charset="0"/>
                <a:cs typeface="HelloDoodlePrint"/>
              </a:rPr>
              <a:t>September 2025</a:t>
            </a:r>
          </a:p>
          <a:p>
            <a:endParaRPr lang="en-US" dirty="0">
              <a:latin typeface="HelloDoodlePrint"/>
              <a:cs typeface="HelloDoodlePrint"/>
            </a:endParaRPr>
          </a:p>
          <a:p>
            <a:endParaRPr lang="en-US" sz="3600" dirty="0">
              <a:latin typeface="HelloDoodlePrint"/>
              <a:cs typeface="HelloDoodlePrint"/>
            </a:endParaRPr>
          </a:p>
        </p:txBody>
      </p:sp>
      <p:pic>
        <p:nvPicPr>
          <p:cNvPr id="4" name="Picture 3" descr="New logo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0050" y="527884"/>
            <a:ext cx="723900" cy="87820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457199" y="4151821"/>
            <a:ext cx="8228013" cy="1066800"/>
          </a:xfrm>
          <a:prstGeom prst="rect">
            <a:avLst/>
          </a:prstGeom>
        </p:spPr>
        <p:txBody>
          <a:bodyPr vert="horz" lIns="91440" tIns="0" rIns="91440" bIns="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latin typeface="HelloDoodlePrint"/>
              <a:cs typeface="HelloDoodlePrint"/>
            </a:endParaRPr>
          </a:p>
          <a:p>
            <a:endParaRPr lang="en-US" sz="3600" dirty="0">
              <a:latin typeface="HelloDoodlePrint"/>
              <a:cs typeface="HelloDoodlePrint"/>
            </a:endParaRPr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912B07BB-5B42-83CB-30D9-6EDEB25FFE9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823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etter-join Plus 40" panose="02000505000000020003" pitchFamily="50" charset="0"/>
              </a:rPr>
              <a:t>Home Learning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6F82BF-BF9D-C682-011D-B4CF29886C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88141"/>
            <a:ext cx="832485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059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etter-join Plus 40" panose="02000505000000020003" pitchFamily="50" charset="0"/>
              </a:rPr>
              <a:t>Specific Assessment for Team Pine</a:t>
            </a:r>
            <a:endParaRPr lang="en-GB" dirty="0"/>
          </a:p>
        </p:txBody>
      </p:sp>
      <p:sp>
        <p:nvSpPr>
          <p:cNvPr id="3" name="AutoShape 2" descr="NTS Assessments - National Test Style Standardised Assessmen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AutoShape 4" descr="NTS Assessments - National Test Style Standardised Assessments"/>
          <p:cNvSpPr>
            <a:spLocks noChangeAspect="1" noChangeArrowheads="1"/>
          </p:cNvSpPr>
          <p:nvPr/>
        </p:nvSpPr>
        <p:spPr bwMode="auto">
          <a:xfrm>
            <a:off x="612774" y="2761770"/>
            <a:ext cx="895827" cy="895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55575" y="4331064"/>
            <a:ext cx="86867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Letter-join Plus 40" panose="02000505000000020003" pitchFamily="50" charset="0"/>
              </a:rPr>
              <a:t>Weekly spelling test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Letter-join Plus 40" panose="02000505000000020003" pitchFamily="50" charset="0"/>
              </a:rPr>
              <a:t>RWI half termly assessments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Letter-join Plus 40" panose="02000505000000020003" pitchFamily="50" charset="0"/>
              </a:rPr>
              <a:t>Termly assessments – reading, spelling and grammar, </a:t>
            </a:r>
            <a:r>
              <a:rPr lang="en-US" sz="2400" dirty="0" err="1">
                <a:latin typeface="Letter-join Plus 40" panose="02000505000000020003" pitchFamily="50" charset="0"/>
              </a:rPr>
              <a:t>maths</a:t>
            </a:r>
            <a:endParaRPr lang="en-US" sz="2400" dirty="0">
              <a:latin typeface="Letter-join Plus 40" panose="02000505000000020003" pitchFamily="50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Letter-join Plus 40" panose="02000505000000020003" pitchFamily="50" charset="0"/>
              </a:rPr>
              <a:t>Reading fluency check – important to practice reading aloud for fluency and intonation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Letter-join Plus 40" panose="02000505000000020003" pitchFamily="50" charset="0"/>
              </a:rPr>
              <a:t>Monitoring of times tables</a:t>
            </a:r>
            <a:endParaRPr lang="en-GB" sz="2400" dirty="0">
              <a:latin typeface="Letter-join Plus 40" panose="02000505000000020003" pitchFamily="50" charset="0"/>
            </a:endParaRPr>
          </a:p>
        </p:txBody>
      </p:sp>
      <p:pic>
        <p:nvPicPr>
          <p:cNvPr id="1026" name="Picture 2" descr="NTS Assessment Year 3 Autumn Mathematics PK 10 (National Test-style Standardised Assessment)">
            <a:extLst>
              <a:ext uri="{FF2B5EF4-FFF2-40B4-BE49-F238E27FC236}">
                <a16:creationId xmlns:a16="http://schemas.microsoft.com/office/drawing/2014/main" id="{B1F93050-AF56-C396-18E1-6AC5211775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5316" y="964436"/>
            <a:ext cx="2295910" cy="324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TS Assessment  Year 2 Autumn Mathematics PK 10 (National Test-style Standardised Assessment)">
            <a:extLst>
              <a:ext uri="{FF2B5EF4-FFF2-40B4-BE49-F238E27FC236}">
                <a16:creationId xmlns:a16="http://schemas.microsoft.com/office/drawing/2014/main" id="{210BB596-FA0B-21C9-6844-D607B45A81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114" y="964436"/>
            <a:ext cx="2295910" cy="324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5183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etter-join Plus 40" panose="02000505000000020003" pitchFamily="50" charset="0"/>
              </a:rPr>
              <a:t>School Enhancements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16688" y="2434856"/>
            <a:ext cx="8165805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Letter-join Plus 40" panose="02000505000000020003" pitchFamily="50" charset="0"/>
              </a:rPr>
              <a:t>Various after school clubs – Check half termly emails  for updates)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>
                <a:latin typeface="Letter-join Plus 40" panose="02000505000000020003" pitchFamily="50" charset="0"/>
              </a:rPr>
              <a:t>Burwardsley</a:t>
            </a:r>
            <a:r>
              <a:rPr lang="en-US" sz="2800" dirty="0">
                <a:latin typeface="Letter-join Plus 40" panose="02000505000000020003" pitchFamily="50" charset="0"/>
              </a:rPr>
              <a:t> Residential (Date TBC) – Team Pine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Letter-join Plus 40" panose="02000505000000020003" pitchFamily="50" charset="0"/>
              </a:rPr>
              <a:t>Christmas Journey workshop (Y2) (TBC)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17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CA720-89E9-48EF-BB68-DB3C3EEE4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etter-join Plus 40" panose="02000505000000020003" pitchFamily="50" charset="0"/>
              </a:rPr>
              <a:t>Welcome to Pine!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369D1-B191-496D-AA1B-35E55AD98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248" y="2580908"/>
            <a:ext cx="8650014" cy="3267169"/>
          </a:xfrm>
        </p:spPr>
        <p:txBody>
          <a:bodyPr>
            <a:normAutofit fontScale="92500" lnSpcReduction="10000"/>
          </a:bodyPr>
          <a:lstStyle/>
          <a:p>
            <a:r>
              <a:rPr lang="en-GB" sz="2400" dirty="0">
                <a:latin typeface="Letter-join Plus 40" panose="02000505000000020003" pitchFamily="50" charset="0"/>
              </a:rPr>
              <a:t>We are a team consisting of Year 2 and Year 3 pupils</a:t>
            </a:r>
          </a:p>
          <a:p>
            <a:r>
              <a:rPr lang="en-GB" sz="2400" dirty="0">
                <a:latin typeface="Letter-join Plus 40" panose="02000505000000020003" pitchFamily="50" charset="0"/>
              </a:rPr>
              <a:t>Mrs McColl is with Pine Monday, Wednesday and Friday am</a:t>
            </a:r>
          </a:p>
          <a:p>
            <a:r>
              <a:rPr lang="en-GB" sz="2400" dirty="0">
                <a:latin typeface="Letter-join Plus 40" panose="02000505000000020003" pitchFamily="50" charset="0"/>
              </a:rPr>
              <a:t>Mrs Robinson is with Pine Tuesday and Thursday am</a:t>
            </a:r>
          </a:p>
          <a:p>
            <a:r>
              <a:rPr lang="en-GB" sz="2400" dirty="0">
                <a:latin typeface="Letter-join Plus 40" panose="02000505000000020003" pitchFamily="50" charset="0"/>
              </a:rPr>
              <a:t>Miss Robinson teaches Pine on Tuesday and Wednesday pm</a:t>
            </a:r>
          </a:p>
          <a:p>
            <a:r>
              <a:rPr lang="en-GB" sz="2400" dirty="0">
                <a:latin typeface="Letter-join Plus 40" panose="02000505000000020003" pitchFamily="50" charset="0"/>
              </a:rPr>
              <a:t>Mrs Harrison teaches Pine on Thursday pm</a:t>
            </a:r>
          </a:p>
          <a:p>
            <a:r>
              <a:rPr lang="en-US" sz="2400" dirty="0">
                <a:latin typeface="Letter-join Plus 40" panose="02000505000000020003" pitchFamily="50" charset="0"/>
              </a:rPr>
              <a:t>PE days – Monday and Thursday</a:t>
            </a:r>
            <a:endParaRPr lang="en-GB" sz="2400" dirty="0">
              <a:latin typeface="Letter-join Plus 40" panose="020005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648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etter-join Plus 40" panose="02000505000000020003" pitchFamily="50" charset="0"/>
              </a:rPr>
              <a:t>Team Pine</a:t>
            </a:r>
            <a:endParaRPr lang="en-GB" dirty="0"/>
          </a:p>
        </p:txBody>
      </p:sp>
      <p:sp>
        <p:nvSpPr>
          <p:cNvPr id="3" name="AutoShape 2" descr="NTS Assessments - National Test Style Standardised Assessmen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AutoShape 4" descr="NTS Assessments - National Test Style Standardised Assessments"/>
          <p:cNvSpPr>
            <a:spLocks noChangeAspect="1" noChangeArrowheads="1"/>
          </p:cNvSpPr>
          <p:nvPr/>
        </p:nvSpPr>
        <p:spPr bwMode="auto">
          <a:xfrm>
            <a:off x="612774" y="2761770"/>
            <a:ext cx="895827" cy="895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307975" y="2503438"/>
            <a:ext cx="8686799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etter-join Plus 40" panose="02000505000000020003" pitchFamily="50" charset="0"/>
              </a:rPr>
              <a:t>Bring Kingsley Journals in each day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etter-join Plus 40" panose="02000505000000020003" pitchFamily="50" charset="0"/>
              </a:rPr>
              <a:t>Keep PE kits in all half term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etter-join Plus 40" panose="02000505000000020003" pitchFamily="50" charset="0"/>
              </a:rPr>
              <a:t>Homework will be checked and marked by the children each Friday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etter-join Plus 40" panose="02000505000000020003" pitchFamily="50" charset="0"/>
              </a:rPr>
              <a:t>Spelling tests will take place each Friday</a:t>
            </a:r>
            <a:endParaRPr lang="en-GB" sz="2400" dirty="0">
              <a:latin typeface="Letter-join Plus 40" panose="020005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948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b="1" dirty="0">
                <a:latin typeface="Letter-join Plus 40" panose="02000505000000020003" pitchFamily="50" charset="0"/>
              </a:rPr>
              <a:t>Celebrating Positive Behaviours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99132"/>
            <a:ext cx="7945439" cy="3338131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FF0000"/>
              </a:solidFill>
              <a:latin typeface="Letter-join Plus 40" panose="02000505000000020003" pitchFamily="50" charset="0"/>
            </a:endParaRP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20337" y="2070791"/>
            <a:ext cx="875841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Letter-join Plus 40" panose="02000505000000020003" pitchFamily="50" charset="0"/>
              </a:rPr>
              <a:t>Verbal praise and encouragement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Letter-join Plus 40" panose="02000505000000020003" pitchFamily="50" charset="0"/>
              </a:rPr>
              <a:t>Smiles, positivity and strong role modelling by adults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Letter-join Plus 40" panose="02000505000000020003" pitchFamily="50" charset="0"/>
              </a:rPr>
              <a:t>Recognition board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Letter-join Plus 40" panose="02000505000000020003" pitchFamily="50" charset="0"/>
              </a:rPr>
              <a:t>House Points (1, 2 or 3 points)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Letter-join Plus 40" panose="02000505000000020003" pitchFamily="50" charset="0"/>
              </a:rPr>
              <a:t>Emails home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Letter-join Plus 40" panose="02000505000000020003" pitchFamily="50" charset="0"/>
              </a:rPr>
              <a:t>Head teacher awards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GB" dirty="0">
              <a:latin typeface="Letter-join Plus 40" panose="02000505000000020003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latin typeface="Letter-join Plus 40" panose="020005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325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b="1" dirty="0">
                <a:latin typeface="Letter-join Plus 40" panose="02000505000000020003" pitchFamily="50" charset="0"/>
              </a:rPr>
              <a:t>Celebrating Positive Behaviours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99132"/>
            <a:ext cx="7945439" cy="3338131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FF0000"/>
              </a:solidFill>
              <a:latin typeface="Letter-join Plus 40" panose="02000505000000020003" pitchFamily="50" charset="0"/>
            </a:endParaRP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20337" y="2507842"/>
            <a:ext cx="8758410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Letter-join Plus 40" panose="02000505000000020003" pitchFamily="50" charset="0"/>
              </a:rPr>
              <a:t>Celebration assembly certificates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Letter-join Plus 40" panose="02000505000000020003" pitchFamily="50" charset="0"/>
              </a:rPr>
              <a:t>House point winner – half term treat for house with winning house points - non-uniform day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2400" dirty="0">
              <a:latin typeface="Letter-join Plus 40" panose="02000505000000020003" pitchFamily="50" charset="0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Letter-join Plus 40" panose="02000505000000020003" pitchFamily="50" charset="0"/>
              </a:rPr>
              <a:t>Also… don’t forget… Birthday non-uniform day!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Letter-join Plus 40" panose="020005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190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etter-join Plus 40" panose="02000505000000020003" pitchFamily="50" charset="0"/>
              </a:rPr>
              <a:t>Overview of Topics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4059221"/>
              </p:ext>
            </p:extLst>
          </p:nvPr>
        </p:nvGraphicFramePr>
        <p:xfrm>
          <a:off x="170764" y="66822"/>
          <a:ext cx="8802472" cy="672139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232734">
                  <a:extLst>
                    <a:ext uri="{9D8B030D-6E8A-4147-A177-3AD203B41FA5}">
                      <a16:colId xmlns:a16="http://schemas.microsoft.com/office/drawing/2014/main" val="4057948565"/>
                    </a:ext>
                  </a:extLst>
                </a:gridCol>
                <a:gridCol w="1282258">
                  <a:extLst>
                    <a:ext uri="{9D8B030D-6E8A-4147-A177-3AD203B41FA5}">
                      <a16:colId xmlns:a16="http://schemas.microsoft.com/office/drawing/2014/main" val="2216958806"/>
                    </a:ext>
                  </a:extLst>
                </a:gridCol>
                <a:gridCol w="1257496">
                  <a:extLst>
                    <a:ext uri="{9D8B030D-6E8A-4147-A177-3AD203B41FA5}">
                      <a16:colId xmlns:a16="http://schemas.microsoft.com/office/drawing/2014/main" val="3832776802"/>
                    </a:ext>
                  </a:extLst>
                </a:gridCol>
                <a:gridCol w="1257496">
                  <a:extLst>
                    <a:ext uri="{9D8B030D-6E8A-4147-A177-3AD203B41FA5}">
                      <a16:colId xmlns:a16="http://schemas.microsoft.com/office/drawing/2014/main" val="1050664956"/>
                    </a:ext>
                  </a:extLst>
                </a:gridCol>
                <a:gridCol w="1257496">
                  <a:extLst>
                    <a:ext uri="{9D8B030D-6E8A-4147-A177-3AD203B41FA5}">
                      <a16:colId xmlns:a16="http://schemas.microsoft.com/office/drawing/2014/main" val="2579426170"/>
                    </a:ext>
                  </a:extLst>
                </a:gridCol>
                <a:gridCol w="1257496">
                  <a:extLst>
                    <a:ext uri="{9D8B030D-6E8A-4147-A177-3AD203B41FA5}">
                      <a16:colId xmlns:a16="http://schemas.microsoft.com/office/drawing/2014/main" val="2043329235"/>
                    </a:ext>
                  </a:extLst>
                </a:gridCol>
                <a:gridCol w="1257496">
                  <a:extLst>
                    <a:ext uri="{9D8B030D-6E8A-4147-A177-3AD203B41FA5}">
                      <a16:colId xmlns:a16="http://schemas.microsoft.com/office/drawing/2014/main" val="2886208141"/>
                    </a:ext>
                  </a:extLst>
                </a:gridCol>
              </a:tblGrid>
              <a:tr h="592759">
                <a:tc>
                  <a:txBody>
                    <a:bodyPr/>
                    <a:lstStyle/>
                    <a:p>
                      <a:endParaRPr lang="en-GB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Letter-join Plus 40" panose="02000505000000020003" pitchFamily="50" charset="0"/>
                        </a:rPr>
                        <a:t>Autumn 1</a:t>
                      </a:r>
                      <a:endParaRPr lang="en-GB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Letter-join Plus 40" panose="02000505000000020003" pitchFamily="50" charset="0"/>
                        </a:rPr>
                        <a:t>Autumn  2</a:t>
                      </a:r>
                      <a:endParaRPr lang="en-GB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Letter-join Plus 40" panose="02000505000000020003" pitchFamily="50" charset="0"/>
                        </a:rPr>
                        <a:t>Spring 1</a:t>
                      </a:r>
                      <a:endParaRPr lang="en-GB" dirty="0">
                        <a:latin typeface="Letter-join Plus 40" panose="02000505000000020003" pitchFamily="50" charset="0"/>
                      </a:endParaRPr>
                    </a:p>
                    <a:p>
                      <a:endParaRPr lang="en-GB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Letter-join Plus 40" panose="02000505000000020003" pitchFamily="50" charset="0"/>
                        </a:rPr>
                        <a:t>Spring 2</a:t>
                      </a:r>
                      <a:endParaRPr lang="en-GB" dirty="0">
                        <a:latin typeface="Letter-join Plus 40" panose="02000505000000020003" pitchFamily="50" charset="0"/>
                      </a:endParaRPr>
                    </a:p>
                    <a:p>
                      <a:endParaRPr lang="en-GB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Letter-join Plus 40" panose="02000505000000020003" pitchFamily="50" charset="0"/>
                        </a:rPr>
                        <a:t>Summer 1</a:t>
                      </a:r>
                      <a:endParaRPr lang="en-GB" dirty="0">
                        <a:latin typeface="Letter-join Plus 40" panose="02000505000000020003" pitchFamily="50" charset="0"/>
                      </a:endParaRPr>
                    </a:p>
                    <a:p>
                      <a:endParaRPr lang="en-GB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Letter-join Plus 40" panose="02000505000000020003" pitchFamily="50" charset="0"/>
                        </a:rPr>
                        <a:t>Summer 2</a:t>
                      </a:r>
                      <a:endParaRPr lang="en-GB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5184368"/>
                  </a:ext>
                </a:extLst>
              </a:tr>
              <a:tr h="157138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Letter-join Plus 40" panose="02000505000000020003" pitchFamily="50" charset="0"/>
                        </a:rPr>
                        <a:t>Geography</a:t>
                      </a:r>
                      <a:endParaRPr lang="en-GB" sz="1600" dirty="0">
                        <a:solidFill>
                          <a:schemeClr val="bg1"/>
                        </a:solidFill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kern="1200" dirty="0">
                          <a:effectLst/>
                          <a:latin typeface="Letter-join Plus 40" panose="02000505000000020003" pitchFamily="50" charset="0"/>
                        </a:rPr>
                        <a:t>Our World – naming the 7 continents and 5 oceans</a:t>
                      </a:r>
                      <a:endParaRPr lang="en-GB" sz="1100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kern="1200" dirty="0">
                          <a:effectLst/>
                          <a:latin typeface="Letter-join Plus 40" panose="02000505000000020003" pitchFamily="50" charset="0"/>
                        </a:rPr>
                        <a:t>Our weather and climate: Identifying hot and cold areas of the world and comparing them to the Equator and the N/S Poles.</a:t>
                      </a:r>
                      <a:endParaRPr lang="en-GB" sz="1100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effectLst/>
                          <a:latin typeface="Letter-join Plus 40" panose="02000505000000020003" pitchFamily="50" charset="0"/>
                        </a:rPr>
                        <a:t>Comparative study: Comparing the UK with another country.</a:t>
                      </a:r>
                      <a:endParaRPr lang="en-GB" sz="1100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092874"/>
                  </a:ext>
                </a:extLst>
              </a:tr>
              <a:tr h="1046477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Letter-join Plus 40" panose="02000505000000020003" pitchFamily="50" charset="0"/>
                        </a:rPr>
                        <a:t>History</a:t>
                      </a:r>
                      <a:endParaRPr lang="en-GB" sz="1600" dirty="0">
                        <a:solidFill>
                          <a:schemeClr val="bg1"/>
                        </a:solidFill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kern="1200" dirty="0">
                          <a:effectLst/>
                          <a:latin typeface="Letter-join Plus 40" panose="02000505000000020003" pitchFamily="50" charset="0"/>
                        </a:rPr>
                        <a:t>Changes in Britain from Stone Age to Bronze Age</a:t>
                      </a:r>
                      <a:endParaRPr lang="en-GB" sz="1100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kern="1200" dirty="0">
                          <a:effectLst/>
                          <a:latin typeface="Letter-join Plus 40" panose="02000505000000020003" pitchFamily="50" charset="0"/>
                        </a:rPr>
                        <a:t>Ancient Egypt – Achievements of an early </a:t>
                      </a:r>
                      <a:r>
                        <a:rPr lang="en-US" sz="1100" kern="1200" dirty="0" err="1">
                          <a:effectLst/>
                          <a:latin typeface="Letter-join Plus 40" panose="02000505000000020003" pitchFamily="50" charset="0"/>
                        </a:rPr>
                        <a:t>civilisation</a:t>
                      </a:r>
                      <a:endParaRPr lang="en-GB" sz="1100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kern="1200" dirty="0">
                          <a:effectLst/>
                          <a:latin typeface="Letter-join Plus 40" panose="02000505000000020003" pitchFamily="50" charset="0"/>
                        </a:rPr>
                        <a:t>Changes in Britain from Bronze Age to Iron Age</a:t>
                      </a:r>
                      <a:endParaRPr lang="en-GB" sz="1100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3631609"/>
                  </a:ext>
                </a:extLst>
              </a:tr>
              <a:tr h="175309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Letter-join Plus 40" panose="02000505000000020003" pitchFamily="50" charset="0"/>
                        </a:rPr>
                        <a:t>RE</a:t>
                      </a:r>
                      <a:endParaRPr lang="en-GB" sz="1600" dirty="0">
                        <a:solidFill>
                          <a:schemeClr val="bg1"/>
                        </a:solidFill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</a:rPr>
                        <a:t>Judaism: What do Jewish people believe about God?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</a:rPr>
                        <a:t>Baha’i faith: What are followers of the Baha’i religion’s beliefs?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</a:rPr>
                        <a:t>Christianity: Why is the Bible a special book for Christians?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Letter-join Plus 40" panose="02000505000000020003" pitchFamily="50" charset="0"/>
                        </a:rPr>
                        <a:t>Christianity: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Letter-join Plus 40" panose="02000505000000020003" pitchFamily="50" charset="0"/>
                        </a:rPr>
                        <a:t>Who was Jesus?  Why did he teach through stories and why is he important to Christians today?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Christianity: Why do people have faith?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Islam: What do Muslims believe happened on ‘The Night of Power’ and how do they worship?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6369326"/>
                  </a:ext>
                </a:extLst>
              </a:tr>
              <a:tr h="1681547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Letter-join Plus 40" panose="02000505000000020003" pitchFamily="50" charset="0"/>
                        </a:rPr>
                        <a:t>Computing </a:t>
                      </a:r>
                      <a:endParaRPr lang="en-GB" sz="1600" dirty="0">
                        <a:solidFill>
                          <a:schemeClr val="bg1"/>
                        </a:solidFill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Digital devices – how do they work?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Inputs and outputs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Stop frame animation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</a:rPr>
                        <a:t>Computer programming – using Scratch.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Adding sounds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Branching databases (flowcharts)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Desktop publishing – using programmes such as Word, Publisher. Changing font etc.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</a:rPr>
                        <a:t>Computer programming – using Scratch.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Moving a Sprite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65443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4345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etter-join Plus 40" panose="02000505000000020003" pitchFamily="50" charset="0"/>
              </a:rPr>
              <a:t>Overview of Topics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8123073"/>
              </p:ext>
            </p:extLst>
          </p:nvPr>
        </p:nvGraphicFramePr>
        <p:xfrm>
          <a:off x="170764" y="102767"/>
          <a:ext cx="8898806" cy="599714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271258">
                  <a:extLst>
                    <a:ext uri="{9D8B030D-6E8A-4147-A177-3AD203B41FA5}">
                      <a16:colId xmlns:a16="http://schemas.microsoft.com/office/drawing/2014/main" val="2803785461"/>
                    </a:ext>
                  </a:extLst>
                </a:gridCol>
                <a:gridCol w="1271258">
                  <a:extLst>
                    <a:ext uri="{9D8B030D-6E8A-4147-A177-3AD203B41FA5}">
                      <a16:colId xmlns:a16="http://schemas.microsoft.com/office/drawing/2014/main" val="1923781951"/>
                    </a:ext>
                  </a:extLst>
                </a:gridCol>
                <a:gridCol w="1271258">
                  <a:extLst>
                    <a:ext uri="{9D8B030D-6E8A-4147-A177-3AD203B41FA5}">
                      <a16:colId xmlns:a16="http://schemas.microsoft.com/office/drawing/2014/main" val="4016434491"/>
                    </a:ext>
                  </a:extLst>
                </a:gridCol>
                <a:gridCol w="1271258">
                  <a:extLst>
                    <a:ext uri="{9D8B030D-6E8A-4147-A177-3AD203B41FA5}">
                      <a16:colId xmlns:a16="http://schemas.microsoft.com/office/drawing/2014/main" val="2615034429"/>
                    </a:ext>
                  </a:extLst>
                </a:gridCol>
                <a:gridCol w="1271258">
                  <a:extLst>
                    <a:ext uri="{9D8B030D-6E8A-4147-A177-3AD203B41FA5}">
                      <a16:colId xmlns:a16="http://schemas.microsoft.com/office/drawing/2014/main" val="264429254"/>
                    </a:ext>
                  </a:extLst>
                </a:gridCol>
                <a:gridCol w="1271258">
                  <a:extLst>
                    <a:ext uri="{9D8B030D-6E8A-4147-A177-3AD203B41FA5}">
                      <a16:colId xmlns:a16="http://schemas.microsoft.com/office/drawing/2014/main" val="2524323721"/>
                    </a:ext>
                  </a:extLst>
                </a:gridCol>
                <a:gridCol w="1271258">
                  <a:extLst>
                    <a:ext uri="{9D8B030D-6E8A-4147-A177-3AD203B41FA5}">
                      <a16:colId xmlns:a16="http://schemas.microsoft.com/office/drawing/2014/main" val="2480092958"/>
                    </a:ext>
                  </a:extLst>
                </a:gridCol>
              </a:tblGrid>
              <a:tr h="656571">
                <a:tc>
                  <a:txBody>
                    <a:bodyPr/>
                    <a:lstStyle/>
                    <a:p>
                      <a:endParaRPr lang="en-GB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Letter-join Plus 40" panose="02000505000000020003" pitchFamily="50" charset="0"/>
                        </a:rPr>
                        <a:t>Autumn 1</a:t>
                      </a:r>
                      <a:endParaRPr lang="en-GB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Letter-join Plus 40" panose="02000505000000020003" pitchFamily="50" charset="0"/>
                        </a:rPr>
                        <a:t>Autumn  2</a:t>
                      </a:r>
                      <a:endParaRPr lang="en-GB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Letter-join Plus 40" panose="02000505000000020003" pitchFamily="50" charset="0"/>
                        </a:rPr>
                        <a:t>Spring 1</a:t>
                      </a:r>
                      <a:endParaRPr lang="en-GB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Letter-join Plus 40" panose="02000505000000020003" pitchFamily="50" charset="0"/>
                        </a:rPr>
                        <a:t>Spring 2</a:t>
                      </a:r>
                      <a:endParaRPr lang="en-GB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Letter-join Plus 40" panose="02000505000000020003" pitchFamily="50" charset="0"/>
                        </a:rPr>
                        <a:t>Summer 1</a:t>
                      </a:r>
                      <a:endParaRPr lang="en-GB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Letter-join Plus 40" panose="02000505000000020003" pitchFamily="50" charset="0"/>
                        </a:rPr>
                        <a:t>Summer 2</a:t>
                      </a:r>
                      <a:endParaRPr lang="en-GB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407100"/>
                  </a:ext>
                </a:extLst>
              </a:tr>
              <a:tr h="961178">
                <a:tc>
                  <a:txBody>
                    <a:bodyPr/>
                    <a:lstStyle/>
                    <a:p>
                      <a:r>
                        <a:rPr lang="en-US" dirty="0">
                          <a:latin typeface="Letter-join Plus 40" panose="02000505000000020003" pitchFamily="50" charset="0"/>
                        </a:rPr>
                        <a:t>Science </a:t>
                      </a:r>
                      <a:endParaRPr lang="en-GB" dirty="0">
                        <a:solidFill>
                          <a:schemeClr val="bg1"/>
                        </a:solidFill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Animals including humans</a:t>
                      </a:r>
                    </a:p>
                    <a:p>
                      <a:pPr algn="l" rtl="0" fontAlgn="base"/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200" b="0" i="0" dirty="0">
                        <a:effectLst/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Animals including humans</a:t>
                      </a:r>
                    </a:p>
                    <a:p>
                      <a:pPr algn="l" rtl="0" fontAlgn="base"/>
                      <a:endParaRPr lang="en-US" sz="1200" b="0" i="0" dirty="0">
                        <a:effectLst/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Rocks</a:t>
                      </a:r>
                    </a:p>
                    <a:p>
                      <a:pPr algn="l" rtl="0" fontAlgn="base"/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200" b="0" i="0" dirty="0">
                        <a:effectLst/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Letter-join Plus 40" panose="02000505000000020003" pitchFamily="50" charset="0"/>
                        </a:rPr>
                        <a:t>Magnets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Plants</a:t>
                      </a:r>
                      <a:endParaRPr lang="en-US" sz="1200" b="0" i="0" dirty="0">
                        <a:effectLst/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Light</a:t>
                      </a:r>
                    </a:p>
                    <a:p>
                      <a:pPr algn="l" rtl="0" fontAlgn="base"/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</a:p>
                    <a:p>
                      <a:pPr algn="l" rtl="0" fontAlgn="base"/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  </a:t>
                      </a:r>
                      <a:endParaRPr lang="en-US" sz="1200" b="0" i="0" dirty="0">
                        <a:effectLst/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289172"/>
                  </a:ext>
                </a:extLst>
              </a:tr>
              <a:tr h="649705">
                <a:tc>
                  <a:txBody>
                    <a:bodyPr/>
                    <a:lstStyle/>
                    <a:p>
                      <a:r>
                        <a:rPr lang="en-US" dirty="0">
                          <a:latin typeface="Letter-join Plus 40" panose="02000505000000020003" pitchFamily="50" charset="0"/>
                        </a:rPr>
                        <a:t>French</a:t>
                      </a:r>
                      <a:endParaRPr lang="en-GB" dirty="0">
                        <a:solidFill>
                          <a:schemeClr val="bg1"/>
                        </a:solidFill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New Start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Calendar and celebrations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GB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Animals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Carnival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GB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The Hungry Giant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GB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Going on a picnic in France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GB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732481"/>
                  </a:ext>
                </a:extLst>
              </a:tr>
              <a:tr h="152909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Plus 40" panose="02000505000000020003" pitchFamily="50" charset="0"/>
                        </a:rPr>
                        <a:t>Music</a:t>
                      </a:r>
                    </a:p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Letter-join Plus 40" panose="02000505000000020003" pitchFamily="50" charset="0"/>
                        </a:rPr>
                        <a:t>(Following Charanga)</a:t>
                      </a:r>
                    </a:p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Letter-join Plus 40" panose="02000505000000020003" pitchFamily="50" charset="0"/>
                        </a:rPr>
                        <a:t>A mix of genres and eras</a:t>
                      </a:r>
                      <a:endParaRPr lang="en-GB" sz="1400" dirty="0">
                        <a:solidFill>
                          <a:schemeClr val="bg1"/>
                        </a:solidFill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Plus 40" panose="02000505000000020003" pitchFamily="50" charset="0"/>
                        </a:rPr>
                        <a:t>Harvest songs </a:t>
                      </a:r>
                    </a:p>
                    <a:p>
                      <a:endParaRPr lang="en-GB" sz="1200" dirty="0">
                        <a:latin typeface="Letter-join Plus 40" panose="02000505000000020003" pitchFamily="50" charset="0"/>
                      </a:endParaRPr>
                    </a:p>
                    <a:p>
                      <a:r>
                        <a:rPr lang="en-GB" sz="1200" dirty="0">
                          <a:latin typeface="Letter-join Plus 40" panose="02000505000000020003" pitchFamily="50" charset="0"/>
                        </a:rPr>
                        <a:t>Writing music down: How does music bring us together?</a:t>
                      </a:r>
                      <a:endParaRPr lang="en-US" sz="1200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Christmas songs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Playing in a band: What stories does music tell us about the past?</a:t>
                      </a:r>
                      <a:endParaRPr lang="en-GB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Compose using imagination: How does music make the world a better place?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GB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More musical styles:: How does music help us to get to know our community?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Enjoying improvisation: How does music make a difference to us everyday?</a:t>
                      </a:r>
                      <a:endParaRPr lang="en-GB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Opening night: How does music help us to connect with our planet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GB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5288934"/>
                  </a:ext>
                </a:extLst>
              </a:tr>
              <a:tr h="1084466">
                <a:tc>
                  <a:txBody>
                    <a:bodyPr/>
                    <a:lstStyle/>
                    <a:p>
                      <a:r>
                        <a:rPr lang="en-US" dirty="0">
                          <a:latin typeface="Letter-join Plus 40" panose="02000505000000020003" pitchFamily="50" charset="0"/>
                        </a:rPr>
                        <a:t>PE</a:t>
                      </a:r>
                      <a:endParaRPr lang="en-GB" dirty="0">
                        <a:solidFill>
                          <a:schemeClr val="bg1"/>
                        </a:solidFill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Body management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None/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(gym)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Cricket coaching</a:t>
                      </a:r>
                      <a:endParaRPr lang="en-GB" sz="1200" dirty="0">
                        <a:effectLst/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Dance – Interpretive 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Commitment challenge </a:t>
                      </a:r>
                      <a:endParaRPr lang="en-GB" sz="1200" b="0" i="0" dirty="0">
                        <a:effectLst/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Indoor Athletics 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Games - invasion </a:t>
                      </a:r>
                      <a:endParaRPr lang="en-GB" sz="1200" b="0" i="0" dirty="0">
                        <a:effectLst/>
                        <a:latin typeface="Letter-join Plus 40" panose="02000505000000020003" pitchFamily="50" charset="0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None/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GB" sz="1200" b="0" i="0" dirty="0">
                        <a:effectLst/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Gym – floor &amp; flight 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Games – striking and fielding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Dance – performance 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Games – Striking &amp; Fielding </a:t>
                      </a:r>
                      <a:endParaRPr lang="en-US" sz="1200" b="0" i="0" dirty="0">
                        <a:effectLst/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Outdoor athletics 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Invasion games </a:t>
                      </a:r>
                      <a:endParaRPr lang="en-GB" sz="1200" b="0" i="0" dirty="0">
                        <a:effectLst/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3234311"/>
                  </a:ext>
                </a:extLst>
              </a:tr>
              <a:tr h="10827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Letter-join Plus 40" panose="02000505000000020003" pitchFamily="50" charset="0"/>
                        </a:rPr>
                        <a:t>Art/DT</a:t>
                      </a:r>
                      <a:endParaRPr kumimoji="0" lang="en-GB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Letter-join Plus 40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Letter-join Plus 40" panose="02000505000000020003" pitchFamily="50" charset="0"/>
                        </a:rPr>
                        <a:t>Drawing using pen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Letter-join Plus 40" panose="02000505000000020003" pitchFamily="50" charset="0"/>
                        </a:rPr>
                        <a:t>Moving mechanism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Letter-join Plus 40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effectLst/>
                          <a:latin typeface="Letter-join Plus 40" panose="02000505000000020003" pitchFamily="50" charset="0"/>
                        </a:rPr>
                        <a:t>Sculpture with clay</a:t>
                      </a:r>
                      <a:endParaRPr kumimoji="0" lang="en-GB" sz="120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Letter-join Plus 40" panose="02000505000000020003" pitchFamily="50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Letter-join Plus 40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Letter-join Plus 40" panose="02000505000000020003" pitchFamily="50" charset="0"/>
                          <a:ea typeface="+mn-ea"/>
                          <a:cs typeface="+mn-cs"/>
                        </a:rPr>
                        <a:t>Painting with watercolours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Letter-join Plus 40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Letter-join Plus 40" panose="02000505000000020003" pitchFamily="50" charset="0"/>
                          <a:ea typeface="+mn-ea"/>
                          <a:cs typeface="+mn-cs"/>
                        </a:rPr>
                        <a:t>Cooking &amp; nutrition</a:t>
                      </a: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Letter-join Plus 40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Letter-join Plus 40" panose="02000505000000020003" pitchFamily="50" charset="0"/>
                          <a:ea typeface="+mn-ea"/>
                          <a:cs typeface="+mn-cs"/>
                        </a:rPr>
                        <a:t>Textiles/ printing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9881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9421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etter-join Plus 40" panose="02000505000000020003" pitchFamily="50" charset="0"/>
              </a:rPr>
              <a:t>Home Learning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33916" y="1861614"/>
            <a:ext cx="8676168" cy="2802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latin typeface="Letter-join Plus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u="sng" dirty="0">
                <a:latin typeface="Letter-join Plus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Reading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Letter-join Plus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Minimum of 3 reads a week -  please record this in journals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Letter-join Plus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 will read with all children in a small group once a week – this won’t be recorded in the children’s journals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Letter-join Plus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Reading books will come home weekly. Your child’s book swap day will be displayed at the top of their reading log for each half term.   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615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etter-join Plus 40" panose="02000505000000020003" pitchFamily="50" charset="0"/>
              </a:rPr>
              <a:t>Home Learning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33916" y="1949368"/>
            <a:ext cx="8676168" cy="329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u="sng" dirty="0">
                <a:latin typeface="Letter-join Plus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Maths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latin typeface="Letter-join Plus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-Times Tables Rockstars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latin typeface="Letter-join Plus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-Short task in journals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u="sng" dirty="0">
                <a:latin typeface="Letter-join Plus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Spelling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latin typeface="Letter-join Plus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Level Up!  A sheet will go at the back of journals.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latin typeface="Letter-join Plus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GB" sz="2000" u="sng" dirty="0">
                <a:latin typeface="Letter-join Plus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Homework Club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000" dirty="0">
                <a:latin typeface="Letter-join Plus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Where children are not completing homework, they will be invited to join our homework clubs that will run on Friday lunch time. 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0647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bb19930-5cfa-4d8f-8cfb-255ad702f4a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9347A656492242AA5A699B72946972" ma:contentTypeVersion="18" ma:contentTypeDescription="Create a new document." ma:contentTypeScope="" ma:versionID="b8cc83b5b0eb2452e896fbc952614b83">
  <xsd:schema xmlns:xsd="http://www.w3.org/2001/XMLSchema" xmlns:xs="http://www.w3.org/2001/XMLSchema" xmlns:p="http://schemas.microsoft.com/office/2006/metadata/properties" xmlns:ns3="8bb19930-5cfa-4d8f-8cfb-255ad702f4a8" xmlns:ns4="42dd7ad8-e2ea-4105-8686-2cabae8223c7" targetNamespace="http://schemas.microsoft.com/office/2006/metadata/properties" ma:root="true" ma:fieldsID="d56634c695cdbe2126c55962ad31c8ab" ns3:_="" ns4:_="">
    <xsd:import namespace="8bb19930-5cfa-4d8f-8cfb-255ad702f4a8"/>
    <xsd:import namespace="42dd7ad8-e2ea-4105-8686-2cabae8223c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b19930-5cfa-4d8f-8cfb-255ad702f4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dd7ad8-e2ea-4105-8686-2cabae8223c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2FCFA84-7C27-4563-9A7C-F93EBCC12968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microsoft.com/office/2006/metadata/properties"/>
    <ds:schemaRef ds:uri="42dd7ad8-e2ea-4105-8686-2cabae8223c7"/>
    <ds:schemaRef ds:uri="http://www.w3.org/XML/1998/namespace"/>
    <ds:schemaRef ds:uri="http://schemas.openxmlformats.org/package/2006/metadata/core-properties"/>
    <ds:schemaRef ds:uri="8bb19930-5cfa-4d8f-8cfb-255ad702f4a8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C3D1A06C-4CB2-4784-AD6C-8C5C1165D6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b19930-5cfa-4d8f-8cfb-255ad702f4a8"/>
    <ds:schemaRef ds:uri="42dd7ad8-e2ea-4105-8686-2cabae8223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F3C332C-09AF-475A-B6A6-17E48C780C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8183</TotalTime>
  <Words>873</Words>
  <Application>Microsoft Office PowerPoint</Application>
  <PresentationFormat>On-screen Show (4:3)</PresentationFormat>
  <Paragraphs>179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Calisto MT</vt:lpstr>
      <vt:lpstr>HelloDoodlePrint</vt:lpstr>
      <vt:lpstr>Letter-join Plus 40</vt:lpstr>
      <vt:lpstr>Wingdings</vt:lpstr>
      <vt:lpstr>Genesis</vt:lpstr>
      <vt:lpstr>Kingsley Community Primary and Nursery School</vt:lpstr>
      <vt:lpstr>Welcome to Pine!</vt:lpstr>
      <vt:lpstr>Team Pine</vt:lpstr>
      <vt:lpstr>Celebrating Positive Behaviours</vt:lpstr>
      <vt:lpstr>Celebrating Positive Behaviours</vt:lpstr>
      <vt:lpstr>Overview of Topics</vt:lpstr>
      <vt:lpstr>Overview of Topics</vt:lpstr>
      <vt:lpstr>Home Learning</vt:lpstr>
      <vt:lpstr>Home Learning</vt:lpstr>
      <vt:lpstr>Home Learning</vt:lpstr>
      <vt:lpstr>Specific Assessment for Team Pine</vt:lpstr>
      <vt:lpstr>School Enhancements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School Priorities</dc:title>
  <dc:creator>Sarah Harrison</dc:creator>
  <cp:lastModifiedBy>Marianne Speed</cp:lastModifiedBy>
  <cp:revision>190</cp:revision>
  <cp:lastPrinted>2015-10-21T13:53:36Z</cp:lastPrinted>
  <dcterms:created xsi:type="dcterms:W3CDTF">2015-10-18T18:17:27Z</dcterms:created>
  <dcterms:modified xsi:type="dcterms:W3CDTF">2025-09-09T20:25:08Z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0x010100699347A656492242AA5A699B72946972</vt:lpwstr>
  </property>
</Properties>
</file>