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0" r:id="rId6"/>
    <p:sldId id="297" r:id="rId7"/>
    <p:sldId id="301" r:id="rId8"/>
    <p:sldId id="294" r:id="rId9"/>
    <p:sldId id="300" r:id="rId10"/>
    <p:sldId id="299" r:id="rId11"/>
    <p:sldId id="295" r:id="rId12"/>
    <p:sldId id="29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6" autoAdjust="0"/>
  </p:normalViewPr>
  <p:slideViewPr>
    <p:cSldViewPr snapToGrid="0" snapToObjects="1">
      <p:cViewPr varScale="1">
        <p:scale>
          <a:sx n="79" d="100"/>
          <a:sy n="79" d="100"/>
        </p:scale>
        <p:origin x="12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0EAF7-C120-BC45-BA07-F1349CD3FCA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A3934-37E1-DD4A-BC3A-DEA6E7679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5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DEEA4-AD7E-214C-8908-DC75386AD9A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1E520-C1C4-7C42-B9D2-1366AB163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E520-C1C4-7C42-B9D2-1366AB163A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9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E520-C1C4-7C42-B9D2-1366AB163A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E520-C1C4-7C42-B9D2-1366AB163A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E520-C1C4-7C42-B9D2-1366AB163A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5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Trips, residential, visitors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E520-C1C4-7C42-B9D2-1366AB163A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Letter-join Plus 40" panose="02000505000000020003" pitchFamily="50" charset="0"/>
                <a:cs typeface="HelloDoodlePrint"/>
              </a:rPr>
              <a:t>Kingsley Community Primary and Nursery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748" y="3595245"/>
            <a:ext cx="8228013" cy="1623947"/>
          </a:xfrm>
        </p:spPr>
        <p:txBody>
          <a:bodyPr>
            <a:normAutofit/>
          </a:bodyPr>
          <a:lstStyle/>
          <a:p>
            <a:endParaRPr lang="en-US" dirty="0">
              <a:latin typeface="HelloDoodlePrint"/>
              <a:cs typeface="HelloDoodlePrint"/>
            </a:endParaRPr>
          </a:p>
          <a:p>
            <a:r>
              <a:rPr lang="en-US" sz="3000" dirty="0">
                <a:latin typeface="Letter-join Plus 40" panose="02000505000000020003" pitchFamily="50" charset="0"/>
                <a:cs typeface="HelloDoodlePrint"/>
              </a:rPr>
              <a:t>Team Chestnut </a:t>
            </a:r>
            <a:r>
              <a:rPr lang="en-US" sz="3000" dirty="0" smtClean="0">
                <a:latin typeface="Letter-join Plus 40" panose="02000505000000020003" pitchFamily="50" charset="0"/>
                <a:cs typeface="HelloDoodlePrint"/>
              </a:rPr>
              <a:t>– Meet the teacher </a:t>
            </a:r>
            <a:endParaRPr lang="en-US" sz="3000" dirty="0">
              <a:latin typeface="Letter-join Plus 40" panose="02000505000000020003" pitchFamily="50" charset="0"/>
              <a:cs typeface="HelloDoodlePrint"/>
            </a:endParaRPr>
          </a:p>
          <a:p>
            <a:r>
              <a:rPr lang="en-US" sz="3000" dirty="0" smtClean="0">
                <a:latin typeface="Letter-join Plus 40" panose="02000505000000020003" pitchFamily="50" charset="0"/>
                <a:cs typeface="HelloDoodlePrint"/>
              </a:rPr>
              <a:t>September 2025</a:t>
            </a:r>
            <a:endParaRPr lang="en-US" sz="3000" dirty="0">
              <a:latin typeface="Letter-join Plus 40" panose="02000505000000020003" pitchFamily="50" charset="0"/>
              <a:cs typeface="HelloDoodlePrint"/>
            </a:endParaRPr>
          </a:p>
          <a:p>
            <a:endParaRPr lang="en-US" dirty="0">
              <a:latin typeface="HelloDoodlePrint"/>
              <a:cs typeface="HelloDoodlePrint"/>
            </a:endParaRPr>
          </a:p>
          <a:p>
            <a:endParaRPr lang="en-US" sz="3600" dirty="0">
              <a:latin typeface="HelloDoodlePrint"/>
              <a:cs typeface="HelloDoodlePrint"/>
            </a:endParaRPr>
          </a:p>
        </p:txBody>
      </p:sp>
      <p:pic>
        <p:nvPicPr>
          <p:cNvPr id="4" name="Picture 3" descr="New 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527884"/>
            <a:ext cx="723900" cy="8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7199" y="4151821"/>
            <a:ext cx="8228013" cy="10668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loDoodlePrint"/>
              <a:cs typeface="HelloDoodlePrint"/>
            </a:endParaRPr>
          </a:p>
          <a:p>
            <a:endParaRPr lang="en-US" sz="3600" dirty="0">
              <a:latin typeface="HelloDoodlePrint"/>
              <a:cs typeface="HelloDoodlePrint"/>
            </a:endParaRPr>
          </a:p>
        </p:txBody>
      </p:sp>
    </p:spTree>
    <p:extLst>
      <p:ext uri="{BB962C8B-B14F-4D97-AF65-F5344CB8AC3E}">
        <p14:creationId xmlns:p14="http://schemas.microsoft.com/office/powerpoint/2010/main" val="385482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latin typeface="Letter-join Plus 40" panose="02000505000000020003" pitchFamily="50" charset="0"/>
              </a:rPr>
              <a:t>Celebrating Positive Behaviours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9132"/>
            <a:ext cx="7945439" cy="333813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  <a:latin typeface="Letter-join Plus 40" panose="02000505000000020003" pitchFamily="50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0337" y="2291508"/>
            <a:ext cx="87584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40" panose="02000505000000020003" pitchFamily="50" charset="0"/>
              </a:rPr>
              <a:t>Verbal praise and encouragement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40" panose="02000505000000020003" pitchFamily="50" charset="0"/>
              </a:rPr>
              <a:t>Smiles, positivity and strong role modelling by 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40" panose="02000505000000020003" pitchFamily="50" charset="0"/>
              </a:rPr>
              <a:t>Recognition 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40" panose="02000505000000020003" pitchFamily="50" charset="0"/>
              </a:rPr>
              <a:t>House Points </a:t>
            </a:r>
            <a:r>
              <a:rPr lang="en-GB" dirty="0">
                <a:solidFill>
                  <a:srgbClr val="FF0000"/>
                </a:solidFill>
                <a:latin typeface="Letter-join Plus 40" panose="02000505000000020003" pitchFamily="50" charset="0"/>
              </a:rPr>
              <a:t>(1, 2 or 3 points) </a:t>
            </a:r>
            <a:endParaRPr lang="en-GB" dirty="0" smtClean="0">
              <a:solidFill>
                <a:srgbClr val="FF0000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Letter-join Plus 40" panose="02000505000000020003" pitchFamily="50" charset="0"/>
              </a:rPr>
              <a:t>Postcards</a:t>
            </a:r>
            <a:endParaRPr lang="en-GB" dirty="0"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40" panose="02000505000000020003" pitchFamily="50" charset="0"/>
              </a:rPr>
              <a:t>Head teacher rewards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40" panose="02000505000000020003" pitchFamily="50" charset="0"/>
              </a:rPr>
              <a:t>Birthday non-uniform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40" panose="02000505000000020003" pitchFamily="50" charset="0"/>
              </a:rPr>
              <a:t>Celebration assembly certificates – </a:t>
            </a:r>
            <a:r>
              <a:rPr lang="en-GB" dirty="0">
                <a:solidFill>
                  <a:srgbClr val="FF0000"/>
                </a:solidFill>
                <a:latin typeface="Letter-join Plus 40" panose="02000505000000020003" pitchFamily="50" charset="0"/>
              </a:rPr>
              <a:t>Using DREAM </a:t>
            </a:r>
            <a:r>
              <a:rPr lang="en-GB" dirty="0">
                <a:latin typeface="Letter-join Plus 40" panose="02000505000000020003" pitchFamily="50" charset="0"/>
              </a:rPr>
              <a:t>Values</a:t>
            </a:r>
            <a:r>
              <a:rPr lang="en-GB" dirty="0" smtClean="0">
                <a:solidFill>
                  <a:srgbClr val="FF0000"/>
                </a:solidFill>
                <a:latin typeface="Letter-join Plus 40" panose="02000505000000020003" pitchFamily="50" charset="0"/>
              </a:rPr>
              <a:t> </a:t>
            </a:r>
            <a:r>
              <a:rPr lang="en-GB" dirty="0" smtClean="0">
                <a:latin typeface="Letter-join Plus 40" panose="02000505000000020003" pitchFamily="50" charset="0"/>
              </a:rPr>
              <a:t>&amp; Ready, Safe, Respect Rules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Letter-join Plus 40" panose="02000505000000020003" pitchFamily="50" charset="0"/>
              </a:rPr>
              <a:t>House point winner – winning house announced (scores kept and added to termly tally)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Letter-join Plus 40" panose="02000505000000020003" pitchFamily="50" charset="0"/>
              </a:rPr>
              <a:t>Half </a:t>
            </a:r>
            <a:r>
              <a:rPr lang="en-GB" dirty="0">
                <a:latin typeface="Letter-join Plus 40" panose="02000505000000020003" pitchFamily="50" charset="0"/>
              </a:rPr>
              <a:t>term treat for house with winning house points - half-term (non-uniform day with extra play)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40" panose="02000505000000020003" pitchFamily="50" charset="0"/>
              </a:rPr>
              <a:t>House with highest points of the term has a special treat e.g. school visit/time in local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Letter-join Plus 40" panose="02000505000000020003" pitchFamily="50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7072768" y="1609059"/>
            <a:ext cx="1617925" cy="2180145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ln w="11113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rgbClr val="E5B8B7"/>
                </a:solidFill>
                <a:effectLst/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>
                <a:effectLst/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… Daring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ln>
                  <a:noFill/>
                </a:ln>
                <a:solidFill>
                  <a:srgbClr val="8064A2"/>
                </a:solidFill>
                <a:effectLst/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600" dirty="0">
                <a:effectLst/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… Resilient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ln>
                  <a:noFill/>
                </a:ln>
                <a:solidFill>
                  <a:srgbClr val="9BBB59"/>
                </a:solidFill>
                <a:effectLst/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600" dirty="0">
                <a:effectLst/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… Enquiring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ln w="12700" cap="flat" cmpd="sng" algn="ctr">
                  <a:solidFill>
                    <a:srgbClr val="8064A2"/>
                  </a:solidFill>
                  <a:prstDash val="solid"/>
                  <a:round/>
                </a:ln>
                <a:gradFill>
                  <a:gsLst>
                    <a:gs pos="0">
                      <a:srgbClr val="8064A2"/>
                    </a:gs>
                    <a:gs pos="4000">
                      <a:srgbClr val="B3A2C7"/>
                    </a:gs>
                    <a:gs pos="87000">
                      <a:srgbClr val="E6E0EC"/>
                    </a:gs>
                  </a:gsLst>
                  <a:lin ang="5400000" scaled="0"/>
                </a:gradFill>
                <a:effectLst/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600" dirty="0">
                <a:effectLst/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… Ambitious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600" dirty="0">
                <a:effectLst/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… Motivated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2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0" panose="02000505000000020003" pitchFamily="50" charset="0"/>
              </a:rPr>
              <a:t>Overview of </a:t>
            </a:r>
            <a:r>
              <a:rPr lang="en-GB" dirty="0" smtClean="0">
                <a:latin typeface="Letter-join Plus 40" panose="02000505000000020003" pitchFamily="50" charset="0"/>
              </a:rPr>
              <a:t>Topics – uploaded eac</a:t>
            </a:r>
            <a:r>
              <a:rPr lang="en-GB" dirty="0" smtClean="0">
                <a:latin typeface="Letter-join Plus 40" panose="02000505000000020003" pitchFamily="50" charset="0"/>
              </a:rPr>
              <a:t>h term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49" y="1683213"/>
            <a:ext cx="8680701" cy="49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etter-join Plus 40" panose="02000505000000020003" pitchFamily="50" charset="0"/>
              </a:rPr>
              <a:t>Maths Overview </a:t>
            </a:r>
            <a:endParaRPr lang="en-GB" dirty="0">
              <a:latin typeface="Letter-join Plus 40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2" y="1321308"/>
            <a:ext cx="86677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7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0" panose="02000505000000020003" pitchFamily="50" charset="0"/>
              </a:rPr>
              <a:t>Home Learning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3916" y="2629852"/>
            <a:ext cx="8676168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 order for you to support your child with their learning, we have made our homework system as straight forward as possible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Reading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All children, despite their age or ability, are encouraged to read at least 3 times per week.  Once they have read, please make sure you complete their reading log, ticking for each read and signing it. 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Reading books will come home </a:t>
            </a:r>
            <a:r>
              <a:rPr lang="en-GB" sz="2000" dirty="0" smtClean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daily. </a:t>
            </a: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Your child’s book swap day will be displayed at the top of their reading log for each half term. </a:t>
            </a:r>
            <a:r>
              <a:rPr lang="en-GB" sz="2000" dirty="0" smtClean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Longer novels/texts will be kept for more than a week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1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0" panose="02000505000000020003" pitchFamily="50" charset="0"/>
              </a:rPr>
              <a:t>Home Learning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3916" y="1949368"/>
            <a:ext cx="8676168" cy="478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Weekly homework will be set </a:t>
            </a:r>
            <a:r>
              <a:rPr lang="en-GB" sz="2000" dirty="0" smtClean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linked to weekly learning. </a:t>
            </a: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also weekly TT </a:t>
            </a:r>
            <a:r>
              <a:rPr lang="en-GB" sz="2000" dirty="0" err="1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Rockstars</a:t>
            </a: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 complete (parents to sign in KJ)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Spelling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All children will be given a list of </a:t>
            </a:r>
            <a:r>
              <a:rPr lang="en-GB" sz="2000" dirty="0" smtClean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‘Level Up’ spellings </a:t>
            </a: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 Friday, please support them by helping them to learn them; they will have a test the following Friday. Each week they will highlight the words they get correct on their homework sheets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000" u="sng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Homework Club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Letter-join Plus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Where children are not completing homework, they will be invited to join our homework club that will run on Friday lunch time. Teachers will be there to support the children</a:t>
            </a:r>
            <a:endParaRPr lang="en-GB" sz="20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6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0" panose="02000505000000020003" pitchFamily="50" charset="0"/>
              </a:rPr>
              <a:t>Home Learning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96" y="1488141"/>
            <a:ext cx="8600823" cy="50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5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etter-join Plus 40" panose="02000505000000020003" pitchFamily="50" charset="0"/>
              </a:rPr>
              <a:t>…Specific Assessment for your Year 5…</a:t>
            </a:r>
            <a:endParaRPr lang="en-GB" dirty="0"/>
          </a:p>
        </p:txBody>
      </p:sp>
      <p:sp>
        <p:nvSpPr>
          <p:cNvPr id="3" name="AutoShape 2" descr="NTS Assessments - National Test Style Standardised Assess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NTS Assessments - National Test Style Standardised Assessments"/>
          <p:cNvSpPr>
            <a:spLocks noChangeAspect="1" noChangeArrowheads="1"/>
          </p:cNvSpPr>
          <p:nvPr/>
        </p:nvSpPr>
        <p:spPr bwMode="auto">
          <a:xfrm>
            <a:off x="612774" y="2761770"/>
            <a:ext cx="895827" cy="8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5988">
            <a:off x="628795" y="1716211"/>
            <a:ext cx="3718485" cy="3882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5985">
            <a:off x="4766456" y="1823762"/>
            <a:ext cx="3497579" cy="3667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575" y="5737854"/>
            <a:ext cx="9036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Letter-join Plus 40" panose="02000505000000020003" pitchFamily="50" charset="0"/>
              </a:rPr>
              <a:t>Reading fluency check – important to practice reading aloud for fluency and intonation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Letter-join Plus 40" panose="02000505000000020003" pitchFamily="50" charset="0"/>
              </a:rPr>
              <a:t>Level Up spelling </a:t>
            </a:r>
            <a:r>
              <a:rPr lang="en-US" dirty="0" smtClean="0">
                <a:solidFill>
                  <a:srgbClr val="FF0000"/>
                </a:solidFill>
                <a:latin typeface="Letter-join Plus 40" panose="02000505000000020003" pitchFamily="50" charset="0"/>
              </a:rPr>
              <a:t>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Letter-join Plus 40" panose="02000505000000020003" pitchFamily="50" charset="0"/>
              </a:rPr>
              <a:t>Weekly multiplication facts timed challenge</a:t>
            </a:r>
            <a:endParaRPr lang="en-GB" dirty="0">
              <a:solidFill>
                <a:srgbClr val="FF0000"/>
              </a:solidFill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4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0" panose="02000505000000020003" pitchFamily="50" charset="0"/>
              </a:rPr>
              <a:t>School Enhancements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688" y="2434856"/>
            <a:ext cx="81658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Letter-join Plus 40" panose="02000505000000020003" pitchFamily="50" charset="0"/>
              </a:rPr>
              <a:t>Various after school clubs – Check half termly emails  for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Letter-join Plus 40" panose="02000505000000020003" pitchFamily="50" charset="0"/>
              </a:rPr>
              <a:t>Visitor from Islamic community (date to be confirmed)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Letter-join Plus 40" panose="02000505000000020003" pitchFamily="50" charset="0"/>
              </a:rPr>
              <a:t>Bikeabilty course </a:t>
            </a:r>
            <a:endParaRPr lang="en-US" sz="2800" dirty="0" smtClean="0"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etter-join Plus 40" panose="02000505000000020003" pitchFamily="50" charset="0"/>
              </a:rPr>
              <a:t>Swimming  </a:t>
            </a:r>
            <a:endParaRPr lang="en-US" sz="2800" dirty="0"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etter-join Plus 40" panose="02000505000000020003" pitchFamily="50" charset="0"/>
              </a:rPr>
              <a:t>Easter </a:t>
            </a:r>
            <a:r>
              <a:rPr lang="en-US" sz="2800" dirty="0">
                <a:latin typeface="Letter-join Plus 40" panose="02000505000000020003" pitchFamily="50" charset="0"/>
              </a:rPr>
              <a:t>Journey Story workshop (TBC</a:t>
            </a:r>
            <a:r>
              <a:rPr lang="en-US" sz="2800" dirty="0" smtClean="0">
                <a:latin typeface="Letter-join Plus 40" panose="02000505000000020003" pitchFamily="50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etter-join Plus 40" panose="02000505000000020003" pitchFamily="50" charset="0"/>
              </a:rPr>
              <a:t>Reviewing other curriculum enhancing trips </a:t>
            </a:r>
            <a:endParaRPr lang="en-US" sz="2800" dirty="0"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7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e9e9a02-3624-42c5-864d-917f10730ee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8322739176846B33416CDD0E50F55" ma:contentTypeVersion="18" ma:contentTypeDescription="Create a new document." ma:contentTypeScope="" ma:versionID="9bcc64fb828382fb7953a9ca0d0fb7b2">
  <xsd:schema xmlns:xsd="http://www.w3.org/2001/XMLSchema" xmlns:xs="http://www.w3.org/2001/XMLSchema" xmlns:p="http://schemas.microsoft.com/office/2006/metadata/properties" xmlns:ns3="9e9e9a02-3624-42c5-864d-917f10730ee3" xmlns:ns4="5eb37bd2-3704-47be-8ad6-7180101e70ed" targetNamespace="http://schemas.microsoft.com/office/2006/metadata/properties" ma:root="true" ma:fieldsID="af3d344d558cd29561b51e476f616e41" ns3:_="" ns4:_="">
    <xsd:import namespace="9e9e9a02-3624-42c5-864d-917f10730ee3"/>
    <xsd:import namespace="5eb37bd2-3704-47be-8ad6-7180101e70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e9a02-3624-42c5-864d-917f10730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37bd2-3704-47be-8ad6-7180101e70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3C332C-09AF-475A-B6A6-17E48C780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FCFA84-7C27-4563-9A7C-F93EBCC12968}">
  <ds:schemaRefs>
    <ds:schemaRef ds:uri="5eb37bd2-3704-47be-8ad6-7180101e70ed"/>
    <ds:schemaRef ds:uri="http://purl.org/dc/elements/1.1/"/>
    <ds:schemaRef ds:uri="http://schemas.microsoft.com/office/2006/metadata/properties"/>
    <ds:schemaRef ds:uri="9e9e9a02-3624-42c5-864d-917f10730ee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EE09BC-13A6-4164-9747-7470DF1B1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9e9a02-3624-42c5-864d-917f10730ee3"/>
    <ds:schemaRef ds:uri="5eb37bd2-3704-47be-8ad6-7180101e70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7424</TotalTime>
  <Words>445</Words>
  <Application>Microsoft Office PowerPoint</Application>
  <PresentationFormat>On-screen Show (4:3)</PresentationFormat>
  <Paragraphs>57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Calisto MT</vt:lpstr>
      <vt:lpstr>HelloDoodlePrint</vt:lpstr>
      <vt:lpstr>Letter-join Plus 40</vt:lpstr>
      <vt:lpstr>Times New Roman</vt:lpstr>
      <vt:lpstr>Wingdings</vt:lpstr>
      <vt:lpstr>Genesis</vt:lpstr>
      <vt:lpstr>Kingsley Community Primary and Nursery School</vt:lpstr>
      <vt:lpstr>Celebrating Positive Behaviours</vt:lpstr>
      <vt:lpstr>Overview of Topics – uploaded each term</vt:lpstr>
      <vt:lpstr>Maths Overview </vt:lpstr>
      <vt:lpstr>Home Learning</vt:lpstr>
      <vt:lpstr>Home Learning</vt:lpstr>
      <vt:lpstr>Home Learning</vt:lpstr>
      <vt:lpstr>…Specific Assessment for your Year 5…</vt:lpstr>
      <vt:lpstr>School Enhancements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 Priorities</dc:title>
  <dc:creator>Sarah Harrison</dc:creator>
  <cp:lastModifiedBy>Richard Garrett</cp:lastModifiedBy>
  <cp:revision>178</cp:revision>
  <cp:lastPrinted>2015-10-21T13:53:36Z</cp:lastPrinted>
  <dcterms:created xsi:type="dcterms:W3CDTF">2015-10-18T18:17:27Z</dcterms:created>
  <dcterms:modified xsi:type="dcterms:W3CDTF">2025-09-09T20:26:54Z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0x0101007BE8322739176846B33416CDD0E50F55</vt:lpwstr>
  </property>
</Properties>
</file>