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87" d="100"/>
          <a:sy n="87" d="100"/>
        </p:scale>
        <p:origin x="5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EA8B-7C8B-454A-87B0-66AB25B850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589D67-EA3A-4B1C-B56F-86FA42F369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1377F4-8468-461A-9AE3-6B44A244CCB4}"/>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706BB5EF-276A-4A13-8DBF-4AEAF1B5A2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C1417F-8070-4FD8-A2E8-1E41377BFC4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205306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17AF-14FB-44DF-A220-70ABD5FE54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B2ABD6-FB5F-4F8A-AC06-B8B6461B91A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CCC913-D068-4821-B7A1-130AA2ACF628}"/>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A51013B6-F9FF-43F2-8C8E-2FA0E3F114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E2041E-C5AA-4111-8912-C9C41979E1C3}"/>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25871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A76222-164D-4150-ABB7-EBC106E3F9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957961-B7AD-4A1F-B0C1-D42043FC9A6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83E673-46FB-467F-BF3A-6D29FCDFB393}"/>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E6D1AA9F-D3C1-4F2E-9975-88CAF8533F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5D21A-E822-4019-9947-95A8F839D5E9}"/>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94358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C282C-5CC1-4C3C-8828-4A59C867B6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F760E1-CDA3-4BF8-A488-C7E4123B29B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9C226F-258D-4845-A5F7-AB8AC15AD034}"/>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27B60961-DEA6-43A5-AF5A-02775512E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852B77-A609-4E67-82B8-D6F2EA6748AE}"/>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55204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1B38-AC69-45CD-9B2A-1EEACADE4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254E93-1ECF-4ECC-B8C8-44C729BBAB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32A0F7-BB7B-422B-AC9E-642EC09A6F3E}"/>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53493C2D-C314-4CC7-B191-514A6CF584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3409AB-6BC8-41E3-8323-84131BAC8ED1}"/>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600158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D5CB-B171-4351-AC27-E1E9B8EBC9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EDA578-6482-490D-AE02-097C456FD9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DD484C-3DB4-4BB0-9828-66465DC7D5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163E9B-500E-4DA2-A90A-0503C84BADA9}"/>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6" name="Footer Placeholder 5">
            <a:extLst>
              <a:ext uri="{FF2B5EF4-FFF2-40B4-BE49-F238E27FC236}">
                <a16:creationId xmlns:a16="http://schemas.microsoft.com/office/drawing/2014/main" id="{D85852D6-A8C7-4E18-8665-37157556D5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B08DF1-BDD9-4334-891A-C05C17732CD8}"/>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221505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E6487-DBD4-43E3-886F-A9CE6F214A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DDBD17-F3DF-4440-AD7E-3BC12B3141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919008-2E22-492C-9753-D2BD89B4E61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FC1EC11-8193-46B5-88DD-2161EDC56F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7004E02-3A60-43F5-B037-2F604F47B4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F3DD83A-367E-4EF5-95AB-C3D23C10E6F3}"/>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8" name="Footer Placeholder 7">
            <a:extLst>
              <a:ext uri="{FF2B5EF4-FFF2-40B4-BE49-F238E27FC236}">
                <a16:creationId xmlns:a16="http://schemas.microsoft.com/office/drawing/2014/main" id="{665644BD-062D-4F42-9233-5E26CA5838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38E651-3128-44EF-800B-E6B28C469B9A}"/>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46989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E998-C6D1-4E6B-8EB2-098A7CED81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E54CEA-CD3C-4913-A1A1-DD18B3D43860}"/>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4" name="Footer Placeholder 3">
            <a:extLst>
              <a:ext uri="{FF2B5EF4-FFF2-40B4-BE49-F238E27FC236}">
                <a16:creationId xmlns:a16="http://schemas.microsoft.com/office/drawing/2014/main" id="{1D1B79F9-AD26-4988-A88F-6468D8CC1F3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1FE55B-46FA-4241-B6D5-8BC812F4AA1F}"/>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052681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2E08C8-C15D-41F4-BA8C-A253035089BB}"/>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3" name="Footer Placeholder 2">
            <a:extLst>
              <a:ext uri="{FF2B5EF4-FFF2-40B4-BE49-F238E27FC236}">
                <a16:creationId xmlns:a16="http://schemas.microsoft.com/office/drawing/2014/main" id="{C89DB815-CA84-4367-BB93-2C7EBACBB85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9D24224-0E66-49DC-8F40-37C225A842B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51609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A1C3-02D9-4FF1-A816-BDBE39BFC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7347EE-F121-42CC-BC35-4D25C2A3BE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5A96F35-1047-4AE7-9F6C-D703147B4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682C67-9531-4225-90F4-F766FEF22096}"/>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6" name="Footer Placeholder 5">
            <a:extLst>
              <a:ext uri="{FF2B5EF4-FFF2-40B4-BE49-F238E27FC236}">
                <a16:creationId xmlns:a16="http://schemas.microsoft.com/office/drawing/2014/main" id="{AB0EC1E4-BBC7-434B-91FC-609A273A2F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4137C7-DA56-42DD-B143-22A80392788D}"/>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17007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7F5AF-3C67-447E-AFCD-EF8A7E711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0DB1A33-8D0E-44D6-AF31-48B3705175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0EA25C0-1E52-4B2C-8997-82E1B76214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1599AC-953B-492E-8268-176807ECFD56}"/>
              </a:ext>
            </a:extLst>
          </p:cNvPr>
          <p:cNvSpPr>
            <a:spLocks noGrp="1"/>
          </p:cNvSpPr>
          <p:nvPr>
            <p:ph type="dt" sz="half" idx="10"/>
          </p:nvPr>
        </p:nvSpPr>
        <p:spPr/>
        <p:txBody>
          <a:bodyPr/>
          <a:lstStyle/>
          <a:p>
            <a:fld id="{535D01E9-EE41-47D4-BBF0-695892AD87D4}" type="datetimeFigureOut">
              <a:rPr lang="en-GB" smtClean="0"/>
              <a:t>09/09/2025</a:t>
            </a:fld>
            <a:endParaRPr lang="en-GB"/>
          </a:p>
        </p:txBody>
      </p:sp>
      <p:sp>
        <p:nvSpPr>
          <p:cNvPr id="6" name="Footer Placeholder 5">
            <a:extLst>
              <a:ext uri="{FF2B5EF4-FFF2-40B4-BE49-F238E27FC236}">
                <a16:creationId xmlns:a16="http://schemas.microsoft.com/office/drawing/2014/main" id="{492DE5B5-7610-4901-9B49-005E8AE0BB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743B38-0D0A-4A50-8EFC-80F91DA3DB3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69538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C14152-31DA-4A8C-9A47-16465B2652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DA218F-01A9-4C7B-835F-480713ECC8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2A7F71-CBC3-4F87-A1A7-2045BCEF78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D01E9-EE41-47D4-BBF0-695892AD87D4}" type="datetimeFigureOut">
              <a:rPr lang="en-GB" smtClean="0"/>
              <a:t>09/09/2025</a:t>
            </a:fld>
            <a:endParaRPr lang="en-GB"/>
          </a:p>
        </p:txBody>
      </p:sp>
      <p:sp>
        <p:nvSpPr>
          <p:cNvPr id="5" name="Footer Placeholder 4">
            <a:extLst>
              <a:ext uri="{FF2B5EF4-FFF2-40B4-BE49-F238E27FC236}">
                <a16:creationId xmlns:a16="http://schemas.microsoft.com/office/drawing/2014/main" id="{7E2CE0D5-48F6-4357-B000-317BA56396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C4EF44-6006-49ED-B96F-ED5C0F85BA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65D5F-0E49-494B-879E-E07F3580C2E6}" type="slidenum">
              <a:rPr lang="en-GB" smtClean="0"/>
              <a:t>‹#›</a:t>
            </a:fld>
            <a:endParaRPr lang="en-GB"/>
          </a:p>
        </p:txBody>
      </p:sp>
    </p:spTree>
    <p:extLst>
      <p:ext uri="{BB962C8B-B14F-4D97-AF65-F5344CB8AC3E}">
        <p14:creationId xmlns:p14="http://schemas.microsoft.com/office/powerpoint/2010/main" val="2069309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33B9F9-850F-46B7-A9FF-29D835571CB5}"/>
              </a:ext>
            </a:extLst>
          </p:cNvPr>
          <p:cNvPicPr>
            <a:picLocks noChangeAspect="1"/>
          </p:cNvPicPr>
          <p:nvPr/>
        </p:nvPicPr>
        <p:blipFill>
          <a:blip r:embed="rId2">
            <a:lum bright="70000" contrast="-70000"/>
            <a:extLst>
              <a:ext uri="{BEBA8EAE-BF5A-486C-A8C5-ECC9F3942E4B}">
                <a14:imgProps xmlns:a14="http://schemas.microsoft.com/office/drawing/2010/main">
                  <a14:imgLayer r:embed="rId3">
                    <a14:imgEffect>
                      <a14:colorTemperature colorTemp="6433"/>
                    </a14:imgEffect>
                    <a14:imgEffect>
                      <a14:saturation sat="87000"/>
                    </a14:imgEffect>
                  </a14:imgLayer>
                </a14:imgProps>
              </a:ext>
              <a:ext uri="{28A0092B-C50C-407E-A947-70E740481C1C}">
                <a14:useLocalDpi xmlns:a14="http://schemas.microsoft.com/office/drawing/2010/main" val="0"/>
              </a:ext>
            </a:extLst>
          </a:blip>
          <a:stretch>
            <a:fillRect/>
          </a:stretch>
        </p:blipFill>
        <p:spPr>
          <a:xfrm>
            <a:off x="3352800" y="225780"/>
            <a:ext cx="5143499" cy="6255611"/>
          </a:xfrm>
          <a:prstGeom prst="rect">
            <a:avLst/>
          </a:prstGeom>
        </p:spPr>
      </p:pic>
      <p:sp>
        <p:nvSpPr>
          <p:cNvPr id="6" name="TextBox 5">
            <a:extLst>
              <a:ext uri="{FF2B5EF4-FFF2-40B4-BE49-F238E27FC236}">
                <a16:creationId xmlns:a16="http://schemas.microsoft.com/office/drawing/2014/main" id="{488EA6E1-6C98-4F56-921A-0A372132B40A}"/>
              </a:ext>
            </a:extLst>
          </p:cNvPr>
          <p:cNvSpPr txBox="1"/>
          <p:nvPr/>
        </p:nvSpPr>
        <p:spPr>
          <a:xfrm>
            <a:off x="3609203" y="2186613"/>
            <a:ext cx="4581427" cy="138499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GB" sz="2800" dirty="0">
                <a:latin typeface="Letter-join Plus 40" panose="02000505000000020003" pitchFamily="50" charset="0"/>
              </a:rPr>
              <a:t>Team </a:t>
            </a:r>
            <a:r>
              <a:rPr lang="en-GB" sz="2800" dirty="0" smtClean="0">
                <a:latin typeface="Letter-join Plus 40" panose="02000505000000020003" pitchFamily="50" charset="0"/>
              </a:rPr>
              <a:t>Chestnut.</a:t>
            </a:r>
            <a:endParaRPr lang="en-GB" sz="2800" dirty="0">
              <a:latin typeface="Letter-join Plus 40" panose="02000505000000020003" pitchFamily="50" charset="0"/>
            </a:endParaRPr>
          </a:p>
          <a:p>
            <a:pPr algn="ctr"/>
            <a:r>
              <a:rPr lang="en-GB" sz="2800" dirty="0">
                <a:latin typeface="Letter-join Plus 40" panose="02000505000000020003" pitchFamily="50" charset="0"/>
              </a:rPr>
              <a:t>Autumn </a:t>
            </a:r>
            <a:r>
              <a:rPr lang="en-GB" sz="2800" dirty="0" smtClean="0">
                <a:latin typeface="Letter-join Plus 40" panose="02000505000000020003" pitchFamily="50" charset="0"/>
              </a:rPr>
              <a:t>1 </a:t>
            </a:r>
            <a:r>
              <a:rPr lang="en-GB" sz="2800" dirty="0" smtClean="0">
                <a:latin typeface="Letter-join Plus 40" panose="02000505000000020003" pitchFamily="50" charset="0"/>
              </a:rPr>
              <a:t>2025 </a:t>
            </a:r>
            <a:endParaRPr lang="en-GB" sz="2800" dirty="0">
              <a:latin typeface="Letter-join Plus 40" panose="02000505000000020003" pitchFamily="50" charset="0"/>
            </a:endParaRPr>
          </a:p>
          <a:p>
            <a:pPr algn="ctr"/>
            <a:r>
              <a:rPr lang="en-GB" sz="2800" dirty="0">
                <a:latin typeface="Letter-join Plus 40" panose="02000505000000020003" pitchFamily="50" charset="0"/>
              </a:rPr>
              <a:t>Key Learning</a:t>
            </a:r>
          </a:p>
        </p:txBody>
      </p:sp>
      <p:sp>
        <p:nvSpPr>
          <p:cNvPr id="7" name="TextBox 6">
            <a:extLst>
              <a:ext uri="{FF2B5EF4-FFF2-40B4-BE49-F238E27FC236}">
                <a16:creationId xmlns:a16="http://schemas.microsoft.com/office/drawing/2014/main" id="{4886E1E9-6DDD-4710-A172-756C36708E7A}"/>
              </a:ext>
            </a:extLst>
          </p:cNvPr>
          <p:cNvSpPr txBox="1"/>
          <p:nvPr/>
        </p:nvSpPr>
        <p:spPr>
          <a:xfrm>
            <a:off x="304797" y="263007"/>
            <a:ext cx="5266444" cy="1200329"/>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smtClean="0">
                <a:solidFill>
                  <a:schemeClr val="tx1"/>
                </a:solidFill>
                <a:latin typeface="Letter-join Plus 40" panose="02000505000000020003" pitchFamily="50" charset="0"/>
              </a:rPr>
              <a:t>Literacy </a:t>
            </a:r>
          </a:p>
          <a:p>
            <a:pPr algn="just"/>
            <a:r>
              <a:rPr lang="en-GB" sz="1200" dirty="0" smtClean="0">
                <a:solidFill>
                  <a:schemeClr val="tx1"/>
                </a:solidFill>
                <a:latin typeface="Letter-join Plus 40" panose="02000505000000020003" pitchFamily="50" charset="0"/>
              </a:rPr>
              <a:t>Through the inspiring non fiction text ‘Young, Black and gifted’ we will be developing our understanding of paragraphing with more complexed structures, revising the use of commas in our sentences and using fronted adverbials to make our writing more cohesive. We will also be thinking about the purpose and audience when writing.</a:t>
            </a:r>
            <a:endParaRPr lang="en-GB" sz="1200" dirty="0"/>
          </a:p>
        </p:txBody>
      </p:sp>
      <p:sp>
        <p:nvSpPr>
          <p:cNvPr id="9" name="TextBox 8">
            <a:extLst>
              <a:ext uri="{FF2B5EF4-FFF2-40B4-BE49-F238E27FC236}">
                <a16:creationId xmlns:a16="http://schemas.microsoft.com/office/drawing/2014/main" id="{65625815-684C-4AC7-B0DA-5E49B7F93311}"/>
              </a:ext>
            </a:extLst>
          </p:cNvPr>
          <p:cNvSpPr txBox="1"/>
          <p:nvPr/>
        </p:nvSpPr>
        <p:spPr>
          <a:xfrm>
            <a:off x="317031" y="1786503"/>
            <a:ext cx="2949304" cy="1938992"/>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smtClean="0">
                <a:solidFill>
                  <a:schemeClr val="tx1"/>
                </a:solidFill>
                <a:latin typeface="Letter-join Plus 40" panose="02000505000000020003" pitchFamily="50" charset="0"/>
              </a:rPr>
              <a:t>Maths</a:t>
            </a:r>
          </a:p>
          <a:p>
            <a:pPr algn="just"/>
            <a:r>
              <a:rPr lang="en-GB" sz="1200" dirty="0">
                <a:solidFill>
                  <a:schemeClr val="tx1"/>
                </a:solidFill>
                <a:latin typeface="Letter-join Plus 40" panose="02000505000000020003" pitchFamily="50" charset="0"/>
              </a:rPr>
              <a:t>I</a:t>
            </a:r>
            <a:r>
              <a:rPr lang="en-GB" sz="1200" dirty="0" smtClean="0">
                <a:solidFill>
                  <a:schemeClr val="tx1"/>
                </a:solidFill>
                <a:latin typeface="Letter-join Plus 40" panose="02000505000000020003" pitchFamily="50" charset="0"/>
              </a:rPr>
              <a:t>n Maths we will be exploring Place Value with numbers up to 1,000,000 and developing both mental and written methods of addition and subtraction. We will experiment with abstract and concrete resources and will use our understanding of these concepts to reason with statements and solve work problems.</a:t>
            </a:r>
            <a:endParaRPr lang="en-GB" sz="1200" dirty="0">
              <a:solidFill>
                <a:schemeClr val="tx1"/>
              </a:solidFill>
              <a:latin typeface="Letter-join Plus 40" panose="02000505000000020003" pitchFamily="50" charset="0"/>
            </a:endParaRPr>
          </a:p>
          <a:p>
            <a:pPr algn="ctr"/>
            <a:endParaRPr lang="en-GB" sz="1200" dirty="0">
              <a:latin typeface="Letter-join Plus 40" panose="02000505000000020003" pitchFamily="50" charset="0"/>
            </a:endParaRPr>
          </a:p>
        </p:txBody>
      </p:sp>
      <p:sp>
        <p:nvSpPr>
          <p:cNvPr id="10" name="TextBox 9">
            <a:extLst>
              <a:ext uri="{FF2B5EF4-FFF2-40B4-BE49-F238E27FC236}">
                <a16:creationId xmlns:a16="http://schemas.microsoft.com/office/drawing/2014/main" id="{C4C2D065-0E40-4FD5-B81F-0670FAE50863}"/>
              </a:ext>
            </a:extLst>
          </p:cNvPr>
          <p:cNvSpPr txBox="1"/>
          <p:nvPr/>
        </p:nvSpPr>
        <p:spPr>
          <a:xfrm>
            <a:off x="5127013" y="4065970"/>
            <a:ext cx="3389182" cy="2492990"/>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smtClean="0">
                <a:solidFill>
                  <a:schemeClr val="tx1"/>
                </a:solidFill>
                <a:latin typeface="Letter-join Plus 40" panose="02000505000000020003" pitchFamily="50" charset="0"/>
              </a:rPr>
              <a:t>Geography</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That there are some similarities and differences between mountain regions in the UK and other ranges in Europe</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use maps and atlases locate mountain ranges in the UK and  Europe</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a:t>
            </a:r>
            <a:r>
              <a:rPr lang="en-US" sz="1200" dirty="0" err="1" smtClean="0">
                <a:solidFill>
                  <a:schemeClr val="tx1"/>
                </a:solidFill>
                <a:latin typeface="Letter-join Plus 40" panose="02000505000000020003" pitchFamily="50" charset="0"/>
              </a:rPr>
              <a:t>recognise</a:t>
            </a:r>
            <a:r>
              <a:rPr lang="en-US" sz="1200" dirty="0" smtClean="0">
                <a:solidFill>
                  <a:schemeClr val="tx1"/>
                </a:solidFill>
                <a:latin typeface="Letter-join Plus 40" panose="02000505000000020003" pitchFamily="50" charset="0"/>
              </a:rPr>
              <a:t> key physical and human features of mountainous regions.</a:t>
            </a:r>
          </a:p>
          <a:p>
            <a:pPr algn="ctr"/>
            <a:r>
              <a:rPr lang="en-US" sz="1200" dirty="0" smtClean="0">
                <a:solidFill>
                  <a:schemeClr val="tx1"/>
                </a:solidFill>
                <a:latin typeface="Letter-join Plus 40" panose="02000505000000020003" pitchFamily="50" charset="0"/>
              </a:rPr>
              <a:t>Art</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develop line and tone skills with graphite </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explore perspective when drawing mountain ranges </a:t>
            </a:r>
            <a:endParaRPr lang="en-US" sz="1200" dirty="0">
              <a:solidFill>
                <a:schemeClr val="tx1"/>
              </a:solidFill>
              <a:latin typeface="Letter-join Plus 40" panose="02000505000000020003" pitchFamily="50" charset="0"/>
            </a:endParaRPr>
          </a:p>
          <a:p>
            <a:pPr algn="just"/>
            <a:endParaRPr lang="en-GB" sz="1200" dirty="0" smtClean="0">
              <a:solidFill>
                <a:schemeClr val="tx1"/>
              </a:solidFill>
              <a:latin typeface="Letter-join Plus 40" panose="02000505000000020003" pitchFamily="50" charset="0"/>
            </a:endParaRPr>
          </a:p>
        </p:txBody>
      </p:sp>
      <p:sp>
        <p:nvSpPr>
          <p:cNvPr id="11" name="TextBox 10">
            <a:extLst>
              <a:ext uri="{FF2B5EF4-FFF2-40B4-BE49-F238E27FC236}">
                <a16:creationId xmlns:a16="http://schemas.microsoft.com/office/drawing/2014/main" id="{A7A1D0AD-371E-4202-BEDB-3D49009FDB4A}"/>
              </a:ext>
            </a:extLst>
          </p:cNvPr>
          <p:cNvSpPr txBox="1"/>
          <p:nvPr/>
        </p:nvSpPr>
        <p:spPr>
          <a:xfrm>
            <a:off x="6231118" y="201453"/>
            <a:ext cx="5313177" cy="1754326"/>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smtClean="0">
                <a:solidFill>
                  <a:schemeClr val="tx1"/>
                </a:solidFill>
                <a:latin typeface="Letter-join Plus 40" panose="02000505000000020003" pitchFamily="50" charset="0"/>
              </a:rPr>
              <a:t>RE &amp; Music</a:t>
            </a:r>
          </a:p>
          <a:p>
            <a:pPr algn="just"/>
            <a:r>
              <a:rPr lang="en-GB" sz="1200" dirty="0" smtClean="0">
                <a:solidFill>
                  <a:schemeClr val="tx1"/>
                </a:solidFill>
                <a:latin typeface="Letter-join Plus 40" panose="02000505000000020003" pitchFamily="50" charset="0"/>
              </a:rPr>
              <a:t>RE – </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That the crescent and star is a unofficial symbol of Islam</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There are two main groups of Muslims called Sunni and Shi’a</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That the 5 pillars form the duties of a Muslim towards their faith</a:t>
            </a:r>
            <a:endParaRPr lang="en-GB" sz="1200" dirty="0" smtClean="0">
              <a:solidFill>
                <a:schemeClr val="tx1"/>
              </a:solidFill>
              <a:latin typeface="Letter-join Plus 40" panose="02000505000000020003" pitchFamily="50" charset="0"/>
            </a:endParaRPr>
          </a:p>
          <a:p>
            <a:pPr algn="just"/>
            <a:r>
              <a:rPr lang="en-GB" sz="1200" dirty="0" smtClean="0">
                <a:solidFill>
                  <a:schemeClr val="tx1"/>
                </a:solidFill>
                <a:latin typeface="Letter-join Plus 40" panose="02000505000000020003" pitchFamily="50" charset="0"/>
              </a:rPr>
              <a:t>Music – </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be able to sing a song in unison</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recognise and move to the pace and rhythm of a song</a:t>
            </a: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identify the genre and compare to other songs of the same genre.</a:t>
            </a:r>
          </a:p>
        </p:txBody>
      </p:sp>
      <p:sp>
        <p:nvSpPr>
          <p:cNvPr id="12" name="TextBox 11">
            <a:extLst>
              <a:ext uri="{FF2B5EF4-FFF2-40B4-BE49-F238E27FC236}">
                <a16:creationId xmlns:a16="http://schemas.microsoft.com/office/drawing/2014/main" id="{102E8B15-9FA7-4D28-87C1-3EA0DA9EE07E}"/>
              </a:ext>
            </a:extLst>
          </p:cNvPr>
          <p:cNvSpPr txBox="1"/>
          <p:nvPr/>
        </p:nvSpPr>
        <p:spPr>
          <a:xfrm>
            <a:off x="8682777" y="2078937"/>
            <a:ext cx="2910784" cy="2123658"/>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Science – </a:t>
            </a:r>
            <a:r>
              <a:rPr lang="en-GB" sz="1200" b="1" dirty="0" smtClean="0">
                <a:solidFill>
                  <a:schemeClr val="tx1"/>
                </a:solidFill>
                <a:latin typeface="Letter-join Plus 40" panose="02000505000000020003" pitchFamily="50" charset="0"/>
              </a:rPr>
              <a:t>Forces </a:t>
            </a:r>
            <a:endParaRPr lang="en-GB" sz="1200" b="1" dirty="0">
              <a:solidFill>
                <a:schemeClr val="tx1"/>
              </a:solidFill>
              <a:latin typeface="Letter-join Plus 40" panose="02000505000000020003" pitchFamily="50" charset="0"/>
            </a:endParaRP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That unsupported objects fall due the pull of gravity pulling them to the centre of the Earth</a:t>
            </a:r>
            <a:endParaRPr lang="en-GB" sz="1200" dirty="0">
              <a:solidFill>
                <a:schemeClr val="tx1"/>
              </a:solidFill>
              <a:latin typeface="Letter-join Plus 40" panose="02000505000000020003" pitchFamily="50" charset="0"/>
            </a:endParaRP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measure forces using newton meters</a:t>
            </a:r>
            <a:endParaRPr lang="en-GB" sz="1200" dirty="0">
              <a:solidFill>
                <a:schemeClr val="tx1"/>
              </a:solidFill>
              <a:latin typeface="Letter-join Plus 40" panose="02000505000000020003" pitchFamily="50" charset="0"/>
            </a:endParaRPr>
          </a:p>
          <a:p>
            <a:pPr marL="171450" indent="-171450" algn="just">
              <a:buFont typeface="Arial" panose="020B0604020202020204" pitchFamily="34" charset="0"/>
              <a:buChar char="•"/>
            </a:pPr>
            <a:r>
              <a:rPr lang="en-GB" sz="1200" dirty="0" smtClean="0">
                <a:solidFill>
                  <a:schemeClr val="tx1"/>
                </a:solidFill>
                <a:latin typeface="Letter-join Plus 40" panose="02000505000000020003" pitchFamily="50" charset="0"/>
              </a:rPr>
              <a:t>To explore the effect that pulleys and levers have forces </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explore the force of water resistance </a:t>
            </a:r>
            <a:endParaRPr lang="en-GB" sz="1200" dirty="0">
              <a:solidFill>
                <a:schemeClr val="tx1"/>
              </a:solidFill>
              <a:latin typeface="Letter-join Plus 40" panose="02000505000000020003" pitchFamily="50" charset="0"/>
            </a:endParaRPr>
          </a:p>
          <a:p>
            <a:pPr algn="ctr"/>
            <a:endParaRPr lang="en-GB" sz="1200" dirty="0">
              <a:latin typeface="Letter-join Plus 40" panose="02000505000000020003" pitchFamily="50" charset="0"/>
            </a:endParaRPr>
          </a:p>
        </p:txBody>
      </p:sp>
      <p:sp>
        <p:nvSpPr>
          <p:cNvPr id="13" name="TextBox 12">
            <a:extLst>
              <a:ext uri="{FF2B5EF4-FFF2-40B4-BE49-F238E27FC236}">
                <a16:creationId xmlns:a16="http://schemas.microsoft.com/office/drawing/2014/main" id="{221347D8-3596-4E7E-AA2E-A6EDEA3EA0E0}"/>
              </a:ext>
            </a:extLst>
          </p:cNvPr>
          <p:cNvSpPr txBox="1"/>
          <p:nvPr/>
        </p:nvSpPr>
        <p:spPr>
          <a:xfrm>
            <a:off x="8698378" y="4435302"/>
            <a:ext cx="2879582" cy="2123658"/>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a:solidFill>
                  <a:schemeClr val="tx1"/>
                </a:solidFill>
                <a:latin typeface="Letter-join Plus 40" panose="02000505000000020003" pitchFamily="50" charset="0"/>
              </a:rPr>
              <a:t>Computing &amp; </a:t>
            </a:r>
            <a:r>
              <a:rPr lang="en-GB" sz="1200" dirty="0" smtClean="0">
                <a:solidFill>
                  <a:schemeClr val="tx1"/>
                </a:solidFill>
                <a:latin typeface="Letter-join Plus 40" panose="02000505000000020003" pitchFamily="50" charset="0"/>
              </a:rPr>
              <a:t>French</a:t>
            </a:r>
          </a:p>
          <a:p>
            <a:pPr algn="just"/>
            <a:r>
              <a:rPr lang="en-GB" sz="1200" dirty="0" smtClean="0">
                <a:solidFill>
                  <a:schemeClr val="tx1"/>
                </a:solidFill>
                <a:latin typeface="Letter-join Plus 40" panose="02000505000000020003" pitchFamily="50" charset="0"/>
              </a:rPr>
              <a:t>Computing- </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That networks </a:t>
            </a:r>
            <a:r>
              <a:rPr lang="en-US" sz="1200" dirty="0">
                <a:solidFill>
                  <a:schemeClr val="tx1"/>
                </a:solidFill>
                <a:latin typeface="Letter-join Plus 40" panose="02000505000000020003" pitchFamily="50" charset="0"/>
              </a:rPr>
              <a:t>physically connect to other </a:t>
            </a:r>
            <a:r>
              <a:rPr lang="en-US" sz="1200" dirty="0" smtClean="0">
                <a:solidFill>
                  <a:schemeClr val="tx1"/>
                </a:solidFill>
                <a:latin typeface="Letter-join Plus 40" panose="02000505000000020003" pitchFamily="50" charset="0"/>
              </a:rPr>
              <a:t>networks and describe this. </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edit text and navigate around word docs</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open and save word doc in folders</a:t>
            </a:r>
          </a:p>
          <a:p>
            <a:pPr algn="just"/>
            <a:r>
              <a:rPr lang="en-US" sz="1200" dirty="0" smtClean="0">
                <a:solidFill>
                  <a:schemeClr val="tx1"/>
                </a:solidFill>
                <a:latin typeface="Letter-join Plus 40" panose="02000505000000020003" pitchFamily="50" charset="0"/>
              </a:rPr>
              <a:t>French-</a:t>
            </a:r>
          </a:p>
          <a:p>
            <a:pPr marL="171450" indent="-171450" algn="just">
              <a:buFont typeface="Arial" panose="020B0604020202020204" pitchFamily="34" charset="0"/>
              <a:buChar char="•"/>
            </a:pPr>
            <a:r>
              <a:rPr lang="en-US" sz="1200" dirty="0" smtClean="0">
                <a:solidFill>
                  <a:schemeClr val="tx1"/>
                </a:solidFill>
                <a:latin typeface="Letter-join Plus 40" panose="02000505000000020003" pitchFamily="50" charset="0"/>
              </a:rPr>
              <a:t>To describe our school day using the French vocabulary for school subjects and our feelings.</a:t>
            </a:r>
          </a:p>
        </p:txBody>
      </p:sp>
      <p:sp>
        <p:nvSpPr>
          <p:cNvPr id="17" name="TextBox 16">
            <a:extLst>
              <a:ext uri="{FF2B5EF4-FFF2-40B4-BE49-F238E27FC236}">
                <a16:creationId xmlns:a16="http://schemas.microsoft.com/office/drawing/2014/main" id="{AA296D0B-8912-458B-B9A8-188B2F146415}"/>
              </a:ext>
            </a:extLst>
          </p:cNvPr>
          <p:cNvSpPr txBox="1"/>
          <p:nvPr/>
        </p:nvSpPr>
        <p:spPr>
          <a:xfrm>
            <a:off x="304797" y="4023850"/>
            <a:ext cx="4529137" cy="2492990"/>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dirty="0">
                <a:solidFill>
                  <a:schemeClr val="tx1"/>
                </a:solidFill>
                <a:latin typeface="Letter-join Plus 40" panose="02000505000000020003" pitchFamily="50" charset="0"/>
              </a:rPr>
              <a:t>Key information</a:t>
            </a:r>
          </a:p>
          <a:p>
            <a:pPr algn="ctr"/>
            <a:endParaRPr lang="en-GB" sz="1200" dirty="0">
              <a:solidFill>
                <a:schemeClr val="tx1"/>
              </a:solidFill>
              <a:latin typeface="Letter-join Plus 40" panose="02000505000000020003" pitchFamily="50" charset="0"/>
            </a:endParaRPr>
          </a:p>
          <a:p>
            <a:pPr algn="just"/>
            <a:r>
              <a:rPr lang="en-GB" sz="1200" dirty="0" smtClean="0">
                <a:solidFill>
                  <a:schemeClr val="tx1"/>
                </a:solidFill>
                <a:latin typeface="Letter-join Plus 40" panose="02000505000000020003" pitchFamily="50" charset="0"/>
              </a:rPr>
              <a:t>Homework – Maths </a:t>
            </a:r>
            <a:r>
              <a:rPr lang="en-GB" sz="1200" dirty="0" smtClean="0">
                <a:solidFill>
                  <a:schemeClr val="tx1"/>
                </a:solidFill>
                <a:latin typeface="Letter-join Plus 40" panose="02000505000000020003" pitchFamily="50" charset="0"/>
              </a:rPr>
              <a:t>and </a:t>
            </a:r>
            <a:r>
              <a:rPr lang="en-GB" sz="1200" dirty="0" smtClean="0">
                <a:solidFill>
                  <a:schemeClr val="tx1"/>
                </a:solidFill>
                <a:latin typeface="Letter-join Plus 40" panose="02000505000000020003" pitchFamily="50" charset="0"/>
              </a:rPr>
              <a:t>spelling homework will be given out on Fridays and will need to be completed by the following Friday. Children are also expected to read 3 x weekly and use TT Rock stars. </a:t>
            </a:r>
            <a:r>
              <a:rPr lang="en-GB" sz="1200" dirty="0">
                <a:solidFill>
                  <a:schemeClr val="tx1"/>
                </a:solidFill>
                <a:latin typeface="Letter-join Plus 40" panose="02000505000000020003" pitchFamily="50" charset="0"/>
              </a:rPr>
              <a:t>T</a:t>
            </a:r>
            <a:r>
              <a:rPr lang="en-GB" sz="1200" dirty="0" smtClean="0">
                <a:solidFill>
                  <a:schemeClr val="tx1"/>
                </a:solidFill>
                <a:latin typeface="Letter-join Plus 40" panose="02000505000000020003" pitchFamily="50" charset="0"/>
              </a:rPr>
              <a:t>his should be recorded in the back of their KJs</a:t>
            </a:r>
            <a:endParaRPr lang="en-GB" sz="1200" dirty="0">
              <a:solidFill>
                <a:schemeClr val="tx1"/>
              </a:solidFill>
              <a:latin typeface="Letter-join Plus 40" panose="02000505000000020003" pitchFamily="50" charset="0"/>
            </a:endParaRPr>
          </a:p>
          <a:p>
            <a:pPr algn="just"/>
            <a:endParaRPr lang="en-GB" sz="1200" dirty="0" smtClean="0">
              <a:solidFill>
                <a:schemeClr val="tx1"/>
              </a:solidFill>
              <a:latin typeface="Letter-join Plus 40" panose="02000505000000020003" pitchFamily="50" charset="0"/>
            </a:endParaRPr>
          </a:p>
          <a:p>
            <a:pPr algn="just"/>
            <a:r>
              <a:rPr lang="en-GB" sz="1200" dirty="0" smtClean="0">
                <a:solidFill>
                  <a:schemeClr val="tx1"/>
                </a:solidFill>
                <a:latin typeface="Letter-join Plus 40" panose="02000505000000020003" pitchFamily="50" charset="0"/>
              </a:rPr>
              <a:t>PE days - PE will be on </a:t>
            </a:r>
            <a:r>
              <a:rPr lang="en-GB" sz="1200" dirty="0" smtClean="0">
                <a:solidFill>
                  <a:schemeClr val="tx1"/>
                </a:solidFill>
                <a:latin typeface="Letter-join Plus 40" panose="02000505000000020003" pitchFamily="50" charset="0"/>
              </a:rPr>
              <a:t>Tuesday </a:t>
            </a:r>
            <a:r>
              <a:rPr lang="en-GB" sz="1200" dirty="0" smtClean="0">
                <a:solidFill>
                  <a:schemeClr val="tx1"/>
                </a:solidFill>
                <a:latin typeface="Letter-join Plus 40" panose="02000505000000020003" pitchFamily="50" charset="0"/>
              </a:rPr>
              <a:t>(gym indoors) and Wednesdays </a:t>
            </a:r>
            <a:r>
              <a:rPr lang="en-GB" sz="1200" dirty="0" smtClean="0">
                <a:solidFill>
                  <a:schemeClr val="tx1"/>
                </a:solidFill>
                <a:latin typeface="Letter-join Plus 40" panose="02000505000000020003" pitchFamily="50" charset="0"/>
              </a:rPr>
              <a:t>(out</a:t>
            </a:r>
            <a:r>
              <a:rPr lang="en-GB" sz="1200" dirty="0" smtClean="0">
                <a:solidFill>
                  <a:schemeClr val="tx1"/>
                </a:solidFill>
                <a:latin typeface="Letter-join Plus 40" panose="02000505000000020003" pitchFamily="50" charset="0"/>
              </a:rPr>
              <a:t>). We will be developing skills in invasion games and gymnastics (body management. </a:t>
            </a:r>
            <a:endParaRPr lang="en-GB" sz="1200" dirty="0">
              <a:solidFill>
                <a:schemeClr val="tx1"/>
              </a:solidFill>
              <a:latin typeface="Letter-join Plus 40" panose="02000505000000020003" pitchFamily="50" charset="0"/>
            </a:endParaRPr>
          </a:p>
          <a:p>
            <a:pPr algn="just"/>
            <a:endParaRPr lang="en-GB" sz="1200" dirty="0" smtClean="0">
              <a:solidFill>
                <a:schemeClr val="tx1"/>
              </a:solidFill>
              <a:latin typeface="Letter-join Plus 40" panose="02000505000000020003" pitchFamily="50" charset="0"/>
            </a:endParaRPr>
          </a:p>
          <a:p>
            <a:pPr algn="just"/>
            <a:r>
              <a:rPr lang="en-GB" sz="1200" dirty="0" smtClean="0">
                <a:solidFill>
                  <a:schemeClr val="tx1"/>
                </a:solidFill>
                <a:latin typeface="Letter-join Plus 40" panose="02000505000000020003" pitchFamily="50" charset="0"/>
              </a:rPr>
              <a:t>Reminders – Please remain children that they will need to bring their reading books and </a:t>
            </a:r>
            <a:r>
              <a:rPr lang="en-GB" sz="1200" dirty="0">
                <a:solidFill>
                  <a:schemeClr val="tx1"/>
                </a:solidFill>
                <a:latin typeface="Letter-join Plus 40" panose="02000505000000020003" pitchFamily="50" charset="0"/>
              </a:rPr>
              <a:t>K</a:t>
            </a:r>
            <a:r>
              <a:rPr lang="en-GB" sz="1200" dirty="0" smtClean="0">
                <a:solidFill>
                  <a:schemeClr val="tx1"/>
                </a:solidFill>
                <a:latin typeface="Letter-join Plus 40" panose="02000505000000020003" pitchFamily="50" charset="0"/>
              </a:rPr>
              <a:t>ingsley Journals in daily, </a:t>
            </a:r>
            <a:endParaRPr lang="en-GB" sz="1200" dirty="0">
              <a:solidFill>
                <a:schemeClr val="tx1"/>
              </a:solidFill>
              <a:latin typeface="Letter-join Plus 40" panose="02000505000000020003" pitchFamily="50" charset="0"/>
            </a:endParaRPr>
          </a:p>
        </p:txBody>
      </p:sp>
    </p:spTree>
    <p:extLst>
      <p:ext uri="{BB962C8B-B14F-4D97-AF65-F5344CB8AC3E}">
        <p14:creationId xmlns:p14="http://schemas.microsoft.com/office/powerpoint/2010/main" val="518688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e9e9a02-3624-42c5-864d-917f10730ee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E8322739176846B33416CDD0E50F55" ma:contentTypeVersion="18" ma:contentTypeDescription="Create a new document." ma:contentTypeScope="" ma:versionID="9bcc64fb828382fb7953a9ca0d0fb7b2">
  <xsd:schema xmlns:xsd="http://www.w3.org/2001/XMLSchema" xmlns:xs="http://www.w3.org/2001/XMLSchema" xmlns:p="http://schemas.microsoft.com/office/2006/metadata/properties" xmlns:ns3="9e9e9a02-3624-42c5-864d-917f10730ee3" xmlns:ns4="5eb37bd2-3704-47be-8ad6-7180101e70ed" targetNamespace="http://schemas.microsoft.com/office/2006/metadata/properties" ma:root="true" ma:fieldsID="af3d344d558cd29561b51e476f616e41" ns3:_="" ns4:_="">
    <xsd:import namespace="9e9e9a02-3624-42c5-864d-917f10730ee3"/>
    <xsd:import namespace="5eb37bd2-3704-47be-8ad6-7180101e70e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element ref="ns3:MediaLengthInSeconds"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ServiceObjectDetectorVersions" minOccurs="0"/>
                <xsd:element ref="ns3:MediaServiceSearchProperties" minOccurs="0"/>
                <xsd:element ref="ns3:_activity"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9e9a02-3624-42c5-864d-917f10730e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activity" ma:index="24" nillable="true" ma:displayName="_activity" ma:hidden="true" ma:internalName="_activity">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b37bd2-3704-47be-8ad6-7180101e70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F55FBA-B11D-4752-A27B-773D13E45011}">
  <ds:schemaRefs>
    <ds:schemaRef ds:uri="http://schemas.microsoft.com/sharepoint/v3/contenttype/forms"/>
  </ds:schemaRefs>
</ds:datastoreItem>
</file>

<file path=customXml/itemProps2.xml><?xml version="1.0" encoding="utf-8"?>
<ds:datastoreItem xmlns:ds="http://schemas.openxmlformats.org/officeDocument/2006/customXml" ds:itemID="{07F38B60-C361-46EC-A7DB-8E0243683D23}">
  <ds:schemaRefs>
    <ds:schemaRef ds:uri="http://schemas.microsoft.com/office/2006/documentManagement/types"/>
    <ds:schemaRef ds:uri="http://schemas.microsoft.com/office/infopath/2007/PartnerControls"/>
    <ds:schemaRef ds:uri="5eb37bd2-3704-47be-8ad6-7180101e70ed"/>
    <ds:schemaRef ds:uri="http://purl.org/dc/elements/1.1/"/>
    <ds:schemaRef ds:uri="http://schemas.microsoft.com/office/2006/metadata/properties"/>
    <ds:schemaRef ds:uri="9e9e9a02-3624-42c5-864d-917f10730ee3"/>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58819AE7-E5FB-4D6F-BDEB-60B8201AF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9e9a02-3624-42c5-864d-917f10730ee3"/>
    <ds:schemaRef ds:uri="5eb37bd2-3704-47be-8ad6-7180101e70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390</TotalTime>
  <Words>446</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Plus 40</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sch8752111</dc:creator>
  <cp:lastModifiedBy>Richard Garrett</cp:lastModifiedBy>
  <cp:revision>22</cp:revision>
  <cp:lastPrinted>2023-09-08T08:37:35Z</cp:lastPrinted>
  <dcterms:created xsi:type="dcterms:W3CDTF">2023-09-08T07:04:54Z</dcterms:created>
  <dcterms:modified xsi:type="dcterms:W3CDTF">2025-09-09T21:50:21Z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0x0101007BE8322739176846B33416CDD0E50F55</vt:lpwstr>
  </property>
</Properties>
</file>