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113" d="100"/>
          <a:sy n="113" d="100"/>
        </p:scale>
        <p:origin x="3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sey William" userId="1fb53a1a-e48c-4dfc-a1f8-d2eab782bc22" providerId="ADAL" clId="{04DCA973-70D3-4D2A-92C8-E2676F372AEB}"/>
    <pc:docChg chg="modSld">
      <pc:chgData name="Kelsey William" userId="1fb53a1a-e48c-4dfc-a1f8-d2eab782bc22" providerId="ADAL" clId="{04DCA973-70D3-4D2A-92C8-E2676F372AEB}" dt="2025-09-24T12:55:48.696" v="52" actId="20577"/>
      <pc:docMkLst>
        <pc:docMk/>
      </pc:docMkLst>
      <pc:sldChg chg="modSp">
        <pc:chgData name="Kelsey William" userId="1fb53a1a-e48c-4dfc-a1f8-d2eab782bc22" providerId="ADAL" clId="{04DCA973-70D3-4D2A-92C8-E2676F372AEB}" dt="2025-09-24T12:55:48.696" v="52" actId="20577"/>
        <pc:sldMkLst>
          <pc:docMk/>
          <pc:sldMk cId="518688145" sldId="256"/>
        </pc:sldMkLst>
        <pc:spChg chg="mod">
          <ac:chgData name="Kelsey William" userId="1fb53a1a-e48c-4dfc-a1f8-d2eab782bc22" providerId="ADAL" clId="{04DCA973-70D3-4D2A-92C8-E2676F372AEB}" dt="2025-09-09T16:12:33.828" v="1" actId="20577"/>
          <ac:spMkLst>
            <pc:docMk/>
            <pc:sldMk cId="518688145" sldId="256"/>
            <ac:spMk id="6" creationId="{488EA6E1-6C98-4F56-921A-0A372132B40A}"/>
          </ac:spMkLst>
        </pc:spChg>
        <pc:spChg chg="mod">
          <ac:chgData name="Kelsey William" userId="1fb53a1a-e48c-4dfc-a1f8-d2eab782bc22" providerId="ADAL" clId="{04DCA973-70D3-4D2A-92C8-E2676F372AEB}" dt="2025-09-09T16:12:53.786" v="28" actId="20577"/>
          <ac:spMkLst>
            <pc:docMk/>
            <pc:sldMk cId="518688145" sldId="256"/>
            <ac:spMk id="7" creationId="{4886E1E9-6DDD-4710-A172-756C36708E7A}"/>
          </ac:spMkLst>
        </pc:spChg>
        <pc:spChg chg="mod">
          <ac:chgData name="Kelsey William" userId="1fb53a1a-e48c-4dfc-a1f8-d2eab782bc22" providerId="ADAL" clId="{04DCA973-70D3-4D2A-92C8-E2676F372AEB}" dt="2025-09-24T12:55:48.696" v="52" actId="20577"/>
          <ac:spMkLst>
            <pc:docMk/>
            <pc:sldMk cId="518688145" sldId="256"/>
            <ac:spMk id="17" creationId="{AA296D0B-8912-458B-B9A8-188B2F14641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DEA8B-7C8B-454A-87B0-66AB25B850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589D67-EA3A-4B1C-B56F-86FA42F369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1377F4-8468-461A-9AE3-6B44A244CCB4}"/>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5" name="Footer Placeholder 4">
            <a:extLst>
              <a:ext uri="{FF2B5EF4-FFF2-40B4-BE49-F238E27FC236}">
                <a16:creationId xmlns:a16="http://schemas.microsoft.com/office/drawing/2014/main" id="{706BB5EF-276A-4A13-8DBF-4AEAF1B5A2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C1417F-8070-4FD8-A2E8-1E41377BFC46}"/>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205306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17AF-14FB-44DF-A220-70ABD5FE548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B2ABD6-FB5F-4F8A-AC06-B8B6461B91A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CCC913-D068-4821-B7A1-130AA2ACF628}"/>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5" name="Footer Placeholder 4">
            <a:extLst>
              <a:ext uri="{FF2B5EF4-FFF2-40B4-BE49-F238E27FC236}">
                <a16:creationId xmlns:a16="http://schemas.microsoft.com/office/drawing/2014/main" id="{A51013B6-F9FF-43F2-8C8E-2FA0E3F114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E2041E-C5AA-4111-8912-C9C41979E1C3}"/>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258716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A76222-164D-4150-ABB7-EBC106E3F9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957961-B7AD-4A1F-B0C1-D42043FC9A6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83E673-46FB-467F-BF3A-6D29FCDFB393}"/>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5" name="Footer Placeholder 4">
            <a:extLst>
              <a:ext uri="{FF2B5EF4-FFF2-40B4-BE49-F238E27FC236}">
                <a16:creationId xmlns:a16="http://schemas.microsoft.com/office/drawing/2014/main" id="{E6D1AA9F-D3C1-4F2E-9975-88CAF8533F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95D21A-E822-4019-9947-95A8F839D5E9}"/>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94358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C282C-5CC1-4C3C-8828-4A59C867B6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0F760E1-CDA3-4BF8-A488-C7E4123B29B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9C226F-258D-4845-A5F7-AB8AC15AD034}"/>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5" name="Footer Placeholder 4">
            <a:extLst>
              <a:ext uri="{FF2B5EF4-FFF2-40B4-BE49-F238E27FC236}">
                <a16:creationId xmlns:a16="http://schemas.microsoft.com/office/drawing/2014/main" id="{27B60961-DEA6-43A5-AF5A-02775512E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852B77-A609-4E67-82B8-D6F2EA6748AE}"/>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55204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71B38-AC69-45CD-9B2A-1EEACADE4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254E93-1ECF-4ECC-B8C8-44C729BBAB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032A0F7-BB7B-422B-AC9E-642EC09A6F3E}"/>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5" name="Footer Placeholder 4">
            <a:extLst>
              <a:ext uri="{FF2B5EF4-FFF2-40B4-BE49-F238E27FC236}">
                <a16:creationId xmlns:a16="http://schemas.microsoft.com/office/drawing/2014/main" id="{53493C2D-C314-4CC7-B191-514A6CF584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3409AB-6BC8-41E3-8323-84131BAC8ED1}"/>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600158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D5CB-B171-4351-AC27-E1E9B8EBC9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EDA578-6482-490D-AE02-097C456FD9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DD484C-3DB4-4BB0-9828-66465DC7D5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163E9B-500E-4DA2-A90A-0503C84BADA9}"/>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6" name="Footer Placeholder 5">
            <a:extLst>
              <a:ext uri="{FF2B5EF4-FFF2-40B4-BE49-F238E27FC236}">
                <a16:creationId xmlns:a16="http://schemas.microsoft.com/office/drawing/2014/main" id="{D85852D6-A8C7-4E18-8665-37157556D5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B08DF1-BDD9-4334-891A-C05C17732CD8}"/>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221505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E6487-DBD4-43E3-886F-A9CE6F214A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8DDBD17-F3DF-4440-AD7E-3BC12B3141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0919008-2E22-492C-9753-D2BD89B4E61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FC1EC11-8193-46B5-88DD-2161EDC56F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7004E02-3A60-43F5-B037-2F604F47B4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F3DD83A-367E-4EF5-95AB-C3D23C10E6F3}"/>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8" name="Footer Placeholder 7">
            <a:extLst>
              <a:ext uri="{FF2B5EF4-FFF2-40B4-BE49-F238E27FC236}">
                <a16:creationId xmlns:a16="http://schemas.microsoft.com/office/drawing/2014/main" id="{665644BD-062D-4F42-9233-5E26CA58382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238E651-3128-44EF-800B-E6B28C469B9A}"/>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46989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E998-C6D1-4E6B-8EB2-098A7CED81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DE54CEA-CD3C-4913-A1A1-DD18B3D43860}"/>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4" name="Footer Placeholder 3">
            <a:extLst>
              <a:ext uri="{FF2B5EF4-FFF2-40B4-BE49-F238E27FC236}">
                <a16:creationId xmlns:a16="http://schemas.microsoft.com/office/drawing/2014/main" id="{1D1B79F9-AD26-4988-A88F-6468D8CC1F3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1FE55B-46FA-4241-B6D5-8BC812F4AA1F}"/>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052681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2E08C8-C15D-41F4-BA8C-A253035089BB}"/>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3" name="Footer Placeholder 2">
            <a:extLst>
              <a:ext uri="{FF2B5EF4-FFF2-40B4-BE49-F238E27FC236}">
                <a16:creationId xmlns:a16="http://schemas.microsoft.com/office/drawing/2014/main" id="{C89DB815-CA84-4367-BB93-2C7EBACBB85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9D24224-0E66-49DC-8F40-37C225A842B6}"/>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51609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DA1C3-02D9-4FF1-A816-BDBE39BFC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27347EE-F121-42CC-BC35-4D25C2A3BE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5A96F35-1047-4AE7-9F6C-D703147B4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682C67-9531-4225-90F4-F766FEF22096}"/>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6" name="Footer Placeholder 5">
            <a:extLst>
              <a:ext uri="{FF2B5EF4-FFF2-40B4-BE49-F238E27FC236}">
                <a16:creationId xmlns:a16="http://schemas.microsoft.com/office/drawing/2014/main" id="{AB0EC1E4-BBC7-434B-91FC-609A273A2F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4137C7-DA56-42DD-B143-22A80392788D}"/>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1170072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7F5AF-3C67-447E-AFCD-EF8A7E7114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0DB1A33-8D0E-44D6-AF31-48B3705175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0EA25C0-1E52-4B2C-8997-82E1B76214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1599AC-953B-492E-8268-176807ECFD56}"/>
              </a:ext>
            </a:extLst>
          </p:cNvPr>
          <p:cNvSpPr>
            <a:spLocks noGrp="1"/>
          </p:cNvSpPr>
          <p:nvPr>
            <p:ph type="dt" sz="half" idx="10"/>
          </p:nvPr>
        </p:nvSpPr>
        <p:spPr/>
        <p:txBody>
          <a:bodyPr/>
          <a:lstStyle/>
          <a:p>
            <a:fld id="{535D01E9-EE41-47D4-BBF0-695892AD87D4}" type="datetimeFigureOut">
              <a:rPr lang="en-GB" smtClean="0"/>
              <a:t>24/09/2025</a:t>
            </a:fld>
            <a:endParaRPr lang="en-GB"/>
          </a:p>
        </p:txBody>
      </p:sp>
      <p:sp>
        <p:nvSpPr>
          <p:cNvPr id="6" name="Footer Placeholder 5">
            <a:extLst>
              <a:ext uri="{FF2B5EF4-FFF2-40B4-BE49-F238E27FC236}">
                <a16:creationId xmlns:a16="http://schemas.microsoft.com/office/drawing/2014/main" id="{492DE5B5-7610-4901-9B49-005E8AE0BB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743B38-0D0A-4A50-8EFC-80F91DA3DB36}"/>
              </a:ext>
            </a:extLst>
          </p:cNvPr>
          <p:cNvSpPr>
            <a:spLocks noGrp="1"/>
          </p:cNvSpPr>
          <p:nvPr>
            <p:ph type="sldNum" sz="quarter" idx="12"/>
          </p:nvPr>
        </p:nvSpPr>
        <p:spPr/>
        <p:txBody>
          <a:bodyPr/>
          <a:lstStyle/>
          <a:p>
            <a:fld id="{74A65D5F-0E49-494B-879E-E07F3580C2E6}" type="slidenum">
              <a:rPr lang="en-GB" smtClean="0"/>
              <a:t>‹#›</a:t>
            </a:fld>
            <a:endParaRPr lang="en-GB"/>
          </a:p>
        </p:txBody>
      </p:sp>
    </p:spTree>
    <p:extLst>
      <p:ext uri="{BB962C8B-B14F-4D97-AF65-F5344CB8AC3E}">
        <p14:creationId xmlns:p14="http://schemas.microsoft.com/office/powerpoint/2010/main" val="3695384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C14152-31DA-4A8C-9A47-16465B2652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DA218F-01A9-4C7B-835F-480713ECC8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2A7F71-CBC3-4F87-A1A7-2045BCEF78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D01E9-EE41-47D4-BBF0-695892AD87D4}" type="datetimeFigureOut">
              <a:rPr lang="en-GB" smtClean="0"/>
              <a:t>24/09/2025</a:t>
            </a:fld>
            <a:endParaRPr lang="en-GB"/>
          </a:p>
        </p:txBody>
      </p:sp>
      <p:sp>
        <p:nvSpPr>
          <p:cNvPr id="5" name="Footer Placeholder 4">
            <a:extLst>
              <a:ext uri="{FF2B5EF4-FFF2-40B4-BE49-F238E27FC236}">
                <a16:creationId xmlns:a16="http://schemas.microsoft.com/office/drawing/2014/main" id="{7E2CE0D5-48F6-4357-B000-317BA56396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C4EF44-6006-49ED-B96F-ED5C0F85BA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65D5F-0E49-494B-879E-E07F3580C2E6}" type="slidenum">
              <a:rPr lang="en-GB" smtClean="0"/>
              <a:t>‹#›</a:t>
            </a:fld>
            <a:endParaRPr lang="en-GB"/>
          </a:p>
        </p:txBody>
      </p:sp>
    </p:spTree>
    <p:extLst>
      <p:ext uri="{BB962C8B-B14F-4D97-AF65-F5344CB8AC3E}">
        <p14:creationId xmlns:p14="http://schemas.microsoft.com/office/powerpoint/2010/main" val="2069309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33B9F9-850F-46B7-A9FF-29D835571CB5}"/>
              </a:ext>
            </a:extLst>
          </p:cNvPr>
          <p:cNvPicPr>
            <a:picLocks noChangeAspect="1"/>
          </p:cNvPicPr>
          <p:nvPr/>
        </p:nvPicPr>
        <p:blipFill>
          <a:blip r:embed="rId2">
            <a:lum bright="70000" contrast="-70000"/>
            <a:extLst>
              <a:ext uri="{BEBA8EAE-BF5A-486C-A8C5-ECC9F3942E4B}">
                <a14:imgProps xmlns:a14="http://schemas.microsoft.com/office/drawing/2010/main">
                  <a14:imgLayer r:embed="rId3">
                    <a14:imgEffect>
                      <a14:colorTemperature colorTemp="6433"/>
                    </a14:imgEffect>
                    <a14:imgEffect>
                      <a14:saturation sat="87000"/>
                    </a14:imgEffect>
                  </a14:imgLayer>
                </a14:imgProps>
              </a:ext>
              <a:ext uri="{28A0092B-C50C-407E-A947-70E740481C1C}">
                <a14:useLocalDpi xmlns:a14="http://schemas.microsoft.com/office/drawing/2010/main" val="0"/>
              </a:ext>
            </a:extLst>
          </a:blip>
          <a:stretch>
            <a:fillRect/>
          </a:stretch>
        </p:blipFill>
        <p:spPr>
          <a:xfrm>
            <a:off x="3352800" y="301194"/>
            <a:ext cx="5143499" cy="6255611"/>
          </a:xfrm>
          <a:prstGeom prst="rect">
            <a:avLst/>
          </a:prstGeom>
        </p:spPr>
      </p:pic>
      <p:sp>
        <p:nvSpPr>
          <p:cNvPr id="6" name="TextBox 5">
            <a:extLst>
              <a:ext uri="{FF2B5EF4-FFF2-40B4-BE49-F238E27FC236}">
                <a16:creationId xmlns:a16="http://schemas.microsoft.com/office/drawing/2014/main" id="{488EA6E1-6C98-4F56-921A-0A372132B40A}"/>
              </a:ext>
            </a:extLst>
          </p:cNvPr>
          <p:cNvSpPr txBox="1"/>
          <p:nvPr/>
        </p:nvSpPr>
        <p:spPr>
          <a:xfrm>
            <a:off x="4838699" y="2202001"/>
            <a:ext cx="2171700" cy="92333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GB" dirty="0">
                <a:latin typeface="Letter-join Plus 40" panose="02000505000000020003" pitchFamily="50" charset="0"/>
              </a:rPr>
              <a:t>Team Maple</a:t>
            </a:r>
          </a:p>
          <a:p>
            <a:pPr algn="ctr"/>
            <a:r>
              <a:rPr lang="en-GB" dirty="0">
                <a:latin typeface="Letter-join Plus 40" panose="02000505000000020003" pitchFamily="50" charset="0"/>
              </a:rPr>
              <a:t>Autumn 1 2025 </a:t>
            </a:r>
          </a:p>
          <a:p>
            <a:pPr algn="ctr"/>
            <a:r>
              <a:rPr lang="en-GB" dirty="0">
                <a:latin typeface="Letter-join Plus 40" panose="02000505000000020003" pitchFamily="50" charset="0"/>
              </a:rPr>
              <a:t>Key Learning</a:t>
            </a:r>
          </a:p>
        </p:txBody>
      </p:sp>
      <p:sp>
        <p:nvSpPr>
          <p:cNvPr id="7" name="TextBox 6">
            <a:extLst>
              <a:ext uri="{FF2B5EF4-FFF2-40B4-BE49-F238E27FC236}">
                <a16:creationId xmlns:a16="http://schemas.microsoft.com/office/drawing/2014/main" id="{4886E1E9-6DDD-4710-A172-756C36708E7A}"/>
              </a:ext>
            </a:extLst>
          </p:cNvPr>
          <p:cNvSpPr txBox="1"/>
          <p:nvPr/>
        </p:nvSpPr>
        <p:spPr>
          <a:xfrm>
            <a:off x="174170" y="263007"/>
            <a:ext cx="2904306" cy="2308324"/>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Literacy</a:t>
            </a:r>
          </a:p>
          <a:p>
            <a:pPr algn="ctr"/>
            <a:r>
              <a:rPr lang="en-GB" sz="1200" dirty="0">
                <a:solidFill>
                  <a:schemeClr val="tx1"/>
                </a:solidFill>
                <a:latin typeface="Letter-join Plus 40" panose="02000505000000020003" pitchFamily="50" charset="0"/>
              </a:rPr>
              <a:t>Our story this half term is Gorilla by Anthony Brown.</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Our learning keys:</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Expand noun phrases by the addition or modification of nouns.</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Use fronted adverbials, including use of a comma after a fronted adverbial.</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Choosing nouns and pronouns appropriately.</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Using paragraphs to organise information and ideas around a theme.</a:t>
            </a:r>
          </a:p>
        </p:txBody>
      </p:sp>
      <p:sp>
        <p:nvSpPr>
          <p:cNvPr id="9" name="TextBox 8">
            <a:extLst>
              <a:ext uri="{FF2B5EF4-FFF2-40B4-BE49-F238E27FC236}">
                <a16:creationId xmlns:a16="http://schemas.microsoft.com/office/drawing/2014/main" id="{65625815-684C-4AC7-B0DA-5E49B7F93311}"/>
              </a:ext>
            </a:extLst>
          </p:cNvPr>
          <p:cNvSpPr txBox="1"/>
          <p:nvPr/>
        </p:nvSpPr>
        <p:spPr>
          <a:xfrm>
            <a:off x="181794" y="2658509"/>
            <a:ext cx="2904306" cy="1754326"/>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Maths</a:t>
            </a:r>
          </a:p>
          <a:p>
            <a:pPr algn="ctr"/>
            <a:r>
              <a:rPr lang="en-GB" sz="1200" b="1" dirty="0">
                <a:solidFill>
                  <a:schemeClr val="tx1"/>
                </a:solidFill>
                <a:latin typeface="Letter-join Plus 40" panose="02000505000000020003" pitchFamily="50" charset="0"/>
              </a:rPr>
              <a:t>Place Value Unit</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The children will be introduced to thousands; recognising them, ordering them, comparing them and partitioning them.</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We will also be learning Roman Numerals and how to round up or down. </a:t>
            </a:r>
          </a:p>
        </p:txBody>
      </p:sp>
      <p:sp>
        <p:nvSpPr>
          <p:cNvPr id="10" name="TextBox 9">
            <a:extLst>
              <a:ext uri="{FF2B5EF4-FFF2-40B4-BE49-F238E27FC236}">
                <a16:creationId xmlns:a16="http://schemas.microsoft.com/office/drawing/2014/main" id="{C4C2D065-0E40-4FD5-B81F-0670FAE50863}"/>
              </a:ext>
            </a:extLst>
          </p:cNvPr>
          <p:cNvSpPr txBox="1"/>
          <p:nvPr/>
        </p:nvSpPr>
        <p:spPr>
          <a:xfrm>
            <a:off x="174170" y="4489473"/>
            <a:ext cx="2904306" cy="1754326"/>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Geography</a:t>
            </a:r>
          </a:p>
          <a:p>
            <a:pPr algn="ctr"/>
            <a:r>
              <a:rPr lang="en-GB" sz="1200" dirty="0">
                <a:solidFill>
                  <a:schemeClr val="tx1"/>
                </a:solidFill>
                <a:latin typeface="Letter-join Plus 40" panose="02000505000000020003" pitchFamily="50" charset="0"/>
              </a:rPr>
              <a:t>UK and Cities</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The children will be recognising the capital cities of the countries that make up the UK and some distinctive features of each.</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The children will be learning to recognise physical and human features using geographical language. </a:t>
            </a:r>
          </a:p>
        </p:txBody>
      </p:sp>
      <p:sp>
        <p:nvSpPr>
          <p:cNvPr id="11" name="TextBox 10">
            <a:extLst>
              <a:ext uri="{FF2B5EF4-FFF2-40B4-BE49-F238E27FC236}">
                <a16:creationId xmlns:a16="http://schemas.microsoft.com/office/drawing/2014/main" id="{A7A1D0AD-371E-4202-BEDB-3D49009FDB4A}"/>
              </a:ext>
            </a:extLst>
          </p:cNvPr>
          <p:cNvSpPr txBox="1"/>
          <p:nvPr/>
        </p:nvSpPr>
        <p:spPr>
          <a:xfrm>
            <a:off x="8801099" y="263007"/>
            <a:ext cx="3216730" cy="2308324"/>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RE </a:t>
            </a:r>
          </a:p>
          <a:p>
            <a:pPr algn="ctr"/>
            <a:r>
              <a:rPr lang="en-GB" sz="1200" dirty="0">
                <a:solidFill>
                  <a:schemeClr val="tx1"/>
                </a:solidFill>
                <a:latin typeface="Letter-join Plus 40" panose="02000505000000020003" pitchFamily="50" charset="0"/>
              </a:rPr>
              <a:t>Judaism – How do Jews demonstrate their faith through the community.? </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Children will be learning about the covenant and the importance of it for Jewish people.</a:t>
            </a:r>
          </a:p>
          <a:p>
            <a:pPr algn="ctr"/>
            <a:r>
              <a:rPr lang="en-GB" sz="1200" b="1" dirty="0">
                <a:solidFill>
                  <a:schemeClr val="tx1"/>
                </a:solidFill>
                <a:latin typeface="Letter-join Plus 40" panose="02000505000000020003" pitchFamily="50" charset="0"/>
              </a:rPr>
              <a:t>Music</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Children will be learning the song ‘Mamma Mia’ by ABBA and will be playing along to it using the glockenspiels.  We will also be learning some songs for our Harvest Festival.</a:t>
            </a:r>
          </a:p>
        </p:txBody>
      </p:sp>
      <p:sp>
        <p:nvSpPr>
          <p:cNvPr id="12" name="TextBox 11">
            <a:extLst>
              <a:ext uri="{FF2B5EF4-FFF2-40B4-BE49-F238E27FC236}">
                <a16:creationId xmlns:a16="http://schemas.microsoft.com/office/drawing/2014/main" id="{102E8B15-9FA7-4D28-87C1-3EA0DA9EE07E}"/>
              </a:ext>
            </a:extLst>
          </p:cNvPr>
          <p:cNvSpPr txBox="1"/>
          <p:nvPr/>
        </p:nvSpPr>
        <p:spPr>
          <a:xfrm>
            <a:off x="8801098" y="2663666"/>
            <a:ext cx="3216731" cy="1569660"/>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Science </a:t>
            </a:r>
          </a:p>
          <a:p>
            <a:pPr algn="ctr"/>
            <a:r>
              <a:rPr lang="en-GB" sz="1200" b="1" dirty="0">
                <a:solidFill>
                  <a:schemeClr val="tx1"/>
                </a:solidFill>
                <a:latin typeface="Letter-join Plus 40" panose="02000505000000020003" pitchFamily="50" charset="0"/>
              </a:rPr>
              <a:t>Living Things and Their Habitat</a:t>
            </a:r>
          </a:p>
          <a:p>
            <a:pPr algn="ctr"/>
            <a:r>
              <a:rPr lang="en-GB" sz="1200" dirty="0">
                <a:solidFill>
                  <a:schemeClr val="tx1"/>
                </a:solidFill>
                <a:latin typeface="Letter-join Plus 40" panose="02000505000000020003" pitchFamily="50" charset="0"/>
              </a:rPr>
              <a:t>We will be groupings living things in a variety of ways and creating classification keys for groups of animals. </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The children will also explore how the environment can change and impose danger on animals (e.g. deforestation).</a:t>
            </a:r>
            <a:endParaRPr lang="en-GB" sz="1200" dirty="0">
              <a:latin typeface="Letter-join Plus 40" panose="02000505000000020003" pitchFamily="50" charset="0"/>
            </a:endParaRPr>
          </a:p>
        </p:txBody>
      </p:sp>
      <p:sp>
        <p:nvSpPr>
          <p:cNvPr id="13" name="TextBox 12">
            <a:extLst>
              <a:ext uri="{FF2B5EF4-FFF2-40B4-BE49-F238E27FC236}">
                <a16:creationId xmlns:a16="http://schemas.microsoft.com/office/drawing/2014/main" id="{221347D8-3596-4E7E-AA2E-A6EDEA3EA0E0}"/>
              </a:ext>
            </a:extLst>
          </p:cNvPr>
          <p:cNvSpPr txBox="1"/>
          <p:nvPr/>
        </p:nvSpPr>
        <p:spPr>
          <a:xfrm>
            <a:off x="8801098" y="4286670"/>
            <a:ext cx="3216732" cy="1938992"/>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Computing </a:t>
            </a:r>
          </a:p>
          <a:p>
            <a:pPr algn="ctr"/>
            <a:r>
              <a:rPr lang="en-GB" sz="1200" b="1" dirty="0">
                <a:solidFill>
                  <a:schemeClr val="tx1"/>
                </a:solidFill>
                <a:latin typeface="Letter-join Plus 40" panose="02000505000000020003" pitchFamily="50" charset="0"/>
              </a:rPr>
              <a:t>The Internet</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The children will be learning about the internet and how networks make connections. </a:t>
            </a:r>
          </a:p>
          <a:p>
            <a:pPr algn="ctr"/>
            <a:r>
              <a:rPr lang="en-GB" sz="1200" b="1" dirty="0">
                <a:solidFill>
                  <a:schemeClr val="tx1"/>
                </a:solidFill>
                <a:latin typeface="Letter-join Plus 40" panose="02000505000000020003" pitchFamily="50" charset="0"/>
              </a:rPr>
              <a:t>French</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Say simple greetings and introducing myself</a:t>
            </a:r>
            <a:endParaRPr lang="en-GB" sz="1200" b="1" dirty="0">
              <a:solidFill>
                <a:schemeClr val="tx1"/>
              </a:solidFill>
              <a:latin typeface="Letter-join Plus 40" panose="02000505000000020003" pitchFamily="50" charset="0"/>
            </a:endParaRP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Say numbers and months of the year</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Say a selection of classroom objects</a:t>
            </a:r>
          </a:p>
          <a:p>
            <a:pPr marL="171450" indent="-171450" algn="ctr">
              <a:buFont typeface="Arial" panose="020B0604020202020204" pitchFamily="34" charset="0"/>
              <a:buChar char="•"/>
            </a:pPr>
            <a:r>
              <a:rPr lang="en-GB" sz="1200" dirty="0">
                <a:solidFill>
                  <a:schemeClr val="tx1"/>
                </a:solidFill>
                <a:latin typeface="Letter-join Plus 40" panose="02000505000000020003" pitchFamily="50" charset="0"/>
              </a:rPr>
              <a:t>Read and write the date</a:t>
            </a:r>
          </a:p>
        </p:txBody>
      </p:sp>
      <p:sp>
        <p:nvSpPr>
          <p:cNvPr id="17" name="TextBox 16">
            <a:extLst>
              <a:ext uri="{FF2B5EF4-FFF2-40B4-BE49-F238E27FC236}">
                <a16:creationId xmlns:a16="http://schemas.microsoft.com/office/drawing/2014/main" id="{AA296D0B-8912-458B-B9A8-188B2F146415}"/>
              </a:ext>
            </a:extLst>
          </p:cNvPr>
          <p:cNvSpPr txBox="1"/>
          <p:nvPr/>
        </p:nvSpPr>
        <p:spPr>
          <a:xfrm>
            <a:off x="3700462" y="3812742"/>
            <a:ext cx="4529137" cy="2492990"/>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200" b="1" dirty="0">
                <a:solidFill>
                  <a:schemeClr val="tx1"/>
                </a:solidFill>
                <a:latin typeface="Letter-join Plus 40" panose="02000505000000020003" pitchFamily="50" charset="0"/>
              </a:rPr>
              <a:t>Key information</a:t>
            </a:r>
          </a:p>
          <a:p>
            <a:pPr algn="ctr"/>
            <a:endParaRPr lang="en-GB" sz="1200" dirty="0">
              <a:solidFill>
                <a:schemeClr val="tx1"/>
              </a:solidFill>
              <a:latin typeface="Letter-join Plus 40" panose="02000505000000020003" pitchFamily="50" charset="0"/>
            </a:endParaRPr>
          </a:p>
          <a:p>
            <a:pPr algn="ctr"/>
            <a:r>
              <a:rPr lang="en-GB" sz="1200" dirty="0">
                <a:solidFill>
                  <a:schemeClr val="tx1"/>
                </a:solidFill>
                <a:latin typeface="Letter-join Plus 40" panose="02000505000000020003" pitchFamily="50" charset="0"/>
              </a:rPr>
              <a:t>Homework</a:t>
            </a:r>
          </a:p>
          <a:p>
            <a:pPr algn="ctr"/>
            <a:r>
              <a:rPr lang="en-GB" sz="1200" dirty="0">
                <a:solidFill>
                  <a:schemeClr val="tx1"/>
                </a:solidFill>
                <a:latin typeface="Letter-join Plus 40" panose="02000505000000020003" pitchFamily="50" charset="0"/>
              </a:rPr>
              <a:t>Spelling and Maths homework will be given out every Friday.  Please ensure homework is completed by then.  </a:t>
            </a:r>
          </a:p>
          <a:p>
            <a:pPr algn="ctr"/>
            <a:endParaRPr lang="en-GB" sz="1200" dirty="0">
              <a:solidFill>
                <a:schemeClr val="tx1"/>
              </a:solidFill>
              <a:latin typeface="Letter-join Plus 40" panose="02000505000000020003" pitchFamily="50" charset="0"/>
            </a:endParaRPr>
          </a:p>
          <a:p>
            <a:pPr algn="ctr"/>
            <a:r>
              <a:rPr lang="en-GB" sz="1200" dirty="0">
                <a:solidFill>
                  <a:schemeClr val="tx1"/>
                </a:solidFill>
                <a:latin typeface="Letter-join Plus 40" panose="02000505000000020003" pitchFamily="50" charset="0"/>
              </a:rPr>
              <a:t>PE days</a:t>
            </a:r>
          </a:p>
          <a:p>
            <a:pPr algn="ctr"/>
            <a:r>
              <a:rPr lang="en-GB" sz="1200" dirty="0">
                <a:solidFill>
                  <a:schemeClr val="tx1"/>
                </a:solidFill>
                <a:latin typeface="Letter-join Plus 40" panose="02000505000000020003" pitchFamily="50" charset="0"/>
              </a:rPr>
              <a:t>Our PE days are on Wednesdays </a:t>
            </a:r>
            <a:r>
              <a:rPr lang="en-GB" sz="1200">
                <a:solidFill>
                  <a:schemeClr val="tx1"/>
                </a:solidFill>
                <a:latin typeface="Letter-join Plus 40" panose="02000505000000020003" pitchFamily="50" charset="0"/>
              </a:rPr>
              <a:t>and Thursdays.  </a:t>
            </a:r>
            <a:endParaRPr lang="en-GB" sz="1200" dirty="0">
              <a:solidFill>
                <a:schemeClr val="tx1"/>
              </a:solidFill>
              <a:latin typeface="Letter-join Plus 40" panose="02000505000000020003" pitchFamily="50" charset="0"/>
            </a:endParaRPr>
          </a:p>
          <a:p>
            <a:pPr algn="ctr"/>
            <a:endParaRPr lang="en-GB" sz="1200" dirty="0">
              <a:solidFill>
                <a:schemeClr val="tx1"/>
              </a:solidFill>
              <a:latin typeface="Letter-join Plus 40" panose="02000505000000020003" pitchFamily="50" charset="0"/>
            </a:endParaRPr>
          </a:p>
          <a:p>
            <a:pPr algn="ctr"/>
            <a:r>
              <a:rPr lang="en-GB" sz="1200" dirty="0">
                <a:solidFill>
                  <a:schemeClr val="tx1"/>
                </a:solidFill>
                <a:latin typeface="Letter-join Plus 40" panose="02000505000000020003" pitchFamily="50" charset="0"/>
              </a:rPr>
              <a:t>Reminders</a:t>
            </a:r>
          </a:p>
          <a:p>
            <a:pPr algn="ctr"/>
            <a:r>
              <a:rPr lang="en-GB" sz="1200" dirty="0">
                <a:solidFill>
                  <a:schemeClr val="tx1"/>
                </a:solidFill>
                <a:latin typeface="Letter-join Plus 40" panose="02000505000000020003" pitchFamily="50" charset="0"/>
              </a:rPr>
              <a:t>Reading books will be given out weekly, please fill in the home reading log in the back of your child’s Kingsley Journals. </a:t>
            </a:r>
          </a:p>
          <a:p>
            <a:pPr algn="ctr"/>
            <a:endParaRPr lang="en-GB" sz="1200" dirty="0">
              <a:latin typeface="Letter-join Plus 40" panose="02000505000000020003" pitchFamily="50" charset="0"/>
            </a:endParaRPr>
          </a:p>
        </p:txBody>
      </p:sp>
    </p:spTree>
    <p:extLst>
      <p:ext uri="{BB962C8B-B14F-4D97-AF65-F5344CB8AC3E}">
        <p14:creationId xmlns:p14="http://schemas.microsoft.com/office/powerpoint/2010/main" val="518688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8bb19930-5cfa-4d8f-8cfb-255ad702f4a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99347A656492242AA5A699B72946972" ma:contentTypeVersion="16" ma:contentTypeDescription="Create a new document." ma:contentTypeScope="" ma:versionID="e9e610476ada50cfd3656c782b01c7ce">
  <xsd:schema xmlns:xsd="http://www.w3.org/2001/XMLSchema" xmlns:xs="http://www.w3.org/2001/XMLSchema" xmlns:p="http://schemas.microsoft.com/office/2006/metadata/properties" xmlns:ns3="8bb19930-5cfa-4d8f-8cfb-255ad702f4a8" xmlns:ns4="42dd7ad8-e2ea-4105-8686-2cabae8223c7" targetNamespace="http://schemas.microsoft.com/office/2006/metadata/properties" ma:root="true" ma:fieldsID="87fec146b0f34b0a0f86b63a4a1f328c" ns3:_="" ns4:_="">
    <xsd:import namespace="8bb19930-5cfa-4d8f-8cfb-255ad702f4a8"/>
    <xsd:import namespace="42dd7ad8-e2ea-4105-8686-2cabae8223c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19930-5cfa-4d8f-8cfb-255ad702f4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dd7ad8-e2ea-4105-8686-2cabae8223c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F55FBA-B11D-4752-A27B-773D13E45011}">
  <ds:schemaRefs>
    <ds:schemaRef ds:uri="http://schemas.microsoft.com/sharepoint/v3/contenttype/forms"/>
  </ds:schemaRefs>
</ds:datastoreItem>
</file>

<file path=customXml/itemProps2.xml><?xml version="1.0" encoding="utf-8"?>
<ds:datastoreItem xmlns:ds="http://schemas.openxmlformats.org/officeDocument/2006/customXml" ds:itemID="{07F38B60-C361-46EC-A7DB-8E0243683D23}">
  <ds:schemaRefs>
    <ds:schemaRef ds:uri="http://schemas.microsoft.com/office/2006/documentManagement/types"/>
    <ds:schemaRef ds:uri="http://purl.org/dc/elements/1.1/"/>
    <ds:schemaRef ds:uri="http://purl.org/dc/dcmitype/"/>
    <ds:schemaRef ds:uri="http://www.w3.org/XML/1998/namespace"/>
    <ds:schemaRef ds:uri="http://schemas.microsoft.com/office/infopath/2007/PartnerControls"/>
    <ds:schemaRef ds:uri="http://schemas.openxmlformats.org/package/2006/metadata/core-properties"/>
    <ds:schemaRef ds:uri="8bb19930-5cfa-4d8f-8cfb-255ad702f4a8"/>
    <ds:schemaRef ds:uri="42dd7ad8-e2ea-4105-8686-2cabae8223c7"/>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47DEDB43-67EB-4ABE-AA9A-3C83BE45F9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b19930-5cfa-4d8f-8cfb-255ad702f4a8"/>
    <ds:schemaRef ds:uri="42dd7ad8-e2ea-4105-8686-2cabae8223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194</TotalTime>
  <Words>359</Words>
  <Application>Microsoft Office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Letter-join Plus 40</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sch8752111</dc:creator>
  <cp:lastModifiedBy>Kelsey William</cp:lastModifiedBy>
  <cp:revision>21</cp:revision>
  <cp:lastPrinted>2023-09-08T08:37:35Z</cp:lastPrinted>
  <dcterms:created xsi:type="dcterms:W3CDTF">2023-09-08T07:04:54Z</dcterms:created>
  <dcterms:modified xsi:type="dcterms:W3CDTF">2025-09-24T12:55:53Z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0x010100699347A656492242AA5A699B72946972</vt:lpwstr>
  </property>
</Properties>
</file>