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4"/>
  </p:notesMasterIdLst>
  <p:sldIdLst>
    <p:sldId id="265" r:id="rId2"/>
    <p:sldId id="266" r:id="rId3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8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38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713005-74B0-477E-9B5E-692B0B1EE89D}" type="datetimeFigureOut">
              <a:rPr lang="en-GB" smtClean="0"/>
              <a:t>03/11/2022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0003F6-B487-4849-B894-B9E4AF8ECF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51495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F07BC-7CFF-452F-888B-AE43AB51AE7A}" type="datetimeFigureOut">
              <a:rPr lang="en-GB" smtClean="0"/>
              <a:t>03/11/2022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4A2F7-F166-42FB-BF95-7DDC932A9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0542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F07BC-7CFF-452F-888B-AE43AB51AE7A}" type="datetimeFigureOut">
              <a:rPr lang="en-GB" smtClean="0"/>
              <a:t>03/11/2022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4A2F7-F166-42FB-BF95-7DDC932A9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553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F07BC-7CFF-452F-888B-AE43AB51AE7A}" type="datetimeFigureOut">
              <a:rPr lang="en-GB" smtClean="0"/>
              <a:t>03/11/2022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4A2F7-F166-42FB-BF95-7DDC932A9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2744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F07BC-7CFF-452F-888B-AE43AB51AE7A}" type="datetimeFigureOut">
              <a:rPr lang="en-GB" smtClean="0"/>
              <a:t>03/11/2022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4A2F7-F166-42FB-BF95-7DDC932A9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2849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F07BC-7CFF-452F-888B-AE43AB51AE7A}" type="datetimeFigureOut">
              <a:rPr lang="en-GB" smtClean="0"/>
              <a:t>03/11/2022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4A2F7-F166-42FB-BF95-7DDC932A9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4944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F07BC-7CFF-452F-888B-AE43AB51AE7A}" type="datetimeFigureOut">
              <a:rPr lang="en-GB" smtClean="0"/>
              <a:t>03/11/2022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4A2F7-F166-42FB-BF95-7DDC932A9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8896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F07BC-7CFF-452F-888B-AE43AB51AE7A}" type="datetimeFigureOut">
              <a:rPr lang="en-GB" smtClean="0"/>
              <a:t>03/11/2022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4A2F7-F166-42FB-BF95-7DDC932A9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0939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F07BC-7CFF-452F-888B-AE43AB51AE7A}" type="datetimeFigureOut">
              <a:rPr lang="en-GB" smtClean="0"/>
              <a:t>03/11/2022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4A2F7-F166-42FB-BF95-7DDC932A9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0344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F07BC-7CFF-452F-888B-AE43AB51AE7A}" type="datetimeFigureOut">
              <a:rPr lang="en-GB" smtClean="0"/>
              <a:t>03/11/2022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4A2F7-F166-42FB-BF95-7DDC932A9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7079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F07BC-7CFF-452F-888B-AE43AB51AE7A}" type="datetimeFigureOut">
              <a:rPr lang="en-GB" smtClean="0"/>
              <a:t>03/11/2022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4A2F7-F166-42FB-BF95-7DDC932A9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3236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F07BC-7CFF-452F-888B-AE43AB51AE7A}" type="datetimeFigureOut">
              <a:rPr lang="en-GB" smtClean="0"/>
              <a:t>03/11/2022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4A2F7-F166-42FB-BF95-7DDC932A9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7378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F07BC-7CFF-452F-888B-AE43AB51AE7A}" type="datetimeFigureOut">
              <a:rPr lang="en-GB" smtClean="0"/>
              <a:t>03/11/2022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4A2F7-F166-42FB-BF95-7DDC932A9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4350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77220" y="469690"/>
            <a:ext cx="9159354" cy="342401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sz="1625" dirty="0">
                <a:latin typeface="Twinkl ExtraBold" panose="02000000000000000000" pitchFamily="2" charset="0"/>
              </a:rPr>
              <a:t>Autumn 2: Celebrations												Nursery</a:t>
            </a:r>
            <a:endParaRPr lang="en-GB" sz="1625" dirty="0">
              <a:latin typeface="Twinkl ExtraBold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-11270" r="-1"/>
          <a:stretch/>
        </p:blipFill>
        <p:spPr>
          <a:xfrm>
            <a:off x="8795084" y="316755"/>
            <a:ext cx="737593" cy="648269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8B74CB3-A978-43FA-8181-7E2257DAAA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117070"/>
              </p:ext>
            </p:extLst>
          </p:nvPr>
        </p:nvGraphicFramePr>
        <p:xfrm>
          <a:off x="398683" y="896442"/>
          <a:ext cx="4090736" cy="33908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62023">
                  <a:extLst>
                    <a:ext uri="{9D8B030D-6E8A-4147-A177-3AD203B41FA5}">
                      <a16:colId xmlns:a16="http://schemas.microsoft.com/office/drawing/2014/main" val="2568699806"/>
                    </a:ext>
                  </a:extLst>
                </a:gridCol>
                <a:gridCol w="2128713">
                  <a:extLst>
                    <a:ext uri="{9D8B030D-6E8A-4147-A177-3AD203B41FA5}">
                      <a16:colId xmlns:a16="http://schemas.microsoft.com/office/drawing/2014/main" val="3968548572"/>
                    </a:ext>
                  </a:extLst>
                </a:gridCol>
              </a:tblGrid>
              <a:tr h="37599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Twinkl" panose="02000000000000000000" pitchFamily="2" charset="0"/>
                        </a:rPr>
                        <a:t>Key Vocabulary</a:t>
                      </a:r>
                      <a:endParaRPr lang="en-GB" sz="1600" b="1" dirty="0">
                        <a:latin typeface="Twinkl" panose="02000000000000000000" pitchFamily="2" charset="0"/>
                      </a:endParaRP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2072885"/>
                  </a:ext>
                </a:extLst>
              </a:tr>
              <a:tr h="820343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Twinkl" panose="02000000000000000000" pitchFamily="2" charset="0"/>
                        </a:rPr>
                        <a:t>Celebrate </a:t>
                      </a:r>
                    </a:p>
                    <a:p>
                      <a:pPr algn="ctr"/>
                      <a:r>
                        <a:rPr lang="en-US" sz="1400" dirty="0">
                          <a:latin typeface="Twinkl" panose="02000000000000000000" pitchFamily="2" charset="0"/>
                        </a:rPr>
                        <a:t>party</a:t>
                      </a:r>
                      <a:endParaRPr lang="en-GB" sz="1400" dirty="0">
                        <a:latin typeface="Twinkl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Twinkl" panose="02000000000000000000" pitchFamily="2" charset="0"/>
                        </a:rPr>
                        <a:t>Diwali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Twinkl" panose="02000000000000000000" pitchFamily="2" charset="0"/>
                        </a:rPr>
                        <a:t>Diva lamp, Rangoli patterns, Hindu, lights</a:t>
                      </a:r>
                      <a:endParaRPr lang="en-GB" sz="1400" dirty="0">
                        <a:latin typeface="Twinkl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6626158"/>
                  </a:ext>
                </a:extLst>
              </a:tr>
              <a:tr h="581076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Twinkl" panose="02000000000000000000" pitchFamily="2" charset="0"/>
                        </a:rPr>
                        <a:t>Bonfire</a:t>
                      </a:r>
                    </a:p>
                    <a:p>
                      <a:pPr algn="ctr"/>
                      <a:r>
                        <a:rPr lang="en-US" sz="1400" dirty="0">
                          <a:latin typeface="Twinkl" panose="02000000000000000000" pitchFamily="2" charset="0"/>
                        </a:rPr>
                        <a:t>fireworks, fun, zoom, bang, noisy, crackle</a:t>
                      </a:r>
                      <a:endParaRPr lang="en-GB" sz="1400" dirty="0">
                        <a:latin typeface="Twinkl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Twinkl" panose="02000000000000000000" pitchFamily="2" charset="0"/>
                        </a:rPr>
                        <a:t>Remembrance</a:t>
                      </a:r>
                    </a:p>
                    <a:p>
                      <a:pPr algn="ctr"/>
                      <a:r>
                        <a:rPr lang="en-US" sz="1400" b="0" dirty="0">
                          <a:latin typeface="Twinkl" panose="02000000000000000000" pitchFamily="2" charset="0"/>
                        </a:rPr>
                        <a:t>poppy, remember, 11</a:t>
                      </a:r>
                      <a:r>
                        <a:rPr lang="en-US" sz="1400" b="0" baseline="30000" dirty="0">
                          <a:latin typeface="Twinkl" panose="02000000000000000000" pitchFamily="2" charset="0"/>
                        </a:rPr>
                        <a:t>th</a:t>
                      </a:r>
                      <a:r>
                        <a:rPr lang="en-US" sz="1400" b="0" dirty="0">
                          <a:latin typeface="Twinkl" panose="02000000000000000000" pitchFamily="2" charset="0"/>
                        </a:rPr>
                        <a:t> November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3873173"/>
                  </a:ext>
                </a:extLst>
              </a:tr>
              <a:tr h="48260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Twinkl" panose="02000000000000000000" pitchFamily="2" charset="0"/>
                        </a:rPr>
                        <a:t>Baptism</a:t>
                      </a:r>
                    </a:p>
                    <a:p>
                      <a:pPr algn="ctr"/>
                      <a:r>
                        <a:rPr lang="en-US" sz="1400" dirty="0">
                          <a:latin typeface="Twinkl" panose="02000000000000000000" pitchFamily="2" charset="0"/>
                        </a:rPr>
                        <a:t>Church, Priest, holy water, candle</a:t>
                      </a:r>
                      <a:endParaRPr lang="en-GB" sz="1400" dirty="0">
                        <a:latin typeface="Twinkl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Twinkl" panose="02000000000000000000" pitchFamily="2" charset="0"/>
                        </a:rPr>
                        <a:t>Christmas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Twinkl" panose="02000000000000000000" pitchFamily="2" charset="0"/>
                        </a:rPr>
                        <a:t>waiting, decorate, presents, family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5309248"/>
                  </a:ext>
                </a:extLst>
              </a:tr>
              <a:tr h="290538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Twinkl" panose="02000000000000000000" pitchFamily="2" charset="0"/>
                        </a:rPr>
                        <a:t>Together</a:t>
                      </a:r>
                    </a:p>
                    <a:p>
                      <a:pPr algn="ctr"/>
                      <a:r>
                        <a:rPr lang="en-US" sz="1400" dirty="0">
                          <a:latin typeface="Twinkl" panose="02000000000000000000" pitchFamily="2" charset="0"/>
                        </a:rPr>
                        <a:t>gathering</a:t>
                      </a:r>
                    </a:p>
                    <a:p>
                      <a:pPr algn="ctr"/>
                      <a:endParaRPr lang="en-US" sz="1400" dirty="0">
                        <a:latin typeface="Twinkl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Twinkl" panose="02000000000000000000" pitchFamily="2" charset="0"/>
                        </a:rPr>
                        <a:t>Happy </a:t>
                      </a:r>
                    </a:p>
                    <a:p>
                      <a:pPr algn="ctr"/>
                      <a:r>
                        <a:rPr lang="en-US" sz="1400" dirty="0">
                          <a:latin typeface="Twinkl" panose="02000000000000000000" pitchFamily="2" charset="0"/>
                        </a:rPr>
                        <a:t>enjoy</a:t>
                      </a:r>
                    </a:p>
                    <a:p>
                      <a:pPr algn="ctr"/>
                      <a:endParaRPr lang="en-GB" sz="1400" dirty="0">
                        <a:latin typeface="Twinkl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976110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340D7D8F-A0B8-4272-8C9D-93D2D39FE058}"/>
              </a:ext>
            </a:extLst>
          </p:cNvPr>
          <p:cNvSpPr txBox="1"/>
          <p:nvPr/>
        </p:nvSpPr>
        <p:spPr>
          <a:xfrm>
            <a:off x="421145" y="4452516"/>
            <a:ext cx="50179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Twinkl" panose="02000000000000000000" pitchFamily="2" charset="0"/>
              </a:rPr>
              <a:t>I can…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Twinkl" panose="02000000000000000000" pitchFamily="2" charset="0"/>
              </a:rPr>
              <a:t>Celebrate key events &amp; celebrate one another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Twinkl" panose="02000000000000000000" pitchFamily="2" charset="0"/>
              </a:rPr>
              <a:t>Take interest in our friends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Twinkl" panose="02000000000000000000" pitchFamily="2" charset="0"/>
              </a:rPr>
              <a:t>Understand how others feel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Twinkl" panose="02000000000000000000" pitchFamily="2" charset="0"/>
              </a:rPr>
              <a:t>Develop a sense of responsibility and membership of a community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Twinkl" panose="02000000000000000000" pitchFamily="2" charset="0"/>
              </a:rPr>
              <a:t>Begin to understand why questions</a:t>
            </a:r>
          </a:p>
        </p:txBody>
      </p:sp>
      <p:pic>
        <p:nvPicPr>
          <p:cNvPr id="1026" name="Picture 2" descr="Celebrate the New Year with Creative Festivities at the Kimball Arts Center  — Arts Council Park City + Summit County">
            <a:extLst>
              <a:ext uri="{FF2B5EF4-FFF2-40B4-BE49-F238E27FC236}">
                <a16:creationId xmlns:a16="http://schemas.microsoft.com/office/drawing/2014/main" id="{E19C16D4-7164-413C-AC81-592DFACCA5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9842" y="5333099"/>
            <a:ext cx="1890543" cy="12609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ittle children birthday celebration party Vector Image">
            <a:extLst>
              <a:ext uri="{FF2B5EF4-FFF2-40B4-BE49-F238E27FC236}">
                <a16:creationId xmlns:a16="http://schemas.microsoft.com/office/drawing/2014/main" id="{99513FDA-2001-44A3-A6C8-83F72C9ABAA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76" b="20592"/>
          <a:stretch/>
        </p:blipFill>
        <p:spPr bwMode="auto">
          <a:xfrm>
            <a:off x="7604975" y="3929980"/>
            <a:ext cx="2204546" cy="1403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6" descr="How To Grow &amp; Care for your Poppies | lovethegarden">
            <a:extLst>
              <a:ext uri="{FF2B5EF4-FFF2-40B4-BE49-F238E27FC236}">
                <a16:creationId xmlns:a16="http://schemas.microsoft.com/office/drawing/2014/main" id="{AF4B793E-2EB9-448E-A8AE-1B1E950707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037" y="5881065"/>
            <a:ext cx="2039436" cy="674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Hindus In Collin County Asks Schools To Declare Diwali An Official Holiday">
            <a:extLst>
              <a:ext uri="{FF2B5EF4-FFF2-40B4-BE49-F238E27FC236}">
                <a16:creationId xmlns:a16="http://schemas.microsoft.com/office/drawing/2014/main" id="{9E177EC4-2CA2-4EE8-AE33-81665F9F9F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9183" y="4265802"/>
            <a:ext cx="1427075" cy="951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0" descr="Free Baptism Cliparts, Download Free Baptism Cliparts png images, Free  ClipArts on Clipart Library">
            <a:extLst>
              <a:ext uri="{FF2B5EF4-FFF2-40B4-BE49-F238E27FC236}">
                <a16:creationId xmlns:a16="http://schemas.microsoft.com/office/drawing/2014/main" id="{DF1D9926-D412-4B78-A76A-E5D080836A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7831" y="5271152"/>
            <a:ext cx="1815896" cy="1384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2" descr="Christmas clip art free large images - Clipartix">
            <a:extLst>
              <a:ext uri="{FF2B5EF4-FFF2-40B4-BE49-F238E27FC236}">
                <a16:creationId xmlns:a16="http://schemas.microsoft.com/office/drawing/2014/main" id="{5F9CDA36-F0A2-4594-BC32-B620790B0F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1671" y="3992681"/>
            <a:ext cx="812683" cy="1188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 descr="The Snowflake: An unforgettable and magical Christmas story for families  everywhere to share : Davies, Benji: Amazon.co.uk: Books">
            <a:extLst>
              <a:ext uri="{FF2B5EF4-FFF2-40B4-BE49-F238E27FC236}">
                <a16:creationId xmlns:a16="http://schemas.microsoft.com/office/drawing/2014/main" id="{4FB54636-CCC6-44AC-95E3-BC916C2B48C4}"/>
              </a:ext>
            </a:extLst>
          </p:cNvPr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2436" y="1147218"/>
            <a:ext cx="859339" cy="874403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 descr="Gruffalo's Child Board Book – Gruffalo">
            <a:extLst>
              <a:ext uri="{FF2B5EF4-FFF2-40B4-BE49-F238E27FC236}">
                <a16:creationId xmlns:a16="http://schemas.microsoft.com/office/drawing/2014/main" id="{A2B685DF-7FBC-4A26-AC81-79761062C1F2}"/>
              </a:ext>
            </a:extLst>
          </p:cNvPr>
          <p:cNvPicPr/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04" r="9928"/>
          <a:stretch/>
        </p:blipFill>
        <p:spPr bwMode="auto">
          <a:xfrm>
            <a:off x="7465975" y="2161586"/>
            <a:ext cx="1094196" cy="92730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9" name="Picture 18" descr="A Day To Remember: Amazon.co.uk: Eastham, Miss Bethany, Eastham, Mr Karl:  9798479799167: Books">
            <a:extLst>
              <a:ext uri="{FF2B5EF4-FFF2-40B4-BE49-F238E27FC236}">
                <a16:creationId xmlns:a16="http://schemas.microsoft.com/office/drawing/2014/main" id="{B5FE4091-7731-4128-8005-8B24CCD827FA}"/>
              </a:ext>
            </a:extLst>
          </p:cNvPr>
          <p:cNvPicPr/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88" r="11012"/>
          <a:stretch/>
        </p:blipFill>
        <p:spPr bwMode="auto">
          <a:xfrm>
            <a:off x="8647978" y="1029312"/>
            <a:ext cx="859339" cy="121893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0" name="Picture 19" descr="Little Glow by Katie Sahota, Harry Woodgate | Waterstones">
            <a:extLst>
              <a:ext uri="{FF2B5EF4-FFF2-40B4-BE49-F238E27FC236}">
                <a16:creationId xmlns:a16="http://schemas.microsoft.com/office/drawing/2014/main" id="{12EF8F73-A2A9-4A74-8A93-B1005D32CC8E}"/>
              </a:ext>
            </a:extLst>
          </p:cNvPr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1356" y="1037578"/>
            <a:ext cx="962857" cy="874403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Picture 20" descr="https://encrypted-tbn3.gstatic.com/images?q=tbn:ANd9GcRqO-JC7_uqacESqfqCVdTs9qZzCf1jkni_UnzPNwHnmj3hVxy7">
            <a:extLst>
              <a:ext uri="{FF2B5EF4-FFF2-40B4-BE49-F238E27FC236}">
                <a16:creationId xmlns:a16="http://schemas.microsoft.com/office/drawing/2014/main" id="{6F6B9944-9D58-4B35-BC50-37C2406B6BAD}"/>
              </a:ext>
            </a:extLst>
          </p:cNvPr>
          <p:cNvPicPr/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1226" y="2021621"/>
            <a:ext cx="1102987" cy="874403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30102D35-73D6-4AC9-9F49-DB127E898F9B}"/>
              </a:ext>
            </a:extLst>
          </p:cNvPr>
          <p:cNvSpPr txBox="1"/>
          <p:nvPr/>
        </p:nvSpPr>
        <p:spPr>
          <a:xfrm>
            <a:off x="225615" y="219881"/>
            <a:ext cx="9475604" cy="6418238"/>
          </a:xfrm>
          <a:prstGeom prst="rect">
            <a:avLst/>
          </a:prstGeom>
          <a:noFill/>
          <a:ln w="98425" cmpd="tri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3999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F7210CC-FF72-449B-AD93-79644D1F9705}"/>
              </a:ext>
            </a:extLst>
          </p:cNvPr>
          <p:cNvSpPr txBox="1"/>
          <p:nvPr/>
        </p:nvSpPr>
        <p:spPr>
          <a:xfrm>
            <a:off x="-509554" y="-1868978"/>
            <a:ext cx="9475604" cy="6418238"/>
          </a:xfrm>
          <a:prstGeom prst="rect">
            <a:avLst/>
          </a:prstGeom>
          <a:noFill/>
          <a:ln w="98425" cmpd="tri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44128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2061</TotalTime>
  <Words>105</Words>
  <Application>Microsoft Office PowerPoint</Application>
  <PresentationFormat>A4 Paper (210x297 mm)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Twinkl</vt:lpstr>
      <vt:lpstr>Twinkl ExtraBold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sanchia watt</dc:creator>
  <cp:lastModifiedBy>mercerj</cp:lastModifiedBy>
  <cp:revision>88</cp:revision>
  <dcterms:created xsi:type="dcterms:W3CDTF">2022-04-25T20:16:20Z</dcterms:created>
  <dcterms:modified xsi:type="dcterms:W3CDTF">2022-11-03T15:39:25Z</dcterms:modified>
</cp:coreProperties>
</file>