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5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13005-74B0-477E-9B5E-692B0B1EE89D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003F6-B487-4849-B894-B9E4AF8EC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149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54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5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744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849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94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896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93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34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07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236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37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F07BC-7CFF-452F-888B-AE43AB51AE7A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3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7220" y="469690"/>
            <a:ext cx="9159354" cy="34240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625" dirty="0">
                <a:latin typeface="Twinkl ExtraBold" panose="02000000000000000000" pitchFamily="2" charset="0"/>
              </a:rPr>
              <a:t>Summer 1: Animals around the World									Nursery</a:t>
            </a:r>
            <a:endParaRPr lang="en-GB" sz="1625" dirty="0">
              <a:latin typeface="Twinkl ExtraBold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-11270" r="-1"/>
          <a:stretch/>
        </p:blipFill>
        <p:spPr>
          <a:xfrm>
            <a:off x="8795084" y="316755"/>
            <a:ext cx="737593" cy="648269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8B74CB3-A978-43FA-8181-7E2257DAAA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143540"/>
              </p:ext>
            </p:extLst>
          </p:nvPr>
        </p:nvGraphicFramePr>
        <p:xfrm>
          <a:off x="530879" y="1097778"/>
          <a:ext cx="4090736" cy="35154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2023">
                  <a:extLst>
                    <a:ext uri="{9D8B030D-6E8A-4147-A177-3AD203B41FA5}">
                      <a16:colId xmlns:a16="http://schemas.microsoft.com/office/drawing/2014/main" val="2568699806"/>
                    </a:ext>
                  </a:extLst>
                </a:gridCol>
                <a:gridCol w="2128713">
                  <a:extLst>
                    <a:ext uri="{9D8B030D-6E8A-4147-A177-3AD203B41FA5}">
                      <a16:colId xmlns:a16="http://schemas.microsoft.com/office/drawing/2014/main" val="3968548572"/>
                    </a:ext>
                  </a:extLst>
                </a:gridCol>
              </a:tblGrid>
              <a:tr h="37599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winkl" panose="02000000000000000000" pitchFamily="2" charset="0"/>
                        </a:rPr>
                        <a:t>Key Vocabulary</a:t>
                      </a:r>
                      <a:endParaRPr lang="en-GB" sz="1600" b="1" dirty="0">
                        <a:latin typeface="Twinkl" panose="02000000000000000000" pitchFamily="2" charset="0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072885"/>
                  </a:ext>
                </a:extLst>
              </a:tr>
              <a:tr h="2879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winkl" panose="02000000000000000000" pitchFamily="2" charset="0"/>
                        </a:rPr>
                        <a:t>Farm animals: cow, pig, sheep, horse, goat, donkey, chickens, duck</a:t>
                      </a:r>
                      <a:endParaRPr lang="en-GB" sz="1400" dirty="0">
                        <a:latin typeface="Twinkl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winkl" panose="02000000000000000000" pitchFamily="2" charset="0"/>
                        </a:rPr>
                        <a:t>Jungle animals: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winkl" panose="02000000000000000000" pitchFamily="2" charset="0"/>
                        </a:rPr>
                        <a:t>giraffe, lion, zebra, elephant, monkey, tiger, snake, crocodile</a:t>
                      </a:r>
                      <a:endParaRPr lang="en-GB" sz="1400" dirty="0">
                        <a:latin typeface="Twinkl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6261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winkl" panose="02000000000000000000" pitchFamily="2" charset="0"/>
                        </a:rPr>
                        <a:t>Calf, piglet, lamb, foal, chick, kid, duckling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Twinkl" panose="02000000000000000000" pitchFamily="2" charset="0"/>
                        </a:rPr>
                        <a:t>Dairy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873173"/>
                  </a:ext>
                </a:extLst>
              </a:tr>
              <a:tr h="31235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winkl" panose="02000000000000000000" pitchFamily="2" charset="0"/>
                        </a:rPr>
                        <a:t>Tractor</a:t>
                      </a:r>
                      <a:endParaRPr lang="en-GB" sz="1400" dirty="0">
                        <a:latin typeface="Twinkl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winkl" panose="02000000000000000000" pitchFamily="2" charset="0"/>
                        </a:rPr>
                        <a:t>Habitats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Twinkl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092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winkl" panose="02000000000000000000" pitchFamily="2" charset="0"/>
                        </a:rPr>
                        <a:t>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winkl" panose="02000000000000000000" pitchFamily="2" charset="0"/>
                        </a:rPr>
                        <a:t>Fruit: pineapple, mango, avocado, guava, banana, passionfruit, orange.</a:t>
                      </a:r>
                      <a:endParaRPr lang="en-GB" sz="1400" dirty="0">
                        <a:latin typeface="Twinkl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7611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40D7D8F-A0B8-4272-8C9D-93D2D39FE058}"/>
              </a:ext>
            </a:extLst>
          </p:cNvPr>
          <p:cNvSpPr txBox="1"/>
          <p:nvPr/>
        </p:nvSpPr>
        <p:spPr>
          <a:xfrm>
            <a:off x="61721" y="4744559"/>
            <a:ext cx="50921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winkl" panose="02000000000000000000" pitchFamily="2" charset="0"/>
              </a:rPr>
              <a:t>I can…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Twinkl" panose="02000000000000000000" pitchFamily="2" charset="0"/>
              </a:rPr>
              <a:t>Begin to remember rules and why we need to follow them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Twinkl" panose="02000000000000000000" pitchFamily="2" charset="0"/>
              </a:rPr>
              <a:t>Begin to make healthy choices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Twinkl" panose="02000000000000000000" pitchFamily="2" charset="0"/>
              </a:rPr>
              <a:t>Compare the features of animals from different countries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Twinkl" panose="02000000000000000000" pitchFamily="2" charset="0"/>
              </a:rPr>
              <a:t>Consolidate understanding of rhyming words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Twinkl" panose="02000000000000000000" pitchFamily="2" charset="0"/>
              </a:rPr>
              <a:t>Understand why and how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Twinkl" panose="02000000000000000000" pitchFamily="2" charset="0"/>
              </a:rPr>
              <a:t>Improve my communication with others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Twinkl" panose="02000000000000000000" pitchFamily="2" charset="0"/>
              </a:rPr>
              <a:t>Continue to become more independent in my self-care</a:t>
            </a:r>
          </a:p>
          <a:p>
            <a:endParaRPr lang="en-US" sz="1400" dirty="0">
              <a:latin typeface="Twinkl" panose="02000000000000000000" pitchFamily="2" charset="0"/>
            </a:endParaRPr>
          </a:p>
        </p:txBody>
      </p:sp>
      <p:pic>
        <p:nvPicPr>
          <p:cNvPr id="1026" name="Picture 2" descr="What the Ladybird Heard : Donaldson, Julia, Monks, Lydia: Amazon.co.uk:  Books">
            <a:extLst>
              <a:ext uri="{FF2B5EF4-FFF2-40B4-BE49-F238E27FC236}">
                <a16:creationId xmlns:a16="http://schemas.microsoft.com/office/drawing/2014/main" id="{02899641-47D1-44BA-89E2-1BAC57783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828" y="989320"/>
            <a:ext cx="1523087" cy="1529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 Squash and A Squeeze: 2 : Julia Donaldson, Axel Scheffler: Amazon.co.uk:  Books">
            <a:extLst>
              <a:ext uri="{FF2B5EF4-FFF2-40B4-BE49-F238E27FC236}">
                <a16:creationId xmlns:a16="http://schemas.microsoft.com/office/drawing/2014/main" id="{3334A25A-DE63-46B5-B283-86BA1B3E7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6708" y="926226"/>
            <a:ext cx="1264270" cy="1592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6" descr="DUCK IN THE TRUCK by Jez Alborough: New (2005) | BennettBooksLtd">
            <a:extLst>
              <a:ext uri="{FF2B5EF4-FFF2-40B4-BE49-F238E27FC236}">
                <a16:creationId xmlns:a16="http://schemas.microsoft.com/office/drawing/2014/main" id="{5A58233C-44F7-4C12-AF52-35DB2C342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81" y="937968"/>
            <a:ext cx="1579147" cy="147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Elmer: 30th Anniversary Edition: 1 (Elmer Picture Books): Amazon.co.uk:  McKee, David: 9781842707319: Books">
            <a:extLst>
              <a:ext uri="{FF2B5EF4-FFF2-40B4-BE49-F238E27FC236}">
                <a16:creationId xmlns:a16="http://schemas.microsoft.com/office/drawing/2014/main" id="{E96CA7B3-3F85-4605-A1D3-A40CD7E1F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915" y="2530547"/>
            <a:ext cx="1326748" cy="1529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Giraffes Can't Dance: Amazon.co.uk: Andreae, Giles, Parker-Rees, Guy:  0659213182920: Books">
            <a:extLst>
              <a:ext uri="{FF2B5EF4-FFF2-40B4-BE49-F238E27FC236}">
                <a16:creationId xmlns:a16="http://schemas.microsoft.com/office/drawing/2014/main" id="{630790A2-0434-40F4-AA84-E03DCEC19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37" y="2482796"/>
            <a:ext cx="1248043" cy="1592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Learning Jungle Animals - Jungle Animals Names and Sounds - YouTube">
            <a:extLst>
              <a:ext uri="{FF2B5EF4-FFF2-40B4-BE49-F238E27FC236}">
                <a16:creationId xmlns:a16="http://schemas.microsoft.com/office/drawing/2014/main" id="{A50FDD14-9E53-44A4-8A9E-684176A1FF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670" y="5045228"/>
            <a:ext cx="2298082" cy="1467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Farm Animals for kids – enchanting poster – Photowall">
            <a:extLst>
              <a:ext uri="{FF2B5EF4-FFF2-40B4-BE49-F238E27FC236}">
                <a16:creationId xmlns:a16="http://schemas.microsoft.com/office/drawing/2014/main" id="{B1EF233A-CE97-4BF4-8385-6B4F4823F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204" y="5028933"/>
            <a:ext cx="2077062" cy="1483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anda's Surprise : Browne, Eileen: Amazon.co.uk: Books">
            <a:extLst>
              <a:ext uri="{FF2B5EF4-FFF2-40B4-BE49-F238E27FC236}">
                <a16:creationId xmlns:a16="http://schemas.microsoft.com/office/drawing/2014/main" id="{B4BAF6D6-AB6E-4D4D-9E71-39D81CCFC8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661" y="2611709"/>
            <a:ext cx="1672744" cy="1367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AA4D45F-4B74-41D0-94B5-DA697B558DF0}"/>
              </a:ext>
            </a:extLst>
          </p:cNvPr>
          <p:cNvSpPr txBox="1"/>
          <p:nvPr/>
        </p:nvSpPr>
        <p:spPr>
          <a:xfrm>
            <a:off x="88897" y="316755"/>
            <a:ext cx="9689766" cy="6418238"/>
          </a:xfrm>
          <a:prstGeom prst="rect">
            <a:avLst/>
          </a:prstGeom>
          <a:noFill/>
          <a:ln w="98425" cmpd="tri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3999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2231</TotalTime>
  <Words>138</Words>
  <Application>Microsoft Office PowerPoint</Application>
  <PresentationFormat>A4 Paper (210x297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Twinkl</vt:lpstr>
      <vt:lpstr>Twinkl ExtraBold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sanchia watt</dc:creator>
  <cp:lastModifiedBy>mercerj</cp:lastModifiedBy>
  <cp:revision>115</cp:revision>
  <dcterms:created xsi:type="dcterms:W3CDTF">2022-04-25T20:16:20Z</dcterms:created>
  <dcterms:modified xsi:type="dcterms:W3CDTF">2023-03-31T10:34:57Z</dcterms:modified>
</cp:coreProperties>
</file>