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5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82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13005-74B0-477E-9B5E-692B0B1EE89D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003F6-B487-4849-B894-B9E4AF8EC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149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54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5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74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849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94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896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93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34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07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236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37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F07BC-7CFF-452F-888B-AE43AB51AE7A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3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0683" y="484292"/>
            <a:ext cx="8710808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Twinkl" panose="02000000000000000000" pitchFamily="2" charset="0"/>
              </a:rPr>
              <a:t>Spring 1: Day and Night</a:t>
            </a:r>
            <a:r>
              <a:rPr lang="en-US" dirty="0">
                <a:latin typeface="Twinkl" panose="02000000000000000000" pitchFamily="2" charset="0"/>
              </a:rPr>
              <a:t>	</a:t>
            </a:r>
            <a:r>
              <a:rPr lang="en-US" sz="1625" dirty="0">
                <a:latin typeface="Twinkl ExtraBold" panose="02000000000000000000" pitchFamily="2" charset="0"/>
              </a:rPr>
              <a:t>										</a:t>
            </a:r>
            <a:r>
              <a:rPr lang="en-US" b="1" dirty="0">
                <a:latin typeface="Twinkl" panose="02000000000000000000" pitchFamily="2" charset="0"/>
              </a:rPr>
              <a:t>Nursery</a:t>
            </a:r>
            <a:endParaRPr lang="en-GB" sz="1625" b="1" dirty="0">
              <a:latin typeface="Twinkl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-11270" r="-1"/>
          <a:stretch/>
        </p:blipFill>
        <p:spPr>
          <a:xfrm>
            <a:off x="8837182" y="356574"/>
            <a:ext cx="737593" cy="6482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40D7D8F-A0B8-4272-8C9D-93D2D39FE058}"/>
              </a:ext>
            </a:extLst>
          </p:cNvPr>
          <p:cNvSpPr txBox="1"/>
          <p:nvPr/>
        </p:nvSpPr>
        <p:spPr>
          <a:xfrm>
            <a:off x="4708764" y="4149496"/>
            <a:ext cx="5017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winkl Light" panose="02000000000000000000" pitchFamily="2" charset="0"/>
              </a:rPr>
              <a:t>I can…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winkl Light" panose="02000000000000000000" pitchFamily="2" charset="0"/>
              </a:rPr>
              <a:t>Recognise</a:t>
            </a:r>
            <a:r>
              <a:rPr lang="en-US" sz="1600" dirty="0">
                <a:latin typeface="Twinkl Light" panose="02000000000000000000" pitchFamily="2" charset="0"/>
              </a:rPr>
              <a:t> how to be welcoming through words and actions.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Twinkl Light" panose="02000000000000000000" pitchFamily="2" charset="0"/>
              </a:rPr>
              <a:t>Begin to understand the features of fiction &amp; non fiction texts.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Twinkl Light" panose="02000000000000000000" pitchFamily="2" charset="0"/>
              </a:rPr>
              <a:t>Learn about the habitats of different </a:t>
            </a:r>
            <a:r>
              <a:rPr lang="en-US" sz="1600" dirty="0" smtClean="0">
                <a:latin typeface="Twinkl Light" panose="02000000000000000000" pitchFamily="2" charset="0"/>
              </a:rPr>
              <a:t>animals </a:t>
            </a:r>
            <a:r>
              <a:rPr lang="en-US" sz="1600" dirty="0">
                <a:latin typeface="Twinkl Light" panose="02000000000000000000" pitchFamily="2" charset="0"/>
              </a:rPr>
              <a:t>and understand that some animals hibernate for the winter.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Twinkl Light" panose="02000000000000000000" pitchFamily="2" charset="0"/>
              </a:rPr>
              <a:t>Taste food from a different culture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7822" y="1221441"/>
            <a:ext cx="4416730" cy="40011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winkl" panose="02000000000000000000" pitchFamily="2" charset="0"/>
              </a:rPr>
              <a:t>Key Vocabulary</a:t>
            </a:r>
            <a:endParaRPr lang="en-GB" sz="2000" dirty="0">
              <a:latin typeface="Twinkl" panose="02000000000000000000" pitchFamily="2" charset="0"/>
            </a:endParaRPr>
          </a:p>
        </p:txBody>
      </p:sp>
      <p:pic>
        <p:nvPicPr>
          <p:cNvPr id="6" name="Picture 6" descr="Night Monkey, Day Monkey by Julia Donaldson - ASDA Groceri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5" r="6409"/>
          <a:stretch/>
        </p:blipFill>
        <p:spPr bwMode="auto">
          <a:xfrm>
            <a:off x="6240664" y="1015200"/>
            <a:ext cx="1630641" cy="1859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Owl Babies: 1: Amazon.co.uk: Waddell, Martin, Benson, Patrick:  8601300416243: Book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3978" y="1105430"/>
            <a:ext cx="1832686" cy="1514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8" descr="Peace at Last by Jill Murphy | Waterstone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135" y="1004843"/>
            <a:ext cx="1534529" cy="188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Whatever Next by Jill Murphy Board Book – Ottie and the Be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945" y="2696572"/>
            <a:ext cx="1658830" cy="1658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AD75F70B-7C65-46B7-BAD3-5130D821A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0326" y="3291840"/>
            <a:ext cx="1194617" cy="1063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8FFA2FB0-4C40-4B9C-BF53-5AC1F6C33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781" y="4469106"/>
            <a:ext cx="1942816" cy="1761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ee the source image">
            <a:extLst>
              <a:ext uri="{FF2B5EF4-FFF2-40B4-BE49-F238E27FC236}">
                <a16:creationId xmlns:a16="http://schemas.microsoft.com/office/drawing/2014/main" id="{E1C33CCF-3B68-4E04-959F-74904629A2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77"/>
          <a:stretch/>
        </p:blipFill>
        <p:spPr bwMode="auto">
          <a:xfrm>
            <a:off x="338830" y="4668249"/>
            <a:ext cx="1838621" cy="1789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217822" y="1618242"/>
            <a:ext cx="2212471" cy="55399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winkl" panose="02000000000000000000" pitchFamily="2" charset="0"/>
              </a:rPr>
              <a:t>Day</a:t>
            </a:r>
          </a:p>
          <a:p>
            <a:r>
              <a:rPr lang="en-US" sz="1400" dirty="0">
                <a:latin typeface="Twinkl" panose="02000000000000000000" pitchFamily="2" charset="0"/>
              </a:rPr>
              <a:t>l</a:t>
            </a:r>
            <a:r>
              <a:rPr lang="en-US" sz="1400" dirty="0" smtClean="0">
                <a:latin typeface="Twinkl" panose="02000000000000000000" pitchFamily="2" charset="0"/>
              </a:rPr>
              <a:t>ight, awake, sun </a:t>
            </a:r>
            <a:endParaRPr lang="en-GB" sz="1400" dirty="0">
              <a:latin typeface="Twinkl" panose="02000000000000000000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29020" y="1616627"/>
            <a:ext cx="2212472" cy="55399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winkl" panose="02000000000000000000" pitchFamily="2" charset="0"/>
              </a:rPr>
              <a:t>Night </a:t>
            </a:r>
          </a:p>
          <a:p>
            <a:r>
              <a:rPr lang="en-US" sz="1400" dirty="0">
                <a:latin typeface="Twinkl" panose="02000000000000000000" pitchFamily="2" charset="0"/>
              </a:rPr>
              <a:t>d</a:t>
            </a:r>
            <a:r>
              <a:rPr lang="en-US" sz="1400" dirty="0" smtClean="0">
                <a:latin typeface="Twinkl" panose="02000000000000000000" pitchFamily="2" charset="0"/>
              </a:rPr>
              <a:t>ark, asleep, moon, stars</a:t>
            </a:r>
            <a:endParaRPr lang="en-GB" sz="1400" dirty="0">
              <a:latin typeface="Twinkl" panose="02000000000000000000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3487" y="2173854"/>
            <a:ext cx="2205532" cy="76944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winkl" panose="02000000000000000000" pitchFamily="2" charset="0"/>
              </a:rPr>
              <a:t>Friend</a:t>
            </a:r>
          </a:p>
          <a:p>
            <a:r>
              <a:rPr lang="en-US" sz="1400" dirty="0" smtClean="0">
                <a:latin typeface="Twinkl" panose="02000000000000000000" pitchFamily="2" charset="0"/>
              </a:rPr>
              <a:t>smile, kind, share, happy, helping</a:t>
            </a:r>
            <a:endParaRPr lang="en-GB" sz="1400" dirty="0">
              <a:latin typeface="Twinkl" panose="02000000000000000000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29020" y="2168164"/>
            <a:ext cx="2205532" cy="76944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winkl" panose="02000000000000000000" pitchFamily="2" charset="0"/>
              </a:rPr>
              <a:t>Habitat &amp; Hibernate</a:t>
            </a:r>
          </a:p>
          <a:p>
            <a:r>
              <a:rPr lang="en-US" sz="1400" dirty="0" smtClean="0">
                <a:latin typeface="Twinkl" panose="02000000000000000000" pitchFamily="2" charset="0"/>
              </a:rPr>
              <a:t>sleep, warm, </a:t>
            </a:r>
            <a:r>
              <a:rPr lang="en-US" sz="1400" dirty="0" err="1" smtClean="0">
                <a:latin typeface="Twinkl" panose="02000000000000000000" pitchFamily="2" charset="0"/>
              </a:rPr>
              <a:t>cosy</a:t>
            </a:r>
            <a:r>
              <a:rPr lang="en-US" sz="1400" dirty="0" smtClean="0">
                <a:latin typeface="Twinkl" panose="02000000000000000000" pitchFamily="2" charset="0"/>
              </a:rPr>
              <a:t>, den, burrow, nocturnal</a:t>
            </a:r>
            <a:endParaRPr lang="en-GB" sz="1400" dirty="0">
              <a:latin typeface="Twinkl" panose="02000000000000000000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3487" y="2935145"/>
            <a:ext cx="2205532" cy="76944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winkl" panose="02000000000000000000" pitchFamily="2" charset="0"/>
              </a:rPr>
              <a:t>Animals</a:t>
            </a:r>
          </a:p>
          <a:p>
            <a:r>
              <a:rPr lang="en-US" sz="1400" dirty="0" smtClean="0">
                <a:latin typeface="Twinkl" panose="02000000000000000000" pitchFamily="2" charset="0"/>
              </a:rPr>
              <a:t>owl, owlet, bear, fox, badger, hedgehog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429020" y="2935145"/>
            <a:ext cx="2205533" cy="76944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winkl" panose="02000000000000000000" pitchFamily="2" charset="0"/>
              </a:rPr>
              <a:t>Chinese New Year</a:t>
            </a:r>
          </a:p>
          <a:p>
            <a:r>
              <a:rPr lang="en-US" sz="1400" dirty="0" smtClean="0">
                <a:latin typeface="Twinkl" panose="02000000000000000000" pitchFamily="2" charset="0"/>
              </a:rPr>
              <a:t>dragon, rabbit, Lunar New </a:t>
            </a:r>
            <a:r>
              <a:rPr lang="en-US" sz="1400" dirty="0">
                <a:latin typeface="Twinkl" panose="02000000000000000000" pitchFamily="2" charset="0"/>
              </a:rPr>
              <a:t>Y</a:t>
            </a:r>
            <a:r>
              <a:rPr lang="en-US" sz="1400" dirty="0" smtClean="0">
                <a:latin typeface="Twinkl" panose="02000000000000000000" pitchFamily="2" charset="0"/>
              </a:rPr>
              <a:t>ear</a:t>
            </a:r>
            <a:endParaRPr lang="en-GB" sz="1400" dirty="0">
              <a:latin typeface="Twinkl" panose="02000000000000000000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9227" y="3710276"/>
            <a:ext cx="4419586" cy="55399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winkl" panose="02000000000000000000" pitchFamily="2" charset="0"/>
              </a:rPr>
              <a:t>Valentine’s Day</a:t>
            </a:r>
          </a:p>
          <a:p>
            <a:pPr algn="ctr"/>
            <a:r>
              <a:rPr lang="en-US" sz="1400" dirty="0">
                <a:latin typeface="Twinkl" panose="02000000000000000000" pitchFamily="2" charset="0"/>
              </a:rPr>
              <a:t>l</a:t>
            </a:r>
            <a:r>
              <a:rPr lang="en-US" sz="1400" dirty="0" smtClean="0">
                <a:latin typeface="Twinkl" panose="02000000000000000000" pitchFamily="2" charset="0"/>
              </a:rPr>
              <a:t>ove, heart, special, care</a:t>
            </a:r>
            <a:endParaRPr lang="en-GB" sz="1400" dirty="0">
              <a:latin typeface="Twinkl" panose="02000000000000000000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4DADEA1-F22F-42E3-BECE-995832A10CD1}"/>
              </a:ext>
            </a:extLst>
          </p:cNvPr>
          <p:cNvSpPr txBox="1"/>
          <p:nvPr/>
        </p:nvSpPr>
        <p:spPr>
          <a:xfrm>
            <a:off x="151590" y="239244"/>
            <a:ext cx="9622161" cy="6418238"/>
          </a:xfrm>
          <a:prstGeom prst="rect">
            <a:avLst/>
          </a:prstGeom>
          <a:noFill/>
          <a:ln w="98425" cmpd="tri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3999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39950</TotalTime>
  <Words>125</Words>
  <Application>Microsoft Office PowerPoint</Application>
  <PresentationFormat>A4 Paper (210x297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Twinkl</vt:lpstr>
      <vt:lpstr>Twinkl ExtraBold</vt:lpstr>
      <vt:lpstr>Twinkl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sanchia watt</dc:creator>
  <cp:lastModifiedBy>Andrea Taylor</cp:lastModifiedBy>
  <cp:revision>112</cp:revision>
  <dcterms:created xsi:type="dcterms:W3CDTF">2022-04-25T20:16:20Z</dcterms:created>
  <dcterms:modified xsi:type="dcterms:W3CDTF">2023-01-08T22:13:26Z</dcterms:modified>
</cp:coreProperties>
</file>