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3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EF5610-CD46-4BEC-AF14-C67568C6E3DF}" type="datetimeFigureOut">
              <a:rPr lang="en-US" smtClean="0"/>
              <a:t>4/21/2015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778EE-ACEE-44AD-8F38-5C7D90743B5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EF5610-CD46-4BEC-AF14-C67568C6E3DF}" type="datetimeFigureOut">
              <a:rPr lang="en-US" smtClean="0"/>
              <a:t>4/21/2015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778EE-ACEE-44AD-8F38-5C7D90743B5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EF5610-CD46-4BEC-AF14-C67568C6E3DF}" type="datetimeFigureOut">
              <a:rPr lang="en-US" smtClean="0"/>
              <a:t>4/21/2015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778EE-ACEE-44AD-8F38-5C7D90743B5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EF5610-CD46-4BEC-AF14-C67568C6E3DF}" type="datetimeFigureOut">
              <a:rPr lang="en-US" smtClean="0"/>
              <a:t>4/21/2015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778EE-ACEE-44AD-8F38-5C7D90743B5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F5610-CD46-4BEC-AF14-C67568C6E3DF}" type="datetimeFigureOut">
              <a:rPr lang="en-US" smtClean="0"/>
              <a:t>4/21/2015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778EE-ACEE-44AD-8F38-5C7D90743B5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EF5610-CD46-4BEC-AF14-C67568C6E3DF}" type="datetimeFigureOut">
              <a:rPr lang="en-US" smtClean="0"/>
              <a:t>4/21/2015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778EE-ACEE-44AD-8F38-5C7D90743B5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EF5610-CD46-4BEC-AF14-C67568C6E3DF}" type="datetimeFigureOut">
              <a:rPr lang="en-US" smtClean="0"/>
              <a:t>4/21/2015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E778EE-ACEE-44AD-8F38-5C7D90743B5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EF5610-CD46-4BEC-AF14-C67568C6E3DF}" type="datetimeFigureOut">
              <a:rPr lang="en-US" smtClean="0"/>
              <a:t>4/21/2015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E778EE-ACEE-44AD-8F38-5C7D90743B5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F5610-CD46-4BEC-AF14-C67568C6E3DF}" type="datetimeFigureOut">
              <a:rPr lang="en-US" smtClean="0"/>
              <a:t>4/21/2015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E778EE-ACEE-44AD-8F38-5C7D90743B5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F5610-CD46-4BEC-AF14-C67568C6E3DF}" type="datetimeFigureOut">
              <a:rPr lang="en-US" smtClean="0"/>
              <a:t>4/21/2015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778EE-ACEE-44AD-8F38-5C7D90743B5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F5610-CD46-4BEC-AF14-C67568C6E3DF}" type="datetimeFigureOut">
              <a:rPr lang="en-US" smtClean="0"/>
              <a:t>4/21/2015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778EE-ACEE-44AD-8F38-5C7D90743B5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F5610-CD46-4BEC-AF14-C67568C6E3DF}" type="datetimeFigureOut">
              <a:rPr lang="en-US" smtClean="0"/>
              <a:t>4/21/2015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778EE-ACEE-44AD-8F38-5C7D90743B5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humbs.dreamstime.com/z/leafless-tree-border-made-bush-brunches-copy-space-31189348.jpg"/>
          <p:cNvPicPr/>
          <p:nvPr/>
        </p:nvPicPr>
        <p:blipFill>
          <a:blip r:embed="rId2"/>
          <a:srcRect/>
          <a:stretch>
            <a:fillRect/>
          </a:stretch>
        </p:blipFill>
        <p:spPr bwMode="auto">
          <a:xfrm rot="5400000">
            <a:off x="857232" y="-1428768"/>
            <a:ext cx="6858002" cy="9715537"/>
          </a:xfrm>
          <a:prstGeom prst="rect">
            <a:avLst/>
          </a:prstGeom>
          <a:noFill/>
          <a:ln w="9525">
            <a:noFill/>
            <a:miter lim="800000"/>
            <a:headEnd/>
            <a:tailEnd/>
          </a:ln>
        </p:spPr>
      </p:pic>
      <p:sp>
        <p:nvSpPr>
          <p:cNvPr id="1026" name="WordArt 2"/>
          <p:cNvSpPr>
            <a:spLocks noChangeArrowheads="1" noChangeShapeType="1" noTextEdit="1"/>
          </p:cNvSpPr>
          <p:nvPr/>
        </p:nvSpPr>
        <p:spPr bwMode="auto">
          <a:xfrm>
            <a:off x="3214678" y="1000108"/>
            <a:ext cx="2868612" cy="1225550"/>
          </a:xfrm>
          <a:prstGeom prst="rect">
            <a:avLst/>
          </a:prstGeom>
        </p:spPr>
        <p:txBody>
          <a:bodyPr wrap="none" fromWordArt="1">
            <a:prstTxWarp prst="textPlain">
              <a:avLst>
                <a:gd name="adj" fmla="val 50000"/>
              </a:avLst>
            </a:prstTxWarp>
          </a:bodyPr>
          <a:lstStyle/>
          <a:p>
            <a:pPr algn="ctr" rtl="0"/>
            <a:r>
              <a:rPr lang="en-GB" sz="3600" i="1" kern="10" spc="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St George's</a:t>
            </a:r>
            <a:endParaRPr lang="en-GB" sz="3600" i="1" kern="10" spc="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pic>
        <p:nvPicPr>
          <p:cNvPr id="6" name="Picture 5" descr="https://farm1.staticflickr.com/146/351230389_6169d157d5_o.jpg"/>
          <p:cNvPicPr/>
          <p:nvPr/>
        </p:nvPicPr>
        <p:blipFill>
          <a:blip r:embed="rId3" cstate="print"/>
          <a:srcRect/>
          <a:stretch>
            <a:fillRect/>
          </a:stretch>
        </p:blipFill>
        <p:spPr bwMode="auto">
          <a:xfrm>
            <a:off x="2928926" y="2428868"/>
            <a:ext cx="3545020" cy="2013231"/>
          </a:xfrm>
          <a:prstGeom prst="rect">
            <a:avLst/>
          </a:prstGeom>
          <a:noFill/>
          <a:ln w="9525">
            <a:noFill/>
            <a:miter lim="800000"/>
            <a:headEnd/>
            <a:tailEnd/>
          </a:ln>
        </p:spPr>
      </p:pic>
      <p:sp>
        <p:nvSpPr>
          <p:cNvPr id="1027" name="WordArt 3"/>
          <p:cNvSpPr>
            <a:spLocks noChangeArrowheads="1" noChangeShapeType="1" noTextEdit="1"/>
          </p:cNvSpPr>
          <p:nvPr/>
        </p:nvSpPr>
        <p:spPr bwMode="auto">
          <a:xfrm>
            <a:off x="3357554" y="3286124"/>
            <a:ext cx="2644785" cy="695318"/>
          </a:xfrm>
          <a:prstGeom prst="rect">
            <a:avLst/>
          </a:prstGeom>
        </p:spPr>
        <p:txBody>
          <a:bodyPr wrap="none" fromWordArt="1">
            <a:prstTxWarp prst="textPlain">
              <a:avLst>
                <a:gd name="adj" fmla="val 50000"/>
              </a:avLst>
            </a:prstTxWarp>
          </a:bodyPr>
          <a:lstStyle/>
          <a:p>
            <a:pPr algn="ctr" rtl="0"/>
            <a:r>
              <a:rPr lang="en-GB" sz="3600" i="1" kern="10" spc="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Dark Woods</a:t>
            </a:r>
            <a:endParaRPr lang="en-GB" sz="3600" i="1" kern="10" spc="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1028" name="WordArt 4"/>
          <p:cNvSpPr>
            <a:spLocks noChangeArrowheads="1" noChangeShapeType="1" noTextEdit="1"/>
          </p:cNvSpPr>
          <p:nvPr/>
        </p:nvSpPr>
        <p:spPr bwMode="auto">
          <a:xfrm>
            <a:off x="2928926" y="4929198"/>
            <a:ext cx="3449637" cy="644525"/>
          </a:xfrm>
          <a:prstGeom prst="rect">
            <a:avLst/>
          </a:prstGeom>
        </p:spPr>
        <p:txBody>
          <a:bodyPr wrap="none" fromWordArt="1">
            <a:prstTxWarp prst="textPlain">
              <a:avLst>
                <a:gd name="adj" fmla="val 50000"/>
              </a:avLst>
            </a:prstTxWarp>
          </a:bodyPr>
          <a:lstStyle/>
          <a:p>
            <a:pPr algn="ctr" rtl="0"/>
            <a:r>
              <a:rPr lang="en-GB" sz="3600" i="1" kern="10" spc="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Forest School</a:t>
            </a:r>
            <a:endParaRPr lang="en-GB" sz="3600" i="1" kern="10" spc="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Why?</a:t>
            </a:r>
            <a:endParaRPr lang="en-GB" dirty="0">
              <a:solidFill>
                <a:schemeClr val="bg1"/>
              </a:solidFill>
            </a:endParaRPr>
          </a:p>
        </p:txBody>
      </p:sp>
      <p:sp>
        <p:nvSpPr>
          <p:cNvPr id="3" name="Content Placeholder 2"/>
          <p:cNvSpPr>
            <a:spLocks noGrp="1"/>
          </p:cNvSpPr>
          <p:nvPr>
            <p:ph idx="1"/>
          </p:nvPr>
        </p:nvSpPr>
        <p:spPr>
          <a:xfrm>
            <a:off x="428596" y="1285861"/>
            <a:ext cx="8229600" cy="2286016"/>
          </a:xfrm>
        </p:spPr>
        <p:txBody>
          <a:bodyPr/>
          <a:lstStyle/>
          <a:p>
            <a:r>
              <a:rPr lang="en-GB" sz="2400" dirty="0">
                <a:solidFill>
                  <a:schemeClr val="bg1"/>
                </a:solidFill>
              </a:rPr>
              <a:t>At St George's we are enhancing our early years outdoor environment through weekly 'Dark Woods' sessions. These sessions offer our youngest children the opportunity to develop in ALL areas of the Foundation stage curriculum whilst keeping the </a:t>
            </a:r>
            <a:r>
              <a:rPr lang="en-GB" sz="2400" b="1" dirty="0">
                <a:solidFill>
                  <a:schemeClr val="bg1"/>
                </a:solidFill>
              </a:rPr>
              <a:t>'Characteristics of Effective Learning'</a:t>
            </a:r>
            <a:r>
              <a:rPr lang="en-GB" sz="2400" dirty="0">
                <a:solidFill>
                  <a:schemeClr val="bg1"/>
                </a:solidFill>
              </a:rPr>
              <a:t> at the heart of everything we do.</a:t>
            </a:r>
          </a:p>
          <a:p>
            <a:endParaRPr lang="en-GB" dirty="0"/>
          </a:p>
        </p:txBody>
      </p:sp>
      <p:sp>
        <p:nvSpPr>
          <p:cNvPr id="2050" name="AutoShape 2"/>
          <p:cNvSpPr>
            <a:spLocks noChangeArrowheads="1"/>
          </p:cNvSpPr>
          <p:nvPr/>
        </p:nvSpPr>
        <p:spPr bwMode="auto">
          <a:xfrm>
            <a:off x="285720" y="3929066"/>
            <a:ext cx="2590800" cy="2047875"/>
          </a:xfrm>
          <a:prstGeom prst="hexagon">
            <a:avLst>
              <a:gd name="adj" fmla="val 31628"/>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1" name="Rectangle 3"/>
          <p:cNvSpPr>
            <a:spLocks noChangeArrowheads="1"/>
          </p:cNvSpPr>
          <p:nvPr/>
        </p:nvSpPr>
        <p:spPr bwMode="auto">
          <a:xfrm>
            <a:off x="642910" y="4500570"/>
            <a:ext cx="2000264"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Finding out and exploring.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Playing with what they know.</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Being willing to have a go.</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AutoShape 4"/>
          <p:cNvSpPr>
            <a:spLocks noChangeArrowheads="1"/>
          </p:cNvSpPr>
          <p:nvPr/>
        </p:nvSpPr>
        <p:spPr bwMode="auto">
          <a:xfrm>
            <a:off x="3357554" y="3857628"/>
            <a:ext cx="2590800" cy="2047875"/>
          </a:xfrm>
          <a:prstGeom prst="hexagon">
            <a:avLst>
              <a:gd name="adj" fmla="val 31628"/>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p:cNvSpPr>
            <a:spLocks noChangeArrowheads="1"/>
          </p:cNvSpPr>
          <p:nvPr/>
        </p:nvSpPr>
        <p:spPr bwMode="auto">
          <a:xfrm>
            <a:off x="3714744" y="4286256"/>
            <a:ext cx="1928826"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Being involved and concentrating.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To keep trying.</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1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0000"/>
                </a:solidFill>
                <a:effectLst/>
                <a:latin typeface="+mj-lt"/>
                <a:ea typeface="Calibri" pitchFamily="34" charset="0"/>
                <a:cs typeface="Times New Roman" pitchFamily="18" charset="0"/>
              </a:rPr>
              <a:t>To enjoy achieving what they set out to</a:t>
            </a:r>
            <a:r>
              <a:rPr kumimoji="0" lang="en-GB" sz="1100" b="0"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mj-lt"/>
              <a:cs typeface="Arial" pitchFamily="34" charset="0"/>
            </a:endParaRPr>
          </a:p>
        </p:txBody>
      </p:sp>
      <p:sp>
        <p:nvSpPr>
          <p:cNvPr id="2054" name="AutoShape 6"/>
          <p:cNvSpPr>
            <a:spLocks noChangeArrowheads="1"/>
          </p:cNvSpPr>
          <p:nvPr/>
        </p:nvSpPr>
        <p:spPr bwMode="auto">
          <a:xfrm>
            <a:off x="6357950" y="3857628"/>
            <a:ext cx="2590800" cy="2047875"/>
          </a:xfrm>
          <a:prstGeom prst="hexagon">
            <a:avLst>
              <a:gd name="adj" fmla="val 31628"/>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5" name="Text Box 7"/>
          <p:cNvSpPr txBox="1">
            <a:spLocks noChangeArrowheads="1"/>
          </p:cNvSpPr>
          <p:nvPr/>
        </p:nvSpPr>
        <p:spPr bwMode="auto">
          <a:xfrm>
            <a:off x="6858016" y="4286256"/>
            <a:ext cx="1714500" cy="11239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1" i="0" u="none" strike="noStrike" cap="none" normalizeH="0" baseline="0" dirty="0" smtClean="0">
                <a:ln>
                  <a:noFill/>
                </a:ln>
                <a:solidFill>
                  <a:srgbClr val="FF0000"/>
                </a:solidFill>
                <a:effectLst/>
                <a:latin typeface="Calibri" pitchFamily="34" charset="0"/>
                <a:ea typeface="ＭＳ Ｐゴシック" pitchFamily="34" charset="-128"/>
              </a:rPr>
              <a:t>Having own ideas.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1" i="0" u="none" strike="noStrike" cap="none" normalizeH="0" baseline="0" dirty="0" smtClean="0">
                <a:ln>
                  <a:noFill/>
                </a:ln>
                <a:solidFill>
                  <a:srgbClr val="FF0000"/>
                </a:solidFill>
                <a:effectLst/>
                <a:latin typeface="Calibri" pitchFamily="34" charset="0"/>
                <a:ea typeface="ＭＳ Ｐゴシック" pitchFamily="34" charset="-128"/>
              </a:rPr>
              <a:t>Making links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1" i="0" u="none" strike="noStrike" cap="none" normalizeH="0" baseline="0" dirty="0" smtClean="0">
                <a:ln>
                  <a:noFill/>
                </a:ln>
                <a:solidFill>
                  <a:srgbClr val="FF0000"/>
                </a:solidFill>
                <a:effectLst/>
                <a:latin typeface="Calibri" pitchFamily="34" charset="0"/>
                <a:ea typeface="ＭＳ Ｐゴシック" pitchFamily="34" charset="-128"/>
              </a:rPr>
              <a:t>Choosing ways to do things.</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ppt_x"/>
                                          </p:val>
                                        </p:tav>
                                        <p:tav tm="100000">
                                          <p:val>
                                            <p:strVal val="#ppt_x"/>
                                          </p:val>
                                        </p:tav>
                                      </p:tavLst>
                                    </p:anim>
                                    <p:anim calcmode="lin" valueType="num">
                                      <p:cBhvr additive="base">
                                        <p:cTn id="1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additive="base">
                                        <p:cTn id="23" dur="500" fill="hold"/>
                                        <p:tgtEl>
                                          <p:spTgt spid="2052"/>
                                        </p:tgtEl>
                                        <p:attrNameLst>
                                          <p:attrName>ppt_x</p:attrName>
                                        </p:attrNameLst>
                                      </p:cBhvr>
                                      <p:tavLst>
                                        <p:tav tm="0">
                                          <p:val>
                                            <p:strVal val="#ppt_x"/>
                                          </p:val>
                                        </p:tav>
                                        <p:tav tm="100000">
                                          <p:val>
                                            <p:strVal val="#ppt_x"/>
                                          </p:val>
                                        </p:tav>
                                      </p:tavLst>
                                    </p:anim>
                                    <p:anim calcmode="lin" valueType="num">
                                      <p:cBhvr additive="base">
                                        <p:cTn id="24" dur="500" fill="hold"/>
                                        <p:tgtEl>
                                          <p:spTgt spid="20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additive="base">
                                        <p:cTn id="27" dur="500" fill="hold"/>
                                        <p:tgtEl>
                                          <p:spTgt spid="2053"/>
                                        </p:tgtEl>
                                        <p:attrNameLst>
                                          <p:attrName>ppt_x</p:attrName>
                                        </p:attrNameLst>
                                      </p:cBhvr>
                                      <p:tavLst>
                                        <p:tav tm="0">
                                          <p:val>
                                            <p:strVal val="#ppt_x"/>
                                          </p:val>
                                        </p:tav>
                                        <p:tav tm="100000">
                                          <p:val>
                                            <p:strVal val="#ppt_x"/>
                                          </p:val>
                                        </p:tav>
                                      </p:tavLst>
                                    </p:anim>
                                    <p:anim calcmode="lin" valueType="num">
                                      <p:cBhvr additive="base">
                                        <p:cTn id="2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54"/>
                                        </p:tgtEl>
                                        <p:attrNameLst>
                                          <p:attrName>style.visibility</p:attrName>
                                        </p:attrNameLst>
                                      </p:cBhvr>
                                      <p:to>
                                        <p:strVal val="visible"/>
                                      </p:to>
                                    </p:set>
                                    <p:anim calcmode="lin" valueType="num">
                                      <p:cBhvr additive="base">
                                        <p:cTn id="33" dur="500" fill="hold"/>
                                        <p:tgtEl>
                                          <p:spTgt spid="2054"/>
                                        </p:tgtEl>
                                        <p:attrNameLst>
                                          <p:attrName>ppt_x</p:attrName>
                                        </p:attrNameLst>
                                      </p:cBhvr>
                                      <p:tavLst>
                                        <p:tav tm="0">
                                          <p:val>
                                            <p:strVal val="#ppt_x"/>
                                          </p:val>
                                        </p:tav>
                                        <p:tav tm="100000">
                                          <p:val>
                                            <p:strVal val="#ppt_x"/>
                                          </p:val>
                                        </p:tav>
                                      </p:tavLst>
                                    </p:anim>
                                    <p:anim calcmode="lin" valueType="num">
                                      <p:cBhvr additive="base">
                                        <p:cTn id="34" dur="500" fill="hold"/>
                                        <p:tgtEl>
                                          <p:spTgt spid="205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55"/>
                                        </p:tgtEl>
                                        <p:attrNameLst>
                                          <p:attrName>style.visibility</p:attrName>
                                        </p:attrNameLst>
                                      </p:cBhvr>
                                      <p:to>
                                        <p:strVal val="visible"/>
                                      </p:to>
                                    </p:set>
                                    <p:anim calcmode="lin" valueType="num">
                                      <p:cBhvr additive="base">
                                        <p:cTn id="37" dur="500" fill="hold"/>
                                        <p:tgtEl>
                                          <p:spTgt spid="2055"/>
                                        </p:tgtEl>
                                        <p:attrNameLst>
                                          <p:attrName>ppt_x</p:attrName>
                                        </p:attrNameLst>
                                      </p:cBhvr>
                                      <p:tavLst>
                                        <p:tav tm="0">
                                          <p:val>
                                            <p:strVal val="#ppt_x"/>
                                          </p:val>
                                        </p:tav>
                                        <p:tav tm="100000">
                                          <p:val>
                                            <p:strVal val="#ppt_x"/>
                                          </p:val>
                                        </p:tav>
                                      </p:tavLst>
                                    </p:anim>
                                    <p:anim calcmode="lin" valueType="num">
                                      <p:cBhvr additive="base">
                                        <p:cTn id="3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p:bldP spid="2052" grpId="0" animBg="1"/>
      <p:bldP spid="2053" grpId="0"/>
      <p:bldP spid="2054" grpId="0" animBg="1"/>
      <p:bldP spid="20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images.clipartpanda.com/uproar-clipart-RidEex5i9.jpeg"/>
          <p:cNvPicPr/>
          <p:nvPr/>
        </p:nvPicPr>
        <p:blipFill>
          <a:blip r:embed="rId2" cstate="print"/>
          <a:srcRect/>
          <a:stretch>
            <a:fillRect/>
          </a:stretch>
        </p:blipFill>
        <p:spPr bwMode="auto">
          <a:xfrm>
            <a:off x="3486150" y="1995487"/>
            <a:ext cx="2171700" cy="2867025"/>
          </a:xfrm>
          <a:prstGeom prst="rect">
            <a:avLst/>
          </a:prstGeom>
          <a:blipFill>
            <a:blip r:embed="rId3"/>
            <a:tile tx="0" ty="0" sx="100000" sy="100000" flip="none" algn="tl"/>
          </a:blipFill>
          <a:ln w="9525">
            <a:noFill/>
            <a:miter lim="800000"/>
            <a:headEnd/>
            <a:tailEnd/>
          </a:ln>
        </p:spPr>
      </p:pic>
      <p:sp>
        <p:nvSpPr>
          <p:cNvPr id="15362" name="WordArt 2"/>
          <p:cNvSpPr>
            <a:spLocks noChangeArrowheads="1" noChangeShapeType="1" noTextEdit="1"/>
          </p:cNvSpPr>
          <p:nvPr/>
        </p:nvSpPr>
        <p:spPr bwMode="auto">
          <a:xfrm>
            <a:off x="3929058" y="2357430"/>
            <a:ext cx="1400175" cy="1028700"/>
          </a:xfrm>
          <a:prstGeom prst="rect">
            <a:avLst/>
          </a:prstGeom>
        </p:spPr>
        <p:txBody>
          <a:bodyPr wrap="none" fromWordArt="1">
            <a:prstTxWarp prst="textPlain">
              <a:avLst>
                <a:gd name="adj" fmla="val 50000"/>
              </a:avLst>
            </a:prstTxWarp>
          </a:bodyPr>
          <a:lstStyle/>
          <a:p>
            <a:pPr algn="ctr" rtl="0"/>
            <a:r>
              <a:rPr lang="en-GB" sz="3600" i="1" kern="10" spc="0" dirty="0" smtClean="0">
                <a:ln w="9525">
                  <a:solidFill>
                    <a:srgbClr val="000000"/>
                  </a:solidFill>
                  <a:round/>
                  <a:headEnd/>
                  <a:tailEnd/>
                </a:ln>
                <a:solidFill>
                  <a:schemeClr val="accent3"/>
                </a:solidFill>
                <a:effectLst>
                  <a:outerShdw dist="35921" dir="2700000" algn="ctr" rotWithShape="0">
                    <a:srgbClr val="808080">
                      <a:alpha val="80000"/>
                    </a:srgbClr>
                  </a:outerShdw>
                </a:effectLst>
                <a:latin typeface="Arial Black"/>
              </a:rPr>
              <a:t>In Dark woods </a:t>
            </a:r>
          </a:p>
          <a:p>
            <a:pPr algn="ctr" rtl="0"/>
            <a:r>
              <a:rPr lang="en-GB" sz="3600" i="1" kern="10" spc="0" dirty="0" smtClean="0">
                <a:ln w="9525">
                  <a:solidFill>
                    <a:srgbClr val="000000"/>
                  </a:solidFill>
                  <a:round/>
                  <a:headEnd/>
                  <a:tailEnd/>
                </a:ln>
                <a:solidFill>
                  <a:schemeClr val="accent3"/>
                </a:solidFill>
                <a:effectLst>
                  <a:outerShdw dist="35921" dir="2700000" algn="ctr" rotWithShape="0">
                    <a:srgbClr val="808080">
                      <a:alpha val="80000"/>
                    </a:srgbClr>
                  </a:outerShdw>
                </a:effectLst>
                <a:latin typeface="Arial Black"/>
              </a:rPr>
              <a:t>We can...</a:t>
            </a:r>
            <a:endParaRPr lang="en-GB" sz="3600" i="1" kern="10" spc="0" dirty="0">
              <a:ln w="9525">
                <a:solidFill>
                  <a:srgbClr val="000000"/>
                </a:solidFill>
                <a:round/>
                <a:headEnd/>
                <a:tailEnd/>
              </a:ln>
              <a:solidFill>
                <a:schemeClr val="accent3"/>
              </a:solidFill>
              <a:effectLst>
                <a:outerShdw dist="35921" dir="2700000" algn="ctr" rotWithShape="0">
                  <a:srgbClr val="808080">
                    <a:alpha val="80000"/>
                  </a:srgbClr>
                </a:outerShdw>
              </a:effectLst>
              <a:latin typeface="Arial Black"/>
            </a:endParaRPr>
          </a:p>
        </p:txBody>
      </p:sp>
      <p:sp>
        <p:nvSpPr>
          <p:cNvPr id="15363" name="Text Box 3"/>
          <p:cNvSpPr txBox="1">
            <a:spLocks noChangeArrowheads="1"/>
          </p:cNvSpPr>
          <p:nvPr/>
        </p:nvSpPr>
        <p:spPr bwMode="auto">
          <a:xfrm>
            <a:off x="357158" y="428604"/>
            <a:ext cx="1527175" cy="5953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Be resourceful and independent.</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64" name="Text Box 4"/>
          <p:cNvSpPr txBox="1">
            <a:spLocks noChangeArrowheads="1"/>
          </p:cNvSpPr>
          <p:nvPr/>
        </p:nvSpPr>
        <p:spPr bwMode="auto">
          <a:xfrm>
            <a:off x="1214414" y="1428736"/>
            <a:ext cx="1311275" cy="593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ＭＳ Ｐゴシック" pitchFamily="34" charset="-128"/>
              </a:rPr>
              <a:t>Take turns and wait our turn.</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5365" name="Text Box 5"/>
          <p:cNvSpPr txBox="1">
            <a:spLocks noChangeArrowheads="1"/>
          </p:cNvSpPr>
          <p:nvPr/>
        </p:nvSpPr>
        <p:spPr bwMode="auto">
          <a:xfrm>
            <a:off x="428596" y="3429000"/>
            <a:ext cx="1201738" cy="593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Develop our confidence</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66" name="Text Box 6"/>
          <p:cNvSpPr txBox="1">
            <a:spLocks noChangeArrowheads="1"/>
          </p:cNvSpPr>
          <p:nvPr/>
        </p:nvSpPr>
        <p:spPr bwMode="auto">
          <a:xfrm>
            <a:off x="500034" y="4929198"/>
            <a:ext cx="1212850" cy="5953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Develop our creativity</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67" name="Text Box 7"/>
          <p:cNvSpPr txBox="1">
            <a:spLocks noChangeArrowheads="1"/>
          </p:cNvSpPr>
          <p:nvPr/>
        </p:nvSpPr>
        <p:spPr bwMode="auto">
          <a:xfrm>
            <a:off x="2714612" y="428604"/>
            <a:ext cx="1333500" cy="5953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Work Together - teamwork</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68" name="Text Box 8"/>
          <p:cNvSpPr txBox="1">
            <a:spLocks noChangeArrowheads="1"/>
          </p:cNvSpPr>
          <p:nvPr/>
        </p:nvSpPr>
        <p:spPr bwMode="auto">
          <a:xfrm>
            <a:off x="2000232" y="4643446"/>
            <a:ext cx="1527175" cy="3571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Develop life skills</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69" name="Text Box 9"/>
          <p:cNvSpPr txBox="1">
            <a:spLocks noChangeArrowheads="1"/>
          </p:cNvSpPr>
          <p:nvPr/>
        </p:nvSpPr>
        <p:spPr bwMode="auto">
          <a:xfrm>
            <a:off x="2357422" y="3643314"/>
            <a:ext cx="1235075" cy="438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Make choices</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70" name="Text Box 10"/>
          <p:cNvSpPr txBox="1">
            <a:spLocks noChangeArrowheads="1"/>
          </p:cNvSpPr>
          <p:nvPr/>
        </p:nvSpPr>
        <p:spPr bwMode="auto">
          <a:xfrm>
            <a:off x="6143636" y="1714488"/>
            <a:ext cx="765175" cy="393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Explore</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71" name="Text Box 11"/>
          <p:cNvSpPr txBox="1">
            <a:spLocks noChangeArrowheads="1"/>
          </p:cNvSpPr>
          <p:nvPr/>
        </p:nvSpPr>
        <p:spPr bwMode="auto">
          <a:xfrm>
            <a:off x="7786710" y="1643050"/>
            <a:ext cx="684213" cy="3587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Learn</a:t>
            </a:r>
            <a:r>
              <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rPr>
              <a:t>.</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72" name="Text Box 12"/>
          <p:cNvSpPr txBox="1">
            <a:spLocks noChangeArrowheads="1"/>
          </p:cNvSpPr>
          <p:nvPr/>
        </p:nvSpPr>
        <p:spPr bwMode="auto">
          <a:xfrm>
            <a:off x="7143768" y="500042"/>
            <a:ext cx="1344612" cy="8302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ＭＳ Ｐゴシック" pitchFamily="34" charset="-128"/>
              </a:rPr>
              <a:t>Build and use our gross and fine motor skills</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5373" name="Text Box 13"/>
          <p:cNvSpPr txBox="1">
            <a:spLocks noChangeArrowheads="1"/>
          </p:cNvSpPr>
          <p:nvPr/>
        </p:nvSpPr>
        <p:spPr bwMode="auto">
          <a:xfrm>
            <a:off x="4929190" y="428604"/>
            <a:ext cx="1328738" cy="3508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Solve problems</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74" name="Text Box 14"/>
          <p:cNvSpPr txBox="1">
            <a:spLocks noChangeArrowheads="1"/>
          </p:cNvSpPr>
          <p:nvPr/>
        </p:nvSpPr>
        <p:spPr bwMode="auto">
          <a:xfrm>
            <a:off x="1285852" y="2500306"/>
            <a:ext cx="1527175" cy="593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Develop and use language skills</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75" name="Text Box 15"/>
          <p:cNvSpPr txBox="1">
            <a:spLocks noChangeArrowheads="1"/>
          </p:cNvSpPr>
          <p:nvPr/>
        </p:nvSpPr>
        <p:spPr bwMode="auto">
          <a:xfrm>
            <a:off x="6786578" y="2500306"/>
            <a:ext cx="1498600" cy="593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Learn to take and manage risks</a:t>
            </a:r>
            <a:r>
              <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rPr>
              <a:t>.</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76" name="Text Box 16"/>
          <p:cNvSpPr txBox="1">
            <a:spLocks noChangeArrowheads="1"/>
          </p:cNvSpPr>
          <p:nvPr/>
        </p:nvSpPr>
        <p:spPr bwMode="auto">
          <a:xfrm>
            <a:off x="7000892" y="4786322"/>
            <a:ext cx="1527175" cy="593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Test out our good ideas.</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77" name="Text Box 17"/>
          <p:cNvSpPr txBox="1">
            <a:spLocks noChangeArrowheads="1"/>
          </p:cNvSpPr>
          <p:nvPr/>
        </p:nvSpPr>
        <p:spPr bwMode="auto">
          <a:xfrm>
            <a:off x="7286644" y="3786190"/>
            <a:ext cx="1235075" cy="595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ＭＳ Ｐゴシック" pitchFamily="34" charset="-128"/>
              </a:rPr>
              <a:t>Develop our physical skills</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378" name="Text Box 18"/>
          <p:cNvSpPr txBox="1">
            <a:spLocks noChangeArrowheads="1"/>
          </p:cNvSpPr>
          <p:nvPr/>
        </p:nvSpPr>
        <p:spPr bwMode="auto">
          <a:xfrm>
            <a:off x="4857752" y="4214818"/>
            <a:ext cx="1820862" cy="6111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ＭＳ Ｐゴシック" pitchFamily="34" charset="-128"/>
              </a:rPr>
              <a:t>learn about and care for our environment</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22" name="Rectangle 21"/>
          <p:cNvSpPr/>
          <p:nvPr/>
        </p:nvSpPr>
        <p:spPr>
          <a:xfrm>
            <a:off x="3000364" y="5500702"/>
            <a:ext cx="3518720"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Have Fun!!!</a:t>
            </a:r>
            <a:endParaRPr lang="en-US" sz="5400" b="1" cap="none" spc="0" dirty="0">
              <a:ln/>
              <a:solidFill>
                <a:schemeClr val="accent3"/>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par>
                                <p:cTn id="7" presetID="7" presetClass="entr" presetSubtype="4" fill="hold" grpId="0" nodeType="withEffect">
                                  <p:stCondLst>
                                    <p:cond delay="0"/>
                                  </p:stCondLst>
                                  <p:childTnLst>
                                    <p:set>
                                      <p:cBhvr>
                                        <p:cTn id="8" dur="1" fill="hold">
                                          <p:stCondLst>
                                            <p:cond delay="0"/>
                                          </p:stCondLst>
                                        </p:cTn>
                                        <p:tgtEl>
                                          <p:spTgt spid="15362"/>
                                        </p:tgtEl>
                                        <p:attrNameLst>
                                          <p:attrName>style.visibility</p:attrName>
                                        </p:attrNameLst>
                                      </p:cBhvr>
                                      <p:to>
                                        <p:strVal val="visible"/>
                                      </p:to>
                                    </p:set>
                                    <p:anim calcmode="lin" valueType="num">
                                      <p:cBhvr additive="base">
                                        <p:cTn id="9" dur="1000" fill="hold"/>
                                        <p:tgtEl>
                                          <p:spTgt spid="15362"/>
                                        </p:tgtEl>
                                        <p:attrNameLst>
                                          <p:attrName>ppt_x</p:attrName>
                                        </p:attrNameLst>
                                      </p:cBhvr>
                                      <p:tavLst>
                                        <p:tav tm="0">
                                          <p:val>
                                            <p:strVal val="#ppt_x"/>
                                          </p:val>
                                        </p:tav>
                                        <p:tav tm="100000">
                                          <p:val>
                                            <p:strVal val="#ppt_x"/>
                                          </p:val>
                                        </p:tav>
                                      </p:tavLst>
                                    </p:anim>
                                    <p:anim calcmode="lin" valueType="num">
                                      <p:cBhvr additive="base">
                                        <p:cTn id="10" dur="10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7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3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3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P spid="15364" grpId="0" animBg="1"/>
      <p:bldP spid="15365" grpId="0" animBg="1"/>
      <p:bldP spid="15366" grpId="0" animBg="1"/>
      <p:bldP spid="15367" grpId="0" animBg="1"/>
      <p:bldP spid="15368" grpId="0" animBg="1"/>
      <p:bldP spid="15369" grpId="0" animBg="1"/>
      <p:bldP spid="15370" grpId="0" animBg="1"/>
      <p:bldP spid="15371" grpId="0" animBg="1"/>
      <p:bldP spid="15372" grpId="0" animBg="1"/>
      <p:bldP spid="15373" grpId="0" animBg="1"/>
      <p:bldP spid="15374" grpId="0" animBg="1"/>
      <p:bldP spid="15375" grpId="0" animBg="1"/>
      <p:bldP spid="15376" grpId="0" animBg="1"/>
      <p:bldP spid="15377" grpId="0" animBg="1"/>
      <p:bldP spid="15378"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1040758.JPG"/>
          <p:cNvPicPr>
            <a:picLocks noChangeAspect="1"/>
          </p:cNvPicPr>
          <p:nvPr/>
        </p:nvPicPr>
        <p:blipFill>
          <a:blip r:embed="rId2" cstate="print"/>
          <a:stretch>
            <a:fillRect/>
          </a:stretch>
        </p:blipFill>
        <p:spPr>
          <a:xfrm rot="15830346">
            <a:off x="15599" y="724577"/>
            <a:ext cx="2702980" cy="2027235"/>
          </a:xfrm>
          <a:prstGeom prst="rect">
            <a:avLst/>
          </a:prstGeom>
        </p:spPr>
      </p:pic>
      <p:pic>
        <p:nvPicPr>
          <p:cNvPr id="10" name="Picture 9" descr="P1040754.JPG"/>
          <p:cNvPicPr>
            <a:picLocks noChangeAspect="1"/>
          </p:cNvPicPr>
          <p:nvPr/>
        </p:nvPicPr>
        <p:blipFill>
          <a:blip r:embed="rId3" cstate="print"/>
          <a:stretch>
            <a:fillRect/>
          </a:stretch>
        </p:blipFill>
        <p:spPr>
          <a:xfrm>
            <a:off x="3286116" y="428604"/>
            <a:ext cx="2952771" cy="2214578"/>
          </a:xfrm>
          <a:prstGeom prst="rect">
            <a:avLst/>
          </a:prstGeom>
        </p:spPr>
      </p:pic>
      <p:pic>
        <p:nvPicPr>
          <p:cNvPr id="11" name="Picture 10" descr="P1050341.JPG"/>
          <p:cNvPicPr>
            <a:picLocks noChangeAspect="1"/>
          </p:cNvPicPr>
          <p:nvPr/>
        </p:nvPicPr>
        <p:blipFill>
          <a:blip r:embed="rId4" cstate="print"/>
          <a:stretch>
            <a:fillRect/>
          </a:stretch>
        </p:blipFill>
        <p:spPr>
          <a:xfrm>
            <a:off x="285720" y="3929066"/>
            <a:ext cx="3047989" cy="2285992"/>
          </a:xfrm>
          <a:prstGeom prst="rect">
            <a:avLst/>
          </a:prstGeom>
        </p:spPr>
      </p:pic>
      <p:pic>
        <p:nvPicPr>
          <p:cNvPr id="12" name="Picture 11" descr="P1050354.JPG"/>
          <p:cNvPicPr>
            <a:picLocks noChangeAspect="1"/>
          </p:cNvPicPr>
          <p:nvPr/>
        </p:nvPicPr>
        <p:blipFill>
          <a:blip r:embed="rId5" cstate="print"/>
          <a:stretch>
            <a:fillRect/>
          </a:stretch>
        </p:blipFill>
        <p:spPr>
          <a:xfrm>
            <a:off x="5857884" y="3929066"/>
            <a:ext cx="3071802" cy="2303852"/>
          </a:xfrm>
          <a:prstGeom prst="rect">
            <a:avLst/>
          </a:prstGeom>
        </p:spPr>
      </p:pic>
      <p:pic>
        <p:nvPicPr>
          <p:cNvPr id="15" name="Picture 14" descr="P1050346.JPG"/>
          <p:cNvPicPr>
            <a:picLocks noChangeAspect="1"/>
          </p:cNvPicPr>
          <p:nvPr/>
        </p:nvPicPr>
        <p:blipFill>
          <a:blip r:embed="rId6" cstate="print"/>
          <a:stretch>
            <a:fillRect/>
          </a:stretch>
        </p:blipFill>
        <p:spPr>
          <a:xfrm rot="6310801">
            <a:off x="6616247" y="1023874"/>
            <a:ext cx="2545978" cy="1909484"/>
          </a:xfrm>
          <a:prstGeom prst="rect">
            <a:avLst/>
          </a:prstGeom>
        </p:spPr>
      </p:pic>
      <p:pic>
        <p:nvPicPr>
          <p:cNvPr id="16386" name="Picture 2" descr="C:\Users\Teresa Mawtus\AppData\Local\Microsoft\Windows\INetCache\IE\7Q1WNCCO\maple_leaf_by_marbrure-d68v6zf[1].jpg"/>
          <p:cNvPicPr>
            <a:picLocks noChangeAspect="1" noChangeArrowheads="1"/>
          </p:cNvPicPr>
          <p:nvPr/>
        </p:nvPicPr>
        <p:blipFill>
          <a:blip r:embed="rId7" cstate="print"/>
          <a:srcRect/>
          <a:stretch>
            <a:fillRect/>
          </a:stretch>
        </p:blipFill>
        <p:spPr bwMode="auto">
          <a:xfrm rot="1021423">
            <a:off x="3312723" y="2793112"/>
            <a:ext cx="1224944" cy="1341127"/>
          </a:xfrm>
          <a:prstGeom prst="rect">
            <a:avLst/>
          </a:prstGeom>
          <a:noFill/>
        </p:spPr>
      </p:pic>
      <p:pic>
        <p:nvPicPr>
          <p:cNvPr id="16387" name="Picture 3" descr="C:\Users\Teresa Mawtus\AppData\Local\Microsoft\Windows\INetCache\IE\ZELW33C9\red_maple_leaf_sjpg3598[1].jpg"/>
          <p:cNvPicPr>
            <a:picLocks noChangeAspect="1" noChangeArrowheads="1"/>
          </p:cNvPicPr>
          <p:nvPr/>
        </p:nvPicPr>
        <p:blipFill>
          <a:blip r:embed="rId8" cstate="print"/>
          <a:srcRect/>
          <a:stretch>
            <a:fillRect/>
          </a:stretch>
        </p:blipFill>
        <p:spPr bwMode="auto">
          <a:xfrm rot="8937783">
            <a:off x="4672352" y="2860722"/>
            <a:ext cx="1198215" cy="1276202"/>
          </a:xfrm>
          <a:prstGeom prst="rect">
            <a:avLst/>
          </a:prstGeom>
          <a:noFill/>
        </p:spPr>
      </p:pic>
      <p:pic>
        <p:nvPicPr>
          <p:cNvPr id="16388" name="Picture 4" descr="C:\Users\Teresa Mawtus\AppData\Local\Microsoft\Windows\INetCache\IE\VAL7TG8O\leaf[1].jpg"/>
          <p:cNvPicPr>
            <a:picLocks noChangeAspect="1" noChangeArrowheads="1"/>
          </p:cNvPicPr>
          <p:nvPr/>
        </p:nvPicPr>
        <p:blipFill>
          <a:blip r:embed="rId9"/>
          <a:srcRect/>
          <a:stretch>
            <a:fillRect/>
          </a:stretch>
        </p:blipFill>
        <p:spPr bwMode="auto">
          <a:xfrm>
            <a:off x="4000496" y="4714884"/>
            <a:ext cx="1492953" cy="16430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nodeType="withEffect">
                                  <p:stCondLst>
                                    <p:cond delay="0"/>
                                  </p:stCondLst>
                                  <p:childTnLst>
                                    <p:set>
                                      <p:cBhvr>
                                        <p:cTn id="25" dur="1" fill="hold">
                                          <p:stCondLst>
                                            <p:cond delay="0"/>
                                          </p:stCondLst>
                                        </p:cTn>
                                        <p:tgtEl>
                                          <p:spTgt spid="16386"/>
                                        </p:tgtEl>
                                        <p:attrNameLst>
                                          <p:attrName>style.visibility</p:attrName>
                                        </p:attrNameLst>
                                      </p:cBhvr>
                                      <p:to>
                                        <p:strVal val="visible"/>
                                      </p:to>
                                    </p:set>
                                    <p:animEffect transition="in" filter="dissolve">
                                      <p:cBhvr>
                                        <p:cTn id="26" dur="500"/>
                                        <p:tgtEl>
                                          <p:spTgt spid="16386"/>
                                        </p:tgtEl>
                                      </p:cBhvr>
                                    </p:animEffect>
                                  </p:childTnLst>
                                </p:cTn>
                              </p:par>
                              <p:par>
                                <p:cTn id="27" presetID="9" presetClass="entr" presetSubtype="0" fill="hold" nodeType="withEffect">
                                  <p:stCondLst>
                                    <p:cond delay="0"/>
                                  </p:stCondLst>
                                  <p:childTnLst>
                                    <p:set>
                                      <p:cBhvr>
                                        <p:cTn id="28" dur="1" fill="hold">
                                          <p:stCondLst>
                                            <p:cond delay="0"/>
                                          </p:stCondLst>
                                        </p:cTn>
                                        <p:tgtEl>
                                          <p:spTgt spid="16387"/>
                                        </p:tgtEl>
                                        <p:attrNameLst>
                                          <p:attrName>style.visibility</p:attrName>
                                        </p:attrNameLst>
                                      </p:cBhvr>
                                      <p:to>
                                        <p:strVal val="visible"/>
                                      </p:to>
                                    </p:set>
                                    <p:animEffect transition="in" filter="dissolve">
                                      <p:cBhvr>
                                        <p:cTn id="29" dur="500"/>
                                        <p:tgtEl>
                                          <p:spTgt spid="16387"/>
                                        </p:tgtEl>
                                      </p:cBhvr>
                                    </p:animEffect>
                                  </p:childTnLst>
                                </p:cTn>
                              </p:par>
                              <p:par>
                                <p:cTn id="30" presetID="9" presetClass="entr" presetSubtype="0" fill="hold" nodeType="withEffect">
                                  <p:stCondLst>
                                    <p:cond delay="0"/>
                                  </p:stCondLst>
                                  <p:childTnLst>
                                    <p:set>
                                      <p:cBhvr>
                                        <p:cTn id="31" dur="1" fill="hold">
                                          <p:stCondLst>
                                            <p:cond delay="0"/>
                                          </p:stCondLst>
                                        </p:cTn>
                                        <p:tgtEl>
                                          <p:spTgt spid="16388"/>
                                        </p:tgtEl>
                                        <p:attrNameLst>
                                          <p:attrName>style.visibility</p:attrName>
                                        </p:attrNameLst>
                                      </p:cBhvr>
                                      <p:to>
                                        <p:strVal val="visible"/>
                                      </p:to>
                                    </p:set>
                                    <p:animEffect transition="in" filter="dissolve">
                                      <p:cBhvr>
                                        <p:cTn id="3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5984" y="3000372"/>
            <a:ext cx="488629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RISK!!!</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285720" y="285728"/>
            <a:ext cx="5214974" cy="3046988"/>
          </a:xfrm>
          <a:prstGeom prst="rect">
            <a:avLst/>
          </a:prstGeom>
        </p:spPr>
        <p:txBody>
          <a:bodyPr wrap="square">
            <a:spAutoFit/>
          </a:bodyPr>
          <a:lstStyle/>
          <a:p>
            <a:r>
              <a:rPr lang="en-GB" sz="2400" dirty="0">
                <a:solidFill>
                  <a:schemeClr val="bg1"/>
                </a:solidFill>
              </a:rPr>
              <a:t>Although we are encouraging our children to take risks during our Dark Woods sessions, these risks have to be assessed and managed carefully. There are a few rules and 'things we need to remember' each session in order to maintain the safety of both children and staff. </a:t>
            </a:r>
          </a:p>
        </p:txBody>
      </p:sp>
      <p:sp>
        <p:nvSpPr>
          <p:cNvPr id="18435" name="Rectangle 3"/>
          <p:cNvSpPr>
            <a:spLocks noChangeArrowheads="1"/>
          </p:cNvSpPr>
          <p:nvPr/>
        </p:nvSpPr>
        <p:spPr bwMode="auto">
          <a:xfrm>
            <a:off x="214282" y="4643446"/>
            <a:ext cx="585788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These </a:t>
            </a:r>
            <a:r>
              <a:rPr kumimoji="0" lang="en-GB" sz="2400" b="1" i="0" u="sng" strike="noStrike" cap="none" normalizeH="0" baseline="0" dirty="0" smtClean="0">
                <a:ln>
                  <a:noFill/>
                </a:ln>
                <a:solidFill>
                  <a:schemeClr val="bg1"/>
                </a:solidFill>
                <a:effectLst/>
                <a:latin typeface="Calibri" pitchFamily="34" charset="0"/>
                <a:ea typeface="Calibri" pitchFamily="34" charset="0"/>
                <a:cs typeface="Times New Roman" pitchFamily="18" charset="0"/>
              </a:rPr>
              <a:t>basic rules</a:t>
            </a:r>
            <a:r>
              <a:rPr kumimoji="0" lang="en-GB"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will be drawn up with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the children during their first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session in the woods and will be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re-visited at the start of each session.</a:t>
            </a:r>
            <a:endParaRPr kumimoji="0" lang="en-GB"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0" name="TextBox 9"/>
          <p:cNvSpPr txBox="1"/>
          <p:nvPr/>
        </p:nvSpPr>
        <p:spPr>
          <a:xfrm>
            <a:off x="6072166" y="1571612"/>
            <a:ext cx="3071834" cy="4062651"/>
          </a:xfrm>
          <a:prstGeom prst="rect">
            <a:avLst/>
          </a:prstGeom>
          <a:noFill/>
        </p:spPr>
        <p:txBody>
          <a:bodyPr wrap="square" rtlCol="0">
            <a:spAutoFit/>
          </a:bodyPr>
          <a:lstStyle/>
          <a:p>
            <a:pPr>
              <a:buFont typeface="Arial" pitchFamily="34" charset="0"/>
              <a:buChar char="•"/>
            </a:pPr>
            <a:r>
              <a:rPr lang="en-GB" sz="2400" dirty="0" smtClean="0">
                <a:solidFill>
                  <a:schemeClr val="bg1"/>
                </a:solidFill>
              </a:rPr>
              <a:t>Establishing Boundaries.</a:t>
            </a:r>
          </a:p>
          <a:p>
            <a:pPr>
              <a:buFont typeface="Arial" pitchFamily="34" charset="0"/>
              <a:buChar char="•"/>
            </a:pPr>
            <a:r>
              <a:rPr lang="en-GB" sz="2400" dirty="0" smtClean="0">
                <a:solidFill>
                  <a:schemeClr val="bg1"/>
                </a:solidFill>
              </a:rPr>
              <a:t>Picking up sticks and stones.</a:t>
            </a:r>
          </a:p>
          <a:p>
            <a:pPr>
              <a:buFont typeface="Arial" pitchFamily="34" charset="0"/>
              <a:buChar char="•"/>
            </a:pPr>
            <a:r>
              <a:rPr lang="en-GB" sz="2400" dirty="0" smtClean="0">
                <a:solidFill>
                  <a:schemeClr val="bg1"/>
                </a:solidFill>
              </a:rPr>
              <a:t>Tree climbing.</a:t>
            </a:r>
          </a:p>
          <a:p>
            <a:pPr>
              <a:buFont typeface="Arial" pitchFamily="34" charset="0"/>
              <a:buChar char="•"/>
            </a:pPr>
            <a:r>
              <a:rPr lang="en-GB" sz="2400" dirty="0" smtClean="0">
                <a:solidFill>
                  <a:schemeClr val="bg1"/>
                </a:solidFill>
              </a:rPr>
              <a:t>Rope and string use.</a:t>
            </a:r>
          </a:p>
          <a:p>
            <a:pPr>
              <a:buFont typeface="Arial" pitchFamily="34" charset="0"/>
              <a:buChar char="•"/>
            </a:pPr>
            <a:r>
              <a:rPr lang="en-GB" sz="2400" dirty="0" smtClean="0">
                <a:solidFill>
                  <a:schemeClr val="bg1"/>
                </a:solidFill>
              </a:rPr>
              <a:t>Toileting.</a:t>
            </a:r>
          </a:p>
          <a:p>
            <a:pPr>
              <a:buFont typeface="Arial" pitchFamily="34" charset="0"/>
              <a:buChar char="•"/>
            </a:pPr>
            <a:r>
              <a:rPr lang="en-GB" sz="2400" dirty="0" smtClean="0">
                <a:solidFill>
                  <a:schemeClr val="bg1"/>
                </a:solidFill>
              </a:rPr>
              <a:t>Eating and drinking.</a:t>
            </a:r>
          </a:p>
          <a:p>
            <a:pPr>
              <a:buFont typeface="Arial" pitchFamily="34" charset="0"/>
              <a:buChar char="•"/>
            </a:pPr>
            <a:r>
              <a:rPr lang="en-GB" sz="2400" dirty="0" smtClean="0">
                <a:solidFill>
                  <a:schemeClr val="bg1"/>
                </a:solidFill>
              </a:rPr>
              <a:t>Using tools</a:t>
            </a:r>
          </a:p>
          <a:p>
            <a:pPr>
              <a:buFont typeface="Arial" pitchFamily="34" charset="0"/>
              <a:buChar char="•"/>
            </a:pPr>
            <a:r>
              <a:rPr lang="en-GB" sz="2400" dirty="0" smtClean="0">
                <a:solidFill>
                  <a:schemeClr val="bg1"/>
                </a:solidFill>
              </a:rPr>
              <a:t>Lighting fires.</a:t>
            </a:r>
          </a:p>
          <a:p>
            <a:pPr>
              <a:buFont typeface="Arial" pitchFamily="34" charset="0"/>
              <a:buChar char="•"/>
            </a:pP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dissolve">
                                      <p:cBhvr>
                                        <p:cTn id="18" dur="500"/>
                                        <p:tgtEl>
                                          <p:spTgt spid="1843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843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40605.JPG"/>
          <p:cNvPicPr>
            <a:picLocks noChangeAspect="1"/>
          </p:cNvPicPr>
          <p:nvPr/>
        </p:nvPicPr>
        <p:blipFill>
          <a:blip r:embed="rId2" cstate="print"/>
          <a:stretch>
            <a:fillRect/>
          </a:stretch>
        </p:blipFill>
        <p:spPr>
          <a:xfrm rot="5400000">
            <a:off x="2418446" y="1653464"/>
            <a:ext cx="4655340" cy="3491505"/>
          </a:xfrm>
          <a:prstGeom prst="rect">
            <a:avLst/>
          </a:prstGeom>
        </p:spPr>
      </p:pic>
      <p:sp>
        <p:nvSpPr>
          <p:cNvPr id="6" name="TextBox 5"/>
          <p:cNvSpPr txBox="1"/>
          <p:nvPr/>
        </p:nvSpPr>
        <p:spPr>
          <a:xfrm>
            <a:off x="357158" y="357166"/>
            <a:ext cx="2571768" cy="3046988"/>
          </a:xfrm>
          <a:prstGeom prst="rect">
            <a:avLst/>
          </a:prstGeom>
          <a:noFill/>
        </p:spPr>
        <p:txBody>
          <a:bodyPr wrap="square" rtlCol="0">
            <a:spAutoFit/>
          </a:bodyPr>
          <a:lstStyle/>
          <a:p>
            <a:r>
              <a:rPr lang="en-GB" sz="3200" dirty="0" smtClean="0">
                <a:solidFill>
                  <a:schemeClr val="bg1"/>
                </a:solidFill>
              </a:rPr>
              <a:t>Clothing!</a:t>
            </a:r>
          </a:p>
          <a:p>
            <a:endParaRPr lang="en-GB" sz="3200" dirty="0">
              <a:solidFill>
                <a:schemeClr val="bg1"/>
              </a:solidFill>
            </a:endParaRPr>
          </a:p>
          <a:p>
            <a:r>
              <a:rPr lang="en-GB" sz="3200" dirty="0" smtClean="0">
                <a:solidFill>
                  <a:schemeClr val="bg1"/>
                </a:solidFill>
              </a:rPr>
              <a:t>Weather!</a:t>
            </a:r>
          </a:p>
          <a:p>
            <a:endParaRPr lang="en-GB" sz="3200" dirty="0">
              <a:solidFill>
                <a:schemeClr val="bg1"/>
              </a:solidFill>
            </a:endParaRPr>
          </a:p>
          <a:p>
            <a:r>
              <a:rPr lang="en-GB" sz="3200" dirty="0" smtClean="0">
                <a:solidFill>
                  <a:schemeClr val="bg1"/>
                </a:solidFill>
              </a:rPr>
              <a:t>Consent forms.</a:t>
            </a:r>
            <a:endParaRPr lang="en-GB" sz="3200" dirty="0">
              <a:solidFill>
                <a:schemeClr val="bg1"/>
              </a:solidFill>
            </a:endParaRPr>
          </a:p>
        </p:txBody>
      </p:sp>
      <p:sp>
        <p:nvSpPr>
          <p:cNvPr id="8" name="TextBox 7"/>
          <p:cNvSpPr txBox="1"/>
          <p:nvPr/>
        </p:nvSpPr>
        <p:spPr>
          <a:xfrm>
            <a:off x="6715140" y="2000240"/>
            <a:ext cx="2214578" cy="2554545"/>
          </a:xfrm>
          <a:prstGeom prst="rect">
            <a:avLst/>
          </a:prstGeom>
          <a:noFill/>
        </p:spPr>
        <p:txBody>
          <a:bodyPr wrap="square" rtlCol="0">
            <a:spAutoFit/>
          </a:bodyPr>
          <a:lstStyle/>
          <a:p>
            <a:r>
              <a:rPr lang="en-GB" sz="3200" dirty="0" smtClean="0">
                <a:solidFill>
                  <a:schemeClr val="bg1"/>
                </a:solidFill>
              </a:rPr>
              <a:t>Sessions</a:t>
            </a:r>
          </a:p>
          <a:p>
            <a:endParaRPr lang="en-GB" sz="3200" dirty="0" smtClean="0">
              <a:solidFill>
                <a:schemeClr val="bg1"/>
              </a:solidFill>
            </a:endParaRPr>
          </a:p>
          <a:p>
            <a:r>
              <a:rPr lang="en-GB" sz="3200" dirty="0" smtClean="0">
                <a:solidFill>
                  <a:schemeClr val="bg1"/>
                </a:solidFill>
              </a:rPr>
              <a:t>Adult help</a:t>
            </a:r>
          </a:p>
          <a:p>
            <a:endParaRPr lang="en-GB" sz="3200" dirty="0">
              <a:solidFill>
                <a:schemeClr val="bg1"/>
              </a:solidFill>
            </a:endParaRPr>
          </a:p>
          <a:p>
            <a:r>
              <a:rPr lang="en-GB" sz="3200" dirty="0" smtClean="0">
                <a:solidFill>
                  <a:schemeClr val="bg1"/>
                </a:solidFill>
              </a:rPr>
              <a:t>First aid</a:t>
            </a:r>
            <a:endParaRPr lang="en-GB" sz="3200" dirty="0">
              <a:solidFill>
                <a:schemeClr val="bg1"/>
              </a:solidFill>
            </a:endParaRPr>
          </a:p>
        </p:txBody>
      </p:sp>
      <p:sp>
        <p:nvSpPr>
          <p:cNvPr id="9" name="TextBox 8"/>
          <p:cNvSpPr txBox="1"/>
          <p:nvPr/>
        </p:nvSpPr>
        <p:spPr>
          <a:xfrm>
            <a:off x="3286116" y="5857892"/>
            <a:ext cx="2928958" cy="584775"/>
          </a:xfrm>
          <a:prstGeom prst="rect">
            <a:avLst/>
          </a:prstGeom>
          <a:noFill/>
        </p:spPr>
        <p:txBody>
          <a:bodyPr wrap="square" rtlCol="0">
            <a:spAutoFit/>
          </a:bodyPr>
          <a:lstStyle/>
          <a:p>
            <a:r>
              <a:rPr lang="en-GB" sz="3200" dirty="0" smtClean="0">
                <a:solidFill>
                  <a:schemeClr val="bg1"/>
                </a:solidFill>
              </a:rPr>
              <a:t>Any Questions?</a:t>
            </a:r>
            <a:endParaRPr lang="en-GB"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312</Words>
  <Application>Microsoft Office PowerPoint</Application>
  <PresentationFormat>On-screen Show (4:3)</PresentationFormat>
  <Paragraphs>62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Why?</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Teresa Mawtus</dc:creator>
  <cp:lastModifiedBy>Teresa Mawtus</cp:lastModifiedBy>
  <cp:revision>10</cp:revision>
  <dcterms:created xsi:type="dcterms:W3CDTF">2015-04-21T20:01:16Z</dcterms:created>
  <dcterms:modified xsi:type="dcterms:W3CDTF">2015-04-21T21:25:39Z</dcterms:modified>
</cp:coreProperties>
</file>