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257" r:id="rId3"/>
    <p:sldId id="274" r:id="rId4"/>
    <p:sldId id="259" r:id="rId5"/>
    <p:sldId id="258" r:id="rId6"/>
    <p:sldId id="275" r:id="rId7"/>
    <p:sldId id="281" r:id="rId8"/>
    <p:sldId id="271" r:id="rId9"/>
    <p:sldId id="276" r:id="rId10"/>
    <p:sldId id="260" r:id="rId11"/>
    <p:sldId id="280" r:id="rId12"/>
    <p:sldId id="288" r:id="rId13"/>
    <p:sldId id="289" r:id="rId14"/>
    <p:sldId id="290" r:id="rId15"/>
    <p:sldId id="291" r:id="rId16"/>
    <p:sldId id="286" r:id="rId17"/>
    <p:sldId id="287" r:id="rId18"/>
    <p:sldId id="264" r:id="rId19"/>
    <p:sldId id="265" r:id="rId20"/>
    <p:sldId id="266" r:id="rId21"/>
    <p:sldId id="268" r:id="rId22"/>
    <p:sldId id="269"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gDvEpMVUb0m43clqPLfK/IYpvd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616DABCC-8082-4E61-BF4F-A0CCE1261C07}"/>
            </a:ext>
          </a:extLst>
        </p:cNvPr>
        <p:cNvGrpSpPr/>
        <p:nvPr/>
      </p:nvGrpSpPr>
      <p:grpSpPr>
        <a:xfrm>
          <a:off x="0" y="0"/>
          <a:ext cx="0" cy="0"/>
          <a:chOff x="0" y="0"/>
          <a:chExt cx="0" cy="0"/>
        </a:xfrm>
      </p:grpSpPr>
      <p:sp>
        <p:nvSpPr>
          <p:cNvPr id="165" name="Google Shape;165;p16:notes">
            <a:extLst>
              <a:ext uri="{FF2B5EF4-FFF2-40B4-BE49-F238E27FC236}">
                <a16:creationId xmlns:a16="http://schemas.microsoft.com/office/drawing/2014/main" id="{8C35EA98-367A-0CA0-A06C-FC58C50C66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6:notes">
            <a:extLst>
              <a:ext uri="{FF2B5EF4-FFF2-40B4-BE49-F238E27FC236}">
                <a16:creationId xmlns:a16="http://schemas.microsoft.com/office/drawing/2014/main" id="{6F84C9E9-E3F8-31CE-824D-AB5E6AD79FD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64680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9963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95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9017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5455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9C542A11-EBC3-30F3-DCC9-08E5EFFB952E}"/>
            </a:ext>
          </a:extLst>
        </p:cNvPr>
        <p:cNvGrpSpPr/>
        <p:nvPr/>
      </p:nvGrpSpPr>
      <p:grpSpPr>
        <a:xfrm>
          <a:off x="0" y="0"/>
          <a:ext cx="0" cy="0"/>
          <a:chOff x="0" y="0"/>
          <a:chExt cx="0" cy="0"/>
        </a:xfrm>
      </p:grpSpPr>
      <p:sp>
        <p:nvSpPr>
          <p:cNvPr id="56" name="Google Shape;56;p2:notes">
            <a:extLst>
              <a:ext uri="{FF2B5EF4-FFF2-40B4-BE49-F238E27FC236}">
                <a16:creationId xmlns:a16="http://schemas.microsoft.com/office/drawing/2014/main" id="{C948377B-E06B-89E9-B435-7E0439DE77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2:notes">
            <a:extLst>
              <a:ext uri="{FF2B5EF4-FFF2-40B4-BE49-F238E27FC236}">
                <a16:creationId xmlns:a16="http://schemas.microsoft.com/office/drawing/2014/main" id="{136199D6-6306-1C84-8713-7CE1332CF5E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790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3207C3E5-CBDE-BB9D-7B2A-EF1BF4FE0462}"/>
            </a:ext>
          </a:extLst>
        </p:cNvPr>
        <p:cNvGrpSpPr/>
        <p:nvPr/>
      </p:nvGrpSpPr>
      <p:grpSpPr>
        <a:xfrm>
          <a:off x="0" y="0"/>
          <a:ext cx="0" cy="0"/>
          <a:chOff x="0" y="0"/>
          <a:chExt cx="0" cy="0"/>
        </a:xfrm>
      </p:grpSpPr>
      <p:sp>
        <p:nvSpPr>
          <p:cNvPr id="155" name="Google Shape;155;p15:notes">
            <a:extLst>
              <a:ext uri="{FF2B5EF4-FFF2-40B4-BE49-F238E27FC236}">
                <a16:creationId xmlns:a16="http://schemas.microsoft.com/office/drawing/2014/main" id="{2B6148E0-AE0E-74FF-2BCC-8EDD94E47B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5:notes">
            <a:extLst>
              <a:ext uri="{FF2B5EF4-FFF2-40B4-BE49-F238E27FC236}">
                <a16:creationId xmlns:a16="http://schemas.microsoft.com/office/drawing/2014/main" id="{5C30A6D4-A7EE-98FE-89F8-7196A5C6B2A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60035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4E7E9BC7-48AE-2D69-B063-FE0456FA0101}"/>
            </a:ext>
          </a:extLst>
        </p:cNvPr>
        <p:cNvGrpSpPr/>
        <p:nvPr/>
      </p:nvGrpSpPr>
      <p:grpSpPr>
        <a:xfrm>
          <a:off x="0" y="0"/>
          <a:ext cx="0" cy="0"/>
          <a:chOff x="0" y="0"/>
          <a:chExt cx="0" cy="0"/>
        </a:xfrm>
      </p:grpSpPr>
      <p:sp>
        <p:nvSpPr>
          <p:cNvPr id="155" name="Google Shape;155;p15:notes">
            <a:extLst>
              <a:ext uri="{FF2B5EF4-FFF2-40B4-BE49-F238E27FC236}">
                <a16:creationId xmlns:a16="http://schemas.microsoft.com/office/drawing/2014/main" id="{736953F3-4D7A-CD62-B09B-AB253D7816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5:notes">
            <a:extLst>
              <a:ext uri="{FF2B5EF4-FFF2-40B4-BE49-F238E27FC236}">
                <a16:creationId xmlns:a16="http://schemas.microsoft.com/office/drawing/2014/main" id="{5DB9000C-E150-63C8-8A91-2D1C582D6A5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49729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7B0F2323-4C5E-6A40-DD0D-B9A4EA3B4D9F}"/>
            </a:ext>
          </a:extLst>
        </p:cNvPr>
        <p:cNvGrpSpPr/>
        <p:nvPr/>
      </p:nvGrpSpPr>
      <p:grpSpPr>
        <a:xfrm>
          <a:off x="0" y="0"/>
          <a:ext cx="0" cy="0"/>
          <a:chOff x="0" y="0"/>
          <a:chExt cx="0" cy="0"/>
        </a:xfrm>
      </p:grpSpPr>
      <p:sp>
        <p:nvSpPr>
          <p:cNvPr id="155" name="Google Shape;155;p15:notes">
            <a:extLst>
              <a:ext uri="{FF2B5EF4-FFF2-40B4-BE49-F238E27FC236}">
                <a16:creationId xmlns:a16="http://schemas.microsoft.com/office/drawing/2014/main" id="{9022917B-C29C-F63D-029B-75452713D4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5:notes">
            <a:extLst>
              <a:ext uri="{FF2B5EF4-FFF2-40B4-BE49-F238E27FC236}">
                <a16:creationId xmlns:a16="http://schemas.microsoft.com/office/drawing/2014/main" id="{8A416781-67BC-F92B-DEB6-1E810232455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72177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 name="Google Shape;14;p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7294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tm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28.jp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tmp"/><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image" Target="../media/image2.tmp"/></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75627" y="1832086"/>
            <a:ext cx="8874409"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ct val="111111"/>
              <a:buNone/>
            </a:pPr>
            <a:r>
              <a:rPr lang="en" sz="4400" dirty="0"/>
              <a:t>Swift Class</a:t>
            </a:r>
            <a:r>
              <a:rPr lang="en" sz="4000" dirty="0"/>
              <a:t/>
            </a:r>
            <a:br>
              <a:rPr lang="en" sz="4000" dirty="0"/>
            </a:br>
            <a:endParaRPr sz="4000" dirty="0"/>
          </a:p>
          <a:p>
            <a:pPr marL="0" lvl="0" indent="0" algn="ctr" rtl="0">
              <a:lnSpc>
                <a:spcPct val="100000"/>
              </a:lnSpc>
              <a:spcBef>
                <a:spcPts val="0"/>
              </a:spcBef>
              <a:spcAft>
                <a:spcPts val="0"/>
              </a:spcAft>
              <a:buSzPct val="111111"/>
              <a:buNone/>
            </a:pPr>
            <a:r>
              <a:rPr lang="en" sz="4400" dirty="0"/>
              <a:t>Meet The Teacher </a:t>
            </a:r>
            <a:br>
              <a:rPr lang="en" sz="4400" dirty="0"/>
            </a:br>
            <a:r>
              <a:rPr lang="en" sz="4400" dirty="0"/>
              <a:t>Evening 2025</a:t>
            </a:r>
            <a:endParaRPr sz="4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9"/>
        <p:cNvGrpSpPr/>
        <p:nvPr/>
      </p:nvGrpSpPr>
      <p:grpSpPr>
        <a:xfrm>
          <a:off x="0" y="0"/>
          <a:ext cx="0" cy="0"/>
          <a:chOff x="0" y="0"/>
          <a:chExt cx="0" cy="0"/>
        </a:xfrm>
      </p:grpSpPr>
      <p:sp>
        <p:nvSpPr>
          <p:cNvPr id="80" name="Google Shape;80;p5"/>
          <p:cNvSpPr txBox="1">
            <a:spLocks noGrp="1"/>
          </p:cNvSpPr>
          <p:nvPr>
            <p:ph type="title"/>
          </p:nvPr>
        </p:nvSpPr>
        <p:spPr>
          <a:xfrm>
            <a:off x="311700" y="1262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Music and Guitar</a:t>
            </a:r>
            <a:endParaRPr dirty="0"/>
          </a:p>
        </p:txBody>
      </p:sp>
      <p:sp>
        <p:nvSpPr>
          <p:cNvPr id="81" name="Google Shape;81;p5"/>
          <p:cNvSpPr txBox="1">
            <a:spLocks noGrp="1"/>
          </p:cNvSpPr>
          <p:nvPr>
            <p:ph type="body" idx="1"/>
          </p:nvPr>
        </p:nvSpPr>
        <p:spPr>
          <a:xfrm>
            <a:off x="223160" y="2531251"/>
            <a:ext cx="4348840" cy="996431"/>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 sz="1600" dirty="0">
                <a:solidFill>
                  <a:schemeClr val="dk1"/>
                </a:solidFill>
                <a:latin typeface="Verdana"/>
                <a:ea typeface="Verdana"/>
                <a:cs typeface="Verdana"/>
                <a:sym typeface="Verdana"/>
              </a:rPr>
              <a:t>Year 4 have guitar lessons for an hour every Friday afternoon with Alex Hulme.</a:t>
            </a:r>
            <a:endParaRPr sz="1600" dirty="0">
              <a:solidFill>
                <a:schemeClr val="dk1"/>
              </a:solidFill>
              <a:latin typeface="Verdana"/>
              <a:ea typeface="Verdana"/>
              <a:cs typeface="Verdana"/>
              <a:sym typeface="Verdana"/>
            </a:endParaRPr>
          </a:p>
          <a:p>
            <a:pPr marL="0" lvl="0" indent="0" algn="l" rtl="0">
              <a:lnSpc>
                <a:spcPct val="115000"/>
              </a:lnSpc>
              <a:spcBef>
                <a:spcPts val="1200"/>
              </a:spcBef>
              <a:spcAft>
                <a:spcPts val="1200"/>
              </a:spcAft>
              <a:buSzPts val="1800"/>
              <a:buNone/>
            </a:pPr>
            <a:endParaRPr dirty="0">
              <a:solidFill>
                <a:schemeClr val="dk1"/>
              </a:solidFill>
              <a:latin typeface="Verdana"/>
              <a:ea typeface="Verdana"/>
              <a:cs typeface="Verdana"/>
              <a:sym typeface="Verdana"/>
            </a:endParaRPr>
          </a:p>
        </p:txBody>
      </p:sp>
      <p:sp>
        <p:nvSpPr>
          <p:cNvPr id="84" name="Google Shape;84;p5"/>
          <p:cNvSpPr txBox="1">
            <a:spLocks noGrp="1"/>
          </p:cNvSpPr>
          <p:nvPr>
            <p:ph type="body" idx="1"/>
          </p:nvPr>
        </p:nvSpPr>
        <p:spPr>
          <a:xfrm>
            <a:off x="223160" y="3298176"/>
            <a:ext cx="8201100" cy="1574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1200"/>
              </a:spcAft>
              <a:buSzPct val="117647"/>
              <a:buNone/>
            </a:pPr>
            <a:endParaRPr lang="en" sz="1600" dirty="0">
              <a:solidFill>
                <a:schemeClr val="dk1"/>
              </a:solidFill>
              <a:latin typeface="Verdana"/>
              <a:ea typeface="Verdana"/>
              <a:cs typeface="Verdana"/>
              <a:sym typeface="Verdana"/>
            </a:endParaRPr>
          </a:p>
          <a:p>
            <a:pPr marL="0" lvl="0" indent="0" algn="l" rtl="0">
              <a:lnSpc>
                <a:spcPct val="115000"/>
              </a:lnSpc>
              <a:spcBef>
                <a:spcPts val="1200"/>
              </a:spcBef>
              <a:spcAft>
                <a:spcPts val="1200"/>
              </a:spcAft>
              <a:buSzPct val="117647"/>
              <a:buNone/>
            </a:pPr>
            <a:r>
              <a:rPr lang="en" sz="1600" dirty="0">
                <a:solidFill>
                  <a:schemeClr val="dk1"/>
                </a:solidFill>
                <a:latin typeface="Verdana"/>
                <a:ea typeface="Verdana"/>
                <a:cs typeface="Verdana"/>
                <a:sym typeface="Verdana"/>
              </a:rPr>
              <a:t>Year 5 continue with the Kapow music scheme, taught by Miss Williams.</a:t>
            </a:r>
            <a:endParaRPr sz="1600" dirty="0">
              <a:solidFill>
                <a:schemeClr val="dk1"/>
              </a:solidFill>
              <a:latin typeface="Verdana"/>
              <a:ea typeface="Verdana"/>
              <a:cs typeface="Verdana"/>
              <a:sym typeface="Verdana"/>
            </a:endParaRPr>
          </a:p>
        </p:txBody>
      </p:sp>
      <p:pic>
        <p:nvPicPr>
          <p:cNvPr id="3" name="Picture 2" descr="A group of children playing guitars&#10;&#10;Description automatically generated">
            <a:extLst>
              <a:ext uri="{FF2B5EF4-FFF2-40B4-BE49-F238E27FC236}">
                <a16:creationId xmlns:a16="http://schemas.microsoft.com/office/drawing/2014/main" id="{5DB2DF60-8BFD-29C5-3924-D39EE37EFC81}"/>
              </a:ext>
            </a:extLst>
          </p:cNvPr>
          <p:cNvPicPr>
            <a:picLocks noChangeAspect="1"/>
          </p:cNvPicPr>
          <p:nvPr/>
        </p:nvPicPr>
        <p:blipFill>
          <a:blip r:embed="rId3"/>
          <a:stretch>
            <a:fillRect/>
          </a:stretch>
        </p:blipFill>
        <p:spPr>
          <a:xfrm>
            <a:off x="4701178" y="412600"/>
            <a:ext cx="4006132" cy="3004599"/>
          </a:xfrm>
          <a:prstGeom prst="rect">
            <a:avLst/>
          </a:prstGeom>
        </p:spPr>
      </p:pic>
      <p:pic>
        <p:nvPicPr>
          <p:cNvPr id="5" name="Picture 4" descr="A child sitting in a chair holding a white board&#10;&#10;Description automatically generated">
            <a:extLst>
              <a:ext uri="{FF2B5EF4-FFF2-40B4-BE49-F238E27FC236}">
                <a16:creationId xmlns:a16="http://schemas.microsoft.com/office/drawing/2014/main" id="{79C1C900-AD65-2657-6842-28D0F161B380}"/>
              </a:ext>
            </a:extLst>
          </p:cNvPr>
          <p:cNvPicPr>
            <a:picLocks noChangeAspect="1"/>
          </p:cNvPicPr>
          <p:nvPr/>
        </p:nvPicPr>
        <p:blipFill>
          <a:blip r:embed="rId4"/>
          <a:srcRect l="26580" t="8651" r="20083" b="51581"/>
          <a:stretch/>
        </p:blipFill>
        <p:spPr>
          <a:xfrm>
            <a:off x="223160" y="695153"/>
            <a:ext cx="3617320" cy="202275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67">
          <a:extLst>
            <a:ext uri="{FF2B5EF4-FFF2-40B4-BE49-F238E27FC236}">
              <a16:creationId xmlns:a16="http://schemas.microsoft.com/office/drawing/2014/main" id="{82ED27F2-84F7-BD2F-B893-429AA6D432F2}"/>
            </a:ext>
          </a:extLst>
        </p:cNvPr>
        <p:cNvGrpSpPr/>
        <p:nvPr/>
      </p:nvGrpSpPr>
      <p:grpSpPr>
        <a:xfrm>
          <a:off x="0" y="0"/>
          <a:ext cx="0" cy="0"/>
          <a:chOff x="0" y="0"/>
          <a:chExt cx="0" cy="0"/>
        </a:xfrm>
      </p:grpSpPr>
      <p:sp>
        <p:nvSpPr>
          <p:cNvPr id="168" name="Google Shape;168;p16">
            <a:extLst>
              <a:ext uri="{FF2B5EF4-FFF2-40B4-BE49-F238E27FC236}">
                <a16:creationId xmlns:a16="http://schemas.microsoft.com/office/drawing/2014/main" id="{0AC35E18-BCFB-E743-7B0C-185582C7C0DB}"/>
              </a:ext>
            </a:extLst>
          </p:cNvPr>
          <p:cNvSpPr txBox="1">
            <a:spLocks noGrp="1"/>
          </p:cNvSpPr>
          <p:nvPr>
            <p:ph type="title"/>
          </p:nvPr>
        </p:nvSpPr>
        <p:spPr>
          <a:xfrm>
            <a:off x="311699" y="445025"/>
            <a:ext cx="8594175"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t>Foundation Subjects – these are all taught in mixed classes (Kingfishers and Swifts)</a:t>
            </a:r>
            <a:br>
              <a:rPr lang="en-GB" dirty="0"/>
            </a:br>
            <a:r>
              <a:rPr lang="en-GB" dirty="0"/>
              <a:t/>
            </a:r>
            <a:br>
              <a:rPr lang="en-GB" dirty="0"/>
            </a:br>
            <a:endParaRPr dirty="0"/>
          </a:p>
        </p:txBody>
      </p:sp>
      <p:sp>
        <p:nvSpPr>
          <p:cNvPr id="169" name="Google Shape;169;p16">
            <a:extLst>
              <a:ext uri="{FF2B5EF4-FFF2-40B4-BE49-F238E27FC236}">
                <a16:creationId xmlns:a16="http://schemas.microsoft.com/office/drawing/2014/main" id="{A7A71CD0-A986-8715-8998-389A5B352482}"/>
              </a:ext>
            </a:extLst>
          </p:cNvPr>
          <p:cNvSpPr txBox="1">
            <a:spLocks noGrp="1"/>
          </p:cNvSpPr>
          <p:nvPr>
            <p:ph type="body" idx="1"/>
          </p:nvPr>
        </p:nvSpPr>
        <p:spPr>
          <a:xfrm>
            <a:off x="414486" y="1553575"/>
            <a:ext cx="8138964" cy="3713100"/>
          </a:xfrm>
          <a:prstGeom prst="rect">
            <a:avLst/>
          </a:prstGeom>
          <a:noFill/>
          <a:ln>
            <a:noFill/>
          </a:ln>
        </p:spPr>
        <p:txBody>
          <a:bodyPr spcFirstLastPara="1" wrap="square" lIns="91425" tIns="91425" rIns="91425" bIns="91425" anchor="t" anchorCtr="0">
            <a:normAutofit/>
          </a:bodyPr>
          <a:lstStyle/>
          <a:p>
            <a:pPr marL="457200" lvl="0" indent="-334327" algn="l" rtl="0">
              <a:lnSpc>
                <a:spcPct val="115000"/>
              </a:lnSpc>
              <a:spcBef>
                <a:spcPts val="1000"/>
              </a:spcBef>
              <a:spcAft>
                <a:spcPts val="0"/>
              </a:spcAft>
              <a:buClr>
                <a:schemeClr val="dk1"/>
              </a:buClr>
              <a:buSzPct val="100000"/>
              <a:buFont typeface="Verdana"/>
              <a:buChar char="●"/>
            </a:pPr>
            <a:r>
              <a:rPr lang="en" dirty="0">
                <a:solidFill>
                  <a:schemeClr val="dk1"/>
                </a:solidFill>
                <a:latin typeface="Verdana"/>
                <a:ea typeface="Verdana"/>
                <a:cs typeface="Verdana"/>
                <a:sym typeface="Verdana"/>
              </a:rPr>
              <a:t>In History, </a:t>
            </a:r>
            <a:r>
              <a:rPr lang="en-GB" dirty="0">
                <a:solidFill>
                  <a:schemeClr val="dk1"/>
                </a:solidFill>
                <a:latin typeface="Verdana"/>
                <a:ea typeface="Verdana"/>
                <a:cs typeface="Verdana"/>
                <a:sym typeface="Verdana"/>
              </a:rPr>
              <a:t>Years 4 and 5 are studying the Anglo-Saxons and Scots this term, and there will be a trip to Warrington Museum to support this</a:t>
            </a:r>
            <a:r>
              <a:rPr lang="en" dirty="0">
                <a:solidFill>
                  <a:schemeClr val="dk1"/>
                </a:solidFill>
                <a:latin typeface="Verdana"/>
                <a:ea typeface="Verdana"/>
                <a:cs typeface="Verdana"/>
                <a:sym typeface="Verdana"/>
              </a:rPr>
              <a:t>. Geography topics </a:t>
            </a:r>
            <a:r>
              <a:rPr lang="en-GB" dirty="0">
                <a:solidFill>
                  <a:schemeClr val="dk1"/>
                </a:solidFill>
                <a:latin typeface="Verdana"/>
                <a:ea typeface="Verdana"/>
                <a:cs typeface="Verdana"/>
                <a:sym typeface="Verdana"/>
              </a:rPr>
              <a:t>will also be the same for Years 4 and 5.</a:t>
            </a:r>
            <a:endParaRPr lang="en" dirty="0">
              <a:solidFill>
                <a:schemeClr val="dk1"/>
              </a:solidFill>
              <a:latin typeface="Verdana"/>
              <a:ea typeface="Verdana"/>
              <a:cs typeface="Verdana"/>
              <a:sym typeface="Verdana"/>
            </a:endParaRPr>
          </a:p>
          <a:p>
            <a:pPr marL="457200" lvl="0" indent="-334327" algn="l" rtl="0">
              <a:lnSpc>
                <a:spcPct val="115000"/>
              </a:lnSpc>
              <a:spcBef>
                <a:spcPts val="1000"/>
              </a:spcBef>
              <a:spcAft>
                <a:spcPts val="1000"/>
              </a:spcAft>
              <a:buClr>
                <a:schemeClr val="dk1"/>
              </a:buClr>
              <a:buSzPct val="100000"/>
              <a:buFont typeface="Verdana"/>
              <a:buChar char="●"/>
            </a:pPr>
            <a:r>
              <a:rPr lang="en" dirty="0">
                <a:solidFill>
                  <a:schemeClr val="dk1"/>
                </a:solidFill>
                <a:latin typeface="Verdana"/>
                <a:ea typeface="Verdana"/>
                <a:cs typeface="Verdana"/>
                <a:sym typeface="Verdana"/>
              </a:rPr>
              <a:t>In Art and DT everyone covers all skills, but not necessarily with the same topic. This way no-one repeats a topic.</a:t>
            </a:r>
          </a:p>
          <a:p>
            <a:pPr marL="457200" lvl="0" indent="-334327" algn="l" rtl="0">
              <a:lnSpc>
                <a:spcPct val="115000"/>
              </a:lnSpc>
              <a:spcBef>
                <a:spcPts val="1000"/>
              </a:spcBef>
              <a:spcAft>
                <a:spcPts val="1000"/>
              </a:spcAft>
              <a:buClr>
                <a:schemeClr val="dk1"/>
              </a:buClr>
              <a:buSzPct val="100000"/>
              <a:buFont typeface="Verdana"/>
              <a:buChar char="●"/>
            </a:pPr>
            <a:r>
              <a:rPr lang="en" dirty="0">
                <a:solidFill>
                  <a:schemeClr val="dk1"/>
                </a:solidFill>
                <a:latin typeface="Verdana"/>
                <a:ea typeface="Verdana"/>
                <a:cs typeface="Verdana"/>
                <a:sym typeface="Verdana"/>
              </a:rPr>
              <a:t>French, Computing and PSHRE are taught in mixed classes with differentiation as required.</a:t>
            </a:r>
            <a:endParaRPr dirty="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146324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title"/>
          </p:nvPr>
        </p:nvSpPr>
        <p:spPr>
          <a:xfrm>
            <a:off x="2000037" y="100042"/>
            <a:ext cx="4992832" cy="722493"/>
          </a:xfrm>
          <a:prstGeom prst="rect">
            <a:avLst/>
          </a:prstGeom>
          <a:noFill/>
          <a:ln>
            <a:noFill/>
          </a:ln>
        </p:spPr>
        <p:txBody>
          <a:bodyPr spcFirstLastPara="1" wrap="square" lIns="68569" tIns="34275" rIns="68569" bIns="34275" anchor="ctr" anchorCtr="0">
            <a:normAutofit/>
          </a:bodyPr>
          <a:lstStyle/>
          <a:p>
            <a:pPr algn="ctr">
              <a:buSzPts val="4400"/>
            </a:pPr>
            <a:r>
              <a:rPr lang="en-GB" b="1" dirty="0">
                <a:latin typeface="Arial"/>
                <a:ea typeface="Arial"/>
                <a:cs typeface="Arial"/>
                <a:sym typeface="Arial"/>
              </a:rPr>
              <a:t>Welcome to Swift Y4</a:t>
            </a:r>
            <a:endParaRPr dirty="0"/>
          </a:p>
        </p:txBody>
      </p:sp>
      <p:pic>
        <p:nvPicPr>
          <p:cNvPr id="85" name="Google Shape;85;p1"/>
          <p:cNvPicPr preferRelativeResize="0">
            <a:picLocks noGrp="1"/>
          </p:cNvPicPr>
          <p:nvPr>
            <p:ph type="body" idx="1"/>
          </p:nvPr>
        </p:nvPicPr>
        <p:blipFill rotWithShape="1">
          <a:blip r:embed="rId3">
            <a:alphaModFix/>
          </a:blip>
          <a:srcRect/>
          <a:stretch/>
        </p:blipFill>
        <p:spPr>
          <a:xfrm>
            <a:off x="734342" y="163169"/>
            <a:ext cx="748525" cy="748525"/>
          </a:xfrm>
          <a:prstGeom prst="rect">
            <a:avLst/>
          </a:prstGeom>
          <a:noFill/>
          <a:ln>
            <a:noFill/>
          </a:ln>
        </p:spPr>
      </p:pic>
      <p:sp>
        <p:nvSpPr>
          <p:cNvPr id="86" name="Google Shape;86;p1"/>
          <p:cNvSpPr txBox="1"/>
          <p:nvPr/>
        </p:nvSpPr>
        <p:spPr>
          <a:xfrm>
            <a:off x="435114" y="1031271"/>
            <a:ext cx="4593237" cy="230802"/>
          </a:xfrm>
          <a:prstGeom prst="rect">
            <a:avLst/>
          </a:prstGeom>
          <a:noFill/>
          <a:ln w="28575" cap="flat" cmpd="sng">
            <a:solidFill>
              <a:srgbClr val="2E75B5"/>
            </a:solidFill>
            <a:prstDash val="dashDot"/>
            <a:round/>
            <a:headEnd type="none" w="sm" len="sm"/>
            <a:tailEnd type="none" w="sm" len="sm"/>
          </a:ln>
        </p:spPr>
        <p:txBody>
          <a:bodyPr spcFirstLastPara="1" wrap="square" lIns="68569" tIns="34275" rIns="68569" bIns="34275" anchor="t" anchorCtr="0">
            <a:spAutoFit/>
          </a:bodyPr>
          <a:lstStyle/>
          <a:p>
            <a:pPr algn="ctr"/>
            <a:r>
              <a:rPr lang="en-GB" sz="1050" dirty="0">
                <a:solidFill>
                  <a:schemeClr val="dk1"/>
                </a:solidFill>
                <a:latin typeface="Calibri"/>
                <a:ea typeface="Calibri"/>
                <a:cs typeface="Calibri"/>
                <a:sym typeface="Calibri"/>
              </a:rPr>
              <a:t>Welcome to Swift Class, and to a new school year! </a:t>
            </a:r>
            <a:endParaRPr sz="1050" dirty="0"/>
          </a:p>
        </p:txBody>
      </p:sp>
      <p:sp>
        <p:nvSpPr>
          <p:cNvPr id="87" name="Google Shape;87;p1"/>
          <p:cNvSpPr txBox="1"/>
          <p:nvPr/>
        </p:nvSpPr>
        <p:spPr>
          <a:xfrm>
            <a:off x="5127358" y="1151340"/>
            <a:ext cx="3834000" cy="2008212"/>
          </a:xfrm>
          <a:prstGeom prst="rect">
            <a:avLst/>
          </a:prstGeom>
          <a:noFill/>
          <a:ln w="28575" cap="flat" cmpd="sng">
            <a:solidFill>
              <a:srgbClr val="FF0000"/>
            </a:solidFill>
            <a:prstDash val="dashDot"/>
            <a:round/>
            <a:headEnd type="none" w="sm" len="sm"/>
            <a:tailEnd type="none" w="sm" len="sm"/>
          </a:ln>
        </p:spPr>
        <p:txBody>
          <a:bodyPr spcFirstLastPara="1" wrap="square" lIns="68569" tIns="34275" rIns="68569" bIns="34275" anchor="t" anchorCtr="0">
            <a:spAutoFit/>
          </a:bodyPr>
          <a:lstStyle/>
          <a:p>
            <a:endParaRPr lang="en-GB" sz="1350" dirty="0">
              <a:solidFill>
                <a:schemeClr val="dk1"/>
              </a:solidFill>
              <a:latin typeface="Calibri"/>
              <a:ea typeface="Calibri"/>
              <a:cs typeface="Calibri"/>
              <a:sym typeface="Calibri"/>
            </a:endParaRPr>
          </a:p>
          <a:p>
            <a:endParaRPr lang="en-GB" sz="1350" dirty="0">
              <a:solidFill>
                <a:schemeClr val="dk1"/>
              </a:solidFill>
              <a:latin typeface="Calibri"/>
              <a:ea typeface="Calibri"/>
              <a:cs typeface="Calibri"/>
              <a:sym typeface="Calibri"/>
            </a:endParaRPr>
          </a:p>
          <a:p>
            <a:endParaRPr lang="en-GB" sz="600" dirty="0">
              <a:solidFill>
                <a:schemeClr val="dk1"/>
              </a:solidFill>
              <a:latin typeface="Calibri"/>
              <a:ea typeface="Calibri"/>
              <a:cs typeface="Calibri"/>
              <a:sym typeface="Calibri"/>
            </a:endParaRPr>
          </a:p>
          <a:p>
            <a:endParaRPr lang="en-GB" sz="1350" dirty="0">
              <a:solidFill>
                <a:schemeClr val="dk1"/>
              </a:solidFill>
              <a:latin typeface="Calibri"/>
              <a:ea typeface="Calibri"/>
              <a:cs typeface="Calibri"/>
              <a:sym typeface="Calibri"/>
            </a:endParaRPr>
          </a:p>
          <a:p>
            <a:endParaRPr lang="en-GB" sz="1350" dirty="0">
              <a:solidFill>
                <a:schemeClr val="dk1"/>
              </a:solidFill>
              <a:latin typeface="Calibri"/>
              <a:ea typeface="Calibri"/>
              <a:cs typeface="Calibri"/>
              <a:sym typeface="Calibri"/>
            </a:endParaRPr>
          </a:p>
          <a:p>
            <a:endParaRPr lang="en-GB" sz="1350" dirty="0">
              <a:solidFill>
                <a:schemeClr val="dk1"/>
              </a:solidFill>
              <a:latin typeface="Calibri"/>
              <a:ea typeface="Calibri"/>
              <a:cs typeface="Calibri"/>
              <a:sym typeface="Calibri"/>
            </a:endParaRPr>
          </a:p>
          <a:p>
            <a:endParaRPr lang="en-GB" sz="1350" dirty="0">
              <a:solidFill>
                <a:schemeClr val="dk1"/>
              </a:solidFill>
              <a:latin typeface="Calibri"/>
              <a:ea typeface="Calibri"/>
              <a:cs typeface="Calibri"/>
              <a:sym typeface="Calibri"/>
            </a:endParaRPr>
          </a:p>
          <a:p>
            <a:endParaRPr lang="en-GB" sz="1350" dirty="0">
              <a:solidFill>
                <a:schemeClr val="dk1"/>
              </a:solidFill>
              <a:latin typeface="Calibri"/>
              <a:ea typeface="Calibri"/>
              <a:cs typeface="Calibri"/>
              <a:sym typeface="Calibri"/>
            </a:endParaRPr>
          </a:p>
          <a:p>
            <a:endParaRPr lang="en-GB" sz="1350" dirty="0">
              <a:solidFill>
                <a:schemeClr val="dk1"/>
              </a:solidFill>
              <a:latin typeface="Calibri"/>
              <a:ea typeface="Calibri"/>
              <a:cs typeface="Calibri"/>
              <a:sym typeface="Calibri"/>
            </a:endParaRPr>
          </a:p>
          <a:p>
            <a:endParaRPr sz="1200" dirty="0">
              <a:solidFill>
                <a:schemeClr val="dk1"/>
              </a:solidFill>
              <a:latin typeface="Calibri"/>
              <a:ea typeface="Calibri"/>
              <a:cs typeface="Calibri"/>
              <a:sym typeface="Calibri"/>
            </a:endParaRPr>
          </a:p>
        </p:txBody>
      </p:sp>
      <p:sp>
        <p:nvSpPr>
          <p:cNvPr id="88" name="Google Shape;88;p1"/>
          <p:cNvSpPr txBox="1"/>
          <p:nvPr/>
        </p:nvSpPr>
        <p:spPr>
          <a:xfrm>
            <a:off x="426770" y="3567256"/>
            <a:ext cx="6341499" cy="1419589"/>
          </a:xfrm>
          <a:prstGeom prst="rect">
            <a:avLst/>
          </a:prstGeom>
          <a:noFill/>
          <a:ln w="28575" cap="flat" cmpd="sng">
            <a:solidFill>
              <a:schemeClr val="accent4"/>
            </a:solidFill>
            <a:prstDash val="dash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latin typeface="Calibri"/>
                <a:ea typeface="Calibri"/>
                <a:cs typeface="Calibri"/>
                <a:sym typeface="Calibri"/>
              </a:rPr>
              <a:t>How can you help at home?</a:t>
            </a:r>
            <a:endParaRPr sz="1050" dirty="0"/>
          </a:p>
          <a:p>
            <a:endParaRPr sz="525" dirty="0">
              <a:solidFill>
                <a:schemeClr val="dk1"/>
              </a:solidFill>
              <a:latin typeface="Calibri"/>
              <a:ea typeface="Calibri"/>
              <a:cs typeface="Calibri"/>
              <a:sym typeface="Calibri"/>
            </a:endParaRPr>
          </a:p>
          <a:p>
            <a:pPr marL="128588" indent="-128588">
              <a:buClr>
                <a:srgbClr val="00B050"/>
              </a:buClr>
              <a:buSzPts val="1200"/>
              <a:buFont typeface="Wingdings" panose="05000000000000000000" pitchFamily="2" charset="2"/>
              <a:buChar char="v"/>
            </a:pPr>
            <a:r>
              <a:rPr lang="en-GB" sz="900" b="1" dirty="0">
                <a:solidFill>
                  <a:schemeClr val="tx1"/>
                </a:solidFill>
                <a:latin typeface="Calibri"/>
                <a:ea typeface="Calibri"/>
                <a:cs typeface="Calibri"/>
                <a:sym typeface="Calibri"/>
              </a:rPr>
              <a:t>Homework</a:t>
            </a:r>
            <a:r>
              <a:rPr lang="en-GB" sz="900" dirty="0">
                <a:solidFill>
                  <a:schemeClr val="tx1"/>
                </a:solidFill>
                <a:latin typeface="Calibri"/>
                <a:ea typeface="Calibri"/>
                <a:cs typeface="Calibri"/>
                <a:sym typeface="Calibri"/>
              </a:rPr>
              <a:t> is given on Google Classroom. It goes ‘live’ every Thursday. The spelling tests are on Thursdays and mental maths tests are the following Friday. Sometimes other homework is given which may have a different hand in date.</a:t>
            </a:r>
            <a:endParaRPr lang="en-GB" sz="900" dirty="0">
              <a:solidFill>
                <a:srgbClr val="C00000"/>
              </a:solidFill>
              <a:latin typeface="Calibri"/>
              <a:ea typeface="Calibri"/>
              <a:cs typeface="Calibri"/>
              <a:sym typeface="Calibri"/>
            </a:endParaRPr>
          </a:p>
          <a:p>
            <a:pPr marL="128588" indent="-128588">
              <a:buClr>
                <a:srgbClr val="00B050"/>
              </a:buClr>
              <a:buSzPts val="1200"/>
              <a:buFont typeface="Noto Sans Symbols"/>
              <a:buChar char="❖"/>
            </a:pPr>
            <a:r>
              <a:rPr lang="en-GB" sz="900" b="1" dirty="0">
                <a:solidFill>
                  <a:srgbClr val="00B050"/>
                </a:solidFill>
                <a:latin typeface="Calibri"/>
                <a:ea typeface="Calibri"/>
                <a:cs typeface="Calibri"/>
                <a:sym typeface="Calibri"/>
              </a:rPr>
              <a:t>Reading</a:t>
            </a:r>
            <a:r>
              <a:rPr lang="en-GB" sz="900" dirty="0">
                <a:solidFill>
                  <a:schemeClr val="dk1"/>
                </a:solidFill>
                <a:latin typeface="Calibri"/>
                <a:ea typeface="Calibri"/>
                <a:cs typeface="Calibri"/>
                <a:sym typeface="Calibri"/>
              </a:rPr>
              <a:t>: Hear your child read several times a week and ask them about their reading. Their reading record needs to be in their bag every day.</a:t>
            </a:r>
          </a:p>
          <a:p>
            <a:pPr marL="128588" indent="-128588">
              <a:buClr>
                <a:srgbClr val="00B050"/>
              </a:buClr>
              <a:buSzPts val="1200"/>
              <a:buFont typeface="Noto Sans Symbols"/>
              <a:buChar char="❖"/>
            </a:pPr>
            <a:r>
              <a:rPr lang="en-GB" sz="900" b="1" dirty="0">
                <a:solidFill>
                  <a:schemeClr val="accent2"/>
                </a:solidFill>
                <a:latin typeface="Calibri"/>
                <a:ea typeface="Calibri"/>
                <a:cs typeface="Calibri"/>
                <a:sym typeface="Calibri"/>
              </a:rPr>
              <a:t>Spellings</a:t>
            </a:r>
            <a:r>
              <a:rPr lang="en-GB" sz="900" b="1" dirty="0">
                <a:solidFill>
                  <a:schemeClr val="dk1"/>
                </a:solidFill>
                <a:latin typeface="Calibri"/>
                <a:ea typeface="Calibri"/>
                <a:cs typeface="Calibri"/>
                <a:sym typeface="Calibri"/>
              </a:rPr>
              <a:t>: </a:t>
            </a:r>
            <a:r>
              <a:rPr lang="en-GB" sz="900" dirty="0">
                <a:solidFill>
                  <a:schemeClr val="dk1"/>
                </a:solidFill>
                <a:latin typeface="Calibri"/>
                <a:ea typeface="Calibri"/>
                <a:cs typeface="Calibri"/>
                <a:sym typeface="Calibri"/>
              </a:rPr>
              <a:t>There will be a spelling test each week on a Thursday</a:t>
            </a:r>
            <a:endParaRPr sz="750" dirty="0"/>
          </a:p>
          <a:p>
            <a:pPr marL="128588" indent="-128588">
              <a:buClr>
                <a:srgbClr val="0070C0"/>
              </a:buClr>
              <a:buSzPts val="1200"/>
              <a:buFont typeface="Noto Sans Symbols"/>
              <a:buChar char="❖"/>
            </a:pPr>
            <a:r>
              <a:rPr lang="en-GB" sz="900" dirty="0">
                <a:solidFill>
                  <a:srgbClr val="0070C0"/>
                </a:solidFill>
                <a:latin typeface="Calibri"/>
                <a:ea typeface="Calibri"/>
                <a:cs typeface="Calibri"/>
                <a:sym typeface="Calibri"/>
              </a:rPr>
              <a:t>Times Tables Rockstars/</a:t>
            </a:r>
            <a:r>
              <a:rPr lang="en-GB" sz="900" dirty="0" err="1">
                <a:solidFill>
                  <a:srgbClr val="0070C0"/>
                </a:solidFill>
                <a:latin typeface="Calibri"/>
                <a:ea typeface="Calibri"/>
                <a:cs typeface="Calibri"/>
                <a:sym typeface="Calibri"/>
              </a:rPr>
              <a:t>Numbots</a:t>
            </a:r>
            <a:r>
              <a:rPr lang="en-GB" sz="900" dirty="0">
                <a:solidFill>
                  <a:schemeClr val="dk1"/>
                </a:solidFill>
                <a:latin typeface="Calibri"/>
                <a:ea typeface="Calibri"/>
                <a:cs typeface="Calibri"/>
                <a:sym typeface="Calibri"/>
              </a:rPr>
              <a:t>: Children should access this several times a week for 10 minutes or so each time. There will be a weekly times tables test and a separate mental maths test, both on Friday.</a:t>
            </a:r>
          </a:p>
          <a:p>
            <a:pPr marL="128588" indent="-128588">
              <a:buClr>
                <a:srgbClr val="0070C0"/>
              </a:buClr>
              <a:buSzPts val="1200"/>
              <a:buFont typeface="Noto Sans Symbols"/>
              <a:buChar char="❖"/>
            </a:pPr>
            <a:endParaRPr lang="en-GB" sz="900" dirty="0">
              <a:solidFill>
                <a:schemeClr val="dk1"/>
              </a:solidFill>
              <a:latin typeface="Calibri"/>
              <a:ea typeface="Calibri"/>
              <a:cs typeface="Calibri"/>
              <a:sym typeface="Calibri"/>
            </a:endParaRPr>
          </a:p>
        </p:txBody>
      </p:sp>
      <p:sp>
        <p:nvSpPr>
          <p:cNvPr id="89" name="Google Shape;89;p1"/>
          <p:cNvSpPr txBox="1"/>
          <p:nvPr/>
        </p:nvSpPr>
        <p:spPr>
          <a:xfrm>
            <a:off x="490506" y="1328987"/>
            <a:ext cx="2097152" cy="2377544"/>
          </a:xfrm>
          <a:prstGeom prst="rect">
            <a:avLst/>
          </a:prstGeom>
          <a:noFill/>
          <a:ln w="28575" cap="flat" cmpd="sng">
            <a:solidFill>
              <a:srgbClr val="7030A0"/>
            </a:solidFill>
            <a:prstDash val="dash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latin typeface="Calibri"/>
                <a:ea typeface="Calibri"/>
                <a:cs typeface="Calibri"/>
                <a:sym typeface="Calibri"/>
              </a:rPr>
              <a:t>Who are our staff?</a:t>
            </a:r>
          </a:p>
          <a:p>
            <a:pPr algn="ctr"/>
            <a:endParaRPr lang="en-GB" sz="1050" b="1" dirty="0">
              <a:solidFill>
                <a:schemeClr val="dk1"/>
              </a:solidFill>
              <a:latin typeface="Calibri"/>
              <a:cs typeface="Calibri"/>
              <a:sym typeface="Calibri"/>
            </a:endParaRPr>
          </a:p>
          <a:p>
            <a:pPr algn="ctr"/>
            <a:endParaRPr lang="en-GB" sz="1050" b="1" dirty="0">
              <a:solidFill>
                <a:schemeClr val="dk1"/>
              </a:solidFill>
              <a:latin typeface="Calibri"/>
              <a:cs typeface="Calibri"/>
              <a:sym typeface="Calibri"/>
            </a:endParaRPr>
          </a:p>
          <a:p>
            <a:pPr algn="ctr"/>
            <a:endParaRPr lang="en-GB" sz="1050" b="1" dirty="0">
              <a:solidFill>
                <a:schemeClr val="dk1"/>
              </a:solidFill>
              <a:latin typeface="Calibri"/>
              <a:cs typeface="Calibri"/>
              <a:sym typeface="Calibri"/>
            </a:endParaRPr>
          </a:p>
          <a:p>
            <a:pPr algn="ctr"/>
            <a:r>
              <a:rPr lang="en-GB" sz="600" b="1" dirty="0">
                <a:solidFill>
                  <a:schemeClr val="dk1"/>
                </a:solidFill>
                <a:latin typeface="Calibri"/>
                <a:cs typeface="Calibri"/>
                <a:sym typeface="Calibri"/>
              </a:rPr>
              <a:t>Teachers: Miss Williams, Mrs Rowland and Mrs Cornelia.</a:t>
            </a:r>
          </a:p>
          <a:p>
            <a:pPr algn="ctr"/>
            <a:endParaRPr lang="en-GB" sz="600" b="1" dirty="0">
              <a:solidFill>
                <a:schemeClr val="dk1"/>
              </a:solidFill>
              <a:latin typeface="Calibri"/>
              <a:cs typeface="Calibri"/>
              <a:sym typeface="Calibri"/>
            </a:endParaRPr>
          </a:p>
          <a:p>
            <a:pPr algn="ctr"/>
            <a:endParaRPr lang="en-GB" sz="600" b="1" dirty="0">
              <a:solidFill>
                <a:schemeClr val="dk1"/>
              </a:solidFill>
              <a:latin typeface="Calibri"/>
              <a:cs typeface="Calibri"/>
              <a:sym typeface="Calibri"/>
            </a:endParaRPr>
          </a:p>
          <a:p>
            <a:pPr algn="ctr"/>
            <a:r>
              <a:rPr lang="en-GB" sz="600" b="1" dirty="0">
                <a:solidFill>
                  <a:schemeClr val="dk1"/>
                </a:solidFill>
                <a:latin typeface="Calibri"/>
                <a:cs typeface="Calibri"/>
                <a:sym typeface="Calibri"/>
              </a:rPr>
              <a:t>            </a:t>
            </a:r>
          </a:p>
          <a:p>
            <a:pPr algn="ctr"/>
            <a:endParaRPr lang="en-GB" sz="1050" b="1" dirty="0">
              <a:solidFill>
                <a:schemeClr val="dk1"/>
              </a:solidFill>
              <a:latin typeface="Calibri"/>
              <a:cs typeface="Calibri"/>
              <a:sym typeface="Calibri"/>
            </a:endParaRPr>
          </a:p>
          <a:p>
            <a:pPr algn="ctr"/>
            <a:endParaRPr lang="en-GB" sz="1050" b="1" dirty="0">
              <a:solidFill>
                <a:schemeClr val="dk1"/>
              </a:solidFill>
              <a:latin typeface="Calibri"/>
              <a:cs typeface="Calibri"/>
              <a:sym typeface="Calibri"/>
            </a:endParaRPr>
          </a:p>
          <a:p>
            <a:pPr algn="ctr"/>
            <a:r>
              <a:rPr lang="en-GB" sz="600" b="1" dirty="0">
                <a:solidFill>
                  <a:schemeClr val="dk1"/>
                </a:solidFill>
                <a:latin typeface="Calibri"/>
                <a:cs typeface="Calibri"/>
                <a:sym typeface="Calibri"/>
              </a:rPr>
              <a:t>HLTAs: Mrs Sisson and Mrs Senior</a:t>
            </a:r>
          </a:p>
          <a:p>
            <a:pPr algn="ctr"/>
            <a:endParaRPr lang="en-GB" sz="1050" b="1" dirty="0">
              <a:solidFill>
                <a:schemeClr val="dk1"/>
              </a:solidFill>
              <a:latin typeface="Calibri"/>
              <a:cs typeface="Calibri"/>
              <a:sym typeface="Calibri"/>
            </a:endParaRPr>
          </a:p>
          <a:p>
            <a:pPr algn="ctr"/>
            <a:endParaRPr lang="en-GB" sz="1050" b="1" dirty="0">
              <a:solidFill>
                <a:schemeClr val="dk1"/>
              </a:solidFill>
              <a:latin typeface="Calibri"/>
              <a:cs typeface="Calibri"/>
              <a:sym typeface="Calibri"/>
            </a:endParaRPr>
          </a:p>
          <a:p>
            <a:pPr algn="ctr"/>
            <a:endParaRPr lang="en-GB" sz="1050" b="1" dirty="0">
              <a:solidFill>
                <a:schemeClr val="dk1"/>
              </a:solidFill>
              <a:latin typeface="Calibri"/>
              <a:cs typeface="Calibri"/>
              <a:sym typeface="Calibri"/>
            </a:endParaRPr>
          </a:p>
          <a:p>
            <a:pPr algn="ctr"/>
            <a:endParaRPr lang="en-GB" sz="600" dirty="0"/>
          </a:p>
          <a:p>
            <a:pPr algn="ctr"/>
            <a:r>
              <a:rPr lang="en-GB" sz="600" b="1" dirty="0">
                <a:latin typeface="Calibri" panose="020F0502020204030204" pitchFamily="34" charset="0"/>
                <a:ea typeface="Calibri" panose="020F0502020204030204" pitchFamily="34" charset="0"/>
                <a:cs typeface="Calibri" panose="020F0502020204030204" pitchFamily="34" charset="0"/>
              </a:rPr>
              <a:t>SEN TAs: Miss Service, Mrs Appleton, Mrs Dailey and Miss Potts</a:t>
            </a:r>
          </a:p>
          <a:p>
            <a:pPr algn="ctr"/>
            <a:endParaRPr lang="en-GB" sz="750" b="1" dirty="0">
              <a:solidFill>
                <a:schemeClr val="dk1"/>
              </a:solidFill>
              <a:latin typeface="Calibri"/>
              <a:ea typeface="Calibri"/>
              <a:cs typeface="Calibri"/>
              <a:sym typeface="Calibri"/>
            </a:endParaRPr>
          </a:p>
        </p:txBody>
      </p:sp>
      <p:sp>
        <p:nvSpPr>
          <p:cNvPr id="90" name="Google Shape;90;p1"/>
          <p:cNvSpPr txBox="1"/>
          <p:nvPr/>
        </p:nvSpPr>
        <p:spPr>
          <a:xfrm>
            <a:off x="2765833" y="1314940"/>
            <a:ext cx="2276180" cy="2146711"/>
          </a:xfrm>
          <a:prstGeom prst="rect">
            <a:avLst/>
          </a:prstGeom>
          <a:noFill/>
          <a:ln w="28575" cap="flat" cmpd="sng">
            <a:solidFill>
              <a:srgbClr val="00B050"/>
            </a:solidFill>
            <a:prstDash val="dash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latin typeface="Calibri"/>
                <a:ea typeface="Calibri"/>
                <a:cs typeface="Calibri"/>
                <a:sym typeface="Calibri"/>
              </a:rPr>
              <a:t>What will you need?</a:t>
            </a:r>
            <a:endParaRPr sz="1050" dirty="0"/>
          </a:p>
          <a:p>
            <a:pPr marL="128588" indent="-71438" algn="just">
              <a:buClr>
                <a:schemeClr val="dk1"/>
              </a:buClr>
              <a:buSzPts val="1200"/>
            </a:pPr>
            <a:endParaRPr sz="450" dirty="0">
              <a:solidFill>
                <a:schemeClr val="dk1"/>
              </a:solidFill>
              <a:latin typeface="Calibri"/>
              <a:ea typeface="Calibri"/>
              <a:cs typeface="Calibri"/>
              <a:sym typeface="Calibri"/>
            </a:endParaRPr>
          </a:p>
          <a:p>
            <a:pPr marL="128588" indent="-128588">
              <a:buClr>
                <a:schemeClr val="dk1"/>
              </a:buClr>
              <a:buSzPts val="1200"/>
              <a:buFont typeface="Noto Sans Symbols"/>
              <a:buChar char="❖"/>
            </a:pPr>
            <a:r>
              <a:rPr lang="en-GB" sz="1050" dirty="0">
                <a:solidFill>
                  <a:schemeClr val="dk1"/>
                </a:solidFill>
                <a:latin typeface="Calibri"/>
                <a:ea typeface="Calibri"/>
                <a:cs typeface="Calibri"/>
                <a:sym typeface="Calibri"/>
              </a:rPr>
              <a:t>A water bottle, which you should take home each afternoon so it can be kept clean and fresh</a:t>
            </a:r>
          </a:p>
          <a:p>
            <a:pPr marL="128588" indent="-128588">
              <a:buClr>
                <a:schemeClr val="dk1"/>
              </a:buClr>
              <a:buSzPts val="1200"/>
              <a:buFont typeface="Noto Sans Symbols"/>
              <a:buChar char="❖"/>
            </a:pPr>
            <a:endParaRPr lang="en-GB" sz="750" dirty="0">
              <a:solidFill>
                <a:schemeClr val="dk1"/>
              </a:solidFill>
              <a:latin typeface="Calibri"/>
              <a:ea typeface="Calibri"/>
              <a:cs typeface="Calibri"/>
              <a:sym typeface="Calibri"/>
            </a:endParaRPr>
          </a:p>
          <a:p>
            <a:pPr marL="128588" indent="-128588" algn="just">
              <a:buClr>
                <a:schemeClr val="dk1"/>
              </a:buClr>
              <a:buSzPts val="1200"/>
              <a:buFont typeface="Calibri"/>
              <a:buChar char="❖"/>
            </a:pPr>
            <a:r>
              <a:rPr lang="en-GB" sz="1050" dirty="0">
                <a:solidFill>
                  <a:schemeClr val="dk1"/>
                </a:solidFill>
                <a:latin typeface="Calibri"/>
                <a:ea typeface="Calibri"/>
                <a:cs typeface="Calibri"/>
                <a:sym typeface="Calibri"/>
              </a:rPr>
              <a:t>Come in to school wearing PE kit on Wednesday and Thursday. You will need your swimming kit on a Thursday </a:t>
            </a:r>
          </a:p>
          <a:p>
            <a:pPr marL="128588" indent="-128588">
              <a:buClr>
                <a:schemeClr val="dk1"/>
              </a:buClr>
              <a:buSzPts val="1200"/>
              <a:buFont typeface="Noto Sans Symbols"/>
              <a:buChar char="❖"/>
            </a:pPr>
            <a:endParaRPr lang="en-GB" sz="750" dirty="0">
              <a:solidFill>
                <a:schemeClr val="dk1"/>
              </a:solidFill>
              <a:latin typeface="Calibri"/>
              <a:ea typeface="Calibri"/>
              <a:cs typeface="Calibri"/>
              <a:sym typeface="Calibri"/>
            </a:endParaRPr>
          </a:p>
          <a:p>
            <a:pPr marL="128588" indent="-128588">
              <a:buClr>
                <a:schemeClr val="dk1"/>
              </a:buClr>
              <a:buSzPts val="1200"/>
              <a:buFont typeface="Noto Sans Symbols"/>
              <a:buChar char="❖"/>
            </a:pPr>
            <a:r>
              <a:rPr lang="en-GB" sz="1050" dirty="0">
                <a:solidFill>
                  <a:schemeClr val="dk1"/>
                </a:solidFill>
                <a:latin typeface="Calibri"/>
                <a:ea typeface="Calibri"/>
                <a:cs typeface="Calibri"/>
                <a:sym typeface="Calibri"/>
              </a:rPr>
              <a:t>A waterproof coat, even if you think it will be sunny all day. We go out to play in all but the heaviest rain</a:t>
            </a:r>
          </a:p>
        </p:txBody>
      </p:sp>
      <p:sp>
        <p:nvSpPr>
          <p:cNvPr id="91" name="Google Shape;91;p1"/>
          <p:cNvSpPr txBox="1"/>
          <p:nvPr/>
        </p:nvSpPr>
        <p:spPr>
          <a:xfrm>
            <a:off x="6821264" y="3567255"/>
            <a:ext cx="2070757" cy="1431131"/>
          </a:xfrm>
          <a:prstGeom prst="rect">
            <a:avLst/>
          </a:prstGeom>
          <a:noFill/>
          <a:ln w="28575" cap="flat" cmpd="sng">
            <a:solidFill>
              <a:srgbClr val="92D050"/>
            </a:solidFill>
            <a:prstDash val="dash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latin typeface="Calibri"/>
                <a:ea typeface="Calibri"/>
                <a:cs typeface="Calibri"/>
                <a:sym typeface="Calibri"/>
              </a:rPr>
              <a:t>Autumn Educational Enhancements</a:t>
            </a:r>
            <a:endParaRPr sz="1050" dirty="0"/>
          </a:p>
          <a:p>
            <a:pPr algn="ctr"/>
            <a:endParaRPr sz="450" b="1" dirty="0">
              <a:solidFill>
                <a:schemeClr val="dk1"/>
              </a:solidFill>
              <a:latin typeface="Calibri"/>
              <a:ea typeface="Calibri"/>
              <a:cs typeface="Calibri"/>
              <a:sym typeface="Calibri"/>
            </a:endParaRPr>
          </a:p>
          <a:p>
            <a:pPr marL="128588" indent="-128588">
              <a:buFont typeface="Arial" panose="020B0604020202020204" pitchFamily="34" charset="0"/>
              <a:buChar char="•"/>
            </a:pPr>
            <a:r>
              <a:rPr lang="en-GB" sz="900" dirty="0">
                <a:solidFill>
                  <a:schemeClr val="dk1"/>
                </a:solidFill>
                <a:latin typeface="Calibri"/>
                <a:ea typeface="Calibri"/>
                <a:cs typeface="Calibri"/>
                <a:sym typeface="Calibri"/>
              </a:rPr>
              <a:t>Swimming is on THURSDAYS starting 18</a:t>
            </a:r>
            <a:r>
              <a:rPr lang="en-GB" sz="900" baseline="30000" dirty="0">
                <a:solidFill>
                  <a:schemeClr val="dk1"/>
                </a:solidFill>
                <a:latin typeface="Calibri"/>
                <a:ea typeface="Calibri"/>
                <a:cs typeface="Calibri"/>
                <a:sym typeface="Calibri"/>
              </a:rPr>
              <a:t>th</a:t>
            </a:r>
            <a:r>
              <a:rPr lang="en-GB" sz="900" dirty="0">
                <a:solidFill>
                  <a:schemeClr val="dk1"/>
                </a:solidFill>
                <a:latin typeface="Calibri"/>
                <a:ea typeface="Calibri"/>
                <a:cs typeface="Calibri"/>
                <a:sym typeface="Calibri"/>
              </a:rPr>
              <a:t> September.</a:t>
            </a:r>
          </a:p>
          <a:p>
            <a:pPr marL="128588" indent="-128588">
              <a:buFont typeface="Arial" panose="020B0604020202020204" pitchFamily="34" charset="0"/>
              <a:buChar char="•"/>
            </a:pPr>
            <a:r>
              <a:rPr lang="en-GB" sz="900" dirty="0">
                <a:solidFill>
                  <a:schemeClr val="dk1"/>
                </a:solidFill>
                <a:latin typeface="Calibri"/>
                <a:ea typeface="Calibri"/>
                <a:cs typeface="Calibri"/>
                <a:sym typeface="Calibri"/>
              </a:rPr>
              <a:t>Year 4 are going on our class residential to Tattenhall at the end of October. </a:t>
            </a:r>
            <a:endParaRPr lang="en-GB" sz="675" b="1" dirty="0">
              <a:solidFill>
                <a:schemeClr val="dk1"/>
              </a:solidFill>
              <a:latin typeface="Calibri"/>
              <a:ea typeface="Calibri"/>
              <a:cs typeface="Calibri"/>
              <a:sym typeface="Calibri"/>
            </a:endParaRPr>
          </a:p>
          <a:p>
            <a:pPr marL="128588" indent="-128588">
              <a:buFont typeface="Arial" panose="020B0604020202020204" pitchFamily="34" charset="0"/>
              <a:buChar char="•"/>
            </a:pPr>
            <a:r>
              <a:rPr lang="en-GB" sz="900" dirty="0">
                <a:solidFill>
                  <a:schemeClr val="dk1"/>
                </a:solidFill>
                <a:latin typeface="Calibri"/>
                <a:ea typeface="Calibri"/>
                <a:cs typeface="Calibri"/>
                <a:sym typeface="Calibri"/>
              </a:rPr>
              <a:t>There is a trip to Warrington Museum in October.</a:t>
            </a:r>
            <a:endParaRPr sz="1050" dirty="0">
              <a:solidFill>
                <a:schemeClr val="dk1"/>
              </a:solidFill>
              <a:latin typeface="Calibri"/>
              <a:ea typeface="Calibri"/>
              <a:cs typeface="Calibri"/>
              <a:sym typeface="Calibri"/>
            </a:endParaRPr>
          </a:p>
        </p:txBody>
      </p:sp>
      <p:sp>
        <p:nvSpPr>
          <p:cNvPr id="93" name="Google Shape;93;p1"/>
          <p:cNvSpPr txBox="1"/>
          <p:nvPr/>
        </p:nvSpPr>
        <p:spPr>
          <a:xfrm>
            <a:off x="5165499" y="878023"/>
            <a:ext cx="3706532" cy="230802"/>
          </a:xfrm>
          <a:prstGeom prst="rect">
            <a:avLst/>
          </a:prstGeom>
          <a:noFill/>
          <a:ln w="19050" cap="flat" cmpd="sng">
            <a:solidFill>
              <a:srgbClr val="FF0000"/>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latin typeface="Calibri"/>
                <a:ea typeface="Calibri"/>
                <a:cs typeface="Calibri"/>
                <a:sym typeface="Calibri"/>
              </a:rPr>
              <a:t>Swift (Year 4 Version) Autumn 1 Timetable</a:t>
            </a:r>
            <a:endParaRPr sz="1050" dirty="0"/>
          </a:p>
        </p:txBody>
      </p:sp>
      <p:pic>
        <p:nvPicPr>
          <p:cNvPr id="4" name="Picture 3">
            <a:extLst>
              <a:ext uri="{FF2B5EF4-FFF2-40B4-BE49-F238E27FC236}">
                <a16:creationId xmlns:a16="http://schemas.microsoft.com/office/drawing/2014/main" id="{A09296D5-7C99-850F-7390-1D51B0908832}"/>
              </a:ext>
            </a:extLst>
          </p:cNvPr>
          <p:cNvPicPr>
            <a:picLocks noChangeAspect="1"/>
          </p:cNvPicPr>
          <p:nvPr/>
        </p:nvPicPr>
        <p:blipFill>
          <a:blip r:embed="rId4"/>
          <a:stretch>
            <a:fillRect/>
          </a:stretch>
        </p:blipFill>
        <p:spPr>
          <a:xfrm>
            <a:off x="5240414" y="1179256"/>
            <a:ext cx="3441101" cy="2234753"/>
          </a:xfrm>
          <a:prstGeom prst="rect">
            <a:avLst/>
          </a:prstGeom>
        </p:spPr>
      </p:pic>
      <p:pic>
        <p:nvPicPr>
          <p:cNvPr id="6" name="Google Shape;94;p1" descr="IMG_2291.JPG">
            <a:extLst>
              <a:ext uri="{FF2B5EF4-FFF2-40B4-BE49-F238E27FC236}">
                <a16:creationId xmlns:a16="http://schemas.microsoft.com/office/drawing/2014/main" id="{6760457E-F132-3D61-18C7-1B450D5743B7}"/>
              </a:ext>
            </a:extLst>
          </p:cNvPr>
          <p:cNvPicPr preferRelativeResize="0"/>
          <p:nvPr/>
        </p:nvPicPr>
        <p:blipFill rotWithShape="1">
          <a:blip r:embed="rId5">
            <a:alphaModFix/>
          </a:blip>
          <a:srcRect/>
          <a:stretch/>
        </p:blipFill>
        <p:spPr>
          <a:xfrm>
            <a:off x="647728" y="1535295"/>
            <a:ext cx="372563" cy="423124"/>
          </a:xfrm>
          <a:prstGeom prst="rect">
            <a:avLst/>
          </a:prstGeom>
          <a:noFill/>
          <a:ln>
            <a:noFill/>
          </a:ln>
        </p:spPr>
      </p:pic>
      <p:pic>
        <p:nvPicPr>
          <p:cNvPr id="8" name="Picture 7">
            <a:extLst>
              <a:ext uri="{FF2B5EF4-FFF2-40B4-BE49-F238E27FC236}">
                <a16:creationId xmlns:a16="http://schemas.microsoft.com/office/drawing/2014/main" id="{1224AD6C-6DDF-2DE9-DF6C-AF1179954F44}"/>
              </a:ext>
            </a:extLst>
          </p:cNvPr>
          <p:cNvPicPr>
            <a:picLocks noChangeAspect="1"/>
          </p:cNvPicPr>
          <p:nvPr/>
        </p:nvPicPr>
        <p:blipFill>
          <a:blip r:embed="rId6"/>
          <a:stretch>
            <a:fillRect/>
          </a:stretch>
        </p:blipFill>
        <p:spPr>
          <a:xfrm>
            <a:off x="2074912" y="1535296"/>
            <a:ext cx="307713" cy="445001"/>
          </a:xfrm>
          <a:prstGeom prst="rect">
            <a:avLst/>
          </a:prstGeom>
        </p:spPr>
      </p:pic>
      <p:pic>
        <p:nvPicPr>
          <p:cNvPr id="10" name="Picture 9">
            <a:extLst>
              <a:ext uri="{FF2B5EF4-FFF2-40B4-BE49-F238E27FC236}">
                <a16:creationId xmlns:a16="http://schemas.microsoft.com/office/drawing/2014/main" id="{1A00845A-50BF-046A-E135-7183FC05EC49}"/>
              </a:ext>
            </a:extLst>
          </p:cNvPr>
          <p:cNvPicPr>
            <a:picLocks noChangeAspect="1"/>
          </p:cNvPicPr>
          <p:nvPr/>
        </p:nvPicPr>
        <p:blipFill>
          <a:blip r:embed="rId7"/>
          <a:stretch>
            <a:fillRect/>
          </a:stretch>
        </p:blipFill>
        <p:spPr>
          <a:xfrm>
            <a:off x="1347762" y="1560210"/>
            <a:ext cx="361949" cy="423124"/>
          </a:xfrm>
          <a:prstGeom prst="rect">
            <a:avLst/>
          </a:prstGeom>
        </p:spPr>
      </p:pic>
      <p:pic>
        <p:nvPicPr>
          <p:cNvPr id="11" name="Google Shape;95;p1">
            <a:extLst>
              <a:ext uri="{FF2B5EF4-FFF2-40B4-BE49-F238E27FC236}">
                <a16:creationId xmlns:a16="http://schemas.microsoft.com/office/drawing/2014/main" id="{396D9A74-CD48-5389-C801-8CA1DF931DB0}"/>
              </a:ext>
            </a:extLst>
          </p:cNvPr>
          <p:cNvPicPr preferRelativeResize="0"/>
          <p:nvPr/>
        </p:nvPicPr>
        <p:blipFill rotWithShape="1">
          <a:blip r:embed="rId8">
            <a:alphaModFix/>
          </a:blip>
          <a:srcRect/>
          <a:stretch/>
        </p:blipFill>
        <p:spPr>
          <a:xfrm>
            <a:off x="1110680" y="2236560"/>
            <a:ext cx="399776" cy="423124"/>
          </a:xfrm>
          <a:prstGeom prst="rect">
            <a:avLst/>
          </a:prstGeom>
          <a:noFill/>
          <a:ln>
            <a:noFill/>
          </a:ln>
        </p:spPr>
      </p:pic>
      <p:pic>
        <p:nvPicPr>
          <p:cNvPr id="12" name="Google Shape;96;p1">
            <a:extLst>
              <a:ext uri="{FF2B5EF4-FFF2-40B4-BE49-F238E27FC236}">
                <a16:creationId xmlns:a16="http://schemas.microsoft.com/office/drawing/2014/main" id="{A43C311F-F563-C67D-0EE6-1F7C067FF355}"/>
              </a:ext>
            </a:extLst>
          </p:cNvPr>
          <p:cNvPicPr preferRelativeResize="0"/>
          <p:nvPr/>
        </p:nvPicPr>
        <p:blipFill rotWithShape="1">
          <a:blip r:embed="rId9">
            <a:alphaModFix/>
          </a:blip>
          <a:srcRect/>
          <a:stretch/>
        </p:blipFill>
        <p:spPr>
          <a:xfrm>
            <a:off x="1588878" y="2172861"/>
            <a:ext cx="486034" cy="467192"/>
          </a:xfrm>
          <a:prstGeom prst="rect">
            <a:avLst/>
          </a:prstGeom>
          <a:noFill/>
          <a:ln>
            <a:noFill/>
          </a:ln>
        </p:spPr>
      </p:pic>
      <p:pic>
        <p:nvPicPr>
          <p:cNvPr id="15" name="Picture 14">
            <a:extLst>
              <a:ext uri="{FF2B5EF4-FFF2-40B4-BE49-F238E27FC236}">
                <a16:creationId xmlns:a16="http://schemas.microsoft.com/office/drawing/2014/main" id="{E07C7F5D-FAEF-8F5C-225B-83D1F7400F56}"/>
              </a:ext>
            </a:extLst>
          </p:cNvPr>
          <p:cNvPicPr>
            <a:picLocks noChangeAspect="1"/>
          </p:cNvPicPr>
          <p:nvPr/>
        </p:nvPicPr>
        <p:blipFill>
          <a:blip r:embed="rId10"/>
          <a:stretch>
            <a:fillRect/>
          </a:stretch>
        </p:blipFill>
        <p:spPr>
          <a:xfrm>
            <a:off x="961831" y="2804151"/>
            <a:ext cx="1254095" cy="513304"/>
          </a:xfrm>
          <a:prstGeom prst="rect">
            <a:avLst/>
          </a:prstGeom>
        </p:spPr>
      </p:pic>
      <p:pic>
        <p:nvPicPr>
          <p:cNvPr id="19" name="Google Shape;97;p1"/>
          <p:cNvPicPr preferRelativeResize="0"/>
          <p:nvPr/>
        </p:nvPicPr>
        <p:blipFill rotWithShape="1">
          <a:blip r:embed="rId11">
            <a:alphaModFix/>
          </a:blip>
          <a:srcRect/>
          <a:stretch/>
        </p:blipFill>
        <p:spPr>
          <a:xfrm>
            <a:off x="7606540" y="135899"/>
            <a:ext cx="1074975" cy="603525"/>
          </a:xfrm>
          <a:prstGeom prst="rect">
            <a:avLst/>
          </a:prstGeom>
          <a:noFill/>
          <a:ln>
            <a:noFill/>
          </a:ln>
        </p:spPr>
      </p:pic>
    </p:spTree>
    <p:extLst>
      <p:ext uri="{BB962C8B-B14F-4D97-AF65-F5344CB8AC3E}">
        <p14:creationId xmlns:p14="http://schemas.microsoft.com/office/powerpoint/2010/main" val="1028387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748717" y="-3157"/>
            <a:ext cx="7404432" cy="722493"/>
          </a:xfrm>
          <a:prstGeom prst="rect">
            <a:avLst/>
          </a:prstGeom>
          <a:noFill/>
          <a:ln>
            <a:noFill/>
          </a:ln>
        </p:spPr>
        <p:txBody>
          <a:bodyPr spcFirstLastPara="1" wrap="square" lIns="68569" tIns="34275" rIns="68569" bIns="34275" anchor="ctr" anchorCtr="0">
            <a:noAutofit/>
          </a:bodyPr>
          <a:lstStyle/>
          <a:p>
            <a:pPr algn="ctr">
              <a:buSzPts val="2800"/>
            </a:pPr>
            <a:r>
              <a:rPr lang="en-GB" sz="2100" b="1" dirty="0"/>
              <a:t>This half term we will be learning…</a:t>
            </a:r>
            <a:endParaRPr dirty="0"/>
          </a:p>
        </p:txBody>
      </p:sp>
      <p:pic>
        <p:nvPicPr>
          <p:cNvPr id="99" name="Google Shape;99;p2"/>
          <p:cNvPicPr preferRelativeResize="0">
            <a:picLocks noGrp="1"/>
          </p:cNvPicPr>
          <p:nvPr>
            <p:ph type="body" idx="1"/>
          </p:nvPr>
        </p:nvPicPr>
        <p:blipFill rotWithShape="1">
          <a:blip r:embed="rId3">
            <a:alphaModFix/>
          </a:blip>
          <a:srcRect/>
          <a:stretch/>
        </p:blipFill>
        <p:spPr>
          <a:xfrm>
            <a:off x="143444" y="118744"/>
            <a:ext cx="543740" cy="543740"/>
          </a:xfrm>
          <a:prstGeom prst="rect">
            <a:avLst/>
          </a:prstGeom>
          <a:noFill/>
          <a:ln>
            <a:noFill/>
          </a:ln>
        </p:spPr>
      </p:pic>
      <p:sp>
        <p:nvSpPr>
          <p:cNvPr id="101" name="Google Shape;101;p2"/>
          <p:cNvSpPr txBox="1"/>
          <p:nvPr/>
        </p:nvSpPr>
        <p:spPr>
          <a:xfrm>
            <a:off x="4191397" y="899683"/>
            <a:ext cx="1080669" cy="692467"/>
          </a:xfrm>
          <a:prstGeom prst="rect">
            <a:avLst/>
          </a:prstGeom>
          <a:solidFill>
            <a:srgbClr val="C00000"/>
          </a:solidFill>
          <a:ln>
            <a:noFill/>
          </a:ln>
        </p:spPr>
        <p:txBody>
          <a:bodyPr spcFirstLastPara="1" wrap="square" lIns="68569" tIns="34275" rIns="68569" bIns="34275" anchor="t" anchorCtr="0">
            <a:spAutoFit/>
          </a:bodyPr>
          <a:lstStyle/>
          <a:p>
            <a:pPr algn="ctr"/>
            <a:r>
              <a:rPr lang="en-GB" sz="1350" b="1" dirty="0">
                <a:solidFill>
                  <a:schemeClr val="lt1"/>
                </a:solidFill>
              </a:rPr>
              <a:t>On our Autumn 1 Bookshelf</a:t>
            </a:r>
            <a:endParaRPr sz="1050" dirty="0"/>
          </a:p>
        </p:txBody>
      </p:sp>
      <p:grpSp>
        <p:nvGrpSpPr>
          <p:cNvPr id="105" name="Google Shape;105;p2"/>
          <p:cNvGrpSpPr/>
          <p:nvPr/>
        </p:nvGrpSpPr>
        <p:grpSpPr>
          <a:xfrm>
            <a:off x="-23660" y="662484"/>
            <a:ext cx="2027715" cy="2155940"/>
            <a:chOff x="-30806" y="999214"/>
            <a:chExt cx="2940628" cy="2940628"/>
          </a:xfrm>
        </p:grpSpPr>
        <p:pic>
          <p:nvPicPr>
            <p:cNvPr id="106" name="Google Shape;106;p2"/>
            <p:cNvPicPr preferRelativeResize="0"/>
            <p:nvPr/>
          </p:nvPicPr>
          <p:blipFill rotWithShape="1">
            <a:blip r:embed="rId4">
              <a:alphaModFix/>
            </a:blip>
            <a:srcRect/>
            <a:stretch/>
          </p:blipFill>
          <p:spPr>
            <a:xfrm>
              <a:off x="-30806" y="999214"/>
              <a:ext cx="2940628" cy="2940628"/>
            </a:xfrm>
            <a:prstGeom prst="rect">
              <a:avLst/>
            </a:prstGeom>
            <a:noFill/>
            <a:ln>
              <a:noFill/>
            </a:ln>
          </p:spPr>
        </p:pic>
        <p:sp>
          <p:nvSpPr>
            <p:cNvPr id="107" name="Google Shape;107;p2"/>
            <p:cNvSpPr txBox="1"/>
            <p:nvPr/>
          </p:nvSpPr>
          <p:spPr>
            <a:xfrm>
              <a:off x="235773" y="2139761"/>
              <a:ext cx="2317909" cy="897274"/>
            </a:xfrm>
            <a:prstGeom prst="rect">
              <a:avLst/>
            </a:prstGeom>
            <a:solidFill>
              <a:srgbClr val="A8D08C"/>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rPr>
                <a:t>Science</a:t>
              </a:r>
            </a:p>
            <a:p>
              <a:pPr algn="ctr"/>
              <a:endParaRPr lang="en-GB" sz="750" b="1" dirty="0">
                <a:solidFill>
                  <a:schemeClr val="dk1"/>
                </a:solidFill>
              </a:endParaRPr>
            </a:p>
            <a:p>
              <a:pPr algn="ctr"/>
              <a:r>
                <a:rPr lang="en-GB" sz="1200" dirty="0">
                  <a:solidFill>
                    <a:schemeClr val="dk1"/>
                  </a:solidFill>
                </a:rPr>
                <a:t>Sound</a:t>
              </a:r>
              <a:endParaRPr sz="1200" dirty="0"/>
            </a:p>
            <a:p>
              <a:pPr algn="ctr"/>
              <a:endParaRPr sz="825" dirty="0">
                <a:solidFill>
                  <a:schemeClr val="dk1"/>
                </a:solidFill>
                <a:latin typeface="Calibri"/>
                <a:ea typeface="Calibri"/>
                <a:cs typeface="Calibri"/>
                <a:sym typeface="Calibri"/>
              </a:endParaRPr>
            </a:p>
          </p:txBody>
        </p:sp>
      </p:grpSp>
      <p:grpSp>
        <p:nvGrpSpPr>
          <p:cNvPr id="108" name="Google Shape;108;p2"/>
          <p:cNvGrpSpPr/>
          <p:nvPr/>
        </p:nvGrpSpPr>
        <p:grpSpPr>
          <a:xfrm rot="1332807">
            <a:off x="2314839" y="443654"/>
            <a:ext cx="1950243" cy="1857117"/>
            <a:chOff x="2868614" y="1230166"/>
            <a:chExt cx="2931931" cy="2550780"/>
          </a:xfrm>
        </p:grpSpPr>
        <p:pic>
          <p:nvPicPr>
            <p:cNvPr id="109" name="Google Shape;109;p2"/>
            <p:cNvPicPr preferRelativeResize="0"/>
            <p:nvPr/>
          </p:nvPicPr>
          <p:blipFill rotWithShape="1">
            <a:blip r:embed="rId5">
              <a:alphaModFix/>
            </a:blip>
            <a:srcRect/>
            <a:stretch/>
          </p:blipFill>
          <p:spPr>
            <a:xfrm>
              <a:off x="2868614" y="1230166"/>
              <a:ext cx="2931931" cy="2550780"/>
            </a:xfrm>
            <a:prstGeom prst="rect">
              <a:avLst/>
            </a:prstGeom>
            <a:noFill/>
            <a:ln>
              <a:noFill/>
            </a:ln>
          </p:spPr>
        </p:pic>
        <p:sp>
          <p:nvSpPr>
            <p:cNvPr id="110" name="Google Shape;110;p2"/>
            <p:cNvSpPr txBox="1"/>
            <p:nvPr/>
          </p:nvSpPr>
          <p:spPr>
            <a:xfrm rot="20267193">
              <a:off x="2915551" y="1936287"/>
              <a:ext cx="2616221" cy="1553514"/>
            </a:xfrm>
            <a:prstGeom prst="rect">
              <a:avLst/>
            </a:prstGeom>
            <a:solidFill>
              <a:srgbClr val="E7FCCE"/>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rPr>
                <a:t>English</a:t>
              </a:r>
            </a:p>
            <a:p>
              <a:pPr algn="ctr"/>
              <a:endParaRPr lang="en-GB" sz="375" dirty="0"/>
            </a:p>
            <a:p>
              <a:pPr algn="ctr"/>
              <a:r>
                <a:rPr lang="en-GB" sz="1050" dirty="0">
                  <a:solidFill>
                    <a:schemeClr val="dk1"/>
                  </a:solidFill>
                </a:rPr>
                <a:t> </a:t>
              </a:r>
              <a:r>
                <a:rPr lang="en-GB" sz="900" dirty="0">
                  <a:solidFill>
                    <a:schemeClr val="dk1"/>
                  </a:solidFill>
                </a:rPr>
                <a:t>Pathways to Write –</a:t>
              </a:r>
            </a:p>
            <a:p>
              <a:pPr algn="ctr"/>
              <a:r>
                <a:rPr lang="en-GB" sz="900" dirty="0">
                  <a:solidFill>
                    <a:schemeClr val="dk1"/>
                  </a:solidFill>
                </a:rPr>
                <a:t>Focus on recounts / non chronological reports using the book Counting on Katherine as a focus. </a:t>
              </a:r>
              <a:endParaRPr sz="900" dirty="0"/>
            </a:p>
            <a:p>
              <a:pPr algn="ctr"/>
              <a:endParaRPr sz="825" dirty="0">
                <a:solidFill>
                  <a:schemeClr val="dk1"/>
                </a:solidFill>
                <a:latin typeface="Calibri"/>
                <a:ea typeface="Calibri"/>
                <a:cs typeface="Calibri"/>
                <a:sym typeface="Calibri"/>
              </a:endParaRPr>
            </a:p>
          </p:txBody>
        </p:sp>
      </p:grpSp>
      <p:grpSp>
        <p:nvGrpSpPr>
          <p:cNvPr id="111" name="Google Shape;111;p2"/>
          <p:cNvGrpSpPr/>
          <p:nvPr/>
        </p:nvGrpSpPr>
        <p:grpSpPr>
          <a:xfrm>
            <a:off x="33561" y="3824165"/>
            <a:ext cx="2453794" cy="1155678"/>
            <a:chOff x="189347" y="4062698"/>
            <a:chExt cx="4210692" cy="2015985"/>
          </a:xfrm>
        </p:grpSpPr>
        <p:pic>
          <p:nvPicPr>
            <p:cNvPr id="112" name="Google Shape;112;p2"/>
            <p:cNvPicPr preferRelativeResize="0"/>
            <p:nvPr/>
          </p:nvPicPr>
          <p:blipFill rotWithShape="1">
            <a:blip r:embed="rId6">
              <a:alphaModFix/>
            </a:blip>
            <a:srcRect/>
            <a:stretch/>
          </p:blipFill>
          <p:spPr>
            <a:xfrm rot="5400000">
              <a:off x="1286700" y="2965345"/>
              <a:ext cx="2015985" cy="4210692"/>
            </a:xfrm>
            <a:prstGeom prst="rect">
              <a:avLst/>
            </a:prstGeom>
            <a:noFill/>
            <a:ln>
              <a:noFill/>
            </a:ln>
          </p:spPr>
        </p:pic>
        <p:sp>
          <p:nvSpPr>
            <p:cNvPr id="113" name="Google Shape;113;p2"/>
            <p:cNvSpPr txBox="1"/>
            <p:nvPr/>
          </p:nvSpPr>
          <p:spPr>
            <a:xfrm>
              <a:off x="1123863" y="4413963"/>
              <a:ext cx="2679157" cy="905951"/>
            </a:xfrm>
            <a:prstGeom prst="rect">
              <a:avLst/>
            </a:prstGeom>
            <a:solidFill>
              <a:srgbClr val="06E45B"/>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rPr>
                <a:t>French</a:t>
              </a:r>
            </a:p>
            <a:p>
              <a:pPr algn="ctr"/>
              <a:r>
                <a:rPr lang="en-GB" sz="1050" dirty="0">
                  <a:solidFill>
                    <a:schemeClr val="dk1"/>
                  </a:solidFill>
                </a:rPr>
                <a:t>Welcome to School</a:t>
              </a:r>
            </a:p>
            <a:p>
              <a:pPr algn="ctr"/>
              <a:endParaRPr sz="825" dirty="0">
                <a:solidFill>
                  <a:schemeClr val="dk1"/>
                </a:solidFill>
                <a:latin typeface="Calibri"/>
                <a:ea typeface="Calibri"/>
                <a:cs typeface="Calibri"/>
                <a:sym typeface="Calibri"/>
              </a:endParaRPr>
            </a:p>
          </p:txBody>
        </p:sp>
      </p:grpSp>
      <p:grpSp>
        <p:nvGrpSpPr>
          <p:cNvPr id="114" name="Google Shape;114;p2"/>
          <p:cNvGrpSpPr/>
          <p:nvPr/>
        </p:nvGrpSpPr>
        <p:grpSpPr>
          <a:xfrm>
            <a:off x="6346167" y="1396387"/>
            <a:ext cx="2738351" cy="1484684"/>
            <a:chOff x="189347" y="4062698"/>
            <a:chExt cx="4210692" cy="2015985"/>
          </a:xfrm>
        </p:grpSpPr>
        <p:pic>
          <p:nvPicPr>
            <p:cNvPr id="115" name="Google Shape;115;p2"/>
            <p:cNvPicPr preferRelativeResize="0"/>
            <p:nvPr/>
          </p:nvPicPr>
          <p:blipFill rotWithShape="1">
            <a:blip r:embed="rId6">
              <a:alphaModFix/>
            </a:blip>
            <a:srcRect/>
            <a:stretch/>
          </p:blipFill>
          <p:spPr>
            <a:xfrm rot="5400000">
              <a:off x="1286700" y="2965345"/>
              <a:ext cx="2015985" cy="4210692"/>
            </a:xfrm>
            <a:prstGeom prst="rect">
              <a:avLst/>
            </a:prstGeom>
            <a:noFill/>
            <a:ln>
              <a:noFill/>
            </a:ln>
          </p:spPr>
        </p:pic>
        <p:sp>
          <p:nvSpPr>
            <p:cNvPr id="116" name="Google Shape;116;p2"/>
            <p:cNvSpPr txBox="1"/>
            <p:nvPr/>
          </p:nvSpPr>
          <p:spPr>
            <a:xfrm>
              <a:off x="543829" y="4671373"/>
              <a:ext cx="3252353" cy="971613"/>
            </a:xfrm>
            <a:prstGeom prst="rect">
              <a:avLst/>
            </a:prstGeom>
            <a:solidFill>
              <a:srgbClr val="A4F587"/>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rPr>
                <a:t>Religious Education</a:t>
              </a:r>
            </a:p>
            <a:p>
              <a:pPr algn="ctr"/>
              <a:endParaRPr lang="en-GB" sz="750" b="1" dirty="0">
                <a:solidFill>
                  <a:schemeClr val="dk1"/>
                </a:solidFill>
              </a:endParaRPr>
            </a:p>
            <a:p>
              <a:pPr algn="ctr"/>
              <a:r>
                <a:rPr lang="en-GB" sz="1200" dirty="0">
                  <a:solidFill>
                    <a:schemeClr val="dk1"/>
                  </a:solidFill>
                  <a:latin typeface="Calibri"/>
                  <a:ea typeface="Calibri"/>
                  <a:cs typeface="Calibri"/>
                  <a:sym typeface="Calibri"/>
                </a:rPr>
                <a:t>The Vine and the Branches:  Creation &amp; Covenant</a:t>
              </a:r>
            </a:p>
          </p:txBody>
        </p:sp>
      </p:grpSp>
      <p:grpSp>
        <p:nvGrpSpPr>
          <p:cNvPr id="117" name="Google Shape;117;p2"/>
          <p:cNvGrpSpPr/>
          <p:nvPr/>
        </p:nvGrpSpPr>
        <p:grpSpPr>
          <a:xfrm rot="1217890">
            <a:off x="4828497" y="2245827"/>
            <a:ext cx="2030356" cy="1766410"/>
            <a:chOff x="3183201" y="1291922"/>
            <a:chExt cx="2707141" cy="2355213"/>
          </a:xfrm>
        </p:grpSpPr>
        <p:pic>
          <p:nvPicPr>
            <p:cNvPr id="118" name="Google Shape;118;p2"/>
            <p:cNvPicPr preferRelativeResize="0"/>
            <p:nvPr/>
          </p:nvPicPr>
          <p:blipFill rotWithShape="1">
            <a:blip r:embed="rId5">
              <a:alphaModFix/>
            </a:blip>
            <a:srcRect/>
            <a:stretch/>
          </p:blipFill>
          <p:spPr>
            <a:xfrm>
              <a:off x="3183201" y="1291922"/>
              <a:ext cx="2707141" cy="2355213"/>
            </a:xfrm>
            <a:prstGeom prst="rect">
              <a:avLst/>
            </a:prstGeom>
            <a:noFill/>
            <a:ln>
              <a:noFill/>
            </a:ln>
          </p:spPr>
        </p:pic>
        <p:sp>
          <p:nvSpPr>
            <p:cNvPr id="119" name="Google Shape;119;p2"/>
            <p:cNvSpPr txBox="1"/>
            <p:nvPr/>
          </p:nvSpPr>
          <p:spPr>
            <a:xfrm rot="20382110">
              <a:off x="3317180" y="1898336"/>
              <a:ext cx="2317577" cy="1292621"/>
            </a:xfrm>
            <a:prstGeom prst="rect">
              <a:avLst/>
            </a:prstGeom>
            <a:solidFill>
              <a:srgbClr val="E7FCCE"/>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rPr>
                <a:t>Maths</a:t>
              </a:r>
            </a:p>
            <a:p>
              <a:pPr algn="ctr"/>
              <a:endParaRPr lang="en-GB" sz="825" b="1" dirty="0">
                <a:solidFill>
                  <a:schemeClr val="dk1"/>
                </a:solidFill>
              </a:endParaRPr>
            </a:p>
            <a:p>
              <a:pPr algn="ctr"/>
              <a:r>
                <a:rPr lang="en-GB" sz="1050" dirty="0">
                  <a:solidFill>
                    <a:schemeClr val="dk1"/>
                  </a:solidFill>
                </a:rPr>
                <a:t>Place Value</a:t>
              </a:r>
            </a:p>
            <a:p>
              <a:pPr algn="ctr"/>
              <a:r>
                <a:rPr lang="en-GB" sz="1050" dirty="0">
                  <a:solidFill>
                    <a:schemeClr val="dk1"/>
                  </a:solidFill>
                </a:rPr>
                <a:t>Addition and Subtraction</a:t>
              </a:r>
            </a:p>
            <a:p>
              <a:pPr algn="ctr"/>
              <a:r>
                <a:rPr lang="en-GB" sz="1050" dirty="0">
                  <a:solidFill>
                    <a:schemeClr val="dk1"/>
                  </a:solidFill>
                </a:rPr>
                <a:t>Times Tables </a:t>
              </a:r>
              <a:endParaRPr sz="1050" dirty="0"/>
            </a:p>
            <a:p>
              <a:pPr algn="ctr"/>
              <a:endParaRPr sz="825" dirty="0">
                <a:solidFill>
                  <a:schemeClr val="dk1"/>
                </a:solidFill>
                <a:latin typeface="Calibri"/>
                <a:ea typeface="Calibri"/>
                <a:cs typeface="Calibri"/>
                <a:sym typeface="Calibri"/>
              </a:endParaRPr>
            </a:p>
          </p:txBody>
        </p:sp>
      </p:grpSp>
      <p:grpSp>
        <p:nvGrpSpPr>
          <p:cNvPr id="120" name="Google Shape;120;p2"/>
          <p:cNvGrpSpPr/>
          <p:nvPr/>
        </p:nvGrpSpPr>
        <p:grpSpPr>
          <a:xfrm rot="4006878">
            <a:off x="6705946" y="180287"/>
            <a:ext cx="1950803" cy="1624802"/>
            <a:chOff x="3183201" y="1291922"/>
            <a:chExt cx="2707141" cy="2467576"/>
          </a:xfrm>
        </p:grpSpPr>
        <p:pic>
          <p:nvPicPr>
            <p:cNvPr id="121" name="Google Shape;121;p2"/>
            <p:cNvPicPr preferRelativeResize="0"/>
            <p:nvPr/>
          </p:nvPicPr>
          <p:blipFill rotWithShape="1">
            <a:blip r:embed="rId5">
              <a:alphaModFix/>
            </a:blip>
            <a:srcRect/>
            <a:stretch/>
          </p:blipFill>
          <p:spPr>
            <a:xfrm>
              <a:off x="3183201" y="1291922"/>
              <a:ext cx="2707141" cy="2355213"/>
            </a:xfrm>
            <a:prstGeom prst="rect">
              <a:avLst/>
            </a:prstGeom>
            <a:noFill/>
            <a:ln>
              <a:noFill/>
            </a:ln>
          </p:spPr>
        </p:pic>
        <p:sp>
          <p:nvSpPr>
            <p:cNvPr id="122" name="Google Shape;122;p2"/>
            <p:cNvSpPr txBox="1"/>
            <p:nvPr/>
          </p:nvSpPr>
          <p:spPr>
            <a:xfrm rot="17593122">
              <a:off x="3203965" y="2050644"/>
              <a:ext cx="2376686" cy="1041022"/>
            </a:xfrm>
            <a:prstGeom prst="rect">
              <a:avLst/>
            </a:prstGeom>
            <a:solidFill>
              <a:srgbClr val="06E45B"/>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rPr>
                <a:t>Art &amp; Design</a:t>
              </a:r>
            </a:p>
            <a:p>
              <a:pPr algn="ctr"/>
              <a:endParaRPr lang="en-GB" sz="525" dirty="0">
                <a:solidFill>
                  <a:schemeClr val="dk1"/>
                </a:solidFill>
                <a:ea typeface="Calibri"/>
              </a:endParaRPr>
            </a:p>
            <a:p>
              <a:pPr lvl="0" algn="ctr">
                <a:buSzPts val="1100"/>
              </a:pPr>
              <a:r>
                <a:rPr lang="en-GB" sz="825" b="1" dirty="0">
                  <a:solidFill>
                    <a:schemeClr val="dk1"/>
                  </a:solidFill>
                  <a:latin typeface="Comic Sans MS"/>
                  <a:ea typeface="Comic Sans MS"/>
                  <a:cs typeface="Comic Sans MS"/>
                  <a:sym typeface="Comic Sans MS"/>
                </a:rPr>
                <a:t>Sculpture and 3D</a:t>
              </a:r>
            </a:p>
            <a:p>
              <a:pPr lvl="0" algn="ctr">
                <a:buClr>
                  <a:schemeClr val="dk1"/>
                </a:buClr>
                <a:buSzPts val="1100"/>
              </a:pPr>
              <a:r>
                <a:rPr lang="en-GB" sz="825" b="1" dirty="0">
                  <a:solidFill>
                    <a:schemeClr val="dk1"/>
                  </a:solidFill>
                  <a:latin typeface="Comic Sans MS"/>
                  <a:ea typeface="Comic Sans MS"/>
                  <a:cs typeface="Comic Sans MS"/>
                  <a:sym typeface="Comic Sans MS"/>
                </a:rPr>
                <a:t>Interactive installation</a:t>
              </a:r>
            </a:p>
            <a:p>
              <a:pPr algn="ctr"/>
              <a:endParaRPr sz="825" dirty="0">
                <a:solidFill>
                  <a:schemeClr val="dk1"/>
                </a:solidFill>
                <a:latin typeface="Calibri"/>
                <a:ea typeface="Calibri"/>
                <a:cs typeface="Calibri"/>
                <a:sym typeface="Calibri"/>
              </a:endParaRPr>
            </a:p>
            <a:p>
              <a:pPr algn="ctr"/>
              <a:endParaRPr sz="375" dirty="0">
                <a:solidFill>
                  <a:schemeClr val="dk1"/>
                </a:solidFill>
                <a:latin typeface="Calibri"/>
                <a:ea typeface="Calibri"/>
                <a:cs typeface="Calibri"/>
                <a:sym typeface="Calibri"/>
              </a:endParaRPr>
            </a:p>
          </p:txBody>
        </p:sp>
      </p:grpSp>
      <p:pic>
        <p:nvPicPr>
          <p:cNvPr id="124" name="Google Shape;124;p2"/>
          <p:cNvPicPr preferRelativeResize="0"/>
          <p:nvPr/>
        </p:nvPicPr>
        <p:blipFill rotWithShape="1">
          <a:blip r:embed="rId4">
            <a:alphaModFix/>
          </a:blip>
          <a:srcRect/>
          <a:stretch/>
        </p:blipFill>
        <p:spPr>
          <a:xfrm>
            <a:off x="6951549" y="2868988"/>
            <a:ext cx="2067777" cy="2110856"/>
          </a:xfrm>
          <a:prstGeom prst="rect">
            <a:avLst/>
          </a:prstGeom>
          <a:noFill/>
          <a:ln>
            <a:noFill/>
          </a:ln>
        </p:spPr>
      </p:pic>
      <p:grpSp>
        <p:nvGrpSpPr>
          <p:cNvPr id="126" name="Google Shape;126;p2"/>
          <p:cNvGrpSpPr/>
          <p:nvPr/>
        </p:nvGrpSpPr>
        <p:grpSpPr>
          <a:xfrm rot="-377647">
            <a:off x="181672" y="2429523"/>
            <a:ext cx="1867877" cy="1441109"/>
            <a:chOff x="3338532" y="1320734"/>
            <a:chExt cx="2707141" cy="2355213"/>
          </a:xfrm>
        </p:grpSpPr>
        <p:pic>
          <p:nvPicPr>
            <p:cNvPr id="127" name="Google Shape;127;p2"/>
            <p:cNvPicPr preferRelativeResize="0"/>
            <p:nvPr/>
          </p:nvPicPr>
          <p:blipFill rotWithShape="1">
            <a:blip r:embed="rId5">
              <a:alphaModFix/>
            </a:blip>
            <a:srcRect/>
            <a:stretch/>
          </p:blipFill>
          <p:spPr>
            <a:xfrm rot="1087081">
              <a:off x="3338532" y="1320734"/>
              <a:ext cx="2707141" cy="2355213"/>
            </a:xfrm>
            <a:prstGeom prst="rect">
              <a:avLst/>
            </a:prstGeom>
            <a:noFill/>
            <a:ln>
              <a:noFill/>
            </a:ln>
          </p:spPr>
        </p:pic>
        <p:sp>
          <p:nvSpPr>
            <p:cNvPr id="128" name="Google Shape;128;p2"/>
            <p:cNvSpPr txBox="1"/>
            <p:nvPr/>
          </p:nvSpPr>
          <p:spPr>
            <a:xfrm rot="377647">
              <a:off x="3417863" y="1933895"/>
              <a:ext cx="2171699" cy="961939"/>
            </a:xfrm>
            <a:prstGeom prst="rect">
              <a:avLst/>
            </a:prstGeom>
            <a:solidFill>
              <a:srgbClr val="92D050"/>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err="1">
                  <a:solidFill>
                    <a:schemeClr val="dk1"/>
                  </a:solidFill>
                </a:rPr>
                <a:t>PSRHE</a:t>
              </a:r>
              <a:endParaRPr lang="en-GB" sz="1050" b="1" dirty="0">
                <a:solidFill>
                  <a:schemeClr val="dk1"/>
                </a:solidFill>
              </a:endParaRPr>
            </a:p>
            <a:p>
              <a:pPr lvl="0">
                <a:buSzPts val="800"/>
              </a:pPr>
              <a:r>
                <a:rPr lang="en-GB" sz="525" b="1" dirty="0" err="1">
                  <a:solidFill>
                    <a:schemeClr val="dk1"/>
                  </a:solidFill>
                  <a:latin typeface="Comic Sans MS"/>
                  <a:ea typeface="Comic Sans MS"/>
                  <a:cs typeface="Comic Sans MS"/>
                  <a:sym typeface="Comic Sans MS"/>
                </a:rPr>
                <a:t>Ten:Ten</a:t>
              </a:r>
              <a:r>
                <a:rPr lang="en-GB" sz="525" b="1" dirty="0">
                  <a:solidFill>
                    <a:schemeClr val="dk1"/>
                  </a:solidFill>
                  <a:latin typeface="Comic Sans MS"/>
                  <a:ea typeface="Comic Sans MS"/>
                  <a:cs typeface="Comic Sans MS"/>
                  <a:sym typeface="Comic Sans MS"/>
                </a:rPr>
                <a:t>: Religious Understanding</a:t>
              </a:r>
            </a:p>
            <a:p>
              <a:pPr marL="342900" indent="-209550">
                <a:buClr>
                  <a:schemeClr val="dk1"/>
                </a:buClr>
                <a:buSzPts val="800"/>
                <a:buFont typeface="Comic Sans MS"/>
                <a:buChar char="●"/>
              </a:pPr>
              <a:r>
                <a:rPr lang="en-GB" sz="525" dirty="0">
                  <a:solidFill>
                    <a:schemeClr val="dk1"/>
                  </a:solidFill>
                  <a:latin typeface="Comic Sans MS"/>
                  <a:ea typeface="Comic Sans MS"/>
                  <a:cs typeface="Comic Sans MS"/>
                  <a:sym typeface="Comic Sans MS"/>
                </a:rPr>
                <a:t>Calming the storm</a:t>
              </a:r>
              <a:endParaRPr lang="en-GB" sz="600" dirty="0"/>
            </a:p>
            <a:p>
              <a:pPr marL="342900" indent="-209550">
                <a:buClr>
                  <a:schemeClr val="dk1"/>
                </a:buClr>
                <a:buSzPts val="800"/>
                <a:buFont typeface="Comic Sans MS"/>
                <a:buChar char="●"/>
              </a:pPr>
              <a:r>
                <a:rPr lang="en-GB" sz="525" i="1" dirty="0">
                  <a:latin typeface="Comic Sans MS"/>
                  <a:ea typeface="Comic Sans MS"/>
                  <a:cs typeface="Comic Sans MS"/>
                  <a:sym typeface="Comic Sans MS"/>
                </a:rPr>
                <a:t>Behaviour expectations and class building</a:t>
              </a:r>
              <a:endParaRPr lang="en-GB" sz="675" dirty="0">
                <a:solidFill>
                  <a:schemeClr val="dk1"/>
                </a:solidFill>
                <a:latin typeface="Comic Sans MS"/>
                <a:ea typeface="Comic Sans MS"/>
                <a:cs typeface="Comic Sans MS"/>
                <a:sym typeface="Comic Sans MS"/>
              </a:endParaRPr>
            </a:p>
            <a:p>
              <a:pPr algn="ctr"/>
              <a:endParaRPr lang="en-GB" sz="225" b="1" dirty="0">
                <a:solidFill>
                  <a:schemeClr val="dk1"/>
                </a:solidFill>
              </a:endParaRPr>
            </a:p>
          </p:txBody>
        </p:sp>
      </p:grpSp>
      <p:grpSp>
        <p:nvGrpSpPr>
          <p:cNvPr id="129" name="Google Shape;129;p2"/>
          <p:cNvGrpSpPr/>
          <p:nvPr/>
        </p:nvGrpSpPr>
        <p:grpSpPr>
          <a:xfrm>
            <a:off x="2548753" y="3262615"/>
            <a:ext cx="2013890" cy="1927652"/>
            <a:chOff x="-410668" y="1126961"/>
            <a:chExt cx="2940628" cy="2940628"/>
          </a:xfrm>
        </p:grpSpPr>
        <p:pic>
          <p:nvPicPr>
            <p:cNvPr id="130" name="Google Shape;130;p2"/>
            <p:cNvPicPr preferRelativeResize="0"/>
            <p:nvPr/>
          </p:nvPicPr>
          <p:blipFill rotWithShape="1">
            <a:blip r:embed="rId4">
              <a:alphaModFix/>
            </a:blip>
            <a:srcRect/>
            <a:stretch/>
          </p:blipFill>
          <p:spPr>
            <a:xfrm>
              <a:off x="-410668" y="1126961"/>
              <a:ext cx="2940628" cy="2940628"/>
            </a:xfrm>
            <a:prstGeom prst="rect">
              <a:avLst/>
            </a:prstGeom>
            <a:noFill/>
            <a:ln>
              <a:noFill/>
            </a:ln>
          </p:spPr>
        </p:pic>
        <p:sp>
          <p:nvSpPr>
            <p:cNvPr id="131" name="Google Shape;131;p2"/>
            <p:cNvSpPr txBox="1"/>
            <p:nvPr/>
          </p:nvSpPr>
          <p:spPr>
            <a:xfrm>
              <a:off x="-76868" y="2182678"/>
              <a:ext cx="2317908" cy="774649"/>
            </a:xfrm>
            <a:prstGeom prst="rect">
              <a:avLst/>
            </a:prstGeom>
            <a:solidFill>
              <a:srgbClr val="B3FF9B"/>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rPr>
                <a:t>Computing</a:t>
              </a:r>
            </a:p>
            <a:p>
              <a:pPr algn="ctr"/>
              <a:endParaRPr lang="en-GB" sz="750" b="1" dirty="0">
                <a:solidFill>
                  <a:schemeClr val="dk1"/>
                </a:solidFill>
              </a:endParaRPr>
            </a:p>
            <a:p>
              <a:pPr algn="ctr"/>
              <a:r>
                <a:rPr lang="en-GB" sz="1050" dirty="0">
                  <a:solidFill>
                    <a:schemeClr val="dk1"/>
                  </a:solidFill>
                </a:rPr>
                <a:t>Internet Safety</a:t>
              </a:r>
              <a:endParaRPr sz="1050" dirty="0"/>
            </a:p>
          </p:txBody>
        </p:sp>
      </p:grpSp>
      <p:grpSp>
        <p:nvGrpSpPr>
          <p:cNvPr id="132" name="Google Shape;132;p2"/>
          <p:cNvGrpSpPr/>
          <p:nvPr/>
        </p:nvGrpSpPr>
        <p:grpSpPr>
          <a:xfrm>
            <a:off x="4562643" y="3459606"/>
            <a:ext cx="4322623" cy="1627046"/>
            <a:chOff x="189347" y="3240433"/>
            <a:chExt cx="7417589" cy="2838250"/>
          </a:xfrm>
        </p:grpSpPr>
        <p:pic>
          <p:nvPicPr>
            <p:cNvPr id="133" name="Google Shape;133;p2"/>
            <p:cNvPicPr preferRelativeResize="0"/>
            <p:nvPr/>
          </p:nvPicPr>
          <p:blipFill rotWithShape="1">
            <a:blip r:embed="rId6">
              <a:alphaModFix/>
            </a:blip>
            <a:srcRect/>
            <a:stretch/>
          </p:blipFill>
          <p:spPr>
            <a:xfrm rot="5400000">
              <a:off x="1286700" y="2965345"/>
              <a:ext cx="2015985" cy="4210692"/>
            </a:xfrm>
            <a:prstGeom prst="rect">
              <a:avLst/>
            </a:prstGeom>
            <a:noFill/>
            <a:ln>
              <a:noFill/>
            </a:ln>
          </p:spPr>
        </p:pic>
        <p:sp>
          <p:nvSpPr>
            <p:cNvPr id="134" name="Google Shape;134;p2"/>
            <p:cNvSpPr txBox="1"/>
            <p:nvPr/>
          </p:nvSpPr>
          <p:spPr>
            <a:xfrm>
              <a:off x="4927781" y="3240433"/>
              <a:ext cx="2679155" cy="1509953"/>
            </a:xfrm>
            <a:prstGeom prst="rect">
              <a:avLst/>
            </a:prstGeom>
            <a:solidFill>
              <a:srgbClr val="92D050"/>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rPr>
                <a:t>PE &amp; Swimming</a:t>
              </a:r>
            </a:p>
            <a:p>
              <a:pPr algn="ctr"/>
              <a:endParaRPr lang="en-GB" sz="375" b="1" dirty="0">
                <a:solidFill>
                  <a:schemeClr val="dk1"/>
                </a:solidFill>
              </a:endParaRPr>
            </a:p>
            <a:p>
              <a:pPr lvl="0" algn="ctr">
                <a:buSzPts val="1000"/>
              </a:pPr>
              <a:r>
                <a:rPr lang="en-GB" sz="675" b="1" dirty="0">
                  <a:solidFill>
                    <a:schemeClr val="dk1"/>
                  </a:solidFill>
                  <a:latin typeface="Comic Sans MS"/>
                  <a:ea typeface="Comic Sans MS"/>
                  <a:cs typeface="Comic Sans MS"/>
                  <a:sym typeface="Comic Sans MS"/>
                </a:rPr>
                <a:t>Unit 1 Personal</a:t>
              </a:r>
            </a:p>
            <a:p>
              <a:pPr lvl="0" algn="ctr">
                <a:buSzPts val="800"/>
              </a:pPr>
              <a:r>
                <a:rPr lang="en-GB" sz="525" dirty="0">
                  <a:solidFill>
                    <a:schemeClr val="dk1"/>
                  </a:solidFill>
                  <a:latin typeface="Comic Sans MS"/>
                  <a:ea typeface="Comic Sans MS"/>
                  <a:cs typeface="Comic Sans MS"/>
                  <a:sym typeface="Comic Sans MS"/>
                </a:rPr>
                <a:t>React Positively to Challenge</a:t>
              </a:r>
            </a:p>
            <a:p>
              <a:pPr lvl="0" algn="ctr">
                <a:buSzPts val="800"/>
              </a:pPr>
              <a:r>
                <a:rPr lang="en-GB" sz="525" dirty="0">
                  <a:solidFill>
                    <a:schemeClr val="dk1"/>
                  </a:solidFill>
                  <a:latin typeface="Comic Sans MS"/>
                  <a:ea typeface="Comic Sans MS"/>
                  <a:cs typeface="Comic Sans MS"/>
                  <a:sym typeface="Comic Sans MS"/>
                </a:rPr>
                <a:t>Coordination: Ball Skills</a:t>
              </a:r>
            </a:p>
            <a:p>
              <a:pPr lvl="0" algn="ctr">
                <a:buSzPts val="800"/>
              </a:pPr>
              <a:r>
                <a:rPr lang="en-GB" sz="525" dirty="0">
                  <a:solidFill>
                    <a:schemeClr val="dk1"/>
                  </a:solidFill>
                  <a:latin typeface="Comic Sans MS"/>
                  <a:ea typeface="Comic Sans MS"/>
                  <a:cs typeface="Comic Sans MS"/>
                  <a:sym typeface="Comic Sans MS"/>
                </a:rPr>
                <a:t>Agility: Reaction/Response</a:t>
              </a:r>
              <a:endParaRPr lang="en-GB" sz="675" b="1" dirty="0">
                <a:solidFill>
                  <a:schemeClr val="dk1"/>
                </a:solidFill>
                <a:latin typeface="Comic Sans MS"/>
                <a:ea typeface="Comic Sans MS"/>
                <a:cs typeface="Comic Sans MS"/>
                <a:sym typeface="Comic Sans MS"/>
              </a:endParaRPr>
            </a:p>
            <a:p>
              <a:pPr algn="ctr"/>
              <a:endParaRPr lang="en-GB" sz="375" dirty="0">
                <a:solidFill>
                  <a:schemeClr val="dk1"/>
                </a:solidFill>
              </a:endParaRPr>
            </a:p>
            <a:p>
              <a:pPr algn="ctr"/>
              <a:r>
                <a:rPr lang="en-GB" sz="825" dirty="0">
                  <a:solidFill>
                    <a:schemeClr val="dk1"/>
                  </a:solidFill>
                </a:rPr>
                <a:t>Swimming</a:t>
              </a:r>
            </a:p>
            <a:p>
              <a:pPr algn="ctr"/>
              <a:endParaRPr lang="en-GB" sz="300" dirty="0"/>
            </a:p>
          </p:txBody>
        </p:sp>
      </p:grpSp>
      <p:sp>
        <p:nvSpPr>
          <p:cNvPr id="136" name="Google Shape;136;p2"/>
          <p:cNvSpPr txBox="1"/>
          <p:nvPr/>
        </p:nvSpPr>
        <p:spPr>
          <a:xfrm>
            <a:off x="8579094" y="4753378"/>
            <a:ext cx="473574" cy="346218"/>
          </a:xfrm>
          <a:prstGeom prst="rect">
            <a:avLst/>
          </a:prstGeom>
          <a:noFill/>
          <a:ln w="19050" cap="flat" cmpd="sng">
            <a:solidFill>
              <a:srgbClr val="FF0000"/>
            </a:solidFill>
            <a:prstDash val="dot"/>
            <a:round/>
            <a:headEnd type="none" w="sm" len="sm"/>
            <a:tailEnd type="none" w="sm" len="sm"/>
          </a:ln>
        </p:spPr>
        <p:txBody>
          <a:bodyPr spcFirstLastPara="1" wrap="square" lIns="68569" tIns="34275" rIns="68569" bIns="34275" anchor="t" anchorCtr="0">
            <a:spAutoFit/>
          </a:bodyPr>
          <a:lstStyle/>
          <a:p>
            <a:pPr algn="ctr"/>
            <a:r>
              <a:rPr lang="en-GB" sz="1800" b="1">
                <a:solidFill>
                  <a:schemeClr val="dk1"/>
                </a:solidFill>
              </a:rPr>
              <a:t>A1</a:t>
            </a:r>
            <a:endParaRPr sz="1050"/>
          </a:p>
        </p:txBody>
      </p:sp>
      <p:pic>
        <p:nvPicPr>
          <p:cNvPr id="4" name="Picture 3" descr="A book cover of a child&#10;&#10;Description automatically generated">
            <a:extLst>
              <a:ext uri="{FF2B5EF4-FFF2-40B4-BE49-F238E27FC236}">
                <a16:creationId xmlns:a16="http://schemas.microsoft.com/office/drawing/2014/main" id="{8092EA34-FB7E-A752-98E7-0F0081BCD8D5}"/>
              </a:ext>
            </a:extLst>
          </p:cNvPr>
          <p:cNvPicPr>
            <a:picLocks noChangeAspect="1"/>
          </p:cNvPicPr>
          <p:nvPr/>
        </p:nvPicPr>
        <p:blipFill>
          <a:blip r:embed="rId7"/>
          <a:stretch>
            <a:fillRect/>
          </a:stretch>
        </p:blipFill>
        <p:spPr>
          <a:xfrm>
            <a:off x="5348942" y="601712"/>
            <a:ext cx="1013378" cy="1253943"/>
          </a:xfrm>
          <a:prstGeom prst="rect">
            <a:avLst/>
          </a:prstGeom>
        </p:spPr>
      </p:pic>
      <p:grpSp>
        <p:nvGrpSpPr>
          <p:cNvPr id="2" name="Google Shape;102;p2"/>
          <p:cNvGrpSpPr/>
          <p:nvPr/>
        </p:nvGrpSpPr>
        <p:grpSpPr>
          <a:xfrm rot="10357280">
            <a:off x="2185736" y="2137013"/>
            <a:ext cx="2832488" cy="1180040"/>
            <a:chOff x="189347" y="4062698"/>
            <a:chExt cx="4210692" cy="2015985"/>
          </a:xfrm>
        </p:grpSpPr>
        <p:pic>
          <p:nvPicPr>
            <p:cNvPr id="3" name="Google Shape;103;p2"/>
            <p:cNvPicPr preferRelativeResize="0"/>
            <p:nvPr/>
          </p:nvPicPr>
          <p:blipFill rotWithShape="1">
            <a:blip r:embed="rId6">
              <a:alphaModFix/>
            </a:blip>
            <a:srcRect/>
            <a:stretch/>
          </p:blipFill>
          <p:spPr>
            <a:xfrm rot="5400000">
              <a:off x="1286700" y="2965345"/>
              <a:ext cx="2015985" cy="4210692"/>
            </a:xfrm>
            <a:prstGeom prst="rect">
              <a:avLst/>
            </a:prstGeom>
            <a:noFill/>
            <a:ln>
              <a:noFill/>
            </a:ln>
          </p:spPr>
        </p:pic>
        <p:sp>
          <p:nvSpPr>
            <p:cNvPr id="5" name="Google Shape;104;p2"/>
            <p:cNvSpPr txBox="1"/>
            <p:nvPr/>
          </p:nvSpPr>
          <p:spPr>
            <a:xfrm rot="11242720">
              <a:off x="780759" y="4778529"/>
              <a:ext cx="3007707" cy="828094"/>
            </a:xfrm>
            <a:prstGeom prst="rect">
              <a:avLst/>
            </a:prstGeom>
            <a:solidFill>
              <a:srgbClr val="A4F587"/>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rPr>
                <a:t>History</a:t>
              </a:r>
            </a:p>
            <a:p>
              <a:pPr algn="ctr"/>
              <a:endParaRPr lang="en-GB" sz="600" b="1" dirty="0">
                <a:solidFill>
                  <a:schemeClr val="dk1"/>
                </a:solidFill>
              </a:endParaRPr>
            </a:p>
            <a:p>
              <a:pPr algn="ctr"/>
              <a:r>
                <a:rPr lang="en-GB" sz="1050" dirty="0">
                  <a:solidFill>
                    <a:schemeClr val="dk1"/>
                  </a:solidFill>
                  <a:latin typeface="+mj-lt"/>
                  <a:ea typeface="Calibri"/>
                </a:rPr>
                <a:t>The Anglo Saxons and Scots </a:t>
              </a:r>
            </a:p>
          </p:txBody>
        </p:sp>
      </p:grpSp>
      <p:sp>
        <p:nvSpPr>
          <p:cNvPr id="6" name="Google Shape;100;p2"/>
          <p:cNvSpPr txBox="1"/>
          <p:nvPr/>
        </p:nvSpPr>
        <p:spPr>
          <a:xfrm>
            <a:off x="681551" y="144212"/>
            <a:ext cx="1489608" cy="346218"/>
          </a:xfrm>
          <a:prstGeom prst="rect">
            <a:avLst/>
          </a:prstGeom>
          <a:noFill/>
          <a:ln w="19050" cap="flat" cmpd="sng">
            <a:solidFill>
              <a:srgbClr val="FF0000"/>
            </a:solidFill>
            <a:prstDash val="dot"/>
            <a:round/>
            <a:headEnd type="none" w="sm" len="sm"/>
            <a:tailEnd type="none" w="sm" len="sm"/>
          </a:ln>
        </p:spPr>
        <p:txBody>
          <a:bodyPr spcFirstLastPara="1" wrap="square" lIns="68569" tIns="34275" rIns="68569" bIns="34275" anchor="t" anchorCtr="0">
            <a:spAutoFit/>
          </a:bodyPr>
          <a:lstStyle/>
          <a:p>
            <a:pPr algn="ctr"/>
            <a:r>
              <a:rPr lang="en-GB" sz="1800" b="1" dirty="0">
                <a:solidFill>
                  <a:schemeClr val="dk1"/>
                </a:solidFill>
              </a:rPr>
              <a:t>Swift Year 4</a:t>
            </a:r>
            <a:endParaRPr sz="1050" dirty="0"/>
          </a:p>
        </p:txBody>
      </p:sp>
      <p:sp>
        <p:nvSpPr>
          <p:cNvPr id="7" name="Google Shape;125;p2"/>
          <p:cNvSpPr txBox="1"/>
          <p:nvPr/>
        </p:nvSpPr>
        <p:spPr>
          <a:xfrm>
            <a:off x="5272066" y="4165902"/>
            <a:ext cx="1629896" cy="640594"/>
          </a:xfrm>
          <a:prstGeom prst="rect">
            <a:avLst/>
          </a:prstGeom>
          <a:solidFill>
            <a:srgbClr val="00AC00"/>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r>
              <a:rPr lang="en-GB" sz="1050" b="1" dirty="0">
                <a:solidFill>
                  <a:schemeClr val="dk1"/>
                </a:solidFill>
              </a:rPr>
              <a:t>Music</a:t>
            </a:r>
          </a:p>
          <a:p>
            <a:pPr algn="ctr"/>
            <a:endParaRPr lang="en-GB" sz="788" b="1" dirty="0">
              <a:solidFill>
                <a:schemeClr val="dk1"/>
              </a:solidFill>
            </a:endParaRPr>
          </a:p>
          <a:p>
            <a:pPr algn="ctr"/>
            <a:r>
              <a:rPr lang="en-GB" sz="1050" dirty="0">
                <a:solidFill>
                  <a:schemeClr val="dk1"/>
                </a:solidFill>
              </a:rPr>
              <a:t>Guitar Lessons</a:t>
            </a:r>
            <a:endParaRPr sz="1050" dirty="0"/>
          </a:p>
          <a:p>
            <a:pPr algn="ctr"/>
            <a:endParaRPr sz="825"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91106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title"/>
          </p:nvPr>
        </p:nvSpPr>
        <p:spPr>
          <a:xfrm>
            <a:off x="2000037" y="100042"/>
            <a:ext cx="4992832" cy="722493"/>
          </a:xfrm>
          <a:prstGeom prst="rect">
            <a:avLst/>
          </a:prstGeom>
          <a:noFill/>
          <a:ln>
            <a:noFill/>
          </a:ln>
        </p:spPr>
        <p:txBody>
          <a:bodyPr spcFirstLastPara="1" wrap="square" lIns="68569" tIns="34275" rIns="68569" bIns="34275" anchor="ctr" anchorCtr="0">
            <a:normAutofit/>
          </a:bodyPr>
          <a:lstStyle/>
          <a:p>
            <a:pPr algn="ctr">
              <a:buSzPts val="4400"/>
            </a:pPr>
            <a:r>
              <a:rPr lang="en-GB" b="1">
                <a:latin typeface="Arial"/>
                <a:ea typeface="Arial"/>
                <a:cs typeface="Arial"/>
                <a:sym typeface="Arial"/>
              </a:rPr>
              <a:t>Welcome to </a:t>
            </a:r>
            <a:r>
              <a:rPr lang="en-GB" b="1" i="1">
                <a:latin typeface="Arial"/>
                <a:ea typeface="Arial"/>
                <a:cs typeface="Arial"/>
                <a:sym typeface="Arial"/>
              </a:rPr>
              <a:t>Swift Y5</a:t>
            </a:r>
            <a:endParaRPr b="1">
              <a:latin typeface="Arial"/>
              <a:ea typeface="Arial"/>
              <a:cs typeface="Arial"/>
              <a:sym typeface="Arial"/>
            </a:endParaRPr>
          </a:p>
        </p:txBody>
      </p:sp>
      <p:pic>
        <p:nvPicPr>
          <p:cNvPr id="85" name="Google Shape;85;p1"/>
          <p:cNvPicPr preferRelativeResize="0">
            <a:picLocks noGrp="1"/>
          </p:cNvPicPr>
          <p:nvPr>
            <p:ph type="body" idx="1"/>
          </p:nvPr>
        </p:nvPicPr>
        <p:blipFill rotWithShape="1">
          <a:blip r:embed="rId3">
            <a:alphaModFix/>
          </a:blip>
          <a:srcRect/>
          <a:stretch/>
        </p:blipFill>
        <p:spPr>
          <a:xfrm>
            <a:off x="734342" y="163169"/>
            <a:ext cx="748525" cy="748525"/>
          </a:xfrm>
          <a:prstGeom prst="rect">
            <a:avLst/>
          </a:prstGeom>
          <a:noFill/>
          <a:ln>
            <a:noFill/>
          </a:ln>
        </p:spPr>
      </p:pic>
      <p:sp>
        <p:nvSpPr>
          <p:cNvPr id="86" name="Google Shape;86;p1"/>
          <p:cNvSpPr txBox="1"/>
          <p:nvPr/>
        </p:nvSpPr>
        <p:spPr>
          <a:xfrm>
            <a:off x="408283" y="1006283"/>
            <a:ext cx="4750374" cy="230802"/>
          </a:xfrm>
          <a:prstGeom prst="rect">
            <a:avLst/>
          </a:prstGeom>
          <a:noFill/>
          <a:ln w="28575" cap="flat" cmpd="sng">
            <a:solidFill>
              <a:srgbClr val="2E75B5"/>
            </a:solidFill>
            <a:prstDash val="dashDot"/>
            <a:round/>
            <a:headEnd type="none" w="sm" len="sm"/>
            <a:tailEnd type="none" w="sm" len="sm"/>
          </a:ln>
        </p:spPr>
        <p:txBody>
          <a:bodyPr spcFirstLastPara="1" wrap="square" lIns="68569" tIns="34275" rIns="68569" bIns="34275" anchor="t" anchorCtr="0">
            <a:spAutoFit/>
          </a:bodyPr>
          <a:lstStyle/>
          <a:p>
            <a:pPr algn="ctr">
              <a:buSzPts val="1400"/>
            </a:pPr>
            <a:r>
              <a:rPr lang="en-GB" sz="1050" dirty="0">
                <a:solidFill>
                  <a:schemeClr val="dk1"/>
                </a:solidFill>
                <a:latin typeface="Comic Sans MS"/>
                <a:ea typeface="Comic Sans MS"/>
                <a:cs typeface="Comic Sans MS"/>
                <a:sym typeface="Comic Sans MS"/>
              </a:rPr>
              <a:t>Welcome to Swift Class, and to a new school year! </a:t>
            </a:r>
            <a:endParaRPr sz="1050" dirty="0"/>
          </a:p>
        </p:txBody>
      </p:sp>
      <p:sp>
        <p:nvSpPr>
          <p:cNvPr id="87" name="Google Shape;87;p1"/>
          <p:cNvSpPr txBox="1"/>
          <p:nvPr/>
        </p:nvSpPr>
        <p:spPr>
          <a:xfrm>
            <a:off x="5315825" y="1103745"/>
            <a:ext cx="3576196" cy="1938962"/>
          </a:xfrm>
          <a:prstGeom prst="rect">
            <a:avLst/>
          </a:prstGeom>
          <a:noFill/>
          <a:ln w="28575" cap="flat" cmpd="sng">
            <a:solidFill>
              <a:srgbClr val="FF0000"/>
            </a:solidFill>
            <a:prstDash val="dashDot"/>
            <a:round/>
            <a:headEnd type="none" w="sm" len="sm"/>
            <a:tailEnd type="none" w="sm" len="sm"/>
          </a:ln>
        </p:spPr>
        <p:txBody>
          <a:bodyPr spcFirstLastPara="1" wrap="square" lIns="68569" tIns="34275" rIns="68569" bIns="34275" anchor="t" anchorCtr="0">
            <a:spAutoFit/>
          </a:bodyPr>
          <a:lstStyle/>
          <a:p>
            <a:pPr>
              <a:buSzPts val="1800"/>
            </a:pPr>
            <a:r>
              <a:rPr lang="en-GB" sz="1350">
                <a:solidFill>
                  <a:schemeClr val="dk1"/>
                </a:solidFill>
                <a:latin typeface="Calibri"/>
                <a:ea typeface="Calibri"/>
                <a:cs typeface="Calibri"/>
                <a:sym typeface="Calibri"/>
              </a:rPr>
              <a:t>Insert screenshot of weekly timetable here</a:t>
            </a:r>
            <a:endParaRPr sz="1050"/>
          </a:p>
          <a:p>
            <a:pPr>
              <a:buSzPts val="1800"/>
            </a:pPr>
            <a:endParaRPr sz="1350">
              <a:solidFill>
                <a:schemeClr val="dk1"/>
              </a:solidFill>
              <a:latin typeface="Calibri"/>
              <a:ea typeface="Calibri"/>
              <a:cs typeface="Calibri"/>
              <a:sym typeface="Calibri"/>
            </a:endParaRPr>
          </a:p>
          <a:p>
            <a:pPr>
              <a:buSzPts val="1800"/>
            </a:pPr>
            <a:endParaRPr sz="1350">
              <a:solidFill>
                <a:schemeClr val="dk1"/>
              </a:solidFill>
              <a:latin typeface="Calibri"/>
              <a:ea typeface="Calibri"/>
              <a:cs typeface="Calibri"/>
              <a:sym typeface="Calibri"/>
            </a:endParaRPr>
          </a:p>
          <a:p>
            <a:pPr>
              <a:buSzPts val="1800"/>
            </a:pPr>
            <a:endParaRPr sz="1350">
              <a:solidFill>
                <a:schemeClr val="dk1"/>
              </a:solidFill>
              <a:latin typeface="Calibri"/>
              <a:ea typeface="Calibri"/>
              <a:cs typeface="Calibri"/>
              <a:sym typeface="Calibri"/>
            </a:endParaRPr>
          </a:p>
          <a:p>
            <a:pPr>
              <a:buSzPts val="1800"/>
            </a:pPr>
            <a:endParaRPr sz="1350">
              <a:solidFill>
                <a:schemeClr val="dk1"/>
              </a:solidFill>
              <a:latin typeface="Calibri"/>
              <a:ea typeface="Calibri"/>
              <a:cs typeface="Calibri"/>
              <a:sym typeface="Calibri"/>
            </a:endParaRPr>
          </a:p>
          <a:p>
            <a:pPr>
              <a:buSzPts val="1800"/>
            </a:pPr>
            <a:endParaRPr sz="1350">
              <a:solidFill>
                <a:schemeClr val="dk1"/>
              </a:solidFill>
              <a:latin typeface="Calibri"/>
              <a:ea typeface="Calibri"/>
              <a:cs typeface="Calibri"/>
              <a:sym typeface="Calibri"/>
            </a:endParaRPr>
          </a:p>
          <a:p>
            <a:pPr>
              <a:buSzPts val="1800"/>
            </a:pPr>
            <a:endParaRPr sz="1350">
              <a:solidFill>
                <a:schemeClr val="dk1"/>
              </a:solidFill>
              <a:latin typeface="Calibri"/>
              <a:ea typeface="Calibri"/>
              <a:cs typeface="Calibri"/>
              <a:sym typeface="Calibri"/>
            </a:endParaRPr>
          </a:p>
          <a:p>
            <a:pPr>
              <a:buSzPts val="1800"/>
            </a:pPr>
            <a:endParaRPr sz="1350">
              <a:solidFill>
                <a:schemeClr val="dk1"/>
              </a:solidFill>
              <a:latin typeface="Calibri"/>
              <a:ea typeface="Calibri"/>
              <a:cs typeface="Calibri"/>
              <a:sym typeface="Calibri"/>
            </a:endParaRPr>
          </a:p>
          <a:p>
            <a:pPr>
              <a:buSzPts val="1800"/>
            </a:pPr>
            <a:endParaRPr sz="1350">
              <a:solidFill>
                <a:schemeClr val="dk1"/>
              </a:solidFill>
              <a:latin typeface="Calibri"/>
              <a:ea typeface="Calibri"/>
              <a:cs typeface="Calibri"/>
              <a:sym typeface="Calibri"/>
            </a:endParaRPr>
          </a:p>
        </p:txBody>
      </p:sp>
      <p:sp>
        <p:nvSpPr>
          <p:cNvPr id="88" name="Google Shape;88;p1"/>
          <p:cNvSpPr txBox="1"/>
          <p:nvPr/>
        </p:nvSpPr>
        <p:spPr>
          <a:xfrm>
            <a:off x="408283" y="3255280"/>
            <a:ext cx="6049667" cy="1765838"/>
          </a:xfrm>
          <a:prstGeom prst="rect">
            <a:avLst/>
          </a:prstGeom>
          <a:noFill/>
          <a:ln w="28575" cap="flat" cmpd="sng">
            <a:solidFill>
              <a:schemeClr val="accent4"/>
            </a:solidFill>
            <a:prstDash val="dashDot"/>
            <a:round/>
            <a:headEnd type="none" w="sm" len="sm"/>
            <a:tailEnd type="none" w="sm" len="sm"/>
          </a:ln>
        </p:spPr>
        <p:txBody>
          <a:bodyPr spcFirstLastPara="1" wrap="square" lIns="68569" tIns="34275" rIns="68569" bIns="34275" anchor="t" anchorCtr="0">
            <a:spAutoFit/>
          </a:bodyPr>
          <a:lstStyle/>
          <a:p>
            <a:pPr algn="ctr">
              <a:buSzPts val="1400"/>
            </a:pPr>
            <a:r>
              <a:rPr lang="en-GB" sz="1050" b="1" dirty="0">
                <a:solidFill>
                  <a:schemeClr val="dk1"/>
                </a:solidFill>
                <a:latin typeface="Calibri"/>
                <a:ea typeface="Calibri"/>
                <a:cs typeface="Calibri"/>
                <a:sym typeface="Calibri"/>
              </a:rPr>
              <a:t>How can you help at home?</a:t>
            </a:r>
          </a:p>
          <a:p>
            <a:pPr algn="ctr">
              <a:buSzPts val="1400"/>
            </a:pPr>
            <a:endParaRPr sz="1050" dirty="0"/>
          </a:p>
          <a:p>
            <a:pPr marL="128588" indent="-133350">
              <a:buClr>
                <a:srgbClr val="00B050"/>
              </a:buClr>
              <a:buSzPts val="1300"/>
              <a:buFont typeface="Noto Sans Symbols"/>
              <a:buChar char="❖"/>
            </a:pPr>
            <a:r>
              <a:rPr lang="en-GB" sz="975" b="1" dirty="0">
                <a:solidFill>
                  <a:schemeClr val="dk1"/>
                </a:solidFill>
                <a:latin typeface="Calibri"/>
                <a:ea typeface="Calibri"/>
                <a:cs typeface="Calibri"/>
                <a:sym typeface="Calibri"/>
              </a:rPr>
              <a:t>Homework</a:t>
            </a:r>
            <a:r>
              <a:rPr lang="en-GB" sz="975" dirty="0">
                <a:solidFill>
                  <a:schemeClr val="dk1"/>
                </a:solidFill>
                <a:latin typeface="Calibri"/>
                <a:ea typeface="Calibri"/>
                <a:cs typeface="Calibri"/>
                <a:sym typeface="Calibri"/>
              </a:rPr>
              <a:t> is given on Google Classroom. It goes ‘live’ every Thursday after school. </a:t>
            </a:r>
            <a:r>
              <a:rPr lang="en-GB" sz="975" dirty="0">
                <a:solidFill>
                  <a:schemeClr val="tx1"/>
                </a:solidFill>
                <a:latin typeface="Calibri"/>
                <a:ea typeface="Calibri"/>
                <a:cs typeface="Calibri"/>
                <a:sym typeface="Calibri"/>
              </a:rPr>
              <a:t>The spelling tests are on Thursdays and mental maths tests are the following Friday. Sometimes other homework is given which may have a different hand in date.</a:t>
            </a:r>
            <a:endParaRPr lang="en-GB" sz="975" dirty="0">
              <a:solidFill>
                <a:srgbClr val="C00000"/>
              </a:solidFill>
              <a:latin typeface="Calibri"/>
              <a:ea typeface="Calibri"/>
              <a:cs typeface="Calibri"/>
              <a:sym typeface="Calibri"/>
            </a:endParaRPr>
          </a:p>
          <a:p>
            <a:pPr marL="128588" indent="-133350">
              <a:buClr>
                <a:srgbClr val="00B050"/>
              </a:buClr>
              <a:buSzPts val="1300"/>
              <a:buFont typeface="Noto Sans Symbols"/>
              <a:buChar char="❖"/>
            </a:pPr>
            <a:r>
              <a:rPr lang="en-GB" sz="975" b="1" dirty="0">
                <a:solidFill>
                  <a:srgbClr val="00B050"/>
                </a:solidFill>
                <a:latin typeface="Calibri"/>
                <a:ea typeface="Calibri"/>
                <a:cs typeface="Calibri"/>
                <a:sym typeface="Calibri"/>
              </a:rPr>
              <a:t>Reading</a:t>
            </a:r>
            <a:r>
              <a:rPr lang="en-GB" sz="975" dirty="0">
                <a:solidFill>
                  <a:schemeClr val="dk1"/>
                </a:solidFill>
                <a:latin typeface="Calibri"/>
                <a:ea typeface="Calibri"/>
                <a:cs typeface="Calibri"/>
                <a:sym typeface="Calibri"/>
              </a:rPr>
              <a:t>: </a:t>
            </a:r>
            <a:r>
              <a:rPr lang="en-GB" sz="1050" dirty="0">
                <a:solidFill>
                  <a:schemeClr val="dk1"/>
                </a:solidFill>
                <a:latin typeface="Calibri"/>
                <a:ea typeface="Calibri"/>
                <a:cs typeface="Calibri"/>
                <a:sym typeface="Calibri"/>
              </a:rPr>
              <a:t>Hear your child read several times a week and ask them about their reading. Their reading record needs to be in their bag every day.</a:t>
            </a:r>
          </a:p>
          <a:p>
            <a:pPr marL="128588" indent="-133350">
              <a:buClr>
                <a:srgbClr val="00B050"/>
              </a:buClr>
              <a:buSzPts val="1300"/>
              <a:buFont typeface="Noto Sans Symbols"/>
              <a:buChar char="❖"/>
            </a:pPr>
            <a:r>
              <a:rPr lang="en-GB" sz="975" b="1" dirty="0">
                <a:solidFill>
                  <a:schemeClr val="accent2"/>
                </a:solidFill>
                <a:latin typeface="Calibri"/>
                <a:ea typeface="Calibri"/>
                <a:cs typeface="Calibri"/>
                <a:sym typeface="Calibri"/>
              </a:rPr>
              <a:t>Spellings</a:t>
            </a:r>
            <a:r>
              <a:rPr lang="en-GB" sz="975" b="1" dirty="0">
                <a:solidFill>
                  <a:schemeClr val="dk1"/>
                </a:solidFill>
                <a:latin typeface="Calibri"/>
                <a:ea typeface="Calibri"/>
                <a:cs typeface="Calibri"/>
                <a:sym typeface="Calibri"/>
              </a:rPr>
              <a:t>: </a:t>
            </a:r>
            <a:r>
              <a:rPr lang="en-GB" sz="975" dirty="0">
                <a:solidFill>
                  <a:schemeClr val="dk1"/>
                </a:solidFill>
                <a:latin typeface="Calibri"/>
                <a:ea typeface="Calibri"/>
                <a:cs typeface="Calibri"/>
                <a:sym typeface="Calibri"/>
              </a:rPr>
              <a:t>There will be a spelling test each week on a Thursday.</a:t>
            </a:r>
            <a:endParaRPr lang="en-GB" sz="825" dirty="0">
              <a:solidFill>
                <a:schemeClr val="dk1"/>
              </a:solidFill>
            </a:endParaRPr>
          </a:p>
          <a:p>
            <a:pPr marL="128588" indent="-133350">
              <a:buClr>
                <a:srgbClr val="0070C0"/>
              </a:buClr>
              <a:buSzPts val="1300"/>
              <a:buFont typeface="Noto Sans Symbols"/>
              <a:buChar char="❖"/>
            </a:pPr>
            <a:r>
              <a:rPr lang="en-GB" sz="975" dirty="0">
                <a:solidFill>
                  <a:srgbClr val="0070C0"/>
                </a:solidFill>
                <a:latin typeface="Calibri"/>
                <a:ea typeface="Calibri"/>
                <a:cs typeface="Calibri"/>
                <a:sym typeface="Calibri"/>
              </a:rPr>
              <a:t>Times Tables Rockstars/</a:t>
            </a:r>
            <a:r>
              <a:rPr lang="en-GB" sz="975" dirty="0" err="1">
                <a:solidFill>
                  <a:srgbClr val="0070C0"/>
                </a:solidFill>
                <a:latin typeface="Calibri"/>
                <a:ea typeface="Calibri"/>
                <a:cs typeface="Calibri"/>
                <a:sym typeface="Calibri"/>
              </a:rPr>
              <a:t>Numbots</a:t>
            </a:r>
            <a:r>
              <a:rPr lang="en-GB" sz="975" dirty="0">
                <a:solidFill>
                  <a:schemeClr val="dk1"/>
                </a:solidFill>
                <a:latin typeface="Calibri"/>
                <a:ea typeface="Calibri"/>
                <a:cs typeface="Calibri"/>
                <a:sym typeface="Calibri"/>
              </a:rPr>
              <a:t>: Children should access this several times a week for 10 minutes or so each time. </a:t>
            </a:r>
            <a:r>
              <a:rPr lang="en-GB" sz="975"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There will be a weekly times tables test and a separate mental maths test, both on Friday.</a:t>
            </a:r>
          </a:p>
          <a:p>
            <a:pPr>
              <a:buClr>
                <a:srgbClr val="0070C0"/>
              </a:buClr>
              <a:buSzPts val="1300"/>
            </a:pPr>
            <a:endParaRPr lang="en-GB" sz="975"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89" name="Google Shape;89;p1"/>
          <p:cNvSpPr txBox="1"/>
          <p:nvPr/>
        </p:nvSpPr>
        <p:spPr>
          <a:xfrm>
            <a:off x="6124627" y="849672"/>
            <a:ext cx="2127975" cy="184636"/>
          </a:xfrm>
          <a:prstGeom prst="rect">
            <a:avLst/>
          </a:prstGeom>
          <a:noFill/>
          <a:ln w="19050" cap="flat" cmpd="sng">
            <a:solidFill>
              <a:srgbClr val="FF0000"/>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750" b="1" i="1">
                <a:solidFill>
                  <a:schemeClr val="dk1"/>
                </a:solidFill>
                <a:latin typeface="Calibri"/>
                <a:ea typeface="Calibri"/>
                <a:cs typeface="Calibri"/>
                <a:sym typeface="Calibri"/>
              </a:rPr>
              <a:t>Swift (Y5 Version) </a:t>
            </a:r>
            <a:r>
              <a:rPr lang="en-GB" sz="750" b="1">
                <a:solidFill>
                  <a:schemeClr val="dk1"/>
                </a:solidFill>
                <a:latin typeface="Calibri"/>
                <a:ea typeface="Calibri"/>
                <a:cs typeface="Calibri"/>
                <a:sym typeface="Calibri"/>
              </a:rPr>
              <a:t>Autumn 1 Timetable</a:t>
            </a:r>
            <a:endParaRPr sz="750" b="1">
              <a:solidFill>
                <a:schemeClr val="dk1"/>
              </a:solidFill>
              <a:latin typeface="Calibri"/>
              <a:ea typeface="Calibri"/>
              <a:cs typeface="Calibri"/>
              <a:sym typeface="Calibri"/>
            </a:endParaRPr>
          </a:p>
        </p:txBody>
      </p:sp>
      <p:sp>
        <p:nvSpPr>
          <p:cNvPr id="90" name="Google Shape;90;p1"/>
          <p:cNvSpPr txBox="1"/>
          <p:nvPr/>
        </p:nvSpPr>
        <p:spPr>
          <a:xfrm>
            <a:off x="394021" y="1632291"/>
            <a:ext cx="2218019" cy="1754296"/>
          </a:xfrm>
          <a:prstGeom prst="rect">
            <a:avLst/>
          </a:prstGeom>
          <a:noFill/>
          <a:ln w="28575" cap="flat" cmpd="sng">
            <a:solidFill>
              <a:srgbClr val="7030A0"/>
            </a:solidFill>
            <a:prstDash val="dashDot"/>
            <a:round/>
            <a:headEnd type="none" w="sm" len="sm"/>
            <a:tailEnd type="none" w="sm" len="sm"/>
          </a:ln>
        </p:spPr>
        <p:txBody>
          <a:bodyPr spcFirstLastPara="1" wrap="square" lIns="68569" tIns="34275" rIns="68569" bIns="34275" anchor="t" anchorCtr="0">
            <a:spAutoFit/>
          </a:bodyPr>
          <a:lstStyle/>
          <a:p>
            <a:pPr algn="ctr">
              <a:buSzPts val="1400"/>
            </a:pPr>
            <a:r>
              <a:rPr lang="en-GB" sz="1050" b="1" dirty="0">
                <a:solidFill>
                  <a:schemeClr val="dk1"/>
                </a:solidFill>
                <a:latin typeface="Calibri"/>
                <a:ea typeface="Calibri"/>
                <a:cs typeface="Calibri"/>
                <a:sym typeface="Calibri"/>
              </a:rPr>
              <a:t>Who are our staff?</a:t>
            </a:r>
            <a:endParaRPr sz="1050" dirty="0"/>
          </a:p>
          <a:p>
            <a:pPr algn="just">
              <a:buSzPts val="1200"/>
            </a:pPr>
            <a:endParaRPr sz="900" dirty="0">
              <a:solidFill>
                <a:schemeClr val="dk1"/>
              </a:solidFill>
              <a:latin typeface="Calibri"/>
              <a:ea typeface="Calibri"/>
              <a:cs typeface="Calibri"/>
              <a:sym typeface="Calibri"/>
            </a:endParaRPr>
          </a:p>
          <a:p>
            <a:pPr algn="just">
              <a:buSzPts val="1200"/>
            </a:pPr>
            <a:endParaRPr sz="900" dirty="0">
              <a:solidFill>
                <a:schemeClr val="dk1"/>
              </a:solidFill>
              <a:latin typeface="Calibri"/>
              <a:ea typeface="Calibri"/>
              <a:cs typeface="Calibri"/>
              <a:sym typeface="Calibri"/>
            </a:endParaRPr>
          </a:p>
          <a:p>
            <a:pPr>
              <a:buSzPts val="1100"/>
            </a:pPr>
            <a:endParaRPr lang="en-GB" sz="900" dirty="0">
              <a:solidFill>
                <a:schemeClr val="dk1"/>
              </a:solidFill>
              <a:latin typeface="Calibri"/>
              <a:ea typeface="Calibri"/>
              <a:cs typeface="Calibri"/>
              <a:sym typeface="Calibri"/>
            </a:endParaRPr>
          </a:p>
          <a:p>
            <a:pPr>
              <a:buSzPts val="1100"/>
            </a:pPr>
            <a:r>
              <a:rPr lang="en-GB" sz="825" dirty="0">
                <a:solidFill>
                  <a:schemeClr val="dk1"/>
                </a:solidFill>
                <a:latin typeface="Calibri"/>
                <a:ea typeface="Calibri"/>
                <a:cs typeface="Calibri"/>
                <a:sym typeface="Calibri"/>
              </a:rPr>
              <a:t>Miss Williams     Mrs Sissons          Mrs Senior</a:t>
            </a:r>
            <a:endParaRPr sz="1050" dirty="0"/>
          </a:p>
          <a:p>
            <a:pPr>
              <a:buSzPts val="1100"/>
            </a:pPr>
            <a:r>
              <a:rPr lang="en-GB" sz="825" dirty="0">
                <a:solidFill>
                  <a:schemeClr val="dk1"/>
                </a:solidFill>
                <a:latin typeface="Calibri"/>
                <a:ea typeface="Calibri"/>
                <a:cs typeface="Calibri"/>
                <a:sym typeface="Calibri"/>
              </a:rPr>
              <a:t>  Class Teacher         HLTA                    </a:t>
            </a:r>
            <a:r>
              <a:rPr lang="en-GB" sz="825" dirty="0" err="1">
                <a:solidFill>
                  <a:schemeClr val="dk1"/>
                </a:solidFill>
                <a:latin typeface="Calibri"/>
                <a:ea typeface="Calibri"/>
                <a:cs typeface="Calibri"/>
                <a:sym typeface="Calibri"/>
              </a:rPr>
              <a:t>HLTA</a:t>
            </a:r>
            <a:endParaRPr lang="en-GB" sz="825" dirty="0">
              <a:solidFill>
                <a:schemeClr val="dk1"/>
              </a:solidFill>
              <a:latin typeface="Calibri"/>
              <a:ea typeface="Calibri"/>
              <a:cs typeface="Calibri"/>
              <a:sym typeface="Calibri"/>
            </a:endParaRPr>
          </a:p>
          <a:p>
            <a:pPr>
              <a:buSzPts val="1100"/>
            </a:pPr>
            <a:endParaRPr lang="en-GB" sz="825" dirty="0">
              <a:solidFill>
                <a:schemeClr val="dk1"/>
              </a:solidFill>
              <a:latin typeface="Calibri"/>
              <a:ea typeface="Calibri"/>
              <a:cs typeface="Calibri"/>
              <a:sym typeface="Calibri"/>
            </a:endParaRPr>
          </a:p>
          <a:p>
            <a:pPr>
              <a:buSzPts val="1100"/>
            </a:pPr>
            <a:endParaRPr sz="825" dirty="0">
              <a:solidFill>
                <a:schemeClr val="dk1"/>
              </a:solidFill>
              <a:latin typeface="Calibri"/>
              <a:ea typeface="Calibri"/>
              <a:cs typeface="Calibri"/>
              <a:sym typeface="Calibri"/>
            </a:endParaRPr>
          </a:p>
          <a:p>
            <a:pPr>
              <a:buSzPts val="1800"/>
            </a:pPr>
            <a:endParaRPr lang="en-GB" sz="1350" dirty="0">
              <a:solidFill>
                <a:schemeClr val="dk1"/>
              </a:solidFill>
              <a:latin typeface="Calibri"/>
              <a:ea typeface="Calibri"/>
              <a:cs typeface="Calibri"/>
              <a:sym typeface="Calibri"/>
            </a:endParaRPr>
          </a:p>
          <a:p>
            <a:pPr>
              <a:buSzPts val="1800"/>
            </a:pPr>
            <a:r>
              <a:rPr lang="en-GB" sz="600" dirty="0">
                <a:solidFill>
                  <a:schemeClr val="dk1"/>
                </a:solidFill>
                <a:latin typeface="Calibri"/>
                <a:ea typeface="Calibri"/>
                <a:cs typeface="Calibri"/>
                <a:sym typeface="Calibri"/>
              </a:rPr>
              <a:t>Miss Service  Mrs Appleton</a:t>
            </a:r>
          </a:p>
          <a:p>
            <a:pPr>
              <a:buSzPts val="1800"/>
            </a:pPr>
            <a:r>
              <a:rPr lang="en-GB" sz="600" dirty="0">
                <a:solidFill>
                  <a:schemeClr val="dk1"/>
                </a:solidFill>
                <a:latin typeface="Calibri"/>
                <a:ea typeface="Calibri"/>
                <a:cs typeface="Calibri"/>
                <a:sym typeface="Calibri"/>
              </a:rPr>
              <a:t>     SEN TA           SEN TA</a:t>
            </a:r>
          </a:p>
          <a:p>
            <a:pPr>
              <a:buSzPts val="1800"/>
            </a:pPr>
            <a:endParaRPr sz="1350" dirty="0">
              <a:solidFill>
                <a:schemeClr val="dk1"/>
              </a:solidFill>
              <a:latin typeface="Calibri"/>
              <a:ea typeface="Calibri"/>
              <a:cs typeface="Calibri"/>
              <a:sym typeface="Calibri"/>
            </a:endParaRPr>
          </a:p>
        </p:txBody>
      </p:sp>
      <p:sp>
        <p:nvSpPr>
          <p:cNvPr id="91" name="Google Shape;91;p1"/>
          <p:cNvSpPr txBox="1"/>
          <p:nvPr/>
        </p:nvSpPr>
        <p:spPr>
          <a:xfrm>
            <a:off x="2783470" y="1648198"/>
            <a:ext cx="2360925" cy="1465756"/>
          </a:xfrm>
          <a:prstGeom prst="rect">
            <a:avLst/>
          </a:prstGeom>
          <a:noFill/>
          <a:ln w="28575" cap="flat" cmpd="sng">
            <a:solidFill>
              <a:srgbClr val="00B050"/>
            </a:solidFill>
            <a:prstDash val="dashDot"/>
            <a:round/>
            <a:headEnd type="none" w="sm" len="sm"/>
            <a:tailEnd type="none" w="sm" len="sm"/>
          </a:ln>
        </p:spPr>
        <p:txBody>
          <a:bodyPr spcFirstLastPara="1" wrap="square" lIns="68569" tIns="34275" rIns="68569" bIns="34275" anchor="t" anchorCtr="0">
            <a:spAutoFit/>
          </a:bodyPr>
          <a:lstStyle/>
          <a:p>
            <a:pPr algn="ctr">
              <a:buSzPts val="1400"/>
            </a:pPr>
            <a:r>
              <a:rPr lang="en-GB" sz="1050" b="1" dirty="0">
                <a:solidFill>
                  <a:schemeClr val="dk1"/>
                </a:solidFill>
                <a:latin typeface="Calibri"/>
                <a:ea typeface="Calibri"/>
                <a:cs typeface="Calibri"/>
                <a:sym typeface="Calibri"/>
              </a:rPr>
              <a:t>What will you need?</a:t>
            </a:r>
          </a:p>
          <a:p>
            <a:pPr marL="128588" indent="-71438" algn="just">
              <a:buClr>
                <a:schemeClr val="dk1"/>
              </a:buClr>
              <a:buSzPts val="1200"/>
            </a:pPr>
            <a:endParaRPr lang="en-GB" sz="375" dirty="0">
              <a:solidFill>
                <a:schemeClr val="dk1"/>
              </a:solidFill>
              <a:latin typeface="Calibri"/>
              <a:ea typeface="Calibri"/>
              <a:cs typeface="Calibri"/>
              <a:sym typeface="Calibri"/>
            </a:endParaRPr>
          </a:p>
          <a:p>
            <a:pPr marL="128588" indent="-128588">
              <a:buClr>
                <a:schemeClr val="dk1"/>
              </a:buClr>
              <a:buSzPts val="1200"/>
              <a:buFont typeface="Noto Sans Symbols"/>
              <a:buChar char="❖"/>
            </a:pPr>
            <a:r>
              <a:rPr lang="en-GB" sz="750" dirty="0">
                <a:solidFill>
                  <a:schemeClr val="dk1"/>
                </a:solidFill>
                <a:latin typeface="Calibri"/>
                <a:ea typeface="Calibri"/>
                <a:cs typeface="Calibri"/>
                <a:sym typeface="Calibri"/>
              </a:rPr>
              <a:t>A water bottle, which you should take home each afternoon so it can be kept clean and fresh</a:t>
            </a:r>
          </a:p>
          <a:p>
            <a:pPr marL="128588" indent="-128588">
              <a:buClr>
                <a:schemeClr val="dk1"/>
              </a:buClr>
              <a:buSzPts val="1200"/>
              <a:buFont typeface="Noto Sans Symbols"/>
              <a:buChar char="❖"/>
            </a:pPr>
            <a:endParaRPr lang="en-GB" sz="750" dirty="0">
              <a:solidFill>
                <a:schemeClr val="dk1"/>
              </a:solidFill>
              <a:latin typeface="Calibri"/>
              <a:ea typeface="Calibri"/>
              <a:cs typeface="Calibri"/>
              <a:sym typeface="Calibri"/>
            </a:endParaRPr>
          </a:p>
          <a:p>
            <a:pPr marL="128588" indent="-128588" algn="just">
              <a:buClr>
                <a:schemeClr val="dk1"/>
              </a:buClr>
              <a:buSzPts val="1200"/>
              <a:buFont typeface="Calibri"/>
              <a:buChar char="❖"/>
            </a:pPr>
            <a:r>
              <a:rPr lang="en-GB" sz="750" dirty="0">
                <a:solidFill>
                  <a:schemeClr val="dk1"/>
                </a:solidFill>
                <a:latin typeface="Calibri"/>
                <a:ea typeface="Calibri"/>
                <a:cs typeface="Calibri"/>
                <a:sym typeface="Calibri"/>
              </a:rPr>
              <a:t>Come in to school wearing PE kit on Wednesday and Thursday. You will need your swimming kit on a Thursday </a:t>
            </a:r>
          </a:p>
          <a:p>
            <a:pPr marL="128588" indent="-128588">
              <a:buClr>
                <a:schemeClr val="dk1"/>
              </a:buClr>
              <a:buSzPts val="1200"/>
              <a:buFont typeface="Noto Sans Symbols"/>
              <a:buChar char="❖"/>
            </a:pPr>
            <a:endParaRPr lang="en-GB" sz="750" dirty="0">
              <a:solidFill>
                <a:schemeClr val="dk1"/>
              </a:solidFill>
              <a:latin typeface="Calibri"/>
              <a:ea typeface="Calibri"/>
              <a:cs typeface="Calibri"/>
              <a:sym typeface="Calibri"/>
            </a:endParaRPr>
          </a:p>
          <a:p>
            <a:pPr marL="128588" indent="-128588">
              <a:buClr>
                <a:schemeClr val="dk1"/>
              </a:buClr>
              <a:buSzPts val="1200"/>
              <a:buFont typeface="Noto Sans Symbols"/>
              <a:buChar char="❖"/>
            </a:pPr>
            <a:r>
              <a:rPr lang="en-GB" sz="750" dirty="0">
                <a:solidFill>
                  <a:schemeClr val="dk1"/>
                </a:solidFill>
                <a:latin typeface="Calibri"/>
                <a:ea typeface="Calibri"/>
                <a:cs typeface="Calibri"/>
                <a:sym typeface="Calibri"/>
              </a:rPr>
              <a:t>A waterproof coat, even if you think it will be sunny all day. We go out to play in all but the heaviest rain</a:t>
            </a:r>
          </a:p>
          <a:p>
            <a:pPr marL="342900" algn="just">
              <a:buSzPts val="1200"/>
            </a:pPr>
            <a:endParaRPr lang="en-GB" sz="900" dirty="0">
              <a:solidFill>
                <a:schemeClr val="dk1"/>
              </a:solidFill>
              <a:latin typeface="Comic Sans MS"/>
              <a:ea typeface="Comic Sans MS"/>
              <a:cs typeface="Comic Sans MS"/>
              <a:sym typeface="Comic Sans MS"/>
            </a:endParaRPr>
          </a:p>
        </p:txBody>
      </p:sp>
      <p:sp>
        <p:nvSpPr>
          <p:cNvPr id="92" name="Google Shape;92;p1"/>
          <p:cNvSpPr txBox="1"/>
          <p:nvPr/>
        </p:nvSpPr>
        <p:spPr>
          <a:xfrm>
            <a:off x="6821264" y="163168"/>
            <a:ext cx="1414800" cy="276969"/>
          </a:xfrm>
          <a:prstGeom prst="rect">
            <a:avLst/>
          </a:prstGeom>
          <a:noFill/>
          <a:ln>
            <a:noFill/>
          </a:ln>
        </p:spPr>
        <p:txBody>
          <a:bodyPr spcFirstLastPara="1" wrap="square" lIns="68569" tIns="34275" rIns="68569" bIns="34275" anchor="t" anchorCtr="0">
            <a:spAutoFit/>
          </a:bodyPr>
          <a:lstStyle/>
          <a:p>
            <a:pPr>
              <a:buSzPts val="1800"/>
            </a:pPr>
            <a:endParaRPr sz="1350">
              <a:solidFill>
                <a:schemeClr val="dk1"/>
              </a:solidFill>
              <a:latin typeface="Calibri"/>
              <a:ea typeface="Calibri"/>
              <a:cs typeface="Calibri"/>
              <a:sym typeface="Calibri"/>
            </a:endParaRPr>
          </a:p>
        </p:txBody>
      </p:sp>
      <p:sp>
        <p:nvSpPr>
          <p:cNvPr id="93" name="Google Shape;93;p1"/>
          <p:cNvSpPr txBox="1"/>
          <p:nvPr/>
        </p:nvSpPr>
        <p:spPr>
          <a:xfrm>
            <a:off x="6821264" y="3249757"/>
            <a:ext cx="2070675" cy="1685046"/>
          </a:xfrm>
          <a:prstGeom prst="rect">
            <a:avLst/>
          </a:prstGeom>
          <a:noFill/>
          <a:ln w="28575" cap="flat" cmpd="sng">
            <a:solidFill>
              <a:srgbClr val="92D050"/>
            </a:solidFill>
            <a:prstDash val="dashDot"/>
            <a:round/>
            <a:headEnd type="none" w="sm" len="sm"/>
            <a:tailEnd type="none" w="sm" len="sm"/>
          </a:ln>
        </p:spPr>
        <p:txBody>
          <a:bodyPr spcFirstLastPara="1" wrap="square" lIns="68569" tIns="34275" rIns="68569" bIns="34275" anchor="t" anchorCtr="0">
            <a:spAutoFit/>
          </a:bodyPr>
          <a:lstStyle/>
          <a:p>
            <a:pPr algn="ctr">
              <a:buSzPts val="1400"/>
            </a:pPr>
            <a:r>
              <a:rPr lang="en-GB" sz="1050" b="1">
                <a:solidFill>
                  <a:schemeClr val="dk1"/>
                </a:solidFill>
                <a:latin typeface="Calibri"/>
                <a:ea typeface="Calibri"/>
                <a:cs typeface="Calibri"/>
                <a:sym typeface="Calibri"/>
              </a:rPr>
              <a:t>Autumn Educational Enhancements</a:t>
            </a:r>
            <a:endParaRPr sz="1050" b="1">
              <a:solidFill>
                <a:schemeClr val="dk1"/>
              </a:solidFill>
              <a:latin typeface="Calibri"/>
              <a:ea typeface="Calibri"/>
              <a:cs typeface="Calibri"/>
              <a:sym typeface="Calibri"/>
            </a:endParaRPr>
          </a:p>
          <a:p>
            <a:pPr>
              <a:buSzPts val="1400"/>
            </a:pPr>
            <a:endParaRPr sz="1050" b="1">
              <a:solidFill>
                <a:schemeClr val="dk1"/>
              </a:solidFill>
              <a:latin typeface="Calibri"/>
              <a:ea typeface="Calibri"/>
              <a:cs typeface="Calibri"/>
              <a:sym typeface="Calibri"/>
            </a:endParaRPr>
          </a:p>
          <a:p>
            <a:pPr>
              <a:buSzPts val="1400"/>
            </a:pPr>
            <a:r>
              <a:rPr lang="en-GB" sz="1050">
                <a:solidFill>
                  <a:schemeClr val="dk1"/>
                </a:solidFill>
                <a:latin typeface="Calibri"/>
                <a:ea typeface="Calibri"/>
                <a:cs typeface="Calibri"/>
                <a:sym typeface="Calibri"/>
              </a:rPr>
              <a:t>Swimming September-December</a:t>
            </a:r>
            <a:endParaRPr sz="1050">
              <a:solidFill>
                <a:schemeClr val="dk1"/>
              </a:solidFill>
              <a:latin typeface="Calibri"/>
              <a:ea typeface="Calibri"/>
              <a:cs typeface="Calibri"/>
              <a:sym typeface="Calibri"/>
            </a:endParaRPr>
          </a:p>
          <a:p>
            <a:pPr algn="ctr">
              <a:buSzPts val="1400"/>
            </a:pPr>
            <a:r>
              <a:rPr lang="en-GB" sz="1050">
                <a:solidFill>
                  <a:schemeClr val="dk1"/>
                </a:solidFill>
                <a:latin typeface="Calibri"/>
                <a:ea typeface="Calibri"/>
                <a:cs typeface="Calibri"/>
                <a:sym typeface="Calibri"/>
              </a:rPr>
              <a:t>Warrington Museum 06/10/25</a:t>
            </a:r>
            <a:endParaRPr sz="1050">
              <a:solidFill>
                <a:schemeClr val="dk1"/>
              </a:solidFill>
              <a:latin typeface="Calibri"/>
              <a:ea typeface="Calibri"/>
              <a:cs typeface="Calibri"/>
              <a:sym typeface="Calibri"/>
            </a:endParaRPr>
          </a:p>
          <a:p>
            <a:pPr algn="ctr">
              <a:buSzPts val="1400"/>
            </a:pPr>
            <a:r>
              <a:rPr lang="en-GB" sz="1050" b="1">
                <a:solidFill>
                  <a:schemeClr val="dk1"/>
                </a:solidFill>
                <a:latin typeface="Calibri"/>
                <a:ea typeface="Calibri"/>
                <a:cs typeface="Calibri"/>
                <a:sym typeface="Calibri"/>
              </a:rPr>
              <a:t>Autumn 2</a:t>
            </a:r>
            <a:endParaRPr sz="1050" b="1">
              <a:solidFill>
                <a:schemeClr val="dk1"/>
              </a:solidFill>
              <a:latin typeface="Calibri"/>
              <a:ea typeface="Calibri"/>
              <a:cs typeface="Calibri"/>
              <a:sym typeface="Calibri"/>
            </a:endParaRPr>
          </a:p>
          <a:p>
            <a:pPr algn="ctr">
              <a:buSzPts val="1400"/>
            </a:pPr>
            <a:r>
              <a:rPr lang="en-GB" sz="1050">
                <a:solidFill>
                  <a:schemeClr val="dk1"/>
                </a:solidFill>
                <a:latin typeface="Calibri"/>
                <a:ea typeface="Calibri"/>
                <a:cs typeface="Calibri"/>
                <a:sym typeface="Calibri"/>
              </a:rPr>
              <a:t>Bike Right 3</a:t>
            </a:r>
            <a:r>
              <a:rPr lang="en-GB" sz="1050" baseline="30000">
                <a:solidFill>
                  <a:schemeClr val="dk1"/>
                </a:solidFill>
                <a:latin typeface="Calibri"/>
                <a:ea typeface="Calibri"/>
                <a:cs typeface="Calibri"/>
                <a:sym typeface="Calibri"/>
              </a:rPr>
              <a:t>rd</a:t>
            </a:r>
            <a:r>
              <a:rPr lang="en-GB" sz="1050">
                <a:solidFill>
                  <a:schemeClr val="dk1"/>
                </a:solidFill>
                <a:latin typeface="Calibri"/>
                <a:ea typeface="Calibri"/>
                <a:cs typeface="Calibri"/>
                <a:sym typeface="Calibri"/>
              </a:rPr>
              <a:t> November-7</a:t>
            </a:r>
            <a:r>
              <a:rPr lang="en-GB" sz="1050" baseline="30000">
                <a:solidFill>
                  <a:schemeClr val="dk1"/>
                </a:solidFill>
                <a:latin typeface="Calibri"/>
                <a:ea typeface="Calibri"/>
                <a:cs typeface="Calibri"/>
                <a:sym typeface="Calibri"/>
              </a:rPr>
              <a:t>th</a:t>
            </a:r>
            <a:r>
              <a:rPr lang="en-GB" sz="1050">
                <a:solidFill>
                  <a:schemeClr val="dk1"/>
                </a:solidFill>
                <a:latin typeface="Calibri"/>
                <a:ea typeface="Calibri"/>
                <a:cs typeface="Calibri"/>
                <a:sym typeface="Calibri"/>
              </a:rPr>
              <a:t> November </a:t>
            </a:r>
            <a:endParaRPr sz="1050">
              <a:solidFill>
                <a:schemeClr val="dk1"/>
              </a:solidFill>
              <a:latin typeface="Calibri"/>
              <a:ea typeface="Calibri"/>
              <a:cs typeface="Calibri"/>
              <a:sym typeface="Calibri"/>
            </a:endParaRPr>
          </a:p>
          <a:p>
            <a:pPr algn="ctr">
              <a:buSzPts val="1400"/>
            </a:pPr>
            <a:endParaRPr sz="1050" b="1">
              <a:solidFill>
                <a:schemeClr val="dk1"/>
              </a:solidFill>
              <a:latin typeface="Calibri"/>
              <a:ea typeface="Calibri"/>
              <a:cs typeface="Calibri"/>
              <a:sym typeface="Calibri"/>
            </a:endParaRPr>
          </a:p>
          <a:p>
            <a:pPr algn="ctr">
              <a:buSzPts val="1400"/>
            </a:pPr>
            <a:endParaRPr sz="1050">
              <a:solidFill>
                <a:schemeClr val="dk1"/>
              </a:solidFill>
              <a:latin typeface="Calibri"/>
              <a:ea typeface="Calibri"/>
              <a:cs typeface="Calibri"/>
              <a:sym typeface="Calibri"/>
            </a:endParaRPr>
          </a:p>
        </p:txBody>
      </p:sp>
      <p:pic>
        <p:nvPicPr>
          <p:cNvPr id="94" name="Google Shape;94;p1" descr="IMG_2291.JPG"/>
          <p:cNvPicPr preferRelativeResize="0"/>
          <p:nvPr/>
        </p:nvPicPr>
        <p:blipFill rotWithShape="1">
          <a:blip r:embed="rId4">
            <a:alphaModFix/>
          </a:blip>
          <a:srcRect/>
          <a:stretch/>
        </p:blipFill>
        <p:spPr>
          <a:xfrm>
            <a:off x="637114" y="1860520"/>
            <a:ext cx="372563" cy="423124"/>
          </a:xfrm>
          <a:prstGeom prst="rect">
            <a:avLst/>
          </a:prstGeom>
          <a:noFill/>
          <a:ln>
            <a:noFill/>
          </a:ln>
        </p:spPr>
      </p:pic>
      <p:pic>
        <p:nvPicPr>
          <p:cNvPr id="95" name="Google Shape;95;p1"/>
          <p:cNvPicPr preferRelativeResize="0"/>
          <p:nvPr/>
        </p:nvPicPr>
        <p:blipFill rotWithShape="1">
          <a:blip r:embed="rId5">
            <a:alphaModFix/>
          </a:blip>
          <a:srcRect/>
          <a:stretch/>
        </p:blipFill>
        <p:spPr>
          <a:xfrm>
            <a:off x="1181106" y="1860520"/>
            <a:ext cx="399776" cy="423124"/>
          </a:xfrm>
          <a:prstGeom prst="rect">
            <a:avLst/>
          </a:prstGeom>
          <a:noFill/>
          <a:ln>
            <a:noFill/>
          </a:ln>
        </p:spPr>
      </p:pic>
      <p:pic>
        <p:nvPicPr>
          <p:cNvPr id="96" name="Google Shape;96;p1"/>
          <p:cNvPicPr preferRelativeResize="0"/>
          <p:nvPr/>
        </p:nvPicPr>
        <p:blipFill rotWithShape="1">
          <a:blip r:embed="rId6">
            <a:alphaModFix/>
          </a:blip>
          <a:srcRect/>
          <a:stretch/>
        </p:blipFill>
        <p:spPr>
          <a:xfrm>
            <a:off x="1840031" y="1816453"/>
            <a:ext cx="486034" cy="467192"/>
          </a:xfrm>
          <a:prstGeom prst="rect">
            <a:avLst/>
          </a:prstGeom>
          <a:noFill/>
          <a:ln>
            <a:noFill/>
          </a:ln>
        </p:spPr>
      </p:pic>
      <p:pic>
        <p:nvPicPr>
          <p:cNvPr id="97" name="Google Shape;97;p1"/>
          <p:cNvPicPr preferRelativeResize="0"/>
          <p:nvPr/>
        </p:nvPicPr>
        <p:blipFill rotWithShape="1">
          <a:blip r:embed="rId7">
            <a:alphaModFix/>
          </a:blip>
          <a:srcRect/>
          <a:stretch/>
        </p:blipFill>
        <p:spPr>
          <a:xfrm>
            <a:off x="7177631" y="159535"/>
            <a:ext cx="1074975" cy="603525"/>
          </a:xfrm>
          <a:prstGeom prst="rect">
            <a:avLst/>
          </a:prstGeom>
          <a:noFill/>
          <a:ln>
            <a:noFill/>
          </a:ln>
        </p:spPr>
      </p:pic>
      <p:pic>
        <p:nvPicPr>
          <p:cNvPr id="98" name="Google Shape;98;p1"/>
          <p:cNvPicPr preferRelativeResize="0"/>
          <p:nvPr/>
        </p:nvPicPr>
        <p:blipFill rotWithShape="1">
          <a:blip r:embed="rId8">
            <a:alphaModFix/>
          </a:blip>
          <a:srcRect/>
          <a:stretch/>
        </p:blipFill>
        <p:spPr>
          <a:xfrm>
            <a:off x="5403544" y="1120919"/>
            <a:ext cx="3332173" cy="1988417"/>
          </a:xfrm>
          <a:prstGeom prst="rect">
            <a:avLst/>
          </a:prstGeom>
          <a:noFill/>
          <a:ln>
            <a:noFill/>
          </a:ln>
        </p:spPr>
      </p:pic>
      <p:pic>
        <p:nvPicPr>
          <p:cNvPr id="3" name="Picture 2">
            <a:extLst>
              <a:ext uri="{FF2B5EF4-FFF2-40B4-BE49-F238E27FC236}">
                <a16:creationId xmlns:a16="http://schemas.microsoft.com/office/drawing/2014/main" id="{C52FE52E-7567-6E3A-395E-D5917017A5E0}"/>
              </a:ext>
            </a:extLst>
          </p:cNvPr>
          <p:cNvPicPr>
            <a:picLocks noChangeAspect="1"/>
          </p:cNvPicPr>
          <p:nvPr/>
        </p:nvPicPr>
        <p:blipFill>
          <a:blip r:embed="rId9"/>
          <a:stretch>
            <a:fillRect/>
          </a:stretch>
        </p:blipFill>
        <p:spPr>
          <a:xfrm>
            <a:off x="534454" y="2479474"/>
            <a:ext cx="646652" cy="380384"/>
          </a:xfrm>
          <a:prstGeom prst="rect">
            <a:avLst/>
          </a:prstGeom>
        </p:spPr>
      </p:pic>
    </p:spTree>
    <p:extLst>
      <p:ext uri="{BB962C8B-B14F-4D97-AF65-F5344CB8AC3E}">
        <p14:creationId xmlns:p14="http://schemas.microsoft.com/office/powerpoint/2010/main" val="3925543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title"/>
          </p:nvPr>
        </p:nvSpPr>
        <p:spPr>
          <a:xfrm>
            <a:off x="1408061" y="-2860"/>
            <a:ext cx="4343307" cy="722493"/>
          </a:xfrm>
          <a:prstGeom prst="rect">
            <a:avLst/>
          </a:prstGeom>
          <a:noFill/>
          <a:ln>
            <a:noFill/>
          </a:ln>
        </p:spPr>
        <p:txBody>
          <a:bodyPr spcFirstLastPara="1" wrap="square" lIns="68569" tIns="34275" rIns="68569" bIns="34275" anchor="ctr" anchorCtr="0">
            <a:noAutofit/>
          </a:bodyPr>
          <a:lstStyle/>
          <a:p>
            <a:pPr algn="ctr">
              <a:buSzPts val="2800"/>
            </a:pPr>
            <a:r>
              <a:rPr lang="en-GB" sz="2100" b="1"/>
              <a:t>This half term we will be learning…</a:t>
            </a:r>
            <a:endParaRPr sz="2100" b="1"/>
          </a:p>
        </p:txBody>
      </p:sp>
      <p:pic>
        <p:nvPicPr>
          <p:cNvPr id="104" name="Google Shape;104;p2"/>
          <p:cNvPicPr preferRelativeResize="0">
            <a:picLocks noGrp="1"/>
          </p:cNvPicPr>
          <p:nvPr>
            <p:ph type="body" idx="1"/>
          </p:nvPr>
        </p:nvPicPr>
        <p:blipFill rotWithShape="1">
          <a:blip r:embed="rId3">
            <a:alphaModFix/>
          </a:blip>
          <a:srcRect/>
          <a:stretch/>
        </p:blipFill>
        <p:spPr>
          <a:xfrm>
            <a:off x="143444" y="118744"/>
            <a:ext cx="543740" cy="543740"/>
          </a:xfrm>
          <a:prstGeom prst="rect">
            <a:avLst/>
          </a:prstGeom>
          <a:noFill/>
          <a:ln>
            <a:noFill/>
          </a:ln>
        </p:spPr>
      </p:pic>
      <p:sp>
        <p:nvSpPr>
          <p:cNvPr id="105" name="Google Shape;105;p2"/>
          <p:cNvSpPr txBox="1"/>
          <p:nvPr/>
        </p:nvSpPr>
        <p:spPr>
          <a:xfrm>
            <a:off x="687184" y="188883"/>
            <a:ext cx="844650" cy="530884"/>
          </a:xfrm>
          <a:prstGeom prst="rect">
            <a:avLst/>
          </a:prstGeom>
          <a:noFill/>
          <a:ln w="19050" cap="flat" cmpd="sng">
            <a:solidFill>
              <a:srgbClr val="FF0000"/>
            </a:solidFill>
            <a:prstDash val="dot"/>
            <a:round/>
            <a:headEnd type="none" w="sm" len="sm"/>
            <a:tailEnd type="none" w="sm" len="sm"/>
          </a:ln>
        </p:spPr>
        <p:txBody>
          <a:bodyPr spcFirstLastPara="1" wrap="square" lIns="68569" tIns="34275" rIns="68569" bIns="34275" anchor="t" anchorCtr="0">
            <a:spAutoFit/>
          </a:bodyPr>
          <a:lstStyle/>
          <a:p>
            <a:pPr algn="ctr">
              <a:buSzPts val="2000"/>
            </a:pPr>
            <a:r>
              <a:rPr lang="en-GB" sz="1500" b="1">
                <a:solidFill>
                  <a:schemeClr val="dk1"/>
                </a:solidFill>
              </a:rPr>
              <a:t>Swift Year 5</a:t>
            </a:r>
            <a:endParaRPr sz="1800" b="1">
              <a:solidFill>
                <a:schemeClr val="dk1"/>
              </a:solidFill>
            </a:endParaRPr>
          </a:p>
        </p:txBody>
      </p:sp>
      <p:sp>
        <p:nvSpPr>
          <p:cNvPr id="106" name="Google Shape;106;p2"/>
          <p:cNvSpPr txBox="1"/>
          <p:nvPr/>
        </p:nvSpPr>
        <p:spPr>
          <a:xfrm>
            <a:off x="5875621" y="845269"/>
            <a:ext cx="3078225" cy="484718"/>
          </a:xfrm>
          <a:prstGeom prst="rect">
            <a:avLst/>
          </a:prstGeom>
          <a:solidFill>
            <a:srgbClr val="C00000"/>
          </a:solidFill>
          <a:ln>
            <a:noFill/>
          </a:ln>
        </p:spPr>
        <p:txBody>
          <a:bodyPr spcFirstLastPara="1" wrap="square" lIns="68569" tIns="34275" rIns="68569" bIns="34275" anchor="t" anchorCtr="0">
            <a:spAutoFit/>
          </a:bodyPr>
          <a:lstStyle/>
          <a:p>
            <a:pPr algn="ctr">
              <a:buSzPts val="1800"/>
            </a:pPr>
            <a:r>
              <a:rPr lang="en-GB" sz="1350" b="1">
                <a:solidFill>
                  <a:schemeClr val="lt1"/>
                </a:solidFill>
              </a:rPr>
              <a:t>On our Autumn </a:t>
            </a:r>
            <a:endParaRPr sz="1350" b="1">
              <a:solidFill>
                <a:schemeClr val="lt1"/>
              </a:solidFill>
            </a:endParaRPr>
          </a:p>
          <a:p>
            <a:pPr algn="ctr">
              <a:buSzPts val="1800"/>
            </a:pPr>
            <a:r>
              <a:rPr lang="en-GB" sz="1350" b="1">
                <a:solidFill>
                  <a:schemeClr val="lt1"/>
                </a:solidFill>
              </a:rPr>
              <a:t>Bookshelf…</a:t>
            </a:r>
            <a:endParaRPr sz="1350" b="1">
              <a:solidFill>
                <a:schemeClr val="lt1"/>
              </a:solidFill>
            </a:endParaRPr>
          </a:p>
        </p:txBody>
      </p:sp>
      <p:grpSp>
        <p:nvGrpSpPr>
          <p:cNvPr id="107" name="Google Shape;107;p2"/>
          <p:cNvGrpSpPr/>
          <p:nvPr/>
        </p:nvGrpSpPr>
        <p:grpSpPr>
          <a:xfrm rot="10357280">
            <a:off x="2094550" y="1997786"/>
            <a:ext cx="2832488" cy="1180040"/>
            <a:chOff x="189347" y="4062698"/>
            <a:chExt cx="4210692" cy="2015985"/>
          </a:xfrm>
        </p:grpSpPr>
        <p:pic>
          <p:nvPicPr>
            <p:cNvPr id="108" name="Google Shape;108;p2"/>
            <p:cNvPicPr preferRelativeResize="0"/>
            <p:nvPr/>
          </p:nvPicPr>
          <p:blipFill rotWithShape="1">
            <a:blip r:embed="rId4">
              <a:alphaModFix/>
            </a:blip>
            <a:srcRect/>
            <a:stretch/>
          </p:blipFill>
          <p:spPr>
            <a:xfrm rot="5400000">
              <a:off x="1286700" y="2965345"/>
              <a:ext cx="2015985" cy="4210692"/>
            </a:xfrm>
            <a:prstGeom prst="rect">
              <a:avLst/>
            </a:prstGeom>
            <a:noFill/>
            <a:ln>
              <a:noFill/>
            </a:ln>
          </p:spPr>
        </p:pic>
        <p:sp>
          <p:nvSpPr>
            <p:cNvPr id="109" name="Google Shape;109;p2"/>
            <p:cNvSpPr txBox="1"/>
            <p:nvPr/>
          </p:nvSpPr>
          <p:spPr>
            <a:xfrm rot="11242854">
              <a:off x="784983" y="4720300"/>
              <a:ext cx="3007823" cy="887248"/>
            </a:xfrm>
            <a:prstGeom prst="rect">
              <a:avLst/>
            </a:prstGeom>
            <a:solidFill>
              <a:srgbClr val="A4F587"/>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1050" b="1">
                  <a:solidFill>
                    <a:schemeClr val="dk1"/>
                  </a:solidFill>
                </a:rPr>
                <a:t>History</a:t>
              </a:r>
              <a:r>
                <a:rPr lang="en-GB" sz="1050">
                  <a:solidFill>
                    <a:schemeClr val="dk1"/>
                  </a:solidFill>
                  <a:latin typeface="Calibri"/>
                  <a:ea typeface="Calibri"/>
                  <a:cs typeface="Calibri"/>
                  <a:sym typeface="Calibri"/>
                </a:rPr>
                <a:t> </a:t>
              </a:r>
              <a:endParaRPr sz="1050">
                <a:solidFill>
                  <a:schemeClr val="dk1"/>
                </a:solidFill>
                <a:latin typeface="Calibri"/>
                <a:ea typeface="Calibri"/>
                <a:cs typeface="Calibri"/>
                <a:sym typeface="Calibri"/>
              </a:endParaRPr>
            </a:p>
            <a:p>
              <a:pPr algn="ctr">
                <a:buSzPts val="1400"/>
              </a:pPr>
              <a:r>
                <a:rPr lang="en-GB" sz="1050" b="1">
                  <a:solidFill>
                    <a:schemeClr val="dk1"/>
                  </a:solidFill>
                  <a:latin typeface="Comic Sans MS"/>
                  <a:ea typeface="Comic Sans MS"/>
                  <a:cs typeface="Comic Sans MS"/>
                  <a:sym typeface="Comic Sans MS"/>
                </a:rPr>
                <a:t>Anglo-Saxons and Scots</a:t>
              </a:r>
              <a:endParaRPr sz="1050" b="1">
                <a:solidFill>
                  <a:schemeClr val="dk1"/>
                </a:solidFill>
                <a:latin typeface="Comic Sans MS"/>
                <a:ea typeface="Comic Sans MS"/>
                <a:cs typeface="Comic Sans MS"/>
                <a:sym typeface="Comic Sans MS"/>
              </a:endParaRPr>
            </a:p>
            <a:p>
              <a:pPr algn="ctr">
                <a:buSzPts val="1100"/>
              </a:pPr>
              <a:endParaRPr sz="825" b="1">
                <a:solidFill>
                  <a:schemeClr val="dk1"/>
                </a:solidFill>
                <a:latin typeface="Calibri"/>
                <a:ea typeface="Calibri"/>
                <a:cs typeface="Calibri"/>
                <a:sym typeface="Calibri"/>
              </a:endParaRPr>
            </a:p>
          </p:txBody>
        </p:sp>
      </p:grpSp>
      <p:grpSp>
        <p:nvGrpSpPr>
          <p:cNvPr id="110" name="Google Shape;110;p2"/>
          <p:cNvGrpSpPr/>
          <p:nvPr/>
        </p:nvGrpSpPr>
        <p:grpSpPr>
          <a:xfrm>
            <a:off x="3" y="727364"/>
            <a:ext cx="2027710" cy="2155848"/>
            <a:chOff x="-30806" y="999214"/>
            <a:chExt cx="2940628" cy="2940628"/>
          </a:xfrm>
        </p:grpSpPr>
        <p:pic>
          <p:nvPicPr>
            <p:cNvPr id="111" name="Google Shape;111;p2"/>
            <p:cNvPicPr preferRelativeResize="0"/>
            <p:nvPr/>
          </p:nvPicPr>
          <p:blipFill rotWithShape="1">
            <a:blip r:embed="rId5">
              <a:alphaModFix/>
            </a:blip>
            <a:srcRect/>
            <a:stretch/>
          </p:blipFill>
          <p:spPr>
            <a:xfrm>
              <a:off x="-30806" y="999214"/>
              <a:ext cx="2940628" cy="2940628"/>
            </a:xfrm>
            <a:prstGeom prst="rect">
              <a:avLst/>
            </a:prstGeom>
            <a:noFill/>
            <a:ln>
              <a:noFill/>
            </a:ln>
          </p:spPr>
        </p:pic>
        <p:sp>
          <p:nvSpPr>
            <p:cNvPr id="112" name="Google Shape;112;p2"/>
            <p:cNvSpPr txBox="1"/>
            <p:nvPr/>
          </p:nvSpPr>
          <p:spPr>
            <a:xfrm>
              <a:off x="280554" y="2130698"/>
              <a:ext cx="2317800" cy="834341"/>
            </a:xfrm>
            <a:prstGeom prst="rect">
              <a:avLst/>
            </a:prstGeom>
            <a:solidFill>
              <a:srgbClr val="A8D08C"/>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1050" b="1">
                  <a:solidFill>
                    <a:schemeClr val="dk1"/>
                  </a:solidFill>
                </a:rPr>
                <a:t>Science</a:t>
              </a:r>
              <a:endParaRPr sz="1050"/>
            </a:p>
            <a:p>
              <a:pPr algn="ctr">
                <a:buSzPts val="1100"/>
              </a:pPr>
              <a:r>
                <a:rPr lang="en-GB" sz="825" b="1">
                  <a:solidFill>
                    <a:schemeClr val="dk1"/>
                  </a:solidFill>
                  <a:latin typeface="Comic Sans MS"/>
                  <a:ea typeface="Comic Sans MS"/>
                  <a:cs typeface="Comic Sans MS"/>
                  <a:sym typeface="Comic Sans MS"/>
                </a:rPr>
                <a:t>Properties and changes of Materials</a:t>
              </a:r>
              <a:endParaRPr sz="825" b="1">
                <a:solidFill>
                  <a:schemeClr val="dk1"/>
                </a:solidFill>
                <a:latin typeface="Comic Sans MS"/>
                <a:ea typeface="Comic Sans MS"/>
                <a:cs typeface="Comic Sans MS"/>
                <a:sym typeface="Comic Sans MS"/>
              </a:endParaRPr>
            </a:p>
            <a:p>
              <a:pPr algn="ctr">
                <a:buSzPts val="1100"/>
              </a:pPr>
              <a:endParaRPr sz="825">
                <a:solidFill>
                  <a:schemeClr val="dk1"/>
                </a:solidFill>
                <a:latin typeface="Calibri"/>
                <a:ea typeface="Calibri"/>
                <a:cs typeface="Calibri"/>
                <a:sym typeface="Calibri"/>
              </a:endParaRPr>
            </a:p>
          </p:txBody>
        </p:sp>
      </p:grpSp>
      <p:grpSp>
        <p:nvGrpSpPr>
          <p:cNvPr id="113" name="Google Shape;113;p2"/>
          <p:cNvGrpSpPr/>
          <p:nvPr/>
        </p:nvGrpSpPr>
        <p:grpSpPr>
          <a:xfrm rot="1332773">
            <a:off x="2243509" y="300129"/>
            <a:ext cx="1950296" cy="1857122"/>
            <a:chOff x="2868614" y="1230166"/>
            <a:chExt cx="2931931" cy="2550780"/>
          </a:xfrm>
        </p:grpSpPr>
        <p:pic>
          <p:nvPicPr>
            <p:cNvPr id="114" name="Google Shape;114;p2"/>
            <p:cNvPicPr preferRelativeResize="0"/>
            <p:nvPr/>
          </p:nvPicPr>
          <p:blipFill rotWithShape="1">
            <a:blip r:embed="rId6">
              <a:alphaModFix/>
            </a:blip>
            <a:srcRect/>
            <a:stretch/>
          </p:blipFill>
          <p:spPr>
            <a:xfrm>
              <a:off x="2868614" y="1230166"/>
              <a:ext cx="2931931" cy="2550780"/>
            </a:xfrm>
            <a:prstGeom prst="rect">
              <a:avLst/>
            </a:prstGeom>
            <a:noFill/>
            <a:ln>
              <a:noFill/>
            </a:ln>
          </p:spPr>
        </p:pic>
        <p:sp>
          <p:nvSpPr>
            <p:cNvPr id="115" name="Google Shape;115;p2"/>
            <p:cNvSpPr txBox="1"/>
            <p:nvPr/>
          </p:nvSpPr>
          <p:spPr>
            <a:xfrm rot="20267099">
              <a:off x="3114661" y="1816070"/>
              <a:ext cx="2616088" cy="1823003"/>
            </a:xfrm>
            <a:prstGeom prst="rect">
              <a:avLst/>
            </a:prstGeom>
            <a:solidFill>
              <a:srgbClr val="E7FCCE"/>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1050" b="1">
                  <a:solidFill>
                    <a:schemeClr val="dk1"/>
                  </a:solidFill>
                </a:rPr>
                <a:t>English</a:t>
              </a:r>
              <a:endParaRPr sz="1050"/>
            </a:p>
            <a:p>
              <a:pPr algn="ctr">
                <a:buSzPts val="1100"/>
              </a:pPr>
              <a:endParaRPr sz="825">
                <a:solidFill>
                  <a:schemeClr val="dk1"/>
                </a:solidFill>
                <a:latin typeface="Calibri"/>
                <a:ea typeface="Calibri"/>
                <a:cs typeface="Calibri"/>
                <a:sym typeface="Calibri"/>
              </a:endParaRPr>
            </a:p>
            <a:p>
              <a:pPr>
                <a:buSzPts val="1100"/>
              </a:pPr>
              <a:r>
                <a:rPr lang="en-GB" sz="750" b="1">
                  <a:solidFill>
                    <a:schemeClr val="dk1"/>
                  </a:solidFill>
                  <a:latin typeface="Comic Sans MS"/>
                  <a:ea typeface="Comic Sans MS"/>
                  <a:cs typeface="Comic Sans MS"/>
                  <a:sym typeface="Comic Sans MS"/>
                </a:rPr>
                <a:t>The Lost Happy Endings by Carol Ann Duffy</a:t>
              </a:r>
              <a:endParaRPr sz="750" b="1">
                <a:solidFill>
                  <a:schemeClr val="dk1"/>
                </a:solidFill>
                <a:latin typeface="Comic Sans MS"/>
                <a:ea typeface="Comic Sans MS"/>
                <a:cs typeface="Comic Sans MS"/>
                <a:sym typeface="Comic Sans MS"/>
              </a:endParaRPr>
            </a:p>
            <a:p>
              <a:pPr>
                <a:buSzPts val="1100"/>
              </a:pPr>
              <a:r>
                <a:rPr lang="en-GB" sz="750" b="1">
                  <a:solidFill>
                    <a:schemeClr val="dk1"/>
                  </a:solidFill>
                  <a:latin typeface="Comic Sans MS"/>
                  <a:ea typeface="Comic Sans MS"/>
                  <a:cs typeface="Comic Sans MS"/>
                  <a:sym typeface="Comic Sans MS"/>
                </a:rPr>
                <a:t>Fiction: write a traditional tale with an alternative ending</a:t>
              </a:r>
              <a:endParaRPr sz="750" b="1">
                <a:solidFill>
                  <a:schemeClr val="dk1"/>
                </a:solidFill>
                <a:latin typeface="Comic Sans MS"/>
                <a:ea typeface="Comic Sans MS"/>
                <a:cs typeface="Comic Sans MS"/>
                <a:sym typeface="Comic Sans MS"/>
              </a:endParaRPr>
            </a:p>
            <a:p>
              <a:pPr>
                <a:buClr>
                  <a:schemeClr val="dk1"/>
                </a:buClr>
                <a:buSzPts val="1100"/>
              </a:pPr>
              <a:endParaRPr sz="825" b="1">
                <a:solidFill>
                  <a:srgbClr val="0070C0"/>
                </a:solidFill>
                <a:latin typeface="Calibri"/>
                <a:ea typeface="Calibri"/>
                <a:cs typeface="Calibri"/>
                <a:sym typeface="Calibri"/>
              </a:endParaRPr>
            </a:p>
            <a:p>
              <a:pPr algn="ctr">
                <a:buSzPts val="1100"/>
              </a:pPr>
              <a:endParaRPr sz="825">
                <a:solidFill>
                  <a:schemeClr val="dk1"/>
                </a:solidFill>
                <a:latin typeface="Calibri"/>
                <a:ea typeface="Calibri"/>
                <a:cs typeface="Calibri"/>
                <a:sym typeface="Calibri"/>
              </a:endParaRPr>
            </a:p>
            <a:p>
              <a:pPr algn="ctr">
                <a:buSzPts val="1100"/>
              </a:pPr>
              <a:endParaRPr sz="825">
                <a:solidFill>
                  <a:schemeClr val="dk1"/>
                </a:solidFill>
                <a:latin typeface="Calibri"/>
                <a:ea typeface="Calibri"/>
                <a:cs typeface="Calibri"/>
                <a:sym typeface="Calibri"/>
              </a:endParaRPr>
            </a:p>
            <a:p>
              <a:pPr algn="ctr">
                <a:buSzPts val="1100"/>
              </a:pPr>
              <a:endParaRPr sz="825">
                <a:solidFill>
                  <a:schemeClr val="dk1"/>
                </a:solidFill>
                <a:latin typeface="Calibri"/>
                <a:ea typeface="Calibri"/>
                <a:cs typeface="Calibri"/>
                <a:sym typeface="Calibri"/>
              </a:endParaRPr>
            </a:p>
          </p:txBody>
        </p:sp>
      </p:grpSp>
      <p:grpSp>
        <p:nvGrpSpPr>
          <p:cNvPr id="116" name="Google Shape;116;p2"/>
          <p:cNvGrpSpPr/>
          <p:nvPr/>
        </p:nvGrpSpPr>
        <p:grpSpPr>
          <a:xfrm>
            <a:off x="33562" y="3824164"/>
            <a:ext cx="2453794" cy="1155678"/>
            <a:chOff x="189347" y="4062698"/>
            <a:chExt cx="4210692" cy="2015985"/>
          </a:xfrm>
        </p:grpSpPr>
        <p:pic>
          <p:nvPicPr>
            <p:cNvPr id="117" name="Google Shape;117;p2"/>
            <p:cNvPicPr preferRelativeResize="0"/>
            <p:nvPr/>
          </p:nvPicPr>
          <p:blipFill rotWithShape="1">
            <a:blip r:embed="rId4">
              <a:alphaModFix/>
            </a:blip>
            <a:srcRect/>
            <a:stretch/>
          </p:blipFill>
          <p:spPr>
            <a:xfrm rot="5400000">
              <a:off x="1286700" y="2965345"/>
              <a:ext cx="2015985" cy="4210692"/>
            </a:xfrm>
            <a:prstGeom prst="rect">
              <a:avLst/>
            </a:prstGeom>
            <a:noFill/>
            <a:ln>
              <a:noFill/>
            </a:ln>
          </p:spPr>
        </p:pic>
        <p:sp>
          <p:nvSpPr>
            <p:cNvPr id="118" name="Google Shape;118;p2"/>
            <p:cNvSpPr txBox="1"/>
            <p:nvPr/>
          </p:nvSpPr>
          <p:spPr>
            <a:xfrm>
              <a:off x="1310959" y="4629463"/>
              <a:ext cx="2679299" cy="684483"/>
            </a:xfrm>
            <a:prstGeom prst="rect">
              <a:avLst/>
            </a:prstGeom>
            <a:solidFill>
              <a:srgbClr val="06E45B"/>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1050" b="1">
                  <a:solidFill>
                    <a:schemeClr val="dk1"/>
                  </a:solidFill>
                </a:rPr>
                <a:t>French</a:t>
              </a:r>
              <a:endParaRPr sz="1050"/>
            </a:p>
            <a:p>
              <a:pPr algn="ctr"/>
              <a:r>
                <a:rPr lang="en-GB" sz="1050">
                  <a:latin typeface="Comic Sans MS"/>
                  <a:ea typeface="Comic Sans MS"/>
                  <a:cs typeface="Comic Sans MS"/>
                  <a:sym typeface="Comic Sans MS"/>
                </a:rPr>
                <a:t>Welcome to School</a:t>
              </a:r>
              <a:endParaRPr sz="825" b="1">
                <a:solidFill>
                  <a:schemeClr val="dk1"/>
                </a:solidFill>
                <a:latin typeface="Comic Sans MS"/>
                <a:ea typeface="Comic Sans MS"/>
                <a:cs typeface="Comic Sans MS"/>
                <a:sym typeface="Comic Sans MS"/>
              </a:endParaRPr>
            </a:p>
          </p:txBody>
        </p:sp>
      </p:grpSp>
      <p:grpSp>
        <p:nvGrpSpPr>
          <p:cNvPr id="119" name="Google Shape;119;p2"/>
          <p:cNvGrpSpPr/>
          <p:nvPr/>
        </p:nvGrpSpPr>
        <p:grpSpPr>
          <a:xfrm>
            <a:off x="6332216" y="1264557"/>
            <a:ext cx="2738351" cy="1484684"/>
            <a:chOff x="189347" y="4062698"/>
            <a:chExt cx="4210692" cy="2015985"/>
          </a:xfrm>
        </p:grpSpPr>
        <p:pic>
          <p:nvPicPr>
            <p:cNvPr id="120" name="Google Shape;120;p2"/>
            <p:cNvPicPr preferRelativeResize="0"/>
            <p:nvPr/>
          </p:nvPicPr>
          <p:blipFill rotWithShape="1">
            <a:blip r:embed="rId4">
              <a:alphaModFix/>
            </a:blip>
            <a:srcRect/>
            <a:stretch/>
          </p:blipFill>
          <p:spPr>
            <a:xfrm rot="5400000">
              <a:off x="1286700" y="2965345"/>
              <a:ext cx="2015985" cy="4210692"/>
            </a:xfrm>
            <a:prstGeom prst="rect">
              <a:avLst/>
            </a:prstGeom>
            <a:noFill/>
            <a:ln>
              <a:noFill/>
            </a:ln>
          </p:spPr>
        </p:pic>
        <p:sp>
          <p:nvSpPr>
            <p:cNvPr id="121" name="Google Shape;121;p2"/>
            <p:cNvSpPr txBox="1"/>
            <p:nvPr/>
          </p:nvSpPr>
          <p:spPr>
            <a:xfrm>
              <a:off x="543829" y="4671373"/>
              <a:ext cx="3252300" cy="485786"/>
            </a:xfrm>
            <a:prstGeom prst="rect">
              <a:avLst/>
            </a:prstGeom>
            <a:solidFill>
              <a:srgbClr val="A4F587"/>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1050" b="1">
                  <a:solidFill>
                    <a:schemeClr val="dk1"/>
                  </a:solidFill>
                </a:rPr>
                <a:t>Religious Education</a:t>
              </a:r>
              <a:endParaRPr sz="750" u="sng">
                <a:solidFill>
                  <a:schemeClr val="dk1"/>
                </a:solidFill>
                <a:latin typeface="Comic Sans MS"/>
                <a:ea typeface="Comic Sans MS"/>
                <a:cs typeface="Comic Sans MS"/>
                <a:sym typeface="Comic Sans MS"/>
              </a:endParaRPr>
            </a:p>
            <a:p>
              <a:pPr algn="ctr">
                <a:buSzPts val="1100"/>
              </a:pPr>
              <a:r>
                <a:rPr lang="en-GB" sz="825" b="1">
                  <a:solidFill>
                    <a:schemeClr val="dk1"/>
                  </a:solidFill>
                  <a:latin typeface="Comic Sans MS"/>
                  <a:ea typeface="Comic Sans MS"/>
                  <a:cs typeface="Comic Sans MS"/>
                  <a:sym typeface="Comic Sans MS"/>
                </a:rPr>
                <a:t>Creation and Covenant</a:t>
              </a:r>
              <a:endParaRPr sz="825" b="1">
                <a:solidFill>
                  <a:schemeClr val="dk1"/>
                </a:solidFill>
                <a:latin typeface="Comic Sans MS"/>
                <a:ea typeface="Comic Sans MS"/>
                <a:cs typeface="Comic Sans MS"/>
                <a:sym typeface="Comic Sans MS"/>
              </a:endParaRPr>
            </a:p>
          </p:txBody>
        </p:sp>
      </p:grpSp>
      <p:grpSp>
        <p:nvGrpSpPr>
          <p:cNvPr id="122" name="Google Shape;122;p2"/>
          <p:cNvGrpSpPr/>
          <p:nvPr/>
        </p:nvGrpSpPr>
        <p:grpSpPr>
          <a:xfrm rot="1217890">
            <a:off x="4819912" y="2244290"/>
            <a:ext cx="2030356" cy="1815904"/>
            <a:chOff x="3183201" y="1291922"/>
            <a:chExt cx="2707141" cy="2421205"/>
          </a:xfrm>
        </p:grpSpPr>
        <p:pic>
          <p:nvPicPr>
            <p:cNvPr id="123" name="Google Shape;123;p2"/>
            <p:cNvPicPr preferRelativeResize="0"/>
            <p:nvPr/>
          </p:nvPicPr>
          <p:blipFill rotWithShape="1">
            <a:blip r:embed="rId6">
              <a:alphaModFix/>
            </a:blip>
            <a:srcRect/>
            <a:stretch/>
          </p:blipFill>
          <p:spPr>
            <a:xfrm>
              <a:off x="3183201" y="1291922"/>
              <a:ext cx="2707141" cy="2355213"/>
            </a:xfrm>
            <a:prstGeom prst="rect">
              <a:avLst/>
            </a:prstGeom>
            <a:noFill/>
            <a:ln>
              <a:noFill/>
            </a:ln>
          </p:spPr>
        </p:pic>
        <p:sp>
          <p:nvSpPr>
            <p:cNvPr id="124" name="Google Shape;124;p2"/>
            <p:cNvSpPr txBox="1"/>
            <p:nvPr/>
          </p:nvSpPr>
          <p:spPr>
            <a:xfrm rot="20382157">
              <a:off x="3410522" y="1881897"/>
              <a:ext cx="2317718" cy="1831230"/>
            </a:xfrm>
            <a:prstGeom prst="rect">
              <a:avLst/>
            </a:prstGeom>
            <a:solidFill>
              <a:srgbClr val="E7FCCE"/>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1050" b="1">
                  <a:solidFill>
                    <a:schemeClr val="dk1"/>
                  </a:solidFill>
                </a:rPr>
                <a:t>Maths</a:t>
              </a:r>
              <a:endParaRPr sz="1050"/>
            </a:p>
            <a:p>
              <a:pPr algn="ctr">
                <a:buSzPts val="1100"/>
              </a:pPr>
              <a:endParaRPr sz="825">
                <a:solidFill>
                  <a:schemeClr val="dk1"/>
                </a:solidFill>
                <a:latin typeface="Calibri"/>
                <a:ea typeface="Calibri"/>
                <a:cs typeface="Calibri"/>
                <a:sym typeface="Calibri"/>
              </a:endParaRPr>
            </a:p>
            <a:p>
              <a:pPr algn="ctr">
                <a:buClr>
                  <a:schemeClr val="dk1"/>
                </a:buClr>
                <a:buSzPts val="1100"/>
              </a:pPr>
              <a:r>
                <a:rPr lang="en-GB" sz="825" b="1">
                  <a:solidFill>
                    <a:schemeClr val="dk1"/>
                  </a:solidFill>
                  <a:latin typeface="Comic Sans MS"/>
                  <a:ea typeface="Comic Sans MS"/>
                  <a:cs typeface="Comic Sans MS"/>
                  <a:sym typeface="Comic Sans MS"/>
                </a:rPr>
                <a:t>Number and Place Value:</a:t>
              </a:r>
              <a:endParaRPr sz="825" b="1">
                <a:solidFill>
                  <a:schemeClr val="dk1"/>
                </a:solidFill>
                <a:latin typeface="Comic Sans MS"/>
                <a:ea typeface="Comic Sans MS"/>
                <a:cs typeface="Comic Sans MS"/>
                <a:sym typeface="Comic Sans MS"/>
              </a:endParaRPr>
            </a:p>
            <a:p>
              <a:pPr algn="ctr">
                <a:buClr>
                  <a:schemeClr val="dk1"/>
                </a:buClr>
                <a:buSzPts val="1100"/>
              </a:pPr>
              <a:r>
                <a:rPr lang="en-GB" sz="825" b="1">
                  <a:solidFill>
                    <a:schemeClr val="dk1"/>
                  </a:solidFill>
                  <a:latin typeface="Comic Sans MS"/>
                  <a:ea typeface="Comic Sans MS"/>
                  <a:cs typeface="Comic Sans MS"/>
                  <a:sym typeface="Comic Sans MS"/>
                </a:rPr>
                <a:t>Numbers to 1 000 000</a:t>
              </a:r>
              <a:endParaRPr sz="825" b="1">
                <a:solidFill>
                  <a:schemeClr val="dk1"/>
                </a:solidFill>
                <a:latin typeface="Comic Sans MS"/>
                <a:ea typeface="Comic Sans MS"/>
                <a:cs typeface="Comic Sans MS"/>
                <a:sym typeface="Comic Sans MS"/>
              </a:endParaRPr>
            </a:p>
            <a:p>
              <a:pPr algn="ctr">
                <a:buClr>
                  <a:schemeClr val="dk1"/>
                </a:buClr>
                <a:buSzPts val="1100"/>
              </a:pPr>
              <a:r>
                <a:rPr lang="en-GB" sz="825" b="1">
                  <a:solidFill>
                    <a:schemeClr val="dk1"/>
                  </a:solidFill>
                  <a:latin typeface="Comic Sans MS"/>
                  <a:ea typeface="Comic Sans MS"/>
                  <a:cs typeface="Comic Sans MS"/>
                  <a:sym typeface="Comic Sans MS"/>
                </a:rPr>
                <a:t>Calculations:</a:t>
              </a:r>
              <a:endParaRPr sz="825" b="1">
                <a:solidFill>
                  <a:schemeClr val="dk1"/>
                </a:solidFill>
                <a:latin typeface="Comic Sans MS"/>
                <a:ea typeface="Comic Sans MS"/>
                <a:cs typeface="Comic Sans MS"/>
                <a:sym typeface="Comic Sans MS"/>
              </a:endParaRPr>
            </a:p>
            <a:p>
              <a:pPr algn="ctr">
                <a:buClr>
                  <a:schemeClr val="dk1"/>
                </a:buClr>
                <a:buSzPts val="1100"/>
              </a:pPr>
              <a:r>
                <a:rPr lang="en-GB" sz="825" b="1">
                  <a:solidFill>
                    <a:schemeClr val="dk1"/>
                  </a:solidFill>
                  <a:latin typeface="Comic Sans MS"/>
                  <a:ea typeface="Comic Sans MS"/>
                  <a:cs typeface="Comic Sans MS"/>
                  <a:sym typeface="Comic Sans MS"/>
                </a:rPr>
                <a:t>Addition and Subtraction</a:t>
              </a:r>
              <a:endParaRPr sz="825" b="1">
                <a:solidFill>
                  <a:schemeClr val="dk1"/>
                </a:solidFill>
                <a:latin typeface="Comic Sans MS"/>
                <a:ea typeface="Comic Sans MS"/>
                <a:cs typeface="Comic Sans MS"/>
                <a:sym typeface="Comic Sans MS"/>
              </a:endParaRPr>
            </a:p>
            <a:p>
              <a:pPr algn="ctr">
                <a:buSzPts val="1100"/>
              </a:pPr>
              <a:endParaRPr sz="825">
                <a:solidFill>
                  <a:schemeClr val="dk1"/>
                </a:solidFill>
                <a:latin typeface="Calibri"/>
                <a:ea typeface="Calibri"/>
                <a:cs typeface="Calibri"/>
                <a:sym typeface="Calibri"/>
              </a:endParaRPr>
            </a:p>
            <a:p>
              <a:pPr algn="ctr">
                <a:buSzPts val="1100"/>
              </a:pPr>
              <a:endParaRPr sz="825">
                <a:solidFill>
                  <a:schemeClr val="dk1"/>
                </a:solidFill>
                <a:latin typeface="Calibri"/>
                <a:ea typeface="Calibri"/>
                <a:cs typeface="Calibri"/>
                <a:sym typeface="Calibri"/>
              </a:endParaRPr>
            </a:p>
            <a:p>
              <a:pPr algn="ctr">
                <a:buSzPts val="1100"/>
              </a:pPr>
              <a:endParaRPr sz="825">
                <a:solidFill>
                  <a:schemeClr val="dk1"/>
                </a:solidFill>
                <a:latin typeface="Calibri"/>
                <a:ea typeface="Calibri"/>
                <a:cs typeface="Calibri"/>
                <a:sym typeface="Calibri"/>
              </a:endParaRPr>
            </a:p>
            <a:p>
              <a:pPr algn="ctr">
                <a:buSzPts val="1100"/>
              </a:pPr>
              <a:endParaRPr sz="825">
                <a:solidFill>
                  <a:schemeClr val="dk1"/>
                </a:solidFill>
                <a:latin typeface="Calibri"/>
                <a:ea typeface="Calibri"/>
                <a:cs typeface="Calibri"/>
                <a:sym typeface="Calibri"/>
              </a:endParaRPr>
            </a:p>
          </p:txBody>
        </p:sp>
      </p:grpSp>
      <p:grpSp>
        <p:nvGrpSpPr>
          <p:cNvPr id="125" name="Google Shape;125;p2"/>
          <p:cNvGrpSpPr/>
          <p:nvPr/>
        </p:nvGrpSpPr>
        <p:grpSpPr>
          <a:xfrm rot="4006878">
            <a:off x="4375057" y="964755"/>
            <a:ext cx="1950803" cy="1648306"/>
            <a:chOff x="3183201" y="1291922"/>
            <a:chExt cx="2707141" cy="2503269"/>
          </a:xfrm>
        </p:grpSpPr>
        <p:pic>
          <p:nvPicPr>
            <p:cNvPr id="126" name="Google Shape;126;p2"/>
            <p:cNvPicPr preferRelativeResize="0"/>
            <p:nvPr/>
          </p:nvPicPr>
          <p:blipFill rotWithShape="1">
            <a:blip r:embed="rId6">
              <a:alphaModFix/>
            </a:blip>
            <a:srcRect/>
            <a:stretch/>
          </p:blipFill>
          <p:spPr>
            <a:xfrm>
              <a:off x="3183201" y="1291922"/>
              <a:ext cx="2707141" cy="2355213"/>
            </a:xfrm>
            <a:prstGeom prst="rect">
              <a:avLst/>
            </a:prstGeom>
            <a:noFill/>
            <a:ln>
              <a:noFill/>
            </a:ln>
          </p:spPr>
        </p:pic>
        <p:sp>
          <p:nvSpPr>
            <p:cNvPr id="127" name="Google Shape;127;p2"/>
            <p:cNvSpPr txBox="1"/>
            <p:nvPr/>
          </p:nvSpPr>
          <p:spPr>
            <a:xfrm rot="17592941">
              <a:off x="3286076" y="2006222"/>
              <a:ext cx="2376753" cy="1201186"/>
            </a:xfrm>
            <a:prstGeom prst="rect">
              <a:avLst/>
            </a:prstGeom>
            <a:solidFill>
              <a:srgbClr val="06E45B"/>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1050" b="1" dirty="0">
                  <a:solidFill>
                    <a:schemeClr val="dk1"/>
                  </a:solidFill>
                </a:rPr>
                <a:t>Art &amp; Design </a:t>
              </a:r>
              <a:endParaRPr sz="1050" dirty="0"/>
            </a:p>
            <a:p>
              <a:pPr algn="ctr">
                <a:buSzPts val="1100"/>
              </a:pPr>
              <a:endParaRPr sz="825" dirty="0">
                <a:solidFill>
                  <a:schemeClr val="dk1"/>
                </a:solidFill>
                <a:latin typeface="Calibri"/>
                <a:ea typeface="Calibri"/>
                <a:cs typeface="Calibri"/>
                <a:sym typeface="Calibri"/>
              </a:endParaRPr>
            </a:p>
            <a:p>
              <a:pPr algn="ctr">
                <a:buSzPts val="1100"/>
              </a:pPr>
              <a:r>
                <a:rPr lang="en-GB" sz="825" b="1" dirty="0">
                  <a:solidFill>
                    <a:schemeClr val="dk1"/>
                  </a:solidFill>
                  <a:latin typeface="Comic Sans MS"/>
                  <a:ea typeface="Comic Sans MS"/>
                  <a:cs typeface="Comic Sans MS"/>
                  <a:sym typeface="Comic Sans MS"/>
                </a:rPr>
                <a:t>Sculpture and 3D</a:t>
              </a:r>
              <a:endParaRPr sz="825" b="1" dirty="0">
                <a:solidFill>
                  <a:schemeClr val="dk1"/>
                </a:solidFill>
                <a:latin typeface="Comic Sans MS"/>
                <a:ea typeface="Comic Sans MS"/>
                <a:cs typeface="Comic Sans MS"/>
                <a:sym typeface="Comic Sans MS"/>
              </a:endParaRPr>
            </a:p>
            <a:p>
              <a:pPr algn="ctr">
                <a:buClr>
                  <a:schemeClr val="dk1"/>
                </a:buClr>
                <a:buSzPts val="1100"/>
              </a:pPr>
              <a:r>
                <a:rPr lang="en-GB" sz="825" b="1" dirty="0">
                  <a:solidFill>
                    <a:schemeClr val="dk1"/>
                  </a:solidFill>
                  <a:latin typeface="Comic Sans MS"/>
                  <a:ea typeface="Comic Sans MS"/>
                  <a:cs typeface="Comic Sans MS"/>
                  <a:sym typeface="Comic Sans MS"/>
                </a:rPr>
                <a:t>Interactive installation</a:t>
              </a:r>
              <a:endParaRPr sz="825" b="1" dirty="0">
                <a:solidFill>
                  <a:schemeClr val="dk1"/>
                </a:solidFill>
                <a:latin typeface="Comic Sans MS"/>
                <a:ea typeface="Comic Sans MS"/>
                <a:cs typeface="Comic Sans MS"/>
                <a:sym typeface="Comic Sans MS"/>
              </a:endParaRPr>
            </a:p>
            <a:p>
              <a:pPr algn="ctr">
                <a:buSzPts val="1100"/>
              </a:pPr>
              <a:endParaRPr sz="825" b="1" dirty="0">
                <a:solidFill>
                  <a:schemeClr val="dk1"/>
                </a:solidFill>
                <a:latin typeface="Comic Sans MS"/>
                <a:ea typeface="Comic Sans MS"/>
                <a:cs typeface="Comic Sans MS"/>
                <a:sym typeface="Comic Sans MS"/>
              </a:endParaRPr>
            </a:p>
            <a:p>
              <a:pPr algn="ctr">
                <a:buSzPts val="1100"/>
              </a:pPr>
              <a:endParaRPr sz="825" dirty="0">
                <a:solidFill>
                  <a:schemeClr val="dk1"/>
                </a:solidFill>
                <a:latin typeface="Calibri"/>
                <a:ea typeface="Calibri"/>
                <a:cs typeface="Calibri"/>
                <a:sym typeface="Calibri"/>
              </a:endParaRPr>
            </a:p>
          </p:txBody>
        </p:sp>
      </p:grpSp>
      <p:grpSp>
        <p:nvGrpSpPr>
          <p:cNvPr id="128" name="Google Shape;128;p2"/>
          <p:cNvGrpSpPr/>
          <p:nvPr/>
        </p:nvGrpSpPr>
        <p:grpSpPr>
          <a:xfrm>
            <a:off x="7033015" y="2818423"/>
            <a:ext cx="2067777" cy="2110856"/>
            <a:chOff x="-30806" y="999214"/>
            <a:chExt cx="2940628" cy="2940628"/>
          </a:xfrm>
        </p:grpSpPr>
        <p:pic>
          <p:nvPicPr>
            <p:cNvPr id="129" name="Google Shape;129;p2"/>
            <p:cNvPicPr preferRelativeResize="0"/>
            <p:nvPr/>
          </p:nvPicPr>
          <p:blipFill rotWithShape="1">
            <a:blip r:embed="rId5">
              <a:alphaModFix/>
            </a:blip>
            <a:srcRect/>
            <a:stretch/>
          </p:blipFill>
          <p:spPr>
            <a:xfrm>
              <a:off x="-30806" y="999214"/>
              <a:ext cx="2940628" cy="2940628"/>
            </a:xfrm>
            <a:prstGeom prst="rect">
              <a:avLst/>
            </a:prstGeom>
            <a:noFill/>
            <a:ln>
              <a:noFill/>
            </a:ln>
          </p:spPr>
        </p:pic>
        <p:sp>
          <p:nvSpPr>
            <p:cNvPr id="130" name="Google Shape;130;p2"/>
            <p:cNvSpPr txBox="1"/>
            <p:nvPr/>
          </p:nvSpPr>
          <p:spPr>
            <a:xfrm>
              <a:off x="280553" y="2130697"/>
              <a:ext cx="2317800" cy="659180"/>
            </a:xfrm>
            <a:prstGeom prst="rect">
              <a:avLst/>
            </a:prstGeom>
            <a:solidFill>
              <a:srgbClr val="00AC00"/>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1050" b="1">
                  <a:solidFill>
                    <a:schemeClr val="dk1"/>
                  </a:solidFill>
                </a:rPr>
                <a:t>Music</a:t>
              </a:r>
              <a:endParaRPr sz="1050"/>
            </a:p>
            <a:p>
              <a:pPr algn="ctr">
                <a:buSzPts val="1100"/>
              </a:pPr>
              <a:r>
                <a:rPr lang="en-GB" sz="825">
                  <a:solidFill>
                    <a:schemeClr val="dk1"/>
                  </a:solidFill>
                  <a:latin typeface="Calibri"/>
                  <a:ea typeface="Calibri"/>
                  <a:cs typeface="Calibri"/>
                  <a:sym typeface="Calibri"/>
                </a:rPr>
                <a:t>C</a:t>
              </a:r>
              <a:r>
                <a:rPr lang="en-GB" sz="825" b="1">
                  <a:solidFill>
                    <a:schemeClr val="dk1"/>
                  </a:solidFill>
                  <a:latin typeface="Comic Sans MS"/>
                  <a:ea typeface="Comic Sans MS"/>
                  <a:cs typeface="Comic Sans MS"/>
                  <a:sym typeface="Comic Sans MS"/>
                </a:rPr>
                <a:t>omposition notation</a:t>
              </a:r>
              <a:endParaRPr sz="825" b="1">
                <a:solidFill>
                  <a:schemeClr val="dk1"/>
                </a:solidFill>
                <a:latin typeface="Comic Sans MS"/>
                <a:ea typeface="Comic Sans MS"/>
                <a:cs typeface="Comic Sans MS"/>
                <a:sym typeface="Comic Sans MS"/>
              </a:endParaRPr>
            </a:p>
            <a:p>
              <a:pPr algn="ctr">
                <a:buSzPts val="800"/>
              </a:pPr>
              <a:r>
                <a:rPr lang="en-GB" sz="600">
                  <a:solidFill>
                    <a:schemeClr val="dk1"/>
                  </a:solidFill>
                  <a:latin typeface="Calibri"/>
                  <a:ea typeface="Calibri"/>
                  <a:cs typeface="Calibri"/>
                  <a:sym typeface="Calibri"/>
                </a:rPr>
                <a:t>                </a:t>
              </a:r>
              <a:r>
                <a:rPr lang="en-GB" sz="750">
                  <a:solidFill>
                    <a:schemeClr val="dk1"/>
                  </a:solidFill>
                  <a:latin typeface="Comic Sans MS"/>
                  <a:ea typeface="Comic Sans MS"/>
                  <a:cs typeface="Comic Sans MS"/>
                  <a:sym typeface="Comic Sans MS"/>
                </a:rPr>
                <a:t>Theme: Ancient Egypt</a:t>
              </a:r>
              <a:endParaRPr sz="750">
                <a:solidFill>
                  <a:schemeClr val="dk1"/>
                </a:solidFill>
                <a:latin typeface="Comic Sans MS"/>
                <a:ea typeface="Comic Sans MS"/>
                <a:cs typeface="Comic Sans MS"/>
                <a:sym typeface="Comic Sans MS"/>
              </a:endParaRPr>
            </a:p>
          </p:txBody>
        </p:sp>
      </p:grpSp>
      <p:grpSp>
        <p:nvGrpSpPr>
          <p:cNvPr id="131" name="Google Shape;131;p2"/>
          <p:cNvGrpSpPr/>
          <p:nvPr/>
        </p:nvGrpSpPr>
        <p:grpSpPr>
          <a:xfrm rot="-377812">
            <a:off x="175554" y="2561642"/>
            <a:ext cx="1867826" cy="1441079"/>
            <a:chOff x="3269673" y="1476630"/>
            <a:chExt cx="2707141" cy="2355213"/>
          </a:xfrm>
        </p:grpSpPr>
        <p:pic>
          <p:nvPicPr>
            <p:cNvPr id="132" name="Google Shape;132;p2"/>
            <p:cNvPicPr preferRelativeResize="0"/>
            <p:nvPr/>
          </p:nvPicPr>
          <p:blipFill rotWithShape="1">
            <a:blip r:embed="rId6">
              <a:alphaModFix/>
            </a:blip>
            <a:srcRect/>
            <a:stretch/>
          </p:blipFill>
          <p:spPr>
            <a:xfrm rot="1087081">
              <a:off x="3269673" y="1476630"/>
              <a:ext cx="2707141" cy="2355213"/>
            </a:xfrm>
            <a:prstGeom prst="rect">
              <a:avLst/>
            </a:prstGeom>
            <a:noFill/>
            <a:ln>
              <a:noFill/>
            </a:ln>
          </p:spPr>
        </p:pic>
        <p:sp>
          <p:nvSpPr>
            <p:cNvPr id="133" name="Google Shape;133;p2"/>
            <p:cNvSpPr txBox="1"/>
            <p:nvPr/>
          </p:nvSpPr>
          <p:spPr>
            <a:xfrm rot="377842">
              <a:off x="3385979" y="2286461"/>
              <a:ext cx="2171603" cy="980823"/>
            </a:xfrm>
            <a:prstGeom prst="rect">
              <a:avLst/>
            </a:prstGeom>
            <a:solidFill>
              <a:srgbClr val="92D050"/>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1050" b="1" dirty="0">
                  <a:solidFill>
                    <a:schemeClr val="dk1"/>
                  </a:solidFill>
                </a:rPr>
                <a:t>PSRHE</a:t>
              </a:r>
              <a:endParaRPr sz="1050" dirty="0"/>
            </a:p>
            <a:p>
              <a:pPr>
                <a:buSzPts val="800"/>
              </a:pPr>
              <a:r>
                <a:rPr lang="en-GB" sz="600" b="1" dirty="0" err="1">
                  <a:solidFill>
                    <a:schemeClr val="dk1"/>
                  </a:solidFill>
                  <a:latin typeface="Comic Sans MS"/>
                  <a:ea typeface="Comic Sans MS"/>
                  <a:cs typeface="Comic Sans MS"/>
                  <a:sym typeface="Comic Sans MS"/>
                </a:rPr>
                <a:t>Ten:Ten</a:t>
              </a:r>
              <a:r>
                <a:rPr lang="en-GB" sz="600" b="1" dirty="0">
                  <a:solidFill>
                    <a:schemeClr val="dk1"/>
                  </a:solidFill>
                  <a:latin typeface="Comic Sans MS"/>
                  <a:ea typeface="Comic Sans MS"/>
                  <a:cs typeface="Comic Sans MS"/>
                  <a:sym typeface="Comic Sans MS"/>
                </a:rPr>
                <a:t>: Religious Understanding</a:t>
              </a:r>
              <a:endParaRPr sz="600" b="1" dirty="0">
                <a:solidFill>
                  <a:schemeClr val="dk1"/>
                </a:solidFill>
                <a:latin typeface="Comic Sans MS"/>
                <a:ea typeface="Comic Sans MS"/>
                <a:cs typeface="Comic Sans MS"/>
                <a:sym typeface="Comic Sans MS"/>
              </a:endParaRPr>
            </a:p>
            <a:p>
              <a:pPr marL="342900" indent="-209550">
                <a:buClr>
                  <a:schemeClr val="dk1"/>
                </a:buClr>
                <a:buSzPts val="800"/>
                <a:buFont typeface="Comic Sans MS"/>
                <a:buChar char="●"/>
              </a:pPr>
              <a:r>
                <a:rPr lang="en-GB" sz="600" dirty="0">
                  <a:solidFill>
                    <a:schemeClr val="dk1"/>
                  </a:solidFill>
                  <a:latin typeface="Comic Sans MS"/>
                  <a:ea typeface="Comic Sans MS"/>
                  <a:cs typeface="Comic Sans MS"/>
                  <a:sym typeface="Comic Sans MS"/>
                </a:rPr>
                <a:t>Calming the storm</a:t>
              </a:r>
              <a:endParaRPr sz="1050" dirty="0"/>
            </a:p>
            <a:p>
              <a:pPr marL="342900" indent="-209550">
                <a:buClr>
                  <a:schemeClr val="dk1"/>
                </a:buClr>
                <a:buSzPts val="800"/>
                <a:buFont typeface="Comic Sans MS"/>
                <a:buChar char="●"/>
              </a:pPr>
              <a:r>
                <a:rPr lang="en-GB" sz="600" i="1" dirty="0">
                  <a:latin typeface="Comic Sans MS"/>
                  <a:ea typeface="Comic Sans MS"/>
                  <a:cs typeface="Comic Sans MS"/>
                  <a:sym typeface="Comic Sans MS"/>
                </a:rPr>
                <a:t>Behaviour expectations and class building</a:t>
              </a:r>
              <a:endParaRPr sz="750" dirty="0">
                <a:solidFill>
                  <a:schemeClr val="dk1"/>
                </a:solidFill>
                <a:latin typeface="Comic Sans MS"/>
                <a:ea typeface="Comic Sans MS"/>
                <a:cs typeface="Comic Sans MS"/>
                <a:sym typeface="Comic Sans MS"/>
              </a:endParaRPr>
            </a:p>
          </p:txBody>
        </p:sp>
      </p:grpSp>
      <p:grpSp>
        <p:nvGrpSpPr>
          <p:cNvPr id="134" name="Google Shape;134;p2"/>
          <p:cNvGrpSpPr/>
          <p:nvPr/>
        </p:nvGrpSpPr>
        <p:grpSpPr>
          <a:xfrm>
            <a:off x="2548753" y="3262615"/>
            <a:ext cx="2013890" cy="1927652"/>
            <a:chOff x="-410668" y="1126961"/>
            <a:chExt cx="2940628" cy="2940628"/>
          </a:xfrm>
        </p:grpSpPr>
        <p:pic>
          <p:nvPicPr>
            <p:cNvPr id="135" name="Google Shape;135;p2"/>
            <p:cNvPicPr preferRelativeResize="0"/>
            <p:nvPr/>
          </p:nvPicPr>
          <p:blipFill rotWithShape="1">
            <a:blip r:embed="rId5">
              <a:alphaModFix/>
            </a:blip>
            <a:srcRect/>
            <a:stretch/>
          </p:blipFill>
          <p:spPr>
            <a:xfrm>
              <a:off x="-410668" y="1126961"/>
              <a:ext cx="2940628" cy="2940628"/>
            </a:xfrm>
            <a:prstGeom prst="rect">
              <a:avLst/>
            </a:prstGeom>
            <a:noFill/>
            <a:ln>
              <a:noFill/>
            </a:ln>
          </p:spPr>
        </p:pic>
        <p:sp>
          <p:nvSpPr>
            <p:cNvPr id="136" name="Google Shape;136;p2"/>
            <p:cNvSpPr txBox="1"/>
            <p:nvPr/>
          </p:nvSpPr>
          <p:spPr>
            <a:xfrm>
              <a:off x="-76868" y="2182678"/>
              <a:ext cx="2317800" cy="545762"/>
            </a:xfrm>
            <a:prstGeom prst="rect">
              <a:avLst/>
            </a:prstGeom>
            <a:solidFill>
              <a:srgbClr val="B3FF9B"/>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1050" b="1">
                  <a:solidFill>
                    <a:schemeClr val="dk1"/>
                  </a:solidFill>
                </a:rPr>
                <a:t>Computing</a:t>
              </a:r>
              <a:endParaRPr sz="1050" b="1">
                <a:solidFill>
                  <a:schemeClr val="dk1"/>
                </a:solidFill>
              </a:endParaRPr>
            </a:p>
            <a:p>
              <a:pPr algn="ctr">
                <a:buSzPts val="1100"/>
              </a:pPr>
              <a:r>
                <a:rPr lang="en-GB" sz="825" b="1">
                  <a:solidFill>
                    <a:schemeClr val="dk1"/>
                  </a:solidFill>
                  <a:latin typeface="Comic Sans MS"/>
                  <a:ea typeface="Comic Sans MS"/>
                  <a:cs typeface="Comic Sans MS"/>
                  <a:sym typeface="Comic Sans MS"/>
                </a:rPr>
                <a:t>Internet Safety</a:t>
              </a:r>
              <a:endParaRPr sz="825" b="1">
                <a:solidFill>
                  <a:schemeClr val="dk1"/>
                </a:solidFill>
                <a:latin typeface="Comic Sans MS"/>
                <a:ea typeface="Comic Sans MS"/>
                <a:cs typeface="Comic Sans MS"/>
                <a:sym typeface="Comic Sans MS"/>
              </a:endParaRPr>
            </a:p>
          </p:txBody>
        </p:sp>
      </p:grpSp>
      <p:grpSp>
        <p:nvGrpSpPr>
          <p:cNvPr id="137" name="Google Shape;137;p2"/>
          <p:cNvGrpSpPr/>
          <p:nvPr/>
        </p:nvGrpSpPr>
        <p:grpSpPr>
          <a:xfrm>
            <a:off x="5159900" y="3824094"/>
            <a:ext cx="1873021" cy="1091504"/>
            <a:chOff x="351332" y="3799434"/>
            <a:chExt cx="4210692" cy="2015985"/>
          </a:xfrm>
        </p:grpSpPr>
        <p:pic>
          <p:nvPicPr>
            <p:cNvPr id="138" name="Google Shape;138;p2"/>
            <p:cNvPicPr preferRelativeResize="0"/>
            <p:nvPr/>
          </p:nvPicPr>
          <p:blipFill rotWithShape="1">
            <a:blip r:embed="rId4">
              <a:alphaModFix/>
            </a:blip>
            <a:srcRect/>
            <a:stretch/>
          </p:blipFill>
          <p:spPr>
            <a:xfrm rot="5400000">
              <a:off x="1448685" y="2702081"/>
              <a:ext cx="2015985" cy="4210692"/>
            </a:xfrm>
            <a:prstGeom prst="rect">
              <a:avLst/>
            </a:prstGeom>
            <a:noFill/>
            <a:ln>
              <a:noFill/>
            </a:ln>
          </p:spPr>
        </p:pic>
        <p:sp>
          <p:nvSpPr>
            <p:cNvPr id="139" name="Google Shape;139;p2"/>
            <p:cNvSpPr txBox="1"/>
            <p:nvPr/>
          </p:nvSpPr>
          <p:spPr>
            <a:xfrm>
              <a:off x="1434009" y="4368193"/>
              <a:ext cx="2974500" cy="1364240"/>
            </a:xfrm>
            <a:prstGeom prst="rect">
              <a:avLst/>
            </a:prstGeom>
            <a:solidFill>
              <a:srgbClr val="92D050"/>
            </a:solidFill>
            <a:ln w="19050" cap="flat" cmpd="sng">
              <a:solidFill>
                <a:schemeClr val="dk1"/>
              </a:solidFill>
              <a:prstDash val="dot"/>
              <a:round/>
              <a:headEnd type="none" w="sm" len="sm"/>
              <a:tailEnd type="none" w="sm" len="sm"/>
            </a:ln>
          </p:spPr>
          <p:txBody>
            <a:bodyPr spcFirstLastPara="1" wrap="square" lIns="68569" tIns="34275" rIns="68569" bIns="34275" anchor="t" anchorCtr="0">
              <a:spAutoFit/>
            </a:bodyPr>
            <a:lstStyle/>
            <a:p>
              <a:pPr algn="ctr">
                <a:buSzPts val="1400"/>
              </a:pPr>
              <a:r>
                <a:rPr lang="en-GB" sz="1050" b="1" dirty="0">
                  <a:solidFill>
                    <a:schemeClr val="dk1"/>
                  </a:solidFill>
                </a:rPr>
                <a:t>PE &amp; Sport</a:t>
              </a:r>
              <a:endParaRPr sz="1050" dirty="0"/>
            </a:p>
            <a:p>
              <a:pPr algn="ctr">
                <a:buSzPts val="1000"/>
              </a:pPr>
              <a:r>
                <a:rPr lang="en-GB" sz="750" b="1" dirty="0">
                  <a:solidFill>
                    <a:schemeClr val="dk1"/>
                  </a:solidFill>
                  <a:latin typeface="Comic Sans MS"/>
                  <a:ea typeface="Comic Sans MS"/>
                  <a:cs typeface="Comic Sans MS"/>
                  <a:sym typeface="Comic Sans MS"/>
                </a:rPr>
                <a:t>Swimming </a:t>
              </a:r>
              <a:endParaRPr sz="750" b="1" dirty="0">
                <a:solidFill>
                  <a:schemeClr val="dk1"/>
                </a:solidFill>
                <a:latin typeface="Comic Sans MS"/>
                <a:ea typeface="Comic Sans MS"/>
                <a:cs typeface="Comic Sans MS"/>
                <a:sym typeface="Comic Sans MS"/>
              </a:endParaRPr>
            </a:p>
            <a:p>
              <a:pPr algn="ctr">
                <a:buSzPts val="1000"/>
              </a:pPr>
              <a:r>
                <a:rPr lang="en-GB" sz="750" b="1" dirty="0">
                  <a:solidFill>
                    <a:schemeClr val="dk1"/>
                  </a:solidFill>
                  <a:latin typeface="Comic Sans MS"/>
                  <a:ea typeface="Comic Sans MS"/>
                  <a:cs typeface="Comic Sans MS"/>
                  <a:sym typeface="Comic Sans MS"/>
                </a:rPr>
                <a:t>Unit 1 Personal</a:t>
              </a:r>
              <a:endParaRPr sz="750" b="1" dirty="0">
                <a:solidFill>
                  <a:schemeClr val="dk1"/>
                </a:solidFill>
                <a:latin typeface="Comic Sans MS"/>
                <a:ea typeface="Comic Sans MS"/>
                <a:cs typeface="Comic Sans MS"/>
                <a:sym typeface="Comic Sans MS"/>
              </a:endParaRPr>
            </a:p>
            <a:p>
              <a:pPr algn="ctr">
                <a:buSzPts val="800"/>
              </a:pPr>
              <a:r>
                <a:rPr lang="en-GB" sz="600" dirty="0">
                  <a:solidFill>
                    <a:schemeClr val="dk1"/>
                  </a:solidFill>
                  <a:latin typeface="Comic Sans MS"/>
                  <a:ea typeface="Comic Sans MS"/>
                  <a:cs typeface="Comic Sans MS"/>
                  <a:sym typeface="Comic Sans MS"/>
                </a:rPr>
                <a:t>React Positively to Challenge</a:t>
              </a:r>
              <a:endParaRPr sz="600" dirty="0">
                <a:solidFill>
                  <a:schemeClr val="dk1"/>
                </a:solidFill>
                <a:latin typeface="Comic Sans MS"/>
                <a:ea typeface="Comic Sans MS"/>
                <a:cs typeface="Comic Sans MS"/>
                <a:sym typeface="Comic Sans MS"/>
              </a:endParaRPr>
            </a:p>
            <a:p>
              <a:pPr algn="ctr">
                <a:buSzPts val="800"/>
              </a:pPr>
              <a:r>
                <a:rPr lang="en-GB" sz="600" dirty="0">
                  <a:solidFill>
                    <a:schemeClr val="dk1"/>
                  </a:solidFill>
                  <a:latin typeface="Comic Sans MS"/>
                  <a:ea typeface="Comic Sans MS"/>
                  <a:cs typeface="Comic Sans MS"/>
                  <a:sym typeface="Comic Sans MS"/>
                </a:rPr>
                <a:t>Coordination: Ball Skills</a:t>
              </a:r>
              <a:endParaRPr sz="600" dirty="0">
                <a:solidFill>
                  <a:schemeClr val="dk1"/>
                </a:solidFill>
                <a:latin typeface="Comic Sans MS"/>
                <a:ea typeface="Comic Sans MS"/>
                <a:cs typeface="Comic Sans MS"/>
                <a:sym typeface="Comic Sans MS"/>
              </a:endParaRPr>
            </a:p>
            <a:p>
              <a:pPr algn="ctr">
                <a:buSzPts val="800"/>
              </a:pPr>
              <a:r>
                <a:rPr lang="en-GB" sz="600" dirty="0">
                  <a:solidFill>
                    <a:schemeClr val="dk1"/>
                  </a:solidFill>
                  <a:latin typeface="Comic Sans MS"/>
                  <a:ea typeface="Comic Sans MS"/>
                  <a:cs typeface="Comic Sans MS"/>
                  <a:sym typeface="Comic Sans MS"/>
                </a:rPr>
                <a:t>Agility: Reaction/Response</a:t>
              </a:r>
              <a:endParaRPr sz="750" b="1" dirty="0">
                <a:solidFill>
                  <a:schemeClr val="dk1"/>
                </a:solidFill>
                <a:latin typeface="Comic Sans MS"/>
                <a:ea typeface="Comic Sans MS"/>
                <a:cs typeface="Comic Sans MS"/>
                <a:sym typeface="Comic Sans MS"/>
              </a:endParaRPr>
            </a:p>
          </p:txBody>
        </p:sp>
      </p:grpSp>
      <p:sp>
        <p:nvSpPr>
          <p:cNvPr id="140" name="Google Shape;140;p2"/>
          <p:cNvSpPr txBox="1"/>
          <p:nvPr/>
        </p:nvSpPr>
        <p:spPr>
          <a:xfrm>
            <a:off x="6668249" y="188882"/>
            <a:ext cx="1725075" cy="207719"/>
          </a:xfrm>
          <a:prstGeom prst="rect">
            <a:avLst/>
          </a:prstGeom>
          <a:noFill/>
          <a:ln>
            <a:noFill/>
          </a:ln>
        </p:spPr>
        <p:txBody>
          <a:bodyPr spcFirstLastPara="1" wrap="square" lIns="68569" tIns="34275" rIns="68569" bIns="34275" anchor="t" anchorCtr="0">
            <a:spAutoFit/>
          </a:bodyPr>
          <a:lstStyle/>
          <a:p>
            <a:pPr>
              <a:buSzPts val="1200"/>
            </a:pPr>
            <a:endParaRPr sz="900">
              <a:solidFill>
                <a:schemeClr val="dk1"/>
              </a:solidFill>
              <a:latin typeface="Calibri"/>
              <a:ea typeface="Calibri"/>
              <a:cs typeface="Calibri"/>
              <a:sym typeface="Calibri"/>
            </a:endParaRPr>
          </a:p>
        </p:txBody>
      </p:sp>
      <p:sp>
        <p:nvSpPr>
          <p:cNvPr id="141" name="Google Shape;141;p2"/>
          <p:cNvSpPr txBox="1"/>
          <p:nvPr/>
        </p:nvSpPr>
        <p:spPr>
          <a:xfrm>
            <a:off x="8579094" y="4753378"/>
            <a:ext cx="473574" cy="346218"/>
          </a:xfrm>
          <a:prstGeom prst="rect">
            <a:avLst/>
          </a:prstGeom>
          <a:noFill/>
          <a:ln w="19050" cap="flat" cmpd="sng">
            <a:solidFill>
              <a:srgbClr val="FF0000"/>
            </a:solidFill>
            <a:prstDash val="dot"/>
            <a:round/>
            <a:headEnd type="none" w="sm" len="sm"/>
            <a:tailEnd type="none" w="sm" len="sm"/>
          </a:ln>
        </p:spPr>
        <p:txBody>
          <a:bodyPr spcFirstLastPara="1" wrap="square" lIns="68569" tIns="34275" rIns="68569" bIns="34275" anchor="t" anchorCtr="0">
            <a:spAutoFit/>
          </a:bodyPr>
          <a:lstStyle/>
          <a:p>
            <a:pPr algn="ctr">
              <a:buSzPts val="2400"/>
            </a:pPr>
            <a:r>
              <a:rPr lang="en-GB" sz="1800" b="1">
                <a:solidFill>
                  <a:schemeClr val="dk1"/>
                </a:solidFill>
              </a:rPr>
              <a:t>A1</a:t>
            </a:r>
            <a:endParaRPr sz="1800" b="1">
              <a:solidFill>
                <a:schemeClr val="dk1"/>
              </a:solidFill>
            </a:endParaRPr>
          </a:p>
        </p:txBody>
      </p:sp>
      <p:pic>
        <p:nvPicPr>
          <p:cNvPr id="142" name="Google Shape;142;p2"/>
          <p:cNvPicPr preferRelativeResize="0"/>
          <p:nvPr/>
        </p:nvPicPr>
        <p:blipFill rotWithShape="1">
          <a:blip r:embed="rId7">
            <a:alphaModFix/>
          </a:blip>
          <a:srcRect/>
          <a:stretch/>
        </p:blipFill>
        <p:spPr>
          <a:xfrm>
            <a:off x="7028962" y="-2869"/>
            <a:ext cx="710625" cy="860719"/>
          </a:xfrm>
          <a:prstGeom prst="rect">
            <a:avLst/>
          </a:prstGeom>
          <a:noFill/>
          <a:ln>
            <a:noFill/>
          </a:ln>
        </p:spPr>
      </p:pic>
    </p:spTree>
    <p:extLst>
      <p:ext uri="{BB962C8B-B14F-4D97-AF65-F5344CB8AC3E}">
        <p14:creationId xmlns:p14="http://schemas.microsoft.com/office/powerpoint/2010/main" val="1660556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57CAAB-DA1A-B292-9805-162339134662}"/>
              </a:ext>
            </a:extLst>
          </p:cNvPr>
          <p:cNvPicPr>
            <a:picLocks noChangeAspect="1"/>
          </p:cNvPicPr>
          <p:nvPr/>
        </p:nvPicPr>
        <p:blipFill>
          <a:blip r:embed="rId2"/>
          <a:stretch>
            <a:fillRect/>
          </a:stretch>
        </p:blipFill>
        <p:spPr>
          <a:xfrm>
            <a:off x="616482" y="0"/>
            <a:ext cx="7911035" cy="5143500"/>
          </a:xfrm>
          <a:prstGeom prst="rect">
            <a:avLst/>
          </a:prstGeom>
        </p:spPr>
      </p:pic>
    </p:spTree>
    <p:extLst>
      <p:ext uri="{BB962C8B-B14F-4D97-AF65-F5344CB8AC3E}">
        <p14:creationId xmlns:p14="http://schemas.microsoft.com/office/powerpoint/2010/main" val="21329223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198D2-C50B-65EE-E6DC-9E16FDB7C71C}"/>
              </a:ext>
            </a:extLst>
          </p:cNvPr>
          <p:cNvPicPr>
            <a:picLocks noChangeAspect="1"/>
          </p:cNvPicPr>
          <p:nvPr/>
        </p:nvPicPr>
        <p:blipFill>
          <a:blip r:embed="rId2"/>
          <a:stretch>
            <a:fillRect/>
          </a:stretch>
        </p:blipFill>
        <p:spPr>
          <a:xfrm>
            <a:off x="730448" y="0"/>
            <a:ext cx="7683103" cy="5143500"/>
          </a:xfrm>
          <a:prstGeom prst="rect">
            <a:avLst/>
          </a:prstGeom>
        </p:spPr>
      </p:pic>
    </p:spTree>
    <p:extLst>
      <p:ext uri="{BB962C8B-B14F-4D97-AF65-F5344CB8AC3E}">
        <p14:creationId xmlns:p14="http://schemas.microsoft.com/office/powerpoint/2010/main" val="2997771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06"/>
        <p:cNvGrpSpPr/>
        <p:nvPr/>
      </p:nvGrpSpPr>
      <p:grpSpPr>
        <a:xfrm>
          <a:off x="0" y="0"/>
          <a:ext cx="0" cy="0"/>
          <a:chOff x="0" y="0"/>
          <a:chExt cx="0" cy="0"/>
        </a:xfrm>
      </p:grpSpPr>
      <p:sp>
        <p:nvSpPr>
          <p:cNvPr id="107" name="Google Shape;107;p9"/>
          <p:cNvSpPr txBox="1">
            <a:spLocks noGrp="1"/>
          </p:cNvSpPr>
          <p:nvPr>
            <p:ph type="title"/>
          </p:nvPr>
        </p:nvSpPr>
        <p:spPr>
          <a:xfrm>
            <a:off x="353800" y="150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Homework 1</a:t>
            </a:r>
            <a:endParaRPr/>
          </a:p>
        </p:txBody>
      </p:sp>
      <p:sp>
        <p:nvSpPr>
          <p:cNvPr id="108" name="Google Shape;108;p9"/>
          <p:cNvSpPr txBox="1">
            <a:spLocks noGrp="1"/>
          </p:cNvSpPr>
          <p:nvPr>
            <p:ph type="body" idx="1"/>
          </p:nvPr>
        </p:nvSpPr>
        <p:spPr>
          <a:xfrm>
            <a:off x="2380225" y="106509"/>
            <a:ext cx="6494175" cy="4930482"/>
          </a:xfrm>
          <a:prstGeom prst="rect">
            <a:avLst/>
          </a:prstGeom>
          <a:noFill/>
          <a:ln>
            <a:noFill/>
          </a:ln>
        </p:spPr>
        <p:txBody>
          <a:bodyPr spcFirstLastPara="1" wrap="square" lIns="91425" tIns="91425" rIns="91425" bIns="91425" anchor="t" anchorCtr="0">
            <a:normAutofit fontScale="47500" lnSpcReduction="20000"/>
          </a:bodyPr>
          <a:lstStyle/>
          <a:p>
            <a:pPr marL="0" lvl="0" indent="0" algn="l" rtl="0">
              <a:lnSpc>
                <a:spcPct val="115000"/>
              </a:lnSpc>
              <a:spcBef>
                <a:spcPts val="1200"/>
              </a:spcBef>
              <a:spcAft>
                <a:spcPts val="0"/>
              </a:spcAft>
              <a:buSzPct val="117577"/>
              <a:buNone/>
            </a:pPr>
            <a:r>
              <a:rPr lang="en" sz="2187" b="1" dirty="0">
                <a:solidFill>
                  <a:schemeClr val="dk1"/>
                </a:solidFill>
                <a:latin typeface="Verdana"/>
                <a:ea typeface="Verdana"/>
                <a:cs typeface="Verdana"/>
                <a:sym typeface="Verdana"/>
              </a:rPr>
              <a:t>     </a:t>
            </a:r>
            <a:r>
              <a:rPr lang="en" sz="2900" b="1" dirty="0">
                <a:solidFill>
                  <a:schemeClr val="dk1"/>
                </a:solidFill>
                <a:latin typeface="+mn-lt"/>
                <a:ea typeface="Verdana"/>
                <a:cs typeface="Verdana"/>
                <a:sym typeface="Verdana"/>
              </a:rPr>
              <a:t>Spellings</a:t>
            </a:r>
            <a:endParaRPr sz="2900" b="1" dirty="0">
              <a:solidFill>
                <a:schemeClr val="dk1"/>
              </a:solidFill>
              <a:latin typeface="+mn-lt"/>
              <a:ea typeface="Verdana"/>
              <a:cs typeface="Verdana"/>
              <a:sym typeface="Verdana"/>
            </a:endParaRPr>
          </a:p>
          <a:p>
            <a:pPr marL="279400" lvl="0" indent="6350" algn="l" rtl="0">
              <a:lnSpc>
                <a:spcPct val="150000"/>
              </a:lnSpc>
              <a:spcBef>
                <a:spcPts val="1200"/>
              </a:spcBef>
              <a:spcAft>
                <a:spcPts val="0"/>
              </a:spcAft>
              <a:buSzPct val="119545"/>
              <a:buNone/>
            </a:pPr>
            <a:r>
              <a:rPr lang="en" sz="2900" dirty="0">
                <a:solidFill>
                  <a:schemeClr val="dk1"/>
                </a:solidFill>
                <a:latin typeface="+mn-lt"/>
              </a:rPr>
              <a:t>These are given out on a Thursday and will be tested the following Thursday. They will be on Google classroom and a paper copy also comes home. Please encourage your child to practice little and often rather than all on Wednesday night or Thursday morning. They will retain them much better if they look at them and practice over several days. </a:t>
            </a:r>
          </a:p>
          <a:p>
            <a:pPr marL="279400" lvl="0" indent="6350" algn="l" rtl="0">
              <a:lnSpc>
                <a:spcPct val="150000"/>
              </a:lnSpc>
              <a:spcBef>
                <a:spcPts val="1200"/>
              </a:spcBef>
              <a:spcAft>
                <a:spcPts val="0"/>
              </a:spcAft>
              <a:buSzPct val="119545"/>
              <a:buNone/>
            </a:pPr>
            <a:r>
              <a:rPr lang="en" sz="2900" b="1" dirty="0">
                <a:solidFill>
                  <a:schemeClr val="dk1"/>
                </a:solidFill>
                <a:latin typeface="+mn-lt"/>
                <a:ea typeface="Verdana"/>
                <a:cs typeface="Verdana"/>
                <a:sym typeface="Verdana"/>
              </a:rPr>
              <a:t>Reading</a:t>
            </a:r>
            <a:endParaRPr sz="2900" dirty="0">
              <a:latin typeface="+mn-lt"/>
            </a:endParaRPr>
          </a:p>
          <a:p>
            <a:pPr marL="279400" lvl="0" indent="6350" algn="l" rtl="0">
              <a:lnSpc>
                <a:spcPct val="150000"/>
              </a:lnSpc>
              <a:spcBef>
                <a:spcPts val="1200"/>
              </a:spcBef>
              <a:spcAft>
                <a:spcPts val="0"/>
              </a:spcAft>
              <a:buSzPct val="119545"/>
              <a:buNone/>
            </a:pPr>
            <a:r>
              <a:rPr lang="en" sz="2900" dirty="0">
                <a:solidFill>
                  <a:schemeClr val="dk1"/>
                </a:solidFill>
                <a:latin typeface="+mn-lt"/>
              </a:rPr>
              <a:t>Please read with your child three or more times a week. As they move up the reading bands, they are more likely to need help with understanding word meaning and inference, rather than ‘decoding’ words, but they still need support. Discuss the book with them, including characters, predictions of what will happen next, and finding evidence to support their ideas.  </a:t>
            </a:r>
            <a:r>
              <a:rPr lang="en-GB" sz="2900" dirty="0">
                <a:solidFill>
                  <a:schemeClr val="dk1"/>
                </a:solidFill>
                <a:latin typeface="+mn-lt"/>
              </a:rPr>
              <a:t>The t</a:t>
            </a:r>
            <a:r>
              <a:rPr lang="en" sz="2900" dirty="0">
                <a:solidFill>
                  <a:schemeClr val="dk1"/>
                </a:solidFill>
                <a:latin typeface="+mn-lt"/>
              </a:rPr>
              <a:t>hree aspects we take into account when allocating a book band are accuracy, reading speed/fluency, and comprehension</a:t>
            </a:r>
            <a:r>
              <a:rPr lang="en" sz="2500" dirty="0">
                <a:solidFill>
                  <a:schemeClr val="dk1"/>
                </a:solidFill>
              </a:rPr>
              <a:t>.</a:t>
            </a:r>
            <a:endParaRPr sz="2000" dirty="0"/>
          </a:p>
        </p:txBody>
      </p:sp>
      <p:pic>
        <p:nvPicPr>
          <p:cNvPr id="109" name="Google Shape;109;p9" descr="A white sheet of paper with writing on it&#10;&#10;Description automatically generated"/>
          <p:cNvPicPr preferRelativeResize="0"/>
          <p:nvPr/>
        </p:nvPicPr>
        <p:blipFill rotWithShape="1">
          <a:blip r:embed="rId3">
            <a:alphaModFix/>
          </a:blip>
          <a:srcRect/>
          <a:stretch/>
        </p:blipFill>
        <p:spPr>
          <a:xfrm>
            <a:off x="139259" y="698809"/>
            <a:ext cx="2026425" cy="2846569"/>
          </a:xfrm>
          <a:prstGeom prst="rect">
            <a:avLst/>
          </a:prstGeom>
          <a:noFill/>
          <a:ln w="12700" cap="flat" cmpd="sng">
            <a:solidFill>
              <a:schemeClr val="dk1"/>
            </a:solidFill>
            <a:prstDash val="solid"/>
            <a:round/>
            <a:headEnd type="none" w="sm" len="sm"/>
            <a:tailEnd type="none" w="sm" len="sm"/>
          </a:ln>
        </p:spPr>
      </p:pic>
      <p:pic>
        <p:nvPicPr>
          <p:cNvPr id="110" name="Google Shape;110;p9" descr="Reading Together, My Reading Record - Mono Print"/>
          <p:cNvPicPr preferRelativeResize="0"/>
          <p:nvPr/>
        </p:nvPicPr>
        <p:blipFill rotWithShape="1">
          <a:blip r:embed="rId4">
            <a:alphaModFix/>
          </a:blip>
          <a:srcRect/>
          <a:stretch/>
        </p:blipFill>
        <p:spPr>
          <a:xfrm>
            <a:off x="483655" y="2571750"/>
            <a:ext cx="2699557" cy="2699557"/>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353800" y="150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Homework 2</a:t>
            </a:r>
            <a:endParaRPr/>
          </a:p>
        </p:txBody>
      </p:sp>
      <p:sp>
        <p:nvSpPr>
          <p:cNvPr id="116" name="Google Shape;116;p10"/>
          <p:cNvSpPr txBox="1">
            <a:spLocks noGrp="1"/>
          </p:cNvSpPr>
          <p:nvPr>
            <p:ph type="body" idx="1"/>
          </p:nvPr>
        </p:nvSpPr>
        <p:spPr>
          <a:xfrm>
            <a:off x="4714175" y="150400"/>
            <a:ext cx="4160225" cy="4908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 b="1" dirty="0">
                <a:solidFill>
                  <a:schemeClr val="dk1"/>
                </a:solidFill>
                <a:latin typeface="Verdana"/>
                <a:ea typeface="Verdana"/>
                <a:cs typeface="Verdana"/>
                <a:sym typeface="Verdana"/>
              </a:rPr>
              <a:t>Mental Maths Tests</a:t>
            </a:r>
            <a:endParaRPr b="1" dirty="0">
              <a:solidFill>
                <a:schemeClr val="dk1"/>
              </a:solidFill>
              <a:latin typeface="Verdana"/>
              <a:ea typeface="Verdana"/>
              <a:cs typeface="Verdana"/>
              <a:sym typeface="Verdana"/>
            </a:endParaRPr>
          </a:p>
          <a:p>
            <a:pPr marL="279400" lvl="0" indent="6350" algn="l" rtl="0">
              <a:lnSpc>
                <a:spcPct val="150000"/>
              </a:lnSpc>
              <a:spcBef>
                <a:spcPts val="1200"/>
              </a:spcBef>
              <a:spcAft>
                <a:spcPts val="0"/>
              </a:spcAft>
              <a:buSzPts val="1800"/>
              <a:buNone/>
            </a:pPr>
            <a:r>
              <a:rPr lang="en" sz="1600" dirty="0">
                <a:solidFill>
                  <a:schemeClr val="dk1"/>
                </a:solidFill>
              </a:rPr>
              <a:t>The focus for the following week’s mental maths test is given on Thursday for a 5 minute test the following Friday. Sometimes paper resources are sent home, and there will always be recommended resources on Google Classroom for that week. </a:t>
            </a:r>
          </a:p>
          <a:p>
            <a:pPr marL="279400" lvl="0" indent="6350" algn="l" rtl="0">
              <a:lnSpc>
                <a:spcPct val="150000"/>
              </a:lnSpc>
              <a:spcBef>
                <a:spcPts val="1200"/>
              </a:spcBef>
              <a:spcAft>
                <a:spcPts val="0"/>
              </a:spcAft>
              <a:buSzPts val="1800"/>
              <a:buNone/>
            </a:pPr>
            <a:r>
              <a:rPr lang="en" sz="1600" dirty="0">
                <a:solidFill>
                  <a:schemeClr val="dk1"/>
                </a:solidFill>
              </a:rPr>
              <a:t>If we’ve sent a paper revision sheet home, again there are 5 housepoints</a:t>
            </a:r>
            <a:r>
              <a:rPr lang="en-GB" sz="1600" dirty="0">
                <a:solidFill>
                  <a:schemeClr val="dk1"/>
                </a:solidFill>
              </a:rPr>
              <a:t>.</a:t>
            </a:r>
            <a:endParaRPr sz="1600" dirty="0">
              <a:solidFill>
                <a:schemeClr val="dk1"/>
              </a:solidFill>
            </a:endParaRPr>
          </a:p>
          <a:p>
            <a:pPr marL="0" lvl="0" indent="0" algn="l" rtl="0">
              <a:lnSpc>
                <a:spcPct val="115000"/>
              </a:lnSpc>
              <a:spcBef>
                <a:spcPts val="0"/>
              </a:spcBef>
              <a:spcAft>
                <a:spcPts val="1200"/>
              </a:spcAft>
              <a:buSzPts val="1800"/>
              <a:buNone/>
            </a:pPr>
            <a:endParaRPr dirty="0"/>
          </a:p>
        </p:txBody>
      </p:sp>
      <p:pic>
        <p:nvPicPr>
          <p:cNvPr id="117" name="Google Shape;117;p10"/>
          <p:cNvPicPr preferRelativeResize="0"/>
          <p:nvPr/>
        </p:nvPicPr>
        <p:blipFill rotWithShape="1">
          <a:blip r:embed="rId3">
            <a:alphaModFix/>
          </a:blip>
          <a:srcRect/>
          <a:stretch/>
        </p:blipFill>
        <p:spPr>
          <a:xfrm rot="-628299">
            <a:off x="295500" y="1052275"/>
            <a:ext cx="1861101" cy="2617176"/>
          </a:xfrm>
          <a:prstGeom prst="rect">
            <a:avLst/>
          </a:prstGeom>
          <a:noFill/>
          <a:ln w="12700" cap="flat" cmpd="sng">
            <a:solidFill>
              <a:schemeClr val="dk1"/>
            </a:solidFill>
            <a:prstDash val="solid"/>
            <a:round/>
            <a:headEnd type="none" w="sm" len="sm"/>
            <a:tailEnd type="none" w="sm" len="sm"/>
          </a:ln>
        </p:spPr>
      </p:pic>
      <p:pic>
        <p:nvPicPr>
          <p:cNvPr id="118" name="Google Shape;118;p10"/>
          <p:cNvPicPr preferRelativeResize="0"/>
          <p:nvPr/>
        </p:nvPicPr>
        <p:blipFill rotWithShape="1">
          <a:blip r:embed="rId4">
            <a:alphaModFix/>
          </a:blip>
          <a:srcRect/>
          <a:stretch/>
        </p:blipFill>
        <p:spPr>
          <a:xfrm rot="586781">
            <a:off x="1403782" y="939918"/>
            <a:ext cx="1826435" cy="2633988"/>
          </a:xfrm>
          <a:prstGeom prst="rect">
            <a:avLst/>
          </a:prstGeom>
          <a:noFill/>
          <a:ln w="12700" cap="flat" cmpd="sng">
            <a:solidFill>
              <a:schemeClr val="dk1"/>
            </a:solidFill>
            <a:prstDash val="solid"/>
            <a:round/>
            <a:headEnd type="none" w="sm" len="sm"/>
            <a:tailEnd type="none" w="sm" len="sm"/>
          </a:ln>
        </p:spPr>
      </p:pic>
      <p:pic>
        <p:nvPicPr>
          <p:cNvPr id="119" name="Google Shape;119;p10"/>
          <p:cNvPicPr preferRelativeResize="0"/>
          <p:nvPr/>
        </p:nvPicPr>
        <p:blipFill rotWithShape="1">
          <a:blip r:embed="rId5">
            <a:alphaModFix/>
          </a:blip>
          <a:srcRect/>
          <a:stretch/>
        </p:blipFill>
        <p:spPr>
          <a:xfrm>
            <a:off x="2471131" y="1589150"/>
            <a:ext cx="1686225" cy="2570151"/>
          </a:xfrm>
          <a:prstGeom prst="rect">
            <a:avLst/>
          </a:prstGeom>
          <a:noFill/>
          <a:ln w="12700" cap="flat" cmpd="sng">
            <a:solidFill>
              <a:schemeClr val="dk1"/>
            </a:solidFill>
            <a:prstDash val="solid"/>
            <a:round/>
            <a:headEnd type="none" w="sm" len="sm"/>
            <a:tailEnd type="none" w="sm" len="sm"/>
          </a:ln>
        </p:spPr>
      </p:pic>
      <p:pic>
        <p:nvPicPr>
          <p:cNvPr id="120" name="Google Shape;120;p10" descr="NumBots | Motivational maths practice for schools and families."/>
          <p:cNvPicPr preferRelativeResize="0"/>
          <p:nvPr/>
        </p:nvPicPr>
        <p:blipFill rotWithShape="1">
          <a:blip r:embed="rId6">
            <a:alphaModFix/>
          </a:blip>
          <a:srcRect/>
          <a:stretch/>
        </p:blipFill>
        <p:spPr>
          <a:xfrm>
            <a:off x="2109540" y="4159301"/>
            <a:ext cx="2105799" cy="705956"/>
          </a:xfrm>
          <a:prstGeom prst="rect">
            <a:avLst/>
          </a:prstGeom>
          <a:noFill/>
          <a:ln>
            <a:noFill/>
          </a:ln>
        </p:spPr>
      </p:pic>
      <p:pic>
        <p:nvPicPr>
          <p:cNvPr id="121" name="Google Shape;121;p10"/>
          <p:cNvPicPr preferRelativeResize="0"/>
          <p:nvPr/>
        </p:nvPicPr>
        <p:blipFill rotWithShape="1">
          <a:blip r:embed="rId7">
            <a:alphaModFix/>
          </a:blip>
          <a:srcRect/>
          <a:stretch/>
        </p:blipFill>
        <p:spPr>
          <a:xfrm>
            <a:off x="53099" y="3446115"/>
            <a:ext cx="2200051" cy="1226258"/>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58"/>
        <p:cNvGrpSpPr/>
        <p:nvPr/>
      </p:nvGrpSpPr>
      <p:grpSpPr>
        <a:xfrm>
          <a:off x="0" y="0"/>
          <a:ext cx="0" cy="0"/>
          <a:chOff x="0" y="0"/>
          <a:chExt cx="0" cy="0"/>
        </a:xfrm>
      </p:grpSpPr>
      <p:sp>
        <p:nvSpPr>
          <p:cNvPr id="59" name="Google Shape;59;p2"/>
          <p:cNvSpPr txBox="1">
            <a:spLocks noGrp="1"/>
          </p:cNvSpPr>
          <p:nvPr>
            <p:ph type="title"/>
          </p:nvPr>
        </p:nvSpPr>
        <p:spPr>
          <a:xfrm>
            <a:off x="311700" y="445025"/>
            <a:ext cx="2487159"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The Teachers</a:t>
            </a:r>
            <a:endParaRPr dirty="0"/>
          </a:p>
        </p:txBody>
      </p:sp>
      <p:sp>
        <p:nvSpPr>
          <p:cNvPr id="60" name="Google Shape;60;p2"/>
          <p:cNvSpPr txBox="1">
            <a:spLocks noGrp="1"/>
          </p:cNvSpPr>
          <p:nvPr>
            <p:ph type="body" idx="1"/>
          </p:nvPr>
        </p:nvSpPr>
        <p:spPr>
          <a:xfrm>
            <a:off x="311700" y="1152475"/>
            <a:ext cx="53790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1200"/>
              </a:spcBef>
              <a:spcAft>
                <a:spcPts val="0"/>
              </a:spcAft>
              <a:buSzPct val="117647"/>
              <a:buNone/>
            </a:pPr>
            <a:r>
              <a:rPr lang="en" dirty="0">
                <a:solidFill>
                  <a:schemeClr val="dk1"/>
                </a:solidFill>
                <a:latin typeface="Verdana"/>
                <a:ea typeface="Verdana"/>
                <a:cs typeface="Verdana"/>
                <a:sym typeface="Verdana"/>
              </a:rPr>
              <a:t>After morning Registration, Year 4 are taught by Mrs Rowland or Mrs Cornelia and Year 5 are taught by Miss Williams.</a:t>
            </a:r>
          </a:p>
          <a:p>
            <a:pPr marL="0" lvl="0" indent="0" algn="l" rtl="0">
              <a:lnSpc>
                <a:spcPct val="115000"/>
              </a:lnSpc>
              <a:spcBef>
                <a:spcPts val="1200"/>
              </a:spcBef>
              <a:spcAft>
                <a:spcPts val="0"/>
              </a:spcAft>
              <a:buSzPct val="117647"/>
              <a:buNone/>
            </a:pPr>
            <a:r>
              <a:rPr lang="en" dirty="0">
                <a:solidFill>
                  <a:schemeClr val="dk1"/>
                </a:solidFill>
                <a:latin typeface="Verdana"/>
                <a:ea typeface="Verdana"/>
                <a:cs typeface="Verdana"/>
                <a:sym typeface="Verdana"/>
              </a:rPr>
              <a:t>In the afternoons, Year 5 are joined by some Year 4 pupils to form Swift class. </a:t>
            </a:r>
          </a:p>
          <a:p>
            <a:pPr marL="0" lvl="0" indent="0" algn="l" rtl="0">
              <a:lnSpc>
                <a:spcPct val="115000"/>
              </a:lnSpc>
              <a:spcBef>
                <a:spcPts val="1200"/>
              </a:spcBef>
              <a:spcAft>
                <a:spcPts val="0"/>
              </a:spcAft>
              <a:buSzPct val="117647"/>
              <a:buNone/>
            </a:pPr>
            <a:r>
              <a:rPr lang="en" dirty="0">
                <a:solidFill>
                  <a:schemeClr val="dk1"/>
                </a:solidFill>
                <a:latin typeface="Verdana"/>
                <a:ea typeface="Verdana"/>
                <a:cs typeface="Verdana"/>
                <a:sym typeface="Verdana"/>
              </a:rPr>
              <a:t>Mrs Sisson covers SENCO time and PPA (planning time) on </a:t>
            </a:r>
            <a:r>
              <a:rPr lang="en-GB" dirty="0">
                <a:solidFill>
                  <a:schemeClr val="dk1"/>
                </a:solidFill>
                <a:latin typeface="Verdana"/>
                <a:ea typeface="Verdana"/>
                <a:cs typeface="Verdana"/>
                <a:sym typeface="Verdana"/>
              </a:rPr>
              <a:t>Tuesday </a:t>
            </a:r>
            <a:r>
              <a:rPr lang="en" dirty="0">
                <a:solidFill>
                  <a:schemeClr val="dk1"/>
                </a:solidFill>
                <a:latin typeface="Verdana"/>
                <a:ea typeface="Verdana"/>
                <a:cs typeface="Verdana"/>
                <a:sym typeface="Verdana"/>
              </a:rPr>
              <a:t>a</a:t>
            </a:r>
            <a:r>
              <a:rPr lang="en-GB" dirty="0" err="1">
                <a:solidFill>
                  <a:schemeClr val="dk1"/>
                </a:solidFill>
                <a:latin typeface="Verdana"/>
                <a:ea typeface="Verdana"/>
                <a:cs typeface="Verdana"/>
                <a:sym typeface="Verdana"/>
              </a:rPr>
              <a:t>nd</a:t>
            </a:r>
            <a:r>
              <a:rPr lang="en" dirty="0">
                <a:solidFill>
                  <a:schemeClr val="dk1"/>
                </a:solidFill>
                <a:latin typeface="Verdana"/>
                <a:ea typeface="Verdana"/>
                <a:cs typeface="Verdana"/>
                <a:sym typeface="Verdana"/>
              </a:rPr>
              <a:t> Wednesday afternoons. Mrs Senior covers Deputy Head time on Friday morning.</a:t>
            </a:r>
            <a:endParaRPr dirty="0"/>
          </a:p>
        </p:txBody>
      </p:sp>
      <p:pic>
        <p:nvPicPr>
          <p:cNvPr id="3" name="Picture 2" descr="A close-up of a person&#10;&#10;Description automatically generated">
            <a:extLst>
              <a:ext uri="{FF2B5EF4-FFF2-40B4-BE49-F238E27FC236}">
                <a16:creationId xmlns:a16="http://schemas.microsoft.com/office/drawing/2014/main" id="{C72BB941-DD27-3618-F182-133317CE8B89}"/>
              </a:ext>
            </a:extLst>
          </p:cNvPr>
          <p:cNvPicPr>
            <a:picLocks noChangeAspect="1"/>
          </p:cNvPicPr>
          <p:nvPr/>
        </p:nvPicPr>
        <p:blipFill>
          <a:blip r:embed="rId3"/>
          <a:srcRect l="12585"/>
          <a:stretch/>
        </p:blipFill>
        <p:spPr>
          <a:xfrm>
            <a:off x="7515962" y="518450"/>
            <a:ext cx="1351756" cy="1550998"/>
          </a:xfrm>
          <a:prstGeom prst="rect">
            <a:avLst/>
          </a:prstGeom>
        </p:spPr>
      </p:pic>
      <p:pic>
        <p:nvPicPr>
          <p:cNvPr id="4" name="Picture 3" descr="A person with long blonde hair&#10;&#10;Description automatically generated">
            <a:extLst>
              <a:ext uri="{FF2B5EF4-FFF2-40B4-BE49-F238E27FC236}">
                <a16:creationId xmlns:a16="http://schemas.microsoft.com/office/drawing/2014/main" id="{B1CD3418-AEFA-D2EA-EFD0-986B4BF0CA30}"/>
              </a:ext>
            </a:extLst>
          </p:cNvPr>
          <p:cNvPicPr>
            <a:picLocks noChangeAspect="1"/>
          </p:cNvPicPr>
          <p:nvPr/>
        </p:nvPicPr>
        <p:blipFill rotWithShape="1">
          <a:blip r:embed="rId4"/>
          <a:srcRect l="5427" r="3197" b="20244"/>
          <a:stretch/>
        </p:blipFill>
        <p:spPr>
          <a:xfrm>
            <a:off x="5763339" y="1882281"/>
            <a:ext cx="1351756" cy="1550998"/>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C3CFB483-134A-5044-9F41-8B4733F5A16A}"/>
              </a:ext>
            </a:extLst>
          </p:cNvPr>
          <p:cNvPicPr>
            <a:picLocks noChangeAspect="1"/>
          </p:cNvPicPr>
          <p:nvPr/>
        </p:nvPicPr>
        <p:blipFill>
          <a:blip r:embed="rId5"/>
          <a:stretch>
            <a:fillRect/>
          </a:stretch>
        </p:blipFill>
        <p:spPr>
          <a:xfrm>
            <a:off x="7515962" y="2571750"/>
            <a:ext cx="1278692" cy="1466732"/>
          </a:xfrm>
          <a:prstGeom prst="rect">
            <a:avLst/>
          </a:prstGeom>
        </p:spPr>
      </p:pic>
      <p:pic>
        <p:nvPicPr>
          <p:cNvPr id="1026" name="Picture 2">
            <a:extLst>
              <a:ext uri="{FF2B5EF4-FFF2-40B4-BE49-F238E27FC236}">
                <a16:creationId xmlns:a16="http://schemas.microsoft.com/office/drawing/2014/main" id="{787F7B2E-DECC-D147-1CB3-EF6E3C98B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3339" y="252403"/>
            <a:ext cx="1016400" cy="1550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90AAABA-9640-D864-CF54-9EF9D82E8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2950" y="3586162"/>
            <a:ext cx="1351756" cy="14957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5"/>
        <p:cNvGrpSpPr/>
        <p:nvPr/>
      </p:nvGrpSpPr>
      <p:grpSpPr>
        <a:xfrm>
          <a:off x="0" y="0"/>
          <a:ext cx="0" cy="0"/>
          <a:chOff x="0" y="0"/>
          <a:chExt cx="0" cy="0"/>
        </a:xfrm>
      </p:grpSpPr>
      <p:sp>
        <p:nvSpPr>
          <p:cNvPr id="126" name="Google Shape;126;p11"/>
          <p:cNvSpPr txBox="1">
            <a:spLocks noGrp="1"/>
          </p:cNvSpPr>
          <p:nvPr>
            <p:ph type="title"/>
          </p:nvPr>
        </p:nvSpPr>
        <p:spPr>
          <a:xfrm>
            <a:off x="353800" y="150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Homework 3</a:t>
            </a:r>
            <a:endParaRPr/>
          </a:p>
        </p:txBody>
      </p:sp>
      <p:sp>
        <p:nvSpPr>
          <p:cNvPr id="127" name="Google Shape;127;p11"/>
          <p:cNvSpPr txBox="1">
            <a:spLocks noGrp="1"/>
          </p:cNvSpPr>
          <p:nvPr>
            <p:ph type="body" idx="1"/>
          </p:nvPr>
        </p:nvSpPr>
        <p:spPr>
          <a:xfrm>
            <a:off x="3694470" y="150400"/>
            <a:ext cx="5338018" cy="5046068"/>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1200"/>
              </a:spcBef>
              <a:spcAft>
                <a:spcPts val="0"/>
              </a:spcAft>
              <a:buSzPts val="1800"/>
              <a:buNone/>
            </a:pPr>
            <a:r>
              <a:rPr lang="en" sz="1900" b="1" dirty="0">
                <a:solidFill>
                  <a:schemeClr val="dk1"/>
                </a:solidFill>
                <a:latin typeface="Verdana"/>
                <a:ea typeface="Verdana"/>
                <a:cs typeface="Verdana"/>
                <a:sym typeface="Verdana"/>
              </a:rPr>
              <a:t>    Maths or English</a:t>
            </a:r>
            <a:endParaRPr sz="1900" b="1" dirty="0">
              <a:solidFill>
                <a:schemeClr val="dk1"/>
              </a:solidFill>
              <a:latin typeface="Verdana"/>
              <a:ea typeface="Verdana"/>
              <a:cs typeface="Verdana"/>
              <a:sym typeface="Verdana"/>
            </a:endParaRPr>
          </a:p>
          <a:p>
            <a:pPr marL="279400" lvl="0" indent="6350" algn="l" rtl="0">
              <a:lnSpc>
                <a:spcPct val="150000"/>
              </a:lnSpc>
              <a:spcBef>
                <a:spcPts val="1200"/>
              </a:spcBef>
              <a:spcAft>
                <a:spcPts val="0"/>
              </a:spcAft>
              <a:buSzPts val="1800"/>
              <a:buNone/>
            </a:pPr>
            <a:r>
              <a:rPr lang="en" sz="2151" dirty="0">
                <a:solidFill>
                  <a:schemeClr val="dk1"/>
                </a:solidFill>
              </a:rPr>
              <a:t>There will sometimes be a paper-based Maths or English activity. These are sometimes to be done or submitted online. If you have trouble getting online at home, please let us know and your child can do it in school on Thursday.</a:t>
            </a:r>
          </a:p>
          <a:p>
            <a:pPr marL="279400" lvl="0" indent="6350" algn="l" rtl="0">
              <a:lnSpc>
                <a:spcPct val="150000"/>
              </a:lnSpc>
              <a:spcBef>
                <a:spcPts val="1200"/>
              </a:spcBef>
              <a:spcAft>
                <a:spcPts val="0"/>
              </a:spcAft>
              <a:buSzPts val="1800"/>
              <a:buNone/>
            </a:pPr>
            <a:r>
              <a:rPr lang="en-GB" sz="1900" b="1" dirty="0">
                <a:solidFill>
                  <a:schemeClr val="dk1"/>
                </a:solidFill>
                <a:latin typeface="Verdana"/>
                <a:ea typeface="Verdana"/>
                <a:cs typeface="Verdana"/>
                <a:sym typeface="Verdana"/>
              </a:rPr>
              <a:t>Creative Homework</a:t>
            </a:r>
          </a:p>
          <a:p>
            <a:pPr marL="279400" lvl="0" indent="6350">
              <a:lnSpc>
                <a:spcPct val="150000"/>
              </a:lnSpc>
              <a:spcBef>
                <a:spcPts val="1200"/>
              </a:spcBef>
              <a:buNone/>
            </a:pPr>
            <a:r>
              <a:rPr lang="en-GB" sz="2151" dirty="0">
                <a:solidFill>
                  <a:schemeClr val="dk1"/>
                </a:solidFill>
              </a:rPr>
              <a:t>About 3 or 4 times a year, your child will be given a creative homework assignment.</a:t>
            </a:r>
            <a:endParaRPr sz="2151" dirty="0">
              <a:solidFill>
                <a:schemeClr val="dk1"/>
              </a:solidFill>
            </a:endParaRPr>
          </a:p>
        </p:txBody>
      </p:sp>
      <p:pic>
        <p:nvPicPr>
          <p:cNvPr id="128" name="Google Shape;128;p11" descr="A math worksheet with different shapes&#10;&#10;Description automatically generated"/>
          <p:cNvPicPr preferRelativeResize="0"/>
          <p:nvPr/>
        </p:nvPicPr>
        <p:blipFill rotWithShape="1">
          <a:blip r:embed="rId3">
            <a:alphaModFix/>
          </a:blip>
          <a:srcRect/>
          <a:stretch/>
        </p:blipFill>
        <p:spPr>
          <a:xfrm>
            <a:off x="344721" y="779270"/>
            <a:ext cx="2301078" cy="3264199"/>
          </a:xfrm>
          <a:prstGeom prst="rect">
            <a:avLst/>
          </a:prstGeom>
          <a:noFill/>
          <a:ln w="12700" cap="flat" cmpd="sng">
            <a:solidFill>
              <a:schemeClr val="dk1"/>
            </a:solidFill>
            <a:prstDash val="solid"/>
            <a:round/>
            <a:headEnd type="none" w="sm" len="sm"/>
            <a:tailEnd type="none" w="sm" len="sm"/>
          </a:ln>
        </p:spPr>
      </p:pic>
      <p:pic>
        <p:nvPicPr>
          <p:cNvPr id="129" name="Google Shape;129;p11"/>
          <p:cNvPicPr preferRelativeResize="0"/>
          <p:nvPr/>
        </p:nvPicPr>
        <p:blipFill rotWithShape="1">
          <a:blip r:embed="rId4">
            <a:alphaModFix/>
          </a:blip>
          <a:srcRect/>
          <a:stretch/>
        </p:blipFill>
        <p:spPr>
          <a:xfrm>
            <a:off x="1641720" y="1944570"/>
            <a:ext cx="2052750" cy="2917700"/>
          </a:xfrm>
          <a:prstGeom prst="rect">
            <a:avLst/>
          </a:prstGeom>
          <a:noFill/>
          <a:ln w="1270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3"/>
        <p:cNvGrpSpPr/>
        <p:nvPr/>
      </p:nvGrpSpPr>
      <p:grpSpPr>
        <a:xfrm>
          <a:off x="0" y="0"/>
          <a:ext cx="0" cy="0"/>
          <a:chOff x="0" y="0"/>
          <a:chExt cx="0" cy="0"/>
        </a:xfrm>
      </p:grpSpPr>
      <p:sp>
        <p:nvSpPr>
          <p:cNvPr id="144" name="Google Shape;144;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First Reconciliation (Year 5)</a:t>
            </a:r>
            <a:endParaRPr dirty="0"/>
          </a:p>
        </p:txBody>
      </p:sp>
      <p:sp>
        <p:nvSpPr>
          <p:cNvPr id="145" name="Google Shape;145;p13"/>
          <p:cNvSpPr txBox="1">
            <a:spLocks noGrp="1"/>
          </p:cNvSpPr>
          <p:nvPr>
            <p:ph type="body" idx="1"/>
          </p:nvPr>
        </p:nvSpPr>
        <p:spPr>
          <a:xfrm>
            <a:off x="4220722" y="1363650"/>
            <a:ext cx="45222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GB" sz="2000" dirty="0">
                <a:solidFill>
                  <a:schemeClr val="dk1"/>
                </a:solidFill>
                <a:latin typeface="Verdana"/>
                <a:ea typeface="Verdana"/>
                <a:cs typeface="Verdana"/>
                <a:sym typeface="Verdana"/>
              </a:rPr>
              <a:t>This will be undertaken as an after-school activity for those children who will be making their First Reconciliation.</a:t>
            </a:r>
          </a:p>
        </p:txBody>
      </p:sp>
      <p:pic>
        <p:nvPicPr>
          <p:cNvPr id="146" name="Google Shape;146;p13"/>
          <p:cNvPicPr preferRelativeResize="0"/>
          <p:nvPr/>
        </p:nvPicPr>
        <p:blipFill rotWithShape="1">
          <a:blip r:embed="rId3">
            <a:alphaModFix/>
          </a:blip>
          <a:srcRect/>
          <a:stretch/>
        </p:blipFill>
        <p:spPr>
          <a:xfrm>
            <a:off x="488752" y="1017725"/>
            <a:ext cx="2882950" cy="3671200"/>
          </a:xfrm>
          <a:prstGeom prst="rect">
            <a:avLst/>
          </a:prstGeom>
          <a:noFill/>
          <a:ln w="1270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0"/>
        <p:cNvGrpSpPr/>
        <p:nvPr/>
      </p:nvGrpSpPr>
      <p:grpSpPr>
        <a:xfrm>
          <a:off x="0" y="0"/>
          <a:ext cx="0" cy="0"/>
          <a:chOff x="0" y="0"/>
          <a:chExt cx="0" cy="0"/>
        </a:xfrm>
      </p:grpSpPr>
      <p:sp>
        <p:nvSpPr>
          <p:cNvPr id="151" name="Google Shape;151;p14"/>
          <p:cNvSpPr txBox="1">
            <a:spLocks noGrp="1"/>
          </p:cNvSpPr>
          <p:nvPr>
            <p:ph type="title"/>
          </p:nvPr>
        </p:nvSpPr>
        <p:spPr>
          <a:xfrm>
            <a:off x="336150" y="1840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The Residential</a:t>
            </a:r>
            <a:endParaRPr/>
          </a:p>
        </p:txBody>
      </p:sp>
      <p:sp>
        <p:nvSpPr>
          <p:cNvPr id="152" name="Google Shape;152;p14"/>
          <p:cNvSpPr txBox="1">
            <a:spLocks noGrp="1"/>
          </p:cNvSpPr>
          <p:nvPr>
            <p:ph type="body" idx="1"/>
          </p:nvPr>
        </p:nvSpPr>
        <p:spPr>
          <a:xfrm>
            <a:off x="463225" y="779875"/>
            <a:ext cx="8030700" cy="1768800"/>
          </a:xfrm>
          <a:prstGeom prst="rect">
            <a:avLst/>
          </a:prstGeom>
          <a:noFill/>
          <a:ln>
            <a:noFill/>
          </a:ln>
        </p:spPr>
        <p:txBody>
          <a:bodyPr spcFirstLastPara="1" wrap="square" lIns="91425" tIns="91425" rIns="91425" bIns="91425" anchor="t" anchorCtr="0">
            <a:noAutofit/>
          </a:bodyPr>
          <a:lstStyle/>
          <a:p>
            <a:pPr marL="114300" indent="0">
              <a:buNone/>
            </a:pPr>
            <a:r>
              <a:rPr lang="en-US" sz="1100" dirty="0" smtClean="0">
                <a:solidFill>
                  <a:schemeClr val="tx1"/>
                </a:solidFill>
                <a:latin typeface="Verdana" panose="020B0604030504040204" pitchFamily="34" charset="0"/>
                <a:ea typeface="Verdana" panose="020B0604030504040204" pitchFamily="34" charset="0"/>
              </a:rPr>
              <a:t>Year </a:t>
            </a:r>
            <a:r>
              <a:rPr lang="en-US" sz="1100" dirty="0">
                <a:solidFill>
                  <a:schemeClr val="tx1"/>
                </a:solidFill>
                <a:latin typeface="Verdana" panose="020B0604030504040204" pitchFamily="34" charset="0"/>
                <a:ea typeface="Verdana" panose="020B0604030504040204" pitchFamily="34" charset="0"/>
              </a:rPr>
              <a:t>4 will be going to </a:t>
            </a:r>
            <a:r>
              <a:rPr lang="en-US" sz="1100" dirty="0" err="1">
                <a:solidFill>
                  <a:schemeClr val="tx1"/>
                </a:solidFill>
                <a:latin typeface="Verdana" panose="020B0604030504040204" pitchFamily="34" charset="0"/>
                <a:ea typeface="Verdana" panose="020B0604030504040204" pitchFamily="34" charset="0"/>
              </a:rPr>
              <a:t>Tattenhall</a:t>
            </a:r>
            <a:r>
              <a:rPr lang="en-US" sz="1100" dirty="0">
                <a:solidFill>
                  <a:schemeClr val="tx1"/>
                </a:solidFill>
                <a:latin typeface="Verdana" panose="020B0604030504040204" pitchFamily="34" charset="0"/>
                <a:ea typeface="Verdana" panose="020B0604030504040204" pitchFamily="34" charset="0"/>
              </a:rPr>
              <a:t> for their Residential in October, and the children will love the experiences they have there. There will be permission and medical forms coming out this week for you to fill in for us. It is really important that they come back as soon as possible. There will also be a slideshow available for parents to watch with their children, since there isn’t time tonight to cover everything.</a:t>
            </a:r>
          </a:p>
          <a:p>
            <a:pPr marL="114300" indent="0">
              <a:buNone/>
            </a:pPr>
            <a:r>
              <a:rPr lang="en-US" sz="1100" dirty="0">
                <a:solidFill>
                  <a:schemeClr val="tx1"/>
                </a:solidFill>
                <a:latin typeface="Verdana" panose="020B0604030504040204" pitchFamily="34" charset="0"/>
                <a:ea typeface="Verdana" panose="020B0604030504040204" pitchFamily="34" charset="0"/>
              </a:rPr>
              <a:t/>
            </a:r>
            <a:br>
              <a:rPr lang="en-US" sz="1100" dirty="0">
                <a:solidFill>
                  <a:schemeClr val="tx1"/>
                </a:solidFill>
                <a:latin typeface="Verdana" panose="020B0604030504040204" pitchFamily="34" charset="0"/>
                <a:ea typeface="Verdana" panose="020B0604030504040204" pitchFamily="34" charset="0"/>
              </a:rPr>
            </a:br>
            <a:endParaRPr lang="en-US" sz="1100" dirty="0">
              <a:solidFill>
                <a:schemeClr val="tx1"/>
              </a:solidFill>
              <a:latin typeface="Verdana" panose="020B0604030504040204" pitchFamily="34" charset="0"/>
              <a:ea typeface="Verdana" panose="020B0604030504040204" pitchFamily="34" charset="0"/>
            </a:endParaRPr>
          </a:p>
          <a:p>
            <a:pPr marL="114300" indent="0">
              <a:buNone/>
            </a:pPr>
            <a:r>
              <a:rPr lang="en-US" sz="1100" dirty="0">
                <a:solidFill>
                  <a:schemeClr val="tx1"/>
                </a:solidFill>
                <a:latin typeface="Verdana" panose="020B0604030504040204" pitchFamily="34" charset="0"/>
                <a:ea typeface="Verdana" panose="020B0604030504040204" pitchFamily="34" charset="0"/>
              </a:rPr>
              <a:t>On the forms given out today, there is a box to tick if you want to talk to us privately about any concerns you have about the residential </a:t>
            </a:r>
            <a:r>
              <a:rPr lang="en-US" sz="1100">
                <a:solidFill>
                  <a:schemeClr val="tx1"/>
                </a:solidFill>
                <a:latin typeface="Verdana" panose="020B0604030504040204" pitchFamily="34" charset="0"/>
                <a:ea typeface="Verdana" panose="020B0604030504040204" pitchFamily="34" charset="0"/>
              </a:rPr>
              <a:t>– </a:t>
            </a:r>
            <a:r>
              <a:rPr lang="en-US" sz="1100" smtClean="0">
                <a:solidFill>
                  <a:schemeClr val="tx1"/>
                </a:solidFill>
                <a:latin typeface="Verdana" panose="020B0604030504040204" pitchFamily="34" charset="0"/>
                <a:ea typeface="Verdana" panose="020B0604030504040204" pitchFamily="34" charset="0"/>
              </a:rPr>
              <a:t>via email</a:t>
            </a:r>
            <a:r>
              <a:rPr lang="en-US" sz="1100" dirty="0">
                <a:solidFill>
                  <a:schemeClr val="tx1"/>
                </a:solidFill>
                <a:latin typeface="Verdana" panose="020B0604030504040204" pitchFamily="34" charset="0"/>
                <a:ea typeface="Verdana" panose="020B0604030504040204" pitchFamily="34" charset="0"/>
              </a:rPr>
              <a:t>, phone call or meeting.</a:t>
            </a:r>
          </a:p>
          <a:p>
            <a:pPr marL="114300" indent="0">
              <a:buNone/>
            </a:pPr>
            <a:r>
              <a:rPr lang="en-US" sz="1200" dirty="0">
                <a:solidFill>
                  <a:schemeClr val="tx1"/>
                </a:solidFill>
              </a:rPr>
              <a:t/>
            </a:r>
            <a:br>
              <a:rPr lang="en-US" sz="1200" dirty="0">
                <a:solidFill>
                  <a:schemeClr val="tx1"/>
                </a:solidFill>
              </a:rPr>
            </a:br>
            <a:endParaRPr sz="1200" dirty="0">
              <a:solidFill>
                <a:schemeClr val="tx1"/>
              </a:solidFill>
              <a:latin typeface="Verdana"/>
              <a:ea typeface="Verdana"/>
              <a:cs typeface="Verdana"/>
              <a:sym typeface="Verdana"/>
            </a:endParaRPr>
          </a:p>
        </p:txBody>
      </p:sp>
      <p:pic>
        <p:nvPicPr>
          <p:cNvPr id="153" name="Google Shape;153;p14"/>
          <p:cNvPicPr preferRelativeResize="0"/>
          <p:nvPr/>
        </p:nvPicPr>
        <p:blipFill rotWithShape="1">
          <a:blip r:embed="rId3">
            <a:alphaModFix/>
          </a:blip>
          <a:srcRect/>
          <a:stretch/>
        </p:blipFill>
        <p:spPr>
          <a:xfrm>
            <a:off x="707900" y="2571750"/>
            <a:ext cx="6667500" cy="2381250"/>
          </a:xfrm>
          <a:prstGeom prst="rect">
            <a:avLst/>
          </a:prstGeom>
          <a:noFill/>
          <a:ln w="1270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58">
          <a:extLst>
            <a:ext uri="{FF2B5EF4-FFF2-40B4-BE49-F238E27FC236}">
              <a16:creationId xmlns:a16="http://schemas.microsoft.com/office/drawing/2014/main" id="{C9670DC0-FB78-F652-81C4-FA56FCB21B56}"/>
            </a:ext>
          </a:extLst>
        </p:cNvPr>
        <p:cNvGrpSpPr/>
        <p:nvPr/>
      </p:nvGrpSpPr>
      <p:grpSpPr>
        <a:xfrm>
          <a:off x="0" y="0"/>
          <a:ext cx="0" cy="0"/>
          <a:chOff x="0" y="0"/>
          <a:chExt cx="0" cy="0"/>
        </a:xfrm>
      </p:grpSpPr>
      <p:sp>
        <p:nvSpPr>
          <p:cNvPr id="59" name="Google Shape;59;p2">
            <a:extLst>
              <a:ext uri="{FF2B5EF4-FFF2-40B4-BE49-F238E27FC236}">
                <a16:creationId xmlns:a16="http://schemas.microsoft.com/office/drawing/2014/main" id="{49FA8233-87E9-CC49-E100-ED220B7D89D2}"/>
              </a:ext>
            </a:extLst>
          </p:cNvPr>
          <p:cNvSpPr txBox="1">
            <a:spLocks noGrp="1"/>
          </p:cNvSpPr>
          <p:nvPr>
            <p:ph type="title"/>
          </p:nvPr>
        </p:nvSpPr>
        <p:spPr>
          <a:xfrm>
            <a:off x="311700" y="353363"/>
            <a:ext cx="49842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Friday – Arithmetic, Reading, Science and Music</a:t>
            </a:r>
            <a:endParaRPr dirty="0"/>
          </a:p>
        </p:txBody>
      </p:sp>
      <p:sp>
        <p:nvSpPr>
          <p:cNvPr id="60" name="Google Shape;60;p2">
            <a:extLst>
              <a:ext uri="{FF2B5EF4-FFF2-40B4-BE49-F238E27FC236}">
                <a16:creationId xmlns:a16="http://schemas.microsoft.com/office/drawing/2014/main" id="{9DA74BE2-56CF-1893-9DE7-F7BF4C5BC010}"/>
              </a:ext>
            </a:extLst>
          </p:cNvPr>
          <p:cNvSpPr txBox="1">
            <a:spLocks noGrp="1"/>
          </p:cNvSpPr>
          <p:nvPr>
            <p:ph type="body" idx="1"/>
          </p:nvPr>
        </p:nvSpPr>
        <p:spPr>
          <a:xfrm>
            <a:off x="311700" y="1152475"/>
            <a:ext cx="7211656"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ct val="117647"/>
              <a:buNone/>
            </a:pPr>
            <a:r>
              <a:rPr lang="en-GB" dirty="0">
                <a:solidFill>
                  <a:schemeClr val="dk1"/>
                </a:solidFill>
                <a:latin typeface="Verdana"/>
                <a:ea typeface="Verdana"/>
                <a:cs typeface="Verdana"/>
                <a:sym typeface="Verdana"/>
              </a:rPr>
              <a:t>Fridays are a little different. Swift class stay together for the morning. After Assembly, Years 4 and 5 are taught differentiated reading comprehension and arithmetic in their mixed classes.</a:t>
            </a:r>
          </a:p>
          <a:p>
            <a:pPr marL="0" lvl="0" indent="0" algn="l" rtl="0">
              <a:lnSpc>
                <a:spcPct val="115000"/>
              </a:lnSpc>
              <a:spcBef>
                <a:spcPts val="1200"/>
              </a:spcBef>
              <a:spcAft>
                <a:spcPts val="0"/>
              </a:spcAft>
              <a:buSzPct val="117647"/>
              <a:buNone/>
            </a:pPr>
            <a:r>
              <a:rPr lang="en-GB" dirty="0">
                <a:solidFill>
                  <a:schemeClr val="dk1"/>
                </a:solidFill>
                <a:latin typeface="Verdana"/>
                <a:ea typeface="Verdana"/>
                <a:sym typeface="Verdana"/>
              </a:rPr>
              <a:t>On Friday afternoon, Year 4 and 5 are separate again. Year 4 have Guitar with Alex Hulme, then Science with Mrs Rowland. Year 5 have Science and Music with Miss Williams.</a:t>
            </a:r>
            <a:endParaRPr dirty="0"/>
          </a:p>
        </p:txBody>
      </p:sp>
      <p:pic>
        <p:nvPicPr>
          <p:cNvPr id="2" name="Picture 1">
            <a:extLst>
              <a:ext uri="{FF2B5EF4-FFF2-40B4-BE49-F238E27FC236}">
                <a16:creationId xmlns:a16="http://schemas.microsoft.com/office/drawing/2014/main" id="{6971C063-DA37-9EAC-A263-21F7959F43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29" b="94089" l="7827" r="95208">
                        <a14:foregroundMark x1="86422" y1="13578" x2="86422" y2="13578"/>
                        <a14:foregroundMark x1="91054" y1="7029" x2="91054" y2="7029"/>
                        <a14:foregroundMark x1="90415" y1="17732" x2="90415" y2="17732"/>
                        <a14:foregroundMark x1="95367" y1="11182" x2="95367" y2="11182"/>
                        <a14:foregroundMark x1="95367" y1="8466" x2="95367" y2="8466"/>
                        <a14:foregroundMark x1="14217" y1="57348" x2="5591" y2="63578"/>
                        <a14:foregroundMark x1="5591" y1="63578" x2="7508" y2="78914"/>
                        <a14:foregroundMark x1="7508" y1="78914" x2="17252" y2="90256"/>
                        <a14:foregroundMark x1="17252" y1="90256" x2="30351" y2="94249"/>
                        <a14:foregroundMark x1="30351" y1="94249" x2="42971" y2="88498"/>
                        <a14:foregroundMark x1="42971" y1="88498" x2="46326" y2="84824"/>
                        <a14:foregroundMark x1="9105" y1="61981" x2="6070" y2="76038"/>
                        <a14:foregroundMark x1="6070" y1="76038" x2="6070" y2="66294"/>
                        <a14:foregroundMark x1="6070" y1="66294" x2="6550" y2="75559"/>
                        <a14:foregroundMark x1="6550" y1="75559" x2="6709" y2="64058"/>
                        <a14:foregroundMark x1="6709" y1="64058" x2="7827" y2="79712"/>
                        <a14:foregroundMark x1="7827" y1="79712" x2="13259" y2="85942"/>
                      </a14:backgroundRemoval>
                    </a14:imgEffect>
                  </a14:imgLayer>
                </a14:imgProps>
              </a:ext>
            </a:extLst>
          </a:blip>
          <a:stretch>
            <a:fillRect/>
          </a:stretch>
        </p:blipFill>
        <p:spPr>
          <a:xfrm>
            <a:off x="6877050" y="2900412"/>
            <a:ext cx="2181225" cy="2181225"/>
          </a:xfrm>
          <a:prstGeom prst="rect">
            <a:avLst/>
          </a:prstGeom>
        </p:spPr>
      </p:pic>
    </p:spTree>
    <p:extLst>
      <p:ext uri="{BB962C8B-B14F-4D97-AF65-F5344CB8AC3E}">
        <p14:creationId xmlns:p14="http://schemas.microsoft.com/office/powerpoint/2010/main" val="1451389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3"/>
        <p:cNvGrpSpPr/>
        <p:nvPr/>
      </p:nvGrpSpPr>
      <p:grpSpPr>
        <a:xfrm>
          <a:off x="0" y="0"/>
          <a:ext cx="0" cy="0"/>
          <a:chOff x="0" y="0"/>
          <a:chExt cx="0" cy="0"/>
        </a:xfrm>
      </p:grpSpPr>
      <p:sp>
        <p:nvSpPr>
          <p:cNvPr id="74" name="Google Shape;74;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P.E.</a:t>
            </a:r>
            <a:endParaRPr/>
          </a:p>
        </p:txBody>
      </p:sp>
      <p:sp>
        <p:nvSpPr>
          <p:cNvPr id="75" name="Google Shape;75;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 dirty="0">
                <a:solidFill>
                  <a:schemeClr val="dk1"/>
                </a:solidFill>
                <a:latin typeface="Verdana"/>
                <a:ea typeface="Verdana"/>
                <a:cs typeface="Verdana"/>
                <a:sym typeface="Verdana"/>
              </a:rPr>
              <a:t>Our PE days are Wednesday and Thursday (swimming) when the children should come in wearing their PE kit and trainers. As the weather gets colder, they will also need to wear navy long trousers and long-sleeved tops/hoodies for PE. </a:t>
            </a:r>
          </a:p>
          <a:p>
            <a:pPr marL="0" lvl="0" indent="0" algn="l" rtl="0">
              <a:lnSpc>
                <a:spcPct val="115000"/>
              </a:lnSpc>
              <a:spcBef>
                <a:spcPts val="1200"/>
              </a:spcBef>
              <a:spcAft>
                <a:spcPts val="0"/>
              </a:spcAft>
              <a:buSzPts val="1800"/>
              <a:buNone/>
            </a:pPr>
            <a:r>
              <a:rPr lang="en" dirty="0">
                <a:solidFill>
                  <a:schemeClr val="dk1"/>
                </a:solidFill>
                <a:latin typeface="Verdana"/>
                <a:ea typeface="Verdana"/>
                <a:cs typeface="Verdana"/>
                <a:sym typeface="Verdana"/>
              </a:rPr>
              <a:t>The PE uniform is plain or with school logos. They should not wear  branded items or items with stripes etc.</a:t>
            </a:r>
          </a:p>
          <a:p>
            <a:pPr marL="0" lvl="0" indent="0" algn="l" rtl="0">
              <a:lnSpc>
                <a:spcPct val="115000"/>
              </a:lnSpc>
              <a:spcBef>
                <a:spcPts val="1200"/>
              </a:spcBef>
              <a:spcAft>
                <a:spcPts val="0"/>
              </a:spcAft>
              <a:buSzPts val="1800"/>
              <a:buNone/>
            </a:pPr>
            <a:r>
              <a:rPr lang="en" dirty="0">
                <a:solidFill>
                  <a:schemeClr val="dk1"/>
                </a:solidFill>
                <a:latin typeface="Verdana"/>
                <a:ea typeface="Verdana"/>
                <a:cs typeface="Verdana"/>
                <a:sym typeface="Verdana"/>
              </a:rPr>
              <a:t>Trainers should not be overly bright in colour.</a:t>
            </a:r>
            <a:endParaRPr dirty="0">
              <a:solidFill>
                <a:schemeClr val="dk1"/>
              </a:solidFill>
              <a:latin typeface="Verdana"/>
              <a:ea typeface="Verdana"/>
              <a:cs typeface="Verdana"/>
              <a:sym typeface="Verdana"/>
            </a:endParaRPr>
          </a:p>
        </p:txBody>
      </p:sp>
      <p:pic>
        <p:nvPicPr>
          <p:cNvPr id="2" name="Picture 1">
            <a:extLst>
              <a:ext uri="{FF2B5EF4-FFF2-40B4-BE49-F238E27FC236}">
                <a16:creationId xmlns:a16="http://schemas.microsoft.com/office/drawing/2014/main" id="{DDA731B8-422F-7C49-77C4-0C267D2E18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3375" y1="28548" x2="23375" y2="28548"/>
                        <a14:foregroundMark x1="32155" y1="55806" x2="32155" y2="55806"/>
                        <a14:foregroundMark x1="34721" y1="50161" x2="34721" y2="50161"/>
                        <a14:foregroundMark x1="36431" y1="52984" x2="36431" y2="52984"/>
                        <a14:foregroundMark x1="37856" y1="59435" x2="37856" y2="59435"/>
                        <a14:foregroundMark x1="38426" y1="52177" x2="38426" y2="52177"/>
                        <a14:foregroundMark x1="39567" y1="50968" x2="39567" y2="50968"/>
                        <a14:foregroundMark x1="41562" y1="49839" x2="41562" y2="49839"/>
                        <a14:foregroundMark x1="27081" y1="50565" x2="39852" y2="53387"/>
                        <a14:foregroundMark x1="77288" y1="26979" x2="77993" y2="26694"/>
                        <a14:foregroundMark x1="58609" y1="34516" x2="74572" y2="28075"/>
                        <a14:foregroundMark x1="75238" y1="30881" x2="63398" y2="48871"/>
                        <a14:foregroundMark x1="77055" y1="28120" x2="76741" y2="28596"/>
                        <a14:foregroundMark x1="77993" y1="26694" x2="76741" y2="28596"/>
                        <a14:foregroundMark x1="63398" y1="48871" x2="61403" y2="47419"/>
                        <a14:foregroundMark x1="60262" y1="30484" x2="70239" y2="26532"/>
                        <a14:foregroundMark x1="63968" y1="27339" x2="66534" y2="27339"/>
                        <a14:foregroundMark x1="14310" y1="22097" x2="27651" y2="39677"/>
                        <a14:foregroundMark x1="27651" y1="39677" x2="33865" y2="42581"/>
                        <a14:foregroundMark x1="37856" y1="44597" x2="44299" y2="69597"/>
                        <a14:foregroundMark x1="44299" y1="69597" x2="37856" y2="46210"/>
                        <a14:foregroundMark x1="33865" y1="60645" x2="33865" y2="60645"/>
                        <a14:foregroundMark x1="28221" y1="56210" x2="27936" y2="56613"/>
                        <a14:foregroundMark x1="29647" y1="48629" x2="44641" y2="69919"/>
                        <a14:foregroundMark x1="44641" y1="69919" x2="32041" y2="49032"/>
                        <a14:foregroundMark x1="32041" y1="49032" x2="31015" y2="49032"/>
                        <a14:foregroundMark x1="36431" y1="42581" x2="42417" y2="51371"/>
                        <a14:foregroundMark x1="37571" y1="42581" x2="45781" y2="55806"/>
                        <a14:foregroundMark x1="66249" y1="25323" x2="71095" y2="29355"/>
                        <a14:foregroundMark x1="70810" y1="25323" x2="70810" y2="25323"/>
                        <a14:foregroundMark x1="70525" y1="24919" x2="70525" y2="24919"/>
                        <a14:foregroundMark x1="71095" y1="59839" x2="71095" y2="59839"/>
                        <a14:foregroundMark x1="70239" y1="60242" x2="59692" y2="55403"/>
                        <a14:foregroundMark x1="59407" y1="55000" x2="56899" y2="63065"/>
                        <a14:foregroundMark x1="38141" y1="52581" x2="32725" y2="55000"/>
                        <a14:foregroundMark x1="29076" y1="53387" x2="44641" y2="69032"/>
                        <a14:foregroundMark x1="44641" y1="69032" x2="49772" y2="63065"/>
                        <a14:foregroundMark x1="44926" y1="65081" x2="28791" y2="55403"/>
                        <a14:foregroundMark x1="27366" y1="52581" x2="40707" y2="68710"/>
                        <a14:foregroundMark x1="40707" y1="68306" x2="30217" y2="51371"/>
                        <a14:foregroundMark x1="30502" y1="50565" x2="37001" y2="67903"/>
                        <a14:foregroundMark x1="37286" y1="64274" x2="28791" y2="57016"/>
                        <a14:foregroundMark x1="27765" y1="54677" x2="36374" y2="68065"/>
                        <a14:foregroundMark x1="35291" y1="65968" x2="42930" y2="62419"/>
                        <a14:foregroundMark x1="43786" y1="54919" x2="43786" y2="59032"/>
                        <a14:foregroundMark x1="38483" y1="43468" x2="43900" y2="53548"/>
                        <a14:foregroundMark x1="38597" y1="42339" x2="43501" y2="52339"/>
                        <a14:foregroundMark x1="28620" y1="50806" x2="35291" y2="67097"/>
                        <a14:foregroundMark x1="29590" y1="63145" x2="29590" y2="63145"/>
                        <a14:foregroundMark x1="29590" y1="63145" x2="29590" y2="63145"/>
                        <a14:foregroundMark x1="29590" y1="63145" x2="30103" y2="63790"/>
                        <a14:backgroundMark x1="75599" y1="28952" x2="75599" y2="28952"/>
                        <a14:backgroundMark x1="75314" y1="26532" x2="77309" y2="26935"/>
                        <a14:backgroundMark x1="73888" y1="20887" x2="76454" y2="31694"/>
                        <a14:backgroundMark x1="76454" y1="24113" x2="74458" y2="23710"/>
                      </a14:backgroundRemoval>
                    </a14:imgEffect>
                  </a14:imgLayer>
                </a14:imgProps>
              </a:ext>
            </a:extLst>
          </a:blip>
          <a:stretch>
            <a:fillRect/>
          </a:stretch>
        </p:blipFill>
        <p:spPr>
          <a:xfrm>
            <a:off x="6550970" y="0"/>
            <a:ext cx="2411661" cy="170493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360984" y="344208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Forest School</a:t>
            </a:r>
            <a:endParaRPr dirty="0"/>
          </a:p>
        </p:txBody>
      </p:sp>
      <p:sp>
        <p:nvSpPr>
          <p:cNvPr id="68" name="Google Shape;68;p3"/>
          <p:cNvSpPr txBox="1">
            <a:spLocks noGrp="1"/>
          </p:cNvSpPr>
          <p:nvPr>
            <p:ph type="body" idx="1"/>
          </p:nvPr>
        </p:nvSpPr>
        <p:spPr>
          <a:xfrm>
            <a:off x="311699" y="4127372"/>
            <a:ext cx="8619169" cy="835016"/>
          </a:xfrm>
          <a:prstGeom prst="rect">
            <a:avLst/>
          </a:prstGeom>
          <a:noFill/>
          <a:ln>
            <a:noFill/>
          </a:ln>
        </p:spPr>
        <p:txBody>
          <a:bodyPr spcFirstLastPara="1" wrap="square" lIns="91425" tIns="91425" rIns="91425" bIns="91425" anchor="t" anchorCtr="0">
            <a:normAutofit/>
          </a:bodyPr>
          <a:lstStyle/>
          <a:p>
            <a:pPr marL="457200" lvl="0" indent="-334327" algn="l" rtl="0">
              <a:lnSpc>
                <a:spcPct val="115000"/>
              </a:lnSpc>
              <a:spcBef>
                <a:spcPts val="0"/>
              </a:spcBef>
              <a:spcAft>
                <a:spcPts val="0"/>
              </a:spcAft>
              <a:buClr>
                <a:schemeClr val="dk1"/>
              </a:buClr>
              <a:buSzPct val="100000"/>
              <a:buFont typeface="Verdana"/>
              <a:buChar char="●"/>
            </a:pPr>
            <a:r>
              <a:rPr lang="en" dirty="0">
                <a:solidFill>
                  <a:schemeClr val="dk1"/>
                </a:solidFill>
                <a:latin typeface="Verdana"/>
                <a:ea typeface="Verdana"/>
                <a:cs typeface="Verdana"/>
                <a:sym typeface="Verdana"/>
              </a:rPr>
              <a:t>We are doing Forest School activities </a:t>
            </a:r>
            <a:r>
              <a:rPr lang="en-GB" dirty="0">
                <a:solidFill>
                  <a:schemeClr val="dk1"/>
                </a:solidFill>
                <a:latin typeface="Verdana"/>
                <a:ea typeface="Verdana"/>
                <a:cs typeface="Verdana"/>
                <a:sym typeface="Verdana"/>
              </a:rPr>
              <a:t>after Christmas, and we will give you more details nearer the time.</a:t>
            </a:r>
            <a:endParaRPr lang="en" dirty="0">
              <a:solidFill>
                <a:schemeClr val="dk1"/>
              </a:solidFill>
              <a:latin typeface="Verdana"/>
              <a:ea typeface="Verdana"/>
              <a:cs typeface="Verdana"/>
              <a:sym typeface="Verdana"/>
            </a:endParaRPr>
          </a:p>
          <a:p>
            <a:pPr marL="122873" lvl="0" indent="0" algn="l" rtl="0">
              <a:lnSpc>
                <a:spcPct val="115000"/>
              </a:lnSpc>
              <a:spcBef>
                <a:spcPts val="0"/>
              </a:spcBef>
              <a:spcAft>
                <a:spcPts val="0"/>
              </a:spcAft>
              <a:buClr>
                <a:schemeClr val="dk1"/>
              </a:buClr>
              <a:buSzPct val="100000"/>
              <a:buNone/>
            </a:pPr>
            <a:endParaRPr dirty="0">
              <a:solidFill>
                <a:schemeClr val="dk1"/>
              </a:solidFill>
              <a:latin typeface="Verdana"/>
              <a:ea typeface="Verdana"/>
              <a:cs typeface="Verdana"/>
              <a:sym typeface="Verdana"/>
            </a:endParaRPr>
          </a:p>
        </p:txBody>
      </p:sp>
      <p:pic>
        <p:nvPicPr>
          <p:cNvPr id="69" name="Google Shape;69;p3"/>
          <p:cNvPicPr preferRelativeResize="0"/>
          <p:nvPr/>
        </p:nvPicPr>
        <p:blipFill rotWithShape="1">
          <a:blip r:embed="rId3">
            <a:alphaModFix/>
          </a:blip>
          <a:srcRect/>
          <a:stretch/>
        </p:blipFill>
        <p:spPr>
          <a:xfrm>
            <a:off x="5668564" y="3016625"/>
            <a:ext cx="2712345" cy="1203100"/>
          </a:xfrm>
          <a:prstGeom prst="rect">
            <a:avLst/>
          </a:prstGeom>
          <a:noFill/>
          <a:ln>
            <a:noFill/>
          </a:ln>
        </p:spPr>
      </p:pic>
      <p:sp>
        <p:nvSpPr>
          <p:cNvPr id="2" name="Google Shape;67;p3">
            <a:extLst>
              <a:ext uri="{FF2B5EF4-FFF2-40B4-BE49-F238E27FC236}">
                <a16:creationId xmlns:a16="http://schemas.microsoft.com/office/drawing/2014/main" id="{46A1B3E4-7665-DD33-9EDD-C843392FC9C4}"/>
              </a:ext>
            </a:extLst>
          </p:cNvPr>
          <p:cNvSpPr txBox="1">
            <a:spLocks/>
          </p:cNvSpPr>
          <p:nvPr/>
        </p:nvSpPr>
        <p:spPr>
          <a:xfrm>
            <a:off x="696018" y="390942"/>
            <a:ext cx="8520600"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n-GB" dirty="0"/>
              <a:t>Swimming</a:t>
            </a:r>
          </a:p>
        </p:txBody>
      </p:sp>
      <p:sp>
        <p:nvSpPr>
          <p:cNvPr id="3" name="Google Shape;68;p3">
            <a:extLst>
              <a:ext uri="{FF2B5EF4-FFF2-40B4-BE49-F238E27FC236}">
                <a16:creationId xmlns:a16="http://schemas.microsoft.com/office/drawing/2014/main" id="{77B020CF-7C42-1B99-1086-A27D8CD7F5EE}"/>
              </a:ext>
            </a:extLst>
          </p:cNvPr>
          <p:cNvSpPr txBox="1">
            <a:spLocks/>
          </p:cNvSpPr>
          <p:nvPr/>
        </p:nvSpPr>
        <p:spPr>
          <a:xfrm>
            <a:off x="311698" y="1110587"/>
            <a:ext cx="8619169" cy="2239917"/>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indent="-334327">
              <a:buClr>
                <a:schemeClr val="dk1"/>
              </a:buClr>
              <a:buSzPct val="100000"/>
              <a:buFont typeface="Verdana"/>
              <a:buChar char="●"/>
            </a:pPr>
            <a:r>
              <a:rPr lang="en-GB" dirty="0">
                <a:solidFill>
                  <a:schemeClr val="dk1"/>
                </a:solidFill>
                <a:latin typeface="Verdana"/>
                <a:ea typeface="Verdana"/>
                <a:cs typeface="Verdana"/>
                <a:sym typeface="Verdana"/>
              </a:rPr>
              <a:t>In Autumn Term, Years 3, 4 and 5 all go swimming on a Thursday afternoon, Kingfishers first then Swifts in the second slot. </a:t>
            </a:r>
          </a:p>
          <a:p>
            <a:pPr indent="-334327">
              <a:buClr>
                <a:schemeClr val="dk1"/>
              </a:buClr>
              <a:buSzPct val="100000"/>
              <a:buFont typeface="Verdana"/>
              <a:buChar char="●"/>
            </a:pPr>
            <a:endParaRPr lang="en-GB" dirty="0">
              <a:solidFill>
                <a:schemeClr val="dk1"/>
              </a:solidFill>
              <a:latin typeface="Verdana"/>
              <a:ea typeface="Verdana"/>
              <a:cs typeface="Verdana"/>
              <a:sym typeface="Verdana"/>
            </a:endParaRPr>
          </a:p>
          <a:p>
            <a:pPr indent="-334327">
              <a:buClr>
                <a:schemeClr val="dk1"/>
              </a:buClr>
              <a:buSzPct val="100000"/>
              <a:buFont typeface="Verdana"/>
              <a:buChar char="●"/>
            </a:pPr>
            <a:r>
              <a:rPr lang="en-GB" dirty="0">
                <a:solidFill>
                  <a:schemeClr val="dk1"/>
                </a:solidFill>
                <a:latin typeface="Verdana"/>
                <a:ea typeface="Verdana"/>
                <a:cs typeface="Verdana"/>
                <a:sym typeface="Verdana"/>
              </a:rPr>
              <a:t>The first session is 18</a:t>
            </a:r>
            <a:r>
              <a:rPr lang="en-GB" baseline="30000" dirty="0">
                <a:solidFill>
                  <a:schemeClr val="dk1"/>
                </a:solidFill>
                <a:latin typeface="Verdana"/>
                <a:ea typeface="Verdana"/>
                <a:cs typeface="Verdana"/>
                <a:sym typeface="Verdana"/>
              </a:rPr>
              <a:t>th</a:t>
            </a:r>
            <a:r>
              <a:rPr lang="en-GB" dirty="0">
                <a:solidFill>
                  <a:schemeClr val="dk1"/>
                </a:solidFill>
                <a:latin typeface="Verdana"/>
                <a:ea typeface="Verdana"/>
                <a:cs typeface="Verdana"/>
                <a:sym typeface="Verdana"/>
              </a:rPr>
              <a:t> September. They have 10 weeks of swimming.</a:t>
            </a:r>
          </a:p>
          <a:p>
            <a:pPr indent="-334327">
              <a:buClr>
                <a:schemeClr val="dk1"/>
              </a:buClr>
              <a:buSzPct val="100000"/>
              <a:buFont typeface="Verdana"/>
              <a:buChar char="●"/>
            </a:pPr>
            <a:endParaRPr lang="en-GB" dirty="0">
              <a:solidFill>
                <a:schemeClr val="dk1"/>
              </a:solidFill>
              <a:latin typeface="Verdana"/>
              <a:ea typeface="Verdana"/>
              <a:cs typeface="Verdana"/>
              <a:sym typeface="Verdana"/>
            </a:endParaRPr>
          </a:p>
          <a:p>
            <a:pPr indent="-334327">
              <a:buClr>
                <a:schemeClr val="dk1"/>
              </a:buClr>
              <a:buSzPct val="100000"/>
              <a:buFont typeface="Verdana"/>
              <a:buChar char="●"/>
            </a:pPr>
            <a:r>
              <a:rPr lang="en-GB" dirty="0">
                <a:solidFill>
                  <a:schemeClr val="dk1"/>
                </a:solidFill>
                <a:latin typeface="Verdana"/>
                <a:ea typeface="Verdana"/>
                <a:cs typeface="Verdana"/>
                <a:sym typeface="Verdana"/>
              </a:rPr>
              <a:t>Children should wear PE Kit on Thursdays when it is swimming – it’s much faster to get changed.</a:t>
            </a:r>
          </a:p>
          <a:p>
            <a:pPr marL="122873" indent="0">
              <a:buClr>
                <a:schemeClr val="dk1"/>
              </a:buClr>
              <a:buSzPct val="100000"/>
              <a:buFont typeface="Arial"/>
              <a:buNone/>
            </a:pPr>
            <a:endParaRPr lang="en-GB" dirty="0">
              <a:solidFill>
                <a:schemeClr val="dk1"/>
              </a:solidFill>
              <a:latin typeface="Verdana"/>
              <a:ea typeface="Verdana"/>
              <a:cs typeface="Verdana"/>
              <a:sym typeface="Verdana"/>
            </a:endParaRPr>
          </a:p>
        </p:txBody>
      </p:sp>
      <p:pic>
        <p:nvPicPr>
          <p:cNvPr id="4" name="Picture 3">
            <a:extLst>
              <a:ext uri="{FF2B5EF4-FFF2-40B4-BE49-F238E27FC236}">
                <a16:creationId xmlns:a16="http://schemas.microsoft.com/office/drawing/2014/main" id="{F541144F-0D0C-1F32-1A65-8436AA6FD353}"/>
              </a:ext>
            </a:extLst>
          </p:cNvPr>
          <p:cNvPicPr>
            <a:picLocks noChangeAspect="1"/>
          </p:cNvPicPr>
          <p:nvPr/>
        </p:nvPicPr>
        <p:blipFill>
          <a:blip r:embed="rId4"/>
          <a:srcRect l="3432" r="6209" b="29131"/>
          <a:stretch>
            <a:fillRect/>
          </a:stretch>
        </p:blipFill>
        <p:spPr>
          <a:xfrm>
            <a:off x="6216242" y="146945"/>
            <a:ext cx="2714625" cy="96364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7">
          <a:extLst>
            <a:ext uri="{FF2B5EF4-FFF2-40B4-BE49-F238E27FC236}">
              <a16:creationId xmlns:a16="http://schemas.microsoft.com/office/drawing/2014/main" id="{FA824D2A-18D9-719A-63D5-29CE447D94C2}"/>
            </a:ext>
          </a:extLst>
        </p:cNvPr>
        <p:cNvGrpSpPr/>
        <p:nvPr/>
      </p:nvGrpSpPr>
      <p:grpSpPr>
        <a:xfrm>
          <a:off x="0" y="0"/>
          <a:ext cx="0" cy="0"/>
          <a:chOff x="0" y="0"/>
          <a:chExt cx="0" cy="0"/>
        </a:xfrm>
      </p:grpSpPr>
      <p:sp>
        <p:nvSpPr>
          <p:cNvPr id="158" name="Google Shape;158;p15">
            <a:extLst>
              <a:ext uri="{FF2B5EF4-FFF2-40B4-BE49-F238E27FC236}">
                <a16:creationId xmlns:a16="http://schemas.microsoft.com/office/drawing/2014/main" id="{A4049E86-71DD-6B46-6BFF-8A13AC5022C8}"/>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English &amp; Maths – Year 4</a:t>
            </a:r>
            <a:endParaRPr dirty="0"/>
          </a:p>
        </p:txBody>
      </p:sp>
      <p:sp>
        <p:nvSpPr>
          <p:cNvPr id="159" name="Google Shape;159;p15">
            <a:extLst>
              <a:ext uri="{FF2B5EF4-FFF2-40B4-BE49-F238E27FC236}">
                <a16:creationId xmlns:a16="http://schemas.microsoft.com/office/drawing/2014/main" id="{A28FA7FD-EA05-5DE8-90E2-0E1D31A64DBC}"/>
              </a:ext>
            </a:extLst>
          </p:cNvPr>
          <p:cNvSpPr txBox="1">
            <a:spLocks noGrp="1"/>
          </p:cNvSpPr>
          <p:nvPr>
            <p:ph type="body" idx="1"/>
          </p:nvPr>
        </p:nvSpPr>
        <p:spPr>
          <a:xfrm>
            <a:off x="311700" y="1152475"/>
            <a:ext cx="6233799" cy="3713100"/>
          </a:xfrm>
          <a:prstGeom prst="rect">
            <a:avLst/>
          </a:prstGeom>
          <a:noFill/>
          <a:ln>
            <a:noFill/>
          </a:ln>
        </p:spPr>
        <p:txBody>
          <a:bodyPr spcFirstLastPara="1" wrap="square" lIns="91425" tIns="91425" rIns="91425" bIns="91425" anchor="t" anchorCtr="0">
            <a:normAutofit fontScale="85000" lnSpcReduction="10000"/>
          </a:bodyPr>
          <a:lstStyle/>
          <a:p>
            <a:pPr marL="457200" lvl="0" indent="-325755" algn="l" rtl="0">
              <a:lnSpc>
                <a:spcPct val="115000"/>
              </a:lnSpc>
              <a:spcBef>
                <a:spcPts val="0"/>
              </a:spcBef>
              <a:spcAft>
                <a:spcPts val="0"/>
              </a:spcAft>
              <a:buClr>
                <a:schemeClr val="dk1"/>
              </a:buClr>
              <a:buSzPct val="100000"/>
              <a:buFont typeface="Verdana"/>
              <a:buChar char="●"/>
            </a:pPr>
            <a:r>
              <a:rPr lang="en" dirty="0">
                <a:solidFill>
                  <a:schemeClr val="dk1"/>
                </a:solidFill>
                <a:latin typeface="Verdana"/>
                <a:ea typeface="Verdana"/>
                <a:cs typeface="Verdana"/>
                <a:sym typeface="Verdana"/>
              </a:rPr>
              <a:t>In English, we will continue to develop their writing skills with t</a:t>
            </a:r>
            <a:r>
              <a:rPr lang="en-GB" dirty="0">
                <a:solidFill>
                  <a:schemeClr val="dk1"/>
                </a:solidFill>
                <a:latin typeface="Verdana"/>
                <a:ea typeface="Verdana"/>
                <a:cs typeface="Verdana"/>
                <a:sym typeface="Verdana"/>
              </a:rPr>
              <a:t>he</a:t>
            </a:r>
            <a:r>
              <a:rPr lang="en" dirty="0">
                <a:solidFill>
                  <a:schemeClr val="dk1"/>
                </a:solidFill>
                <a:latin typeface="Verdana"/>
                <a:ea typeface="Verdana"/>
                <a:cs typeface="Verdana"/>
                <a:sym typeface="Verdana"/>
              </a:rPr>
              <a:t> Pathways to Write scheme of work.</a:t>
            </a:r>
          </a:p>
          <a:p>
            <a:pPr marL="457200" lvl="0" indent="-325755" algn="l" rtl="0">
              <a:lnSpc>
                <a:spcPct val="115000"/>
              </a:lnSpc>
              <a:spcBef>
                <a:spcPts val="0"/>
              </a:spcBef>
              <a:spcAft>
                <a:spcPts val="0"/>
              </a:spcAft>
              <a:buClr>
                <a:schemeClr val="dk1"/>
              </a:buClr>
              <a:buSzPct val="100000"/>
              <a:buFont typeface="Verdana"/>
              <a:buChar char="●"/>
            </a:pPr>
            <a:endParaRPr lang="en" dirty="0">
              <a:solidFill>
                <a:schemeClr val="dk1"/>
              </a:solidFill>
              <a:latin typeface="Verdana"/>
              <a:ea typeface="Verdana"/>
              <a:cs typeface="Verdana"/>
              <a:sym typeface="Verdana"/>
            </a:endParaRPr>
          </a:p>
          <a:p>
            <a:pPr marL="457200" lvl="0" indent="-325755" algn="l" rtl="0">
              <a:lnSpc>
                <a:spcPct val="115000"/>
              </a:lnSpc>
              <a:spcBef>
                <a:spcPts val="0"/>
              </a:spcBef>
              <a:spcAft>
                <a:spcPts val="0"/>
              </a:spcAft>
              <a:buClr>
                <a:schemeClr val="dk1"/>
              </a:buClr>
              <a:buSzPct val="100000"/>
              <a:buFont typeface="Verdana"/>
              <a:buChar char="●"/>
            </a:pPr>
            <a:r>
              <a:rPr lang="en" dirty="0">
                <a:solidFill>
                  <a:schemeClr val="dk1"/>
                </a:solidFill>
                <a:latin typeface="Verdana"/>
                <a:ea typeface="Verdana"/>
                <a:cs typeface="Verdana"/>
                <a:sym typeface="Verdana"/>
              </a:rPr>
              <a:t>Comprehension skills are taught on a Friday </a:t>
            </a:r>
            <a:r>
              <a:rPr lang="en">
                <a:solidFill>
                  <a:schemeClr val="dk1"/>
                </a:solidFill>
                <a:latin typeface="Verdana"/>
                <a:ea typeface="Verdana"/>
                <a:cs typeface="Verdana"/>
                <a:sym typeface="Verdana"/>
              </a:rPr>
              <a:t>by </a:t>
            </a:r>
            <a:r>
              <a:rPr lang="en" smtClean="0">
                <a:solidFill>
                  <a:schemeClr val="dk1"/>
                </a:solidFill>
                <a:latin typeface="Verdana"/>
                <a:ea typeface="Verdana"/>
                <a:cs typeface="Verdana"/>
                <a:sym typeface="Verdana"/>
              </a:rPr>
              <a:t>Miss Williams.</a:t>
            </a:r>
            <a:endParaRPr dirty="0">
              <a:solidFill>
                <a:schemeClr val="dk1"/>
              </a:solidFill>
              <a:latin typeface="Verdana"/>
              <a:ea typeface="Verdana"/>
              <a:cs typeface="Verdana"/>
              <a:sym typeface="Verdana"/>
            </a:endParaRPr>
          </a:p>
          <a:p>
            <a:pPr marL="457200" lvl="0" indent="-325755" algn="l" rtl="0">
              <a:lnSpc>
                <a:spcPct val="115000"/>
              </a:lnSpc>
              <a:spcBef>
                <a:spcPts val="1000"/>
              </a:spcBef>
              <a:spcAft>
                <a:spcPts val="0"/>
              </a:spcAft>
              <a:buClr>
                <a:schemeClr val="dk1"/>
              </a:buClr>
              <a:buSzPct val="100000"/>
              <a:buFont typeface="Verdana"/>
              <a:buChar char="●"/>
            </a:pPr>
            <a:r>
              <a:rPr lang="en" dirty="0">
                <a:solidFill>
                  <a:schemeClr val="dk1"/>
                </a:solidFill>
                <a:latin typeface="Verdana"/>
                <a:ea typeface="Verdana"/>
                <a:cs typeface="Verdana"/>
                <a:sym typeface="Verdana"/>
              </a:rPr>
              <a:t>We will be continuing with Maths No Problem, Year 4, starting with Place Value, then Addition and Subtraction, moving on to Multiplication and Division before Christmas.</a:t>
            </a:r>
            <a:endParaRPr dirty="0">
              <a:solidFill>
                <a:schemeClr val="dk1"/>
              </a:solidFill>
              <a:latin typeface="Verdana"/>
              <a:ea typeface="Verdana"/>
              <a:cs typeface="Verdana"/>
              <a:sym typeface="Verdana"/>
            </a:endParaRPr>
          </a:p>
          <a:p>
            <a:pPr marL="457200" lvl="0" indent="-325755" algn="l" rtl="0">
              <a:lnSpc>
                <a:spcPct val="115000"/>
              </a:lnSpc>
              <a:spcBef>
                <a:spcPts val="1000"/>
              </a:spcBef>
              <a:spcAft>
                <a:spcPts val="1000"/>
              </a:spcAft>
              <a:buClr>
                <a:schemeClr val="dk1"/>
              </a:buClr>
              <a:buSzPct val="100000"/>
              <a:buFont typeface="Verdana"/>
              <a:buChar char="●"/>
            </a:pPr>
            <a:r>
              <a:rPr lang="en" dirty="0">
                <a:solidFill>
                  <a:schemeClr val="dk1"/>
                </a:solidFill>
                <a:latin typeface="Verdana"/>
                <a:ea typeface="Verdana"/>
                <a:cs typeface="Verdana"/>
                <a:sym typeface="Verdana"/>
              </a:rPr>
              <a:t>There is a national Multiplication Check via an online test given to every Year 4 child in June. They are expected to know all times tables up to 12x12 fluently. </a:t>
            </a:r>
          </a:p>
        </p:txBody>
      </p:sp>
      <p:pic>
        <p:nvPicPr>
          <p:cNvPr id="160" name="Google Shape;160;p15">
            <a:extLst>
              <a:ext uri="{FF2B5EF4-FFF2-40B4-BE49-F238E27FC236}">
                <a16:creationId xmlns:a16="http://schemas.microsoft.com/office/drawing/2014/main" id="{4F20FDE5-30D1-0ADD-436C-851FB3A620C2}"/>
              </a:ext>
            </a:extLst>
          </p:cNvPr>
          <p:cNvPicPr preferRelativeResize="0"/>
          <p:nvPr/>
        </p:nvPicPr>
        <p:blipFill rotWithShape="1">
          <a:blip r:embed="rId3">
            <a:alphaModFix/>
          </a:blip>
          <a:srcRect/>
          <a:stretch/>
        </p:blipFill>
        <p:spPr>
          <a:xfrm>
            <a:off x="7219950" y="2625200"/>
            <a:ext cx="1802723" cy="2240375"/>
          </a:xfrm>
          <a:prstGeom prst="rect">
            <a:avLst/>
          </a:prstGeom>
          <a:noFill/>
          <a:ln>
            <a:noFill/>
          </a:ln>
        </p:spPr>
      </p:pic>
      <p:pic>
        <p:nvPicPr>
          <p:cNvPr id="161" name="Google Shape;161;p15" descr="A book cover with a yellow cover&#10;&#10;Description automatically generated">
            <a:extLst>
              <a:ext uri="{FF2B5EF4-FFF2-40B4-BE49-F238E27FC236}">
                <a16:creationId xmlns:a16="http://schemas.microsoft.com/office/drawing/2014/main" id="{80F10415-C80E-0352-D3B5-63F773457637}"/>
              </a:ext>
            </a:extLst>
          </p:cNvPr>
          <p:cNvPicPr preferRelativeResize="0"/>
          <p:nvPr/>
        </p:nvPicPr>
        <p:blipFill rotWithShape="1">
          <a:blip r:embed="rId4">
            <a:alphaModFix/>
          </a:blip>
          <a:srcRect/>
          <a:stretch/>
        </p:blipFill>
        <p:spPr>
          <a:xfrm>
            <a:off x="7672528" y="302801"/>
            <a:ext cx="1350145" cy="1551483"/>
          </a:xfrm>
          <a:prstGeom prst="rect">
            <a:avLst/>
          </a:prstGeom>
          <a:noFill/>
          <a:ln>
            <a:noFill/>
          </a:ln>
        </p:spPr>
      </p:pic>
      <p:pic>
        <p:nvPicPr>
          <p:cNvPr id="162" name="Google Shape;162;p15" descr="A book cover of a child&#10;&#10;Description automatically generated">
            <a:extLst>
              <a:ext uri="{FF2B5EF4-FFF2-40B4-BE49-F238E27FC236}">
                <a16:creationId xmlns:a16="http://schemas.microsoft.com/office/drawing/2014/main" id="{114819E6-8D9C-0EAE-D7A8-31115CD076A7}"/>
              </a:ext>
            </a:extLst>
          </p:cNvPr>
          <p:cNvPicPr preferRelativeResize="0"/>
          <p:nvPr/>
        </p:nvPicPr>
        <p:blipFill rotWithShape="1">
          <a:blip r:embed="rId5">
            <a:alphaModFix/>
          </a:blip>
          <a:srcRect l="25225" r="24897"/>
          <a:stretch/>
        </p:blipFill>
        <p:spPr>
          <a:xfrm>
            <a:off x="6531429" y="93651"/>
            <a:ext cx="1265035" cy="1551483"/>
          </a:xfrm>
          <a:prstGeom prst="rect">
            <a:avLst/>
          </a:prstGeom>
          <a:noFill/>
          <a:ln>
            <a:noFill/>
          </a:ln>
        </p:spPr>
      </p:pic>
      <p:pic>
        <p:nvPicPr>
          <p:cNvPr id="163" name="Google Shape;163;p15" descr="A book cover with a picture of a island and a city&#10;&#10;Description automatically generated">
            <a:extLst>
              <a:ext uri="{FF2B5EF4-FFF2-40B4-BE49-F238E27FC236}">
                <a16:creationId xmlns:a16="http://schemas.microsoft.com/office/drawing/2014/main" id="{EB80710A-F48F-1778-5A8C-9381839FF2CB}"/>
              </a:ext>
            </a:extLst>
          </p:cNvPr>
          <p:cNvPicPr preferRelativeResize="0"/>
          <p:nvPr/>
        </p:nvPicPr>
        <p:blipFill rotWithShape="1">
          <a:blip r:embed="rId6">
            <a:alphaModFix/>
          </a:blip>
          <a:srcRect/>
          <a:stretch/>
        </p:blipFill>
        <p:spPr>
          <a:xfrm>
            <a:off x="7080990" y="1303107"/>
            <a:ext cx="1183075" cy="1322093"/>
          </a:xfrm>
          <a:prstGeom prst="rect">
            <a:avLst/>
          </a:prstGeom>
          <a:noFill/>
          <a:ln>
            <a:noFill/>
          </a:ln>
        </p:spPr>
      </p:pic>
    </p:spTree>
    <p:extLst>
      <p:ext uri="{BB962C8B-B14F-4D97-AF65-F5344CB8AC3E}">
        <p14:creationId xmlns:p14="http://schemas.microsoft.com/office/powerpoint/2010/main" val="252210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7">
          <a:extLst>
            <a:ext uri="{FF2B5EF4-FFF2-40B4-BE49-F238E27FC236}">
              <a16:creationId xmlns:a16="http://schemas.microsoft.com/office/drawing/2014/main" id="{BE4F12CC-FF1C-C625-0467-858B6AE05324}"/>
            </a:ext>
          </a:extLst>
        </p:cNvPr>
        <p:cNvGrpSpPr/>
        <p:nvPr/>
      </p:nvGrpSpPr>
      <p:grpSpPr>
        <a:xfrm>
          <a:off x="0" y="0"/>
          <a:ext cx="0" cy="0"/>
          <a:chOff x="0" y="0"/>
          <a:chExt cx="0" cy="0"/>
        </a:xfrm>
      </p:grpSpPr>
      <p:sp>
        <p:nvSpPr>
          <p:cNvPr id="158" name="Google Shape;158;p15">
            <a:extLst>
              <a:ext uri="{FF2B5EF4-FFF2-40B4-BE49-F238E27FC236}">
                <a16:creationId xmlns:a16="http://schemas.microsoft.com/office/drawing/2014/main" id="{B7038085-2638-D337-8820-7BA8D3E171B1}"/>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English &amp; Maths – Year 5</a:t>
            </a:r>
            <a:endParaRPr dirty="0"/>
          </a:p>
        </p:txBody>
      </p:sp>
      <p:sp>
        <p:nvSpPr>
          <p:cNvPr id="159" name="Google Shape;159;p15">
            <a:extLst>
              <a:ext uri="{FF2B5EF4-FFF2-40B4-BE49-F238E27FC236}">
                <a16:creationId xmlns:a16="http://schemas.microsoft.com/office/drawing/2014/main" id="{7FFD2936-F3BA-815E-5E99-8FCA4EF13A82}"/>
              </a:ext>
            </a:extLst>
          </p:cNvPr>
          <p:cNvSpPr txBox="1">
            <a:spLocks noGrp="1"/>
          </p:cNvSpPr>
          <p:nvPr>
            <p:ph type="body" idx="1"/>
          </p:nvPr>
        </p:nvSpPr>
        <p:spPr>
          <a:xfrm>
            <a:off x="311700" y="1152475"/>
            <a:ext cx="6233799" cy="3713100"/>
          </a:xfrm>
          <a:prstGeom prst="rect">
            <a:avLst/>
          </a:prstGeom>
          <a:noFill/>
          <a:ln>
            <a:noFill/>
          </a:ln>
        </p:spPr>
        <p:txBody>
          <a:bodyPr spcFirstLastPara="1" wrap="square" lIns="91425" tIns="91425" rIns="91425" bIns="91425" anchor="t" anchorCtr="0">
            <a:normAutofit/>
          </a:bodyPr>
          <a:lstStyle/>
          <a:p>
            <a:pPr marL="457200" lvl="0" indent="-325755" algn="l" rtl="0">
              <a:lnSpc>
                <a:spcPct val="115000"/>
              </a:lnSpc>
              <a:spcBef>
                <a:spcPts val="0"/>
              </a:spcBef>
              <a:spcAft>
                <a:spcPts val="0"/>
              </a:spcAft>
              <a:buClr>
                <a:schemeClr val="dk1"/>
              </a:buClr>
              <a:buSzPct val="100000"/>
              <a:buFont typeface="Verdana"/>
              <a:buChar char="●"/>
            </a:pPr>
            <a:r>
              <a:rPr lang="en" dirty="0">
                <a:solidFill>
                  <a:schemeClr val="dk1"/>
                </a:solidFill>
                <a:latin typeface="Verdana"/>
                <a:ea typeface="Verdana"/>
                <a:cs typeface="Verdana"/>
                <a:sym typeface="Verdana"/>
              </a:rPr>
              <a:t>In English, we will continue to develop their writing skills with t</a:t>
            </a:r>
            <a:r>
              <a:rPr lang="en-GB" dirty="0">
                <a:solidFill>
                  <a:schemeClr val="dk1"/>
                </a:solidFill>
                <a:latin typeface="Verdana"/>
                <a:ea typeface="Verdana"/>
                <a:cs typeface="Verdana"/>
                <a:sym typeface="Verdana"/>
              </a:rPr>
              <a:t>he</a:t>
            </a:r>
            <a:r>
              <a:rPr lang="en" dirty="0">
                <a:solidFill>
                  <a:schemeClr val="dk1"/>
                </a:solidFill>
                <a:latin typeface="Verdana"/>
                <a:ea typeface="Verdana"/>
                <a:cs typeface="Verdana"/>
                <a:sym typeface="Verdana"/>
              </a:rPr>
              <a:t> Pathways to Write scheme of work.</a:t>
            </a:r>
          </a:p>
          <a:p>
            <a:pPr marL="457200" lvl="0" indent="-325755" algn="l" rtl="0">
              <a:lnSpc>
                <a:spcPct val="115000"/>
              </a:lnSpc>
              <a:spcBef>
                <a:spcPts val="0"/>
              </a:spcBef>
              <a:spcAft>
                <a:spcPts val="0"/>
              </a:spcAft>
              <a:buClr>
                <a:schemeClr val="dk1"/>
              </a:buClr>
              <a:buSzPct val="100000"/>
              <a:buFont typeface="Verdana"/>
              <a:buChar char="●"/>
            </a:pPr>
            <a:endParaRPr lang="en" dirty="0">
              <a:solidFill>
                <a:schemeClr val="dk1"/>
              </a:solidFill>
              <a:latin typeface="Verdana"/>
              <a:ea typeface="Verdana"/>
              <a:cs typeface="Verdana"/>
              <a:sym typeface="Verdana"/>
            </a:endParaRPr>
          </a:p>
          <a:p>
            <a:pPr marL="457200" lvl="0" indent="-325755" algn="l" rtl="0">
              <a:lnSpc>
                <a:spcPct val="115000"/>
              </a:lnSpc>
              <a:spcBef>
                <a:spcPts val="0"/>
              </a:spcBef>
              <a:spcAft>
                <a:spcPts val="0"/>
              </a:spcAft>
              <a:buClr>
                <a:schemeClr val="dk1"/>
              </a:buClr>
              <a:buSzPct val="100000"/>
              <a:buFont typeface="Verdana"/>
              <a:buChar char="●"/>
            </a:pPr>
            <a:r>
              <a:rPr lang="en" dirty="0">
                <a:solidFill>
                  <a:schemeClr val="dk1"/>
                </a:solidFill>
                <a:latin typeface="Verdana"/>
                <a:ea typeface="Verdana"/>
                <a:cs typeface="Verdana"/>
                <a:sym typeface="Verdana"/>
              </a:rPr>
              <a:t>Comprehension skills are taught on a Friday.</a:t>
            </a:r>
          </a:p>
          <a:p>
            <a:pPr marL="457200" lvl="0" indent="-325755" algn="l" rtl="0">
              <a:lnSpc>
                <a:spcPct val="115000"/>
              </a:lnSpc>
              <a:spcBef>
                <a:spcPts val="0"/>
              </a:spcBef>
              <a:spcAft>
                <a:spcPts val="0"/>
              </a:spcAft>
              <a:buClr>
                <a:schemeClr val="dk1"/>
              </a:buClr>
              <a:buSzPct val="100000"/>
              <a:buFont typeface="Verdana"/>
              <a:buChar char="●"/>
            </a:pPr>
            <a:endParaRPr lang="en" dirty="0">
              <a:solidFill>
                <a:schemeClr val="dk1"/>
              </a:solidFill>
              <a:latin typeface="Verdana"/>
              <a:ea typeface="Verdana"/>
              <a:cs typeface="Verdana"/>
              <a:sym typeface="Verdana"/>
            </a:endParaRPr>
          </a:p>
          <a:p>
            <a:pPr marL="457200" lvl="0" indent="-325755" algn="l" rtl="0">
              <a:lnSpc>
                <a:spcPct val="115000"/>
              </a:lnSpc>
              <a:spcBef>
                <a:spcPts val="0"/>
              </a:spcBef>
              <a:spcAft>
                <a:spcPts val="0"/>
              </a:spcAft>
              <a:buClr>
                <a:schemeClr val="dk1"/>
              </a:buClr>
              <a:buSzPct val="100000"/>
              <a:buFont typeface="Verdana"/>
              <a:buChar char="●"/>
            </a:pPr>
            <a:r>
              <a:rPr lang="en" dirty="0">
                <a:solidFill>
                  <a:schemeClr val="dk1"/>
                </a:solidFill>
                <a:latin typeface="Verdana"/>
                <a:ea typeface="Verdana"/>
                <a:cs typeface="Verdana"/>
                <a:sym typeface="Verdana"/>
              </a:rPr>
              <a:t>We will be continuing with Maths No Problem, Year 5, starting with Place Value, then Addition and Subtraction, moving on to Multiplication and Division before Christmas.</a:t>
            </a:r>
            <a:endParaRPr dirty="0">
              <a:solidFill>
                <a:schemeClr val="dk1"/>
              </a:solidFill>
              <a:latin typeface="Verdana"/>
              <a:ea typeface="Verdana"/>
              <a:cs typeface="Verdana"/>
              <a:sym typeface="Verdana"/>
            </a:endParaRPr>
          </a:p>
        </p:txBody>
      </p:sp>
      <p:pic>
        <p:nvPicPr>
          <p:cNvPr id="3" name="Picture 2">
            <a:extLst>
              <a:ext uri="{FF2B5EF4-FFF2-40B4-BE49-F238E27FC236}">
                <a16:creationId xmlns:a16="http://schemas.microsoft.com/office/drawing/2014/main" id="{2BEA3FF3-C02B-C0BB-BD27-5B24CB8FAD87}"/>
              </a:ext>
            </a:extLst>
          </p:cNvPr>
          <p:cNvPicPr>
            <a:picLocks noChangeAspect="1"/>
          </p:cNvPicPr>
          <p:nvPr/>
        </p:nvPicPr>
        <p:blipFill>
          <a:blip r:embed="rId3"/>
          <a:stretch>
            <a:fillRect/>
          </a:stretch>
        </p:blipFill>
        <p:spPr>
          <a:xfrm>
            <a:off x="7150204" y="3136430"/>
            <a:ext cx="1348733" cy="1729145"/>
          </a:xfrm>
          <a:prstGeom prst="rect">
            <a:avLst/>
          </a:prstGeom>
        </p:spPr>
      </p:pic>
      <p:pic>
        <p:nvPicPr>
          <p:cNvPr id="2054" name="Picture 6">
            <a:extLst>
              <a:ext uri="{FF2B5EF4-FFF2-40B4-BE49-F238E27FC236}">
                <a16:creationId xmlns:a16="http://schemas.microsoft.com/office/drawing/2014/main" id="{0884F369-6BD4-7210-AB69-664943475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4042" y="1400041"/>
            <a:ext cx="1042988" cy="12632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rthur and the Golden Rope | Centre for Literacy in Primary Education">
            <a:extLst>
              <a:ext uri="{FF2B5EF4-FFF2-40B4-BE49-F238E27FC236}">
                <a16:creationId xmlns:a16="http://schemas.microsoft.com/office/drawing/2014/main" id="{D32739A4-3CA5-F635-A09B-BF8F66B9D0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1302" y="145122"/>
            <a:ext cx="955270" cy="13100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A41C58D-FA11-76F3-DB8A-6270A7213F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7382" y="95602"/>
            <a:ext cx="1379648" cy="10045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83C9CFD-C6ED-D444-91D0-7735B679B3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1302" y="1698940"/>
            <a:ext cx="971647" cy="131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428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67"/>
        <p:cNvGrpSpPr/>
        <p:nvPr/>
      </p:nvGrpSpPr>
      <p:grpSpPr>
        <a:xfrm>
          <a:off x="0" y="0"/>
          <a:ext cx="0" cy="0"/>
          <a:chOff x="0" y="0"/>
          <a:chExt cx="0" cy="0"/>
        </a:xfrm>
      </p:grpSpPr>
      <p:sp>
        <p:nvSpPr>
          <p:cNvPr id="168" name="Google Shape;168;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t>R.E.</a:t>
            </a:r>
            <a:endParaRPr dirty="0"/>
          </a:p>
        </p:txBody>
      </p:sp>
      <p:sp>
        <p:nvSpPr>
          <p:cNvPr id="169" name="Google Shape;169;p16"/>
          <p:cNvSpPr txBox="1">
            <a:spLocks noGrp="1"/>
          </p:cNvSpPr>
          <p:nvPr>
            <p:ph type="body" idx="1"/>
          </p:nvPr>
        </p:nvSpPr>
        <p:spPr>
          <a:xfrm>
            <a:off x="81111" y="1096375"/>
            <a:ext cx="6230479" cy="3713100"/>
          </a:xfrm>
          <a:prstGeom prst="rect">
            <a:avLst/>
          </a:prstGeom>
          <a:noFill/>
          <a:ln>
            <a:noFill/>
          </a:ln>
        </p:spPr>
        <p:txBody>
          <a:bodyPr spcFirstLastPara="1" wrap="square" lIns="91425" tIns="91425" rIns="91425" bIns="91425" anchor="t" anchorCtr="0">
            <a:normAutofit/>
          </a:bodyPr>
          <a:lstStyle/>
          <a:p>
            <a:pPr marL="457200" lvl="0" indent="-334327" algn="l" rtl="0">
              <a:lnSpc>
                <a:spcPct val="115000"/>
              </a:lnSpc>
              <a:spcBef>
                <a:spcPts val="1000"/>
              </a:spcBef>
              <a:spcAft>
                <a:spcPts val="0"/>
              </a:spcAft>
              <a:buClr>
                <a:schemeClr val="dk1"/>
              </a:buClr>
              <a:buSzPct val="100000"/>
              <a:buFont typeface="Verdana"/>
              <a:buChar char="●"/>
            </a:pPr>
            <a:r>
              <a:rPr lang="en-GB" dirty="0">
                <a:solidFill>
                  <a:schemeClr val="dk1"/>
                </a:solidFill>
                <a:latin typeface="Verdana"/>
                <a:ea typeface="Verdana"/>
                <a:cs typeface="Verdana"/>
                <a:sym typeface="Verdana"/>
              </a:rPr>
              <a:t>Year 4 and 5 are taught RE in the mornings. Year 4 by Mrs Cornelia and Mrs Rowland, and Year 5 by Miss Williams.</a:t>
            </a:r>
          </a:p>
          <a:p>
            <a:pPr marL="457200" lvl="0" indent="-334327" algn="l" rtl="0">
              <a:lnSpc>
                <a:spcPct val="115000"/>
              </a:lnSpc>
              <a:spcBef>
                <a:spcPts val="1000"/>
              </a:spcBef>
              <a:spcAft>
                <a:spcPts val="0"/>
              </a:spcAft>
              <a:buClr>
                <a:schemeClr val="dk1"/>
              </a:buClr>
              <a:buSzPct val="100000"/>
              <a:buFont typeface="Verdana"/>
              <a:buChar char="●"/>
            </a:pPr>
            <a:r>
              <a:rPr lang="en-GB" dirty="0">
                <a:solidFill>
                  <a:schemeClr val="dk1"/>
                </a:solidFill>
                <a:latin typeface="Verdana"/>
                <a:ea typeface="Verdana"/>
                <a:cs typeface="Verdana"/>
                <a:sym typeface="Verdana"/>
              </a:rPr>
              <a:t>We are continuing with the new scheme that was introduced last year – The Vine and The Branches.</a:t>
            </a:r>
            <a:endParaRPr dirty="0">
              <a:solidFill>
                <a:schemeClr val="dk1"/>
              </a:solidFill>
              <a:latin typeface="Verdana"/>
              <a:ea typeface="Verdana"/>
              <a:cs typeface="Verdana"/>
              <a:sym typeface="Verdana"/>
            </a:endParaRPr>
          </a:p>
        </p:txBody>
      </p:sp>
      <p:pic>
        <p:nvPicPr>
          <p:cNvPr id="7170" name="Picture 2" descr="Teacher's Book 3 - The Way, The Truth &amp; The Life Series">
            <a:extLst>
              <a:ext uri="{FF2B5EF4-FFF2-40B4-BE49-F238E27FC236}">
                <a16:creationId xmlns:a16="http://schemas.microsoft.com/office/drawing/2014/main" id="{3F0C0F33-890D-A9A9-4B3E-D6B77BA2D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938" y="114300"/>
            <a:ext cx="1503285" cy="2045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e Vine and The Branches - Religious Education Curriculum">
            <a:extLst>
              <a:ext uri="{FF2B5EF4-FFF2-40B4-BE49-F238E27FC236}">
                <a16:creationId xmlns:a16="http://schemas.microsoft.com/office/drawing/2014/main" id="{E3C8FF4C-58C7-8259-D202-5A949015B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810" y="1520089"/>
            <a:ext cx="1456403" cy="1941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he Vine and The Branches - Religious Education Curriculum">
            <a:extLst>
              <a:ext uri="{FF2B5EF4-FFF2-40B4-BE49-F238E27FC236}">
                <a16:creationId xmlns:a16="http://schemas.microsoft.com/office/drawing/2014/main" id="{51A9F1E5-EAC6-74A3-E648-1C46A57DC0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803" y="2953289"/>
            <a:ext cx="1503285" cy="2004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7">
          <a:extLst>
            <a:ext uri="{FF2B5EF4-FFF2-40B4-BE49-F238E27FC236}">
              <a16:creationId xmlns:a16="http://schemas.microsoft.com/office/drawing/2014/main" id="{EB385E45-2BF1-74D0-375C-BFAD14774315}"/>
            </a:ext>
          </a:extLst>
        </p:cNvPr>
        <p:cNvGrpSpPr/>
        <p:nvPr/>
      </p:nvGrpSpPr>
      <p:grpSpPr>
        <a:xfrm>
          <a:off x="0" y="0"/>
          <a:ext cx="0" cy="0"/>
          <a:chOff x="0" y="0"/>
          <a:chExt cx="0" cy="0"/>
        </a:xfrm>
      </p:grpSpPr>
      <p:sp>
        <p:nvSpPr>
          <p:cNvPr id="158" name="Google Shape;158;p15">
            <a:extLst>
              <a:ext uri="{FF2B5EF4-FFF2-40B4-BE49-F238E27FC236}">
                <a16:creationId xmlns:a16="http://schemas.microsoft.com/office/drawing/2014/main" id="{C08A01FB-74AF-7568-106F-FD191344CE18}"/>
              </a:ext>
            </a:extLst>
          </p:cNvPr>
          <p:cNvSpPr txBox="1">
            <a:spLocks noGrp="1"/>
          </p:cNvSpPr>
          <p:nvPr>
            <p:ph type="title"/>
          </p:nvPr>
        </p:nvSpPr>
        <p:spPr>
          <a:xfrm>
            <a:off x="387900" y="330575"/>
            <a:ext cx="5709959"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Science</a:t>
            </a:r>
            <a:endParaRPr dirty="0"/>
          </a:p>
        </p:txBody>
      </p:sp>
      <p:sp>
        <p:nvSpPr>
          <p:cNvPr id="159" name="Google Shape;159;p15">
            <a:extLst>
              <a:ext uri="{FF2B5EF4-FFF2-40B4-BE49-F238E27FC236}">
                <a16:creationId xmlns:a16="http://schemas.microsoft.com/office/drawing/2014/main" id="{122481C1-1D1F-A1BB-DC3E-12DA9860E4FB}"/>
              </a:ext>
            </a:extLst>
          </p:cNvPr>
          <p:cNvSpPr txBox="1">
            <a:spLocks noGrp="1"/>
          </p:cNvSpPr>
          <p:nvPr>
            <p:ph type="body" idx="1"/>
          </p:nvPr>
        </p:nvSpPr>
        <p:spPr>
          <a:xfrm>
            <a:off x="311700" y="867425"/>
            <a:ext cx="6708225" cy="3713100"/>
          </a:xfrm>
          <a:prstGeom prst="rect">
            <a:avLst/>
          </a:prstGeom>
          <a:noFill/>
          <a:ln>
            <a:noFill/>
          </a:ln>
        </p:spPr>
        <p:txBody>
          <a:bodyPr spcFirstLastPara="1" wrap="square" lIns="91425" tIns="91425" rIns="91425" bIns="91425" anchor="t" anchorCtr="0">
            <a:normAutofit fontScale="92500" lnSpcReduction="20000"/>
          </a:bodyPr>
          <a:lstStyle/>
          <a:p>
            <a:pPr marL="457200" lvl="0" indent="-325755" algn="l" rtl="0">
              <a:lnSpc>
                <a:spcPct val="115000"/>
              </a:lnSpc>
              <a:spcBef>
                <a:spcPts val="0"/>
              </a:spcBef>
              <a:spcAft>
                <a:spcPts val="0"/>
              </a:spcAft>
              <a:buClr>
                <a:schemeClr val="dk1"/>
              </a:buClr>
              <a:buSzPct val="100000"/>
              <a:buFont typeface="Verdana"/>
              <a:buChar char="●"/>
            </a:pPr>
            <a:r>
              <a:rPr lang="en-GB" dirty="0">
                <a:solidFill>
                  <a:schemeClr val="dk1"/>
                </a:solidFill>
                <a:latin typeface="Verdana"/>
                <a:ea typeface="Verdana"/>
                <a:cs typeface="Verdana"/>
                <a:sym typeface="Verdana"/>
              </a:rPr>
              <a:t>Year 4 and 5 have separate Science lessons.</a:t>
            </a:r>
          </a:p>
          <a:p>
            <a:pPr marL="457200" lvl="0" indent="-325755" algn="l" rtl="0">
              <a:lnSpc>
                <a:spcPct val="115000"/>
              </a:lnSpc>
              <a:spcBef>
                <a:spcPts val="0"/>
              </a:spcBef>
              <a:spcAft>
                <a:spcPts val="0"/>
              </a:spcAft>
              <a:buClr>
                <a:schemeClr val="dk1"/>
              </a:buClr>
              <a:buSzPct val="100000"/>
              <a:buFont typeface="Verdana"/>
              <a:buChar char="●"/>
            </a:pPr>
            <a:endParaRPr lang="en-GB" dirty="0">
              <a:solidFill>
                <a:schemeClr val="dk1"/>
              </a:solidFill>
              <a:latin typeface="Verdana"/>
              <a:ea typeface="Verdana"/>
              <a:cs typeface="Verdana"/>
              <a:sym typeface="Verdana"/>
            </a:endParaRPr>
          </a:p>
          <a:p>
            <a:pPr marL="457200" lvl="0" indent="-325755" algn="l" rtl="0">
              <a:lnSpc>
                <a:spcPct val="115000"/>
              </a:lnSpc>
              <a:spcBef>
                <a:spcPts val="0"/>
              </a:spcBef>
              <a:spcAft>
                <a:spcPts val="0"/>
              </a:spcAft>
              <a:buClr>
                <a:schemeClr val="dk1"/>
              </a:buClr>
              <a:buSzPct val="100000"/>
              <a:buFont typeface="Verdana"/>
              <a:buChar char="●"/>
            </a:pPr>
            <a:r>
              <a:rPr lang="en-GB" dirty="0">
                <a:solidFill>
                  <a:schemeClr val="dk1"/>
                </a:solidFill>
                <a:latin typeface="Verdana"/>
                <a:ea typeface="Verdana"/>
                <a:cs typeface="Verdana"/>
                <a:sym typeface="Verdana"/>
              </a:rPr>
              <a:t>Mrs Rowland teaches Year 4 Science on a Friday afternoon.</a:t>
            </a:r>
          </a:p>
          <a:p>
            <a:pPr marL="131445" lvl="0" indent="0" algn="l" rtl="0">
              <a:lnSpc>
                <a:spcPct val="115000"/>
              </a:lnSpc>
              <a:spcBef>
                <a:spcPts val="0"/>
              </a:spcBef>
              <a:spcAft>
                <a:spcPts val="0"/>
              </a:spcAft>
              <a:buClr>
                <a:schemeClr val="dk1"/>
              </a:buClr>
              <a:buSzPct val="100000"/>
              <a:buNone/>
            </a:pPr>
            <a:endParaRPr lang="en-GB" dirty="0">
              <a:solidFill>
                <a:schemeClr val="dk1"/>
              </a:solidFill>
              <a:latin typeface="Verdana"/>
              <a:ea typeface="Verdana"/>
              <a:cs typeface="Verdana"/>
              <a:sym typeface="Verdana"/>
            </a:endParaRPr>
          </a:p>
          <a:p>
            <a:pPr marL="457200" lvl="0" indent="-325755" algn="l" rtl="0">
              <a:lnSpc>
                <a:spcPct val="115000"/>
              </a:lnSpc>
              <a:spcBef>
                <a:spcPts val="0"/>
              </a:spcBef>
              <a:spcAft>
                <a:spcPts val="0"/>
              </a:spcAft>
              <a:buClr>
                <a:schemeClr val="dk1"/>
              </a:buClr>
              <a:buSzPct val="100000"/>
              <a:buFont typeface="Verdana"/>
              <a:buChar char="●"/>
            </a:pPr>
            <a:r>
              <a:rPr lang="en-GB" dirty="0">
                <a:solidFill>
                  <a:schemeClr val="dk1"/>
                </a:solidFill>
                <a:latin typeface="Verdana"/>
                <a:ea typeface="Verdana"/>
                <a:cs typeface="Verdana"/>
                <a:sym typeface="Verdana"/>
              </a:rPr>
              <a:t>Year 4 have begun with Sound, and will be able to make links to Guitar lessons, since they study pitch and dynamics in both.</a:t>
            </a:r>
          </a:p>
          <a:p>
            <a:pPr marL="457200" lvl="0" indent="-325755" algn="l" rtl="0">
              <a:lnSpc>
                <a:spcPct val="115000"/>
              </a:lnSpc>
              <a:spcBef>
                <a:spcPts val="0"/>
              </a:spcBef>
              <a:spcAft>
                <a:spcPts val="0"/>
              </a:spcAft>
              <a:buClr>
                <a:schemeClr val="dk1"/>
              </a:buClr>
              <a:buSzPct val="100000"/>
              <a:buFont typeface="Verdana"/>
              <a:buChar char="●"/>
            </a:pPr>
            <a:endParaRPr lang="en-GB" dirty="0">
              <a:solidFill>
                <a:schemeClr val="dk1"/>
              </a:solidFill>
              <a:latin typeface="Verdana"/>
              <a:ea typeface="Verdana"/>
              <a:cs typeface="Verdana"/>
              <a:sym typeface="Verdana"/>
            </a:endParaRPr>
          </a:p>
          <a:p>
            <a:r>
              <a:rPr lang="en-GB" dirty="0">
                <a:solidFill>
                  <a:schemeClr val="dk1"/>
                </a:solidFill>
                <a:latin typeface="Verdana"/>
                <a:ea typeface="Verdana"/>
                <a:cs typeface="Verdana"/>
                <a:sym typeface="Verdana"/>
              </a:rPr>
              <a:t>Year 5 have begun with </a:t>
            </a:r>
            <a:r>
              <a:rPr lang="en-GB" dirty="0">
                <a:solidFill>
                  <a:schemeClr val="tx1"/>
                </a:solidFill>
                <a:latin typeface="Verdana" panose="020B0604030504040204" pitchFamily="34" charset="0"/>
                <a:ea typeface="Verdana" panose="020B0604030504040204" pitchFamily="34" charset="0"/>
              </a:rPr>
              <a:t>Properties and changes of Materials.</a:t>
            </a:r>
          </a:p>
          <a:p>
            <a:pPr marL="114300" indent="0">
              <a:buNone/>
            </a:pPr>
            <a:r>
              <a:rPr lang="en-GB" dirty="0"/>
              <a:t/>
            </a:r>
            <a:br>
              <a:rPr lang="en-GB" dirty="0"/>
            </a:br>
            <a:endParaRPr lang="en-GB" dirty="0">
              <a:solidFill>
                <a:schemeClr val="dk1"/>
              </a:solidFill>
              <a:latin typeface="Verdana"/>
              <a:ea typeface="Verdana"/>
              <a:cs typeface="Verdana"/>
              <a:sym typeface="Verdana"/>
            </a:endParaRPr>
          </a:p>
        </p:txBody>
      </p:sp>
      <p:pic>
        <p:nvPicPr>
          <p:cNvPr id="8" name="Picture 7">
            <a:extLst>
              <a:ext uri="{FF2B5EF4-FFF2-40B4-BE49-F238E27FC236}">
                <a16:creationId xmlns:a16="http://schemas.microsoft.com/office/drawing/2014/main" id="{3F1E3768-BE12-FCFE-DDCC-6F99FF609504}"/>
              </a:ext>
            </a:extLst>
          </p:cNvPr>
          <p:cNvPicPr>
            <a:picLocks noChangeAspect="1"/>
          </p:cNvPicPr>
          <p:nvPr/>
        </p:nvPicPr>
        <p:blipFill>
          <a:blip r:embed="rId3"/>
          <a:stretch>
            <a:fillRect/>
          </a:stretch>
        </p:blipFill>
        <p:spPr>
          <a:xfrm>
            <a:off x="5554237" y="3726925"/>
            <a:ext cx="3390900" cy="1905000"/>
          </a:xfrm>
          <a:prstGeom prst="rect">
            <a:avLst/>
          </a:prstGeom>
        </p:spPr>
      </p:pic>
      <p:pic>
        <p:nvPicPr>
          <p:cNvPr id="2" name="Picture 1">
            <a:extLst>
              <a:ext uri="{FF2B5EF4-FFF2-40B4-BE49-F238E27FC236}">
                <a16:creationId xmlns:a16="http://schemas.microsoft.com/office/drawing/2014/main" id="{0A64C233-EF76-1F0B-ABE2-D274270E69EE}"/>
              </a:ext>
            </a:extLst>
          </p:cNvPr>
          <p:cNvPicPr>
            <a:picLocks noChangeAspect="1"/>
          </p:cNvPicPr>
          <p:nvPr/>
        </p:nvPicPr>
        <p:blipFill>
          <a:blip r:embed="rId4"/>
          <a:stretch>
            <a:fillRect/>
          </a:stretch>
        </p:blipFill>
        <p:spPr>
          <a:xfrm>
            <a:off x="5554237" y="-68148"/>
            <a:ext cx="4381500" cy="2267252"/>
          </a:xfrm>
          <a:prstGeom prst="rect">
            <a:avLst/>
          </a:prstGeom>
        </p:spPr>
      </p:pic>
    </p:spTree>
    <p:extLst>
      <p:ext uri="{BB962C8B-B14F-4D97-AF65-F5344CB8AC3E}">
        <p14:creationId xmlns:p14="http://schemas.microsoft.com/office/powerpoint/2010/main" val="3422675436"/>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TotalTime>
  <Words>1862</Words>
  <Application>Microsoft Office PowerPoint</Application>
  <PresentationFormat>On-screen Show (16:9)</PresentationFormat>
  <Paragraphs>251</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Comic Sans MS</vt:lpstr>
      <vt:lpstr>Noto Sans Symbols</vt:lpstr>
      <vt:lpstr>Verdana</vt:lpstr>
      <vt:lpstr>Wingdings</vt:lpstr>
      <vt:lpstr>Simple Light</vt:lpstr>
      <vt:lpstr>Swift Class  Meet The Teacher  Evening 2025</vt:lpstr>
      <vt:lpstr>The Teachers</vt:lpstr>
      <vt:lpstr>Friday – Arithmetic, Reading, Science and Music</vt:lpstr>
      <vt:lpstr>P.E.</vt:lpstr>
      <vt:lpstr>Forest School</vt:lpstr>
      <vt:lpstr>English &amp; Maths – Year 4</vt:lpstr>
      <vt:lpstr>English &amp; Maths – Year 5</vt:lpstr>
      <vt:lpstr>R.E.</vt:lpstr>
      <vt:lpstr>Science</vt:lpstr>
      <vt:lpstr>Music and Guitar</vt:lpstr>
      <vt:lpstr>Foundation Subjects – these are all taught in mixed classes (Kingfishers and Swifts)  </vt:lpstr>
      <vt:lpstr>Welcome to Swift Y4</vt:lpstr>
      <vt:lpstr>This half term we will be learning…</vt:lpstr>
      <vt:lpstr>Welcome to Swift Y5</vt:lpstr>
      <vt:lpstr>This half term we will be learning…</vt:lpstr>
      <vt:lpstr>PowerPoint Presentation</vt:lpstr>
      <vt:lpstr>PowerPoint Presentation</vt:lpstr>
      <vt:lpstr>Homework 1</vt:lpstr>
      <vt:lpstr>Homework 2</vt:lpstr>
      <vt:lpstr>Homework 3</vt:lpstr>
      <vt:lpstr>First Reconciliation (Year 5)</vt:lpstr>
      <vt:lpstr>The Residential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Kingfisher Class (Year 4)   Meet The Teacher  Evening 2024</dc:title>
  <dc:creator>Helen Rowland</dc:creator>
  <cp:lastModifiedBy>User</cp:lastModifiedBy>
  <cp:revision>16</cp:revision>
  <dcterms:modified xsi:type="dcterms:W3CDTF">2025-09-10T16:34:06Z</dcterms:modified>
</cp:coreProperties>
</file>