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GoogleSlidesCustomDataVersion2">
      <go:slidesCustomData xmlns:go="http://customooxmlschemas.google.com/" r:id="rId26" roundtripDataSignature="AMtx7mhmVoMa+7WoQsCBgxktD6lMJG1oO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customschemas.google.com/relationships/presentationmetadata" Target="metadata"/><Relationship Id="rId25" Type="http://schemas.openxmlformats.org/officeDocument/2006/relationships/slide" Target="slides/slide20.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 name="Google Shape;52;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9" name="Google Shape;129;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8" name="Google Shape;138;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4" name="Google Shape;144;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1" name="Google Shape;151;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7" name="Google Shape;157;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p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2" name="Google Shape;162;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7" name="Google Shape;167;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5" name="Google Shape;175;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6" name="Google Shape;186;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4" name="Google Shape;194;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 name="Google Shape;57;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1" name="Google Shape;201;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8" name="Google Shape;68;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5" name="Google Shape;75;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2" name="Google Shape;82;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2" name="Google Shape;92;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2" name="Google Shape;102;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2" name="Google Shape;112;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1" name="Google Shape;121;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18"/>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 name="Google Shape;11;p18"/>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1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27"/>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27"/>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47" name="Google Shape;47;p2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2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3" name="Shape 13"/>
        <p:cNvGrpSpPr/>
        <p:nvPr/>
      </p:nvGrpSpPr>
      <p:grpSpPr>
        <a:xfrm>
          <a:off x="0" y="0"/>
          <a:ext cx="0" cy="0"/>
          <a:chOff x="0" y="0"/>
          <a:chExt cx="0" cy="0"/>
        </a:xfrm>
      </p:grpSpPr>
      <p:sp>
        <p:nvSpPr>
          <p:cNvPr id="14" name="Google Shape;14;p1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5" name="Google Shape;15;p1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6" name="Google Shape;16;p1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20"/>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9" name="Google Shape;19;p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2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2" name="Google Shape;22;p21"/>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3" name="Google Shape;23;p21"/>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4" name="Google Shape;24;p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2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7" name="Google Shape;27;p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23"/>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0" name="Google Shape;30;p23"/>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1" name="Google Shape;31;p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24"/>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4" name="Google Shape;34;p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25"/>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25"/>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38" name="Google Shape;38;p25"/>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25"/>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40" name="Google Shape;40;p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26"/>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43" name="Google Shape;43;p2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1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1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41.jpg"/><Relationship Id="rId4" Type="http://schemas.openxmlformats.org/officeDocument/2006/relationships/image" Target="../media/image4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1.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6.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1.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9.png"/><Relationship Id="rId4" Type="http://schemas.openxmlformats.org/officeDocument/2006/relationships/image" Target="../media/image28.png"/><Relationship Id="rId5" Type="http://schemas.openxmlformats.org/officeDocument/2006/relationships/image" Target="../media/image30.png"/><Relationship Id="rId6" Type="http://schemas.openxmlformats.org/officeDocument/2006/relationships/image" Target="../media/image27.jpg"/><Relationship Id="rId7" Type="http://schemas.openxmlformats.org/officeDocument/2006/relationships/image" Target="../media/image3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5.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png"/><Relationship Id="rId4" Type="http://schemas.openxmlformats.org/officeDocument/2006/relationships/image" Target="../media/image14.png"/><Relationship Id="rId5" Type="http://schemas.openxmlformats.org/officeDocument/2006/relationships/image" Target="../media/image1.png"/><Relationship Id="rId6" Type="http://schemas.openxmlformats.org/officeDocument/2006/relationships/image" Target="../media/image11.png"/><Relationship Id="rId7" Type="http://schemas.openxmlformats.org/officeDocument/2006/relationships/image" Target="../media/image39.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png"/><Relationship Id="rId4" Type="http://schemas.openxmlformats.org/officeDocument/2006/relationships/image" Target="../media/image12.png"/><Relationship Id="rId5" Type="http://schemas.openxmlformats.org/officeDocument/2006/relationships/image" Target="../media/image17.png"/><Relationship Id="rId6"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5.png"/><Relationship Id="rId4" Type="http://schemas.openxmlformats.org/officeDocument/2006/relationships/image" Target="../media/image7.jpg"/><Relationship Id="rId5" Type="http://schemas.openxmlformats.org/officeDocument/2006/relationships/image" Target="../media/image3.jpg"/><Relationship Id="rId6" Type="http://schemas.openxmlformats.org/officeDocument/2006/relationships/image" Target="../media/image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6.jpg"/><Relationship Id="rId4" Type="http://schemas.openxmlformats.org/officeDocument/2006/relationships/image" Target="../media/image10.jpg"/><Relationship Id="rId5" Type="http://schemas.openxmlformats.org/officeDocument/2006/relationships/image" Target="../media/image3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53" name="Shape 53"/>
        <p:cNvGrpSpPr/>
        <p:nvPr/>
      </p:nvGrpSpPr>
      <p:grpSpPr>
        <a:xfrm>
          <a:off x="0" y="0"/>
          <a:ext cx="0" cy="0"/>
          <a:chOff x="0" y="0"/>
          <a:chExt cx="0" cy="0"/>
        </a:xfrm>
      </p:grpSpPr>
      <p:sp>
        <p:nvSpPr>
          <p:cNvPr id="54" name="Google Shape;54;p1"/>
          <p:cNvSpPr txBox="1"/>
          <p:nvPr>
            <p:ph type="ctrTitle"/>
          </p:nvPr>
        </p:nvSpPr>
        <p:spPr>
          <a:xfrm>
            <a:off x="75627" y="1832086"/>
            <a:ext cx="8874409" cy="20526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4889"/>
              <a:buNone/>
            </a:pPr>
            <a:r>
              <a:rPr lang="en" sz="4400"/>
              <a:t>Kingfisher Class</a:t>
            </a:r>
            <a:br>
              <a:rPr lang="en" sz="4000"/>
            </a:br>
            <a:endParaRPr sz="4000"/>
          </a:p>
          <a:p>
            <a:pPr indent="0" lvl="0" marL="0" rtl="0" algn="ctr">
              <a:lnSpc>
                <a:spcPct val="100000"/>
              </a:lnSpc>
              <a:spcBef>
                <a:spcPts val="0"/>
              </a:spcBef>
              <a:spcAft>
                <a:spcPts val="0"/>
              </a:spcAft>
              <a:buSzPts val="4889"/>
              <a:buNone/>
            </a:pPr>
            <a:r>
              <a:rPr lang="en" sz="4400"/>
              <a:t>Meet The Teacher </a:t>
            </a:r>
            <a:br>
              <a:rPr lang="en" sz="4400"/>
            </a:br>
            <a:r>
              <a:rPr lang="en" sz="4400"/>
              <a:t>Evening 2025</a:t>
            </a:r>
            <a:endParaRPr sz="44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130" name="Shape 130"/>
        <p:cNvGrpSpPr/>
        <p:nvPr/>
      </p:nvGrpSpPr>
      <p:grpSpPr>
        <a:xfrm>
          <a:off x="0" y="0"/>
          <a:ext cx="0" cy="0"/>
          <a:chOff x="0" y="0"/>
          <a:chExt cx="0" cy="0"/>
        </a:xfrm>
      </p:grpSpPr>
      <p:sp>
        <p:nvSpPr>
          <p:cNvPr id="131" name="Google Shape;131;p5"/>
          <p:cNvSpPr txBox="1"/>
          <p:nvPr>
            <p:ph type="title"/>
          </p:nvPr>
        </p:nvSpPr>
        <p:spPr>
          <a:xfrm>
            <a:off x="311700" y="12625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Music and Guitar</a:t>
            </a:r>
            <a:endParaRPr/>
          </a:p>
        </p:txBody>
      </p:sp>
      <p:sp>
        <p:nvSpPr>
          <p:cNvPr id="132" name="Google Shape;132;p5"/>
          <p:cNvSpPr txBox="1"/>
          <p:nvPr>
            <p:ph idx="1" type="body"/>
          </p:nvPr>
        </p:nvSpPr>
        <p:spPr>
          <a:xfrm>
            <a:off x="223160" y="2531251"/>
            <a:ext cx="4348840" cy="996431"/>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1200"/>
              </a:spcBef>
              <a:spcAft>
                <a:spcPts val="0"/>
              </a:spcAft>
              <a:buSzPts val="1800"/>
              <a:buNone/>
            </a:pPr>
            <a:r>
              <a:rPr lang="en" sz="1600">
                <a:solidFill>
                  <a:schemeClr val="dk1"/>
                </a:solidFill>
                <a:latin typeface="Verdana"/>
                <a:ea typeface="Verdana"/>
                <a:cs typeface="Verdana"/>
                <a:sym typeface="Verdana"/>
              </a:rPr>
              <a:t>Year 4 have guitar lessons for an hour every Friday afternoon with Alex Hulme.</a:t>
            </a:r>
            <a:endParaRPr sz="1600">
              <a:solidFill>
                <a:schemeClr val="dk1"/>
              </a:solidFill>
              <a:latin typeface="Verdana"/>
              <a:ea typeface="Verdana"/>
              <a:cs typeface="Verdana"/>
              <a:sym typeface="Verdana"/>
            </a:endParaRPr>
          </a:p>
          <a:p>
            <a:pPr indent="0" lvl="0" marL="0" rtl="0" algn="l">
              <a:lnSpc>
                <a:spcPct val="115000"/>
              </a:lnSpc>
              <a:spcBef>
                <a:spcPts val="1200"/>
              </a:spcBef>
              <a:spcAft>
                <a:spcPts val="1200"/>
              </a:spcAft>
              <a:buSzPts val="1800"/>
              <a:buNone/>
            </a:pPr>
            <a:r>
              <a:t/>
            </a:r>
            <a:endParaRPr>
              <a:solidFill>
                <a:schemeClr val="dk1"/>
              </a:solidFill>
              <a:latin typeface="Verdana"/>
              <a:ea typeface="Verdana"/>
              <a:cs typeface="Verdana"/>
              <a:sym typeface="Verdana"/>
            </a:endParaRPr>
          </a:p>
        </p:txBody>
      </p:sp>
      <p:sp>
        <p:nvSpPr>
          <p:cNvPr id="133" name="Google Shape;133;p5"/>
          <p:cNvSpPr txBox="1"/>
          <p:nvPr>
            <p:ph idx="1" type="body"/>
          </p:nvPr>
        </p:nvSpPr>
        <p:spPr>
          <a:xfrm>
            <a:off x="223160" y="3298176"/>
            <a:ext cx="8201100" cy="15742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1200"/>
              </a:spcBef>
              <a:spcAft>
                <a:spcPts val="1200"/>
              </a:spcAft>
              <a:buSzPts val="1882"/>
              <a:buNone/>
            </a:pPr>
            <a:r>
              <a:rPr lang="en" sz="1600">
                <a:solidFill>
                  <a:schemeClr val="dk1"/>
                </a:solidFill>
                <a:latin typeface="Verdana"/>
                <a:ea typeface="Verdana"/>
                <a:cs typeface="Verdana"/>
                <a:sym typeface="Verdana"/>
              </a:rPr>
              <a:t>Year 3 continue with the Kapow music scheme, taught by Mrs Sisson.</a:t>
            </a:r>
            <a:endParaRPr sz="1600">
              <a:solidFill>
                <a:schemeClr val="dk1"/>
              </a:solidFill>
              <a:latin typeface="Verdana"/>
              <a:ea typeface="Verdana"/>
              <a:cs typeface="Verdana"/>
              <a:sym typeface="Verdana"/>
            </a:endParaRPr>
          </a:p>
        </p:txBody>
      </p:sp>
      <p:pic>
        <p:nvPicPr>
          <p:cNvPr descr="A group of children playing guitars&#10;&#10;Description automatically generated" id="134" name="Google Shape;134;p5"/>
          <p:cNvPicPr preferRelativeResize="0"/>
          <p:nvPr/>
        </p:nvPicPr>
        <p:blipFill rotWithShape="1">
          <a:blip r:embed="rId3">
            <a:alphaModFix/>
          </a:blip>
          <a:srcRect b="0" l="0" r="0" t="0"/>
          <a:stretch/>
        </p:blipFill>
        <p:spPr>
          <a:xfrm>
            <a:off x="4701178" y="412600"/>
            <a:ext cx="4006132" cy="3004599"/>
          </a:xfrm>
          <a:prstGeom prst="rect">
            <a:avLst/>
          </a:prstGeom>
          <a:noFill/>
          <a:ln>
            <a:noFill/>
          </a:ln>
        </p:spPr>
      </p:pic>
      <p:pic>
        <p:nvPicPr>
          <p:cNvPr descr="A child sitting in a chair holding a white board&#10;&#10;Description automatically generated" id="135" name="Google Shape;135;p5"/>
          <p:cNvPicPr preferRelativeResize="0"/>
          <p:nvPr/>
        </p:nvPicPr>
        <p:blipFill rotWithShape="1">
          <a:blip r:embed="rId4">
            <a:alphaModFix/>
          </a:blip>
          <a:srcRect b="51581" l="26580" r="20082" t="8651"/>
          <a:stretch/>
        </p:blipFill>
        <p:spPr>
          <a:xfrm>
            <a:off x="223160" y="695153"/>
            <a:ext cx="3617320" cy="202275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139" name="Shape 139"/>
        <p:cNvGrpSpPr/>
        <p:nvPr/>
      </p:nvGrpSpPr>
      <p:grpSpPr>
        <a:xfrm>
          <a:off x="0" y="0"/>
          <a:ext cx="0" cy="0"/>
          <a:chOff x="0" y="0"/>
          <a:chExt cx="0" cy="0"/>
        </a:xfrm>
      </p:grpSpPr>
      <p:sp>
        <p:nvSpPr>
          <p:cNvPr id="140" name="Google Shape;140;p32"/>
          <p:cNvSpPr txBox="1"/>
          <p:nvPr>
            <p:ph type="title"/>
          </p:nvPr>
        </p:nvSpPr>
        <p:spPr>
          <a:xfrm>
            <a:off x="311699" y="445025"/>
            <a:ext cx="8594175"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Foundation Subjects – these are all taught in mixed classes (Kingfishers and Swifts)</a:t>
            </a:r>
            <a:br>
              <a:rPr lang="en"/>
            </a:br>
            <a:br>
              <a:rPr lang="en"/>
            </a:br>
            <a:endParaRPr/>
          </a:p>
        </p:txBody>
      </p:sp>
      <p:sp>
        <p:nvSpPr>
          <p:cNvPr id="141" name="Google Shape;141;p32"/>
          <p:cNvSpPr txBox="1"/>
          <p:nvPr>
            <p:ph idx="1" type="body"/>
          </p:nvPr>
        </p:nvSpPr>
        <p:spPr>
          <a:xfrm>
            <a:off x="414486" y="1553575"/>
            <a:ext cx="8138964" cy="3713100"/>
          </a:xfrm>
          <a:prstGeom prst="rect">
            <a:avLst/>
          </a:prstGeom>
          <a:noFill/>
          <a:ln>
            <a:noFill/>
          </a:ln>
        </p:spPr>
        <p:txBody>
          <a:bodyPr anchorCtr="0" anchor="t" bIns="91425" lIns="91425" spcFirstLastPara="1" rIns="91425" wrap="square" tIns="91425">
            <a:normAutofit/>
          </a:bodyPr>
          <a:lstStyle/>
          <a:p>
            <a:pPr indent="-334327" lvl="0" marL="457200" rtl="0" algn="l">
              <a:lnSpc>
                <a:spcPct val="115000"/>
              </a:lnSpc>
              <a:spcBef>
                <a:spcPts val="1000"/>
              </a:spcBef>
              <a:spcAft>
                <a:spcPts val="0"/>
              </a:spcAft>
              <a:buClr>
                <a:schemeClr val="dk1"/>
              </a:buClr>
              <a:buSzPts val="1800"/>
              <a:buFont typeface="Verdana"/>
              <a:buChar char="●"/>
            </a:pPr>
            <a:r>
              <a:rPr lang="en">
                <a:solidFill>
                  <a:schemeClr val="dk1"/>
                </a:solidFill>
                <a:latin typeface="Verdana"/>
                <a:ea typeface="Verdana"/>
                <a:cs typeface="Verdana"/>
                <a:sym typeface="Verdana"/>
              </a:rPr>
              <a:t>In History, Years 3, 4 and 5 will all the studying the Anglo Saxons this term, and there will be a trip to Warrington Museum to support this. Geography topics will also be the same for all 3 year groups.</a:t>
            </a:r>
            <a:endParaRPr>
              <a:solidFill>
                <a:schemeClr val="dk1"/>
              </a:solidFill>
              <a:latin typeface="Verdana"/>
              <a:ea typeface="Verdana"/>
              <a:cs typeface="Verdana"/>
              <a:sym typeface="Verdana"/>
            </a:endParaRPr>
          </a:p>
          <a:p>
            <a:pPr indent="-334327" lvl="0" marL="457200" rtl="0" algn="l">
              <a:lnSpc>
                <a:spcPct val="115000"/>
              </a:lnSpc>
              <a:spcBef>
                <a:spcPts val="1000"/>
              </a:spcBef>
              <a:spcAft>
                <a:spcPts val="0"/>
              </a:spcAft>
              <a:buClr>
                <a:schemeClr val="dk1"/>
              </a:buClr>
              <a:buSzPts val="1800"/>
              <a:buFont typeface="Verdana"/>
              <a:buChar char="●"/>
            </a:pPr>
            <a:r>
              <a:rPr lang="en">
                <a:solidFill>
                  <a:schemeClr val="dk1"/>
                </a:solidFill>
                <a:latin typeface="Verdana"/>
                <a:ea typeface="Verdana"/>
                <a:cs typeface="Verdana"/>
                <a:sym typeface="Verdana"/>
              </a:rPr>
              <a:t>In Art and DT everyone covers all skills, but not necessarily with the same topic. This way no-one repeats a topic.</a:t>
            </a:r>
            <a:endParaRPr/>
          </a:p>
          <a:p>
            <a:pPr indent="-334327" lvl="0" marL="457200" rtl="0" algn="l">
              <a:lnSpc>
                <a:spcPct val="115000"/>
              </a:lnSpc>
              <a:spcBef>
                <a:spcPts val="2000"/>
              </a:spcBef>
              <a:spcAft>
                <a:spcPts val="1000"/>
              </a:spcAft>
              <a:buClr>
                <a:schemeClr val="dk1"/>
              </a:buClr>
              <a:buSzPts val="1800"/>
              <a:buFont typeface="Verdana"/>
              <a:buChar char="●"/>
            </a:pPr>
            <a:r>
              <a:rPr lang="en">
                <a:solidFill>
                  <a:schemeClr val="dk1"/>
                </a:solidFill>
                <a:latin typeface="Verdana"/>
                <a:ea typeface="Verdana"/>
                <a:cs typeface="Verdana"/>
                <a:sym typeface="Verdana"/>
              </a:rPr>
              <a:t>French, Computing and PSHRE are taught in mixed classes with differentiation as required.</a:t>
            </a:r>
            <a:endParaRPr>
              <a:solidFill>
                <a:schemeClr val="dk1"/>
              </a:solidFill>
              <a:latin typeface="Verdana"/>
              <a:ea typeface="Verdana"/>
              <a:cs typeface="Verdana"/>
              <a:sym typeface="Verdana"/>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145" name="Shape 145"/>
        <p:cNvGrpSpPr/>
        <p:nvPr/>
      </p:nvGrpSpPr>
      <p:grpSpPr>
        <a:xfrm>
          <a:off x="0" y="0"/>
          <a:ext cx="0" cy="0"/>
          <a:chOff x="0" y="0"/>
          <a:chExt cx="0" cy="0"/>
        </a:xfrm>
      </p:grpSpPr>
      <p:sp>
        <p:nvSpPr>
          <p:cNvPr id="146" name="Google Shape;146;p6"/>
          <p:cNvSpPr txBox="1"/>
          <p:nvPr>
            <p:ph type="title"/>
          </p:nvPr>
        </p:nvSpPr>
        <p:spPr>
          <a:xfrm>
            <a:off x="311700" y="73765"/>
            <a:ext cx="8715422"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Class Information Sheets- available online and to take home in hard copy if you’d like one</a:t>
            </a:r>
            <a:endParaRPr/>
          </a:p>
        </p:txBody>
      </p:sp>
      <p:pic>
        <p:nvPicPr>
          <p:cNvPr descr="A white board with green and black outline&#10;&#10;AI-generated content may be incorrect." id="147" name="Google Shape;147;p6"/>
          <p:cNvPicPr preferRelativeResize="0"/>
          <p:nvPr/>
        </p:nvPicPr>
        <p:blipFill rotWithShape="1">
          <a:blip r:embed="rId3">
            <a:alphaModFix/>
          </a:blip>
          <a:srcRect b="0" l="0" r="0" t="0"/>
          <a:stretch/>
        </p:blipFill>
        <p:spPr>
          <a:xfrm>
            <a:off x="4010170" y="921472"/>
            <a:ext cx="5216332" cy="2997385"/>
          </a:xfrm>
          <a:prstGeom prst="rect">
            <a:avLst/>
          </a:prstGeom>
          <a:noFill/>
          <a:ln cap="flat" cmpd="sng" w="9525">
            <a:solidFill>
              <a:schemeClr val="dk1"/>
            </a:solidFill>
            <a:prstDash val="solid"/>
            <a:round/>
            <a:headEnd len="sm" w="sm" type="none"/>
            <a:tailEnd len="sm" w="sm" type="none"/>
          </a:ln>
        </p:spPr>
      </p:pic>
      <p:pic>
        <p:nvPicPr>
          <p:cNvPr descr="A screenshot of a website&#10;&#10;AI-generated content may be incorrect." id="148" name="Google Shape;148;p6"/>
          <p:cNvPicPr preferRelativeResize="0"/>
          <p:nvPr/>
        </p:nvPicPr>
        <p:blipFill rotWithShape="1">
          <a:blip r:embed="rId4">
            <a:alphaModFix/>
          </a:blip>
          <a:srcRect b="0" l="0" r="0" t="0"/>
          <a:stretch/>
        </p:blipFill>
        <p:spPr>
          <a:xfrm>
            <a:off x="187946" y="1744888"/>
            <a:ext cx="5690200" cy="3226732"/>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152" name="Shape 152"/>
        <p:cNvGrpSpPr/>
        <p:nvPr/>
      </p:nvGrpSpPr>
      <p:grpSpPr>
        <a:xfrm>
          <a:off x="0" y="0"/>
          <a:ext cx="0" cy="0"/>
          <a:chOff x="0" y="0"/>
          <a:chExt cx="0" cy="0"/>
        </a:xfrm>
      </p:grpSpPr>
      <p:pic>
        <p:nvPicPr>
          <p:cNvPr descr="A chart of different types of books&#10;&#10;AI-generated content may be incorrect." id="153" name="Google Shape;153;p33"/>
          <p:cNvPicPr preferRelativeResize="0"/>
          <p:nvPr/>
        </p:nvPicPr>
        <p:blipFill rotWithShape="1">
          <a:blip r:embed="rId3">
            <a:alphaModFix/>
          </a:blip>
          <a:srcRect b="0" l="0" r="0" t="0"/>
          <a:stretch/>
        </p:blipFill>
        <p:spPr>
          <a:xfrm>
            <a:off x="3471970" y="106996"/>
            <a:ext cx="5606089" cy="3184993"/>
          </a:xfrm>
          <a:prstGeom prst="rect">
            <a:avLst/>
          </a:prstGeom>
          <a:noFill/>
          <a:ln cap="flat" cmpd="sng" w="9525">
            <a:solidFill>
              <a:schemeClr val="dk1"/>
            </a:solidFill>
            <a:prstDash val="solid"/>
            <a:round/>
            <a:headEnd len="sm" w="sm" type="none"/>
            <a:tailEnd len="sm" w="sm" type="none"/>
          </a:ln>
        </p:spPr>
      </p:pic>
      <p:pic>
        <p:nvPicPr>
          <p:cNvPr descr="A screenshot of a computer&#10;&#10;AI-generated content may be incorrect." id="154" name="Google Shape;154;p33"/>
          <p:cNvPicPr preferRelativeResize="0"/>
          <p:nvPr/>
        </p:nvPicPr>
        <p:blipFill rotWithShape="1">
          <a:blip r:embed="rId4">
            <a:alphaModFix/>
          </a:blip>
          <a:srcRect b="0" l="0" r="0" t="0"/>
          <a:stretch/>
        </p:blipFill>
        <p:spPr>
          <a:xfrm>
            <a:off x="90274" y="1306285"/>
            <a:ext cx="6763391" cy="3778345"/>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158" name="Shape 158"/>
        <p:cNvGrpSpPr/>
        <p:nvPr/>
      </p:nvGrpSpPr>
      <p:grpSpPr>
        <a:xfrm>
          <a:off x="0" y="0"/>
          <a:ext cx="0" cy="0"/>
          <a:chOff x="0" y="0"/>
          <a:chExt cx="0" cy="0"/>
        </a:xfrm>
      </p:grpSpPr>
      <p:pic>
        <p:nvPicPr>
          <p:cNvPr descr="A school schedule with colorful text&#10;&#10;AI-generated content may be incorrect." id="159" name="Google Shape;159;p34"/>
          <p:cNvPicPr preferRelativeResize="0"/>
          <p:nvPr/>
        </p:nvPicPr>
        <p:blipFill rotWithShape="1">
          <a:blip r:embed="rId3">
            <a:alphaModFix/>
          </a:blip>
          <a:srcRect b="0" l="0" r="0" t="0"/>
          <a:stretch/>
        </p:blipFill>
        <p:spPr>
          <a:xfrm>
            <a:off x="909018" y="0"/>
            <a:ext cx="7325963" cy="51435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163" name="Shape 163"/>
        <p:cNvGrpSpPr/>
        <p:nvPr/>
      </p:nvGrpSpPr>
      <p:grpSpPr>
        <a:xfrm>
          <a:off x="0" y="0"/>
          <a:ext cx="0" cy="0"/>
          <a:chOff x="0" y="0"/>
          <a:chExt cx="0" cy="0"/>
        </a:xfrm>
      </p:grpSpPr>
      <p:pic>
        <p:nvPicPr>
          <p:cNvPr descr="A calendar with different colors and text&#10;&#10;AI-generated content may be incorrect." id="164" name="Google Shape;164;p35"/>
          <p:cNvPicPr preferRelativeResize="0"/>
          <p:nvPr/>
        </p:nvPicPr>
        <p:blipFill rotWithShape="1">
          <a:blip r:embed="rId3">
            <a:alphaModFix/>
          </a:blip>
          <a:srcRect b="0" l="0" r="0" t="0"/>
          <a:stretch/>
        </p:blipFill>
        <p:spPr>
          <a:xfrm>
            <a:off x="667350" y="0"/>
            <a:ext cx="7809299" cy="51435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168" name="Shape 168"/>
        <p:cNvGrpSpPr/>
        <p:nvPr/>
      </p:nvGrpSpPr>
      <p:grpSpPr>
        <a:xfrm>
          <a:off x="0" y="0"/>
          <a:ext cx="0" cy="0"/>
          <a:chOff x="0" y="0"/>
          <a:chExt cx="0" cy="0"/>
        </a:xfrm>
      </p:grpSpPr>
      <p:sp>
        <p:nvSpPr>
          <p:cNvPr id="169" name="Google Shape;169;p9"/>
          <p:cNvSpPr txBox="1"/>
          <p:nvPr>
            <p:ph type="title"/>
          </p:nvPr>
        </p:nvSpPr>
        <p:spPr>
          <a:xfrm>
            <a:off x="353800" y="15040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Homework 1</a:t>
            </a:r>
            <a:endParaRPr/>
          </a:p>
        </p:txBody>
      </p:sp>
      <p:sp>
        <p:nvSpPr>
          <p:cNvPr id="170" name="Google Shape;170;p9"/>
          <p:cNvSpPr txBox="1"/>
          <p:nvPr>
            <p:ph idx="1" type="body"/>
          </p:nvPr>
        </p:nvSpPr>
        <p:spPr>
          <a:xfrm>
            <a:off x="2380225" y="106509"/>
            <a:ext cx="6494175" cy="4930482"/>
          </a:xfrm>
          <a:prstGeom prst="rect">
            <a:avLst/>
          </a:prstGeom>
          <a:noFill/>
          <a:ln>
            <a:noFill/>
          </a:ln>
        </p:spPr>
        <p:txBody>
          <a:bodyPr anchorCtr="0" anchor="t" bIns="91425" lIns="91425" spcFirstLastPara="1" rIns="91425" wrap="square" tIns="91425">
            <a:normAutofit fontScale="47500" lnSpcReduction="20000"/>
          </a:bodyPr>
          <a:lstStyle/>
          <a:p>
            <a:pPr indent="0" lvl="0" marL="0" rtl="0" algn="l">
              <a:lnSpc>
                <a:spcPct val="115000"/>
              </a:lnSpc>
              <a:spcBef>
                <a:spcPts val="1200"/>
              </a:spcBef>
              <a:spcAft>
                <a:spcPts val="0"/>
              </a:spcAft>
              <a:buSzPct val="117576"/>
              <a:buNone/>
            </a:pPr>
            <a:r>
              <a:rPr b="1" lang="en" sz="2187">
                <a:solidFill>
                  <a:schemeClr val="dk1"/>
                </a:solidFill>
                <a:latin typeface="Verdana"/>
                <a:ea typeface="Verdana"/>
                <a:cs typeface="Verdana"/>
                <a:sym typeface="Verdana"/>
              </a:rPr>
              <a:t>     </a:t>
            </a:r>
            <a:r>
              <a:rPr b="1" lang="en" sz="2900">
                <a:solidFill>
                  <a:schemeClr val="dk1"/>
                </a:solidFill>
                <a:latin typeface="Arial"/>
                <a:ea typeface="Arial"/>
                <a:cs typeface="Arial"/>
                <a:sym typeface="Arial"/>
              </a:rPr>
              <a:t>Spellings</a:t>
            </a:r>
            <a:endParaRPr b="1" sz="2900">
              <a:solidFill>
                <a:schemeClr val="dk1"/>
              </a:solidFill>
              <a:latin typeface="Arial"/>
              <a:ea typeface="Arial"/>
              <a:cs typeface="Arial"/>
              <a:sym typeface="Arial"/>
            </a:endParaRPr>
          </a:p>
          <a:p>
            <a:pPr indent="6350" lvl="0" marL="279400" rtl="0" algn="l">
              <a:lnSpc>
                <a:spcPct val="150000"/>
              </a:lnSpc>
              <a:spcBef>
                <a:spcPts val="1200"/>
              </a:spcBef>
              <a:spcAft>
                <a:spcPts val="0"/>
              </a:spcAft>
              <a:buSzPct val="119544"/>
              <a:buNone/>
            </a:pPr>
            <a:r>
              <a:rPr lang="en" sz="2900">
                <a:solidFill>
                  <a:schemeClr val="dk1"/>
                </a:solidFill>
                <a:latin typeface="Arial"/>
                <a:ea typeface="Arial"/>
                <a:cs typeface="Arial"/>
                <a:sym typeface="Arial"/>
              </a:rPr>
              <a:t>These are given out on a Thursday and will be tested the following Thursday. They will be on Google classroom and a paper copy also comes home. Please encourage your child to practice little and often rather than all on Wednesday night or Thursday morning. They will retain them much better if they look at them and practice over several days. </a:t>
            </a:r>
            <a:endParaRPr/>
          </a:p>
          <a:p>
            <a:pPr indent="6350" lvl="0" marL="279400" rtl="0" algn="l">
              <a:lnSpc>
                <a:spcPct val="150000"/>
              </a:lnSpc>
              <a:spcBef>
                <a:spcPts val="1200"/>
              </a:spcBef>
              <a:spcAft>
                <a:spcPts val="0"/>
              </a:spcAft>
              <a:buSzPct val="119544"/>
              <a:buNone/>
            </a:pPr>
            <a:r>
              <a:rPr b="1" lang="en" sz="2900">
                <a:solidFill>
                  <a:schemeClr val="dk1"/>
                </a:solidFill>
                <a:latin typeface="Arial"/>
                <a:ea typeface="Arial"/>
                <a:cs typeface="Arial"/>
                <a:sym typeface="Arial"/>
              </a:rPr>
              <a:t>Reading</a:t>
            </a:r>
            <a:endParaRPr sz="2900">
              <a:latin typeface="Arial"/>
              <a:ea typeface="Arial"/>
              <a:cs typeface="Arial"/>
              <a:sym typeface="Arial"/>
            </a:endParaRPr>
          </a:p>
          <a:p>
            <a:pPr indent="6350" lvl="0" marL="279400" rtl="0" algn="l">
              <a:lnSpc>
                <a:spcPct val="150000"/>
              </a:lnSpc>
              <a:spcBef>
                <a:spcPts val="1200"/>
              </a:spcBef>
              <a:spcAft>
                <a:spcPts val="0"/>
              </a:spcAft>
              <a:buSzPct val="119544"/>
              <a:buNone/>
            </a:pPr>
            <a:r>
              <a:rPr lang="en" sz="2900">
                <a:solidFill>
                  <a:schemeClr val="dk1"/>
                </a:solidFill>
                <a:latin typeface="Arial"/>
                <a:ea typeface="Arial"/>
                <a:cs typeface="Arial"/>
                <a:sym typeface="Arial"/>
              </a:rPr>
              <a:t>Please read with your child three or more times a week. As they move up the reading bands, they are more likely to need help with understanding word meaning and inference, rather than ‘decoding’ words, but they still need support. Discuss the book with them, including characters, predictions of what will happen next, and finding evidence to support their ideas.  The three aspects we take into account when allocating a book band are accuracy, reading speed/fluency, and comprehension</a:t>
            </a:r>
            <a:r>
              <a:rPr lang="en" sz="2500">
                <a:solidFill>
                  <a:schemeClr val="dk1"/>
                </a:solidFill>
              </a:rPr>
              <a:t>.</a:t>
            </a:r>
            <a:endParaRPr sz="2000"/>
          </a:p>
        </p:txBody>
      </p:sp>
      <p:pic>
        <p:nvPicPr>
          <p:cNvPr descr="A white sheet of paper with writing on it&#10;&#10;Description automatically generated" id="171" name="Google Shape;171;p9"/>
          <p:cNvPicPr preferRelativeResize="0"/>
          <p:nvPr/>
        </p:nvPicPr>
        <p:blipFill rotWithShape="1">
          <a:blip r:embed="rId3">
            <a:alphaModFix/>
          </a:blip>
          <a:srcRect b="0" l="0" r="0" t="0"/>
          <a:stretch/>
        </p:blipFill>
        <p:spPr>
          <a:xfrm>
            <a:off x="139259" y="691665"/>
            <a:ext cx="2026425" cy="2846569"/>
          </a:xfrm>
          <a:prstGeom prst="rect">
            <a:avLst/>
          </a:prstGeom>
          <a:noFill/>
          <a:ln cap="flat" cmpd="sng" w="12700">
            <a:solidFill>
              <a:schemeClr val="dk1"/>
            </a:solidFill>
            <a:prstDash val="solid"/>
            <a:round/>
            <a:headEnd len="sm" w="sm" type="none"/>
            <a:tailEnd len="sm" w="sm" type="none"/>
          </a:ln>
        </p:spPr>
      </p:pic>
      <p:pic>
        <p:nvPicPr>
          <p:cNvPr descr="Reading Together, My Reading Record - Mono Print" id="172" name="Google Shape;172;p9"/>
          <p:cNvPicPr preferRelativeResize="0"/>
          <p:nvPr/>
        </p:nvPicPr>
        <p:blipFill rotWithShape="1">
          <a:blip r:embed="rId4">
            <a:alphaModFix/>
          </a:blip>
          <a:srcRect b="0" l="0" r="0" t="0"/>
          <a:stretch/>
        </p:blipFill>
        <p:spPr>
          <a:xfrm>
            <a:off x="483655" y="2571750"/>
            <a:ext cx="2699557" cy="269955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176" name="Shape 176"/>
        <p:cNvGrpSpPr/>
        <p:nvPr/>
      </p:nvGrpSpPr>
      <p:grpSpPr>
        <a:xfrm>
          <a:off x="0" y="0"/>
          <a:ext cx="0" cy="0"/>
          <a:chOff x="0" y="0"/>
          <a:chExt cx="0" cy="0"/>
        </a:xfrm>
      </p:grpSpPr>
      <p:sp>
        <p:nvSpPr>
          <p:cNvPr id="177" name="Google Shape;177;p10"/>
          <p:cNvSpPr txBox="1"/>
          <p:nvPr>
            <p:ph type="title"/>
          </p:nvPr>
        </p:nvSpPr>
        <p:spPr>
          <a:xfrm>
            <a:off x="353800" y="15040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Homework 2</a:t>
            </a:r>
            <a:endParaRPr/>
          </a:p>
        </p:txBody>
      </p:sp>
      <p:sp>
        <p:nvSpPr>
          <p:cNvPr id="178" name="Google Shape;178;p10"/>
          <p:cNvSpPr txBox="1"/>
          <p:nvPr>
            <p:ph idx="1" type="body"/>
          </p:nvPr>
        </p:nvSpPr>
        <p:spPr>
          <a:xfrm>
            <a:off x="4714175" y="150400"/>
            <a:ext cx="4160225" cy="49089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1200"/>
              </a:spcBef>
              <a:spcAft>
                <a:spcPts val="0"/>
              </a:spcAft>
              <a:buSzPts val="1800"/>
              <a:buNone/>
            </a:pPr>
            <a:r>
              <a:rPr b="1" lang="en">
                <a:solidFill>
                  <a:schemeClr val="dk1"/>
                </a:solidFill>
                <a:latin typeface="Verdana"/>
                <a:ea typeface="Verdana"/>
                <a:cs typeface="Verdana"/>
                <a:sym typeface="Verdana"/>
              </a:rPr>
              <a:t>Mental Maths Tests</a:t>
            </a:r>
            <a:endParaRPr b="1">
              <a:solidFill>
                <a:schemeClr val="dk1"/>
              </a:solidFill>
              <a:latin typeface="Verdana"/>
              <a:ea typeface="Verdana"/>
              <a:cs typeface="Verdana"/>
              <a:sym typeface="Verdana"/>
            </a:endParaRPr>
          </a:p>
          <a:p>
            <a:pPr indent="6350" lvl="0" marL="279400" rtl="0" algn="l">
              <a:lnSpc>
                <a:spcPct val="150000"/>
              </a:lnSpc>
              <a:spcBef>
                <a:spcPts val="1200"/>
              </a:spcBef>
              <a:spcAft>
                <a:spcPts val="0"/>
              </a:spcAft>
              <a:buSzPts val="1800"/>
              <a:buNone/>
            </a:pPr>
            <a:r>
              <a:rPr lang="en" sz="1600">
                <a:solidFill>
                  <a:schemeClr val="dk1"/>
                </a:solidFill>
              </a:rPr>
              <a:t>The focus for the following week’s mental maths test is given on Thursday for a 5 minute test the following Friday. Sometimes paper resources are sent home, and there will always be recommended resources on Google Classroom for that week. </a:t>
            </a:r>
            <a:endParaRPr/>
          </a:p>
          <a:p>
            <a:pPr indent="6350" lvl="0" marL="279400" rtl="0" algn="l">
              <a:lnSpc>
                <a:spcPct val="150000"/>
              </a:lnSpc>
              <a:spcBef>
                <a:spcPts val="1200"/>
              </a:spcBef>
              <a:spcAft>
                <a:spcPts val="0"/>
              </a:spcAft>
              <a:buSzPts val="1800"/>
              <a:buNone/>
            </a:pPr>
            <a:r>
              <a:rPr lang="en" sz="1600">
                <a:solidFill>
                  <a:schemeClr val="dk1"/>
                </a:solidFill>
              </a:rPr>
              <a:t>If we’ve sent a paper revision sheet home, again there are 5 housepoints.</a:t>
            </a:r>
            <a:endParaRPr sz="1600">
              <a:solidFill>
                <a:schemeClr val="dk1"/>
              </a:solidFill>
            </a:endParaRPr>
          </a:p>
          <a:p>
            <a:pPr indent="0" lvl="0" marL="0" rtl="0" algn="l">
              <a:lnSpc>
                <a:spcPct val="115000"/>
              </a:lnSpc>
              <a:spcBef>
                <a:spcPts val="0"/>
              </a:spcBef>
              <a:spcAft>
                <a:spcPts val="1200"/>
              </a:spcAft>
              <a:buSzPts val="1800"/>
              <a:buNone/>
            </a:pPr>
            <a:r>
              <a:t/>
            </a:r>
            <a:endParaRPr/>
          </a:p>
        </p:txBody>
      </p:sp>
      <p:pic>
        <p:nvPicPr>
          <p:cNvPr id="179" name="Google Shape;179;p10"/>
          <p:cNvPicPr preferRelativeResize="0"/>
          <p:nvPr/>
        </p:nvPicPr>
        <p:blipFill rotWithShape="1">
          <a:blip r:embed="rId3">
            <a:alphaModFix/>
          </a:blip>
          <a:srcRect b="0" l="0" r="0" t="0"/>
          <a:stretch/>
        </p:blipFill>
        <p:spPr>
          <a:xfrm rot="-628299">
            <a:off x="295500" y="1052275"/>
            <a:ext cx="1861101" cy="2617176"/>
          </a:xfrm>
          <a:prstGeom prst="rect">
            <a:avLst/>
          </a:prstGeom>
          <a:noFill/>
          <a:ln cap="flat" cmpd="sng" w="12700">
            <a:solidFill>
              <a:schemeClr val="dk1"/>
            </a:solidFill>
            <a:prstDash val="solid"/>
            <a:round/>
            <a:headEnd len="sm" w="sm" type="none"/>
            <a:tailEnd len="sm" w="sm" type="none"/>
          </a:ln>
        </p:spPr>
      </p:pic>
      <p:pic>
        <p:nvPicPr>
          <p:cNvPr id="180" name="Google Shape;180;p10"/>
          <p:cNvPicPr preferRelativeResize="0"/>
          <p:nvPr/>
        </p:nvPicPr>
        <p:blipFill rotWithShape="1">
          <a:blip r:embed="rId4">
            <a:alphaModFix/>
          </a:blip>
          <a:srcRect b="0" l="0" r="0" t="0"/>
          <a:stretch/>
        </p:blipFill>
        <p:spPr>
          <a:xfrm rot="586781">
            <a:off x="1403782" y="939918"/>
            <a:ext cx="1826435" cy="2633988"/>
          </a:xfrm>
          <a:prstGeom prst="rect">
            <a:avLst/>
          </a:prstGeom>
          <a:noFill/>
          <a:ln cap="flat" cmpd="sng" w="12700">
            <a:solidFill>
              <a:schemeClr val="dk1"/>
            </a:solidFill>
            <a:prstDash val="solid"/>
            <a:round/>
            <a:headEnd len="sm" w="sm" type="none"/>
            <a:tailEnd len="sm" w="sm" type="none"/>
          </a:ln>
        </p:spPr>
      </p:pic>
      <p:pic>
        <p:nvPicPr>
          <p:cNvPr id="181" name="Google Shape;181;p10"/>
          <p:cNvPicPr preferRelativeResize="0"/>
          <p:nvPr/>
        </p:nvPicPr>
        <p:blipFill rotWithShape="1">
          <a:blip r:embed="rId5">
            <a:alphaModFix/>
          </a:blip>
          <a:srcRect b="0" l="0" r="0" t="0"/>
          <a:stretch/>
        </p:blipFill>
        <p:spPr>
          <a:xfrm>
            <a:off x="2471131" y="1589150"/>
            <a:ext cx="1686225" cy="2570151"/>
          </a:xfrm>
          <a:prstGeom prst="rect">
            <a:avLst/>
          </a:prstGeom>
          <a:noFill/>
          <a:ln cap="flat" cmpd="sng" w="12700">
            <a:solidFill>
              <a:schemeClr val="dk1"/>
            </a:solidFill>
            <a:prstDash val="solid"/>
            <a:round/>
            <a:headEnd len="sm" w="sm" type="none"/>
            <a:tailEnd len="sm" w="sm" type="none"/>
          </a:ln>
        </p:spPr>
      </p:pic>
      <p:pic>
        <p:nvPicPr>
          <p:cNvPr descr="NumBots | Motivational maths practice for schools and families." id="182" name="Google Shape;182;p10"/>
          <p:cNvPicPr preferRelativeResize="0"/>
          <p:nvPr/>
        </p:nvPicPr>
        <p:blipFill rotWithShape="1">
          <a:blip r:embed="rId6">
            <a:alphaModFix/>
          </a:blip>
          <a:srcRect b="0" l="0" r="0" t="0"/>
          <a:stretch/>
        </p:blipFill>
        <p:spPr>
          <a:xfrm>
            <a:off x="2109540" y="4159301"/>
            <a:ext cx="2105799" cy="705956"/>
          </a:xfrm>
          <a:prstGeom prst="rect">
            <a:avLst/>
          </a:prstGeom>
          <a:noFill/>
          <a:ln>
            <a:noFill/>
          </a:ln>
        </p:spPr>
      </p:pic>
      <p:pic>
        <p:nvPicPr>
          <p:cNvPr id="183" name="Google Shape;183;p10"/>
          <p:cNvPicPr preferRelativeResize="0"/>
          <p:nvPr/>
        </p:nvPicPr>
        <p:blipFill rotWithShape="1">
          <a:blip r:embed="rId7">
            <a:alphaModFix/>
          </a:blip>
          <a:srcRect b="0" l="0" r="0" t="0"/>
          <a:stretch/>
        </p:blipFill>
        <p:spPr>
          <a:xfrm>
            <a:off x="53099" y="3446115"/>
            <a:ext cx="2200051" cy="122625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187" name="Shape 187"/>
        <p:cNvGrpSpPr/>
        <p:nvPr/>
      </p:nvGrpSpPr>
      <p:grpSpPr>
        <a:xfrm>
          <a:off x="0" y="0"/>
          <a:ext cx="0" cy="0"/>
          <a:chOff x="0" y="0"/>
          <a:chExt cx="0" cy="0"/>
        </a:xfrm>
      </p:grpSpPr>
      <p:sp>
        <p:nvSpPr>
          <p:cNvPr id="188" name="Google Shape;188;p11"/>
          <p:cNvSpPr txBox="1"/>
          <p:nvPr>
            <p:ph type="title"/>
          </p:nvPr>
        </p:nvSpPr>
        <p:spPr>
          <a:xfrm>
            <a:off x="353800" y="15040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Homework 3</a:t>
            </a:r>
            <a:endParaRPr/>
          </a:p>
        </p:txBody>
      </p:sp>
      <p:sp>
        <p:nvSpPr>
          <p:cNvPr id="189" name="Google Shape;189;p11"/>
          <p:cNvSpPr txBox="1"/>
          <p:nvPr>
            <p:ph idx="1" type="body"/>
          </p:nvPr>
        </p:nvSpPr>
        <p:spPr>
          <a:xfrm>
            <a:off x="3694470" y="150400"/>
            <a:ext cx="5338018" cy="5046068"/>
          </a:xfrm>
          <a:prstGeom prst="rect">
            <a:avLst/>
          </a:prstGeom>
          <a:noFill/>
          <a:ln>
            <a:noFill/>
          </a:ln>
        </p:spPr>
        <p:txBody>
          <a:bodyPr anchorCtr="0" anchor="t" bIns="91425" lIns="91425" spcFirstLastPara="1" rIns="91425" wrap="square" tIns="91425">
            <a:normAutofit fontScale="85000" lnSpcReduction="10000"/>
          </a:bodyPr>
          <a:lstStyle/>
          <a:p>
            <a:pPr indent="0" lvl="0" marL="0" rtl="0" algn="l">
              <a:lnSpc>
                <a:spcPct val="115000"/>
              </a:lnSpc>
              <a:spcBef>
                <a:spcPts val="1200"/>
              </a:spcBef>
              <a:spcAft>
                <a:spcPts val="0"/>
              </a:spcAft>
              <a:buSzPct val="111455"/>
              <a:buNone/>
            </a:pPr>
            <a:r>
              <a:rPr b="1" lang="en" sz="1900">
                <a:solidFill>
                  <a:schemeClr val="dk1"/>
                </a:solidFill>
                <a:latin typeface="Verdana"/>
                <a:ea typeface="Verdana"/>
                <a:cs typeface="Verdana"/>
                <a:sym typeface="Verdana"/>
              </a:rPr>
              <a:t>    Maths or English</a:t>
            </a:r>
            <a:endParaRPr b="1" sz="1900">
              <a:solidFill>
                <a:schemeClr val="dk1"/>
              </a:solidFill>
              <a:latin typeface="Verdana"/>
              <a:ea typeface="Verdana"/>
              <a:cs typeface="Verdana"/>
              <a:sym typeface="Verdana"/>
            </a:endParaRPr>
          </a:p>
          <a:p>
            <a:pPr indent="6350" lvl="0" marL="279400" rtl="0" algn="l">
              <a:lnSpc>
                <a:spcPct val="150000"/>
              </a:lnSpc>
              <a:spcBef>
                <a:spcPts val="1200"/>
              </a:spcBef>
              <a:spcAft>
                <a:spcPts val="0"/>
              </a:spcAft>
              <a:buSzPct val="98449"/>
              <a:buNone/>
            </a:pPr>
            <a:r>
              <a:rPr lang="en" sz="2151">
                <a:solidFill>
                  <a:schemeClr val="dk1"/>
                </a:solidFill>
              </a:rPr>
              <a:t>There will sometimes be a paper-based Maths or English activity. These are sometimes to be done or submitted online. If you have trouble getting online at home, please let us know and your child can do it in school on Thursday.</a:t>
            </a:r>
            <a:endParaRPr/>
          </a:p>
          <a:p>
            <a:pPr indent="6350" lvl="0" marL="279400" rtl="0" algn="l">
              <a:lnSpc>
                <a:spcPct val="150000"/>
              </a:lnSpc>
              <a:spcBef>
                <a:spcPts val="1200"/>
              </a:spcBef>
              <a:spcAft>
                <a:spcPts val="0"/>
              </a:spcAft>
              <a:buSzPct val="111455"/>
              <a:buNone/>
            </a:pPr>
            <a:r>
              <a:rPr b="1" lang="en" sz="1900">
                <a:solidFill>
                  <a:schemeClr val="dk1"/>
                </a:solidFill>
                <a:latin typeface="Verdana"/>
                <a:ea typeface="Verdana"/>
                <a:cs typeface="Verdana"/>
                <a:sym typeface="Verdana"/>
              </a:rPr>
              <a:t>Creative Homework</a:t>
            </a:r>
            <a:endParaRPr/>
          </a:p>
          <a:p>
            <a:pPr indent="6350" lvl="0" marL="279400" rtl="0" algn="l">
              <a:lnSpc>
                <a:spcPct val="150000"/>
              </a:lnSpc>
              <a:spcBef>
                <a:spcPts val="1200"/>
              </a:spcBef>
              <a:spcAft>
                <a:spcPts val="0"/>
              </a:spcAft>
              <a:buSzPct val="98449"/>
              <a:buNone/>
            </a:pPr>
            <a:r>
              <a:rPr lang="en" sz="2151">
                <a:solidFill>
                  <a:schemeClr val="dk1"/>
                </a:solidFill>
              </a:rPr>
              <a:t>About 3 or 4 times a year, your child will be given a creative homework assignment, usually over a holiday or two weeks of term time.</a:t>
            </a:r>
            <a:endParaRPr sz="2151">
              <a:solidFill>
                <a:schemeClr val="dk1"/>
              </a:solidFill>
            </a:endParaRPr>
          </a:p>
        </p:txBody>
      </p:sp>
      <p:pic>
        <p:nvPicPr>
          <p:cNvPr descr="A math worksheet with different shapes&#10;&#10;Description automatically generated" id="190" name="Google Shape;190;p11"/>
          <p:cNvPicPr preferRelativeResize="0"/>
          <p:nvPr/>
        </p:nvPicPr>
        <p:blipFill rotWithShape="1">
          <a:blip r:embed="rId3">
            <a:alphaModFix/>
          </a:blip>
          <a:srcRect b="0" l="0" r="0" t="0"/>
          <a:stretch/>
        </p:blipFill>
        <p:spPr>
          <a:xfrm>
            <a:off x="344721" y="779270"/>
            <a:ext cx="2301078" cy="3264199"/>
          </a:xfrm>
          <a:prstGeom prst="rect">
            <a:avLst/>
          </a:prstGeom>
          <a:noFill/>
          <a:ln cap="flat" cmpd="sng" w="12700">
            <a:solidFill>
              <a:schemeClr val="dk1"/>
            </a:solidFill>
            <a:prstDash val="solid"/>
            <a:round/>
            <a:headEnd len="sm" w="sm" type="none"/>
            <a:tailEnd len="sm" w="sm" type="none"/>
          </a:ln>
        </p:spPr>
      </p:pic>
      <p:pic>
        <p:nvPicPr>
          <p:cNvPr id="191" name="Google Shape;191;p11"/>
          <p:cNvPicPr preferRelativeResize="0"/>
          <p:nvPr/>
        </p:nvPicPr>
        <p:blipFill rotWithShape="1">
          <a:blip r:embed="rId4">
            <a:alphaModFix/>
          </a:blip>
          <a:srcRect b="0" l="0" r="0" t="0"/>
          <a:stretch/>
        </p:blipFill>
        <p:spPr>
          <a:xfrm>
            <a:off x="1641720" y="1944570"/>
            <a:ext cx="2052750" cy="2917700"/>
          </a:xfrm>
          <a:prstGeom prst="rect">
            <a:avLst/>
          </a:prstGeom>
          <a:noFill/>
          <a:ln cap="flat" cmpd="sng" w="12700">
            <a:solidFill>
              <a:schemeClr val="dk1"/>
            </a:solidFill>
            <a:prstDash val="solid"/>
            <a:round/>
            <a:headEnd len="sm" w="sm" type="none"/>
            <a:tailEnd len="sm" w="sm" type="none"/>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195" name="Shape 195"/>
        <p:cNvGrpSpPr/>
        <p:nvPr/>
      </p:nvGrpSpPr>
      <p:grpSpPr>
        <a:xfrm>
          <a:off x="0" y="0"/>
          <a:ext cx="0" cy="0"/>
          <a:chOff x="0" y="0"/>
          <a:chExt cx="0" cy="0"/>
        </a:xfrm>
      </p:grpSpPr>
      <p:sp>
        <p:nvSpPr>
          <p:cNvPr id="196" name="Google Shape;196;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First Holy Communion and First Reconciliation</a:t>
            </a:r>
            <a:endParaRPr/>
          </a:p>
        </p:txBody>
      </p:sp>
      <p:sp>
        <p:nvSpPr>
          <p:cNvPr id="197" name="Google Shape;197;p13"/>
          <p:cNvSpPr txBox="1"/>
          <p:nvPr>
            <p:ph idx="1" type="body"/>
          </p:nvPr>
        </p:nvSpPr>
        <p:spPr>
          <a:xfrm>
            <a:off x="4220722" y="1363650"/>
            <a:ext cx="45222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1200"/>
              </a:spcBef>
              <a:spcAft>
                <a:spcPts val="0"/>
              </a:spcAft>
              <a:buSzPts val="1800"/>
              <a:buNone/>
            </a:pPr>
            <a:r>
              <a:rPr lang="en" sz="2000">
                <a:solidFill>
                  <a:schemeClr val="dk1"/>
                </a:solidFill>
                <a:latin typeface="Verdana"/>
                <a:ea typeface="Verdana"/>
                <a:cs typeface="Verdana"/>
                <a:sym typeface="Verdana"/>
              </a:rPr>
              <a:t>These will be undertaken as an after-school activity for those children who will be taking First Holy Communion (Year 3) and First Reconciliation (Year 5)</a:t>
            </a:r>
            <a:endParaRPr/>
          </a:p>
        </p:txBody>
      </p:sp>
      <p:pic>
        <p:nvPicPr>
          <p:cNvPr id="198" name="Google Shape;198;p13"/>
          <p:cNvPicPr preferRelativeResize="0"/>
          <p:nvPr/>
        </p:nvPicPr>
        <p:blipFill rotWithShape="1">
          <a:blip r:embed="rId3">
            <a:alphaModFix/>
          </a:blip>
          <a:srcRect b="0" l="0" r="0" t="0"/>
          <a:stretch/>
        </p:blipFill>
        <p:spPr>
          <a:xfrm>
            <a:off x="488752" y="1017725"/>
            <a:ext cx="2882950" cy="3671200"/>
          </a:xfrm>
          <a:prstGeom prst="rect">
            <a:avLst/>
          </a:prstGeom>
          <a:noFill/>
          <a:ln cap="flat" cmpd="sng" w="12700">
            <a:solidFill>
              <a:schemeClr val="dk1"/>
            </a:solidFill>
            <a:prstDash val="solid"/>
            <a:round/>
            <a:headEnd len="sm" w="sm" type="none"/>
            <a:tailEnd len="sm" w="sm" type="none"/>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58" name="Shape 58"/>
        <p:cNvGrpSpPr/>
        <p:nvPr/>
      </p:nvGrpSpPr>
      <p:grpSpPr>
        <a:xfrm>
          <a:off x="0" y="0"/>
          <a:ext cx="0" cy="0"/>
          <a:chOff x="0" y="0"/>
          <a:chExt cx="0" cy="0"/>
        </a:xfrm>
      </p:grpSpPr>
      <p:sp>
        <p:nvSpPr>
          <p:cNvPr id="59" name="Google Shape;59;p2"/>
          <p:cNvSpPr txBox="1"/>
          <p:nvPr>
            <p:ph type="title"/>
          </p:nvPr>
        </p:nvSpPr>
        <p:spPr>
          <a:xfrm>
            <a:off x="311700" y="213131"/>
            <a:ext cx="2487159"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The Teachers</a:t>
            </a:r>
            <a:endParaRPr/>
          </a:p>
        </p:txBody>
      </p:sp>
      <p:sp>
        <p:nvSpPr>
          <p:cNvPr id="60" name="Google Shape;60;p2"/>
          <p:cNvSpPr txBox="1"/>
          <p:nvPr>
            <p:ph idx="1" type="body"/>
          </p:nvPr>
        </p:nvSpPr>
        <p:spPr>
          <a:xfrm>
            <a:off x="311700" y="859398"/>
            <a:ext cx="5379000" cy="4021985"/>
          </a:xfrm>
          <a:prstGeom prst="rect">
            <a:avLst/>
          </a:prstGeom>
          <a:noFill/>
          <a:ln>
            <a:noFill/>
          </a:ln>
        </p:spPr>
        <p:txBody>
          <a:bodyPr anchorCtr="0" anchor="t" bIns="91425" lIns="91425" spcFirstLastPara="1" rIns="91425" wrap="square" tIns="91425">
            <a:normAutofit fontScale="92500" lnSpcReduction="20000"/>
          </a:bodyPr>
          <a:lstStyle/>
          <a:p>
            <a:pPr indent="0" lvl="0" marL="0" rtl="0" algn="l">
              <a:lnSpc>
                <a:spcPct val="115000"/>
              </a:lnSpc>
              <a:spcBef>
                <a:spcPts val="1200"/>
              </a:spcBef>
              <a:spcAft>
                <a:spcPts val="0"/>
              </a:spcAft>
              <a:buSzPct val="117647"/>
              <a:buNone/>
            </a:pPr>
            <a:r>
              <a:rPr lang="en">
                <a:solidFill>
                  <a:schemeClr val="dk1"/>
                </a:solidFill>
                <a:latin typeface="Verdana"/>
                <a:ea typeface="Verdana"/>
                <a:cs typeface="Verdana"/>
                <a:sym typeface="Verdana"/>
              </a:rPr>
              <a:t>After morning Registration, Year 3 are taught by Mr Moore and Year 4 are taught by Mrs Cornelia or Mrs Rowland.</a:t>
            </a:r>
            <a:endParaRPr/>
          </a:p>
          <a:p>
            <a:pPr indent="0" lvl="0" marL="0" rtl="0" algn="l">
              <a:lnSpc>
                <a:spcPct val="115000"/>
              </a:lnSpc>
              <a:spcBef>
                <a:spcPts val="1200"/>
              </a:spcBef>
              <a:spcAft>
                <a:spcPts val="0"/>
              </a:spcAft>
              <a:buSzPct val="117647"/>
              <a:buNone/>
            </a:pPr>
            <a:r>
              <a:rPr lang="en">
                <a:solidFill>
                  <a:schemeClr val="dk1"/>
                </a:solidFill>
                <a:latin typeface="Verdana"/>
                <a:ea typeface="Verdana"/>
                <a:cs typeface="Verdana"/>
                <a:sym typeface="Verdana"/>
              </a:rPr>
              <a:t>In the afternoons, some of Year 4 go to Swifts class and the rest of Year 4 are joined by Year 3 to form Kingfisher class. </a:t>
            </a:r>
            <a:endParaRPr/>
          </a:p>
          <a:p>
            <a:pPr indent="0" lvl="0" marL="0" rtl="0" algn="l">
              <a:lnSpc>
                <a:spcPct val="115000"/>
              </a:lnSpc>
              <a:spcBef>
                <a:spcPts val="1200"/>
              </a:spcBef>
              <a:spcAft>
                <a:spcPts val="0"/>
              </a:spcAft>
              <a:buSzPct val="117647"/>
              <a:buNone/>
            </a:pPr>
            <a:r>
              <a:rPr lang="en">
                <a:solidFill>
                  <a:schemeClr val="dk1"/>
                </a:solidFill>
                <a:latin typeface="Verdana"/>
                <a:ea typeface="Verdana"/>
                <a:cs typeface="Verdana"/>
                <a:sym typeface="Verdana"/>
              </a:rPr>
              <a:t>Kingfisher class is taught by Mrs Cornelia on Monday and Tuesday and Mrs Rowland on Thursday and Friday. We teach on alternate Wednesdays. </a:t>
            </a:r>
            <a:endParaRPr/>
          </a:p>
          <a:p>
            <a:pPr indent="0" lvl="0" marL="0" rtl="0" algn="l">
              <a:lnSpc>
                <a:spcPct val="115000"/>
              </a:lnSpc>
              <a:spcBef>
                <a:spcPts val="1200"/>
              </a:spcBef>
              <a:spcAft>
                <a:spcPts val="0"/>
              </a:spcAft>
              <a:buSzPct val="117647"/>
              <a:buNone/>
            </a:pPr>
            <a:r>
              <a:rPr lang="en">
                <a:solidFill>
                  <a:schemeClr val="dk1"/>
                </a:solidFill>
                <a:latin typeface="Verdana"/>
                <a:ea typeface="Verdana"/>
                <a:cs typeface="Verdana"/>
                <a:sym typeface="Verdana"/>
              </a:rPr>
              <a:t>Mrs Senior covers our PPA (planning time) for 1 hour 15 minutes each, on Tuesday and Thursday afternoons.</a:t>
            </a:r>
            <a:endParaRPr/>
          </a:p>
        </p:txBody>
      </p:sp>
      <p:pic>
        <p:nvPicPr>
          <p:cNvPr descr="A close-up of a person&#10;&#10;Description automatically generated" id="61" name="Google Shape;61;p2"/>
          <p:cNvPicPr preferRelativeResize="0"/>
          <p:nvPr/>
        </p:nvPicPr>
        <p:blipFill rotWithShape="1">
          <a:blip r:embed="rId3">
            <a:alphaModFix/>
          </a:blip>
          <a:srcRect b="0" l="12585" r="0" t="0"/>
          <a:stretch/>
        </p:blipFill>
        <p:spPr>
          <a:xfrm>
            <a:off x="7303229" y="1882281"/>
            <a:ext cx="1351756" cy="1550998"/>
          </a:xfrm>
          <a:prstGeom prst="rect">
            <a:avLst/>
          </a:prstGeom>
          <a:noFill/>
          <a:ln>
            <a:noFill/>
          </a:ln>
        </p:spPr>
      </p:pic>
      <p:pic>
        <p:nvPicPr>
          <p:cNvPr descr="A person with long blonde hair&#10;&#10;Description automatically generated" id="62" name="Google Shape;62;p2"/>
          <p:cNvPicPr preferRelativeResize="0"/>
          <p:nvPr/>
        </p:nvPicPr>
        <p:blipFill rotWithShape="1">
          <a:blip r:embed="rId4">
            <a:alphaModFix/>
          </a:blip>
          <a:srcRect b="20244" l="5427" r="3197" t="0"/>
          <a:stretch/>
        </p:blipFill>
        <p:spPr>
          <a:xfrm>
            <a:off x="5763339" y="1882281"/>
            <a:ext cx="1351756" cy="1550998"/>
          </a:xfrm>
          <a:prstGeom prst="rect">
            <a:avLst/>
          </a:prstGeom>
          <a:noFill/>
          <a:ln>
            <a:noFill/>
          </a:ln>
        </p:spPr>
      </p:pic>
      <p:pic>
        <p:nvPicPr>
          <p:cNvPr descr="A person smiling at the camera&#10;&#10;Description automatically generated" id="63" name="Google Shape;63;p2"/>
          <p:cNvPicPr preferRelativeResize="0"/>
          <p:nvPr/>
        </p:nvPicPr>
        <p:blipFill rotWithShape="1">
          <a:blip r:embed="rId5">
            <a:alphaModFix/>
          </a:blip>
          <a:srcRect b="0" l="0" r="0" t="0"/>
          <a:stretch/>
        </p:blipFill>
        <p:spPr>
          <a:xfrm>
            <a:off x="7302830" y="3542249"/>
            <a:ext cx="1352155" cy="1550998"/>
          </a:xfrm>
          <a:prstGeom prst="rect">
            <a:avLst/>
          </a:prstGeom>
          <a:noFill/>
          <a:ln>
            <a:noFill/>
          </a:ln>
        </p:spPr>
      </p:pic>
      <p:pic>
        <p:nvPicPr>
          <p:cNvPr descr="A person with blonde hair&#10;&#10;AI-generated content may be incorrect." id="64" name="Google Shape;64;p2"/>
          <p:cNvPicPr preferRelativeResize="0"/>
          <p:nvPr/>
        </p:nvPicPr>
        <p:blipFill rotWithShape="1">
          <a:blip r:embed="rId6">
            <a:alphaModFix/>
          </a:blip>
          <a:srcRect b="1" l="0" r="0" t="8601"/>
          <a:stretch/>
        </p:blipFill>
        <p:spPr>
          <a:xfrm>
            <a:off x="5763338" y="3542249"/>
            <a:ext cx="1350973" cy="1550998"/>
          </a:xfrm>
          <a:prstGeom prst="rect">
            <a:avLst/>
          </a:prstGeom>
          <a:noFill/>
          <a:ln>
            <a:noFill/>
          </a:ln>
        </p:spPr>
      </p:pic>
      <p:pic>
        <p:nvPicPr>
          <p:cNvPr descr="A person wearing glasses and a white shirt&#10;&#10;AI-generated content may be incorrect." id="65" name="Google Shape;65;p2"/>
          <p:cNvPicPr preferRelativeResize="0"/>
          <p:nvPr/>
        </p:nvPicPr>
        <p:blipFill rotWithShape="1">
          <a:blip r:embed="rId7">
            <a:alphaModFix/>
          </a:blip>
          <a:srcRect b="13386" l="0" r="0" t="0"/>
          <a:stretch/>
        </p:blipFill>
        <p:spPr>
          <a:xfrm>
            <a:off x="5763730" y="213131"/>
            <a:ext cx="1350974" cy="156018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202" name="Shape 202"/>
        <p:cNvGrpSpPr/>
        <p:nvPr/>
      </p:nvGrpSpPr>
      <p:grpSpPr>
        <a:xfrm>
          <a:off x="0" y="0"/>
          <a:ext cx="0" cy="0"/>
          <a:chOff x="0" y="0"/>
          <a:chExt cx="0" cy="0"/>
        </a:xfrm>
      </p:grpSpPr>
      <p:sp>
        <p:nvSpPr>
          <p:cNvPr id="203" name="Google Shape;203;p14"/>
          <p:cNvSpPr txBox="1"/>
          <p:nvPr>
            <p:ph type="title"/>
          </p:nvPr>
        </p:nvSpPr>
        <p:spPr>
          <a:xfrm>
            <a:off x="336150" y="18407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The Residential</a:t>
            </a:r>
            <a:endParaRPr/>
          </a:p>
        </p:txBody>
      </p:sp>
      <p:sp>
        <p:nvSpPr>
          <p:cNvPr id="204" name="Google Shape;204;p14"/>
          <p:cNvSpPr txBox="1"/>
          <p:nvPr>
            <p:ph idx="1" type="body"/>
          </p:nvPr>
        </p:nvSpPr>
        <p:spPr>
          <a:xfrm>
            <a:off x="463225" y="779875"/>
            <a:ext cx="8030700" cy="1768800"/>
          </a:xfrm>
          <a:prstGeom prst="rect">
            <a:avLst/>
          </a:prstGeom>
          <a:noFill/>
          <a:ln>
            <a:noFill/>
          </a:ln>
        </p:spPr>
        <p:txBody>
          <a:bodyPr anchorCtr="0" anchor="t" bIns="91425" lIns="91425" spcFirstLastPara="1" rIns="91425" wrap="square" tIns="91425">
            <a:normAutofit fontScale="70000" lnSpcReduction="20000"/>
          </a:bodyPr>
          <a:lstStyle/>
          <a:p>
            <a:pPr indent="0" lvl="0" marL="0" rtl="0" algn="l">
              <a:lnSpc>
                <a:spcPct val="115000"/>
              </a:lnSpc>
              <a:spcBef>
                <a:spcPts val="0"/>
              </a:spcBef>
              <a:spcAft>
                <a:spcPts val="0"/>
              </a:spcAft>
              <a:buSzPct val="108107"/>
              <a:buNone/>
            </a:pPr>
            <a:r>
              <a:rPr lang="en">
                <a:solidFill>
                  <a:schemeClr val="dk1"/>
                </a:solidFill>
                <a:latin typeface="Verdana"/>
                <a:ea typeface="Verdana"/>
                <a:cs typeface="Verdana"/>
                <a:sym typeface="Verdana"/>
              </a:rPr>
              <a:t>Year 4 will be going to Tattenhall for their Residential in October, and the children will love the experiences they have there. There will be permission and medical forms coming out this week for you to fill in for us. It is really important that they come back as soon as possible. There will also be a slideshow available for parents to watch with their children, since there isn’t time tonight to cover everything. </a:t>
            </a:r>
            <a:endParaRPr/>
          </a:p>
          <a:p>
            <a:pPr indent="0" lvl="0" marL="0" rtl="0" algn="l">
              <a:lnSpc>
                <a:spcPct val="115000"/>
              </a:lnSpc>
              <a:spcBef>
                <a:spcPts val="0"/>
              </a:spcBef>
              <a:spcAft>
                <a:spcPts val="0"/>
              </a:spcAft>
              <a:buSzPct val="108107"/>
              <a:buNone/>
            </a:pPr>
            <a:r>
              <a:t/>
            </a:r>
            <a:endParaRPr>
              <a:solidFill>
                <a:schemeClr val="dk1"/>
              </a:solidFill>
              <a:latin typeface="Verdana"/>
              <a:ea typeface="Verdana"/>
              <a:cs typeface="Verdana"/>
              <a:sym typeface="Verdana"/>
            </a:endParaRPr>
          </a:p>
          <a:p>
            <a:pPr indent="0" lvl="0" marL="0" rtl="0" algn="l">
              <a:lnSpc>
                <a:spcPct val="115000"/>
              </a:lnSpc>
              <a:spcBef>
                <a:spcPts val="0"/>
              </a:spcBef>
              <a:spcAft>
                <a:spcPts val="0"/>
              </a:spcAft>
              <a:buSzPct val="108107"/>
              <a:buNone/>
            </a:pPr>
            <a:r>
              <a:rPr lang="en">
                <a:solidFill>
                  <a:schemeClr val="dk1"/>
                </a:solidFill>
                <a:latin typeface="Verdana"/>
                <a:ea typeface="Verdana"/>
                <a:cs typeface="Verdana"/>
                <a:sym typeface="Verdana"/>
              </a:rPr>
              <a:t>On the forms given out today, there is a box to tick if you want to talk to us privately about any concerns you have about the residential – via email, phone call or a meeting.</a:t>
            </a:r>
            <a:endParaRPr/>
          </a:p>
          <a:p>
            <a:pPr indent="0" lvl="0" marL="0" rtl="0" algn="l">
              <a:lnSpc>
                <a:spcPct val="115000"/>
              </a:lnSpc>
              <a:spcBef>
                <a:spcPts val="0"/>
              </a:spcBef>
              <a:spcAft>
                <a:spcPts val="0"/>
              </a:spcAft>
              <a:buSzPct val="108107"/>
              <a:buNone/>
            </a:pPr>
            <a:r>
              <a:t/>
            </a:r>
            <a:endParaRPr>
              <a:solidFill>
                <a:schemeClr val="dk1"/>
              </a:solidFill>
              <a:latin typeface="Verdana"/>
              <a:ea typeface="Verdana"/>
              <a:cs typeface="Verdana"/>
              <a:sym typeface="Verdana"/>
            </a:endParaRPr>
          </a:p>
        </p:txBody>
      </p:sp>
      <p:pic>
        <p:nvPicPr>
          <p:cNvPr id="205" name="Google Shape;205;p14"/>
          <p:cNvPicPr preferRelativeResize="0"/>
          <p:nvPr/>
        </p:nvPicPr>
        <p:blipFill rotWithShape="1">
          <a:blip r:embed="rId3">
            <a:alphaModFix/>
          </a:blip>
          <a:srcRect b="0" l="0" r="0" t="0"/>
          <a:stretch/>
        </p:blipFill>
        <p:spPr>
          <a:xfrm>
            <a:off x="707900" y="2571750"/>
            <a:ext cx="6667500" cy="2381250"/>
          </a:xfrm>
          <a:prstGeom prst="rect">
            <a:avLst/>
          </a:prstGeom>
          <a:noFill/>
          <a:ln cap="flat" cmpd="sng" w="12700">
            <a:solidFill>
              <a:schemeClr val="dk1"/>
            </a:solidFill>
            <a:prstDash val="solid"/>
            <a:round/>
            <a:headEnd len="sm" w="sm" type="none"/>
            <a:tailEnd len="sm" w="sm" type="none"/>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69" name="Shape 69"/>
        <p:cNvGrpSpPr/>
        <p:nvPr/>
      </p:nvGrpSpPr>
      <p:grpSpPr>
        <a:xfrm>
          <a:off x="0" y="0"/>
          <a:ext cx="0" cy="0"/>
          <a:chOff x="0" y="0"/>
          <a:chExt cx="0" cy="0"/>
        </a:xfrm>
      </p:grpSpPr>
      <p:sp>
        <p:nvSpPr>
          <p:cNvPr id="70" name="Google Shape;70;p29"/>
          <p:cNvSpPr txBox="1"/>
          <p:nvPr>
            <p:ph type="title"/>
          </p:nvPr>
        </p:nvSpPr>
        <p:spPr>
          <a:xfrm>
            <a:off x="311700" y="353363"/>
            <a:ext cx="49842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Friday – Arithmetic, Reading, Science and Music</a:t>
            </a:r>
            <a:endParaRPr/>
          </a:p>
        </p:txBody>
      </p:sp>
      <p:sp>
        <p:nvSpPr>
          <p:cNvPr id="71" name="Google Shape;71;p29"/>
          <p:cNvSpPr txBox="1"/>
          <p:nvPr>
            <p:ph idx="1" type="body"/>
          </p:nvPr>
        </p:nvSpPr>
        <p:spPr>
          <a:xfrm>
            <a:off x="311700" y="1152475"/>
            <a:ext cx="7211656"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1200"/>
              </a:spcBef>
              <a:spcAft>
                <a:spcPts val="0"/>
              </a:spcAft>
              <a:buSzPts val="2118"/>
              <a:buNone/>
            </a:pPr>
            <a:r>
              <a:rPr lang="en">
                <a:solidFill>
                  <a:schemeClr val="dk1"/>
                </a:solidFill>
                <a:latin typeface="Verdana"/>
                <a:ea typeface="Verdana"/>
                <a:cs typeface="Verdana"/>
                <a:sym typeface="Verdana"/>
              </a:rPr>
              <a:t>Fridays are a little different. Kingfisher and Swift class stay together for the morning. After Assembly, Years 3, 4 and 5 are taught differentiated reading comprehension and arithmetic in their mixed classes.</a:t>
            </a:r>
            <a:endParaRPr/>
          </a:p>
          <a:p>
            <a:pPr indent="0" lvl="0" marL="0" rtl="0" algn="l">
              <a:lnSpc>
                <a:spcPct val="115000"/>
              </a:lnSpc>
              <a:spcBef>
                <a:spcPts val="1200"/>
              </a:spcBef>
              <a:spcAft>
                <a:spcPts val="0"/>
              </a:spcAft>
              <a:buSzPts val="2118"/>
              <a:buNone/>
            </a:pPr>
            <a:r>
              <a:rPr lang="en">
                <a:solidFill>
                  <a:schemeClr val="dk1"/>
                </a:solidFill>
                <a:latin typeface="Verdana"/>
                <a:ea typeface="Verdana"/>
                <a:cs typeface="Verdana"/>
                <a:sym typeface="Verdana"/>
              </a:rPr>
              <a:t>On Friday afternoon, Year 3, 4 and 5 are separate again. Year 4 have Guitar with Alex Hulme, then Science with Mrs Rowland. Year 3 have Science with Mrs Rowland then Music with Mrs Sisson.</a:t>
            </a:r>
            <a:endParaRPr/>
          </a:p>
        </p:txBody>
      </p:sp>
      <p:pic>
        <p:nvPicPr>
          <p:cNvPr id="72" name="Google Shape;72;p29"/>
          <p:cNvPicPr preferRelativeResize="0"/>
          <p:nvPr/>
        </p:nvPicPr>
        <p:blipFill rotWithShape="1">
          <a:blip r:embed="rId3">
            <a:alphaModFix/>
          </a:blip>
          <a:srcRect b="0" l="0" r="0" t="0"/>
          <a:stretch/>
        </p:blipFill>
        <p:spPr>
          <a:xfrm>
            <a:off x="6877050" y="2900412"/>
            <a:ext cx="2181225" cy="21812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76" name="Shape 76"/>
        <p:cNvGrpSpPr/>
        <p:nvPr/>
      </p:nvGrpSpPr>
      <p:grpSpPr>
        <a:xfrm>
          <a:off x="0" y="0"/>
          <a:ext cx="0" cy="0"/>
          <a:chOff x="0" y="0"/>
          <a:chExt cx="0" cy="0"/>
        </a:xfrm>
      </p:grpSpPr>
      <p:sp>
        <p:nvSpPr>
          <p:cNvPr id="77" name="Google Shape;77;p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P.E.</a:t>
            </a:r>
            <a:endParaRPr/>
          </a:p>
        </p:txBody>
      </p:sp>
      <p:sp>
        <p:nvSpPr>
          <p:cNvPr id="78" name="Google Shape;78;p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1200"/>
              </a:spcBef>
              <a:spcAft>
                <a:spcPts val="0"/>
              </a:spcAft>
              <a:buSzPts val="1800"/>
              <a:buNone/>
            </a:pPr>
            <a:r>
              <a:rPr lang="en">
                <a:solidFill>
                  <a:schemeClr val="dk1"/>
                </a:solidFill>
                <a:latin typeface="Verdana"/>
                <a:ea typeface="Verdana"/>
                <a:cs typeface="Verdana"/>
                <a:sym typeface="Verdana"/>
              </a:rPr>
              <a:t>Usually, our PE days are Monday and Tuesday when the children should come in wearing their PE kit and trainers. While Swimming is on, the main PE lesson is on Mondays, so it’s school uniform on Tuesday.</a:t>
            </a:r>
            <a:endParaRPr>
              <a:solidFill>
                <a:schemeClr val="dk1"/>
              </a:solidFill>
              <a:latin typeface="Verdana"/>
              <a:ea typeface="Verdana"/>
              <a:cs typeface="Verdana"/>
              <a:sym typeface="Verdana"/>
            </a:endParaRPr>
          </a:p>
          <a:p>
            <a:pPr indent="0" lvl="0" marL="0" rtl="0" algn="l">
              <a:lnSpc>
                <a:spcPct val="115000"/>
              </a:lnSpc>
              <a:spcBef>
                <a:spcPts val="1200"/>
              </a:spcBef>
              <a:spcAft>
                <a:spcPts val="0"/>
              </a:spcAft>
              <a:buSzPts val="1800"/>
              <a:buNone/>
            </a:pPr>
            <a:r>
              <a:rPr lang="en">
                <a:solidFill>
                  <a:schemeClr val="dk1"/>
                </a:solidFill>
                <a:latin typeface="Verdana"/>
                <a:ea typeface="Verdana"/>
                <a:cs typeface="Verdana"/>
                <a:sym typeface="Verdana"/>
              </a:rPr>
              <a:t>As the weather gets colder, they will also need to wear navy long trousers and long-sleeved tops/hoodies for PE. </a:t>
            </a:r>
            <a:endParaRPr/>
          </a:p>
          <a:p>
            <a:pPr indent="0" lvl="0" marL="0" rtl="0" algn="l">
              <a:lnSpc>
                <a:spcPct val="115000"/>
              </a:lnSpc>
              <a:spcBef>
                <a:spcPts val="1200"/>
              </a:spcBef>
              <a:spcAft>
                <a:spcPts val="0"/>
              </a:spcAft>
              <a:buSzPts val="1800"/>
              <a:buNone/>
            </a:pPr>
            <a:r>
              <a:rPr lang="en">
                <a:solidFill>
                  <a:schemeClr val="dk1"/>
                </a:solidFill>
                <a:latin typeface="Verdana"/>
                <a:ea typeface="Verdana"/>
                <a:cs typeface="Verdana"/>
                <a:sym typeface="Verdana"/>
              </a:rPr>
              <a:t>The PE uniform is plain or with school logos. They should not wear  branded items or items with stripes etc.</a:t>
            </a:r>
            <a:endParaRPr/>
          </a:p>
          <a:p>
            <a:pPr indent="0" lvl="0" marL="0" rtl="0" algn="l">
              <a:lnSpc>
                <a:spcPct val="115000"/>
              </a:lnSpc>
              <a:spcBef>
                <a:spcPts val="1200"/>
              </a:spcBef>
              <a:spcAft>
                <a:spcPts val="0"/>
              </a:spcAft>
              <a:buSzPts val="1800"/>
              <a:buNone/>
            </a:pPr>
            <a:r>
              <a:rPr lang="en">
                <a:solidFill>
                  <a:schemeClr val="dk1"/>
                </a:solidFill>
                <a:latin typeface="Verdana"/>
                <a:ea typeface="Verdana"/>
                <a:cs typeface="Verdana"/>
                <a:sym typeface="Verdana"/>
              </a:rPr>
              <a:t>Trainers should not be overly bright in colour.</a:t>
            </a:r>
            <a:endParaRPr>
              <a:solidFill>
                <a:schemeClr val="dk1"/>
              </a:solidFill>
              <a:latin typeface="Verdana"/>
              <a:ea typeface="Verdana"/>
              <a:cs typeface="Verdana"/>
              <a:sym typeface="Verdana"/>
            </a:endParaRPr>
          </a:p>
        </p:txBody>
      </p:sp>
      <p:pic>
        <p:nvPicPr>
          <p:cNvPr id="79" name="Google Shape;79;p4"/>
          <p:cNvPicPr preferRelativeResize="0"/>
          <p:nvPr/>
        </p:nvPicPr>
        <p:blipFill rotWithShape="1">
          <a:blip r:embed="rId3">
            <a:alphaModFix/>
          </a:blip>
          <a:srcRect b="0" l="0" r="0" t="0"/>
          <a:stretch/>
        </p:blipFill>
        <p:spPr>
          <a:xfrm>
            <a:off x="6550970" y="0"/>
            <a:ext cx="2411661" cy="170493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83" name="Shape 83"/>
        <p:cNvGrpSpPr/>
        <p:nvPr/>
      </p:nvGrpSpPr>
      <p:grpSpPr>
        <a:xfrm>
          <a:off x="0" y="0"/>
          <a:ext cx="0" cy="0"/>
          <a:chOff x="0" y="0"/>
          <a:chExt cx="0" cy="0"/>
        </a:xfrm>
      </p:grpSpPr>
      <p:sp>
        <p:nvSpPr>
          <p:cNvPr id="84" name="Google Shape;84;p3"/>
          <p:cNvSpPr txBox="1"/>
          <p:nvPr>
            <p:ph type="title"/>
          </p:nvPr>
        </p:nvSpPr>
        <p:spPr>
          <a:xfrm>
            <a:off x="512239" y="3460213"/>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Forest School</a:t>
            </a:r>
            <a:endParaRPr/>
          </a:p>
        </p:txBody>
      </p:sp>
      <p:sp>
        <p:nvSpPr>
          <p:cNvPr id="85" name="Google Shape;85;p3"/>
          <p:cNvSpPr txBox="1"/>
          <p:nvPr>
            <p:ph idx="1" type="body"/>
          </p:nvPr>
        </p:nvSpPr>
        <p:spPr>
          <a:xfrm>
            <a:off x="311699" y="4127372"/>
            <a:ext cx="8619169" cy="835016"/>
          </a:xfrm>
          <a:prstGeom prst="rect">
            <a:avLst/>
          </a:prstGeom>
          <a:noFill/>
          <a:ln>
            <a:noFill/>
          </a:ln>
        </p:spPr>
        <p:txBody>
          <a:bodyPr anchorCtr="0" anchor="t" bIns="91425" lIns="91425" spcFirstLastPara="1" rIns="91425" wrap="square" tIns="91425">
            <a:normAutofit/>
          </a:bodyPr>
          <a:lstStyle/>
          <a:p>
            <a:pPr indent="-334327" lvl="0" marL="457200" rtl="0" algn="l">
              <a:lnSpc>
                <a:spcPct val="115000"/>
              </a:lnSpc>
              <a:spcBef>
                <a:spcPts val="0"/>
              </a:spcBef>
              <a:spcAft>
                <a:spcPts val="0"/>
              </a:spcAft>
              <a:buClr>
                <a:schemeClr val="dk1"/>
              </a:buClr>
              <a:buSzPts val="1800"/>
              <a:buFont typeface="Verdana"/>
              <a:buChar char="●"/>
            </a:pPr>
            <a:r>
              <a:rPr lang="en">
                <a:solidFill>
                  <a:schemeClr val="dk1"/>
                </a:solidFill>
                <a:latin typeface="Verdana"/>
                <a:ea typeface="Verdana"/>
                <a:cs typeface="Verdana"/>
                <a:sym typeface="Verdana"/>
              </a:rPr>
              <a:t>We are doing Forest School activities after Christmas, and we will give you more details nearer the time.</a:t>
            </a:r>
            <a:endParaRPr>
              <a:solidFill>
                <a:schemeClr val="dk1"/>
              </a:solidFill>
              <a:latin typeface="Verdana"/>
              <a:ea typeface="Verdana"/>
              <a:cs typeface="Verdana"/>
              <a:sym typeface="Verdana"/>
            </a:endParaRPr>
          </a:p>
          <a:p>
            <a:pPr indent="0" lvl="0" marL="122873" rtl="0" algn="l">
              <a:lnSpc>
                <a:spcPct val="115000"/>
              </a:lnSpc>
              <a:spcBef>
                <a:spcPts val="0"/>
              </a:spcBef>
              <a:spcAft>
                <a:spcPts val="0"/>
              </a:spcAft>
              <a:buClr>
                <a:schemeClr val="dk1"/>
              </a:buClr>
              <a:buSzPts val="1800"/>
              <a:buNone/>
            </a:pPr>
            <a:r>
              <a:t/>
            </a:r>
            <a:endParaRPr>
              <a:solidFill>
                <a:schemeClr val="dk1"/>
              </a:solidFill>
              <a:latin typeface="Verdana"/>
              <a:ea typeface="Verdana"/>
              <a:cs typeface="Verdana"/>
              <a:sym typeface="Verdana"/>
            </a:endParaRPr>
          </a:p>
        </p:txBody>
      </p:sp>
      <p:pic>
        <p:nvPicPr>
          <p:cNvPr id="86" name="Google Shape;86;p3"/>
          <p:cNvPicPr preferRelativeResize="0"/>
          <p:nvPr/>
        </p:nvPicPr>
        <p:blipFill rotWithShape="1">
          <a:blip r:embed="rId3">
            <a:alphaModFix/>
          </a:blip>
          <a:srcRect b="0" l="0" r="0" t="0"/>
          <a:stretch/>
        </p:blipFill>
        <p:spPr>
          <a:xfrm>
            <a:off x="5668564" y="3016625"/>
            <a:ext cx="2712345" cy="1203100"/>
          </a:xfrm>
          <a:prstGeom prst="rect">
            <a:avLst/>
          </a:prstGeom>
          <a:noFill/>
          <a:ln>
            <a:noFill/>
          </a:ln>
        </p:spPr>
      </p:pic>
      <p:sp>
        <p:nvSpPr>
          <p:cNvPr id="87" name="Google Shape;87;p3"/>
          <p:cNvSpPr txBox="1"/>
          <p:nvPr/>
        </p:nvSpPr>
        <p:spPr>
          <a:xfrm>
            <a:off x="360982" y="367924"/>
            <a:ext cx="8520600" cy="572700"/>
          </a:xfrm>
          <a:prstGeom prst="rect">
            <a:avLst/>
          </a:prstGeom>
          <a:noFill/>
          <a:ln>
            <a:noFill/>
          </a:ln>
        </p:spPr>
        <p:txBody>
          <a:bodyPr anchorCtr="0" anchor="t" bIns="91425" lIns="91425" spcFirstLastPara="1" rIns="91425" wrap="square" tIns="91425">
            <a:normAutofit fontScale="97500" lnSpcReduction="10000"/>
          </a:bodyPr>
          <a:lstStyle/>
          <a:p>
            <a:pPr indent="0" lvl="0" marL="0" marR="0" rtl="0" algn="l">
              <a:lnSpc>
                <a:spcPct val="100000"/>
              </a:lnSpc>
              <a:spcBef>
                <a:spcPts val="0"/>
              </a:spcBef>
              <a:spcAft>
                <a:spcPts val="0"/>
              </a:spcAft>
              <a:buClr>
                <a:schemeClr val="dk1"/>
              </a:buClr>
              <a:buSzPct val="111111"/>
              <a:buFont typeface="Arial"/>
              <a:buNone/>
            </a:pPr>
            <a:r>
              <a:rPr b="0" i="0" lang="en" sz="2800" u="none" cap="none" strike="noStrike">
                <a:solidFill>
                  <a:schemeClr val="dk1"/>
                </a:solidFill>
                <a:latin typeface="Arial"/>
                <a:ea typeface="Arial"/>
                <a:cs typeface="Arial"/>
                <a:sym typeface="Arial"/>
              </a:rPr>
              <a:t>Swimming</a:t>
            </a:r>
            <a:endParaRPr/>
          </a:p>
        </p:txBody>
      </p:sp>
      <p:sp>
        <p:nvSpPr>
          <p:cNvPr id="88" name="Google Shape;88;p3"/>
          <p:cNvSpPr txBox="1"/>
          <p:nvPr/>
        </p:nvSpPr>
        <p:spPr>
          <a:xfrm>
            <a:off x="311698" y="1110587"/>
            <a:ext cx="8619169" cy="2239917"/>
          </a:xfrm>
          <a:prstGeom prst="rect">
            <a:avLst/>
          </a:prstGeom>
          <a:noFill/>
          <a:ln>
            <a:noFill/>
          </a:ln>
        </p:spPr>
        <p:txBody>
          <a:bodyPr anchorCtr="0" anchor="t" bIns="91425" lIns="91425" spcFirstLastPara="1" rIns="91425" wrap="square" tIns="91425">
            <a:normAutofit fontScale="92500" lnSpcReduction="20000"/>
          </a:bodyPr>
          <a:lstStyle/>
          <a:p>
            <a:pPr indent="-334327" lvl="0" marL="457200" marR="0" rtl="0" algn="l">
              <a:lnSpc>
                <a:spcPct val="115000"/>
              </a:lnSpc>
              <a:spcBef>
                <a:spcPts val="0"/>
              </a:spcBef>
              <a:spcAft>
                <a:spcPts val="0"/>
              </a:spcAft>
              <a:buClr>
                <a:schemeClr val="dk1"/>
              </a:buClr>
              <a:buSzPct val="100000"/>
              <a:buFont typeface="Verdana"/>
              <a:buChar char="●"/>
            </a:pPr>
            <a:r>
              <a:rPr b="0" i="0" lang="en" sz="1800" u="none" cap="none" strike="noStrike">
                <a:solidFill>
                  <a:schemeClr val="dk1"/>
                </a:solidFill>
                <a:latin typeface="Verdana"/>
                <a:ea typeface="Verdana"/>
                <a:cs typeface="Verdana"/>
                <a:sym typeface="Verdana"/>
              </a:rPr>
              <a:t>In Autumn Term, Years 3, 4 and 5 all go swimming on a Thursday afternoon, Kingfishers first then Swifts in the second slot. </a:t>
            </a:r>
            <a:endParaRPr/>
          </a:p>
          <a:p>
            <a:pPr indent="-228599" lvl="0" marL="457200" marR="0" rtl="0" algn="l">
              <a:lnSpc>
                <a:spcPct val="115000"/>
              </a:lnSpc>
              <a:spcBef>
                <a:spcPts val="0"/>
              </a:spcBef>
              <a:spcAft>
                <a:spcPts val="0"/>
              </a:spcAft>
              <a:buClr>
                <a:schemeClr val="dk1"/>
              </a:buClr>
              <a:buSzPct val="100000"/>
              <a:buFont typeface="Verdana"/>
              <a:buNone/>
            </a:pPr>
            <a:r>
              <a:t/>
            </a:r>
            <a:endParaRPr b="0" i="0" sz="1800" u="none" cap="none" strike="noStrike">
              <a:solidFill>
                <a:schemeClr val="dk1"/>
              </a:solidFill>
              <a:latin typeface="Verdana"/>
              <a:ea typeface="Verdana"/>
              <a:cs typeface="Verdana"/>
              <a:sym typeface="Verdana"/>
            </a:endParaRPr>
          </a:p>
          <a:p>
            <a:pPr indent="-334327" lvl="0" marL="457200" marR="0" rtl="0" algn="l">
              <a:lnSpc>
                <a:spcPct val="115000"/>
              </a:lnSpc>
              <a:spcBef>
                <a:spcPts val="0"/>
              </a:spcBef>
              <a:spcAft>
                <a:spcPts val="0"/>
              </a:spcAft>
              <a:buClr>
                <a:schemeClr val="dk1"/>
              </a:buClr>
              <a:buSzPct val="100000"/>
              <a:buFont typeface="Verdana"/>
              <a:buChar char="●"/>
            </a:pPr>
            <a:r>
              <a:rPr b="0" i="0" lang="en" sz="1800" u="none" cap="none" strike="noStrike">
                <a:solidFill>
                  <a:schemeClr val="dk1"/>
                </a:solidFill>
                <a:latin typeface="Verdana"/>
                <a:ea typeface="Verdana"/>
                <a:cs typeface="Verdana"/>
                <a:sym typeface="Verdana"/>
              </a:rPr>
              <a:t>The first session is 18</a:t>
            </a:r>
            <a:r>
              <a:rPr b="0" baseline="30000" i="0" lang="en" sz="1800" u="none" cap="none" strike="noStrike">
                <a:solidFill>
                  <a:schemeClr val="dk1"/>
                </a:solidFill>
                <a:latin typeface="Verdana"/>
                <a:ea typeface="Verdana"/>
                <a:cs typeface="Verdana"/>
                <a:sym typeface="Verdana"/>
              </a:rPr>
              <a:t>th</a:t>
            </a:r>
            <a:r>
              <a:rPr b="0" i="0" lang="en" sz="1800" u="none" cap="none" strike="noStrike">
                <a:solidFill>
                  <a:schemeClr val="dk1"/>
                </a:solidFill>
                <a:latin typeface="Verdana"/>
                <a:ea typeface="Verdana"/>
                <a:cs typeface="Verdana"/>
                <a:sym typeface="Verdana"/>
              </a:rPr>
              <a:t> September. They have 10 weeks of swimming (in 2 blocks of 5), and then will return to PE on Mondays and Tuesdays.</a:t>
            </a:r>
            <a:endParaRPr/>
          </a:p>
          <a:p>
            <a:pPr indent="-228599" lvl="0" marL="457200" marR="0" rtl="0" algn="l">
              <a:lnSpc>
                <a:spcPct val="115000"/>
              </a:lnSpc>
              <a:spcBef>
                <a:spcPts val="0"/>
              </a:spcBef>
              <a:spcAft>
                <a:spcPts val="0"/>
              </a:spcAft>
              <a:buClr>
                <a:schemeClr val="dk1"/>
              </a:buClr>
              <a:buSzPct val="100000"/>
              <a:buFont typeface="Verdana"/>
              <a:buNone/>
            </a:pPr>
            <a:r>
              <a:t/>
            </a:r>
            <a:endParaRPr b="0" i="0" sz="1800" u="none" cap="none" strike="noStrike">
              <a:solidFill>
                <a:schemeClr val="dk1"/>
              </a:solidFill>
              <a:latin typeface="Verdana"/>
              <a:ea typeface="Verdana"/>
              <a:cs typeface="Verdana"/>
              <a:sym typeface="Verdana"/>
            </a:endParaRPr>
          </a:p>
          <a:p>
            <a:pPr indent="-334327" lvl="0" marL="457200" marR="0" rtl="0" algn="l">
              <a:lnSpc>
                <a:spcPct val="115000"/>
              </a:lnSpc>
              <a:spcBef>
                <a:spcPts val="0"/>
              </a:spcBef>
              <a:spcAft>
                <a:spcPts val="0"/>
              </a:spcAft>
              <a:buClr>
                <a:schemeClr val="dk1"/>
              </a:buClr>
              <a:buSzPct val="100000"/>
              <a:buFont typeface="Verdana"/>
              <a:buChar char="●"/>
            </a:pPr>
            <a:r>
              <a:rPr b="0" i="0" lang="en" sz="1800" u="none" cap="none" strike="noStrike">
                <a:solidFill>
                  <a:schemeClr val="dk1"/>
                </a:solidFill>
                <a:latin typeface="Verdana"/>
                <a:ea typeface="Verdana"/>
                <a:cs typeface="Verdana"/>
                <a:sym typeface="Verdana"/>
              </a:rPr>
              <a:t>Children should wear PE Kit on Thursdays when it is Swimming – it’s much faster to get changed.</a:t>
            </a:r>
            <a:endParaRPr/>
          </a:p>
          <a:p>
            <a:pPr indent="0" lvl="0" marL="122873" marR="0" rtl="0" algn="l">
              <a:lnSpc>
                <a:spcPct val="115000"/>
              </a:lnSpc>
              <a:spcBef>
                <a:spcPts val="0"/>
              </a:spcBef>
              <a:spcAft>
                <a:spcPts val="0"/>
              </a:spcAft>
              <a:buClr>
                <a:schemeClr val="dk1"/>
              </a:buClr>
              <a:buSzPct val="100000"/>
              <a:buFont typeface="Arial"/>
              <a:buNone/>
            </a:pPr>
            <a:r>
              <a:t/>
            </a:r>
            <a:endParaRPr b="0" i="0" sz="1800" u="none" cap="none" strike="noStrike">
              <a:solidFill>
                <a:schemeClr val="dk1"/>
              </a:solidFill>
              <a:latin typeface="Verdana"/>
              <a:ea typeface="Verdana"/>
              <a:cs typeface="Verdana"/>
              <a:sym typeface="Verdana"/>
            </a:endParaRPr>
          </a:p>
        </p:txBody>
      </p:sp>
      <p:pic>
        <p:nvPicPr>
          <p:cNvPr id="89" name="Google Shape;89;p3"/>
          <p:cNvPicPr preferRelativeResize="0"/>
          <p:nvPr/>
        </p:nvPicPr>
        <p:blipFill rotWithShape="1">
          <a:blip r:embed="rId4">
            <a:alphaModFix/>
          </a:blip>
          <a:srcRect b="29131" l="3432" r="6208" t="0"/>
          <a:stretch/>
        </p:blipFill>
        <p:spPr>
          <a:xfrm>
            <a:off x="6216242" y="146945"/>
            <a:ext cx="2714625" cy="96364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93" name="Shape 93"/>
        <p:cNvGrpSpPr/>
        <p:nvPr/>
      </p:nvGrpSpPr>
      <p:grpSpPr>
        <a:xfrm>
          <a:off x="0" y="0"/>
          <a:ext cx="0" cy="0"/>
          <a:chOff x="0" y="0"/>
          <a:chExt cx="0" cy="0"/>
        </a:xfrm>
      </p:grpSpPr>
      <p:sp>
        <p:nvSpPr>
          <p:cNvPr id="94" name="Google Shape;94;p1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English &amp; Maths  – Year 3</a:t>
            </a:r>
            <a:endParaRPr/>
          </a:p>
        </p:txBody>
      </p:sp>
      <p:sp>
        <p:nvSpPr>
          <p:cNvPr id="95" name="Google Shape;95;p15"/>
          <p:cNvSpPr txBox="1"/>
          <p:nvPr>
            <p:ph idx="1" type="body"/>
          </p:nvPr>
        </p:nvSpPr>
        <p:spPr>
          <a:xfrm>
            <a:off x="311700" y="1152475"/>
            <a:ext cx="6233799" cy="3713100"/>
          </a:xfrm>
          <a:prstGeom prst="rect">
            <a:avLst/>
          </a:prstGeom>
          <a:noFill/>
          <a:ln>
            <a:noFill/>
          </a:ln>
        </p:spPr>
        <p:txBody>
          <a:bodyPr anchorCtr="0" anchor="t" bIns="91425" lIns="91425" spcFirstLastPara="1" rIns="91425" wrap="square" tIns="91425">
            <a:normAutofit fontScale="92500" lnSpcReduction="10000"/>
          </a:bodyPr>
          <a:lstStyle/>
          <a:p>
            <a:pPr indent="-325755" lvl="0" marL="457200" rtl="0" algn="l">
              <a:lnSpc>
                <a:spcPct val="115000"/>
              </a:lnSpc>
              <a:spcBef>
                <a:spcPts val="0"/>
              </a:spcBef>
              <a:spcAft>
                <a:spcPts val="0"/>
              </a:spcAft>
              <a:buClr>
                <a:schemeClr val="dk1"/>
              </a:buClr>
              <a:buSzPct val="100000"/>
              <a:buFont typeface="Verdana"/>
              <a:buChar char="●"/>
            </a:pPr>
            <a:r>
              <a:rPr lang="en">
                <a:solidFill>
                  <a:schemeClr val="dk1"/>
                </a:solidFill>
                <a:latin typeface="Verdana"/>
                <a:ea typeface="Verdana"/>
                <a:cs typeface="Verdana"/>
                <a:sym typeface="Verdana"/>
              </a:rPr>
              <a:t>These are taught by Mr Moore</a:t>
            </a:r>
            <a:endParaRPr/>
          </a:p>
          <a:p>
            <a:pPr indent="-220027" lvl="0" marL="457200" rtl="0" algn="l">
              <a:lnSpc>
                <a:spcPct val="115000"/>
              </a:lnSpc>
              <a:spcBef>
                <a:spcPts val="0"/>
              </a:spcBef>
              <a:spcAft>
                <a:spcPts val="0"/>
              </a:spcAft>
              <a:buClr>
                <a:schemeClr val="dk1"/>
              </a:buClr>
              <a:buSzPct val="100000"/>
              <a:buFont typeface="Verdana"/>
              <a:buNone/>
            </a:pPr>
            <a:r>
              <a:t/>
            </a:r>
            <a:endParaRPr>
              <a:solidFill>
                <a:schemeClr val="dk1"/>
              </a:solidFill>
              <a:latin typeface="Verdana"/>
              <a:ea typeface="Verdana"/>
              <a:cs typeface="Verdana"/>
              <a:sym typeface="Verdana"/>
            </a:endParaRPr>
          </a:p>
          <a:p>
            <a:pPr indent="-325755" lvl="0" marL="457200" rtl="0" algn="l">
              <a:lnSpc>
                <a:spcPct val="115000"/>
              </a:lnSpc>
              <a:spcBef>
                <a:spcPts val="0"/>
              </a:spcBef>
              <a:spcAft>
                <a:spcPts val="0"/>
              </a:spcAft>
              <a:buClr>
                <a:schemeClr val="dk1"/>
              </a:buClr>
              <a:buSzPct val="100000"/>
              <a:buFont typeface="Verdana"/>
              <a:buChar char="●"/>
            </a:pPr>
            <a:r>
              <a:rPr lang="en">
                <a:solidFill>
                  <a:schemeClr val="dk1"/>
                </a:solidFill>
                <a:latin typeface="Verdana"/>
                <a:ea typeface="Verdana"/>
                <a:cs typeface="Verdana"/>
                <a:sym typeface="Verdana"/>
              </a:rPr>
              <a:t>In English, he will continue to develop their writing skills and handwriting. We are continuing with the Pathways to Write scheme of work.</a:t>
            </a:r>
            <a:endParaRPr>
              <a:solidFill>
                <a:schemeClr val="dk1"/>
              </a:solidFill>
              <a:latin typeface="Verdana"/>
              <a:ea typeface="Verdana"/>
              <a:cs typeface="Verdana"/>
              <a:sym typeface="Verdana"/>
            </a:endParaRPr>
          </a:p>
          <a:p>
            <a:pPr indent="-325755" lvl="0" marL="457200" rtl="0" algn="l">
              <a:lnSpc>
                <a:spcPct val="115000"/>
              </a:lnSpc>
              <a:spcBef>
                <a:spcPts val="1000"/>
              </a:spcBef>
              <a:spcAft>
                <a:spcPts val="0"/>
              </a:spcAft>
              <a:buClr>
                <a:schemeClr val="dk1"/>
              </a:buClr>
              <a:buSzPct val="100000"/>
              <a:buFont typeface="Verdana"/>
              <a:buChar char="●"/>
            </a:pPr>
            <a:r>
              <a:rPr lang="en">
                <a:solidFill>
                  <a:schemeClr val="dk1"/>
                </a:solidFill>
                <a:latin typeface="Verdana"/>
                <a:ea typeface="Verdana"/>
                <a:cs typeface="Verdana"/>
                <a:sym typeface="Verdana"/>
              </a:rPr>
              <a:t>There will be weekly lessons developing reading comprehension skills with Mrs Rowland</a:t>
            </a:r>
            <a:endParaRPr>
              <a:solidFill>
                <a:schemeClr val="dk1"/>
              </a:solidFill>
              <a:latin typeface="Verdana"/>
              <a:ea typeface="Verdana"/>
              <a:cs typeface="Verdana"/>
              <a:sym typeface="Verdana"/>
            </a:endParaRPr>
          </a:p>
          <a:p>
            <a:pPr indent="-325755" lvl="0" marL="457200" rtl="0" algn="l">
              <a:lnSpc>
                <a:spcPct val="115000"/>
              </a:lnSpc>
              <a:spcBef>
                <a:spcPts val="1000"/>
              </a:spcBef>
              <a:spcAft>
                <a:spcPts val="0"/>
              </a:spcAft>
              <a:buClr>
                <a:schemeClr val="dk1"/>
              </a:buClr>
              <a:buSzPct val="100000"/>
              <a:buFont typeface="Verdana"/>
              <a:buChar char="●"/>
            </a:pPr>
            <a:r>
              <a:rPr lang="en">
                <a:solidFill>
                  <a:schemeClr val="dk1"/>
                </a:solidFill>
                <a:latin typeface="Verdana"/>
                <a:ea typeface="Verdana"/>
                <a:cs typeface="Verdana"/>
                <a:sym typeface="Verdana"/>
              </a:rPr>
              <a:t>We will be continuing with Maths No Problem, Year 3, starting with Place Value, then Addition and Subtraction, moving on to Multiplication and Division before Christmas.</a:t>
            </a:r>
            <a:endParaRPr>
              <a:solidFill>
                <a:schemeClr val="dk1"/>
              </a:solidFill>
              <a:latin typeface="Verdana"/>
              <a:ea typeface="Verdana"/>
              <a:cs typeface="Verdana"/>
              <a:sym typeface="Verdana"/>
            </a:endParaRPr>
          </a:p>
        </p:txBody>
      </p:sp>
      <p:pic>
        <p:nvPicPr>
          <p:cNvPr id="96" name="Google Shape;96;p15"/>
          <p:cNvPicPr preferRelativeResize="0"/>
          <p:nvPr/>
        </p:nvPicPr>
        <p:blipFill rotWithShape="1">
          <a:blip r:embed="rId3">
            <a:alphaModFix/>
          </a:blip>
          <a:srcRect b="0" l="0" r="0" t="0"/>
          <a:stretch/>
        </p:blipFill>
        <p:spPr>
          <a:xfrm>
            <a:off x="7191375" y="2614774"/>
            <a:ext cx="1752600" cy="2250802"/>
          </a:xfrm>
          <a:prstGeom prst="rect">
            <a:avLst/>
          </a:prstGeom>
          <a:noFill/>
          <a:ln>
            <a:noFill/>
          </a:ln>
        </p:spPr>
      </p:pic>
      <p:pic>
        <p:nvPicPr>
          <p:cNvPr id="97" name="Google Shape;97;p15"/>
          <p:cNvPicPr preferRelativeResize="0"/>
          <p:nvPr/>
        </p:nvPicPr>
        <p:blipFill rotWithShape="1">
          <a:blip r:embed="rId4">
            <a:alphaModFix/>
          </a:blip>
          <a:srcRect b="0" l="0" r="0" t="0"/>
          <a:stretch/>
        </p:blipFill>
        <p:spPr>
          <a:xfrm>
            <a:off x="7648112" y="115201"/>
            <a:ext cx="1295863" cy="1287218"/>
          </a:xfrm>
          <a:prstGeom prst="rect">
            <a:avLst/>
          </a:prstGeom>
          <a:noFill/>
          <a:ln>
            <a:noFill/>
          </a:ln>
        </p:spPr>
      </p:pic>
      <p:pic>
        <p:nvPicPr>
          <p:cNvPr id="98" name="Google Shape;98;p15"/>
          <p:cNvPicPr preferRelativeResize="0"/>
          <p:nvPr/>
        </p:nvPicPr>
        <p:blipFill rotWithShape="1">
          <a:blip r:embed="rId5">
            <a:alphaModFix/>
          </a:blip>
          <a:srcRect b="0" l="0" r="0" t="0"/>
          <a:stretch/>
        </p:blipFill>
        <p:spPr>
          <a:xfrm>
            <a:off x="6355748" y="142326"/>
            <a:ext cx="1025379" cy="1392294"/>
          </a:xfrm>
          <a:prstGeom prst="rect">
            <a:avLst/>
          </a:prstGeom>
          <a:noFill/>
          <a:ln>
            <a:noFill/>
          </a:ln>
        </p:spPr>
      </p:pic>
      <p:pic>
        <p:nvPicPr>
          <p:cNvPr id="99" name="Google Shape;99;p15"/>
          <p:cNvPicPr preferRelativeResize="0"/>
          <p:nvPr/>
        </p:nvPicPr>
        <p:blipFill rotWithShape="1">
          <a:blip r:embed="rId6">
            <a:alphaModFix/>
          </a:blip>
          <a:srcRect b="0" l="0" r="0" t="0"/>
          <a:stretch/>
        </p:blipFill>
        <p:spPr>
          <a:xfrm>
            <a:off x="7331207" y="1402419"/>
            <a:ext cx="1252315" cy="97818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103" name="Shape 103"/>
        <p:cNvGrpSpPr/>
        <p:nvPr/>
      </p:nvGrpSpPr>
      <p:grpSpPr>
        <a:xfrm>
          <a:off x="0" y="0"/>
          <a:ext cx="0" cy="0"/>
          <a:chOff x="0" y="0"/>
          <a:chExt cx="0" cy="0"/>
        </a:xfrm>
      </p:grpSpPr>
      <p:sp>
        <p:nvSpPr>
          <p:cNvPr id="104" name="Google Shape;104;p3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English &amp; Maths – Year 4</a:t>
            </a:r>
            <a:endParaRPr/>
          </a:p>
        </p:txBody>
      </p:sp>
      <p:sp>
        <p:nvSpPr>
          <p:cNvPr id="105" name="Google Shape;105;p30"/>
          <p:cNvSpPr txBox="1"/>
          <p:nvPr>
            <p:ph idx="1" type="body"/>
          </p:nvPr>
        </p:nvSpPr>
        <p:spPr>
          <a:xfrm>
            <a:off x="311700" y="1152475"/>
            <a:ext cx="6233799" cy="3713100"/>
          </a:xfrm>
          <a:prstGeom prst="rect">
            <a:avLst/>
          </a:prstGeom>
          <a:noFill/>
          <a:ln>
            <a:noFill/>
          </a:ln>
        </p:spPr>
        <p:txBody>
          <a:bodyPr anchorCtr="0" anchor="t" bIns="91425" lIns="91425" spcFirstLastPara="1" rIns="91425" wrap="square" tIns="91425">
            <a:normAutofit fontScale="92500" lnSpcReduction="20000"/>
          </a:bodyPr>
          <a:lstStyle/>
          <a:p>
            <a:pPr indent="-325755" lvl="0" marL="457200" rtl="0" algn="l">
              <a:lnSpc>
                <a:spcPct val="115000"/>
              </a:lnSpc>
              <a:spcBef>
                <a:spcPts val="0"/>
              </a:spcBef>
              <a:spcAft>
                <a:spcPts val="0"/>
              </a:spcAft>
              <a:buClr>
                <a:schemeClr val="dk1"/>
              </a:buClr>
              <a:buSzPct val="100000"/>
              <a:buFont typeface="Verdana"/>
              <a:buChar char="●"/>
            </a:pPr>
            <a:r>
              <a:rPr lang="en">
                <a:solidFill>
                  <a:schemeClr val="dk1"/>
                </a:solidFill>
                <a:latin typeface="Verdana"/>
                <a:ea typeface="Verdana"/>
                <a:cs typeface="Verdana"/>
                <a:sym typeface="Verdana"/>
              </a:rPr>
              <a:t>In English, we will continue to develop their writing skills with the Pathways to Write scheme of work.</a:t>
            </a:r>
            <a:endParaRPr/>
          </a:p>
          <a:p>
            <a:pPr indent="-249428" lvl="0" marL="457200" rtl="0" algn="l">
              <a:lnSpc>
                <a:spcPct val="115000"/>
              </a:lnSpc>
              <a:spcBef>
                <a:spcPts val="0"/>
              </a:spcBef>
              <a:spcAft>
                <a:spcPts val="0"/>
              </a:spcAft>
              <a:buClr>
                <a:schemeClr val="dk1"/>
              </a:buClr>
              <a:buSzPct val="100000"/>
              <a:buFont typeface="Verdana"/>
              <a:buNone/>
            </a:pPr>
            <a:r>
              <a:t/>
            </a:r>
            <a:endParaRPr sz="1300">
              <a:solidFill>
                <a:schemeClr val="dk1"/>
              </a:solidFill>
              <a:latin typeface="Verdana"/>
              <a:ea typeface="Verdana"/>
              <a:cs typeface="Verdana"/>
              <a:sym typeface="Verdana"/>
            </a:endParaRPr>
          </a:p>
          <a:p>
            <a:pPr indent="-325755" lvl="0" marL="457200" rtl="0" algn="l">
              <a:lnSpc>
                <a:spcPct val="115000"/>
              </a:lnSpc>
              <a:spcBef>
                <a:spcPts val="0"/>
              </a:spcBef>
              <a:spcAft>
                <a:spcPts val="0"/>
              </a:spcAft>
              <a:buClr>
                <a:schemeClr val="dk1"/>
              </a:buClr>
              <a:buSzPct val="100000"/>
              <a:buFont typeface="Verdana"/>
              <a:buChar char="●"/>
            </a:pPr>
            <a:r>
              <a:rPr lang="en">
                <a:solidFill>
                  <a:schemeClr val="dk1"/>
                </a:solidFill>
                <a:latin typeface="Verdana"/>
                <a:ea typeface="Verdana"/>
                <a:cs typeface="Verdana"/>
                <a:sym typeface="Verdana"/>
              </a:rPr>
              <a:t>Comprehension skills are taught on a Friday by Mrs Rowland</a:t>
            </a:r>
            <a:endParaRPr>
              <a:solidFill>
                <a:schemeClr val="dk1"/>
              </a:solidFill>
              <a:latin typeface="Verdana"/>
              <a:ea typeface="Verdana"/>
              <a:cs typeface="Verdana"/>
              <a:sym typeface="Verdana"/>
            </a:endParaRPr>
          </a:p>
          <a:p>
            <a:pPr indent="-325755" lvl="0" marL="457200" rtl="0" algn="l">
              <a:lnSpc>
                <a:spcPct val="115000"/>
              </a:lnSpc>
              <a:spcBef>
                <a:spcPts val="1000"/>
              </a:spcBef>
              <a:spcAft>
                <a:spcPts val="0"/>
              </a:spcAft>
              <a:buClr>
                <a:schemeClr val="dk1"/>
              </a:buClr>
              <a:buSzPct val="100000"/>
              <a:buFont typeface="Verdana"/>
              <a:buChar char="●"/>
            </a:pPr>
            <a:r>
              <a:rPr lang="en">
                <a:solidFill>
                  <a:schemeClr val="dk1"/>
                </a:solidFill>
                <a:latin typeface="Verdana"/>
                <a:ea typeface="Verdana"/>
                <a:cs typeface="Verdana"/>
                <a:sym typeface="Verdana"/>
              </a:rPr>
              <a:t>We will be continuing with Maths No Problem, Year 4, starting with Place Value, then Addition and Subtraction, moving on to Multiplication and Division before Christmas.</a:t>
            </a:r>
            <a:endParaRPr>
              <a:solidFill>
                <a:schemeClr val="dk1"/>
              </a:solidFill>
              <a:latin typeface="Verdana"/>
              <a:ea typeface="Verdana"/>
              <a:cs typeface="Verdana"/>
              <a:sym typeface="Verdana"/>
            </a:endParaRPr>
          </a:p>
          <a:p>
            <a:pPr indent="-325755" lvl="0" marL="457200" rtl="0" algn="l">
              <a:lnSpc>
                <a:spcPct val="115000"/>
              </a:lnSpc>
              <a:spcBef>
                <a:spcPts val="1000"/>
              </a:spcBef>
              <a:spcAft>
                <a:spcPts val="1000"/>
              </a:spcAft>
              <a:buClr>
                <a:schemeClr val="dk1"/>
              </a:buClr>
              <a:buSzPct val="100000"/>
              <a:buFont typeface="Verdana"/>
              <a:buChar char="●"/>
            </a:pPr>
            <a:r>
              <a:rPr lang="en">
                <a:solidFill>
                  <a:schemeClr val="dk1"/>
                </a:solidFill>
                <a:latin typeface="Verdana"/>
                <a:ea typeface="Verdana"/>
                <a:cs typeface="Verdana"/>
                <a:sym typeface="Verdana"/>
              </a:rPr>
              <a:t>There is a national Multiplication Check via an online test given to every Year 4 child in June. They are expected to know all times tables up to 12x12 fluently. </a:t>
            </a:r>
            <a:endParaRPr/>
          </a:p>
        </p:txBody>
      </p:sp>
      <p:pic>
        <p:nvPicPr>
          <p:cNvPr id="106" name="Google Shape;106;p30"/>
          <p:cNvPicPr preferRelativeResize="0"/>
          <p:nvPr/>
        </p:nvPicPr>
        <p:blipFill rotWithShape="1">
          <a:blip r:embed="rId3">
            <a:alphaModFix/>
          </a:blip>
          <a:srcRect b="0" l="0" r="0" t="0"/>
          <a:stretch/>
        </p:blipFill>
        <p:spPr>
          <a:xfrm>
            <a:off x="7219950" y="2625200"/>
            <a:ext cx="1802723" cy="2240375"/>
          </a:xfrm>
          <a:prstGeom prst="rect">
            <a:avLst/>
          </a:prstGeom>
          <a:noFill/>
          <a:ln>
            <a:noFill/>
          </a:ln>
        </p:spPr>
      </p:pic>
      <p:pic>
        <p:nvPicPr>
          <p:cNvPr descr="A book cover with a yellow cover&#10;&#10;Description automatically generated" id="107" name="Google Shape;107;p30"/>
          <p:cNvPicPr preferRelativeResize="0"/>
          <p:nvPr/>
        </p:nvPicPr>
        <p:blipFill rotWithShape="1">
          <a:blip r:embed="rId4">
            <a:alphaModFix/>
          </a:blip>
          <a:srcRect b="0" l="0" r="0" t="0"/>
          <a:stretch/>
        </p:blipFill>
        <p:spPr>
          <a:xfrm>
            <a:off x="7672528" y="302801"/>
            <a:ext cx="1350145" cy="1551483"/>
          </a:xfrm>
          <a:prstGeom prst="rect">
            <a:avLst/>
          </a:prstGeom>
          <a:noFill/>
          <a:ln>
            <a:noFill/>
          </a:ln>
        </p:spPr>
      </p:pic>
      <p:pic>
        <p:nvPicPr>
          <p:cNvPr descr="A book cover of a child&#10;&#10;Description automatically generated" id="108" name="Google Shape;108;p30"/>
          <p:cNvPicPr preferRelativeResize="0"/>
          <p:nvPr/>
        </p:nvPicPr>
        <p:blipFill rotWithShape="1">
          <a:blip r:embed="rId5">
            <a:alphaModFix/>
          </a:blip>
          <a:srcRect b="0" l="25225" r="24897" t="0"/>
          <a:stretch/>
        </p:blipFill>
        <p:spPr>
          <a:xfrm>
            <a:off x="6531429" y="93651"/>
            <a:ext cx="1265035" cy="1551483"/>
          </a:xfrm>
          <a:prstGeom prst="rect">
            <a:avLst/>
          </a:prstGeom>
          <a:noFill/>
          <a:ln>
            <a:noFill/>
          </a:ln>
        </p:spPr>
      </p:pic>
      <p:pic>
        <p:nvPicPr>
          <p:cNvPr descr="A book cover with a picture of a island and a city&#10;&#10;Description automatically generated" id="109" name="Google Shape;109;p30"/>
          <p:cNvPicPr preferRelativeResize="0"/>
          <p:nvPr/>
        </p:nvPicPr>
        <p:blipFill rotWithShape="1">
          <a:blip r:embed="rId6">
            <a:alphaModFix/>
          </a:blip>
          <a:srcRect b="0" l="0" r="0" t="0"/>
          <a:stretch/>
        </p:blipFill>
        <p:spPr>
          <a:xfrm>
            <a:off x="7080990" y="1303107"/>
            <a:ext cx="1183075" cy="132209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113" name="Shape 113"/>
        <p:cNvGrpSpPr/>
        <p:nvPr/>
      </p:nvGrpSpPr>
      <p:grpSpPr>
        <a:xfrm>
          <a:off x="0" y="0"/>
          <a:ext cx="0" cy="0"/>
          <a:chOff x="0" y="0"/>
          <a:chExt cx="0" cy="0"/>
        </a:xfrm>
      </p:grpSpPr>
      <p:sp>
        <p:nvSpPr>
          <p:cNvPr id="114" name="Google Shape;114;p1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R.E.</a:t>
            </a:r>
            <a:endParaRPr/>
          </a:p>
        </p:txBody>
      </p:sp>
      <p:sp>
        <p:nvSpPr>
          <p:cNvPr id="115" name="Google Shape;115;p16"/>
          <p:cNvSpPr txBox="1"/>
          <p:nvPr>
            <p:ph idx="1" type="body"/>
          </p:nvPr>
        </p:nvSpPr>
        <p:spPr>
          <a:xfrm>
            <a:off x="81111" y="1096375"/>
            <a:ext cx="6230479" cy="3713100"/>
          </a:xfrm>
          <a:prstGeom prst="rect">
            <a:avLst/>
          </a:prstGeom>
          <a:noFill/>
          <a:ln>
            <a:noFill/>
          </a:ln>
        </p:spPr>
        <p:txBody>
          <a:bodyPr anchorCtr="0" anchor="t" bIns="91425" lIns="91425" spcFirstLastPara="1" rIns="91425" wrap="square" tIns="91425">
            <a:normAutofit/>
          </a:bodyPr>
          <a:lstStyle/>
          <a:p>
            <a:pPr indent="-334327" lvl="0" marL="457200" rtl="0" algn="l">
              <a:lnSpc>
                <a:spcPct val="115000"/>
              </a:lnSpc>
              <a:spcBef>
                <a:spcPts val="1000"/>
              </a:spcBef>
              <a:spcAft>
                <a:spcPts val="0"/>
              </a:spcAft>
              <a:buClr>
                <a:schemeClr val="dk1"/>
              </a:buClr>
              <a:buSzPts val="1800"/>
              <a:buFont typeface="Verdana"/>
              <a:buChar char="●"/>
            </a:pPr>
            <a:r>
              <a:rPr lang="en">
                <a:solidFill>
                  <a:schemeClr val="dk1"/>
                </a:solidFill>
                <a:latin typeface="Verdana"/>
                <a:ea typeface="Verdana"/>
                <a:cs typeface="Verdana"/>
                <a:sym typeface="Verdana"/>
              </a:rPr>
              <a:t>Year 3, 4 and 5 are taught RE in the mornings. Year 3 are taught by Mr Moore and Year 4 by Mrs Cornelia and Mrs Rowland.</a:t>
            </a:r>
            <a:endParaRPr/>
          </a:p>
          <a:p>
            <a:pPr indent="-334327" lvl="0" marL="457200" rtl="0" algn="l">
              <a:lnSpc>
                <a:spcPct val="115000"/>
              </a:lnSpc>
              <a:spcBef>
                <a:spcPts val="1000"/>
              </a:spcBef>
              <a:spcAft>
                <a:spcPts val="0"/>
              </a:spcAft>
              <a:buClr>
                <a:schemeClr val="dk1"/>
              </a:buClr>
              <a:buSzPts val="1800"/>
              <a:buFont typeface="Verdana"/>
              <a:buChar char="●"/>
            </a:pPr>
            <a:r>
              <a:rPr lang="en">
                <a:solidFill>
                  <a:schemeClr val="dk1"/>
                </a:solidFill>
                <a:latin typeface="Verdana"/>
                <a:ea typeface="Verdana"/>
                <a:cs typeface="Verdana"/>
                <a:sym typeface="Verdana"/>
              </a:rPr>
              <a:t>We are continuing with the new scheme that was introduced last year – The Vine and The Branches.</a:t>
            </a:r>
            <a:endParaRPr>
              <a:solidFill>
                <a:schemeClr val="dk1"/>
              </a:solidFill>
              <a:latin typeface="Verdana"/>
              <a:ea typeface="Verdana"/>
              <a:cs typeface="Verdana"/>
              <a:sym typeface="Verdana"/>
            </a:endParaRPr>
          </a:p>
        </p:txBody>
      </p:sp>
      <p:pic>
        <p:nvPicPr>
          <p:cNvPr descr="Teacher's Book 3 - The Way, The Truth &amp; The Life Series" id="116" name="Google Shape;116;p16"/>
          <p:cNvPicPr preferRelativeResize="0"/>
          <p:nvPr/>
        </p:nvPicPr>
        <p:blipFill rotWithShape="1">
          <a:blip r:embed="rId3">
            <a:alphaModFix/>
          </a:blip>
          <a:srcRect b="0" l="0" r="0" t="0"/>
          <a:stretch/>
        </p:blipFill>
        <p:spPr>
          <a:xfrm>
            <a:off x="6230938" y="114300"/>
            <a:ext cx="1503285" cy="2045999"/>
          </a:xfrm>
          <a:prstGeom prst="rect">
            <a:avLst/>
          </a:prstGeom>
          <a:noFill/>
          <a:ln>
            <a:noFill/>
          </a:ln>
        </p:spPr>
      </p:pic>
      <p:pic>
        <p:nvPicPr>
          <p:cNvPr descr="The Vine and The Branches - Religious Education Curriculum" id="117" name="Google Shape;117;p16"/>
          <p:cNvPicPr preferRelativeResize="0"/>
          <p:nvPr/>
        </p:nvPicPr>
        <p:blipFill rotWithShape="1">
          <a:blip r:embed="rId4">
            <a:alphaModFix/>
          </a:blip>
          <a:srcRect b="0" l="0" r="0" t="0"/>
          <a:stretch/>
        </p:blipFill>
        <p:spPr>
          <a:xfrm>
            <a:off x="7459810" y="1520089"/>
            <a:ext cx="1456403" cy="1941870"/>
          </a:xfrm>
          <a:prstGeom prst="rect">
            <a:avLst/>
          </a:prstGeom>
          <a:noFill/>
          <a:ln>
            <a:noFill/>
          </a:ln>
        </p:spPr>
      </p:pic>
      <p:pic>
        <p:nvPicPr>
          <p:cNvPr descr="The Vine and The Branches - Religious Education Curriculum" id="118" name="Google Shape;118;p16"/>
          <p:cNvPicPr preferRelativeResize="0"/>
          <p:nvPr/>
        </p:nvPicPr>
        <p:blipFill rotWithShape="1">
          <a:blip r:embed="rId5">
            <a:alphaModFix/>
          </a:blip>
          <a:srcRect b="0" l="0" r="0" t="0"/>
          <a:stretch/>
        </p:blipFill>
        <p:spPr>
          <a:xfrm>
            <a:off x="6120803" y="2953289"/>
            <a:ext cx="1503285" cy="200438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122" name="Shape 122"/>
        <p:cNvGrpSpPr/>
        <p:nvPr/>
      </p:nvGrpSpPr>
      <p:grpSpPr>
        <a:xfrm>
          <a:off x="0" y="0"/>
          <a:ext cx="0" cy="0"/>
          <a:chOff x="0" y="0"/>
          <a:chExt cx="0" cy="0"/>
        </a:xfrm>
      </p:grpSpPr>
      <p:sp>
        <p:nvSpPr>
          <p:cNvPr id="123" name="Google Shape;123;p31"/>
          <p:cNvSpPr txBox="1"/>
          <p:nvPr>
            <p:ph type="title"/>
          </p:nvPr>
        </p:nvSpPr>
        <p:spPr>
          <a:xfrm>
            <a:off x="387900" y="330575"/>
            <a:ext cx="5709959"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Science</a:t>
            </a:r>
            <a:endParaRPr/>
          </a:p>
        </p:txBody>
      </p:sp>
      <p:sp>
        <p:nvSpPr>
          <p:cNvPr id="124" name="Google Shape;124;p31"/>
          <p:cNvSpPr txBox="1"/>
          <p:nvPr>
            <p:ph idx="1" type="body"/>
          </p:nvPr>
        </p:nvSpPr>
        <p:spPr>
          <a:xfrm>
            <a:off x="311700" y="867425"/>
            <a:ext cx="6708225" cy="3713100"/>
          </a:xfrm>
          <a:prstGeom prst="rect">
            <a:avLst/>
          </a:prstGeom>
          <a:noFill/>
          <a:ln>
            <a:noFill/>
          </a:ln>
        </p:spPr>
        <p:txBody>
          <a:bodyPr anchorCtr="0" anchor="t" bIns="91425" lIns="91425" spcFirstLastPara="1" rIns="91425" wrap="square" tIns="91425">
            <a:normAutofit/>
          </a:bodyPr>
          <a:lstStyle/>
          <a:p>
            <a:pPr indent="-325755" lvl="0" marL="457200" rtl="0" algn="l">
              <a:lnSpc>
                <a:spcPct val="115000"/>
              </a:lnSpc>
              <a:spcBef>
                <a:spcPts val="0"/>
              </a:spcBef>
              <a:spcAft>
                <a:spcPts val="0"/>
              </a:spcAft>
              <a:buClr>
                <a:schemeClr val="dk1"/>
              </a:buClr>
              <a:buSzPts val="1800"/>
              <a:buFont typeface="Verdana"/>
              <a:buChar char="●"/>
            </a:pPr>
            <a:r>
              <a:rPr lang="en">
                <a:solidFill>
                  <a:schemeClr val="dk1"/>
                </a:solidFill>
                <a:latin typeface="Verdana"/>
                <a:ea typeface="Verdana"/>
                <a:cs typeface="Verdana"/>
                <a:sym typeface="Verdana"/>
              </a:rPr>
              <a:t>Year 3, 4 and 5 have separate Science lessons.</a:t>
            </a:r>
            <a:endParaRPr/>
          </a:p>
          <a:p>
            <a:pPr indent="-211455" lvl="0" marL="457200" rtl="0" algn="l">
              <a:lnSpc>
                <a:spcPct val="115000"/>
              </a:lnSpc>
              <a:spcBef>
                <a:spcPts val="0"/>
              </a:spcBef>
              <a:spcAft>
                <a:spcPts val="0"/>
              </a:spcAft>
              <a:buClr>
                <a:schemeClr val="dk1"/>
              </a:buClr>
              <a:buSzPts val="1800"/>
              <a:buFont typeface="Verdana"/>
              <a:buNone/>
            </a:pPr>
            <a:r>
              <a:t/>
            </a:r>
            <a:endParaRPr>
              <a:solidFill>
                <a:schemeClr val="dk1"/>
              </a:solidFill>
              <a:latin typeface="Verdana"/>
              <a:ea typeface="Verdana"/>
              <a:cs typeface="Verdana"/>
              <a:sym typeface="Verdana"/>
            </a:endParaRPr>
          </a:p>
          <a:p>
            <a:pPr indent="-325755" lvl="0" marL="457200" rtl="0" algn="l">
              <a:lnSpc>
                <a:spcPct val="115000"/>
              </a:lnSpc>
              <a:spcBef>
                <a:spcPts val="0"/>
              </a:spcBef>
              <a:spcAft>
                <a:spcPts val="0"/>
              </a:spcAft>
              <a:buClr>
                <a:schemeClr val="dk1"/>
              </a:buClr>
              <a:buSzPts val="1800"/>
              <a:buFont typeface="Verdana"/>
              <a:buChar char="●"/>
            </a:pPr>
            <a:r>
              <a:rPr lang="en">
                <a:solidFill>
                  <a:schemeClr val="dk1"/>
                </a:solidFill>
                <a:latin typeface="Verdana"/>
                <a:ea typeface="Verdana"/>
                <a:cs typeface="Verdana"/>
                <a:sym typeface="Verdana"/>
              </a:rPr>
              <a:t>Mrs Rowland teaches Year 3 and then Year 4 Science on a Friday afternoon.</a:t>
            </a:r>
            <a:endParaRPr/>
          </a:p>
          <a:p>
            <a:pPr indent="-211455" lvl="0" marL="457200" rtl="0" algn="l">
              <a:lnSpc>
                <a:spcPct val="115000"/>
              </a:lnSpc>
              <a:spcBef>
                <a:spcPts val="0"/>
              </a:spcBef>
              <a:spcAft>
                <a:spcPts val="0"/>
              </a:spcAft>
              <a:buClr>
                <a:schemeClr val="dk1"/>
              </a:buClr>
              <a:buSzPts val="1800"/>
              <a:buFont typeface="Verdana"/>
              <a:buNone/>
            </a:pPr>
            <a:r>
              <a:t/>
            </a:r>
            <a:endParaRPr>
              <a:solidFill>
                <a:schemeClr val="dk1"/>
              </a:solidFill>
              <a:latin typeface="Verdana"/>
              <a:ea typeface="Verdana"/>
              <a:cs typeface="Verdana"/>
              <a:sym typeface="Verdana"/>
            </a:endParaRPr>
          </a:p>
          <a:p>
            <a:pPr indent="-325755" lvl="0" marL="457200" rtl="0" algn="l">
              <a:lnSpc>
                <a:spcPct val="115000"/>
              </a:lnSpc>
              <a:spcBef>
                <a:spcPts val="0"/>
              </a:spcBef>
              <a:spcAft>
                <a:spcPts val="0"/>
              </a:spcAft>
              <a:buClr>
                <a:schemeClr val="dk1"/>
              </a:buClr>
              <a:buSzPts val="1800"/>
              <a:buFont typeface="Verdana"/>
              <a:buChar char="●"/>
            </a:pPr>
            <a:r>
              <a:rPr lang="en">
                <a:solidFill>
                  <a:schemeClr val="dk1"/>
                </a:solidFill>
                <a:latin typeface="Verdana"/>
                <a:ea typeface="Verdana"/>
                <a:cs typeface="Verdana"/>
                <a:sym typeface="Verdana"/>
              </a:rPr>
              <a:t>Year 3 have begun the term with Animals Including Humans and are looking at Nutrition first.</a:t>
            </a:r>
            <a:endParaRPr/>
          </a:p>
          <a:p>
            <a:pPr indent="-211455" lvl="0" marL="457200" rtl="0" algn="l">
              <a:lnSpc>
                <a:spcPct val="115000"/>
              </a:lnSpc>
              <a:spcBef>
                <a:spcPts val="0"/>
              </a:spcBef>
              <a:spcAft>
                <a:spcPts val="0"/>
              </a:spcAft>
              <a:buClr>
                <a:schemeClr val="dk1"/>
              </a:buClr>
              <a:buSzPts val="1800"/>
              <a:buFont typeface="Verdana"/>
              <a:buNone/>
            </a:pPr>
            <a:r>
              <a:t/>
            </a:r>
            <a:endParaRPr>
              <a:solidFill>
                <a:schemeClr val="dk1"/>
              </a:solidFill>
              <a:latin typeface="Verdana"/>
              <a:ea typeface="Verdana"/>
              <a:cs typeface="Verdana"/>
              <a:sym typeface="Verdana"/>
            </a:endParaRPr>
          </a:p>
          <a:p>
            <a:pPr indent="-325755" lvl="0" marL="457200" rtl="0" algn="l">
              <a:lnSpc>
                <a:spcPct val="115000"/>
              </a:lnSpc>
              <a:spcBef>
                <a:spcPts val="0"/>
              </a:spcBef>
              <a:spcAft>
                <a:spcPts val="0"/>
              </a:spcAft>
              <a:buClr>
                <a:schemeClr val="dk1"/>
              </a:buClr>
              <a:buSzPts val="1800"/>
              <a:buFont typeface="Verdana"/>
              <a:buChar char="●"/>
            </a:pPr>
            <a:r>
              <a:rPr lang="en">
                <a:solidFill>
                  <a:schemeClr val="dk1"/>
                </a:solidFill>
                <a:latin typeface="Verdana"/>
                <a:ea typeface="Verdana"/>
                <a:cs typeface="Verdana"/>
                <a:sym typeface="Verdana"/>
              </a:rPr>
              <a:t>Year 4 have begun with Sound, and will be able to make links to Guitar lessons, since they study pitch and dynamics in both.</a:t>
            </a:r>
            <a:endParaRPr>
              <a:solidFill>
                <a:schemeClr val="dk1"/>
              </a:solidFill>
              <a:latin typeface="Verdana"/>
              <a:ea typeface="Verdana"/>
              <a:cs typeface="Verdana"/>
              <a:sym typeface="Verdana"/>
            </a:endParaRPr>
          </a:p>
        </p:txBody>
      </p:sp>
      <p:pic>
        <p:nvPicPr>
          <p:cNvPr id="125" name="Google Shape;125;p31"/>
          <p:cNvPicPr preferRelativeResize="0"/>
          <p:nvPr/>
        </p:nvPicPr>
        <p:blipFill rotWithShape="1">
          <a:blip r:embed="rId3">
            <a:alphaModFix/>
          </a:blip>
          <a:srcRect b="0" l="0" r="0" t="0"/>
          <a:stretch/>
        </p:blipFill>
        <p:spPr>
          <a:xfrm>
            <a:off x="5753100" y="3628025"/>
            <a:ext cx="3390900" cy="1905000"/>
          </a:xfrm>
          <a:prstGeom prst="rect">
            <a:avLst/>
          </a:prstGeom>
          <a:noFill/>
          <a:ln>
            <a:noFill/>
          </a:ln>
        </p:spPr>
      </p:pic>
      <p:pic>
        <p:nvPicPr>
          <p:cNvPr id="126" name="Google Shape;126;p31"/>
          <p:cNvPicPr preferRelativeResize="0"/>
          <p:nvPr/>
        </p:nvPicPr>
        <p:blipFill rotWithShape="1">
          <a:blip r:embed="rId4">
            <a:alphaModFix/>
          </a:blip>
          <a:srcRect b="0" l="0" r="0" t="0"/>
          <a:stretch/>
        </p:blipFill>
        <p:spPr>
          <a:xfrm>
            <a:off x="5554237" y="-68148"/>
            <a:ext cx="4381500" cy="2267252"/>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Helen Rowland</dc:creator>
</cp:coreProperties>
</file>