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21"/>
  </p:notesMasterIdLst>
  <p:sldIdLst>
    <p:sldId id="335" r:id="rId2"/>
    <p:sldId id="256" r:id="rId3"/>
    <p:sldId id="324" r:id="rId4"/>
    <p:sldId id="327" r:id="rId5"/>
    <p:sldId id="333" r:id="rId6"/>
    <p:sldId id="332" r:id="rId7"/>
    <p:sldId id="331" r:id="rId8"/>
    <p:sldId id="336" r:id="rId9"/>
    <p:sldId id="329" r:id="rId10"/>
    <p:sldId id="337" r:id="rId11"/>
    <p:sldId id="338" r:id="rId12"/>
    <p:sldId id="330" r:id="rId13"/>
    <p:sldId id="326" r:id="rId14"/>
    <p:sldId id="334" r:id="rId15"/>
    <p:sldId id="259" r:id="rId16"/>
    <p:sldId id="328" r:id="rId17"/>
    <p:sldId id="318" r:id="rId18"/>
    <p:sldId id="319" r:id="rId19"/>
    <p:sldId id="273" r:id="rId20"/>
  </p:sldIdLst>
  <p:sldSz cx="6858000" cy="9144000" type="screen4x3"/>
  <p:notesSz cx="6864350" cy="97012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CC99"/>
    <a:srgbClr val="FF6600"/>
    <a:srgbClr val="3366FF"/>
    <a:srgbClr val="000099"/>
    <a:srgbClr val="00FF00"/>
    <a:srgbClr val="99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668" y="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E3DD8B67-2956-4E98-8078-EF823B4D6D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939F52C-A494-4DB1-B792-D7AF2C74DC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49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EEAA8CD-FE14-46C3-AA5D-E0BBCC442E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70100" y="727075"/>
            <a:ext cx="2728913" cy="3638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84097095-B4ED-40BE-AEE1-4878059D1C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1688"/>
            <a:ext cx="549275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44CDF038-8665-410C-8B05-5BC34503441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13850"/>
            <a:ext cx="29749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9879" name="Rectangle 7">
            <a:extLst>
              <a:ext uri="{FF2B5EF4-FFF2-40B4-BE49-F238E27FC236}">
                <a16:creationId xmlns:a16="http://schemas.microsoft.com/office/drawing/2014/main" id="{D29C5C14-E24A-4149-80D8-63096681C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13850"/>
            <a:ext cx="29749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ACDA972-E1EF-42D2-A7AE-CC8EDCC3823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144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415818"/>
            <a:ext cx="3981650" cy="2020711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4797770"/>
            <a:ext cx="3981650" cy="1836868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6739470"/>
            <a:ext cx="504957" cy="372533"/>
          </a:xfr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6739470"/>
            <a:ext cx="3048645" cy="372533"/>
          </a:xfrm>
        </p:spPr>
        <p:txBody>
          <a:bodyPr/>
          <a:lstStyle/>
          <a:p>
            <a:pPr>
              <a:defRPr/>
            </a:pPr>
            <a:r>
              <a:rPr lang="en-GB" altLang="en-US" smtClean="0"/>
              <a:t>EB/LSS/AB/08</a:t>
            </a: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6739470"/>
            <a:ext cx="310112" cy="372533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4628439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43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420553"/>
            <a:ext cx="5099051" cy="755651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377245"/>
            <a:ext cx="5318612" cy="448169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176204"/>
            <a:ext cx="5099051" cy="65828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i="1" smtClean="0"/>
              <a:t>Big</a:t>
            </a:r>
            <a:r>
              <a:rPr lang="en-GB" altLang="en-US" sz="4400" smtClean="0"/>
              <a:t>A</a:t>
            </a:r>
            <a:endParaRPr lang="en-GB" altLang="en-US" sz="900" smtClean="0"/>
          </a:p>
          <a:p>
            <a:pPr>
              <a:defRPr/>
            </a:pPr>
            <a:r>
              <a:rPr lang="en-GB" altLang="en-US" sz="900" smtClean="0"/>
              <a:t>Kooks23@hotmail.co.uk</a:t>
            </a:r>
            <a:endParaRPr lang="en-GB" altLang="en-US" sz="9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45545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09164"/>
            <a:ext cx="5099051" cy="413048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5700888"/>
            <a:ext cx="5099052" cy="21336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i="1" smtClean="0"/>
              <a:t>Big</a:t>
            </a:r>
            <a:r>
              <a:rPr lang="en-GB" altLang="en-US" sz="4400" smtClean="0"/>
              <a:t>A</a:t>
            </a:r>
            <a:endParaRPr lang="en-GB" altLang="en-US" sz="900" smtClean="0"/>
          </a:p>
          <a:p>
            <a:pPr>
              <a:defRPr/>
            </a:pPr>
            <a:r>
              <a:rPr lang="en-GB" altLang="en-US" sz="900" smtClean="0"/>
              <a:t>Kooks23@hotmail.co.uk</a:t>
            </a:r>
            <a:endParaRPr lang="en-GB" altLang="en-US" sz="9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520265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381592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309509"/>
            <a:ext cx="4800188" cy="316089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470399"/>
            <a:ext cx="4419599" cy="8692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5791201"/>
            <a:ext cx="5099054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i="1" smtClean="0"/>
              <a:t>Big</a:t>
            </a:r>
            <a:r>
              <a:rPr lang="en-GB" altLang="en-US" sz="4400" smtClean="0"/>
              <a:t>A</a:t>
            </a:r>
            <a:endParaRPr lang="en-GB" altLang="en-US" sz="900" smtClean="0"/>
          </a:p>
          <a:p>
            <a:pPr>
              <a:defRPr/>
            </a:pPr>
            <a:r>
              <a:rPr lang="en-GB" altLang="en-US" sz="900" smtClean="0"/>
              <a:t>Kooks23@hotmail.co.uk</a:t>
            </a:r>
            <a:endParaRPr lang="en-GB" altLang="en-US" sz="9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7477" y="1207150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3770494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520265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179170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411441"/>
            <a:ext cx="5099046" cy="19584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369841"/>
            <a:ext cx="5099048" cy="1147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i="1" smtClean="0"/>
              <a:t>Big</a:t>
            </a:r>
            <a:r>
              <a:rPr lang="en-GB" altLang="en-US" sz="4400" smtClean="0"/>
              <a:t>A</a:t>
            </a:r>
            <a:endParaRPr lang="en-GB" altLang="en-US" sz="900" smtClean="0"/>
          </a:p>
          <a:p>
            <a:pPr>
              <a:defRPr/>
            </a:pPr>
            <a:r>
              <a:rPr lang="en-GB" altLang="en-US" sz="900" smtClean="0"/>
              <a:t>Kooks23@hotmail.co.uk</a:t>
            </a:r>
            <a:endParaRPr lang="en-GB" altLang="en-US" sz="9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59303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309510"/>
            <a:ext cx="4743876" cy="2991557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4852416"/>
            <a:ext cx="5099048" cy="11826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039556"/>
            <a:ext cx="5099052" cy="179493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i="1" smtClean="0"/>
              <a:t>Big</a:t>
            </a:r>
            <a:r>
              <a:rPr lang="en-GB" altLang="en-US" sz="4400" smtClean="0"/>
              <a:t>A</a:t>
            </a:r>
            <a:endParaRPr lang="en-GB" altLang="en-US" sz="900" smtClean="0"/>
          </a:p>
          <a:p>
            <a:pPr>
              <a:defRPr/>
            </a:pPr>
            <a:r>
              <a:rPr lang="en-GB" altLang="en-US" sz="900" smtClean="0"/>
              <a:t>Kooks23@hotmail.co.uk</a:t>
            </a:r>
            <a:endParaRPr lang="en-GB" altLang="en-US" sz="9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546" y="1195860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47697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572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304208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509"/>
            <a:ext cx="5099051" cy="305928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4754880"/>
            <a:ext cx="5099048" cy="120700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5960534"/>
            <a:ext cx="5099051" cy="1873956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i="1" smtClean="0"/>
              <a:t>Big</a:t>
            </a:r>
            <a:r>
              <a:rPr lang="en-GB" altLang="en-US" sz="4400" smtClean="0"/>
              <a:t>A</a:t>
            </a:r>
            <a:endParaRPr lang="en-GB" altLang="en-US" sz="900" smtClean="0"/>
          </a:p>
          <a:p>
            <a:pPr>
              <a:defRPr/>
            </a:pPr>
            <a:r>
              <a:rPr lang="en-GB" altLang="en-US" sz="900" smtClean="0"/>
              <a:t>Kooks23@hotmail.co.uk</a:t>
            </a:r>
            <a:endParaRPr lang="en-GB" altLang="en-US" sz="9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572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589328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320181"/>
            <a:ext cx="5099052" cy="451431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200" smtClean="0"/>
              <a:t>Big</a:t>
            </a:r>
            <a:r>
              <a:rPr lang="en-GB" altLang="en-US" sz="4400" i="0" smtClean="0"/>
              <a:t>A</a:t>
            </a:r>
            <a:endParaRPr lang="en-GB" altLang="en-US" i="0" smtClean="0"/>
          </a:p>
          <a:p>
            <a:pPr>
              <a:defRPr/>
            </a:pPr>
            <a:r>
              <a:rPr lang="en-GB" altLang="en-US" i="0" smtClean="0"/>
              <a:t>Kooks23@hotmail.co.uk</a:t>
            </a:r>
            <a:endParaRPr lang="en-GB" altLang="en-US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13956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24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209165"/>
            <a:ext cx="1214198" cy="66253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209165"/>
            <a:ext cx="3686632" cy="662532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200" smtClean="0"/>
              <a:t>Big</a:t>
            </a:r>
            <a:r>
              <a:rPr lang="en-GB" altLang="en-US" sz="4400" i="0" smtClean="0"/>
              <a:t>A</a:t>
            </a:r>
            <a:endParaRPr lang="en-GB" altLang="en-US" i="0" smtClean="0"/>
          </a:p>
          <a:p>
            <a:pPr>
              <a:defRPr/>
            </a:pPr>
            <a:r>
              <a:rPr lang="en-GB" altLang="en-US" i="0" smtClean="0"/>
              <a:t>Kooks23@hotmail.co.uk</a:t>
            </a:r>
            <a:endParaRPr lang="en-GB" altLang="en-US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209165"/>
            <a:ext cx="0" cy="662532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71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4000"/>
            <a:ext cx="5257800" cy="2036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540000"/>
            <a:ext cx="25527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2540000"/>
            <a:ext cx="25527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EEA9A-4104-44B6-A749-9F07E2CAD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900" i="1"/>
            </a:lvl1pPr>
          </a:lstStyle>
          <a:p>
            <a:pPr>
              <a:defRPr/>
            </a:pPr>
            <a:r>
              <a:rPr lang="en-GB" altLang="en-US" sz="3200"/>
              <a:t>Big</a:t>
            </a:r>
            <a:r>
              <a:rPr lang="en-GB" altLang="en-US" sz="4400" i="0"/>
              <a:t>A</a:t>
            </a:r>
            <a:endParaRPr lang="en-GB" altLang="en-US" i="0"/>
          </a:p>
          <a:p>
            <a:pPr>
              <a:defRPr/>
            </a:pPr>
            <a:r>
              <a:rPr lang="en-GB" altLang="en-US" i="0"/>
              <a:t>Kooks23@hotmail.co.uk</a:t>
            </a:r>
          </a:p>
        </p:txBody>
      </p:sp>
    </p:spTree>
    <p:extLst>
      <p:ext uri="{BB962C8B-B14F-4D97-AF65-F5344CB8AC3E}">
        <p14:creationId xmlns:p14="http://schemas.microsoft.com/office/powerpoint/2010/main" val="252775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4000"/>
            <a:ext cx="5257800" cy="2036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2540000"/>
            <a:ext cx="25527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48100" y="2540000"/>
            <a:ext cx="25527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48100" y="5359400"/>
            <a:ext cx="25527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BA033E8-781A-4DC8-A1A3-FDD021334B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900" i="1"/>
            </a:lvl1pPr>
          </a:lstStyle>
          <a:p>
            <a:pPr>
              <a:defRPr/>
            </a:pPr>
            <a:r>
              <a:rPr lang="en-GB" altLang="en-US" sz="3200"/>
              <a:t>Big</a:t>
            </a:r>
            <a:r>
              <a:rPr lang="en-GB" altLang="en-US" sz="4400" i="0"/>
              <a:t>A</a:t>
            </a:r>
            <a:endParaRPr lang="en-GB" altLang="en-US" i="0"/>
          </a:p>
          <a:p>
            <a:pPr>
              <a:defRPr/>
            </a:pPr>
            <a:r>
              <a:rPr lang="en-GB" altLang="en-US" i="0"/>
              <a:t>Kooks23@hotmail.co.uk</a:t>
            </a:r>
          </a:p>
        </p:txBody>
      </p:sp>
    </p:spTree>
    <p:extLst>
      <p:ext uri="{BB962C8B-B14F-4D97-AF65-F5344CB8AC3E}">
        <p14:creationId xmlns:p14="http://schemas.microsoft.com/office/powerpoint/2010/main" val="269242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14168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200" smtClean="0"/>
              <a:t>Big</a:t>
            </a:r>
            <a:r>
              <a:rPr lang="en-GB" altLang="en-US" sz="4400" i="0" smtClean="0"/>
              <a:t>A</a:t>
            </a:r>
            <a:endParaRPr lang="en-GB" altLang="en-US" i="0" smtClean="0"/>
          </a:p>
          <a:p>
            <a:pPr>
              <a:defRPr/>
            </a:pPr>
            <a:r>
              <a:rPr lang="en-GB" altLang="en-US" i="0" smtClean="0"/>
              <a:t>Kooks23@hotmail.co.uk</a:t>
            </a:r>
            <a:endParaRPr lang="en-GB" altLang="en-US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2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43000" y="254000"/>
            <a:ext cx="5257800" cy="20367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2540000"/>
            <a:ext cx="25527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48100" y="2540000"/>
            <a:ext cx="25527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43000" y="5359400"/>
            <a:ext cx="25527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8100" y="5359400"/>
            <a:ext cx="25527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621662-A7F1-465F-96B5-24F0CB213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900" i="1"/>
            </a:lvl1pPr>
          </a:lstStyle>
          <a:p>
            <a:pPr>
              <a:defRPr/>
            </a:pPr>
            <a:r>
              <a:rPr lang="en-GB" altLang="en-US" sz="3200"/>
              <a:t>Big</a:t>
            </a:r>
            <a:r>
              <a:rPr lang="en-GB" altLang="en-US" sz="4400" i="0"/>
              <a:t>A</a:t>
            </a:r>
            <a:endParaRPr lang="en-GB" altLang="en-US" i="0"/>
          </a:p>
          <a:p>
            <a:pPr>
              <a:defRPr/>
            </a:pPr>
            <a:r>
              <a:rPr lang="en-GB" altLang="en-US" i="0"/>
              <a:t>Kooks23@hotmail.co.uk</a:t>
            </a:r>
          </a:p>
        </p:txBody>
      </p:sp>
    </p:spTree>
    <p:extLst>
      <p:ext uri="{BB962C8B-B14F-4D97-AF65-F5344CB8AC3E}">
        <p14:creationId xmlns:p14="http://schemas.microsoft.com/office/powerpoint/2010/main" val="415952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188551"/>
            <a:ext cx="4946651" cy="2430019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4979813"/>
            <a:ext cx="4946651" cy="145335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200" smtClean="0"/>
              <a:t>Big</a:t>
            </a:r>
            <a:r>
              <a:rPr lang="en-GB" altLang="en-US" sz="4400" i="0" smtClean="0"/>
              <a:t>A</a:t>
            </a:r>
            <a:endParaRPr lang="en-GB" altLang="en-US" i="0" smtClean="0"/>
          </a:p>
          <a:p>
            <a:pPr>
              <a:defRPr/>
            </a:pPr>
            <a:r>
              <a:rPr lang="en-GB" altLang="en-US" i="0" smtClean="0"/>
              <a:t>Kooks23@hotmail.co.uk</a:t>
            </a:r>
            <a:endParaRPr lang="en-GB" altLang="en-US" i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4799189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43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14168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316224"/>
            <a:ext cx="2503170" cy="45963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316224"/>
            <a:ext cx="2503170" cy="45963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200" smtClean="0"/>
              <a:t>Big</a:t>
            </a:r>
            <a:r>
              <a:rPr lang="en-GB" altLang="en-US" sz="4400" i="0" smtClean="0"/>
              <a:t>A</a:t>
            </a:r>
            <a:endParaRPr lang="en-GB" altLang="en-US" i="0" smtClean="0"/>
          </a:p>
          <a:p>
            <a:pPr>
              <a:defRPr/>
            </a:pPr>
            <a:r>
              <a:rPr lang="en-GB" altLang="en-US" i="0" smtClean="0"/>
              <a:t>Kooks23@hotmail.co.uk</a:t>
            </a:r>
            <a:endParaRPr lang="en-GB" altLang="en-US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06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544711"/>
            <a:ext cx="250317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324351"/>
            <a:ext cx="2503170" cy="360883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544711"/>
            <a:ext cx="250317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324351"/>
            <a:ext cx="2503170" cy="360883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200" smtClean="0"/>
              <a:t>Big</a:t>
            </a:r>
            <a:r>
              <a:rPr lang="en-GB" altLang="en-US" sz="4400" i="0" smtClean="0"/>
              <a:t>A</a:t>
            </a:r>
            <a:endParaRPr lang="en-GB" altLang="en-US" i="0" smtClean="0"/>
          </a:p>
          <a:p>
            <a:pPr>
              <a:defRPr/>
            </a:pPr>
            <a:r>
              <a:rPr lang="en-GB" altLang="en-US" i="0" smtClean="0"/>
              <a:t>Kooks23@hotmail.co.uk</a:t>
            </a:r>
            <a:endParaRPr lang="en-GB" altLang="en-US" i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13956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38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200" smtClean="0"/>
              <a:t>Big</a:t>
            </a:r>
            <a:r>
              <a:rPr lang="en-GB" altLang="en-US" sz="4400" i="0" smtClean="0"/>
              <a:t>A</a:t>
            </a:r>
            <a:endParaRPr lang="en-GB" altLang="en-US" i="0" smtClean="0"/>
          </a:p>
          <a:p>
            <a:pPr>
              <a:defRPr/>
            </a:pPr>
            <a:r>
              <a:rPr lang="en-GB" altLang="en-US" i="0" smtClean="0"/>
              <a:t>Kooks23@hotmail.co.uk</a:t>
            </a:r>
            <a:endParaRPr lang="en-GB" altLang="en-US" i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13956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200" smtClean="0"/>
              <a:t>Big</a:t>
            </a:r>
            <a:r>
              <a:rPr lang="en-GB" altLang="en-US" sz="4400" i="0" smtClean="0"/>
              <a:t>A</a:t>
            </a:r>
            <a:endParaRPr lang="en-GB" altLang="en-US" i="0" smtClean="0"/>
          </a:p>
          <a:p>
            <a:pPr>
              <a:defRPr/>
            </a:pPr>
            <a:r>
              <a:rPr lang="en-GB" altLang="en-US" i="0" smtClean="0"/>
              <a:t>Kooks23@hotmail.co.uk</a:t>
            </a:r>
            <a:endParaRPr lang="en-GB" altLang="en-US" i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7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1851379"/>
            <a:ext cx="1902599" cy="18288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309510"/>
            <a:ext cx="2891654" cy="652498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041420"/>
            <a:ext cx="1902599" cy="325120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200" smtClean="0"/>
              <a:t>Big</a:t>
            </a:r>
            <a:r>
              <a:rPr lang="en-GB" altLang="en-US" sz="4400" i="0" smtClean="0"/>
              <a:t>A</a:t>
            </a:r>
            <a:endParaRPr lang="en-GB" altLang="en-US" i="0" smtClean="0"/>
          </a:p>
          <a:p>
            <a:pPr>
              <a:defRPr/>
            </a:pPr>
            <a:r>
              <a:rPr lang="en-GB" altLang="en-US" i="0" smtClean="0"/>
              <a:t>Kooks23@hotmail.co.uk</a:t>
            </a:r>
            <a:endParaRPr lang="en-GB" altLang="en-US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3883377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0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511776"/>
            <a:ext cx="2724152" cy="18288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377244"/>
            <a:ext cx="2197097" cy="638951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340576"/>
            <a:ext cx="2724151" cy="24384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3200" smtClean="0"/>
              <a:t>Big</a:t>
            </a:r>
            <a:r>
              <a:rPr lang="en-GB" altLang="en-US" sz="4400" i="0" smtClean="0"/>
              <a:t>A</a:t>
            </a:r>
            <a:endParaRPr lang="en-GB" altLang="en-US" i="0" smtClean="0"/>
          </a:p>
          <a:p>
            <a:pPr>
              <a:defRPr/>
            </a:pPr>
            <a:r>
              <a:rPr lang="en-GB" altLang="en-US" i="0" smtClean="0"/>
              <a:t>Kooks23@hotmail.co.uk</a:t>
            </a:r>
            <a:endParaRPr lang="en-GB" altLang="en-US" i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6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144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320181"/>
            <a:ext cx="5099052" cy="4593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7947378"/>
            <a:ext cx="861212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GB" altLang="en-US" i="1" smtClean="0"/>
              <a:t>Big</a:t>
            </a:r>
            <a:r>
              <a:rPr lang="en-GB" altLang="en-US" sz="4400" smtClean="0"/>
              <a:t>A</a:t>
            </a:r>
            <a:endParaRPr lang="en-GB" altLang="en-US" sz="900" smtClean="0"/>
          </a:p>
          <a:p>
            <a:pPr>
              <a:defRPr/>
            </a:pPr>
            <a:r>
              <a:rPr lang="en-GB" altLang="en-US" sz="900" smtClean="0"/>
              <a:t>Kooks23@hotmail.co.uk</a:t>
            </a:r>
            <a:endParaRPr lang="en-GB" altLang="en-US" sz="9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7947378"/>
            <a:ext cx="3828500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7947378"/>
            <a:ext cx="296633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</p:sldLayoutIdLst>
  <p:hf sldNum="0" hdr="0" ftr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audio" Target="../media/audio18.wav"/><Relationship Id="rId7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16.wav"/><Relationship Id="rId5" Type="http://schemas.openxmlformats.org/officeDocument/2006/relationships/audio" Target="../media/audio14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audio" Target="../media/audio5.wav"/><Relationship Id="rId11" Type="http://schemas.openxmlformats.org/officeDocument/2006/relationships/image" Target="../media/image14.jpeg"/><Relationship Id="rId5" Type="http://schemas.openxmlformats.org/officeDocument/2006/relationships/audio" Target="../media/audio4.wav"/><Relationship Id="rId10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audio" Target="../media/audio9.wav"/><Relationship Id="rId7" Type="http://schemas.openxmlformats.org/officeDocument/2006/relationships/image" Target="../media/image19.w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wmf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22.wm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audio" Target="../media/audio12.wav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audio" Target="../media/audio13.wav"/><Relationship Id="rId9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1.wav"/><Relationship Id="rId7" Type="http://schemas.openxmlformats.org/officeDocument/2006/relationships/audio" Target="../media/audio13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5" Type="http://schemas.openxmlformats.org/officeDocument/2006/relationships/audio" Target="../media/audio16.wav"/><Relationship Id="rId4" Type="http://schemas.openxmlformats.org/officeDocument/2006/relationships/audio" Target="../media/audio15.wav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>
            <a:extLst>
              <a:ext uri="{FF2B5EF4-FFF2-40B4-BE49-F238E27FC236}">
                <a16:creationId xmlns:a16="http://schemas.microsoft.com/office/drawing/2014/main" id="{29613C8E-DC0D-45B7-8305-3EC201AA30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54000"/>
            <a:ext cx="5257800" cy="1884363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The ‘Big A’ Peer Support Pack </a:t>
            </a:r>
            <a:br>
              <a:rPr lang="en-GB" altLang="en-US" sz="2800" dirty="0"/>
            </a:br>
            <a:r>
              <a:rPr lang="en-GB" altLang="en-US" sz="2400" i="1" dirty="0"/>
              <a:t>Using the Resource</a:t>
            </a:r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EB517F68-3532-4762-BF14-27BDE58A31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81075" y="2268538"/>
            <a:ext cx="4949825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1000"/>
              <a:t>The Big A Peer Support pack has been developed as a resource to use in schools with class groups that include someone who has a diagnosis of autism.  The aims of ‘The Big A’ Peer Support Pack are; 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/>
          </a:p>
          <a:p>
            <a:pPr lvl="1" indent="-220663" eaLnBrk="1" hangingPunct="1">
              <a:lnSpc>
                <a:spcPct val="80000"/>
              </a:lnSpc>
            </a:pPr>
            <a:r>
              <a:rPr lang="en-GB" altLang="en-US" sz="1000"/>
              <a:t>To develop an awareness of autism in the peers of students who have autism (including all conditions associated with the autism spectrum)</a:t>
            </a:r>
          </a:p>
          <a:p>
            <a:pPr lvl="1" indent="-220663" eaLnBrk="1" hangingPunct="1">
              <a:lnSpc>
                <a:spcPct val="80000"/>
              </a:lnSpc>
            </a:pPr>
            <a:r>
              <a:rPr lang="en-GB" altLang="en-US" sz="1000"/>
              <a:t>To promote the inclusion of students who have autism through peer support and understanding</a:t>
            </a:r>
          </a:p>
          <a:p>
            <a:pPr lvl="1" indent="-220663" eaLnBrk="1" hangingPunct="1">
              <a:lnSpc>
                <a:spcPct val="80000"/>
              </a:lnSpc>
            </a:pPr>
            <a:r>
              <a:rPr lang="en-GB" altLang="en-US" sz="1000"/>
              <a:t>To foster confidence in students who have autism through looking at the positive aspects of what it can mean and promoting these</a:t>
            </a:r>
          </a:p>
          <a:p>
            <a:pPr lvl="1" indent="-220663" eaLnBrk="1" hangingPunct="1">
              <a:lnSpc>
                <a:spcPct val="80000"/>
              </a:lnSpc>
            </a:pPr>
            <a:r>
              <a:rPr lang="en-GB" altLang="en-US" sz="1000"/>
              <a:t>To improve the self esteem of students who have autism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/>
          </a:p>
          <a:p>
            <a:pPr eaLnBrk="1" hangingPunct="1">
              <a:lnSpc>
                <a:spcPct val="80000"/>
              </a:lnSpc>
            </a:pPr>
            <a:r>
              <a:rPr lang="en-GB" altLang="en-US" sz="1000"/>
              <a:t>Before ‘The Big A’ is used with groups it is important to get the parent/carer permission of the student who has autism and to discuss it with the student themselves.  Some parents and individuals feel uncomfortable about autism being discussed, so sensitivity is needed.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/>
          </a:p>
          <a:p>
            <a:pPr eaLnBrk="1" hangingPunct="1">
              <a:lnSpc>
                <a:spcPct val="80000"/>
              </a:lnSpc>
            </a:pPr>
            <a:r>
              <a:rPr lang="en-GB" altLang="en-US" sz="1000"/>
              <a:t>The materials have been developed with KS2 students in mind, however, they can easily be differentiated up or down to use with other age groups.  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/>
          </a:p>
          <a:p>
            <a:pPr eaLnBrk="1" hangingPunct="1">
              <a:lnSpc>
                <a:spcPct val="80000"/>
              </a:lnSpc>
            </a:pPr>
            <a:r>
              <a:rPr lang="en-GB" altLang="en-US" sz="1000"/>
              <a:t>The first part of the pack (pages 2-13) is designed to be used as a PowerPoint presentation, for a presentation/discussion session with a whole class group.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000"/>
          </a:p>
          <a:p>
            <a:pPr eaLnBrk="1" hangingPunct="1">
              <a:lnSpc>
                <a:spcPct val="80000"/>
              </a:lnSpc>
            </a:pPr>
            <a:r>
              <a:rPr lang="en-GB" altLang="en-US" sz="1000"/>
              <a:t>Following the presentation, the students can also have a copy of the slides (pages 2-13), as a booklet, which they can fill in themselves (the numbers you can see next to the animations will not appear on printed versions or be visible during PowerPoint presentations).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000"/>
          </a:p>
          <a:p>
            <a:pPr eaLnBrk="1" hangingPunct="1">
              <a:lnSpc>
                <a:spcPct val="80000"/>
              </a:lnSpc>
            </a:pPr>
            <a:r>
              <a:rPr lang="en-GB" altLang="en-US" sz="1000"/>
              <a:t>The activities section</a:t>
            </a:r>
            <a:r>
              <a:rPr lang="en-GB" altLang="en-US" sz="1000">
                <a:solidFill>
                  <a:schemeClr val="tx1"/>
                </a:solidFill>
              </a:rPr>
              <a:t> can be used either for whole group discussion points, or in smaller groups with Teaching Assistants.  Activities can be rotated between groups.</a:t>
            </a:r>
          </a:p>
          <a:p>
            <a:pPr eaLnBrk="1" hangingPunct="1">
              <a:lnSpc>
                <a:spcPct val="80000"/>
              </a:lnSpc>
            </a:pPr>
            <a:endParaRPr lang="en-GB" altLang="en-US" sz="100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000">
                <a:solidFill>
                  <a:schemeClr val="tx1"/>
                </a:solidFill>
              </a:rPr>
              <a:t>Lastly, there is an evaluation sheet, which can be used to identify where to go next.</a:t>
            </a:r>
          </a:p>
        </p:txBody>
      </p:sp>
      <p:pic>
        <p:nvPicPr>
          <p:cNvPr id="4099" name="Picture 5" descr="MPj04384650000[1]">
            <a:extLst>
              <a:ext uri="{FF2B5EF4-FFF2-40B4-BE49-F238E27FC236}">
                <a16:creationId xmlns:a16="http://schemas.microsoft.com/office/drawing/2014/main" id="{B0E17E36-B8B9-4ECF-9A62-38BB7DBF45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6394" y="7748560"/>
            <a:ext cx="1875840" cy="10048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Date Placeholder 4">
            <a:extLst>
              <a:ext uri="{FF2B5EF4-FFF2-40B4-BE49-F238E27FC236}">
                <a16:creationId xmlns:a16="http://schemas.microsoft.com/office/drawing/2014/main" id="{26FDD4E0-F0D9-4F1D-8EBC-8D4D6DAE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97425" y="7885113"/>
            <a:ext cx="1603375" cy="64732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741332"/>
            <a:ext cx="1257300" cy="989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8EE2587C-D2B6-4356-853A-BE5482532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Making Friends &amp; Staying Friends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80A88CE-9F8F-4FD6-8B11-4A2654DAED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81075" y="2124075"/>
            <a:ext cx="3240088" cy="1295400"/>
          </a:xfrm>
        </p:spPr>
        <p:txBody>
          <a:bodyPr/>
          <a:lstStyle/>
          <a:p>
            <a:pPr eaLnBrk="1" hangingPunct="1"/>
            <a:r>
              <a:rPr lang="en-GB" altLang="en-US" sz="1400"/>
              <a:t>Autistic people want friends just like everybody else, but they might find it more difficult to make friends, so….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400"/>
          </a:p>
        </p:txBody>
      </p:sp>
      <p:pic>
        <p:nvPicPr>
          <p:cNvPr id="209933" name="Picture 13" descr="MCj03981350000[1]">
            <a:extLst>
              <a:ext uri="{FF2B5EF4-FFF2-40B4-BE49-F238E27FC236}">
                <a16:creationId xmlns:a16="http://schemas.microsoft.com/office/drawing/2014/main" id="{42C42DFF-EEBD-4A14-B2A2-B7D5BF2AADF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4356100"/>
            <a:ext cx="1328738" cy="259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Date Placeholder 5">
            <a:extLst>
              <a:ext uri="{FF2B5EF4-FFF2-40B4-BE49-F238E27FC236}">
                <a16:creationId xmlns:a16="http://schemas.microsoft.com/office/drawing/2014/main" id="{6B40B082-BD79-4FF8-83D2-6A51E544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67502" y="7574710"/>
            <a:ext cx="1285635" cy="745201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09945" name="AutoShape 25">
            <a:extLst>
              <a:ext uri="{FF2B5EF4-FFF2-40B4-BE49-F238E27FC236}">
                <a16:creationId xmlns:a16="http://schemas.microsoft.com/office/drawing/2014/main" id="{2DC6F039-913E-4CCC-AB53-C457BBDA8E98}"/>
              </a:ext>
            </a:extLst>
          </p:cNvPr>
          <p:cNvSpPr>
            <a:spLocks noChangeArrowheads="1"/>
          </p:cNvSpPr>
          <p:nvPr/>
        </p:nvSpPr>
        <p:spPr bwMode="auto">
          <a:xfrm rot="-395935">
            <a:off x="574675" y="7378700"/>
            <a:ext cx="3603625" cy="1236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Ask them to play with me and </a:t>
            </a:r>
          </a:p>
          <a:p>
            <a:pPr algn="ctr" eaLnBrk="1" hangingPunct="1"/>
            <a:r>
              <a:rPr lang="en-GB" altLang="en-US" sz="1400" b="1"/>
              <a:t>my friends.</a:t>
            </a:r>
          </a:p>
        </p:txBody>
      </p:sp>
      <p:sp>
        <p:nvSpPr>
          <p:cNvPr id="209924" name="AutoShape 4">
            <a:extLst>
              <a:ext uri="{FF2B5EF4-FFF2-40B4-BE49-F238E27FC236}">
                <a16:creationId xmlns:a16="http://schemas.microsoft.com/office/drawing/2014/main" id="{883678B8-BE48-4610-9523-F126CCEEE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1619250"/>
            <a:ext cx="2233613" cy="1368425"/>
          </a:xfrm>
          <a:prstGeom prst="cloudCallout">
            <a:avLst>
              <a:gd name="adj1" fmla="val -11338"/>
              <a:gd name="adj2" fmla="val 96519"/>
            </a:avLst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 sz="1400" b="1"/>
          </a:p>
          <a:p>
            <a:pPr algn="ctr" eaLnBrk="1" hangingPunct="1"/>
            <a:r>
              <a:rPr lang="en-GB" altLang="en-US" sz="1400" b="1"/>
              <a:t>What could I do to help?</a:t>
            </a:r>
          </a:p>
        </p:txBody>
      </p:sp>
      <p:sp>
        <p:nvSpPr>
          <p:cNvPr id="209947" name="AutoShape 27">
            <a:extLst>
              <a:ext uri="{FF2B5EF4-FFF2-40B4-BE49-F238E27FC236}">
                <a16:creationId xmlns:a16="http://schemas.microsoft.com/office/drawing/2014/main" id="{56B13BAC-5921-4C0A-B4FC-96D0C9303999}"/>
              </a:ext>
            </a:extLst>
          </p:cNvPr>
          <p:cNvSpPr>
            <a:spLocks noChangeArrowheads="1"/>
          </p:cNvSpPr>
          <p:nvPr/>
        </p:nvSpPr>
        <p:spPr bwMode="auto">
          <a:xfrm rot="-485667">
            <a:off x="823913" y="5203825"/>
            <a:ext cx="3384550" cy="865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Listen when they are saying </a:t>
            </a:r>
          </a:p>
          <a:p>
            <a:pPr algn="ctr" eaLnBrk="1" hangingPunct="1"/>
            <a:r>
              <a:rPr lang="en-GB" altLang="en-US" sz="1400" b="1"/>
              <a:t>something.</a:t>
            </a:r>
          </a:p>
        </p:txBody>
      </p:sp>
      <p:sp>
        <p:nvSpPr>
          <p:cNvPr id="209949" name="AutoShape 29">
            <a:extLst>
              <a:ext uri="{FF2B5EF4-FFF2-40B4-BE49-F238E27FC236}">
                <a16:creationId xmlns:a16="http://schemas.microsoft.com/office/drawing/2014/main" id="{5F27DD65-A1F0-4833-9FB6-943A825C2F4F}"/>
              </a:ext>
            </a:extLst>
          </p:cNvPr>
          <p:cNvSpPr>
            <a:spLocks noChangeArrowheads="1"/>
          </p:cNvSpPr>
          <p:nvPr/>
        </p:nvSpPr>
        <p:spPr bwMode="auto">
          <a:xfrm rot="-408766">
            <a:off x="765175" y="3276600"/>
            <a:ext cx="3240088" cy="1008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Give them help when they need it.</a:t>
            </a:r>
          </a:p>
        </p:txBody>
      </p:sp>
      <p:sp>
        <p:nvSpPr>
          <p:cNvPr id="209948" name="AutoShape 28">
            <a:extLst>
              <a:ext uri="{FF2B5EF4-FFF2-40B4-BE49-F238E27FC236}">
                <a16:creationId xmlns:a16="http://schemas.microsoft.com/office/drawing/2014/main" id="{FAD4BD0C-B6F7-4610-A109-B30722ECC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4284663"/>
            <a:ext cx="3311525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Sit with them at dinner time.</a:t>
            </a:r>
          </a:p>
        </p:txBody>
      </p:sp>
      <p:sp>
        <p:nvSpPr>
          <p:cNvPr id="209950" name="AutoShape 30">
            <a:extLst>
              <a:ext uri="{FF2B5EF4-FFF2-40B4-BE49-F238E27FC236}">
                <a16:creationId xmlns:a16="http://schemas.microsoft.com/office/drawing/2014/main" id="{E243DEAC-CA30-45AB-A4A6-A33154E3916C}"/>
              </a:ext>
            </a:extLst>
          </p:cNvPr>
          <p:cNvSpPr>
            <a:spLocks noChangeArrowheads="1"/>
          </p:cNvSpPr>
          <p:nvPr/>
        </p:nvSpPr>
        <p:spPr bwMode="auto">
          <a:xfrm rot="340735">
            <a:off x="755650" y="6249988"/>
            <a:ext cx="3665538" cy="1146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Include them in conversations – </a:t>
            </a:r>
          </a:p>
          <a:p>
            <a:pPr algn="ctr" eaLnBrk="1" hangingPunct="1"/>
            <a:r>
              <a:rPr lang="en-GB" altLang="en-US" sz="1400" b="1"/>
              <a:t>even if they are talking about different</a:t>
            </a:r>
          </a:p>
          <a:p>
            <a:pPr algn="ctr" eaLnBrk="1" hangingPunct="1"/>
            <a:r>
              <a:rPr lang="en-GB" altLang="en-US" sz="1400" b="1"/>
              <a:t> things to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99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 animBg="1"/>
      <p:bldP spid="209947" grpId="0" animBg="1"/>
      <p:bldP spid="209949" grpId="0" animBg="1"/>
      <p:bldP spid="209948" grpId="0" animBg="1"/>
      <p:bldP spid="2099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F89CA9B2-7BF0-4616-A466-A0C410A7F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3703638"/>
            <a:ext cx="31400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>
            <a:extLst>
              <a:ext uri="{FF2B5EF4-FFF2-40B4-BE49-F238E27FC236}">
                <a16:creationId xmlns:a16="http://schemas.microsoft.com/office/drawing/2014/main" id="{4CC47926-4D4F-44EB-AD96-D8C95D498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5194" y="831303"/>
            <a:ext cx="5099051" cy="1738489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The Good Things About Autism</a:t>
            </a:r>
          </a:p>
        </p:txBody>
      </p:sp>
      <p:sp>
        <p:nvSpPr>
          <p:cNvPr id="14339" name="Date Placeholder 4">
            <a:extLst>
              <a:ext uri="{FF2B5EF4-FFF2-40B4-BE49-F238E27FC236}">
                <a16:creationId xmlns:a16="http://schemas.microsoft.com/office/drawing/2014/main" id="{F6AA9F5C-7DB6-4123-8564-5A0447BF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67502" y="7740352"/>
            <a:ext cx="1325793" cy="57955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13004" name="AutoShape 12">
            <a:extLst>
              <a:ext uri="{FF2B5EF4-FFF2-40B4-BE49-F238E27FC236}">
                <a16:creationId xmlns:a16="http://schemas.microsoft.com/office/drawing/2014/main" id="{451A4DAE-F696-4EB3-84A0-CF7E54C3B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2627313"/>
            <a:ext cx="2303462" cy="1223962"/>
          </a:xfrm>
          <a:prstGeom prst="wedgeEllipseCallout">
            <a:avLst>
              <a:gd name="adj1" fmla="val 41384"/>
              <a:gd name="adj2" fmla="val 71014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People with autism don’t often tell lies.</a:t>
            </a:r>
          </a:p>
        </p:txBody>
      </p:sp>
      <p:sp>
        <p:nvSpPr>
          <p:cNvPr id="213005" name="AutoShape 13">
            <a:extLst>
              <a:ext uri="{FF2B5EF4-FFF2-40B4-BE49-F238E27FC236}">
                <a16:creationId xmlns:a16="http://schemas.microsoft.com/office/drawing/2014/main" id="{E41C385B-152F-48CA-8BE9-4E2D2AED8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863" y="6337300"/>
            <a:ext cx="2420937" cy="1295400"/>
          </a:xfrm>
          <a:prstGeom prst="wedgeEllipseCallout">
            <a:avLst>
              <a:gd name="adj1" fmla="val -36231"/>
              <a:gd name="adj2" fmla="val -82597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People with autism can make great friends.</a:t>
            </a:r>
          </a:p>
        </p:txBody>
      </p:sp>
      <p:sp>
        <p:nvSpPr>
          <p:cNvPr id="213006" name="AutoShape 14">
            <a:extLst>
              <a:ext uri="{FF2B5EF4-FFF2-40B4-BE49-F238E27FC236}">
                <a16:creationId xmlns:a16="http://schemas.microsoft.com/office/drawing/2014/main" id="{0D5FD273-6ADD-4364-A976-2E0714BDD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6084888"/>
            <a:ext cx="2303463" cy="1223962"/>
          </a:xfrm>
          <a:prstGeom prst="wedgeEllipseCallout">
            <a:avLst>
              <a:gd name="adj1" fmla="val 46556"/>
              <a:gd name="adj2" fmla="val -84370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People with autism can have terrific memories.</a:t>
            </a:r>
          </a:p>
        </p:txBody>
      </p:sp>
      <p:sp>
        <p:nvSpPr>
          <p:cNvPr id="213007" name="AutoShape 15">
            <a:extLst>
              <a:ext uri="{FF2B5EF4-FFF2-40B4-BE49-F238E27FC236}">
                <a16:creationId xmlns:a16="http://schemas.microsoft.com/office/drawing/2014/main" id="{93ADE95B-9FC1-4A13-B327-667420053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3" y="2268538"/>
            <a:ext cx="2303462" cy="1223962"/>
          </a:xfrm>
          <a:prstGeom prst="wedgeEllipseCallout">
            <a:avLst>
              <a:gd name="adj1" fmla="val -38079"/>
              <a:gd name="adj2" fmla="val 94745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People with autism are interesting people.</a:t>
            </a:r>
          </a:p>
        </p:txBody>
      </p:sp>
      <p:sp>
        <p:nvSpPr>
          <p:cNvPr id="213008" name="AutoShape 16">
            <a:extLst>
              <a:ext uri="{FF2B5EF4-FFF2-40B4-BE49-F238E27FC236}">
                <a16:creationId xmlns:a16="http://schemas.microsoft.com/office/drawing/2014/main" id="{6F056A48-C205-4074-81B1-CC5863F8E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856" y="7074545"/>
            <a:ext cx="2303463" cy="1223962"/>
          </a:xfrm>
          <a:prstGeom prst="wedgeEllipseCallout">
            <a:avLst>
              <a:gd name="adj1" fmla="val 8787"/>
              <a:gd name="adj2" fmla="val -136250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/>
              <a:t>People with autism have some great ideas.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13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13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13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4" grpId="0" animBg="1"/>
      <p:bldP spid="213005" grpId="0" animBg="1"/>
      <p:bldP spid="213006" grpId="0" animBg="1"/>
      <p:bldP spid="213007" grpId="0" animBg="1"/>
      <p:bldP spid="21300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852C744B-0682-445A-9CA8-2A3AB2C7597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Historic famous people who might have been autistic</a:t>
            </a:r>
          </a:p>
        </p:txBody>
      </p:sp>
      <p:pic>
        <p:nvPicPr>
          <p:cNvPr id="177161" name="Picture 9" descr="105718~Portrait-of-Hans-Christian-Andersen-Posters">
            <a:extLst>
              <a:ext uri="{FF2B5EF4-FFF2-40B4-BE49-F238E27FC236}">
                <a16:creationId xmlns:a16="http://schemas.microsoft.com/office/drawing/2014/main" id="{129D1D36-7F8D-4FDF-8D81-ED439F99C3B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300" y="3924300"/>
            <a:ext cx="2155825" cy="2879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64" name="Picture 12" descr="VanGogh_VanGogh">
            <a:extLst>
              <a:ext uri="{FF2B5EF4-FFF2-40B4-BE49-F238E27FC236}">
                <a16:creationId xmlns:a16="http://schemas.microsoft.com/office/drawing/2014/main" id="{8E65E376-D671-4CBD-A146-F4F14A118B5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5400" y="4643438"/>
            <a:ext cx="200025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167" name="Picture 15" descr="mozart_portrait">
            <a:extLst>
              <a:ext uri="{FF2B5EF4-FFF2-40B4-BE49-F238E27FC236}">
                <a16:creationId xmlns:a16="http://schemas.microsoft.com/office/drawing/2014/main" id="{E141460D-D3A8-406F-9D9E-A488D8FEDFD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7063" y="4211638"/>
            <a:ext cx="2133600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Date Placeholder 6">
            <a:extLst>
              <a:ext uri="{FF2B5EF4-FFF2-40B4-BE49-F238E27FC236}">
                <a16:creationId xmlns:a16="http://schemas.microsoft.com/office/drawing/2014/main" id="{84C93410-583C-467A-9ECF-BC1186CBF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67502" y="7812360"/>
            <a:ext cx="1541817" cy="507551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7172" name="Picture 20" descr="image?id=84704&amp;rendTypeId=4">
            <a:extLst>
              <a:ext uri="{FF2B5EF4-FFF2-40B4-BE49-F238E27FC236}">
                <a16:creationId xmlns:a16="http://schemas.microsoft.com/office/drawing/2014/main" id="{B353524D-3CF1-4FDC-A365-9205C3161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778000"/>
            <a:ext cx="368141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The%20Arts">
            <a:extLst>
              <a:ext uri="{FF2B5EF4-FFF2-40B4-BE49-F238E27FC236}">
                <a16:creationId xmlns:a16="http://schemas.microsoft.com/office/drawing/2014/main" id="{BB951490-3605-4FCD-8018-CA641A399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254250"/>
            <a:ext cx="3167063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7173" name="Group 21">
            <a:extLst>
              <a:ext uri="{FF2B5EF4-FFF2-40B4-BE49-F238E27FC236}">
                <a16:creationId xmlns:a16="http://schemas.microsoft.com/office/drawing/2014/main" id="{562E9A5B-1793-4307-8595-32E0C9957175}"/>
              </a:ext>
            </a:extLst>
          </p:cNvPr>
          <p:cNvGrpSpPr>
            <a:grpSpLocks/>
          </p:cNvGrpSpPr>
          <p:nvPr/>
        </p:nvGrpSpPr>
        <p:grpSpPr bwMode="auto">
          <a:xfrm>
            <a:off x="-171400" y="6624242"/>
            <a:ext cx="5157788" cy="1871662"/>
            <a:chOff x="0" y="4377"/>
            <a:chExt cx="3249" cy="1179"/>
          </a:xfrm>
        </p:grpSpPr>
        <p:pic>
          <p:nvPicPr>
            <p:cNvPr id="15370" name="Picture 6" descr="child 1">
              <a:extLst>
                <a:ext uri="{FF2B5EF4-FFF2-40B4-BE49-F238E27FC236}">
                  <a16:creationId xmlns:a16="http://schemas.microsoft.com/office/drawing/2014/main" id="{166FE698-74AD-452C-9D35-3C17A9934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7"/>
              <a:ext cx="1362" cy="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71" name="AutoShape 5">
              <a:extLst>
                <a:ext uri="{FF2B5EF4-FFF2-40B4-BE49-F238E27FC236}">
                  <a16:creationId xmlns:a16="http://schemas.microsoft.com/office/drawing/2014/main" id="{33E0A035-4BBF-4EFD-B498-BCDD44603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0" y="4694"/>
              <a:ext cx="1769" cy="862"/>
            </a:xfrm>
            <a:prstGeom prst="wedgeEllipseCallout">
              <a:avLst>
                <a:gd name="adj1" fmla="val -82560"/>
                <a:gd name="adj2" fmla="val -51394"/>
              </a:avLst>
            </a:prstGeom>
            <a:solidFill>
              <a:schemeClr val="accent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en-US" sz="1400" b="1"/>
                <a:t>Have you heard of these people?  It is thought that they had autism too!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7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7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7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7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1">
            <a:extLst>
              <a:ext uri="{FF2B5EF4-FFF2-40B4-BE49-F238E27FC236}">
                <a16:creationId xmlns:a16="http://schemas.microsoft.com/office/drawing/2014/main" id="{F8BC6664-74C7-4879-A102-DDF9CE30D4AB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Thanks for Taking Part</a:t>
            </a:r>
          </a:p>
        </p:txBody>
      </p:sp>
      <p:pic>
        <p:nvPicPr>
          <p:cNvPr id="167948" name="Picture 12" descr="MPj04358750000[1]">
            <a:extLst>
              <a:ext uri="{FF2B5EF4-FFF2-40B4-BE49-F238E27FC236}">
                <a16:creationId xmlns:a16="http://schemas.microsoft.com/office/drawing/2014/main" id="{F413313E-1949-46C1-A670-3A0A63E8D78C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3022951"/>
            <a:ext cx="4917893" cy="32772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Date Placeholder 6">
            <a:extLst>
              <a:ext uri="{FF2B5EF4-FFF2-40B4-BE49-F238E27FC236}">
                <a16:creationId xmlns:a16="http://schemas.microsoft.com/office/drawing/2014/main" id="{3460812D-BEE4-4C0D-AE19-0553898E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9080" y="7596336"/>
            <a:ext cx="1479635" cy="72357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720EF097-16DC-4442-92D5-3F3431142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Activities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F68901C-6A73-4D77-9079-1BBCD1234D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000"/>
              <a:t>True &amp; False Autism Cards</a:t>
            </a:r>
          </a:p>
          <a:p>
            <a:pPr eaLnBrk="1" hangingPunct="1"/>
            <a:endParaRPr lang="en-GB" altLang="en-US" sz="2000"/>
          </a:p>
          <a:p>
            <a:pPr eaLnBrk="1" hangingPunct="1"/>
            <a:r>
              <a:rPr lang="en-GB" altLang="en-US" sz="2000"/>
              <a:t>Making a Poster About Autism</a:t>
            </a:r>
          </a:p>
          <a:p>
            <a:pPr eaLnBrk="1" hangingPunct="1"/>
            <a:endParaRPr lang="en-GB" altLang="en-US" sz="2000"/>
          </a:p>
          <a:p>
            <a:pPr eaLnBrk="1" hangingPunct="1"/>
            <a:r>
              <a:rPr lang="en-GB" altLang="en-US" sz="2000"/>
              <a:t>Evaluation Sheets</a:t>
            </a:r>
          </a:p>
        </p:txBody>
      </p:sp>
      <p:sp>
        <p:nvSpPr>
          <p:cNvPr id="17410" name="Date Placeholder 3">
            <a:extLst>
              <a:ext uri="{FF2B5EF4-FFF2-40B4-BE49-F238E27FC236}">
                <a16:creationId xmlns:a16="http://schemas.microsoft.com/office/drawing/2014/main" id="{00CE93D0-CA23-4BEA-A3C6-4891DD39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05064" y="7308304"/>
            <a:ext cx="1623651" cy="101160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1">
            <a:extLst>
              <a:ext uri="{FF2B5EF4-FFF2-40B4-BE49-F238E27FC236}">
                <a16:creationId xmlns:a16="http://schemas.microsoft.com/office/drawing/2014/main" id="{261ACAD8-0423-4133-B39A-8506B10A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67502" y="7812360"/>
            <a:ext cx="1685685" cy="507551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726E9312-F261-4D05-ABF8-ADEE9053C93D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81075" y="250825"/>
            <a:ext cx="5876925" cy="2036763"/>
          </a:xfrm>
        </p:spPr>
        <p:txBody>
          <a:bodyPr/>
          <a:lstStyle/>
          <a:p>
            <a:pPr eaLnBrk="1" hangingPunct="1"/>
            <a:r>
              <a:rPr lang="en-GB" altLang="en-US" sz="2800"/>
              <a:t>True or False Cards About Autism</a:t>
            </a:r>
          </a:p>
        </p:txBody>
      </p:sp>
      <p:sp>
        <p:nvSpPr>
          <p:cNvPr id="18436" name="AutoShape 25">
            <a:extLst>
              <a:ext uri="{FF2B5EF4-FFF2-40B4-BE49-F238E27FC236}">
                <a16:creationId xmlns:a16="http://schemas.microsoft.com/office/drawing/2014/main" id="{F5EB14BB-F54B-4C5C-9D06-4EBA72246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6156325"/>
            <a:ext cx="2663825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Autism means that </a:t>
            </a:r>
          </a:p>
          <a:p>
            <a:pPr algn="ctr" eaLnBrk="1" hangingPunct="1"/>
            <a:r>
              <a:rPr lang="en-GB" altLang="en-US" b="1"/>
              <a:t>people might </a:t>
            </a:r>
          </a:p>
          <a:p>
            <a:pPr algn="ctr" eaLnBrk="1" hangingPunct="1"/>
            <a:r>
              <a:rPr lang="en-GB" altLang="en-US" b="1"/>
              <a:t>have trouble </a:t>
            </a:r>
          </a:p>
          <a:p>
            <a:pPr algn="ctr" eaLnBrk="1" hangingPunct="1"/>
            <a:r>
              <a:rPr lang="en-GB" altLang="en-US" b="1"/>
              <a:t>understanding </a:t>
            </a:r>
          </a:p>
          <a:p>
            <a:pPr algn="ctr" eaLnBrk="1" hangingPunct="1"/>
            <a:r>
              <a:rPr lang="en-GB" altLang="en-US" b="1"/>
              <a:t>other people?</a:t>
            </a:r>
          </a:p>
        </p:txBody>
      </p:sp>
      <p:sp>
        <p:nvSpPr>
          <p:cNvPr id="18437" name="AutoShape 26">
            <a:extLst>
              <a:ext uri="{FF2B5EF4-FFF2-40B4-BE49-F238E27FC236}">
                <a16:creationId xmlns:a16="http://schemas.microsoft.com/office/drawing/2014/main" id="{59A80F0C-0E68-4356-BCAE-0B307A795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2124075"/>
            <a:ext cx="2663825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Autism is</a:t>
            </a:r>
          </a:p>
          <a:p>
            <a:pPr algn="ctr" eaLnBrk="1" hangingPunct="1"/>
            <a:r>
              <a:rPr lang="en-GB" altLang="en-US" b="1"/>
              <a:t>invisible and no</a:t>
            </a:r>
          </a:p>
          <a:p>
            <a:pPr algn="ctr" eaLnBrk="1" hangingPunct="1"/>
            <a:r>
              <a:rPr lang="en-GB" altLang="en-US" b="1"/>
              <a:t>one can see it?</a:t>
            </a:r>
          </a:p>
        </p:txBody>
      </p:sp>
      <p:sp>
        <p:nvSpPr>
          <p:cNvPr id="18438" name="AutoShape 27">
            <a:extLst>
              <a:ext uri="{FF2B5EF4-FFF2-40B4-BE49-F238E27FC236}">
                <a16:creationId xmlns:a16="http://schemas.microsoft.com/office/drawing/2014/main" id="{B2DF0E42-A67D-4355-BC61-42D371A0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2124075"/>
            <a:ext cx="2663825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Autism affects</a:t>
            </a:r>
          </a:p>
          <a:p>
            <a:pPr algn="ctr" eaLnBrk="1" hangingPunct="1"/>
            <a:r>
              <a:rPr lang="en-GB" altLang="en-US" b="1"/>
              <a:t>the way people</a:t>
            </a:r>
          </a:p>
          <a:p>
            <a:pPr algn="ctr" eaLnBrk="1" hangingPunct="1"/>
            <a:r>
              <a:rPr lang="en-GB" altLang="en-US" b="1"/>
              <a:t>think?</a:t>
            </a:r>
          </a:p>
        </p:txBody>
      </p:sp>
      <p:sp>
        <p:nvSpPr>
          <p:cNvPr id="18439" name="AutoShape 28">
            <a:extLst>
              <a:ext uri="{FF2B5EF4-FFF2-40B4-BE49-F238E27FC236}">
                <a16:creationId xmlns:a16="http://schemas.microsoft.com/office/drawing/2014/main" id="{90A96EB5-622C-4290-863E-38A5B6E6F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4140200"/>
            <a:ext cx="2663825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People who have </a:t>
            </a:r>
          </a:p>
          <a:p>
            <a:pPr algn="ctr" eaLnBrk="1" hangingPunct="1"/>
            <a:r>
              <a:rPr lang="en-GB" altLang="en-US" b="1"/>
              <a:t>autism can’t do what</a:t>
            </a:r>
          </a:p>
          <a:p>
            <a:pPr algn="ctr" eaLnBrk="1" hangingPunct="1"/>
            <a:r>
              <a:rPr lang="en-GB" altLang="en-US" b="1"/>
              <a:t>other people do?</a:t>
            </a:r>
          </a:p>
        </p:txBody>
      </p:sp>
      <p:sp>
        <p:nvSpPr>
          <p:cNvPr id="18440" name="AutoShape 29">
            <a:extLst>
              <a:ext uri="{FF2B5EF4-FFF2-40B4-BE49-F238E27FC236}">
                <a16:creationId xmlns:a16="http://schemas.microsoft.com/office/drawing/2014/main" id="{E6DBC896-6465-40F4-9CF3-240B009AC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4140200"/>
            <a:ext cx="2663825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Autism means that </a:t>
            </a:r>
          </a:p>
          <a:p>
            <a:pPr algn="ctr" eaLnBrk="1" hangingPunct="1"/>
            <a:r>
              <a:rPr lang="en-GB" altLang="en-US" b="1"/>
              <a:t>people have </a:t>
            </a:r>
          </a:p>
          <a:p>
            <a:pPr algn="ctr" eaLnBrk="1" hangingPunct="1"/>
            <a:r>
              <a:rPr lang="en-GB" altLang="en-US" b="1"/>
              <a:t>something wrong </a:t>
            </a:r>
          </a:p>
          <a:p>
            <a:pPr algn="ctr" eaLnBrk="1" hangingPunct="1"/>
            <a:r>
              <a:rPr lang="en-GB" altLang="en-US" b="1"/>
              <a:t>with them?</a:t>
            </a:r>
          </a:p>
        </p:txBody>
      </p:sp>
      <p:sp>
        <p:nvSpPr>
          <p:cNvPr id="18441" name="AutoShape 30">
            <a:extLst>
              <a:ext uri="{FF2B5EF4-FFF2-40B4-BE49-F238E27FC236}">
                <a16:creationId xmlns:a16="http://schemas.microsoft.com/office/drawing/2014/main" id="{8D9B1198-DAB0-46BD-AB60-34442FF6D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6156325"/>
            <a:ext cx="2663825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Autism means that </a:t>
            </a:r>
          </a:p>
          <a:p>
            <a:pPr algn="ctr" eaLnBrk="1" hangingPunct="1"/>
            <a:r>
              <a:rPr lang="en-GB" altLang="en-US" b="1"/>
              <a:t>people might do some </a:t>
            </a:r>
          </a:p>
          <a:p>
            <a:pPr algn="ctr" eaLnBrk="1" hangingPunct="1"/>
            <a:r>
              <a:rPr lang="en-GB" altLang="en-US" b="1"/>
              <a:t>things differently</a:t>
            </a:r>
          </a:p>
          <a:p>
            <a:pPr algn="ctr" eaLnBrk="1" hangingPunct="1"/>
            <a:r>
              <a:rPr lang="en-GB" altLang="en-US" b="1"/>
              <a:t>from me?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1">
            <a:extLst>
              <a:ext uri="{FF2B5EF4-FFF2-40B4-BE49-F238E27FC236}">
                <a16:creationId xmlns:a16="http://schemas.microsoft.com/office/drawing/2014/main" id="{CBDCB954-FD91-447B-8131-AAF885840A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67503" y="8027988"/>
            <a:ext cx="1830148" cy="291923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5CB16E19-7FD0-49A7-97D1-44E54F8E47FD}"/>
              </a:ext>
            </a:extLst>
          </p:cNvPr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981075" y="250825"/>
            <a:ext cx="5876925" cy="2036763"/>
          </a:xfrm>
        </p:spPr>
        <p:txBody>
          <a:bodyPr/>
          <a:lstStyle/>
          <a:p>
            <a:pPr eaLnBrk="1" hangingPunct="1"/>
            <a:r>
              <a:rPr lang="en-GB" altLang="en-US" sz="2800"/>
              <a:t>True or False Cards About Autism</a:t>
            </a:r>
          </a:p>
        </p:txBody>
      </p:sp>
      <p:sp>
        <p:nvSpPr>
          <p:cNvPr id="19460" name="AutoShape 3">
            <a:extLst>
              <a:ext uri="{FF2B5EF4-FFF2-40B4-BE49-F238E27FC236}">
                <a16:creationId xmlns:a16="http://schemas.microsoft.com/office/drawing/2014/main" id="{06698327-2EFC-4652-A574-72D9CE067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6156325"/>
            <a:ext cx="2663825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Autism means that</a:t>
            </a:r>
          </a:p>
          <a:p>
            <a:pPr algn="ctr" eaLnBrk="1" hangingPunct="1"/>
            <a:r>
              <a:rPr lang="en-GB" altLang="en-US" b="1"/>
              <a:t>people won’t be able</a:t>
            </a:r>
          </a:p>
          <a:p>
            <a:pPr algn="ctr" eaLnBrk="1" hangingPunct="1"/>
            <a:r>
              <a:rPr lang="en-GB" altLang="en-US" b="1"/>
              <a:t>to make friends?</a:t>
            </a:r>
          </a:p>
        </p:txBody>
      </p:sp>
      <p:sp>
        <p:nvSpPr>
          <p:cNvPr id="19461" name="AutoShape 4">
            <a:extLst>
              <a:ext uri="{FF2B5EF4-FFF2-40B4-BE49-F238E27FC236}">
                <a16:creationId xmlns:a16="http://schemas.microsoft.com/office/drawing/2014/main" id="{16C4C7AF-E1E8-4B1D-A19D-C61CCB8BC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2124075"/>
            <a:ext cx="2663825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People who have</a:t>
            </a:r>
          </a:p>
          <a:p>
            <a:pPr algn="ctr" eaLnBrk="1" hangingPunct="1"/>
            <a:r>
              <a:rPr lang="en-GB" altLang="en-US" b="1"/>
              <a:t>autism have it </a:t>
            </a:r>
          </a:p>
          <a:p>
            <a:pPr algn="ctr" eaLnBrk="1" hangingPunct="1"/>
            <a:r>
              <a:rPr lang="en-GB" altLang="en-US" b="1"/>
              <a:t>all their life?</a:t>
            </a:r>
          </a:p>
        </p:txBody>
      </p:sp>
      <p:sp>
        <p:nvSpPr>
          <p:cNvPr id="19462" name="AutoShape 5">
            <a:extLst>
              <a:ext uri="{FF2B5EF4-FFF2-40B4-BE49-F238E27FC236}">
                <a16:creationId xmlns:a16="http://schemas.microsoft.com/office/drawing/2014/main" id="{D56670EB-4F79-4DD3-B79C-9EFD7FF8D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2124075"/>
            <a:ext cx="2663825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Autism means</a:t>
            </a:r>
          </a:p>
          <a:p>
            <a:pPr algn="ctr" eaLnBrk="1" hangingPunct="1"/>
            <a:r>
              <a:rPr lang="en-GB" altLang="en-US" b="1"/>
              <a:t>That people will</a:t>
            </a:r>
          </a:p>
          <a:p>
            <a:pPr algn="ctr" eaLnBrk="1" hangingPunct="1"/>
            <a:r>
              <a:rPr lang="en-GB" altLang="en-US" b="1"/>
              <a:t>be really great at</a:t>
            </a:r>
          </a:p>
          <a:p>
            <a:pPr algn="ctr" eaLnBrk="1" hangingPunct="1"/>
            <a:r>
              <a:rPr lang="en-GB" altLang="en-US" b="1"/>
              <a:t> some things?</a:t>
            </a:r>
          </a:p>
        </p:txBody>
      </p:sp>
      <p:sp>
        <p:nvSpPr>
          <p:cNvPr id="19463" name="AutoShape 6">
            <a:extLst>
              <a:ext uri="{FF2B5EF4-FFF2-40B4-BE49-F238E27FC236}">
                <a16:creationId xmlns:a16="http://schemas.microsoft.com/office/drawing/2014/main" id="{9E96E0B0-C791-4924-A663-E44FD5D66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4140200"/>
            <a:ext cx="2663825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People who have </a:t>
            </a:r>
          </a:p>
          <a:p>
            <a:pPr algn="ctr" eaLnBrk="1" hangingPunct="1"/>
            <a:r>
              <a:rPr lang="en-GB" altLang="en-US" b="1"/>
              <a:t>autism don’t want to </a:t>
            </a:r>
          </a:p>
          <a:p>
            <a:pPr algn="ctr" eaLnBrk="1" hangingPunct="1"/>
            <a:r>
              <a:rPr lang="en-GB" altLang="en-US" b="1"/>
              <a:t>join in?</a:t>
            </a:r>
          </a:p>
        </p:txBody>
      </p:sp>
      <p:sp>
        <p:nvSpPr>
          <p:cNvPr id="19464" name="AutoShape 7">
            <a:extLst>
              <a:ext uri="{FF2B5EF4-FFF2-40B4-BE49-F238E27FC236}">
                <a16:creationId xmlns:a16="http://schemas.microsoft.com/office/drawing/2014/main" id="{61AB9A7E-CFEF-4B00-A94F-CC3B2A453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4140200"/>
            <a:ext cx="2663825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Autism means that</a:t>
            </a:r>
          </a:p>
          <a:p>
            <a:pPr algn="ctr" eaLnBrk="1" hangingPunct="1"/>
            <a:r>
              <a:rPr lang="en-GB" altLang="en-US" b="1"/>
              <a:t>making friends might</a:t>
            </a:r>
          </a:p>
          <a:p>
            <a:pPr algn="ctr" eaLnBrk="1" hangingPunct="1"/>
            <a:r>
              <a:rPr lang="en-GB" altLang="en-US" b="1"/>
              <a:t>be difficult?</a:t>
            </a:r>
          </a:p>
        </p:txBody>
      </p:sp>
      <p:sp>
        <p:nvSpPr>
          <p:cNvPr id="19465" name="AutoShape 8">
            <a:extLst>
              <a:ext uri="{FF2B5EF4-FFF2-40B4-BE49-F238E27FC236}">
                <a16:creationId xmlns:a16="http://schemas.microsoft.com/office/drawing/2014/main" id="{BFB7A692-754E-44CC-8311-6666D2F3C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6156325"/>
            <a:ext cx="2663825" cy="18716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/>
              <a:t>Autism means</a:t>
            </a:r>
          </a:p>
          <a:p>
            <a:pPr algn="ctr" eaLnBrk="1" hangingPunct="1"/>
            <a:r>
              <a:rPr lang="en-GB" altLang="en-US" b="1"/>
              <a:t>that people won’t </a:t>
            </a:r>
          </a:p>
          <a:p>
            <a:pPr algn="ctr" eaLnBrk="1" hangingPunct="1"/>
            <a:r>
              <a:rPr lang="en-GB" altLang="en-US" b="1"/>
              <a:t>be as clever as </a:t>
            </a:r>
          </a:p>
          <a:p>
            <a:pPr algn="ctr" eaLnBrk="1" hangingPunct="1"/>
            <a:r>
              <a:rPr lang="en-GB" altLang="en-US" b="1"/>
              <a:t>other people?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E05A39F6-64C8-42EA-B3B8-7D4D98F5F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737" y="399503"/>
            <a:ext cx="5099051" cy="1738489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Make a Poster About Autism</a:t>
            </a:r>
            <a:r>
              <a:rPr lang="en-GB" altLang="en-US" sz="2000" dirty="0"/>
              <a:t/>
            </a:r>
            <a:br>
              <a:rPr lang="en-GB" altLang="en-US" sz="2000" dirty="0"/>
            </a:br>
            <a:r>
              <a:rPr lang="en-GB" altLang="en-US" sz="2000" dirty="0"/>
              <a:t/>
            </a:r>
            <a:br>
              <a:rPr lang="en-GB" altLang="en-US" sz="2000" dirty="0"/>
            </a:br>
            <a:r>
              <a:rPr lang="en-GB" altLang="en-US" sz="2000" dirty="0"/>
              <a:t>Use the following pages to make a poster about the things you know about autism.</a:t>
            </a:r>
            <a:endParaRPr lang="en-GB" altLang="en-US" sz="2800" dirty="0"/>
          </a:p>
        </p:txBody>
      </p:sp>
      <p:sp>
        <p:nvSpPr>
          <p:cNvPr id="20482" name="Date Placeholder 3">
            <a:extLst>
              <a:ext uri="{FF2B5EF4-FFF2-40B4-BE49-F238E27FC236}">
                <a16:creationId xmlns:a16="http://schemas.microsoft.com/office/drawing/2014/main" id="{AF6D2DBE-C703-49C7-B38F-CC3069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67502" y="7812088"/>
            <a:ext cx="1613825" cy="507823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4" name="AutoShape 4">
            <a:extLst>
              <a:ext uri="{FF2B5EF4-FFF2-40B4-BE49-F238E27FC236}">
                <a16:creationId xmlns:a16="http://schemas.microsoft.com/office/drawing/2014/main" id="{F1E549A1-8491-438B-B7DE-C9B8F6384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2124075"/>
            <a:ext cx="2808288" cy="2592388"/>
          </a:xfrm>
          <a:prstGeom prst="wedgeRoundRectCallout">
            <a:avLst>
              <a:gd name="adj1" fmla="val 47458"/>
              <a:gd name="adj2" fmla="val 61634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/>
              <a:t>Autism means that…</a:t>
            </a:r>
          </a:p>
        </p:txBody>
      </p:sp>
      <p:sp>
        <p:nvSpPr>
          <p:cNvPr id="20485" name="AutoShape 6">
            <a:extLst>
              <a:ext uri="{FF2B5EF4-FFF2-40B4-BE49-F238E27FC236}">
                <a16:creationId xmlns:a16="http://schemas.microsoft.com/office/drawing/2014/main" id="{F44DA9FC-6904-456E-A7B4-96222495E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5076825"/>
            <a:ext cx="2808287" cy="2735263"/>
          </a:xfrm>
          <a:prstGeom prst="wedgeRoundRectCallout">
            <a:avLst>
              <a:gd name="adj1" fmla="val -42426"/>
              <a:gd name="adj2" fmla="val 73620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/>
              <a:t>Autism can make people good at…</a:t>
            </a:r>
          </a:p>
        </p:txBody>
      </p:sp>
      <p:sp>
        <p:nvSpPr>
          <p:cNvPr id="20486" name="AutoShape 7">
            <a:extLst>
              <a:ext uri="{FF2B5EF4-FFF2-40B4-BE49-F238E27FC236}">
                <a16:creationId xmlns:a16="http://schemas.microsoft.com/office/drawing/2014/main" id="{68051B81-E7EC-4DBB-8EE7-95F90502C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2124075"/>
            <a:ext cx="2808287" cy="2519363"/>
          </a:xfrm>
          <a:prstGeom prst="wedgeRoundRectCallout">
            <a:avLst>
              <a:gd name="adj1" fmla="val -49380"/>
              <a:gd name="adj2" fmla="val 64806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/>
              <a:t>People who have autism…</a:t>
            </a:r>
          </a:p>
        </p:txBody>
      </p:sp>
      <p:sp>
        <p:nvSpPr>
          <p:cNvPr id="20487" name="AutoShape 8">
            <a:extLst>
              <a:ext uri="{FF2B5EF4-FFF2-40B4-BE49-F238E27FC236}">
                <a16:creationId xmlns:a16="http://schemas.microsoft.com/office/drawing/2014/main" id="{F8AAFD17-6341-42B0-9BCE-BC5AD6A6F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5076825"/>
            <a:ext cx="2808288" cy="2735263"/>
          </a:xfrm>
          <a:prstGeom prst="wedgeRoundRectCallout">
            <a:avLst>
              <a:gd name="adj1" fmla="val 41690"/>
              <a:gd name="adj2" fmla="val 71708"/>
              <a:gd name="adj3" fmla="val 16667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000" b="1"/>
              <a:t>Something you need to know about autism is…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>
            <a:extLst>
              <a:ext uri="{FF2B5EF4-FFF2-40B4-BE49-F238E27FC236}">
                <a16:creationId xmlns:a16="http://schemas.microsoft.com/office/drawing/2014/main" id="{55B7EB00-2F1D-4627-8EBF-F6D4EE0192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67503" y="7739064"/>
            <a:ext cx="1396760" cy="58084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1507" name="Group 6">
            <a:extLst>
              <a:ext uri="{FF2B5EF4-FFF2-40B4-BE49-F238E27FC236}">
                <a16:creationId xmlns:a16="http://schemas.microsoft.com/office/drawing/2014/main" id="{75B42A8C-A91A-49F2-98A2-853276F7C5A6}"/>
              </a:ext>
            </a:extLst>
          </p:cNvPr>
          <p:cNvGrpSpPr>
            <a:grpSpLocks/>
          </p:cNvGrpSpPr>
          <p:nvPr/>
        </p:nvGrpSpPr>
        <p:grpSpPr bwMode="auto">
          <a:xfrm>
            <a:off x="765175" y="2484438"/>
            <a:ext cx="5616575" cy="1511300"/>
            <a:chOff x="482" y="1655"/>
            <a:chExt cx="3538" cy="907"/>
          </a:xfrm>
        </p:grpSpPr>
        <p:sp>
          <p:nvSpPr>
            <p:cNvPr id="21513" name="AutoShape 4">
              <a:extLst>
                <a:ext uri="{FF2B5EF4-FFF2-40B4-BE49-F238E27FC236}">
                  <a16:creationId xmlns:a16="http://schemas.microsoft.com/office/drawing/2014/main" id="{0C6A499D-E4F4-489B-8C6D-B47419136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" y="1655"/>
              <a:ext cx="3538" cy="907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  <p:sp>
          <p:nvSpPr>
            <p:cNvPr id="21514" name="WordArt 5">
              <a:extLst>
                <a:ext uri="{FF2B5EF4-FFF2-40B4-BE49-F238E27FC236}">
                  <a16:creationId xmlns:a16="http://schemas.microsoft.com/office/drawing/2014/main" id="{5212C00F-85C3-4F1B-885C-5E6ACE052E4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026" y="1837"/>
              <a:ext cx="2495" cy="54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algn="ctr"/>
              <a:r>
                <a:rPr lang="en-US" sz="2800" b="1" kern="10">
                  <a:gradFill rotWithShape="1">
                    <a:gsLst>
                      <a:gs pos="0">
                        <a:srgbClr val="9999FF"/>
                      </a:gs>
                      <a:gs pos="100000">
                        <a:srgbClr val="009999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C0C0C0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 Autism Spectrum</a:t>
              </a:r>
            </a:p>
          </p:txBody>
        </p:sp>
      </p:grpSp>
      <p:sp>
        <p:nvSpPr>
          <p:cNvPr id="151559" name="AutoShape 7">
            <a:extLst>
              <a:ext uri="{FF2B5EF4-FFF2-40B4-BE49-F238E27FC236}">
                <a16:creationId xmlns:a16="http://schemas.microsoft.com/office/drawing/2014/main" id="{F8ED59C4-C99E-4788-9F91-5065339B1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5651500"/>
            <a:ext cx="2736850" cy="2808288"/>
          </a:xfrm>
          <a:prstGeom prst="star5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altLang="en-US" sz="2000" b="1"/>
              <a:t>Top Tips </a:t>
            </a:r>
          </a:p>
          <a:p>
            <a:pPr algn="ctr" eaLnBrk="1" hangingPunct="1">
              <a:defRPr/>
            </a:pPr>
            <a:r>
              <a:rPr lang="en-GB" altLang="en-US" sz="2000" b="1"/>
              <a:t>About </a:t>
            </a:r>
          </a:p>
          <a:p>
            <a:pPr algn="ctr" eaLnBrk="1" hangingPunct="1">
              <a:defRPr/>
            </a:pPr>
            <a:r>
              <a:rPr lang="en-GB" altLang="en-US" sz="2000" b="1"/>
              <a:t>Autism</a:t>
            </a:r>
          </a:p>
        </p:txBody>
      </p:sp>
      <p:sp>
        <p:nvSpPr>
          <p:cNvPr id="21509" name="AutoShape 9">
            <a:extLst>
              <a:ext uri="{FF2B5EF4-FFF2-40B4-BE49-F238E27FC236}">
                <a16:creationId xmlns:a16="http://schemas.microsoft.com/office/drawing/2014/main" id="{78F44F2B-8699-4D9C-B3C4-30E7A2FECB2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780506" y="3131344"/>
            <a:ext cx="2663825" cy="4103688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2F7618"/>
              </a:gs>
              <a:gs pos="50000">
                <a:srgbClr val="66FF33"/>
              </a:gs>
              <a:gs pos="100000">
                <a:srgbClr val="2F761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b="1">
                <a:solidFill>
                  <a:schemeClr val="bg1"/>
                </a:solidFill>
              </a:rPr>
              <a:t>The best thing about autism is… </a:t>
            </a:r>
          </a:p>
          <a:p>
            <a:pPr algn="ctr" eaLnBrk="1" hangingPunct="1"/>
            <a:r>
              <a:rPr lang="en-GB" altLang="en-US" b="1">
                <a:solidFill>
                  <a:schemeClr val="bg1"/>
                </a:solidFill>
              </a:rPr>
              <a:t>____________________________</a:t>
            </a:r>
          </a:p>
          <a:p>
            <a:pPr algn="ctr" eaLnBrk="1" hangingPunct="1"/>
            <a:r>
              <a:rPr lang="en-GB" altLang="en-US" b="1">
                <a:solidFill>
                  <a:schemeClr val="bg1"/>
                </a:solidFill>
              </a:rPr>
              <a:t>____________________________</a:t>
            </a:r>
          </a:p>
        </p:txBody>
      </p:sp>
      <p:grpSp>
        <p:nvGrpSpPr>
          <p:cNvPr id="21510" name="Group 13">
            <a:extLst>
              <a:ext uri="{FF2B5EF4-FFF2-40B4-BE49-F238E27FC236}">
                <a16:creationId xmlns:a16="http://schemas.microsoft.com/office/drawing/2014/main" id="{31065009-38E1-4599-B084-6A91097D2158}"/>
              </a:ext>
            </a:extLst>
          </p:cNvPr>
          <p:cNvGrpSpPr>
            <a:grpSpLocks/>
          </p:cNvGrpSpPr>
          <p:nvPr/>
        </p:nvGrpSpPr>
        <p:grpSpPr bwMode="auto">
          <a:xfrm>
            <a:off x="3573463" y="250825"/>
            <a:ext cx="2881312" cy="2376488"/>
            <a:chOff x="2341" y="204"/>
            <a:chExt cx="1815" cy="1497"/>
          </a:xfrm>
        </p:grpSpPr>
        <p:pic>
          <p:nvPicPr>
            <p:cNvPr id="21511" name="Picture 11" descr="BD18217_">
              <a:extLst>
                <a:ext uri="{FF2B5EF4-FFF2-40B4-BE49-F238E27FC236}">
                  <a16:creationId xmlns:a16="http://schemas.microsoft.com/office/drawing/2014/main" id="{AE072DDD-18BD-477E-9705-870641CC9A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" y="204"/>
              <a:ext cx="1815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2" name="Text Box 12">
              <a:extLst>
                <a:ext uri="{FF2B5EF4-FFF2-40B4-BE49-F238E27FC236}">
                  <a16:creationId xmlns:a16="http://schemas.microsoft.com/office/drawing/2014/main" id="{45BBA7C3-2939-4DE7-A15A-ADEDDAA4B8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9" y="385"/>
              <a:ext cx="12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altLang="en-US" b="1">
                  <a:solidFill>
                    <a:srgbClr val="FF66CC"/>
                  </a:solidFill>
                </a:rPr>
                <a:t>Get the Idea About Autism?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>
            <a:extLst>
              <a:ext uri="{FF2B5EF4-FFF2-40B4-BE49-F238E27FC236}">
                <a16:creationId xmlns:a16="http://schemas.microsoft.com/office/drawing/2014/main" id="{D62D09FE-431F-4F22-91BF-EA5B4A6A9230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/>
              <a:t>The Big A </a:t>
            </a:r>
            <a:r>
              <a:rPr lang="en-GB" altLang="en-US" sz="2800" dirty="0" smtClean="0"/>
              <a:t>Evaluation</a:t>
            </a:r>
            <a:br>
              <a:rPr lang="en-GB" altLang="en-US" sz="2800" dirty="0" smtClean="0"/>
            </a:br>
            <a:r>
              <a:rPr lang="en-GB" altLang="en-US" sz="2000" dirty="0" smtClean="0"/>
              <a:t>My </a:t>
            </a:r>
            <a:r>
              <a:rPr lang="en-GB" altLang="en-US" sz="2000" dirty="0"/>
              <a:t>name is</a:t>
            </a:r>
            <a:endParaRPr lang="en-GB" altLang="en-US" sz="2800" dirty="0"/>
          </a:p>
        </p:txBody>
      </p:sp>
      <p:graphicFrame>
        <p:nvGraphicFramePr>
          <p:cNvPr id="67930" name="Group 346">
            <a:extLst>
              <a:ext uri="{FF2B5EF4-FFF2-40B4-BE49-F238E27FC236}">
                <a16:creationId xmlns:a16="http://schemas.microsoft.com/office/drawing/2014/main" id="{8D19D02C-4506-4DEB-9DE8-93721D601E6E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1052513" y="2195513"/>
          <a:ext cx="5256212" cy="4846636"/>
        </p:xfrm>
        <a:graphic>
          <a:graphicData uri="http://schemas.openxmlformats.org/drawingml/2006/table">
            <a:tbl>
              <a:tblPr/>
              <a:tblGrid>
                <a:gridCol w="338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41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I liked the session about autism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I learned new things about autism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I liked talking to other people about autism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93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I have changed my mind about autism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GB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I have learned how to be a better friend to someone who has autism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defRPr sz="26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30" name="Date Placeholder 6">
            <a:extLst>
              <a:ext uri="{FF2B5EF4-FFF2-40B4-BE49-F238E27FC236}">
                <a16:creationId xmlns:a16="http://schemas.microsoft.com/office/drawing/2014/main" id="{671F8AC6-3D0A-41A3-85EB-F974EADA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67503" y="7885112"/>
            <a:ext cx="1541222" cy="434799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22531" name="AutoShape 347">
            <a:extLst>
              <a:ext uri="{FF2B5EF4-FFF2-40B4-BE49-F238E27FC236}">
                <a16:creationId xmlns:a16="http://schemas.microsoft.com/office/drawing/2014/main" id="{3A7A85E2-D2AC-4EA5-A647-1F64E5E14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3" y="5435600"/>
            <a:ext cx="503237" cy="503238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59" name="Text Box 307">
            <a:extLst>
              <a:ext uri="{FF2B5EF4-FFF2-40B4-BE49-F238E27FC236}">
                <a16:creationId xmlns:a16="http://schemas.microsoft.com/office/drawing/2014/main" id="{CFDB29EC-7013-4A8F-858B-1D502A3E4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7380288"/>
            <a:ext cx="410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22560" name="Text Box 308">
            <a:extLst>
              <a:ext uri="{FF2B5EF4-FFF2-40B4-BE49-F238E27FC236}">
                <a16:creationId xmlns:a16="http://schemas.microsoft.com/office/drawing/2014/main" id="{C14895D5-4708-4173-BC92-A203F157B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7235825"/>
            <a:ext cx="52562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One thing I would like to know more about is…</a:t>
            </a:r>
          </a:p>
        </p:txBody>
      </p:sp>
      <p:sp>
        <p:nvSpPr>
          <p:cNvPr id="22561" name="AutoShape 309">
            <a:extLst>
              <a:ext uri="{FF2B5EF4-FFF2-40B4-BE49-F238E27FC236}">
                <a16:creationId xmlns:a16="http://schemas.microsoft.com/office/drawing/2014/main" id="{1F32A288-4EAB-4990-8590-5A28C1F9F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7563644"/>
            <a:ext cx="4752975" cy="1006475"/>
          </a:xfrm>
          <a:prstGeom prst="wedgeEllipseCallout">
            <a:avLst>
              <a:gd name="adj1" fmla="val 62657"/>
              <a:gd name="adj2" fmla="val -36750"/>
            </a:avLst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2562" name="Line 310">
            <a:extLst>
              <a:ext uri="{FF2B5EF4-FFF2-40B4-BE49-F238E27FC236}">
                <a16:creationId xmlns:a16="http://schemas.microsoft.com/office/drawing/2014/main" id="{BA20E98F-F405-4870-98D9-ACEED5AB8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771" y="2012158"/>
            <a:ext cx="5616029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63" name="AutoShape 316">
            <a:extLst>
              <a:ext uri="{FF2B5EF4-FFF2-40B4-BE49-F238E27FC236}">
                <a16:creationId xmlns:a16="http://schemas.microsoft.com/office/drawing/2014/main" id="{C5B21762-B945-4363-9FED-71FF1F560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3" y="6300788"/>
            <a:ext cx="503237" cy="503237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4" name="AutoShape 322">
            <a:extLst>
              <a:ext uri="{FF2B5EF4-FFF2-40B4-BE49-F238E27FC236}">
                <a16:creationId xmlns:a16="http://schemas.microsoft.com/office/drawing/2014/main" id="{5CA8E2AE-E728-4BBE-B9FB-31B7F7621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6300788"/>
            <a:ext cx="503237" cy="503237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5" name="AutoShape 348">
            <a:extLst>
              <a:ext uri="{FF2B5EF4-FFF2-40B4-BE49-F238E27FC236}">
                <a16:creationId xmlns:a16="http://schemas.microsoft.com/office/drawing/2014/main" id="{B3F6693B-22F0-41E9-A63B-DEFB024A2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3" y="2484438"/>
            <a:ext cx="503237" cy="503237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6" name="AutoShape 349">
            <a:extLst>
              <a:ext uri="{FF2B5EF4-FFF2-40B4-BE49-F238E27FC236}">
                <a16:creationId xmlns:a16="http://schemas.microsoft.com/office/drawing/2014/main" id="{3F33D82A-0E38-4F95-BD77-AD801866B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3" y="3492500"/>
            <a:ext cx="503237" cy="503238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7" name="AutoShape 350">
            <a:extLst>
              <a:ext uri="{FF2B5EF4-FFF2-40B4-BE49-F238E27FC236}">
                <a16:creationId xmlns:a16="http://schemas.microsoft.com/office/drawing/2014/main" id="{73228C7C-2A2F-4A0C-8D3F-29F5DE5D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963" y="4427538"/>
            <a:ext cx="503237" cy="503237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8" name="AutoShape 351">
            <a:extLst>
              <a:ext uri="{FF2B5EF4-FFF2-40B4-BE49-F238E27FC236}">
                <a16:creationId xmlns:a16="http://schemas.microsoft.com/office/drawing/2014/main" id="{C6327D42-17F1-474B-A873-9ED410D62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5435600"/>
            <a:ext cx="503237" cy="503238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69" name="AutoShape 352">
            <a:extLst>
              <a:ext uri="{FF2B5EF4-FFF2-40B4-BE49-F238E27FC236}">
                <a16:creationId xmlns:a16="http://schemas.microsoft.com/office/drawing/2014/main" id="{B5A9F8A6-7CAC-4E8B-B1EE-944267F73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4427538"/>
            <a:ext cx="503237" cy="503237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70" name="AutoShape 353">
            <a:extLst>
              <a:ext uri="{FF2B5EF4-FFF2-40B4-BE49-F238E27FC236}">
                <a16:creationId xmlns:a16="http://schemas.microsoft.com/office/drawing/2014/main" id="{2FD366C4-2F43-48A6-9876-9FDD3E301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3492500"/>
            <a:ext cx="503237" cy="503238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71" name="AutoShape 354">
            <a:extLst>
              <a:ext uri="{FF2B5EF4-FFF2-40B4-BE49-F238E27FC236}">
                <a16:creationId xmlns:a16="http://schemas.microsoft.com/office/drawing/2014/main" id="{E039F87C-A74F-4141-8B0E-41634F7F4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2484438"/>
            <a:ext cx="503237" cy="503237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EDDD371-C911-49B5-BEA1-BFCD6D4C57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0"/>
            <a:ext cx="6172200" cy="1246188"/>
          </a:xfrm>
        </p:spPr>
        <p:txBody>
          <a:bodyPr/>
          <a:lstStyle/>
          <a:p>
            <a:pPr algn="ctr" eaLnBrk="1" hangingPunct="1"/>
            <a:r>
              <a:rPr lang="en-US" altLang="en-US" sz="3400">
                <a:latin typeface="Comic Sans MS" panose="030F0702030302020204" pitchFamily="66" charset="0"/>
              </a:rPr>
              <a:t>The ‘BIG</a:t>
            </a:r>
            <a:r>
              <a:rPr lang="en-US" altLang="en-US">
                <a:latin typeface="Comic Sans MS" panose="030F0702030302020204" pitchFamily="66" charset="0"/>
              </a:rPr>
              <a:t> A’</a:t>
            </a:r>
            <a:endParaRPr lang="en-US" altLang="en-US" noProof="1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FC964E8-F7D6-4909-85E8-52BE4EE7142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6972300"/>
            <a:ext cx="6172200" cy="1477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600">
                <a:latin typeface="Comic Sans MS" panose="030F0702030302020204" pitchFamily="66" charset="0"/>
              </a:rPr>
              <a:t>Thinking About … Autism </a:t>
            </a:r>
            <a:endParaRPr lang="en-GB" altLang="en-US" sz="2600">
              <a:latin typeface="Comic Sans MS" panose="030F0702030302020204" pitchFamily="66" charset="0"/>
            </a:endParaRPr>
          </a:p>
        </p:txBody>
      </p:sp>
      <p:sp>
        <p:nvSpPr>
          <p:cNvPr id="5124" name="AutoShape 14">
            <a:extLst>
              <a:ext uri="{FF2B5EF4-FFF2-40B4-BE49-F238E27FC236}">
                <a16:creationId xmlns:a16="http://schemas.microsoft.com/office/drawing/2014/main" id="{11836F03-554F-4918-8242-66CDE8136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35150"/>
            <a:ext cx="2881313" cy="2376488"/>
          </a:xfrm>
          <a:prstGeom prst="cloudCallout">
            <a:avLst>
              <a:gd name="adj1" fmla="val 28"/>
              <a:gd name="adj2" fmla="val 85606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9600"/>
              <a:t>?</a:t>
            </a:r>
          </a:p>
        </p:txBody>
      </p:sp>
      <p:pic>
        <p:nvPicPr>
          <p:cNvPr id="5125" name="Picture 15" descr="MCj03981290000[1]">
            <a:extLst>
              <a:ext uri="{FF2B5EF4-FFF2-40B4-BE49-F238E27FC236}">
                <a16:creationId xmlns:a16="http://schemas.microsoft.com/office/drawing/2014/main" id="{44B1FB9C-40B7-40B1-99A5-55D874342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4716463"/>
            <a:ext cx="16779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6" descr="MCj03981330000[1]">
            <a:extLst>
              <a:ext uri="{FF2B5EF4-FFF2-40B4-BE49-F238E27FC236}">
                <a16:creationId xmlns:a16="http://schemas.microsoft.com/office/drawing/2014/main" id="{1FCF0561-87B9-4145-A27A-252E8EA16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4657725"/>
            <a:ext cx="17272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044F4A01-F53C-4A65-89B9-133BED03C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54000"/>
            <a:ext cx="5715000" cy="2036763"/>
          </a:xfrm>
        </p:spPr>
        <p:txBody>
          <a:bodyPr/>
          <a:lstStyle/>
          <a:p>
            <a:pPr eaLnBrk="1" hangingPunct="1"/>
            <a:r>
              <a:rPr lang="en-GB" altLang="en-US" sz="2800"/>
              <a:t>I Know Someone Who Has Autism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BF25D30-EFA2-47FF-9E4F-8180C6E66B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0263" y="2868613"/>
            <a:ext cx="5327650" cy="5486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GB" altLang="en-US" sz="1600"/>
          </a:p>
          <a:p>
            <a:pPr eaLnBrk="1" hangingPunct="1"/>
            <a:r>
              <a:rPr lang="en-GB" altLang="en-US" sz="1600"/>
              <a:t>My school includes lots of people and they are all different!  We all look different and have our own personalities, which means that we make friends with different people. 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60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600"/>
          </a:p>
          <a:p>
            <a:pPr eaLnBrk="1" hangingPunct="1"/>
            <a:endParaRPr lang="en-GB" altLang="en-US" sz="1600"/>
          </a:p>
        </p:txBody>
      </p:sp>
      <p:pic>
        <p:nvPicPr>
          <p:cNvPr id="162827" name="Picture 11" descr="MPj04386340000[1]">
            <a:extLst>
              <a:ext uri="{FF2B5EF4-FFF2-40B4-BE49-F238E27FC236}">
                <a16:creationId xmlns:a16="http://schemas.microsoft.com/office/drawing/2014/main" id="{12AE6A03-D615-49FE-B169-8EE37B60F86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t="6696" r="65242"/>
          <a:stretch>
            <a:fillRect/>
          </a:stretch>
        </p:blipFill>
        <p:spPr>
          <a:xfrm>
            <a:off x="542049" y="6408738"/>
            <a:ext cx="785812" cy="1944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Date Placeholder 5">
            <a:extLst>
              <a:ext uri="{FF2B5EF4-FFF2-40B4-BE49-F238E27FC236}">
                <a16:creationId xmlns:a16="http://schemas.microsoft.com/office/drawing/2014/main" id="{FE3F3F80-7B35-43D8-9110-B61DA159B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78520" y="7847462"/>
            <a:ext cx="1511060" cy="507551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62820" name="AutoShape 4">
            <a:extLst>
              <a:ext uri="{FF2B5EF4-FFF2-40B4-BE49-F238E27FC236}">
                <a16:creationId xmlns:a16="http://schemas.microsoft.com/office/drawing/2014/main" id="{8C972EDC-D291-428E-997B-6E0C92CFA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6315075"/>
            <a:ext cx="3744912" cy="1943100"/>
          </a:xfrm>
          <a:prstGeom prst="wedgeEllipseCallout">
            <a:avLst>
              <a:gd name="adj1" fmla="val -64537"/>
              <a:gd name="adj2" fmla="val -7148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 dirty="0"/>
              <a:t>In my school there are many autistic students and that is a part of who they are.</a:t>
            </a:r>
          </a:p>
          <a:p>
            <a:pPr algn="ctr" eaLnBrk="1" hangingPunct="1"/>
            <a:r>
              <a:rPr lang="en-GB" altLang="en-US" sz="1400" b="1" i="1" dirty="0"/>
              <a:t>Let me tell you all about it…</a:t>
            </a:r>
          </a:p>
        </p:txBody>
      </p:sp>
      <p:pic>
        <p:nvPicPr>
          <p:cNvPr id="162832" name="Picture 16" descr="MPj04386340000[1]">
            <a:extLst>
              <a:ext uri="{FF2B5EF4-FFF2-40B4-BE49-F238E27FC236}">
                <a16:creationId xmlns:a16="http://schemas.microsoft.com/office/drawing/2014/main" id="{B7F6304B-CBBF-401C-B3A1-983F0402C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65"/>
          <a:stretch>
            <a:fillRect/>
          </a:stretch>
        </p:blipFill>
        <p:spPr bwMode="auto">
          <a:xfrm>
            <a:off x="5554663" y="4751388"/>
            <a:ext cx="72231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3" name="Picture 17" descr="MPj04386340000[1]">
            <a:extLst>
              <a:ext uri="{FF2B5EF4-FFF2-40B4-BE49-F238E27FC236}">
                <a16:creationId xmlns:a16="http://schemas.microsoft.com/office/drawing/2014/main" id="{80AB70D0-672B-4273-8211-E12F4823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8" r="63554"/>
          <a:stretch>
            <a:fillRect/>
          </a:stretch>
        </p:blipFill>
        <p:spPr bwMode="auto">
          <a:xfrm>
            <a:off x="2205038" y="4859338"/>
            <a:ext cx="476250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4" name="Picture 18" descr="MPj04386340000[1]">
            <a:extLst>
              <a:ext uri="{FF2B5EF4-FFF2-40B4-BE49-F238E27FC236}">
                <a16:creationId xmlns:a16="http://schemas.microsoft.com/office/drawing/2014/main" id="{23416E9E-08DB-413E-899B-D8EB184F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0" r="39371"/>
          <a:stretch>
            <a:fillRect/>
          </a:stretch>
        </p:blipFill>
        <p:spPr bwMode="auto">
          <a:xfrm>
            <a:off x="3284538" y="4787900"/>
            <a:ext cx="7604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5" name="Picture 19" descr="MPj04386340000[1]">
            <a:extLst>
              <a:ext uri="{FF2B5EF4-FFF2-40B4-BE49-F238E27FC236}">
                <a16:creationId xmlns:a16="http://schemas.microsoft.com/office/drawing/2014/main" id="{6A2EA23D-08D2-4CCB-908C-D23AD068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7" r="16873"/>
          <a:stretch>
            <a:fillRect/>
          </a:stretch>
        </p:blipFill>
        <p:spPr bwMode="auto">
          <a:xfrm>
            <a:off x="4437063" y="4787900"/>
            <a:ext cx="725487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6" name="Picture 20" descr="MPj04386340000[1]">
            <a:extLst>
              <a:ext uri="{FF2B5EF4-FFF2-40B4-BE49-F238E27FC236}">
                <a16:creationId xmlns:a16="http://schemas.microsoft.com/office/drawing/2014/main" id="{25FADF21-0699-4D3E-8C7E-2947983A9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52"/>
          <a:stretch>
            <a:fillRect/>
          </a:stretch>
        </p:blipFill>
        <p:spPr bwMode="auto">
          <a:xfrm>
            <a:off x="908050" y="5003800"/>
            <a:ext cx="5334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2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62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6" dur="1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">
            <a:extLst>
              <a:ext uri="{FF2B5EF4-FFF2-40B4-BE49-F238E27FC236}">
                <a16:creationId xmlns:a16="http://schemas.microsoft.com/office/drawing/2014/main" id="{83EE1BFD-FDF0-4A86-99EE-5A414FC4F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Different Ways of Looking at the World</a:t>
            </a:r>
          </a:p>
        </p:txBody>
      </p:sp>
      <p:sp>
        <p:nvSpPr>
          <p:cNvPr id="7173" name="Rectangle 8">
            <a:extLst>
              <a:ext uri="{FF2B5EF4-FFF2-40B4-BE49-F238E27FC236}">
                <a16:creationId xmlns:a16="http://schemas.microsoft.com/office/drawing/2014/main" id="{A8E706B3-A5FD-4094-A079-E718E6C385A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81075" y="2124075"/>
            <a:ext cx="5165725" cy="5486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altLang="en-US" sz="1600" dirty="0"/>
              <a:t>Instead of looking at the ‘big picture’ autistic people might be more interested in bits of it, which can make them a bit ‘side-tracked’.</a:t>
            </a:r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1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600" dirty="0"/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1600" dirty="0"/>
          </a:p>
          <a:p>
            <a:pPr eaLnBrk="1" hangingPunct="1"/>
            <a:r>
              <a:rPr lang="en-GB" altLang="en-US" sz="1600" dirty="0"/>
              <a:t>Sometimes we all get side-tracked.  Things that get my attention and stop me from listening include…</a:t>
            </a:r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1600" dirty="0"/>
          </a:p>
          <a:p>
            <a:pPr eaLnBrk="1" hangingPunct="1"/>
            <a:endParaRPr lang="en-GB" altLang="en-US" sz="1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600" dirty="0"/>
          </a:p>
        </p:txBody>
      </p:sp>
      <p:pic>
        <p:nvPicPr>
          <p:cNvPr id="172036" name="Picture 4" descr="MPj04372310000[1]">
            <a:extLst>
              <a:ext uri="{FF2B5EF4-FFF2-40B4-BE49-F238E27FC236}">
                <a16:creationId xmlns:a16="http://schemas.microsoft.com/office/drawing/2014/main" id="{05B09411-C649-4544-99DC-538BE8EE65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6475" y="3276600"/>
            <a:ext cx="2581275" cy="3384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Date Placeholder 4">
            <a:extLst>
              <a:ext uri="{FF2B5EF4-FFF2-40B4-BE49-F238E27FC236}">
                <a16:creationId xmlns:a16="http://schemas.microsoft.com/office/drawing/2014/main" id="{47F6451D-C3A9-4590-B3C6-913F0D24C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5181" y="7620088"/>
            <a:ext cx="1335619" cy="672924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 smtClean="0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7171" name="Line 9">
            <a:extLst>
              <a:ext uri="{FF2B5EF4-FFF2-40B4-BE49-F238E27FC236}">
                <a16:creationId xmlns:a16="http://schemas.microsoft.com/office/drawing/2014/main" id="{B8596C29-052F-468B-8C81-E87C448C5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75" y="7956550"/>
            <a:ext cx="4608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203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BA5BFB55-8ED9-457D-A0B6-4D3B27736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Getting Someone’s Attention When They’re Sidetracked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3BFF56F-99DA-4F7B-A9C8-C042924347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25538" y="2124075"/>
            <a:ext cx="5165725" cy="863600"/>
          </a:xfrm>
        </p:spPr>
        <p:txBody>
          <a:bodyPr/>
          <a:lstStyle/>
          <a:p>
            <a:pPr eaLnBrk="1" hangingPunct="1"/>
            <a:r>
              <a:rPr lang="en-GB" altLang="en-US" sz="1600"/>
              <a:t>People who have autism might need help in keeping their attention so it’s a good idea to…</a:t>
            </a:r>
          </a:p>
          <a:p>
            <a:pPr eaLnBrk="1" hangingPunct="1"/>
            <a:endParaRPr lang="en-GB" altLang="en-US" sz="1600"/>
          </a:p>
        </p:txBody>
      </p:sp>
      <p:pic>
        <p:nvPicPr>
          <p:cNvPr id="8201" name="Picture 16" descr="MCj03974440000[1]">
            <a:extLst>
              <a:ext uri="{FF2B5EF4-FFF2-40B4-BE49-F238E27FC236}">
                <a16:creationId xmlns:a16="http://schemas.microsoft.com/office/drawing/2014/main" id="{EE8F4B90-E202-45F4-9931-2579E9D78CB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938" y="3492500"/>
            <a:ext cx="1871662" cy="152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Date Placeholder 5">
            <a:extLst>
              <a:ext uri="{FF2B5EF4-FFF2-40B4-BE49-F238E27FC236}">
                <a16:creationId xmlns:a16="http://schemas.microsoft.com/office/drawing/2014/main" id="{0AA41E61-9772-4EA2-93C5-143B091E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60095" y="7189903"/>
            <a:ext cx="1440705" cy="1084782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82276" name="AutoShape 4">
            <a:extLst>
              <a:ext uri="{FF2B5EF4-FFF2-40B4-BE49-F238E27FC236}">
                <a16:creationId xmlns:a16="http://schemas.microsoft.com/office/drawing/2014/main" id="{30D92BFF-1A24-462F-BEB6-DDE7FEB25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100" y="6626651"/>
            <a:ext cx="2016125" cy="1704975"/>
          </a:xfrm>
          <a:prstGeom prst="wedgeEllipseCallout">
            <a:avLst>
              <a:gd name="adj1" fmla="val -78269"/>
              <a:gd name="adj2" fmla="val -944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Say the persons name before you start talking to them.</a:t>
            </a:r>
          </a:p>
        </p:txBody>
      </p:sp>
      <p:sp>
        <p:nvSpPr>
          <p:cNvPr id="182279" name="AutoShape 7">
            <a:extLst>
              <a:ext uri="{FF2B5EF4-FFF2-40B4-BE49-F238E27FC236}">
                <a16:creationId xmlns:a16="http://schemas.microsoft.com/office/drawing/2014/main" id="{555AAFC0-D919-4650-AB25-4FE966A89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2987675"/>
            <a:ext cx="2016125" cy="1152525"/>
          </a:xfrm>
          <a:prstGeom prst="wedgeEllipseCallout">
            <a:avLst>
              <a:gd name="adj1" fmla="val 1810"/>
              <a:gd name="adj2" fmla="val 102481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Make sure you have their attention.</a:t>
            </a:r>
          </a:p>
        </p:txBody>
      </p:sp>
      <p:sp>
        <p:nvSpPr>
          <p:cNvPr id="182280" name="AutoShape 8">
            <a:extLst>
              <a:ext uri="{FF2B5EF4-FFF2-40B4-BE49-F238E27FC236}">
                <a16:creationId xmlns:a16="http://schemas.microsoft.com/office/drawing/2014/main" id="{D1E2DABA-D4BE-4BF3-B94B-43DE273F0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3132138"/>
            <a:ext cx="2160587" cy="1649412"/>
          </a:xfrm>
          <a:prstGeom prst="wedgeEllipseCallout">
            <a:avLst>
              <a:gd name="adj1" fmla="val 15097"/>
              <a:gd name="adj2" fmla="val 78750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Give time for the person to answer (it might take longer than usual).</a:t>
            </a:r>
          </a:p>
        </p:txBody>
      </p:sp>
      <p:pic>
        <p:nvPicPr>
          <p:cNvPr id="8200" name="Picture 14" descr="MCj03974900000[1]">
            <a:extLst>
              <a:ext uri="{FF2B5EF4-FFF2-40B4-BE49-F238E27FC236}">
                <a16:creationId xmlns:a16="http://schemas.microsoft.com/office/drawing/2014/main" id="{5DABAA6F-3E01-46F7-B36B-EC0686D6A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7" y="7077509"/>
            <a:ext cx="2160587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8" descr="MCj03974740000[1]">
            <a:extLst>
              <a:ext uri="{FF2B5EF4-FFF2-40B4-BE49-F238E27FC236}">
                <a16:creationId xmlns:a16="http://schemas.microsoft.com/office/drawing/2014/main" id="{2DB87810-DC88-4679-BEBE-316CCB082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5219700"/>
            <a:ext cx="182721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91" name="AutoShape 19">
            <a:extLst>
              <a:ext uri="{FF2B5EF4-FFF2-40B4-BE49-F238E27FC236}">
                <a16:creationId xmlns:a16="http://schemas.microsoft.com/office/drawing/2014/main" id="{2515ED82-57B2-447E-9762-3A4BB39D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5724525"/>
            <a:ext cx="1728788" cy="863600"/>
          </a:xfrm>
          <a:prstGeom prst="wedgeEllipseCallout">
            <a:avLst>
              <a:gd name="adj1" fmla="val -6472"/>
              <a:gd name="adj2" fmla="val -110847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Repeat what you said.</a:t>
            </a:r>
          </a:p>
        </p:txBody>
      </p:sp>
      <p:pic>
        <p:nvPicPr>
          <p:cNvPr id="8204" name="Picture 20" descr="MCj03974640000[1]">
            <a:extLst>
              <a:ext uri="{FF2B5EF4-FFF2-40B4-BE49-F238E27FC236}">
                <a16:creationId xmlns:a16="http://schemas.microsoft.com/office/drawing/2014/main" id="{27793D32-03B9-4562-B1EA-11838A65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4859338"/>
            <a:ext cx="138112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nimBg="1"/>
      <p:bldP spid="182279" grpId="0" animBg="1"/>
      <p:bldP spid="182280" grpId="0" animBg="1"/>
      <p:bldP spid="1822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DEC6DE17-D80F-4B80-8B0E-2FC483F78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2011" y="898525"/>
            <a:ext cx="5099051" cy="1022485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Talking to Other People</a:t>
            </a:r>
          </a:p>
        </p:txBody>
      </p:sp>
      <p:pic>
        <p:nvPicPr>
          <p:cNvPr id="179204" name="Picture 4" descr="MCj00890560000[1]">
            <a:extLst>
              <a:ext uri="{FF2B5EF4-FFF2-40B4-BE49-F238E27FC236}">
                <a16:creationId xmlns:a16="http://schemas.microsoft.com/office/drawing/2014/main" id="{88687D51-D4B5-4112-8673-EFC62B0E3F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9500" y="3276600"/>
            <a:ext cx="2124075" cy="2406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Date Placeholder 3">
            <a:extLst>
              <a:ext uri="{FF2B5EF4-FFF2-40B4-BE49-F238E27FC236}">
                <a16:creationId xmlns:a16="http://schemas.microsoft.com/office/drawing/2014/main" id="{310CF2FB-DCFD-4E0C-80DD-CCC41FD27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76702" y="7951259"/>
            <a:ext cx="1178073" cy="363361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49FA5566-09A5-4FEB-94CC-FAAA2756D9E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7308" y="1921010"/>
            <a:ext cx="5717455" cy="604802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GB" altLang="en-US" sz="1600" dirty="0"/>
              <a:t>Talking to other people may be hard for someone who has autism and they might have trouble with…</a:t>
            </a:r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en-US" sz="1600" dirty="0"/>
              <a:t>My thoughts about talking are;</a:t>
            </a:r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1600" dirty="0"/>
              <a:t>I like to talk to</a:t>
            </a:r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1600" dirty="0"/>
              <a:t>I like to talk about </a:t>
            </a:r>
          </a:p>
          <a:p>
            <a:pPr eaLnBrk="1" hangingPunct="1">
              <a:lnSpc>
                <a:spcPct val="80000"/>
              </a:lnSpc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1600" dirty="0"/>
              <a:t>I don’t like talking about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en-US" sz="1600" dirty="0"/>
          </a:p>
          <a:p>
            <a:pPr eaLnBrk="1" hangingPunct="1">
              <a:lnSpc>
                <a:spcPct val="80000"/>
              </a:lnSpc>
            </a:pPr>
            <a:r>
              <a:rPr lang="en-GB" altLang="en-US" sz="1600" dirty="0"/>
              <a:t>I might be quiet because</a:t>
            </a:r>
          </a:p>
        </p:txBody>
      </p:sp>
      <p:sp>
        <p:nvSpPr>
          <p:cNvPr id="9222" name="Line 7">
            <a:extLst>
              <a:ext uri="{FF2B5EF4-FFF2-40B4-BE49-F238E27FC236}">
                <a16:creationId xmlns:a16="http://schemas.microsoft.com/office/drawing/2014/main" id="{5C1F6582-0878-45C5-A212-91E1F4B7AA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275" y="6659563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9">
            <a:extLst>
              <a:ext uri="{FF2B5EF4-FFF2-40B4-BE49-F238E27FC236}">
                <a16:creationId xmlns:a16="http://schemas.microsoft.com/office/drawing/2014/main" id="{4C2E3E37-6FFD-400A-9AC7-54F1F3FDA4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638" y="7092950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10">
            <a:extLst>
              <a:ext uri="{FF2B5EF4-FFF2-40B4-BE49-F238E27FC236}">
                <a16:creationId xmlns:a16="http://schemas.microsoft.com/office/drawing/2014/main" id="{C9609E1A-3886-47B6-B582-A7D3BECCF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4900" y="7596188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1">
            <a:extLst>
              <a:ext uri="{FF2B5EF4-FFF2-40B4-BE49-F238E27FC236}">
                <a16:creationId xmlns:a16="http://schemas.microsoft.com/office/drawing/2014/main" id="{41F95A9F-FAC4-4552-B5E0-75BD256244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6338" y="810101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2">
            <a:extLst>
              <a:ext uri="{FF2B5EF4-FFF2-40B4-BE49-F238E27FC236}">
                <a16:creationId xmlns:a16="http://schemas.microsoft.com/office/drawing/2014/main" id="{B010F580-9505-4139-832F-209410B689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75" y="8532813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13" name="AutoShape 13">
            <a:extLst>
              <a:ext uri="{FF2B5EF4-FFF2-40B4-BE49-F238E27FC236}">
                <a16:creationId xmlns:a16="http://schemas.microsoft.com/office/drawing/2014/main" id="{016923EF-F3B1-496A-9B9D-E4A878CD2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50" y="2771775"/>
            <a:ext cx="2206625" cy="863600"/>
          </a:xfrm>
          <a:prstGeom prst="wedgeEllipseCallout">
            <a:avLst>
              <a:gd name="adj1" fmla="val 54102"/>
              <a:gd name="adj2" fmla="val 39704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Starting conversations.</a:t>
            </a:r>
          </a:p>
        </p:txBody>
      </p:sp>
      <p:sp>
        <p:nvSpPr>
          <p:cNvPr id="179214" name="AutoShape 14">
            <a:extLst>
              <a:ext uri="{FF2B5EF4-FFF2-40B4-BE49-F238E27FC236}">
                <a16:creationId xmlns:a16="http://schemas.microsoft.com/office/drawing/2014/main" id="{B14A1016-B0D5-4D0C-8009-80C1FBEB7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3" y="4067175"/>
            <a:ext cx="1873250" cy="1223963"/>
          </a:xfrm>
          <a:prstGeom prst="wedgeEllipseCallout">
            <a:avLst>
              <a:gd name="adj1" fmla="val 56102"/>
              <a:gd name="adj2" fmla="val -59338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Talking about the same thing all the time.</a:t>
            </a:r>
          </a:p>
        </p:txBody>
      </p:sp>
      <p:sp>
        <p:nvSpPr>
          <p:cNvPr id="179215" name="AutoShape 15">
            <a:extLst>
              <a:ext uri="{FF2B5EF4-FFF2-40B4-BE49-F238E27FC236}">
                <a16:creationId xmlns:a16="http://schemas.microsoft.com/office/drawing/2014/main" id="{A0637CE9-3388-495B-9050-EE0C5418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9725" y="2700338"/>
            <a:ext cx="2205038" cy="863600"/>
          </a:xfrm>
          <a:prstGeom prst="wedgeEllipseCallout">
            <a:avLst>
              <a:gd name="adj1" fmla="val -41935"/>
              <a:gd name="adj2" fmla="val 65625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Stopping conversations.</a:t>
            </a:r>
          </a:p>
        </p:txBody>
      </p:sp>
      <p:sp>
        <p:nvSpPr>
          <p:cNvPr id="179216" name="AutoShape 16">
            <a:extLst>
              <a:ext uri="{FF2B5EF4-FFF2-40B4-BE49-F238E27FC236}">
                <a16:creationId xmlns:a16="http://schemas.microsoft.com/office/drawing/2014/main" id="{241C4AF7-BF0E-4825-A4A5-DB891D415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851275"/>
            <a:ext cx="1873250" cy="863600"/>
          </a:xfrm>
          <a:prstGeom prst="wedgeEllipseCallout">
            <a:avLst>
              <a:gd name="adj1" fmla="val -68051"/>
              <a:gd name="adj2" fmla="val -28491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Talking too little.</a:t>
            </a:r>
          </a:p>
        </p:txBody>
      </p:sp>
      <p:sp>
        <p:nvSpPr>
          <p:cNvPr id="179217" name="AutoShape 17">
            <a:extLst>
              <a:ext uri="{FF2B5EF4-FFF2-40B4-BE49-F238E27FC236}">
                <a16:creationId xmlns:a16="http://schemas.microsoft.com/office/drawing/2014/main" id="{EDF48087-14A2-4D48-82A8-1E09E7F49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25" y="5292725"/>
            <a:ext cx="2089150" cy="863600"/>
          </a:xfrm>
          <a:prstGeom prst="wedgeEllipseCallout">
            <a:avLst>
              <a:gd name="adj1" fmla="val -41718"/>
              <a:gd name="adj2" fmla="val -117648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Talking too much.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9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13" grpId="0" animBg="1"/>
      <p:bldP spid="179214" grpId="0" animBg="1"/>
      <p:bldP spid="179215" grpId="0" animBg="1"/>
      <p:bldP spid="179216" grpId="0" animBg="1"/>
      <p:bldP spid="1792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4494007B-BCF4-429F-A6D8-CBF9B30A9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/>
              <a:t>What Do You Mean?</a:t>
            </a:r>
          </a:p>
        </p:txBody>
      </p:sp>
      <p:sp>
        <p:nvSpPr>
          <p:cNvPr id="10244" name="Rectangle 25">
            <a:extLst>
              <a:ext uri="{FF2B5EF4-FFF2-40B4-BE49-F238E27FC236}">
                <a16:creationId xmlns:a16="http://schemas.microsoft.com/office/drawing/2014/main" id="{FF642189-0676-45FC-9931-17E3B682D8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68638" y="3276600"/>
            <a:ext cx="3313112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1600" dirty="0"/>
              <a:t>A lot of the time we say things that aren’t really what we mean, for example….. What do these pictures mean?</a:t>
            </a:r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endParaRPr lang="en-GB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GB" altLang="en-US" sz="1600" dirty="0" smtClean="0"/>
              <a:t>People </a:t>
            </a:r>
            <a:r>
              <a:rPr lang="en-GB" altLang="en-US" sz="1600" dirty="0"/>
              <a:t>who have autism might get things mixed up, so it’s important to </a:t>
            </a:r>
            <a:r>
              <a:rPr lang="en-GB" altLang="en-US" sz="1600" i="1" dirty="0"/>
              <a:t>say what you really mean!</a:t>
            </a:r>
          </a:p>
        </p:txBody>
      </p:sp>
      <p:sp>
        <p:nvSpPr>
          <p:cNvPr id="10242" name="Date Placeholder 5">
            <a:extLst>
              <a:ext uri="{FF2B5EF4-FFF2-40B4-BE49-F238E27FC236}">
                <a16:creationId xmlns:a16="http://schemas.microsoft.com/office/drawing/2014/main" id="{A7D1F1B5-AEB3-4B87-B0A3-681C0877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85809" y="7884368"/>
            <a:ext cx="1442906" cy="435543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78211" name="Group 35">
            <a:extLst>
              <a:ext uri="{FF2B5EF4-FFF2-40B4-BE49-F238E27FC236}">
                <a16:creationId xmlns:a16="http://schemas.microsoft.com/office/drawing/2014/main" id="{EA6B6D51-FE00-45C4-9637-F94949BBD8A8}"/>
              </a:ext>
            </a:extLst>
          </p:cNvPr>
          <p:cNvGrpSpPr>
            <a:grpSpLocks/>
          </p:cNvGrpSpPr>
          <p:nvPr/>
        </p:nvGrpSpPr>
        <p:grpSpPr bwMode="auto">
          <a:xfrm>
            <a:off x="3465513" y="4637088"/>
            <a:ext cx="2663825" cy="1527175"/>
            <a:chOff x="2341" y="1292"/>
            <a:chExt cx="1679" cy="962"/>
          </a:xfrm>
        </p:grpSpPr>
        <p:pic>
          <p:nvPicPr>
            <p:cNvPr id="10259" name="Picture 33" descr="MCHH00984_0000[1]">
              <a:extLst>
                <a:ext uri="{FF2B5EF4-FFF2-40B4-BE49-F238E27FC236}">
                  <a16:creationId xmlns:a16="http://schemas.microsoft.com/office/drawing/2014/main" id="{0372FD68-12C3-485B-A03D-E409819876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1" y="1292"/>
              <a:ext cx="1679" cy="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29" descr="MCFD00890_0000[1]">
              <a:extLst>
                <a:ext uri="{FF2B5EF4-FFF2-40B4-BE49-F238E27FC236}">
                  <a16:creationId xmlns:a16="http://schemas.microsoft.com/office/drawing/2014/main" id="{74F2FAC6-301A-496B-8D06-6A6B7F824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5" y="1292"/>
              <a:ext cx="771" cy="5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8186" name="Group 10">
            <a:extLst>
              <a:ext uri="{FF2B5EF4-FFF2-40B4-BE49-F238E27FC236}">
                <a16:creationId xmlns:a16="http://schemas.microsoft.com/office/drawing/2014/main" id="{F1FEDB4D-FF66-4D0F-86AE-1EBC2A26C0B9}"/>
              </a:ext>
            </a:extLst>
          </p:cNvPr>
          <p:cNvGrpSpPr>
            <a:grpSpLocks/>
          </p:cNvGrpSpPr>
          <p:nvPr/>
        </p:nvGrpSpPr>
        <p:grpSpPr bwMode="auto">
          <a:xfrm>
            <a:off x="4581525" y="827088"/>
            <a:ext cx="1871663" cy="2171700"/>
            <a:chOff x="1979" y="1383"/>
            <a:chExt cx="1731" cy="1951"/>
          </a:xfrm>
        </p:grpSpPr>
        <p:pic>
          <p:nvPicPr>
            <p:cNvPr id="10256" name="Picture 6" descr="MCj04173840000[1]">
              <a:extLst>
                <a:ext uri="{FF2B5EF4-FFF2-40B4-BE49-F238E27FC236}">
                  <a16:creationId xmlns:a16="http://schemas.microsoft.com/office/drawing/2014/main" id="{C94BC52A-C284-45FA-965B-BC162ED72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84"/>
            <a:stretch>
              <a:fillRect/>
            </a:stretch>
          </p:blipFill>
          <p:spPr bwMode="auto">
            <a:xfrm>
              <a:off x="2478" y="2018"/>
              <a:ext cx="1232" cy="1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57" name="Picture 8" descr="MCj03316180000[1]">
              <a:extLst>
                <a:ext uri="{FF2B5EF4-FFF2-40B4-BE49-F238E27FC236}">
                  <a16:creationId xmlns:a16="http://schemas.microsoft.com/office/drawing/2014/main" id="{FC334855-494C-48F5-BB1D-2C1097B662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77" b="63452"/>
            <a:stretch>
              <a:fillRect/>
            </a:stretch>
          </p:blipFill>
          <p:spPr bwMode="auto">
            <a:xfrm rot="8310411">
              <a:off x="2387" y="1383"/>
              <a:ext cx="400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58" name="Picture 4" descr="MCj04247140000[1]">
              <a:extLst>
                <a:ext uri="{FF2B5EF4-FFF2-40B4-BE49-F238E27FC236}">
                  <a16:creationId xmlns:a16="http://schemas.microsoft.com/office/drawing/2014/main" id="{16BB39BA-D50E-4C8A-A4DE-F2EAC9FDA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" y="2064"/>
              <a:ext cx="1018" cy="1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8200" name="Group 24">
            <a:extLst>
              <a:ext uri="{FF2B5EF4-FFF2-40B4-BE49-F238E27FC236}">
                <a16:creationId xmlns:a16="http://schemas.microsoft.com/office/drawing/2014/main" id="{1795B3E3-83C0-48AA-A11F-176FF7119A9C}"/>
              </a:ext>
            </a:extLst>
          </p:cNvPr>
          <p:cNvGrpSpPr>
            <a:grpSpLocks/>
          </p:cNvGrpSpPr>
          <p:nvPr/>
        </p:nvGrpSpPr>
        <p:grpSpPr bwMode="auto">
          <a:xfrm>
            <a:off x="692365" y="1706814"/>
            <a:ext cx="2016125" cy="6264275"/>
            <a:chOff x="2265" y="1156"/>
            <a:chExt cx="1412" cy="4164"/>
          </a:xfrm>
        </p:grpSpPr>
        <p:pic>
          <p:nvPicPr>
            <p:cNvPr id="10248" name="Picture 11" descr="MCj03985690000[1]">
              <a:extLst>
                <a:ext uri="{FF2B5EF4-FFF2-40B4-BE49-F238E27FC236}">
                  <a16:creationId xmlns:a16="http://schemas.microsoft.com/office/drawing/2014/main" id="{9E463762-E96A-483E-A466-23FF431F9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709287">
              <a:off x="3113" y="3061"/>
              <a:ext cx="564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249" name="Picture 13" descr="MCj03302490000[1]">
              <a:extLst>
                <a:ext uri="{FF2B5EF4-FFF2-40B4-BE49-F238E27FC236}">
                  <a16:creationId xmlns:a16="http://schemas.microsoft.com/office/drawing/2014/main" id="{C91D8583-1EC7-435B-94A4-A75EB09AB2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06039">
              <a:off x="3067" y="1519"/>
              <a:ext cx="590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17" descr="MCj03985690000[1]">
              <a:extLst>
                <a:ext uri="{FF2B5EF4-FFF2-40B4-BE49-F238E27FC236}">
                  <a16:creationId xmlns:a16="http://schemas.microsoft.com/office/drawing/2014/main" id="{802CE2C9-17D7-449F-B9F6-75EE296E55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21307">
              <a:off x="2398" y="1780"/>
              <a:ext cx="552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8" descr="MCj03302490000[1]">
              <a:extLst>
                <a:ext uri="{FF2B5EF4-FFF2-40B4-BE49-F238E27FC236}">
                  <a16:creationId xmlns:a16="http://schemas.microsoft.com/office/drawing/2014/main" id="{9F8F4B26-C194-4885-AB49-5E22B21CF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793652">
              <a:off x="2252" y="3408"/>
              <a:ext cx="968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20" descr="MCj04360970000[1]">
              <a:extLst>
                <a:ext uri="{FF2B5EF4-FFF2-40B4-BE49-F238E27FC236}">
                  <a16:creationId xmlns:a16="http://schemas.microsoft.com/office/drawing/2014/main" id="{05BF2A83-54C4-4DC9-92ED-C11048B589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90" b="31322"/>
            <a:stretch>
              <a:fillRect/>
            </a:stretch>
          </p:blipFill>
          <p:spPr bwMode="auto">
            <a:xfrm rot="3262305">
              <a:off x="2991" y="2322"/>
              <a:ext cx="741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21" descr="MCj04360970000[1]">
              <a:extLst>
                <a:ext uri="{FF2B5EF4-FFF2-40B4-BE49-F238E27FC236}">
                  <a16:creationId xmlns:a16="http://schemas.microsoft.com/office/drawing/2014/main" id="{D3725807-B2E2-459C-8D3E-75EB57153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90" b="31322"/>
            <a:stretch>
              <a:fillRect/>
            </a:stretch>
          </p:blipFill>
          <p:spPr bwMode="auto">
            <a:xfrm rot="-2029886">
              <a:off x="2265" y="2548"/>
              <a:ext cx="741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22" descr="MCj04242160000[1]">
              <a:extLst>
                <a:ext uri="{FF2B5EF4-FFF2-40B4-BE49-F238E27FC236}">
                  <a16:creationId xmlns:a16="http://schemas.microsoft.com/office/drawing/2014/main" id="{97D27BBD-430F-4F67-98DE-ACD5CBDAE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733018">
              <a:off x="2387" y="4150"/>
              <a:ext cx="1204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23" descr="MCj04360970000[1]">
              <a:extLst>
                <a:ext uri="{FF2B5EF4-FFF2-40B4-BE49-F238E27FC236}">
                  <a16:creationId xmlns:a16="http://schemas.microsoft.com/office/drawing/2014/main" id="{C32C6B5D-8DA2-40EF-8204-D2F9D47EF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90" b="31322"/>
            <a:stretch>
              <a:fillRect/>
            </a:stretch>
          </p:blipFill>
          <p:spPr bwMode="auto">
            <a:xfrm rot="9289497">
              <a:off x="2568" y="1156"/>
              <a:ext cx="666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8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>
            <a:extLst>
              <a:ext uri="{FF2B5EF4-FFF2-40B4-BE49-F238E27FC236}">
                <a16:creationId xmlns:a16="http://schemas.microsoft.com/office/drawing/2014/main" id="{D810D8D3-3DAA-4A96-A30C-E3529984F0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649" y="1220450"/>
            <a:ext cx="5099051" cy="759163"/>
          </a:xfrm>
        </p:spPr>
        <p:txBody>
          <a:bodyPr/>
          <a:lstStyle/>
          <a:p>
            <a:pPr eaLnBrk="1" hangingPunct="1"/>
            <a:r>
              <a:rPr lang="en-GB" altLang="en-US" sz="2800" dirty="0"/>
              <a:t>Can You Think of Any More?</a:t>
            </a:r>
          </a:p>
        </p:txBody>
      </p:sp>
      <p:pic>
        <p:nvPicPr>
          <p:cNvPr id="11267" name="Picture 6" descr="MCBD19984_0000[1]">
            <a:extLst>
              <a:ext uri="{FF2B5EF4-FFF2-40B4-BE49-F238E27FC236}">
                <a16:creationId xmlns:a16="http://schemas.microsoft.com/office/drawing/2014/main" id="{50651F0A-0880-4D89-84BE-08A36A46AD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6084888"/>
            <a:ext cx="2457450" cy="25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Date Placeholder 3">
            <a:extLst>
              <a:ext uri="{FF2B5EF4-FFF2-40B4-BE49-F238E27FC236}">
                <a16:creationId xmlns:a16="http://schemas.microsoft.com/office/drawing/2014/main" id="{E3DCC82A-F63E-492A-822E-B0C75BEF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67503" y="7947378"/>
            <a:ext cx="1687272" cy="367947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9" name="AutoShape 4">
            <a:extLst>
              <a:ext uri="{FF2B5EF4-FFF2-40B4-BE49-F238E27FC236}">
                <a16:creationId xmlns:a16="http://schemas.microsoft.com/office/drawing/2014/main" id="{78CF244B-D9BA-4937-A9D5-57876A855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2555875"/>
            <a:ext cx="2881312" cy="3097213"/>
          </a:xfrm>
          <a:prstGeom prst="cloudCallout">
            <a:avLst>
              <a:gd name="adj1" fmla="val -91046"/>
              <a:gd name="adj2" fmla="val 61685"/>
            </a:avLst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0" name="AutoShape 5">
            <a:extLst>
              <a:ext uri="{FF2B5EF4-FFF2-40B4-BE49-F238E27FC236}">
                <a16:creationId xmlns:a16="http://schemas.microsoft.com/office/drawing/2014/main" id="{25FF5A78-6CAC-4C2F-94C2-3D2E9724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" y="1979613"/>
            <a:ext cx="2951163" cy="2808287"/>
          </a:xfrm>
          <a:prstGeom prst="cloudCallout">
            <a:avLst>
              <a:gd name="adj1" fmla="val -3037"/>
              <a:gd name="adj2" fmla="val 92454"/>
            </a:avLst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11271" name="AutoShape 8">
            <a:extLst>
              <a:ext uri="{FF2B5EF4-FFF2-40B4-BE49-F238E27FC236}">
                <a16:creationId xmlns:a16="http://schemas.microsoft.com/office/drawing/2014/main" id="{FE7F6FCD-25A4-4F6D-89CC-40BBE33AF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900" y="5867400"/>
            <a:ext cx="2879725" cy="2233613"/>
          </a:xfrm>
          <a:prstGeom prst="cloudCallout">
            <a:avLst>
              <a:gd name="adj1" fmla="val -92171"/>
              <a:gd name="adj2" fmla="val -21569"/>
            </a:avLst>
          </a:prstGeom>
          <a:solidFill>
            <a:schemeClr val="accent1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>
            <a:extLst>
              <a:ext uri="{FF2B5EF4-FFF2-40B4-BE49-F238E27FC236}">
                <a16:creationId xmlns:a16="http://schemas.microsoft.com/office/drawing/2014/main" id="{F2409EC1-87CE-493A-85B9-0B6176EBA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254000"/>
            <a:ext cx="5022850" cy="2036763"/>
          </a:xfrm>
        </p:spPr>
        <p:txBody>
          <a:bodyPr/>
          <a:lstStyle/>
          <a:p>
            <a:pPr eaLnBrk="1" hangingPunct="1"/>
            <a:r>
              <a:rPr lang="en-GB" altLang="en-US" sz="2800"/>
              <a:t>The Importance of Friends</a:t>
            </a:r>
          </a:p>
        </p:txBody>
      </p:sp>
      <p:pic>
        <p:nvPicPr>
          <p:cNvPr id="176132" name="Picture 4" descr="MPj04385910000[1]">
            <a:extLst>
              <a:ext uri="{FF2B5EF4-FFF2-40B4-BE49-F238E27FC236}">
                <a16:creationId xmlns:a16="http://schemas.microsoft.com/office/drawing/2014/main" id="{E9DCAFFA-703A-4D53-A468-BA1AD51561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0938" y="3348038"/>
            <a:ext cx="2217737" cy="2952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Date Placeholder 3">
            <a:extLst>
              <a:ext uri="{FF2B5EF4-FFF2-40B4-BE49-F238E27FC236}">
                <a16:creationId xmlns:a16="http://schemas.microsoft.com/office/drawing/2014/main" id="{A3B91A60-0087-410E-9B34-047DF4D2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44512" y="7884368"/>
            <a:ext cx="1521338" cy="498225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32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Big</a:t>
            </a:r>
            <a:r>
              <a:rPr lang="en-GB" altLang="en-US" sz="4400" i="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A</a:t>
            </a:r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endParaRPr lang="en-GB" altLang="en-US" i="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FAFEEA9C-5DDD-4F97-99D9-C28CC3CA0AA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2124075"/>
            <a:ext cx="5257800" cy="2160588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en-GB" altLang="en-US" sz="1600"/>
              <a:t>Friends are important because they…..</a:t>
            </a:r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endParaRPr lang="en-GB" altLang="en-US" sz="1600"/>
          </a:p>
          <a:p>
            <a:pPr eaLnBrk="1" hangingPunct="1"/>
            <a:r>
              <a:rPr lang="en-GB" altLang="en-US" sz="1600"/>
              <a:t>My closest friends are called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1600"/>
          </a:p>
        </p:txBody>
      </p:sp>
      <p:sp>
        <p:nvSpPr>
          <p:cNvPr id="176135" name="AutoShape 7">
            <a:extLst>
              <a:ext uri="{FF2B5EF4-FFF2-40B4-BE49-F238E27FC236}">
                <a16:creationId xmlns:a16="http://schemas.microsoft.com/office/drawing/2014/main" id="{2BF69A74-71F4-442F-938A-154E97E90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063" y="2555875"/>
            <a:ext cx="1873250" cy="1081088"/>
          </a:xfrm>
          <a:prstGeom prst="wedgeEllipseCallout">
            <a:avLst>
              <a:gd name="adj1" fmla="val -71356"/>
              <a:gd name="adj2" fmla="val 63801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Listen to our problems and try to help.</a:t>
            </a:r>
          </a:p>
        </p:txBody>
      </p:sp>
      <p:sp>
        <p:nvSpPr>
          <p:cNvPr id="176136" name="AutoShape 8">
            <a:extLst>
              <a:ext uri="{FF2B5EF4-FFF2-40B4-BE49-F238E27FC236}">
                <a16:creationId xmlns:a16="http://schemas.microsoft.com/office/drawing/2014/main" id="{7B1B50B6-ADBB-454F-A8D9-6E2BF1F46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4356100"/>
            <a:ext cx="1584325" cy="1081088"/>
          </a:xfrm>
          <a:prstGeom prst="wedgeEllipseCallout">
            <a:avLst>
              <a:gd name="adj1" fmla="val -72046"/>
              <a:gd name="adj2" fmla="val -33407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Share a laugh with us.</a:t>
            </a:r>
          </a:p>
        </p:txBody>
      </p:sp>
      <p:sp>
        <p:nvSpPr>
          <p:cNvPr id="176137" name="AutoShape 9">
            <a:extLst>
              <a:ext uri="{FF2B5EF4-FFF2-40B4-BE49-F238E27FC236}">
                <a16:creationId xmlns:a16="http://schemas.microsoft.com/office/drawing/2014/main" id="{ACB3D422-0F43-4E41-8DD5-32B1E1D4A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2771775"/>
            <a:ext cx="1584325" cy="1081088"/>
          </a:xfrm>
          <a:prstGeom prst="wedgeEllipseCallout">
            <a:avLst>
              <a:gd name="adj1" fmla="val 46593"/>
              <a:gd name="adj2" fmla="val 50292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Make us feel included.</a:t>
            </a:r>
          </a:p>
        </p:txBody>
      </p:sp>
      <p:sp>
        <p:nvSpPr>
          <p:cNvPr id="176138" name="AutoShape 10">
            <a:extLst>
              <a:ext uri="{FF2B5EF4-FFF2-40B4-BE49-F238E27FC236}">
                <a16:creationId xmlns:a16="http://schemas.microsoft.com/office/drawing/2014/main" id="{CDD432F8-D5BB-4AD4-A570-FEAAC7ECC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50" y="6227763"/>
            <a:ext cx="1584325" cy="936625"/>
          </a:xfrm>
          <a:prstGeom prst="wedgeEllipseCallout">
            <a:avLst>
              <a:gd name="adj1" fmla="val 54912"/>
              <a:gd name="adj2" fmla="val -131694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Play games together.</a:t>
            </a:r>
          </a:p>
        </p:txBody>
      </p:sp>
      <p:sp>
        <p:nvSpPr>
          <p:cNvPr id="176139" name="AutoShape 11">
            <a:extLst>
              <a:ext uri="{FF2B5EF4-FFF2-40B4-BE49-F238E27FC236}">
                <a16:creationId xmlns:a16="http://schemas.microsoft.com/office/drawing/2014/main" id="{A2A2BD6B-E81F-4235-83C0-7E96FCD2C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2600" y="6372225"/>
            <a:ext cx="2232025" cy="1152525"/>
          </a:xfrm>
          <a:prstGeom prst="wedgeEllipseCallout">
            <a:avLst>
              <a:gd name="adj1" fmla="val -40116"/>
              <a:gd name="adj2" fmla="val -123968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Are always there for us, even after we’ve argued.</a:t>
            </a:r>
          </a:p>
        </p:txBody>
      </p:sp>
      <p:sp>
        <p:nvSpPr>
          <p:cNvPr id="12299" name="Line 12">
            <a:extLst>
              <a:ext uri="{FF2B5EF4-FFF2-40B4-BE49-F238E27FC236}">
                <a16:creationId xmlns:a16="http://schemas.microsoft.com/office/drawing/2014/main" id="{F6E667BF-F8B7-4F5D-8B76-F53E7E9F7D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75" y="8101013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1" name="AutoShape 13">
            <a:extLst>
              <a:ext uri="{FF2B5EF4-FFF2-40B4-BE49-F238E27FC236}">
                <a16:creationId xmlns:a16="http://schemas.microsoft.com/office/drawing/2014/main" id="{5070CC4A-86D1-4316-8CE8-013C901F9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4500563"/>
            <a:ext cx="1584325" cy="1150937"/>
          </a:xfrm>
          <a:prstGeom prst="wedgeEllipseCallout">
            <a:avLst>
              <a:gd name="adj1" fmla="val 74949"/>
              <a:gd name="adj2" fmla="val -39241"/>
            </a:avLst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400" b="1"/>
              <a:t>Stick up for us in times of trouble.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5" grpId="0" animBg="1"/>
      <p:bldP spid="176136" grpId="0" animBg="1"/>
      <p:bldP spid="176137" grpId="0" animBg="1"/>
      <p:bldP spid="176138" grpId="0" animBg="1"/>
      <p:bldP spid="176139" grpId="0" animBg="1"/>
      <p:bldP spid="1761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1599</TotalTime>
  <Words>1134</Words>
  <Application>Microsoft Office PowerPoint</Application>
  <PresentationFormat>On-screen Show (4:3)</PresentationFormat>
  <Paragraphs>230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Comic Sans MS</vt:lpstr>
      <vt:lpstr>Garamond</vt:lpstr>
      <vt:lpstr>Times New Roman</vt:lpstr>
      <vt:lpstr>Wingdings</vt:lpstr>
      <vt:lpstr>Organic</vt:lpstr>
      <vt:lpstr>The ‘Big A’ Peer Support Pack  Using the Resource</vt:lpstr>
      <vt:lpstr>The ‘BIG A’</vt:lpstr>
      <vt:lpstr>I Know Someone Who Has Autism</vt:lpstr>
      <vt:lpstr>Different Ways of Looking at the World</vt:lpstr>
      <vt:lpstr>Getting Someone’s Attention When They’re Sidetracked</vt:lpstr>
      <vt:lpstr>Talking to Other People</vt:lpstr>
      <vt:lpstr>What Do You Mean?</vt:lpstr>
      <vt:lpstr>Can You Think of Any More?</vt:lpstr>
      <vt:lpstr>The Importance of Friends</vt:lpstr>
      <vt:lpstr>Making Friends &amp; Staying Friends</vt:lpstr>
      <vt:lpstr>The Good Things About Autism</vt:lpstr>
      <vt:lpstr>Historic famous people who might have been autistic</vt:lpstr>
      <vt:lpstr>Thanks for Taking Part</vt:lpstr>
      <vt:lpstr>Activities</vt:lpstr>
      <vt:lpstr>True or False Cards About Autism</vt:lpstr>
      <vt:lpstr>True or False Cards About Autism</vt:lpstr>
      <vt:lpstr>Make a Poster About Autism  Use the following pages to make a poster about the things you know about autism.</vt:lpstr>
      <vt:lpstr>PowerPoint Presentation</vt:lpstr>
      <vt:lpstr>The Big A Evaluation My name is</vt:lpstr>
    </vt:vector>
  </TitlesOfParts>
  <Company>Education Bradford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‘A’</dc:title>
  <dc:creator>Amber.Burton</dc:creator>
  <cp:lastModifiedBy>Sheenagh Middleton</cp:lastModifiedBy>
  <cp:revision>95</cp:revision>
  <dcterms:created xsi:type="dcterms:W3CDTF">2007-09-14T10:49:41Z</dcterms:created>
  <dcterms:modified xsi:type="dcterms:W3CDTF">2020-04-06T15:34:14Z</dcterms:modified>
</cp:coreProperties>
</file>