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Lst>
  <p:sldSz cy="6858000" cx="9144000"/>
  <p:notesSz cx="6858000" cy="9144000"/>
  <p:embeddedFontLst>
    <p:embeddedFont>
      <p:font typeface="Ruluko"/>
      <p:regular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23" roundtripDataSignature="AMtx7mhtShsHJ2bgEf9dWwTQVc8QgtJK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FAA2FD3-1F26-4C3C-ACF8-2EEF9546A255}">
  <a:tblStyle styleId="{9FAA2FD3-1F26-4C3C-ACF8-2EEF9546A25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DEEE8"/>
          </a:solidFill>
        </a:fill>
      </a:tcStyle>
    </a:wholeTbl>
    <a:band1H>
      <a:tcTxStyle b="off" i="off"/>
      <a:tcStyle>
        <a:fill>
          <a:solidFill>
            <a:srgbClr val="FCDCCE"/>
          </a:solidFill>
        </a:fill>
      </a:tcStyle>
    </a:band1H>
    <a:band2H>
      <a:tcTxStyle b="off" i="off"/>
    </a:band2H>
    <a:band1V>
      <a:tcTxStyle b="off" i="off"/>
      <a:tcStyle>
        <a:fill>
          <a:solidFill>
            <a:srgbClr val="FCDCCE"/>
          </a:solidFill>
        </a:fill>
      </a:tcStyle>
    </a:band1V>
    <a:band2V>
      <a:tcTxStyle b="off" i="off"/>
    </a:band2V>
    <a:lastCol>
      <a:tcTxStyle b="on" i="off">
        <a:font>
          <a:latin typeface="Calibri"/>
          <a:ea typeface="Calibri"/>
          <a:cs typeface="Calibri"/>
        </a:font>
        <a:schemeClr val="lt1"/>
      </a:tcTxStyle>
      <a:tcStyle>
        <a:fill>
          <a:solidFill>
            <a:schemeClr val="accent6"/>
          </a:solidFill>
        </a:fill>
      </a:tcStyle>
    </a:lastCol>
    <a:firstCol>
      <a:tcTxStyle b="on" i="off">
        <a:font>
          <a:latin typeface="Calibri"/>
          <a:ea typeface="Calibri"/>
          <a:cs typeface="Calibri"/>
        </a:font>
        <a:schemeClr val="lt1"/>
      </a:tcTxStyle>
      <a:tcStyle>
        <a:fill>
          <a:solidFill>
            <a:schemeClr val="accent6"/>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b="off" i="off"/>
    </a:neCell>
    <a:nwCell>
      <a:tcTxStyle b="off" i="off"/>
    </a:nwCell>
  </a:tblStyle>
  <a:tblStyle styleId="{283E55AB-5A92-4E2E-AF92-62658B645562}"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23" Type="http://customschemas.google.com/relationships/presentationmetadata" Target="metadata"/><Relationship Id="rId122" Type="http://schemas.openxmlformats.org/officeDocument/2006/relationships/font" Target="fonts/Ruluko-regular.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e2bea0e383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e2bea0e383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3e2bea0e383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7" name="Google Shape;947;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91: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5" name="Google Shape;955;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8" name="Google Shape;968;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3" name="Google Shape;973;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8" name="Google Shape;978;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95: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6" name="Google Shape;986;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5" name="Google Shape;1005;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98: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6" name="Google Shape;1026;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e2bea0e383_1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e2bea0e383_1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3e2bea0e383_1_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1" name="Google Shape;1031;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6" name="Google Shape;1036;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102: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4" name="Google Shape;1044;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8" name="Google Shape;1058;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1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3" name="Google Shape;1063;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8" name="Google Shape;1068;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e2bea0e383_1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e2bea0e383_1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3e2bea0e383_1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e2bea0e383_1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e2bea0e383_1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3e2bea0e383_1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e2bea0e383_1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e2bea0e383_1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3e2bea0e383_1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e2bea0e383_1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e2bea0e383_1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3e2bea0e383_1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e2bea0e383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e2bea0e383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3e2bea0e383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e2bea0e383_2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e2bea0e383_2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3e2bea0e383_2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e2bea0e383_2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e2bea0e383_2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3e2bea0e383_2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0: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1: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5: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8: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2: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8" name="Google Shape;39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6: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0: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4: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5: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6: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 name="Google Shape;11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0: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3: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7" name="Google Shape;567;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7: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8" name="Google Shape;598;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e2bea0e383_1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e2bea0e383_1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3e2bea0e383_1_4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51: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5" name="Google Shape;635;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55: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2" name="Google Shape;662;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59: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60: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6" name="Google Shape;686;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61: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4" name="Google Shape;714;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9" name="Google Shape;719;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64: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 name="Google Shape;724;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8" name="Google Shape;738;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68: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6" name="Google Shape;756;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9" name="Google Shape;769;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9" name="Google Shape;779;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72: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1" name="Google Shape;801;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6" name="Google Shape;806;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1" name="Google Shape;811;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76: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3" name="Google Shape;833;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79: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5" name="Google Shape;865;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82: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 name="Google Shape;872;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83: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3" name="Google Shape;883;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84: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7" name="Google Shape;897;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1" name="Google Shape;911;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6" name="Google Shape;916;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87: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3" name="Google Shape;923;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7" name="Google Shape;937;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2" name="Google Shape;942;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0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0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1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1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0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0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1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1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1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1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1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1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1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1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1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1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1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1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1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1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1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5"/>
          <p:cNvSpPr/>
          <p:nvPr>
            <p:ph idx="2" type="pic"/>
          </p:nvPr>
        </p:nvSpPr>
        <p:spPr>
          <a:xfrm>
            <a:off x="1792288" y="612775"/>
            <a:ext cx="5486400" cy="4114800"/>
          </a:xfrm>
          <a:prstGeom prst="rect">
            <a:avLst/>
          </a:prstGeom>
          <a:noFill/>
          <a:ln>
            <a:noFill/>
          </a:ln>
        </p:spPr>
      </p:sp>
      <p:sp>
        <p:nvSpPr>
          <p:cNvPr id="68" name="Google Shape;68;p11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20.png"/><Relationship Id="rId4" Type="http://schemas.openxmlformats.org/officeDocument/2006/relationships/image" Target="../media/image11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14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2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3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19.png"/><Relationship Id="rId4" Type="http://schemas.openxmlformats.org/officeDocument/2006/relationships/image" Target="../media/image12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11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2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3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13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2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29.png"/><Relationship Id="rId4" Type="http://schemas.openxmlformats.org/officeDocument/2006/relationships/image" Target="../media/image14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12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4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3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38.png"/><Relationship Id="rId4" Type="http://schemas.openxmlformats.org/officeDocument/2006/relationships/image" Target="../media/image1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hyperlink" Target="https://www.kapowprimary.com/subjects/art-design/curriculum/curriculum-information/#menu-item-i_group-7"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hyperlink" Target="https://www.kapowprimary.com/subjects/art-design/curriculum/curriculum-information/#menu-item-i_group-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31.png"/><Relationship Id="rId7"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1.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8.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9.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6.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6.png"/><Relationship Id="rId4" Type="http://schemas.openxmlformats.org/officeDocument/2006/relationships/image" Target="../media/image8.png"/><Relationship Id="rId5" Type="http://schemas.openxmlformats.org/officeDocument/2006/relationships/image" Target="../media/image25.png"/><Relationship Id="rId6" Type="http://schemas.openxmlformats.org/officeDocument/2006/relationships/image" Target="../media/image1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7.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7.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9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95.pn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8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0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00.png"/><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9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0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1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27.png"/><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0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0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08.png"/><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3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2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3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05.png"/><Relationship Id="rId4" Type="http://schemas.openxmlformats.org/officeDocument/2006/relationships/image" Target="../media/image8.png"/><Relationship Id="rId5" Type="http://schemas.openxmlformats.org/officeDocument/2006/relationships/image" Target="../media/image25.png"/><Relationship Id="rId6" Type="http://schemas.openxmlformats.org/officeDocument/2006/relationships/image" Target="../media/image3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11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1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3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11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2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279381" y="4043398"/>
            <a:ext cx="8585847" cy="1589455"/>
          </a:xfrm>
          <a:prstGeom prst="rect">
            <a:avLst/>
          </a:prstGeom>
          <a:noFill/>
          <a:ln>
            <a:noFill/>
          </a:ln>
        </p:spPr>
        <p:txBody>
          <a:bodyPr anchorCtr="0" anchor="t" bIns="80225" lIns="80225" spcFirstLastPara="1" rIns="80225" wrap="square" tIns="80225">
            <a:spAutoFit/>
          </a:bodyPr>
          <a:lstStyle/>
          <a:p>
            <a:pPr indent="0" lvl="0" marL="0" marR="0" rtl="0" algn="ctr">
              <a:lnSpc>
                <a:spcPct val="115000"/>
              </a:lnSpc>
              <a:spcBef>
                <a:spcPts val="0"/>
              </a:spcBef>
              <a:spcAft>
                <a:spcPts val="0"/>
              </a:spcAft>
              <a:buClr>
                <a:srgbClr val="000000"/>
              </a:buClr>
              <a:buSzPts val="2800"/>
              <a:buFont typeface="Arial"/>
              <a:buNone/>
            </a:pPr>
            <a:r>
              <a:rPr b="1" i="0" lang="en-GB" sz="2800" u="none" cap="none" strike="noStrike">
                <a:solidFill>
                  <a:schemeClr val="dk1"/>
                </a:solidFill>
                <a:latin typeface="Ruluko"/>
                <a:ea typeface="Ruluko"/>
                <a:cs typeface="Ruluko"/>
                <a:sym typeface="Ruluko"/>
              </a:rPr>
              <a:t>Art and Design Rationale &amp;</a:t>
            </a:r>
            <a:endParaRPr b="1" i="0" sz="2800" u="none" cap="none" strike="noStrike">
              <a:solidFill>
                <a:schemeClr val="dk1"/>
              </a:solidFill>
              <a:latin typeface="Ruluko"/>
              <a:ea typeface="Ruluko"/>
              <a:cs typeface="Ruluko"/>
              <a:sym typeface="Ruluko"/>
            </a:endParaRPr>
          </a:p>
          <a:p>
            <a:pPr indent="0" lvl="0" marL="0" marR="0" rtl="0" algn="ctr">
              <a:lnSpc>
                <a:spcPct val="115000"/>
              </a:lnSpc>
              <a:spcBef>
                <a:spcPts val="0"/>
              </a:spcBef>
              <a:spcAft>
                <a:spcPts val="0"/>
              </a:spcAft>
              <a:buClr>
                <a:srgbClr val="000000"/>
              </a:buClr>
              <a:buSzPts val="2800"/>
              <a:buFont typeface="Arial"/>
              <a:buNone/>
            </a:pPr>
            <a:r>
              <a:rPr b="1" i="0" lang="en-GB" sz="2800" u="none" cap="none" strike="noStrike">
                <a:solidFill>
                  <a:schemeClr val="dk1"/>
                </a:solidFill>
                <a:latin typeface="Ruluko"/>
                <a:ea typeface="Ruluko"/>
                <a:cs typeface="Ruluko"/>
                <a:sym typeface="Ruluko"/>
              </a:rPr>
              <a:t>Medium Term Planning</a:t>
            </a:r>
            <a:endParaRPr b="1" i="0" sz="2800" u="none" cap="none" strike="noStrike">
              <a:solidFill>
                <a:schemeClr val="dk1"/>
              </a:solidFill>
              <a:latin typeface="Ruluko"/>
              <a:ea typeface="Ruluko"/>
              <a:cs typeface="Ruluko"/>
              <a:sym typeface="Ruluko"/>
            </a:endParaRPr>
          </a:p>
          <a:p>
            <a:pPr indent="0" lvl="0" marL="0" marR="0" rtl="0" algn="ctr">
              <a:lnSpc>
                <a:spcPct val="115000"/>
              </a:lnSpc>
              <a:spcBef>
                <a:spcPts val="0"/>
              </a:spcBef>
              <a:spcAft>
                <a:spcPts val="0"/>
              </a:spcAft>
              <a:buClr>
                <a:srgbClr val="000000"/>
              </a:buClr>
              <a:buSzPts val="2500"/>
              <a:buFont typeface="Arial"/>
              <a:buNone/>
            </a:pPr>
            <a:r>
              <a:rPr b="0" i="0" lang="en-GB" sz="2500" u="none" cap="none" strike="noStrike">
                <a:solidFill>
                  <a:schemeClr val="dk1"/>
                </a:solidFill>
                <a:latin typeface="Ruluko"/>
                <a:ea typeface="Ruluko"/>
                <a:cs typeface="Ruluko"/>
                <a:sym typeface="Ruluko"/>
              </a:rPr>
              <a:t>The Brow CP School</a:t>
            </a:r>
            <a:endParaRPr b="0" i="0" sz="1200" u="none" cap="none" strike="noStrike">
              <a:solidFill>
                <a:srgbClr val="000000"/>
              </a:solidFill>
              <a:latin typeface="Arial"/>
              <a:ea typeface="Arial"/>
              <a:cs typeface="Arial"/>
              <a:sym typeface="Arial"/>
            </a:endParaRPr>
          </a:p>
        </p:txBody>
      </p:sp>
      <p:pic>
        <p:nvPicPr>
          <p:cNvPr id="89" name="Google Shape;89;p1"/>
          <p:cNvPicPr preferRelativeResize="0"/>
          <p:nvPr/>
        </p:nvPicPr>
        <p:blipFill rotWithShape="1">
          <a:blip r:embed="rId3">
            <a:alphaModFix/>
          </a:blip>
          <a:srcRect b="0" l="0" r="0" t="0"/>
          <a:stretch/>
        </p:blipFill>
        <p:spPr>
          <a:xfrm>
            <a:off x="2962021" y="1225146"/>
            <a:ext cx="3256243" cy="24459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3e2bea0e383_1_0"/>
          <p:cNvSpPr txBox="1"/>
          <p:nvPr/>
        </p:nvSpPr>
        <p:spPr>
          <a:xfrm>
            <a:off x="0" y="0"/>
            <a:ext cx="9144000" cy="122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700">
                <a:solidFill>
                  <a:schemeClr val="dk1"/>
                </a:solidFill>
              </a:rPr>
              <a:t>Art &amp; Design Progression of Skills &amp; Knowledge</a:t>
            </a:r>
            <a:endParaRPr b="1" sz="2700">
              <a:solidFill>
                <a:schemeClr val="dk1"/>
              </a:solidFill>
            </a:endParaRPr>
          </a:p>
          <a:p>
            <a:pPr indent="0" lvl="0" marL="0" rtl="0" algn="ctr">
              <a:lnSpc>
                <a:spcPct val="140000"/>
              </a:lnSpc>
              <a:spcBef>
                <a:spcPts val="900"/>
              </a:spcBef>
              <a:spcAft>
                <a:spcPts val="0"/>
              </a:spcAft>
              <a:buNone/>
            </a:pPr>
            <a:r>
              <a:rPr lang="en-GB">
                <a:solidFill>
                  <a:schemeClr val="dk1"/>
                </a:solidFill>
              </a:rPr>
              <a:t>EYFS • KS1 • KS2</a:t>
            </a:r>
            <a:endParaRPr>
              <a:solidFill>
                <a:schemeClr val="dk1"/>
              </a:solidFill>
            </a:endParaRPr>
          </a:p>
          <a:p>
            <a:pPr indent="0" lvl="0" marL="0" rtl="0" algn="ctr">
              <a:lnSpc>
                <a:spcPct val="140000"/>
              </a:lnSpc>
              <a:spcBef>
                <a:spcPts val="0"/>
              </a:spcBef>
              <a:spcAft>
                <a:spcPts val="0"/>
              </a:spcAft>
              <a:buNone/>
            </a:pPr>
            <a:r>
              <a:rPr lang="en-GB" sz="1350">
                <a:solidFill>
                  <a:srgbClr val="222222"/>
                </a:solidFill>
                <a:highlight>
                  <a:srgbClr val="FFFFFF"/>
                </a:highlight>
              </a:rPr>
              <a:t>Our scheme of work is built around five strands:</a:t>
            </a:r>
            <a:endParaRPr>
              <a:solidFill>
                <a:schemeClr val="dk1"/>
              </a:solidFill>
            </a:endParaRPr>
          </a:p>
        </p:txBody>
      </p:sp>
      <p:pic>
        <p:nvPicPr>
          <p:cNvPr id="203" name="Google Shape;203;g3e2bea0e383_1_0"/>
          <p:cNvPicPr preferRelativeResize="0"/>
          <p:nvPr/>
        </p:nvPicPr>
        <p:blipFill>
          <a:blip r:embed="rId3">
            <a:alphaModFix/>
          </a:blip>
          <a:stretch>
            <a:fillRect/>
          </a:stretch>
        </p:blipFill>
        <p:spPr>
          <a:xfrm>
            <a:off x="152400" y="1377600"/>
            <a:ext cx="8727025" cy="51435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2; Summer 1  </a:t>
            </a:r>
            <a:r>
              <a:rPr b="1" lang="en-GB">
                <a:solidFill>
                  <a:srgbClr val="000000"/>
                </a:solidFill>
              </a:rPr>
              <a:t>Map it Out</a:t>
            </a:r>
            <a:endParaRPr b="1">
              <a:solidFill>
                <a:srgbClr val="000000"/>
              </a:solidFill>
            </a:endParaRPr>
          </a:p>
        </p:txBody>
      </p:sp>
      <p:sp>
        <p:nvSpPr>
          <p:cNvPr id="950" name="Google Shape;950;p90"/>
          <p:cNvSpPr/>
          <p:nvPr/>
        </p:nvSpPr>
        <p:spPr>
          <a:xfrm>
            <a:off x="467544" y="1484784"/>
            <a:ext cx="4572000" cy="47397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Sort map images into groups, explaining their choices.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Draw a map of their journey to school, including key landmarks and different types of mark-making.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Follow instructions to make a piece of felt that holds together and resembles their map.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Decide how to place ‘jigsaw’ pieces to create an abstract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Make choices about which details from their map to include in a stained glass.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Cut cellophane shapes with care and arrange them into a pleasing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Design a print with simple lines and shapes, making improvements as they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Follow a process to make and print from a polystyrene tile.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Choose a favourite artwork, justifying their choice.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Annotate their favourite artwork with relevant evaluation points.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Take an active part in decisions around how to display their artworks in the class gallery.</a:t>
            </a:r>
            <a:endParaRPr b="0" i="0" sz="1400" u="none" cap="none" strike="noStrike">
              <a:solidFill>
                <a:srgbClr val="000000"/>
              </a:solidFill>
              <a:latin typeface="Arial"/>
              <a:ea typeface="Arial"/>
              <a:cs typeface="Arial"/>
              <a:sym typeface="Arial"/>
            </a:endParaRPr>
          </a:p>
        </p:txBody>
      </p:sp>
      <p:pic>
        <p:nvPicPr>
          <p:cNvPr id="951" name="Google Shape;951;p90"/>
          <p:cNvPicPr preferRelativeResize="0"/>
          <p:nvPr/>
        </p:nvPicPr>
        <p:blipFill rotWithShape="1">
          <a:blip r:embed="rId3">
            <a:alphaModFix/>
          </a:blip>
          <a:srcRect b="0" l="0" r="0" t="0"/>
          <a:stretch/>
        </p:blipFill>
        <p:spPr>
          <a:xfrm>
            <a:off x="6863787" y="1547859"/>
            <a:ext cx="2114576" cy="3752850"/>
          </a:xfrm>
          <a:prstGeom prst="rect">
            <a:avLst/>
          </a:prstGeom>
          <a:noFill/>
          <a:ln>
            <a:noFill/>
          </a:ln>
        </p:spPr>
      </p:pic>
      <p:pic>
        <p:nvPicPr>
          <p:cNvPr id="952" name="Google Shape;952;p90"/>
          <p:cNvPicPr preferRelativeResize="0"/>
          <p:nvPr/>
        </p:nvPicPr>
        <p:blipFill rotWithShape="1">
          <a:blip r:embed="rId4">
            <a:alphaModFix/>
          </a:blip>
          <a:srcRect b="0" l="0" r="0" t="0"/>
          <a:stretch/>
        </p:blipFill>
        <p:spPr>
          <a:xfrm>
            <a:off x="4806413" y="1532148"/>
            <a:ext cx="2085975" cy="37433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91"/>
          <p:cNvSpPr txBox="1"/>
          <p:nvPr/>
        </p:nvSpPr>
        <p:spPr>
          <a:xfrm>
            <a:off x="2229644" y="384882"/>
            <a:ext cx="4404900" cy="454500"/>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Summer 1  Ancient Scrolls</a:t>
            </a:r>
            <a:endParaRPr b="1" i="0" sz="2000" u="none" cap="none" strike="noStrike">
              <a:solidFill>
                <a:srgbClr val="000000"/>
              </a:solidFill>
              <a:latin typeface="Calibri"/>
              <a:ea typeface="Calibri"/>
              <a:cs typeface="Calibri"/>
              <a:sym typeface="Calibri"/>
            </a:endParaRPr>
          </a:p>
        </p:txBody>
      </p:sp>
      <p:sp>
        <p:nvSpPr>
          <p:cNvPr id="958" name="Google Shape;958;p91"/>
          <p:cNvSpPr/>
          <p:nvPr/>
        </p:nvSpPr>
        <p:spPr>
          <a:xfrm>
            <a:off x="50800" y="917475"/>
            <a:ext cx="5654100" cy="2411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Generating ideas:</a:t>
            </a:r>
            <a:r>
              <a:rPr b="0" i="0" lang="en-GB" sz="900" u="none" cap="none" strike="noStrike">
                <a:solidFill>
                  <a:schemeClr val="dk1"/>
                </a:solidFill>
                <a:latin typeface="Calibri"/>
                <a:ea typeface="Calibri"/>
                <a:cs typeface="Calibri"/>
                <a:sym typeface="Calibri"/>
              </a:rPr>
              <a:t> Generate ideas from a range of stimuli and carry out simple research and evaluation as part of the making process.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Use sketchbooks for a wider range of purposes, for example recording things using drawing and annotations, planning and taking next steps in a making process.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r>
              <a:rPr b="0" i="0" lang="en-GB" sz="900" u="none" cap="none" strike="noStrike">
                <a:solidFill>
                  <a:schemeClr val="dk1"/>
                </a:solidFill>
                <a:latin typeface="Calibri"/>
                <a:ea typeface="Calibri"/>
                <a:cs typeface="Calibri"/>
                <a:sym typeface="Calibri"/>
              </a:rPr>
              <a:t>Confidently use of a range of materials and tools, selecting and using these appropriately with more independence.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Use hands and tools confidently to cut, shape and join materials for a purpose.Develop direct observation, for example by using tonal shading and starting to apply an understanding of shape to communicate form and proportion.</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 </a:t>
            </a:r>
            <a:r>
              <a:rPr b="0" i="0" lang="en-GB" sz="900" u="none" cap="none" strike="noStrike">
                <a:solidFill>
                  <a:schemeClr val="dk1"/>
                </a:solidFill>
                <a:latin typeface="Calibri"/>
                <a:ea typeface="Calibri"/>
                <a:cs typeface="Calibri"/>
                <a:sym typeface="Calibri"/>
              </a:rPr>
              <a:t>Discuss how artists produced art in the past and understand the influence and impact of their methods and styles on art today, using their own experiences and historical evidence.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r>
              <a:rPr b="0" i="0" lang="en-GB" sz="900" u="none" cap="none" strike="noStrike">
                <a:solidFill>
                  <a:schemeClr val="dk1"/>
                </a:solidFill>
                <a:latin typeface="Calibri"/>
                <a:ea typeface="Calibri"/>
                <a:cs typeface="Calibri"/>
                <a:sym typeface="Calibri"/>
              </a:rPr>
              <a:t>Confidently explain their ideas and opinions about their own and others’ artwork, with an understanding of the breadth of what art can be and that there are many ways to make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Discuss and begin to interpret the meaning and purpose of artwork, understanding how artists can use art to communicate.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pic>
        <p:nvPicPr>
          <p:cNvPr id="959" name="Google Shape;959;p91"/>
          <p:cNvPicPr preferRelativeResize="0"/>
          <p:nvPr/>
        </p:nvPicPr>
        <p:blipFill rotWithShape="1">
          <a:blip r:embed="rId3">
            <a:alphaModFix/>
          </a:blip>
          <a:srcRect b="0" l="0" r="0" t="0"/>
          <a:stretch/>
        </p:blipFill>
        <p:spPr>
          <a:xfrm>
            <a:off x="7977463" y="356175"/>
            <a:ext cx="717062" cy="538600"/>
          </a:xfrm>
          <a:prstGeom prst="rect">
            <a:avLst/>
          </a:prstGeom>
          <a:noFill/>
          <a:ln>
            <a:noFill/>
          </a:ln>
        </p:spPr>
      </p:pic>
      <p:sp>
        <p:nvSpPr>
          <p:cNvPr id="960" name="Google Shape;960;p91"/>
          <p:cNvSpPr/>
          <p:nvPr/>
        </p:nvSpPr>
        <p:spPr>
          <a:xfrm>
            <a:off x="50800" y="3329175"/>
            <a:ext cx="5070000" cy="35286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Formal elements: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Pattern: </a:t>
            </a:r>
            <a:r>
              <a:rPr b="0" i="0" lang="en-GB" sz="900" u="none" cap="none" strike="noStrike">
                <a:solidFill>
                  <a:schemeClr val="dk1"/>
                </a:solidFill>
                <a:latin typeface="Calibri"/>
                <a:ea typeface="Calibri"/>
                <a:cs typeface="Calibri"/>
                <a:sym typeface="Calibri"/>
              </a:rPr>
              <a:t>Pattern can be man-made (like a printed wallpaper) or natural (like a giraffe’s skin).</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Layering materials in opposite directions make the handmade paper stronger.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a sketchbook to research a subject using different techniques and materials to present ideas.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construct a new paper material using paper, water and glue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symbols to reflect both literal and figurative ideas.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produce and select an effective final design.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make a scroll.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make a zine.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a zine to present information.</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 from the past can give us clues about what it was like to live at that time.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The meanings we take from art made in the past are influenced by our own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have different materials available to them depending on when they live in history.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can make their own 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can work in more than one medium.</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 can be purely decorative or it can have a purpose.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use art to tell stories and communicate.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can make art to express their views or beliefs.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use art to help explain or teach things.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961" name="Google Shape;961;p91"/>
          <p:cNvPicPr preferRelativeResize="0"/>
          <p:nvPr/>
        </p:nvPicPr>
        <p:blipFill rotWithShape="1">
          <a:blip r:embed="rId4">
            <a:alphaModFix/>
          </a:blip>
          <a:srcRect b="0" l="0" r="0" t="0"/>
          <a:stretch/>
        </p:blipFill>
        <p:spPr>
          <a:xfrm>
            <a:off x="6776852" y="339673"/>
            <a:ext cx="1058313" cy="538597"/>
          </a:xfrm>
          <a:prstGeom prst="rect">
            <a:avLst/>
          </a:prstGeom>
          <a:noFill/>
          <a:ln>
            <a:noFill/>
          </a:ln>
        </p:spPr>
      </p:pic>
      <p:sp>
        <p:nvSpPr>
          <p:cNvPr id="962" name="Google Shape;962;p91"/>
          <p:cNvSpPr/>
          <p:nvPr/>
        </p:nvSpPr>
        <p:spPr>
          <a:xfrm>
            <a:off x="5463550" y="4246875"/>
            <a:ext cx="3539100" cy="17670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Tell me one of the fetaures of Eygptian art.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did Ancient Eygptians use to make their paper from?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is a scroll different to a 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a symbol?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can a zine be used 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63" name="Google Shape;963;p91"/>
          <p:cNvPicPr preferRelativeResize="0"/>
          <p:nvPr/>
        </p:nvPicPr>
        <p:blipFill rotWithShape="1">
          <a:blip r:embed="rId5">
            <a:alphaModFix/>
          </a:blip>
          <a:srcRect b="0" l="0" r="0" t="0"/>
          <a:stretch/>
        </p:blipFill>
        <p:spPr>
          <a:xfrm>
            <a:off x="869225" y="315925"/>
            <a:ext cx="1047541" cy="538600"/>
          </a:xfrm>
          <a:prstGeom prst="rect">
            <a:avLst/>
          </a:prstGeom>
          <a:noFill/>
          <a:ln>
            <a:noFill/>
          </a:ln>
        </p:spPr>
      </p:pic>
      <p:pic>
        <p:nvPicPr>
          <p:cNvPr id="964" name="Google Shape;964;p91"/>
          <p:cNvPicPr preferRelativeResize="0"/>
          <p:nvPr/>
        </p:nvPicPr>
        <p:blipFill rotWithShape="1">
          <a:blip r:embed="rId6">
            <a:alphaModFix/>
          </a:blip>
          <a:srcRect b="0" l="32823" r="0" t="0"/>
          <a:stretch/>
        </p:blipFill>
        <p:spPr>
          <a:xfrm>
            <a:off x="5857250" y="1133375"/>
            <a:ext cx="3145350" cy="1434225"/>
          </a:xfrm>
          <a:prstGeom prst="rect">
            <a:avLst/>
          </a:prstGeom>
          <a:noFill/>
          <a:ln>
            <a:noFill/>
          </a:ln>
        </p:spPr>
      </p:pic>
      <p:pic>
        <p:nvPicPr>
          <p:cNvPr id="965" name="Google Shape;965;p91"/>
          <p:cNvPicPr preferRelativeResize="0"/>
          <p:nvPr/>
        </p:nvPicPr>
        <p:blipFill rotWithShape="1">
          <a:blip r:embed="rId6">
            <a:alphaModFix/>
          </a:blip>
          <a:srcRect b="0" l="0" r="64738" t="0"/>
          <a:stretch/>
        </p:blipFill>
        <p:spPr>
          <a:xfrm>
            <a:off x="6555075" y="2664725"/>
            <a:ext cx="1651001" cy="14342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id="970" name="Google Shape;970;p92"/>
          <p:cNvPicPr preferRelativeResize="0"/>
          <p:nvPr/>
        </p:nvPicPr>
        <p:blipFill rotWithShape="1">
          <a:blip r:embed="rId3">
            <a:alphaModFix/>
          </a:blip>
          <a:srcRect b="0" l="0" r="0" t="0"/>
          <a:stretch/>
        </p:blipFill>
        <p:spPr>
          <a:xfrm>
            <a:off x="323528" y="290917"/>
            <a:ext cx="8712544" cy="5976664"/>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93"/>
          <p:cNvPicPr preferRelativeResize="0"/>
          <p:nvPr/>
        </p:nvPicPr>
        <p:blipFill rotWithShape="1">
          <a:blip r:embed="rId3">
            <a:alphaModFix/>
          </a:blip>
          <a:srcRect b="0" l="0" r="0" t="0"/>
          <a:stretch/>
        </p:blipFill>
        <p:spPr>
          <a:xfrm>
            <a:off x="179512" y="116632"/>
            <a:ext cx="8675039" cy="5976664"/>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3; Summer 1  Ancient Scrolls</a:t>
            </a:r>
            <a:endParaRPr b="1">
              <a:solidFill>
                <a:srgbClr val="000000"/>
              </a:solidFill>
            </a:endParaRPr>
          </a:p>
        </p:txBody>
      </p:sp>
      <p:sp>
        <p:nvSpPr>
          <p:cNvPr id="981" name="Google Shape;981;p94"/>
          <p:cNvSpPr/>
          <p:nvPr/>
        </p:nvSpPr>
        <p:spPr>
          <a:xfrm>
            <a:off x="467544" y="1484784"/>
            <a:ext cx="4572000" cy="44319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Recognise and discuss the importance of Ancient Egyptian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Consider the suitability of a surface for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Record colours, patterns and shapes through observational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Choose and use tools and materials confidently.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Begin to experiment with drawing techniques.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selection of sketches that show idea exploration.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Produce a final design with a clear purpose.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Follow instructions with minimal support.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Discuss and evaluate the process and outcome of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Produce a complete painted or drawn piece from a design idea.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colours and materials appropriately, showing an understanding of effective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Have a clear idea of the subject of their zine, including a range of images and information.</a:t>
            </a:r>
            <a:endParaRPr b="0" i="0" sz="1400" u="none" cap="none" strike="noStrike">
              <a:solidFill>
                <a:srgbClr val="000000"/>
              </a:solidFill>
              <a:latin typeface="Arial"/>
              <a:ea typeface="Arial"/>
              <a:cs typeface="Arial"/>
              <a:sym typeface="Arial"/>
            </a:endParaRPr>
          </a:p>
        </p:txBody>
      </p:sp>
      <p:pic>
        <p:nvPicPr>
          <p:cNvPr id="982" name="Google Shape;982;p94"/>
          <p:cNvPicPr preferRelativeResize="0"/>
          <p:nvPr/>
        </p:nvPicPr>
        <p:blipFill rotWithShape="1">
          <a:blip r:embed="rId3">
            <a:alphaModFix/>
          </a:blip>
          <a:srcRect b="0" l="0" r="0" t="0"/>
          <a:stretch/>
        </p:blipFill>
        <p:spPr>
          <a:xfrm>
            <a:off x="4860032" y="1185685"/>
            <a:ext cx="2095500" cy="5400675"/>
          </a:xfrm>
          <a:prstGeom prst="rect">
            <a:avLst/>
          </a:prstGeom>
          <a:noFill/>
          <a:ln>
            <a:noFill/>
          </a:ln>
        </p:spPr>
      </p:pic>
      <p:pic>
        <p:nvPicPr>
          <p:cNvPr id="983" name="Google Shape;983;p94"/>
          <p:cNvPicPr preferRelativeResize="0"/>
          <p:nvPr/>
        </p:nvPicPr>
        <p:blipFill rotWithShape="1">
          <a:blip r:embed="rId4">
            <a:alphaModFix/>
          </a:blip>
          <a:srcRect b="0" l="0" r="0" t="0"/>
          <a:stretch/>
        </p:blipFill>
        <p:spPr>
          <a:xfrm>
            <a:off x="6925940" y="1833875"/>
            <a:ext cx="2047875" cy="37338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95"/>
          <p:cNvSpPr txBox="1"/>
          <p:nvPr/>
        </p:nvSpPr>
        <p:spPr>
          <a:xfrm>
            <a:off x="2267744"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Summer 1  </a:t>
            </a:r>
            <a:r>
              <a:rPr b="1" i="0" lang="en-GB" sz="2000" u="none" cap="none" strike="noStrike">
                <a:solidFill>
                  <a:srgbClr val="000000"/>
                </a:solidFill>
                <a:latin typeface="Calibri"/>
                <a:ea typeface="Calibri"/>
                <a:cs typeface="Calibri"/>
                <a:sym typeface="Calibri"/>
              </a:rPr>
              <a:t>Fabric of Nature</a:t>
            </a:r>
            <a:endParaRPr b="1" i="0" sz="2000" u="none" cap="none" strike="noStrike">
              <a:solidFill>
                <a:srgbClr val="000000"/>
              </a:solidFill>
              <a:latin typeface="Calibri"/>
              <a:ea typeface="Calibri"/>
              <a:cs typeface="Calibri"/>
              <a:sym typeface="Calibri"/>
            </a:endParaRPr>
          </a:p>
        </p:txBody>
      </p:sp>
      <p:sp>
        <p:nvSpPr>
          <p:cNvPr id="989" name="Google Shape;989;p95"/>
          <p:cNvSpPr/>
          <p:nvPr/>
        </p:nvSpPr>
        <p:spPr>
          <a:xfrm>
            <a:off x="107504" y="1082568"/>
            <a:ext cx="3563843"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Generating ideas: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Generate ideas from a range of stimuli, using research and evaluation of techniques to develop their ideas and plan more purposefully for an outcome.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Use sketchbooks for a wider range of purposes, for example, recording things using drawing and annotations, planning and taking the next steps in a making process.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Demonstrate greater skill and control when drawing and painting to depict forms, such as showing an awareness of proportion and being able to create 3D effects.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Use growing knowledge of different materials, combining media for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Apply observational skills, showing a greater awareness of composition and demonstrating the beginnings of an individual style.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 </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Use subject vocabulary confidently to describe and compare creative 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Work as a professional designer does by collating ideas to generate a theme.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Use more complex vocabulary when discussing their own and others’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Evaluate their work more regularly and independently during the planning and making process.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90" name="Google Shape;990;p95"/>
          <p:cNvSpPr/>
          <p:nvPr/>
        </p:nvSpPr>
        <p:spPr>
          <a:xfrm>
            <a:off x="3803306" y="1063659"/>
            <a:ext cx="5046780"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91" name="Google Shape;991;p95"/>
          <p:cNvSpPr/>
          <p:nvPr/>
        </p:nvSpPr>
        <p:spPr>
          <a:xfrm>
            <a:off x="3803306" y="3652568"/>
            <a:ext cx="2606244"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Ruth Daniels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Senanayake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Megan Carter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William Morris</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92" name="Google Shape;992;p95"/>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993" name="Google Shape;993;p95"/>
          <p:cNvSpPr/>
          <p:nvPr/>
        </p:nvSpPr>
        <p:spPr>
          <a:xfrm>
            <a:off x="107504" y="3870296"/>
            <a:ext cx="3563843" cy="234163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Formal elements: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Shape: </a:t>
            </a:r>
            <a:r>
              <a:rPr b="0" i="0" lang="en-GB" sz="900" u="none" cap="none" strike="noStrike">
                <a:solidFill>
                  <a:schemeClr val="dk1"/>
                </a:solidFill>
                <a:latin typeface="Calibri"/>
                <a:ea typeface="Calibri"/>
                <a:cs typeface="Calibri"/>
                <a:sym typeface="Calibri"/>
              </a:rPr>
              <a:t>How to use basic shapes to form more complex shapes and patterns.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Pattern: </a:t>
            </a:r>
            <a:r>
              <a:rPr b="0" i="0" lang="en-GB" sz="900" u="none" cap="none" strike="noStrike">
                <a:solidFill>
                  <a:schemeClr val="dk1"/>
                </a:solidFill>
                <a:latin typeface="Calibri"/>
                <a:ea typeface="Calibri"/>
                <a:cs typeface="Calibri"/>
                <a:sym typeface="Calibri"/>
              </a:rPr>
              <a:t>Patterns can be irregular and change in ways you wouldn’t expect.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Pattern: </a:t>
            </a:r>
            <a:r>
              <a:rPr b="0" i="0" lang="en-GB" sz="900" u="none" cap="none" strike="noStrike">
                <a:solidFill>
                  <a:schemeClr val="dk1"/>
                </a:solidFill>
                <a:latin typeface="Calibri"/>
                <a:ea typeface="Calibri"/>
                <a:cs typeface="Calibri"/>
                <a:sym typeface="Calibri"/>
              </a:rPr>
              <a:t>The starting point for a repeating pattern is called a motif, and a motif can be arranged in different ways to make varied patterns.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Texture: </a:t>
            </a:r>
            <a:r>
              <a:rPr b="0" i="0" lang="en-GB" sz="900" u="none" cap="none" strike="noStrike">
                <a:solidFill>
                  <a:schemeClr val="dk1"/>
                </a:solidFill>
                <a:latin typeface="Calibri"/>
                <a:ea typeface="Calibri"/>
                <a:cs typeface="Calibri"/>
                <a:sym typeface="Calibri"/>
              </a:rPr>
              <a:t>How to use texture more purposely to achieve a specific effect or to replicate a natural surface.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Tone: </a:t>
            </a:r>
            <a:r>
              <a:rPr b="0" i="0" lang="en-GB" sz="900" u="none" cap="none" strike="noStrike">
                <a:solidFill>
                  <a:schemeClr val="dk1"/>
                </a:solidFill>
                <a:latin typeface="Calibri"/>
                <a:ea typeface="Calibri"/>
                <a:cs typeface="Calibri"/>
                <a:sym typeface="Calibri"/>
              </a:rPr>
              <a:t>Using lighter and darker tints and shades of a colour can create a 3D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To know that a mood board is a visual collection which aims to convey a general feeling or idea.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To know that batik is a traditional fabric decoration technique that uses hot wax.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select imagery and use it as inspiration for a design project.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make a mood board.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recognise a theme and develop colour palettes using selected imagery and drawings.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draw small sections of one image to docs on colours and texture.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develop observational drawings into shapes and patterns for design.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transfer a design using a tracing method.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make a repeating pattern tile using cut and torn paper shapes.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glue as an alternative batik technique to create patterns on fabric.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materials, like glue, in different ways depending on the desired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paint on fabric.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wash fabric to remove glue to finish a decorative fabric piece.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Designers can make beautiful things to try and improve people’s everyday lives.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Designers collect visual ideas from a wide range of sources, sometimes collecting these as a mood board.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and designers sometimes choose techniques based on the time and money available to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use drawing to plan ideas for work in different media.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Artists make choices about what, how and where they create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be created to make money; being an artist is a job for some people.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craft and design affect the lives of people who see or use something that has been created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evaluate what they make, and talking about art is one way to do this.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994" name="Google Shape;994;p95"/>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995" name="Google Shape;995;p95"/>
          <p:cNvSpPr/>
          <p:nvPr/>
        </p:nvSpPr>
        <p:spPr>
          <a:xfrm>
            <a:off x="6550022" y="3652567"/>
            <a:ext cx="2300064" cy="2787591"/>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a mood boeard used 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the technique called to draw with hot wax on fabric?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inspired Victorian artist and designer William Morris?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Describe what craftsmanship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When a pattern ir printed over and over again, it is called a ….pattern.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Show me a symmetrical pattern.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96" name="Google Shape;996;p95"/>
          <p:cNvPicPr preferRelativeResize="0"/>
          <p:nvPr/>
        </p:nvPicPr>
        <p:blipFill rotWithShape="1">
          <a:blip r:embed="rId5">
            <a:alphaModFix/>
          </a:blip>
          <a:srcRect b="0" l="0" r="0" t="0"/>
          <a:stretch/>
        </p:blipFill>
        <p:spPr>
          <a:xfrm>
            <a:off x="424715" y="212927"/>
            <a:ext cx="1540575" cy="792088"/>
          </a:xfrm>
          <a:prstGeom prst="rect">
            <a:avLst/>
          </a:prstGeom>
          <a:noFill/>
          <a:ln>
            <a:noFill/>
          </a:ln>
        </p:spPr>
      </p:pic>
      <p:pic>
        <p:nvPicPr>
          <p:cNvPr id="997" name="Google Shape;997;p95"/>
          <p:cNvPicPr preferRelativeResize="0"/>
          <p:nvPr/>
        </p:nvPicPr>
        <p:blipFill rotWithShape="1">
          <a:blip r:embed="rId6">
            <a:alphaModFix/>
          </a:blip>
          <a:srcRect b="0" l="0" r="0" t="0"/>
          <a:stretch/>
        </p:blipFill>
        <p:spPr>
          <a:xfrm>
            <a:off x="3879430" y="1507468"/>
            <a:ext cx="4894532" cy="18002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id="1002" name="Google Shape;1002;p96"/>
          <p:cNvPicPr preferRelativeResize="0"/>
          <p:nvPr/>
        </p:nvPicPr>
        <p:blipFill rotWithShape="1">
          <a:blip r:embed="rId3">
            <a:alphaModFix/>
          </a:blip>
          <a:srcRect b="0" l="0" r="0" t="0"/>
          <a:stretch/>
        </p:blipFill>
        <p:spPr>
          <a:xfrm>
            <a:off x="323528" y="260648"/>
            <a:ext cx="8617290" cy="5904656"/>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4; Summer 1  </a:t>
            </a:r>
            <a:r>
              <a:rPr b="1" lang="en-GB">
                <a:solidFill>
                  <a:srgbClr val="000000"/>
                </a:solidFill>
              </a:rPr>
              <a:t>Fabric of Nature</a:t>
            </a:r>
            <a:endParaRPr b="1">
              <a:solidFill>
                <a:srgbClr val="000000"/>
              </a:solidFill>
            </a:endParaRPr>
          </a:p>
        </p:txBody>
      </p:sp>
      <p:sp>
        <p:nvSpPr>
          <p:cNvPr id="1008" name="Google Shape;1008;p97"/>
          <p:cNvSpPr/>
          <p:nvPr/>
        </p:nvSpPr>
        <p:spPr>
          <a:xfrm>
            <a:off x="467544" y="1484784"/>
            <a:ext cx="4572000"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Describe objects, images and sounds with relevant subject vocabulary.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drawings that replicate a selected image.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Select imagery and colours to create a mood board with a defined theme and colour palette.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Complete four drawings, created with confident use of materials and tools to add colour.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Understand the work of William Morris, using subject vocabulary to describe his work and style.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pattern using their drawing, taking inspiration from mood boards and initial research to develop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Identify and explain where a pattern repeats.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Follow instructions to create a repeating pattern, adding extra detail.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Understand different methods of creating printed fabric in creative industries.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sketchbooks to evaluate patterns.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Produce ideas to illustrate products using their designs.</a:t>
            </a:r>
            <a:endParaRPr b="0" i="0" sz="1400" u="none" cap="none" strike="noStrike">
              <a:solidFill>
                <a:srgbClr val="000000"/>
              </a:solidFill>
              <a:latin typeface="Arial"/>
              <a:ea typeface="Arial"/>
              <a:cs typeface="Arial"/>
              <a:sym typeface="Arial"/>
            </a:endParaRPr>
          </a:p>
        </p:txBody>
      </p:sp>
      <p:pic>
        <p:nvPicPr>
          <p:cNvPr id="1009" name="Google Shape;1009;p97"/>
          <p:cNvPicPr preferRelativeResize="0"/>
          <p:nvPr/>
        </p:nvPicPr>
        <p:blipFill rotWithShape="1">
          <a:blip r:embed="rId3">
            <a:alphaModFix/>
          </a:blip>
          <a:srcRect b="0" l="0" r="0" t="0"/>
          <a:stretch/>
        </p:blipFill>
        <p:spPr>
          <a:xfrm>
            <a:off x="5724128" y="1458821"/>
            <a:ext cx="2016224" cy="4837187"/>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98"/>
          <p:cNvSpPr txBox="1"/>
          <p:nvPr/>
        </p:nvSpPr>
        <p:spPr>
          <a:xfrm>
            <a:off x="2267744"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Summer 1  </a:t>
            </a:r>
            <a:r>
              <a:rPr b="1" i="0" lang="en-GB" sz="2000" u="none" cap="none" strike="noStrike">
                <a:solidFill>
                  <a:srgbClr val="000000"/>
                </a:solidFill>
                <a:latin typeface="Calibri"/>
                <a:ea typeface="Calibri"/>
                <a:cs typeface="Calibri"/>
                <a:sym typeface="Calibri"/>
              </a:rPr>
              <a:t>Architecture</a:t>
            </a:r>
            <a:endParaRPr b="1" i="0" sz="2000" u="none" cap="none" strike="noStrike">
              <a:solidFill>
                <a:srgbClr val="000000"/>
              </a:solidFill>
              <a:latin typeface="Calibri"/>
              <a:ea typeface="Calibri"/>
              <a:cs typeface="Calibri"/>
              <a:sym typeface="Calibri"/>
            </a:endParaRPr>
          </a:p>
        </p:txBody>
      </p:sp>
      <p:sp>
        <p:nvSpPr>
          <p:cNvPr id="1015" name="Google Shape;1015;p98"/>
          <p:cNvSpPr/>
          <p:nvPr/>
        </p:nvSpPr>
        <p:spPr>
          <a:xfrm>
            <a:off x="259234" y="1082568"/>
            <a:ext cx="3412113"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Generating ideas: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Develop ideas more independently from their own research. Explore and record their plans, ideas and evaluations to develop their ideas towards an outcome.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Confidently use sketchbooks for purposes including recording observations and research, testing materials and working towards an outcome more independently.</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Work with a range of media with control in different ways to achieve different effects, including experimenting with the techniques used by other artists.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Create in a more sustained way, revisiting artwork over time and applying their understanding of tone, texture, line, colour and form.</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 </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Research and discuss the ideas and approaches of artists across a variety of disciplines, being able to describe how the cultural and historical context may have influenced their creative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Discuss how artists create work with the intent to create an impact on the viewer.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Consider what choices can be made in their own work to impact their viewer.</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Discuss the processes used by themselves, and by other artists, and describe the particular outcome achieved.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016" name="Google Shape;1016;p98"/>
          <p:cNvSpPr/>
          <p:nvPr/>
        </p:nvSpPr>
        <p:spPr>
          <a:xfrm>
            <a:off x="3803306" y="1063659"/>
            <a:ext cx="5046780"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017" name="Google Shape;1017;p98"/>
          <p:cNvSpPr/>
          <p:nvPr/>
        </p:nvSpPr>
        <p:spPr>
          <a:xfrm>
            <a:off x="3803306" y="3652568"/>
            <a:ext cx="2606244"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Zaha Hadid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Friedensreich Hundertwasser</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018" name="Google Shape;1018;p98"/>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019" name="Google Shape;1019;p98"/>
          <p:cNvSpPr/>
          <p:nvPr/>
        </p:nvSpPr>
        <p:spPr>
          <a:xfrm>
            <a:off x="259234" y="3870296"/>
            <a:ext cx="3412113" cy="234163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Formal elements: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Shape: </a:t>
            </a:r>
            <a:r>
              <a:rPr b="0" i="0" lang="en-GB" sz="900" u="none" cap="none" strike="noStrike">
                <a:solidFill>
                  <a:schemeClr val="dk1"/>
                </a:solidFill>
                <a:latin typeface="Calibri"/>
                <a:ea typeface="Calibri"/>
                <a:cs typeface="Calibri"/>
                <a:sym typeface="Calibri"/>
              </a:rPr>
              <a:t>Shapes can be used to place the key elements in a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Line:</a:t>
            </a:r>
            <a:r>
              <a:rPr b="0" i="0" lang="en-GB" sz="900" u="none" cap="none" strike="noStrike">
                <a:solidFill>
                  <a:schemeClr val="dk1"/>
                </a:solidFill>
                <a:latin typeface="Calibri"/>
                <a:ea typeface="Calibri"/>
                <a:cs typeface="Calibri"/>
                <a:sym typeface="Calibri"/>
              </a:rPr>
              <a:t> Lines can be used by artists to control what the viewer looks at within a composition, eg by using diagonal lines to draw your eye into the centre of a drawing.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To know the steps to make a monoprint when a roller is sufficiently inked.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make an observational drawing of a house.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shapes and measuring as methods to draw accurate proportions.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select a small section of a drawing to use as a print design.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develop drawings further to use as a  design for print.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design a building that fits a specific brief.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draw an idea in the style of an architect that is annotated to explain key features.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draw from different views, such as a front or side elevation.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sketchbooks to research and present information about an artist.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interpret an idea in into a design for a structure.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Artists are influenced by what is going on around them; for example, culture, politics and technology.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‘borrow’ ideas and imagery from other times and cultures to create new artworks.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Visual designs can represent big ideas like harmony with nature or peace.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 craft and design can be functional and affect human environments and experiences.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make art to portray ideas about identity.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can explore and discuss art in different ways, for example, by visiting galleries, discussing it, writing about it, using it as inspiration for their own work or by sharing ideas online.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Some artists become well-known or famous, and people tend to talk more about their work because it is familiar.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Talking about plans for artwork, or evaluating finished work, can help improve what artists create.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020" name="Google Shape;1020;p98"/>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021" name="Google Shape;1021;p98"/>
          <p:cNvSpPr/>
          <p:nvPr/>
        </p:nvSpPr>
        <p:spPr>
          <a:xfrm>
            <a:off x="6550022" y="3652567"/>
            <a:ext cx="2300064" cy="2997455"/>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word would we use to describe the  designing of buildings and structures?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Would I use wax or a roller when monoprinting?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Which architetc designed the Glasgow Riverside Museum in Scotland?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Describe Zaha Hadid’s design style.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Which architetct designed layered, coloureful buidlings?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a monument?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022" name="Google Shape;1022;p98"/>
          <p:cNvPicPr preferRelativeResize="0"/>
          <p:nvPr/>
        </p:nvPicPr>
        <p:blipFill rotWithShape="1">
          <a:blip r:embed="rId5">
            <a:alphaModFix/>
          </a:blip>
          <a:srcRect b="0" l="0" r="0" t="0"/>
          <a:stretch/>
        </p:blipFill>
        <p:spPr>
          <a:xfrm>
            <a:off x="424715" y="212927"/>
            <a:ext cx="1540575" cy="792088"/>
          </a:xfrm>
          <a:prstGeom prst="rect">
            <a:avLst/>
          </a:prstGeom>
          <a:noFill/>
          <a:ln>
            <a:noFill/>
          </a:ln>
        </p:spPr>
      </p:pic>
      <p:pic>
        <p:nvPicPr>
          <p:cNvPr id="1023" name="Google Shape;1023;p98"/>
          <p:cNvPicPr preferRelativeResize="0"/>
          <p:nvPr/>
        </p:nvPicPr>
        <p:blipFill rotWithShape="1">
          <a:blip r:embed="rId6">
            <a:alphaModFix/>
          </a:blip>
          <a:srcRect b="0" l="0" r="0" t="0"/>
          <a:stretch/>
        </p:blipFill>
        <p:spPr>
          <a:xfrm>
            <a:off x="3963120" y="1328039"/>
            <a:ext cx="4713336" cy="2135422"/>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p99"/>
          <p:cNvPicPr preferRelativeResize="0"/>
          <p:nvPr/>
        </p:nvPicPr>
        <p:blipFill rotWithShape="1">
          <a:blip r:embed="rId3">
            <a:alphaModFix/>
          </a:blip>
          <a:srcRect b="0" l="0" r="0" t="0"/>
          <a:stretch/>
        </p:blipFill>
        <p:spPr>
          <a:xfrm>
            <a:off x="179512" y="116632"/>
            <a:ext cx="8750693" cy="59766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3e2bea0e383_1_37"/>
          <p:cNvPicPr preferRelativeResize="0"/>
          <p:nvPr/>
        </p:nvPicPr>
        <p:blipFill>
          <a:blip r:embed="rId3">
            <a:alphaModFix/>
          </a:blip>
          <a:stretch>
            <a:fillRect/>
          </a:stretch>
        </p:blipFill>
        <p:spPr>
          <a:xfrm>
            <a:off x="205300" y="1835150"/>
            <a:ext cx="8839198" cy="3960878"/>
          </a:xfrm>
          <a:prstGeom prst="rect">
            <a:avLst/>
          </a:prstGeom>
          <a:noFill/>
          <a:ln>
            <a:noFill/>
          </a:ln>
        </p:spPr>
      </p:pic>
      <p:pic>
        <p:nvPicPr>
          <p:cNvPr id="210" name="Google Shape;210;g3e2bea0e383_1_37"/>
          <p:cNvPicPr preferRelativeResize="0"/>
          <p:nvPr/>
        </p:nvPicPr>
        <p:blipFill>
          <a:blip r:embed="rId4">
            <a:alphaModFix/>
          </a:blip>
          <a:stretch>
            <a:fillRect/>
          </a:stretch>
        </p:blipFill>
        <p:spPr>
          <a:xfrm>
            <a:off x="152400" y="931203"/>
            <a:ext cx="8839200" cy="841829"/>
          </a:xfrm>
          <a:prstGeom prst="rect">
            <a:avLst/>
          </a:prstGeom>
          <a:noFill/>
          <a:ln>
            <a:noFill/>
          </a:ln>
        </p:spPr>
      </p:pic>
      <p:sp>
        <p:nvSpPr>
          <p:cNvPr id="211" name="Google Shape;211;g3e2bea0e383_1_37"/>
          <p:cNvSpPr txBox="1"/>
          <p:nvPr/>
        </p:nvSpPr>
        <p:spPr>
          <a:xfrm>
            <a:off x="0" y="0"/>
            <a:ext cx="9144000" cy="9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700">
                <a:solidFill>
                  <a:schemeClr val="dk1"/>
                </a:solidFill>
              </a:rPr>
              <a:t>Art &amp; Design Progression of Skills &amp; Knowledge</a:t>
            </a:r>
            <a:endParaRPr b="1" sz="2700">
              <a:solidFill>
                <a:schemeClr val="dk1"/>
              </a:solidFill>
            </a:endParaRPr>
          </a:p>
          <a:p>
            <a:pPr indent="0" lvl="0" marL="0" rtl="0" algn="ctr">
              <a:lnSpc>
                <a:spcPct val="140000"/>
              </a:lnSpc>
              <a:spcBef>
                <a:spcPts val="900"/>
              </a:spcBef>
              <a:spcAft>
                <a:spcPts val="0"/>
              </a:spcAft>
              <a:buNone/>
            </a:pPr>
            <a:r>
              <a:rPr lang="en-GB">
                <a:solidFill>
                  <a:schemeClr val="dk1"/>
                </a:solidFill>
              </a:rPr>
              <a:t>EYFS • KS1 • KS2</a:t>
            </a:r>
            <a:endParaRPr>
              <a:solidFill>
                <a:schemeClr val="dk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pic>
        <p:nvPicPr>
          <p:cNvPr id="1033" name="Google Shape;1033;p100"/>
          <p:cNvPicPr preferRelativeResize="0"/>
          <p:nvPr/>
        </p:nvPicPr>
        <p:blipFill rotWithShape="1">
          <a:blip r:embed="rId3">
            <a:alphaModFix/>
          </a:blip>
          <a:srcRect b="0" l="0" r="0" t="0"/>
          <a:stretch/>
        </p:blipFill>
        <p:spPr>
          <a:xfrm>
            <a:off x="107503" y="188640"/>
            <a:ext cx="9016091" cy="612068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5; Summer 1  </a:t>
            </a:r>
            <a:r>
              <a:rPr b="1" lang="en-GB">
                <a:solidFill>
                  <a:srgbClr val="000000"/>
                </a:solidFill>
              </a:rPr>
              <a:t>Architecture</a:t>
            </a:r>
            <a:endParaRPr b="1">
              <a:solidFill>
                <a:srgbClr val="000000"/>
              </a:solidFill>
            </a:endParaRPr>
          </a:p>
        </p:txBody>
      </p:sp>
      <p:sp>
        <p:nvSpPr>
          <p:cNvPr id="1039" name="Google Shape;1039;p101"/>
          <p:cNvSpPr/>
          <p:nvPr/>
        </p:nvSpPr>
        <p:spPr>
          <a:xfrm>
            <a:off x="467544" y="1382155"/>
            <a:ext cx="4572000"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Sketch a house from first-hand or second-hand observation.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basic shapes to place key features and form the composition, measuring to work out proportions.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Notice small details to incorporate into the drawing by observing.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Select a section of their drawing that creates an interesting composition, with a variety of patterns, lines and texture.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Follow steps to create a print with clear lines, with some smudging.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Purposefully evaluate their work, demonstrating what went well and what could be improved.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building design based on a theme or set purpose.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Draw a plan view or front elevation of their building, annotating the key features.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Discuss Hundertwasser’s work and recognise his style.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factual presentation about Hundertwasser in a visually pleasing 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understanding of what a monument is for by designing a monument that symbolises a person or event.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Describe their monument and explain their choices.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Give constructive feedback to others about their monument designs.</a:t>
            </a:r>
            <a:endParaRPr b="0" i="0" sz="1400" u="none" cap="none" strike="noStrike">
              <a:solidFill>
                <a:srgbClr val="000000"/>
              </a:solidFill>
              <a:latin typeface="Arial"/>
              <a:ea typeface="Arial"/>
              <a:cs typeface="Arial"/>
              <a:sym typeface="Arial"/>
            </a:endParaRPr>
          </a:p>
        </p:txBody>
      </p:sp>
      <p:pic>
        <p:nvPicPr>
          <p:cNvPr id="1040" name="Google Shape;1040;p101"/>
          <p:cNvPicPr preferRelativeResize="0"/>
          <p:nvPr/>
        </p:nvPicPr>
        <p:blipFill rotWithShape="1">
          <a:blip r:embed="rId3">
            <a:alphaModFix/>
          </a:blip>
          <a:srcRect b="0" l="0" r="0" t="0"/>
          <a:stretch/>
        </p:blipFill>
        <p:spPr>
          <a:xfrm>
            <a:off x="4932040" y="1484784"/>
            <a:ext cx="2085975" cy="3705225"/>
          </a:xfrm>
          <a:prstGeom prst="rect">
            <a:avLst/>
          </a:prstGeom>
          <a:noFill/>
          <a:ln>
            <a:noFill/>
          </a:ln>
        </p:spPr>
      </p:pic>
      <p:pic>
        <p:nvPicPr>
          <p:cNvPr id="1041" name="Google Shape;1041;p101"/>
          <p:cNvPicPr preferRelativeResize="0"/>
          <p:nvPr/>
        </p:nvPicPr>
        <p:blipFill rotWithShape="1">
          <a:blip r:embed="rId4">
            <a:alphaModFix/>
          </a:blip>
          <a:srcRect b="0" l="0" r="0" t="0"/>
          <a:stretch/>
        </p:blipFill>
        <p:spPr>
          <a:xfrm>
            <a:off x="6942948" y="1484784"/>
            <a:ext cx="2124075" cy="37623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02"/>
          <p:cNvSpPr txBox="1"/>
          <p:nvPr/>
        </p:nvSpPr>
        <p:spPr>
          <a:xfrm>
            <a:off x="2267744"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Spring 2  </a:t>
            </a:r>
            <a:r>
              <a:rPr b="1" i="0" lang="en-GB" sz="2000" u="none" cap="none" strike="noStrike">
                <a:solidFill>
                  <a:srgbClr val="000000"/>
                </a:solidFill>
                <a:latin typeface="Calibri"/>
                <a:ea typeface="Calibri"/>
                <a:cs typeface="Calibri"/>
                <a:sym typeface="Calibri"/>
              </a:rPr>
              <a:t>Photo Opportunity</a:t>
            </a:r>
            <a:endParaRPr b="1" i="0" sz="2000" u="none" cap="none" strike="noStrike">
              <a:solidFill>
                <a:srgbClr val="000000"/>
              </a:solidFill>
              <a:latin typeface="Calibri"/>
              <a:ea typeface="Calibri"/>
              <a:cs typeface="Calibri"/>
              <a:sym typeface="Calibri"/>
            </a:endParaRPr>
          </a:p>
        </p:txBody>
      </p:sp>
      <p:sp>
        <p:nvSpPr>
          <p:cNvPr id="1047" name="Google Shape;1047;p102"/>
          <p:cNvSpPr/>
          <p:nvPr/>
        </p:nvSpPr>
        <p:spPr>
          <a:xfrm>
            <a:off x="259234" y="1082568"/>
            <a:ext cx="3412113"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Generating ideas: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Draw upon their experience of creative work and their research to develop their own starting points for creative outcomes.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Using a systematic and independent approach, research, test and develop ideas and plans 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Create expressively in their own personal style and in response to their choice of stimulus, showing the ability to develop artwork independently.</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 </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Describe, interpret and evaluate the work, ideas and processes used by artists across a variety of disciplines, being able to describe how the cultural and historical context may have influenced their creative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Recognise how artists use materials to respond to feelings and memory and choose materials, imagery, shape and form to create personal pieces.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Understand how art forms such as photography and sculpture continually develop over time as artists seek to break new boundaries.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Give reasoned evaluations of their own and others’ work which takes account of context and intention.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Explain how art can be created to cause reaction and impact and be able to consider why an artist chooses to use art in this 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Independently use their knowledge of tools, materials and processes to try alternative solutions and make improvements to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1048" name="Google Shape;1048;p102"/>
          <p:cNvSpPr/>
          <p:nvPr/>
        </p:nvSpPr>
        <p:spPr>
          <a:xfrm>
            <a:off x="3803306" y="1063659"/>
            <a:ext cx="5046780"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0" i="0" sz="1400" u="none" cap="none" strike="noStrike">
              <a:solidFill>
                <a:srgbClr val="000000"/>
              </a:solidFill>
              <a:latin typeface="Arial"/>
              <a:ea typeface="Arial"/>
              <a:cs typeface="Arial"/>
              <a:sym typeface="Arial"/>
            </a:endParaRPr>
          </a:p>
        </p:txBody>
      </p:sp>
      <p:sp>
        <p:nvSpPr>
          <p:cNvPr id="1049" name="Google Shape;1049;p102"/>
          <p:cNvSpPr/>
          <p:nvPr/>
        </p:nvSpPr>
        <p:spPr>
          <a:xfrm>
            <a:off x="3803306" y="3652568"/>
            <a:ext cx="2606244" cy="208068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Derek O Boateng</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Chuck Close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Albrecht Durer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Hannah Hoch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Graham Holland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Edvard Munch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Chris Plowman</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Edward Weston</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1050" name="Google Shape;1050;p102"/>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1051" name="Google Shape;1051;p102"/>
          <p:cNvSpPr/>
          <p:nvPr/>
        </p:nvSpPr>
        <p:spPr>
          <a:xfrm>
            <a:off x="259234" y="3870296"/>
            <a:ext cx="3412113" cy="234163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Formal elements: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Colour: </a:t>
            </a:r>
            <a:r>
              <a:rPr b="0" i="0" lang="en-GB" sz="900" u="none" cap="none" strike="noStrike">
                <a:solidFill>
                  <a:schemeClr val="dk1"/>
                </a:solidFill>
                <a:latin typeface="Calibri"/>
                <a:ea typeface="Calibri"/>
                <a:cs typeface="Calibri"/>
                <a:sym typeface="Calibri"/>
              </a:rPr>
              <a:t>Colours can be symbolic and have meanings that vary according to your culture or background, eg red for danger or for celebration.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Shape: </a:t>
            </a:r>
            <a:r>
              <a:rPr b="0" i="0" lang="en-GB" sz="900" u="none" cap="none" strike="noStrike">
                <a:solidFill>
                  <a:schemeClr val="dk1"/>
                </a:solidFill>
                <a:latin typeface="Calibri"/>
                <a:ea typeface="Calibri"/>
                <a:cs typeface="Calibri"/>
                <a:sym typeface="Calibri"/>
              </a:rPr>
              <a:t>How an understanding of shape and space can support creating effective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Line: </a:t>
            </a:r>
            <a:r>
              <a:rPr b="0" i="0" lang="en-GB" sz="900" u="none" cap="none" strike="noStrike">
                <a:solidFill>
                  <a:schemeClr val="dk1"/>
                </a:solidFill>
                <a:latin typeface="Calibri"/>
                <a:ea typeface="Calibri"/>
                <a:cs typeface="Calibri"/>
                <a:sym typeface="Calibri"/>
              </a:rPr>
              <a:t>How line is used beyond drawing and can be applied to other art forms.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Pattern: </a:t>
            </a:r>
            <a:r>
              <a:rPr b="0" i="0" lang="en-GB" sz="900" u="none" cap="none" strike="noStrike">
                <a:solidFill>
                  <a:schemeClr val="dk1"/>
                </a:solidFill>
                <a:latin typeface="Calibri"/>
                <a:ea typeface="Calibri"/>
                <a:cs typeface="Calibri"/>
                <a:sym typeface="Calibri"/>
              </a:rPr>
              <a:t>Pattern can be created in many different ways, eg in the rhythm of brushstrokes in a painting (like the work of van Gogh) or in repeated shapes within a composition.</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To know how different materials can be used to produce photorealistic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To know that macro photography is showing a subject as larger than it is in real life.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create a photomontage.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create artwork for a design brief.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a camera or tablet for photography.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identify the parts of a camera.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take a macro photo, choosing an interesting composition.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manipulate a photograph using photo editing 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drama and props to recreate imagery.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take a portrait photograph.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a grid method to copy a photograph into a drawing.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Artists can use symbols in their artwork to convey meaning.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use art to tell stories about things that are important to them; looking at artworks from the past can reveal thoughts and opinions from that time.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take risks to try out ideas; this can lead to new techniques being developed.</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 doesn’t have to be a literal representation of something; it can sometimes be imagined and abstract.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represent abstract concepts, like memories and experiences. Sometimes people make art to express their views and opinions, which can be political or topical.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be a digital art form, like photography.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use art as a means to reflect on their unique characteristics.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change through new and emerging technologies that challenge people to discuss and appreciate art in a new 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can have varying ideas about the value of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1052" name="Google Shape;1052;p102"/>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1053" name="Google Shape;1053;p102"/>
          <p:cNvSpPr/>
          <p:nvPr/>
        </p:nvSpPr>
        <p:spPr>
          <a:xfrm>
            <a:off x="6550022" y="3652568"/>
            <a:ext cx="2300064" cy="257772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Was does the term photomontage mean?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the technical term for a close up photograph?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could I edit and change a digital photograph?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saturation?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should I check before taking a good photograph?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digital art?</a:t>
            </a:r>
            <a:endParaRPr b="1" i="0" sz="1200" u="none" cap="none" strike="noStrike">
              <a:solidFill>
                <a:srgbClr val="000000"/>
              </a:solidFill>
              <a:latin typeface="Ruluko"/>
              <a:ea typeface="Ruluko"/>
              <a:cs typeface="Ruluko"/>
              <a:sym typeface="Ruluko"/>
            </a:endParaRPr>
          </a:p>
        </p:txBody>
      </p:sp>
      <p:pic>
        <p:nvPicPr>
          <p:cNvPr id="1054" name="Google Shape;1054;p102"/>
          <p:cNvPicPr preferRelativeResize="0"/>
          <p:nvPr/>
        </p:nvPicPr>
        <p:blipFill rotWithShape="1">
          <a:blip r:embed="rId5">
            <a:alphaModFix/>
          </a:blip>
          <a:srcRect b="0" l="0" r="0" t="0"/>
          <a:stretch/>
        </p:blipFill>
        <p:spPr>
          <a:xfrm>
            <a:off x="424715" y="212927"/>
            <a:ext cx="1540575" cy="792088"/>
          </a:xfrm>
          <a:prstGeom prst="rect">
            <a:avLst/>
          </a:prstGeom>
          <a:noFill/>
          <a:ln>
            <a:noFill/>
          </a:ln>
        </p:spPr>
      </p:pic>
      <p:pic>
        <p:nvPicPr>
          <p:cNvPr id="1055" name="Google Shape;1055;p102"/>
          <p:cNvPicPr preferRelativeResize="0"/>
          <p:nvPr/>
        </p:nvPicPr>
        <p:blipFill rotWithShape="1">
          <a:blip r:embed="rId6">
            <a:alphaModFix/>
          </a:blip>
          <a:srcRect b="0" l="0" r="0" t="0"/>
          <a:stretch/>
        </p:blipFill>
        <p:spPr>
          <a:xfrm>
            <a:off x="3859721" y="1360072"/>
            <a:ext cx="4933950" cy="199692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pic>
        <p:nvPicPr>
          <p:cNvPr id="1060" name="Google Shape;1060;p103"/>
          <p:cNvPicPr preferRelativeResize="0"/>
          <p:nvPr/>
        </p:nvPicPr>
        <p:blipFill rotWithShape="1">
          <a:blip r:embed="rId3">
            <a:alphaModFix/>
          </a:blip>
          <a:srcRect b="0" l="0" r="0" t="0"/>
          <a:stretch/>
        </p:blipFill>
        <p:spPr>
          <a:xfrm>
            <a:off x="233490" y="260648"/>
            <a:ext cx="8746334" cy="606063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pic>
        <p:nvPicPr>
          <p:cNvPr id="1065" name="Google Shape;1065;p104"/>
          <p:cNvPicPr preferRelativeResize="0"/>
          <p:nvPr/>
        </p:nvPicPr>
        <p:blipFill rotWithShape="1">
          <a:blip r:embed="rId3">
            <a:alphaModFix/>
          </a:blip>
          <a:srcRect b="0" l="0" r="0" t="0"/>
          <a:stretch/>
        </p:blipFill>
        <p:spPr>
          <a:xfrm>
            <a:off x="395536" y="404664"/>
            <a:ext cx="8280920" cy="568474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105"/>
          <p:cNvSpPr txBox="1"/>
          <p:nvPr>
            <p:ph type="title"/>
          </p:nvPr>
        </p:nvSpPr>
        <p:spPr>
          <a:xfrm>
            <a:off x="467544" y="82171"/>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000000"/>
              </a:buClr>
              <a:buSzPct val="100000"/>
              <a:buFont typeface="Ruluko"/>
              <a:buNone/>
            </a:pPr>
            <a:r>
              <a:rPr b="1" lang="en-GB">
                <a:solidFill>
                  <a:srgbClr val="000000"/>
                </a:solidFill>
                <a:latin typeface="Ruluko"/>
                <a:ea typeface="Ruluko"/>
                <a:cs typeface="Ruluko"/>
                <a:sym typeface="Ruluko"/>
              </a:rPr>
              <a:t>Year 6; Spring 2  </a:t>
            </a:r>
            <a:r>
              <a:rPr b="1" lang="en-GB">
                <a:solidFill>
                  <a:srgbClr val="000000"/>
                </a:solidFill>
              </a:rPr>
              <a:t>Photo Opportunity</a:t>
            </a:r>
            <a:endParaRPr b="1">
              <a:solidFill>
                <a:srgbClr val="000000"/>
              </a:solidFill>
            </a:endParaRPr>
          </a:p>
        </p:txBody>
      </p:sp>
      <p:sp>
        <p:nvSpPr>
          <p:cNvPr id="1071" name="Google Shape;1071;p105"/>
          <p:cNvSpPr/>
          <p:nvPr/>
        </p:nvSpPr>
        <p:spPr>
          <a:xfrm>
            <a:off x="360040" y="908720"/>
            <a:ext cx="4572000" cy="6370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Explain how a new image can be created using a combination of other images.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Understand what photomontage is and recognise how artists use photography.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Select relevant images and cut them with confidence and a level of control.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Demonstrate a competent knowledge of effective composition, discussing their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Use recording devices and available software with confidence.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Demonstrate a confident understanding of Edward Weston’s style through their artistic choices.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Discuss the features of a design, e.g. explaining what is effective about a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Select a suitable range of props, considering the design brief and their initial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Use the viewfinder to set up an effective composition, thinking about the scale and positioning of objects.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Use editing software to change their image, reflecting an artist’s style.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Choose a suitable painting and suggest appropriate ways to recreate it photographically with props.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Set up a composition and think about a space that will provide good lighting levels.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Take a portrait that is focused and appropriately framed.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Draw an accurately measured grid, with some support, understanding how it can support them with their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Use the grid to translate a photograph to a drawn image that is mostly correctly proportioned.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Create a final painting or drawing with tonal differences that create a photo-realistic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p:txBody>
      </p:sp>
      <p:pic>
        <p:nvPicPr>
          <p:cNvPr id="1072" name="Google Shape;1072;p105"/>
          <p:cNvPicPr preferRelativeResize="0"/>
          <p:nvPr/>
        </p:nvPicPr>
        <p:blipFill rotWithShape="1">
          <a:blip r:embed="rId3">
            <a:alphaModFix/>
          </a:blip>
          <a:srcRect b="0" l="0" r="0" t="0"/>
          <a:stretch/>
        </p:blipFill>
        <p:spPr>
          <a:xfrm>
            <a:off x="5724127" y="1317662"/>
            <a:ext cx="1979091" cy="1645528"/>
          </a:xfrm>
          <a:prstGeom prst="rect">
            <a:avLst/>
          </a:prstGeom>
          <a:noFill/>
          <a:ln>
            <a:noFill/>
          </a:ln>
        </p:spPr>
      </p:pic>
      <p:pic>
        <p:nvPicPr>
          <p:cNvPr id="1073" name="Google Shape;1073;p105"/>
          <p:cNvPicPr preferRelativeResize="0"/>
          <p:nvPr/>
        </p:nvPicPr>
        <p:blipFill rotWithShape="1">
          <a:blip r:embed="rId4">
            <a:alphaModFix/>
          </a:blip>
          <a:srcRect b="0" l="0" r="0" t="0"/>
          <a:stretch/>
        </p:blipFill>
        <p:spPr>
          <a:xfrm>
            <a:off x="5761504" y="2950614"/>
            <a:ext cx="1941715" cy="35465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3e2bea0e383_1_8"/>
          <p:cNvPicPr preferRelativeResize="0"/>
          <p:nvPr/>
        </p:nvPicPr>
        <p:blipFill>
          <a:blip r:embed="rId3">
            <a:alphaModFix/>
          </a:blip>
          <a:stretch>
            <a:fillRect/>
          </a:stretch>
        </p:blipFill>
        <p:spPr>
          <a:xfrm>
            <a:off x="152400" y="152400"/>
            <a:ext cx="8839198" cy="39608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g3e2bea0e383_1_12"/>
          <p:cNvPicPr preferRelativeResize="0"/>
          <p:nvPr/>
        </p:nvPicPr>
        <p:blipFill>
          <a:blip r:embed="rId3">
            <a:alphaModFix/>
          </a:blip>
          <a:stretch>
            <a:fillRect/>
          </a:stretch>
        </p:blipFill>
        <p:spPr>
          <a:xfrm>
            <a:off x="152400" y="152400"/>
            <a:ext cx="8839198" cy="41902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g3e2bea0e383_1_16"/>
          <p:cNvPicPr preferRelativeResize="0"/>
          <p:nvPr/>
        </p:nvPicPr>
        <p:blipFill>
          <a:blip r:embed="rId3">
            <a:alphaModFix/>
          </a:blip>
          <a:stretch>
            <a:fillRect/>
          </a:stretch>
        </p:blipFill>
        <p:spPr>
          <a:xfrm>
            <a:off x="152400" y="152400"/>
            <a:ext cx="8839200" cy="40660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g3e2bea0e383_1_23"/>
          <p:cNvPicPr preferRelativeResize="0"/>
          <p:nvPr/>
        </p:nvPicPr>
        <p:blipFill>
          <a:blip r:embed="rId3">
            <a:alphaModFix/>
          </a:blip>
          <a:stretch>
            <a:fillRect/>
          </a:stretch>
        </p:blipFill>
        <p:spPr>
          <a:xfrm>
            <a:off x="152400" y="152400"/>
            <a:ext cx="8839200" cy="40660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g3e2bea0e383_2_0"/>
          <p:cNvPicPr preferRelativeResize="0"/>
          <p:nvPr/>
        </p:nvPicPr>
        <p:blipFill>
          <a:blip r:embed="rId3">
            <a:alphaModFix/>
          </a:blip>
          <a:stretch>
            <a:fillRect/>
          </a:stretch>
        </p:blipFill>
        <p:spPr>
          <a:xfrm>
            <a:off x="462500" y="714650"/>
            <a:ext cx="8112974" cy="5657001"/>
          </a:xfrm>
          <a:prstGeom prst="rect">
            <a:avLst/>
          </a:prstGeom>
          <a:noFill/>
          <a:ln>
            <a:noFill/>
          </a:ln>
        </p:spPr>
      </p:pic>
      <p:sp>
        <p:nvSpPr>
          <p:cNvPr id="242" name="Google Shape;242;g3e2bea0e383_2_0"/>
          <p:cNvSpPr txBox="1"/>
          <p:nvPr/>
        </p:nvSpPr>
        <p:spPr>
          <a:xfrm>
            <a:off x="3019003" y="190850"/>
            <a:ext cx="3791400" cy="45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50">
                <a:solidFill>
                  <a:schemeClr val="dk1"/>
                </a:solidFill>
                <a:highlight>
                  <a:srgbClr val="F0F6FA"/>
                </a:highlight>
                <a:uFill>
                  <a:noFill/>
                </a:uFill>
                <a:hlinkClick r:id="rId4">
                  <a:extLst>
                    <a:ext uri="{A12FA001-AC4F-418D-AE19-62706E023703}">
                      <ahyp:hlinkClr val="tx"/>
                    </a:ext>
                  </a:extLst>
                </a:hlinkClick>
              </a:rPr>
              <a:t>Transition from EYFS to KS1</a:t>
            </a:r>
            <a:endParaRPr sz="21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g3e2bea0e383_2_8"/>
          <p:cNvPicPr preferRelativeResize="0"/>
          <p:nvPr/>
        </p:nvPicPr>
        <p:blipFill>
          <a:blip r:embed="rId3">
            <a:alphaModFix/>
          </a:blip>
          <a:stretch>
            <a:fillRect/>
          </a:stretch>
        </p:blipFill>
        <p:spPr>
          <a:xfrm>
            <a:off x="360125" y="477075"/>
            <a:ext cx="8423751" cy="6121175"/>
          </a:xfrm>
          <a:prstGeom prst="rect">
            <a:avLst/>
          </a:prstGeom>
          <a:noFill/>
          <a:ln>
            <a:noFill/>
          </a:ln>
        </p:spPr>
      </p:pic>
      <p:sp>
        <p:nvSpPr>
          <p:cNvPr id="249" name="Google Shape;249;g3e2bea0e383_2_8"/>
          <p:cNvSpPr txBox="1"/>
          <p:nvPr/>
        </p:nvSpPr>
        <p:spPr>
          <a:xfrm>
            <a:off x="3315700" y="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dk1"/>
                </a:solidFill>
                <a:highlight>
                  <a:srgbClr val="F0F6FA"/>
                </a:highlight>
                <a:uFill>
                  <a:noFill/>
                </a:uFill>
                <a:hlinkClick r:id="rId4">
                  <a:extLst>
                    <a:ext uri="{A12FA001-AC4F-418D-AE19-62706E023703}">
                      <ahyp:hlinkClr val="tx"/>
                    </a:ext>
                  </a:extLst>
                </a:hlinkClick>
              </a:rPr>
              <a:t>Inclusion and diversi</a:t>
            </a:r>
            <a:r>
              <a:rPr b="1" lang="en-GB" sz="1800">
                <a:solidFill>
                  <a:schemeClr val="dk1"/>
                </a:solidFill>
              </a:rPr>
              <a:t>ty</a:t>
            </a:r>
            <a:endParaRPr b="1" sz="1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g3e2bea0e383_2_4"/>
          <p:cNvPicPr preferRelativeResize="0"/>
          <p:nvPr/>
        </p:nvPicPr>
        <p:blipFill>
          <a:blip r:embed="rId3">
            <a:alphaModFix/>
          </a:blip>
          <a:stretch>
            <a:fillRect/>
          </a:stretch>
        </p:blipFill>
        <p:spPr>
          <a:xfrm>
            <a:off x="152400" y="152400"/>
            <a:ext cx="8759600" cy="4678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9"/>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261" name="Google Shape;261;p9"/>
          <p:cNvSpPr txBox="1"/>
          <p:nvPr/>
        </p:nvSpPr>
        <p:spPr>
          <a:xfrm>
            <a:off x="399042" y="344046"/>
            <a:ext cx="8451108" cy="685257"/>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Rationale</a:t>
            </a:r>
            <a:endParaRPr b="1" i="0" sz="3400" u="none" cap="none" strike="noStrike">
              <a:solidFill>
                <a:srgbClr val="000000"/>
              </a:solidFill>
              <a:latin typeface="Ruluko"/>
              <a:ea typeface="Ruluko"/>
              <a:cs typeface="Ruluko"/>
              <a:sym typeface="Ruluko"/>
            </a:endParaRPr>
          </a:p>
        </p:txBody>
      </p:sp>
      <p:sp>
        <p:nvSpPr>
          <p:cNvPr id="262" name="Google Shape;262;p9"/>
          <p:cNvSpPr txBox="1"/>
          <p:nvPr/>
        </p:nvSpPr>
        <p:spPr>
          <a:xfrm>
            <a:off x="519612" y="2564904"/>
            <a:ext cx="8217560" cy="1670142"/>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Ruluko"/>
                <a:ea typeface="Ruluko"/>
                <a:cs typeface="Ruluko"/>
                <a:sym typeface="Ruluko"/>
              </a:rPr>
              <a:t>In this strand, pupils will be introduced to a range of mark making in various forms and they will learn about line, tone and how to create textures. They will build on previous experiences of drawing tools and medias to express their own ideas and preferences through drawings. The pupils will record their ideas or plans in a sketchbook. They will come to view this as a visual diary, a place where they can develop their own </a:t>
            </a:r>
            <a:r>
              <a:rPr b="0" i="0" lang="en-GB" sz="1400" u="none" cap="none" strike="noStrike">
                <a:solidFill>
                  <a:schemeClr val="dk1"/>
                </a:solidFill>
                <a:latin typeface="Calibri"/>
                <a:ea typeface="Calibri"/>
                <a:cs typeface="Calibri"/>
                <a:sym typeface="Calibri"/>
              </a:rPr>
              <a:t>artistic identity.</a:t>
            </a:r>
            <a:r>
              <a:rPr b="0" i="0" lang="en-GB" sz="1400" u="none" cap="none" strike="noStrike">
                <a:solidFill>
                  <a:srgbClr val="000000"/>
                </a:solidFill>
                <a:latin typeface="Ruluko"/>
                <a:ea typeface="Ruluko"/>
                <a:cs typeface="Ruluko"/>
                <a:sym typeface="Ruluko"/>
              </a:rPr>
              <a:t>The pupils will learn the importance of their sketchbooks as a fundamental aspect of the knowledge and skills of an artist. They will learn about how artists develop their ideas using drawings and annotations. The pupils will develop their critical thinking skills in line with our curriculum drivers.</a:t>
            </a:r>
            <a:endParaRPr b="0" i="0" sz="1400" u="none" cap="none" strike="noStrike">
              <a:solidFill>
                <a:srgbClr val="000000"/>
              </a:solidFill>
              <a:latin typeface="Ruluko"/>
              <a:ea typeface="Ruluko"/>
              <a:cs typeface="Ruluko"/>
              <a:sym typeface="Ruluko"/>
            </a:endParaRPr>
          </a:p>
        </p:txBody>
      </p:sp>
      <p:sp>
        <p:nvSpPr>
          <p:cNvPr id="263" name="Google Shape;263;p9"/>
          <p:cNvSpPr txBox="1"/>
          <p:nvPr/>
        </p:nvSpPr>
        <p:spPr>
          <a:xfrm>
            <a:off x="584790" y="4506546"/>
            <a:ext cx="4636830" cy="1885586"/>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Threads: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Using sketchbooks</a:t>
            </a:r>
            <a:endParaRPr b="0"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 formal elements</a:t>
            </a:r>
            <a:endParaRPr b="0"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Knowledge of artists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p:txBody>
      </p:sp>
      <p:sp>
        <p:nvSpPr>
          <p:cNvPr id="264" name="Google Shape;264;p9"/>
          <p:cNvSpPr txBox="1"/>
          <p:nvPr/>
        </p:nvSpPr>
        <p:spPr>
          <a:xfrm>
            <a:off x="5736688" y="4506546"/>
            <a:ext cx="2889581" cy="1885586"/>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265" name="Google Shape;265;p9"/>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pic>
        <p:nvPicPr>
          <p:cNvPr id="266" name="Google Shape;266;p9"/>
          <p:cNvPicPr preferRelativeResize="0"/>
          <p:nvPr/>
        </p:nvPicPr>
        <p:blipFill rotWithShape="1">
          <a:blip r:embed="rId5">
            <a:alphaModFix/>
          </a:blip>
          <a:srcRect b="0" l="0" r="0" t="0"/>
          <a:stretch/>
        </p:blipFill>
        <p:spPr>
          <a:xfrm>
            <a:off x="3902753" y="1029303"/>
            <a:ext cx="1451278" cy="14386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
          <p:cNvSpPr txBox="1"/>
          <p:nvPr>
            <p:ph type="ctrTitle"/>
          </p:nvPr>
        </p:nvSpPr>
        <p:spPr>
          <a:xfrm>
            <a:off x="60700" y="260450"/>
            <a:ext cx="9059100" cy="1665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GB" sz="1400" u="sng">
                <a:latin typeface="Calibri"/>
                <a:ea typeface="Calibri"/>
                <a:cs typeface="Calibri"/>
                <a:sym typeface="Calibri"/>
              </a:rPr>
              <a:t>Statutory guidance for Art and design</a:t>
            </a:r>
            <a:br>
              <a:rPr lang="en-GB" sz="1400">
                <a:latin typeface="Calibri"/>
                <a:ea typeface="Calibri"/>
                <a:cs typeface="Calibri"/>
                <a:sym typeface="Calibri"/>
              </a:rPr>
            </a:br>
            <a:r>
              <a:rPr lang="en-GB" sz="1400">
                <a:latin typeface="Calibri"/>
                <a:ea typeface="Calibri"/>
                <a:cs typeface="Calibri"/>
                <a:sym typeface="Calibri"/>
              </a:rPr>
              <a:t>Our scheme of work fulfils the statutory requirements outlined in the National Curriculum (2014). </a:t>
            </a:r>
            <a:br>
              <a:rPr lang="en-GB" sz="1400">
                <a:latin typeface="Calibri"/>
                <a:ea typeface="Calibri"/>
                <a:cs typeface="Calibri"/>
                <a:sym typeface="Calibri"/>
              </a:rPr>
            </a:br>
            <a:r>
              <a:rPr lang="en-GB" sz="1400">
                <a:latin typeface="Calibri"/>
                <a:ea typeface="Calibri"/>
                <a:cs typeface="Calibri"/>
                <a:sym typeface="Calibri"/>
              </a:rPr>
              <a:t>The National Curriculum for Art and design aims to ensure that all pupils: </a:t>
            </a:r>
            <a:r>
              <a:rPr lang="en-GB" sz="1400"/>
              <a:t>Our National curriculum mapping document shows which of Kapow Primary’s units cover each of the National Curriculum Attainment targets as well as each of these five strands. National Curriculum links are also on each individual lesson plan, along with cross-curricular links to other subjects. The </a:t>
            </a:r>
            <a:r>
              <a:rPr lang="en-GB" sz="1350">
                <a:solidFill>
                  <a:srgbClr val="394658"/>
                </a:solidFill>
                <a:highlight>
                  <a:srgbClr val="FFFFFF"/>
                </a:highlight>
                <a:latin typeface="Arial"/>
                <a:ea typeface="Arial"/>
                <a:cs typeface="Arial"/>
                <a:sym typeface="Arial"/>
              </a:rPr>
              <a:t>Art and design scheme of work has been designed as a spiral curriculum with the following key principles in mind:</a:t>
            </a:r>
            <a:endParaRPr sz="1350">
              <a:solidFill>
                <a:srgbClr val="394658"/>
              </a:solidFill>
              <a:highlight>
                <a:srgbClr val="FFFFFF"/>
              </a:highlight>
              <a:latin typeface="Arial"/>
              <a:ea typeface="Arial"/>
              <a:cs typeface="Arial"/>
              <a:sym typeface="Arial"/>
            </a:endParaRPr>
          </a:p>
          <a:p>
            <a:pPr indent="-228600" lvl="0" marL="457200" rtl="0" algn="l">
              <a:lnSpc>
                <a:spcPct val="115000"/>
              </a:lnSpc>
              <a:spcBef>
                <a:spcPts val="0"/>
              </a:spcBef>
              <a:spcAft>
                <a:spcPts val="0"/>
              </a:spcAft>
              <a:buClr>
                <a:srgbClr val="394658"/>
              </a:buClr>
              <a:buSzPct val="100000"/>
              <a:buFont typeface="Arial"/>
              <a:buNone/>
            </a:pPr>
            <a:r>
              <a:rPr b="1" lang="en-GB" sz="1350">
                <a:solidFill>
                  <a:srgbClr val="394658"/>
                </a:solidFill>
                <a:highlight>
                  <a:srgbClr val="FFFFFF"/>
                </a:highlight>
                <a:latin typeface="Arial"/>
                <a:ea typeface="Arial"/>
                <a:cs typeface="Arial"/>
                <a:sym typeface="Arial"/>
              </a:rPr>
              <a:t>Cyclical</a:t>
            </a:r>
            <a:r>
              <a:rPr lang="en-GB" sz="1350">
                <a:solidFill>
                  <a:srgbClr val="394658"/>
                </a:solidFill>
                <a:highlight>
                  <a:srgbClr val="FFFFFF"/>
                </a:highlight>
                <a:latin typeface="Arial"/>
                <a:ea typeface="Arial"/>
                <a:cs typeface="Arial"/>
                <a:sym typeface="Arial"/>
              </a:rPr>
              <a:t> – pupils return to the key knowledge and skills again and again during their time in primary school.</a:t>
            </a:r>
            <a:endParaRPr sz="1350">
              <a:solidFill>
                <a:srgbClr val="394658"/>
              </a:solidFill>
              <a:highlight>
                <a:srgbClr val="FFFFFF"/>
              </a:highlight>
              <a:latin typeface="Arial"/>
              <a:ea typeface="Arial"/>
              <a:cs typeface="Arial"/>
              <a:sym typeface="Arial"/>
            </a:endParaRPr>
          </a:p>
          <a:p>
            <a:pPr indent="-228600" lvl="0" marL="457200" rtl="0" algn="l">
              <a:lnSpc>
                <a:spcPct val="115000"/>
              </a:lnSpc>
              <a:spcBef>
                <a:spcPts val="0"/>
              </a:spcBef>
              <a:spcAft>
                <a:spcPts val="0"/>
              </a:spcAft>
              <a:buClr>
                <a:srgbClr val="394658"/>
              </a:buClr>
              <a:buSzPct val="100000"/>
              <a:buFont typeface="Arial"/>
              <a:buNone/>
            </a:pPr>
            <a:r>
              <a:rPr b="1" lang="en-GB" sz="1350">
                <a:solidFill>
                  <a:srgbClr val="394658"/>
                </a:solidFill>
                <a:highlight>
                  <a:srgbClr val="FFFFFF"/>
                </a:highlight>
                <a:latin typeface="Arial"/>
                <a:ea typeface="Arial"/>
                <a:cs typeface="Arial"/>
                <a:sym typeface="Arial"/>
              </a:rPr>
              <a:t>Increasing depth</a:t>
            </a:r>
            <a:r>
              <a:rPr lang="en-GB" sz="1350">
                <a:solidFill>
                  <a:srgbClr val="394658"/>
                </a:solidFill>
                <a:highlight>
                  <a:srgbClr val="FFFFFF"/>
                </a:highlight>
                <a:latin typeface="Arial"/>
                <a:ea typeface="Arial"/>
                <a:cs typeface="Arial"/>
                <a:sym typeface="Arial"/>
              </a:rPr>
              <a:t> – each time a skill is revisited, it is covered with greater complexity.</a:t>
            </a:r>
            <a:endParaRPr sz="1350">
              <a:solidFill>
                <a:srgbClr val="394658"/>
              </a:solidFill>
              <a:highlight>
                <a:srgbClr val="FFFFFF"/>
              </a:highlight>
              <a:latin typeface="Arial"/>
              <a:ea typeface="Arial"/>
              <a:cs typeface="Arial"/>
              <a:sym typeface="Arial"/>
            </a:endParaRPr>
          </a:p>
          <a:p>
            <a:pPr indent="-228600" lvl="0" marL="457200" rtl="0" algn="l">
              <a:lnSpc>
                <a:spcPct val="115000"/>
              </a:lnSpc>
              <a:spcBef>
                <a:spcPts val="0"/>
              </a:spcBef>
              <a:spcAft>
                <a:spcPts val="0"/>
              </a:spcAft>
              <a:buClr>
                <a:srgbClr val="394658"/>
              </a:buClr>
              <a:buSzPct val="100000"/>
              <a:buFont typeface="Arial"/>
              <a:buNone/>
            </a:pPr>
            <a:r>
              <a:rPr b="1" lang="en-GB" sz="1350">
                <a:solidFill>
                  <a:srgbClr val="394658"/>
                </a:solidFill>
                <a:highlight>
                  <a:srgbClr val="FFFFFF"/>
                </a:highlight>
                <a:latin typeface="Arial"/>
                <a:ea typeface="Arial"/>
                <a:cs typeface="Arial"/>
                <a:sym typeface="Arial"/>
              </a:rPr>
              <a:t>Prior knowledge</a:t>
            </a:r>
            <a:r>
              <a:rPr lang="en-GB" sz="1350">
                <a:solidFill>
                  <a:srgbClr val="394658"/>
                </a:solidFill>
                <a:highlight>
                  <a:srgbClr val="FFFFFF"/>
                </a:highlight>
                <a:latin typeface="Arial"/>
                <a:ea typeface="Arial"/>
                <a:cs typeface="Arial"/>
                <a:sym typeface="Arial"/>
              </a:rPr>
              <a:t> – pupils build upon previous foundations rather than starting again.</a:t>
            </a:r>
            <a:endParaRPr sz="1350">
              <a:solidFill>
                <a:srgbClr val="394658"/>
              </a:solidFill>
              <a:highlight>
                <a:srgbClr val="FFFFFF"/>
              </a:highlight>
              <a:latin typeface="Arial"/>
              <a:ea typeface="Arial"/>
              <a:cs typeface="Arial"/>
              <a:sym typeface="Arial"/>
            </a:endParaRPr>
          </a:p>
          <a:p>
            <a:pPr indent="0" lvl="0" marL="0" rtl="0" algn="ctr">
              <a:lnSpc>
                <a:spcPct val="100000"/>
              </a:lnSpc>
              <a:spcBef>
                <a:spcPts val="2900"/>
              </a:spcBef>
              <a:spcAft>
                <a:spcPts val="0"/>
              </a:spcAft>
              <a:buClr>
                <a:schemeClr val="dk1"/>
              </a:buClr>
              <a:buSzPct val="100000"/>
              <a:buFont typeface="Calibri"/>
              <a:buNone/>
            </a:pPr>
            <a:r>
              <a:t/>
            </a:r>
            <a:endParaRPr sz="1400"/>
          </a:p>
        </p:txBody>
      </p:sp>
      <p:pic>
        <p:nvPicPr>
          <p:cNvPr id="95" name="Google Shape;95;p2"/>
          <p:cNvPicPr preferRelativeResize="0"/>
          <p:nvPr/>
        </p:nvPicPr>
        <p:blipFill rotWithShape="1">
          <a:blip r:embed="rId3">
            <a:alphaModFix/>
          </a:blip>
          <a:srcRect b="0" l="0" r="0" t="0"/>
          <a:stretch/>
        </p:blipFill>
        <p:spPr>
          <a:xfrm>
            <a:off x="199550" y="2145432"/>
            <a:ext cx="8781400" cy="4379912"/>
          </a:xfrm>
          <a:prstGeom prst="rect">
            <a:avLst/>
          </a:prstGeom>
          <a:noFill/>
          <a:ln>
            <a:noFill/>
          </a:ln>
        </p:spPr>
      </p:pic>
      <p:sp>
        <p:nvSpPr>
          <p:cNvPr id="96" name="Google Shape;96;p2"/>
          <p:cNvSpPr/>
          <p:nvPr/>
        </p:nvSpPr>
        <p:spPr>
          <a:xfrm>
            <a:off x="6600297" y="1802302"/>
            <a:ext cx="13485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Five threads</a:t>
            </a:r>
            <a:endParaRPr b="0" i="0" sz="1800" u="none" cap="none" strike="noStrike">
              <a:solidFill>
                <a:schemeClr val="dk1"/>
              </a:solidFill>
              <a:latin typeface="Calibri"/>
              <a:ea typeface="Calibri"/>
              <a:cs typeface="Calibri"/>
              <a:sym typeface="Calibri"/>
            </a:endParaRPr>
          </a:p>
        </p:txBody>
      </p:sp>
      <p:sp>
        <p:nvSpPr>
          <p:cNvPr id="97" name="Google Shape;97;p2"/>
          <p:cNvSpPr/>
          <p:nvPr/>
        </p:nvSpPr>
        <p:spPr>
          <a:xfrm>
            <a:off x="1763688" y="1769521"/>
            <a:ext cx="26271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National Curriculum 2014</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0"/>
          <p:cNvSpPr txBox="1"/>
          <p:nvPr/>
        </p:nvSpPr>
        <p:spPr>
          <a:xfrm>
            <a:off x="956792" y="157841"/>
            <a:ext cx="511552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Reception; Spring 1  </a:t>
            </a:r>
            <a:r>
              <a:rPr b="1" i="0" lang="en-GB" sz="2000" u="none" cap="none" strike="noStrike">
                <a:solidFill>
                  <a:srgbClr val="000000"/>
                </a:solidFill>
                <a:latin typeface="Arial"/>
                <a:ea typeface="Arial"/>
                <a:cs typeface="Arial"/>
                <a:sym typeface="Arial"/>
              </a:rPr>
              <a:t>Marvellous Marks</a:t>
            </a:r>
            <a:r>
              <a:rPr b="1" i="0" lang="en-GB" sz="1900" u="none" cap="none" strike="noStrike">
                <a:solidFill>
                  <a:srgbClr val="000000"/>
                </a:solidFill>
                <a:latin typeface="Ruluko"/>
                <a:ea typeface="Ruluko"/>
                <a:cs typeface="Ruluko"/>
                <a:sym typeface="Ruluko"/>
              </a:rPr>
              <a:t> </a:t>
            </a:r>
            <a:endParaRPr b="1" i="0" sz="1900" u="none" cap="none" strike="noStrike">
              <a:solidFill>
                <a:srgbClr val="000000"/>
              </a:solidFill>
              <a:latin typeface="Ruluko"/>
              <a:ea typeface="Ruluko"/>
              <a:cs typeface="Ruluko"/>
              <a:sym typeface="Ruluko"/>
            </a:endParaRPr>
          </a:p>
        </p:txBody>
      </p:sp>
      <p:sp>
        <p:nvSpPr>
          <p:cNvPr id="272" name="Google Shape;272;p10"/>
          <p:cNvSpPr/>
          <p:nvPr/>
        </p:nvSpPr>
        <p:spPr>
          <a:xfrm>
            <a:off x="179512" y="1082568"/>
            <a:ext cx="3491835"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FF0000"/>
                </a:solidFill>
                <a:latin typeface="Calibri"/>
                <a:ea typeface="Calibri"/>
                <a:cs typeface="Calibri"/>
                <a:sym typeface="Calibri"/>
              </a:rPr>
              <a:t>Explore making marks with wax crayons.</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FF0000"/>
                </a:solidFill>
                <a:latin typeface="Calibri"/>
                <a:ea typeface="Calibri"/>
                <a:cs typeface="Calibri"/>
                <a:sym typeface="Calibri"/>
              </a:rPr>
              <a:t>Investigate the marks and patterns made by different textures.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E36C09"/>
                </a:solidFill>
                <a:latin typeface="Calibri"/>
                <a:ea typeface="Calibri"/>
                <a:cs typeface="Calibri"/>
                <a:sym typeface="Calibri"/>
              </a:rPr>
              <a:t>Explore making marks with felt tips.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E36C09"/>
                </a:solidFill>
                <a:latin typeface="Calibri"/>
                <a:ea typeface="Calibri"/>
                <a:cs typeface="Calibri"/>
                <a:sym typeface="Calibri"/>
              </a:rPr>
              <a:t> Use a felt tip to make patterns with some accuracy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974806"/>
                </a:solidFill>
                <a:latin typeface="Calibri"/>
                <a:ea typeface="Calibri"/>
                <a:cs typeface="Calibri"/>
                <a:sym typeface="Calibri"/>
              </a:rPr>
              <a:t>Explore making marks with chalk.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974806"/>
                </a:solidFill>
                <a:latin typeface="Calibri"/>
                <a:ea typeface="Calibri"/>
                <a:cs typeface="Calibri"/>
                <a:sym typeface="Calibri"/>
              </a:rPr>
              <a:t>Make controlled large and small drawing movements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538CD5"/>
                </a:solidFill>
                <a:latin typeface="Calibri"/>
                <a:ea typeface="Calibri"/>
                <a:cs typeface="Calibri"/>
                <a:sym typeface="Calibri"/>
              </a:rPr>
              <a:t>Explore mark making using pencils.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538CD5"/>
                </a:solidFill>
                <a:latin typeface="Calibri"/>
                <a:ea typeface="Calibri"/>
                <a:cs typeface="Calibri"/>
                <a:sym typeface="Calibri"/>
              </a:rPr>
              <a:t>Create a simple observational drawings.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B050"/>
                </a:solidFill>
                <a:latin typeface="Calibri"/>
                <a:ea typeface="Calibri"/>
                <a:cs typeface="Calibri"/>
                <a:sym typeface="Calibri"/>
              </a:rPr>
              <a:t>Use a variety of colours and materials to create a self-portrait.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B050"/>
                </a:solidFill>
                <a:latin typeface="Calibri"/>
                <a:ea typeface="Calibri"/>
                <a:cs typeface="Calibri"/>
                <a:sym typeface="Calibri"/>
              </a:rPr>
              <a:t>Express their own self-image through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74806"/>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273" name="Google Shape;273;p10"/>
          <p:cNvSpPr/>
          <p:nvPr/>
        </p:nvSpPr>
        <p:spPr>
          <a:xfrm>
            <a:off x="3803306" y="1063659"/>
            <a:ext cx="5046780" cy="3517469"/>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274" name="Google Shape;274;p10"/>
          <p:cNvSpPr/>
          <p:nvPr/>
        </p:nvSpPr>
        <p:spPr>
          <a:xfrm>
            <a:off x="3803306" y="4654325"/>
            <a:ext cx="2606244" cy="201503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Vincent Van Gogh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Hanoch Piven. </a:t>
            </a:r>
            <a:r>
              <a:rPr b="1" i="0" lang="en-GB"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275" name="Google Shape;275;p1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276" name="Google Shape;276;p10"/>
          <p:cNvSpPr/>
          <p:nvPr/>
        </p:nvSpPr>
        <p:spPr>
          <a:xfrm>
            <a:off x="179512" y="3789041"/>
            <a:ext cx="3491835" cy="288031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1" i="0" sz="10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How to create pattern and texture using a crayon.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How to use wax crayons to make marks with accuracy.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How they used felt tips to make marks with some level of accuracy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How to hold the felt tip using a tripod grip.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Can compare different ways of making marks and drawing. How to make large and small controlled movements using chalk.</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Different drawing mediums used and talk about their preferences.</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538CD5"/>
                </a:solidFill>
                <a:latin typeface="Calibri"/>
                <a:ea typeface="Calibri"/>
                <a:cs typeface="Calibri"/>
                <a:sym typeface="Calibri"/>
              </a:rPr>
              <a:t>How to use their pencils to make small controlled movements.</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538CD5"/>
                </a:solidFill>
                <a:latin typeface="Calibri"/>
                <a:ea typeface="Calibri"/>
                <a:cs typeface="Calibri"/>
                <a:sym typeface="Calibri"/>
              </a:rPr>
              <a:t>The process of using their pencils to draw with a purpose</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538CD5"/>
                </a:solidFill>
                <a:latin typeface="Calibri"/>
                <a:ea typeface="Calibri"/>
                <a:cs typeface="Calibri"/>
                <a:sym typeface="Calibri"/>
              </a:rPr>
              <a:t>What an observational drawing 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Ways they can represent their own self-image through their work and explain why it looks like them.</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Why they choose particular colours carefully and talk about their decisions.</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1" lang="en-GB" sz="1200" u="none" cap="none" strike="noStrike">
                <a:solidFill>
                  <a:schemeClr val="dk1"/>
                </a:solidFill>
                <a:latin typeface="Calibri"/>
                <a:ea typeface="Calibri"/>
                <a:cs typeface="Calibri"/>
                <a:sym typeface="Calibri"/>
              </a:rPr>
              <a:t>8. Pupils know what 'pitch' means.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277" name="Google Shape;277;p10"/>
          <p:cNvPicPr preferRelativeResize="0"/>
          <p:nvPr/>
        </p:nvPicPr>
        <p:blipFill rotWithShape="1">
          <a:blip r:embed="rId4">
            <a:alphaModFix/>
          </a:blip>
          <a:srcRect b="0" l="0" r="0" t="0"/>
          <a:stretch/>
        </p:blipFill>
        <p:spPr>
          <a:xfrm>
            <a:off x="231153" y="168942"/>
            <a:ext cx="725639" cy="719329"/>
          </a:xfrm>
          <a:prstGeom prst="rect">
            <a:avLst/>
          </a:prstGeom>
          <a:noFill/>
          <a:ln>
            <a:noFill/>
          </a:ln>
        </p:spPr>
      </p:pic>
      <p:pic>
        <p:nvPicPr>
          <p:cNvPr id="278" name="Google Shape;278;p10"/>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279" name="Google Shape;279;p10"/>
          <p:cNvSpPr/>
          <p:nvPr/>
        </p:nvSpPr>
        <p:spPr>
          <a:xfrm>
            <a:off x="6550022" y="4654324"/>
            <a:ext cx="2300064" cy="2015035"/>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Tell me about your patterns / textures.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Tell me what would happen if I held my crayon / felt tip like this.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Show me a curved / zigzag pattern.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Tell me about your portrait sketch.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br>
              <a:rPr b="0" i="0" lang="en-GB" sz="1200" u="none" cap="none" strike="noStrike">
                <a:solidFill>
                  <a:schemeClr val="dk1"/>
                </a:solidFill>
                <a:latin typeface="Calibri"/>
                <a:ea typeface="Calibri"/>
                <a:cs typeface="Calibri"/>
                <a:sym typeface="Calibri"/>
              </a:rPr>
            </a:br>
            <a:endParaRPr b="1" i="0" sz="1200" u="none" cap="none" strike="noStrike">
              <a:solidFill>
                <a:srgbClr val="000000"/>
              </a:solidFill>
              <a:latin typeface="Ruluko"/>
              <a:ea typeface="Ruluko"/>
              <a:cs typeface="Ruluko"/>
              <a:sym typeface="Ruluko"/>
            </a:endParaRPr>
          </a:p>
        </p:txBody>
      </p:sp>
      <p:pic>
        <p:nvPicPr>
          <p:cNvPr id="280" name="Google Shape;280;p10"/>
          <p:cNvPicPr preferRelativeResize="0"/>
          <p:nvPr/>
        </p:nvPicPr>
        <p:blipFill rotWithShape="1">
          <a:blip r:embed="rId6">
            <a:alphaModFix/>
          </a:blip>
          <a:srcRect b="0" l="0" r="0" t="0"/>
          <a:stretch/>
        </p:blipFill>
        <p:spPr>
          <a:xfrm>
            <a:off x="4295000" y="1391419"/>
            <a:ext cx="4229100" cy="1533525"/>
          </a:xfrm>
          <a:prstGeom prst="rect">
            <a:avLst/>
          </a:prstGeom>
          <a:noFill/>
          <a:ln>
            <a:noFill/>
          </a:ln>
        </p:spPr>
      </p:pic>
      <p:pic>
        <p:nvPicPr>
          <p:cNvPr id="281" name="Google Shape;281;p10"/>
          <p:cNvPicPr preferRelativeResize="0"/>
          <p:nvPr/>
        </p:nvPicPr>
        <p:blipFill rotWithShape="1">
          <a:blip r:embed="rId7">
            <a:alphaModFix/>
          </a:blip>
          <a:srcRect b="0" l="0" r="0" t="0"/>
          <a:stretch/>
        </p:blipFill>
        <p:spPr>
          <a:xfrm>
            <a:off x="3865553" y="2924944"/>
            <a:ext cx="4889683" cy="14009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1"/>
          <p:cNvSpPr txBox="1"/>
          <p:nvPr/>
        </p:nvSpPr>
        <p:spPr>
          <a:xfrm>
            <a:off x="956792" y="157841"/>
            <a:ext cx="511552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Autumn 1  </a:t>
            </a:r>
            <a:r>
              <a:rPr b="1" i="0" lang="en-GB" sz="2000" u="none" cap="none" strike="noStrike">
                <a:solidFill>
                  <a:srgbClr val="000000"/>
                </a:solidFill>
                <a:latin typeface="Arial"/>
                <a:ea typeface="Arial"/>
                <a:cs typeface="Arial"/>
                <a:sym typeface="Arial"/>
              </a:rPr>
              <a:t>Make your Mark</a:t>
            </a:r>
            <a:r>
              <a:rPr b="1" i="0" lang="en-GB" sz="1900" u="none" cap="none" strike="noStrike">
                <a:solidFill>
                  <a:srgbClr val="000000"/>
                </a:solidFill>
                <a:latin typeface="Ruluko"/>
                <a:ea typeface="Ruluko"/>
                <a:cs typeface="Ruluko"/>
                <a:sym typeface="Ruluko"/>
              </a:rPr>
              <a:t> </a:t>
            </a:r>
            <a:endParaRPr b="1" i="0" sz="1900" u="none" cap="none" strike="noStrike">
              <a:solidFill>
                <a:srgbClr val="000000"/>
              </a:solidFill>
              <a:latin typeface="Ruluko"/>
              <a:ea typeface="Ruluko"/>
              <a:cs typeface="Ruluko"/>
              <a:sym typeface="Ruluko"/>
            </a:endParaRPr>
          </a:p>
        </p:txBody>
      </p:sp>
      <p:sp>
        <p:nvSpPr>
          <p:cNvPr id="287" name="Google Shape;287;p11"/>
          <p:cNvSpPr/>
          <p:nvPr/>
        </p:nvSpPr>
        <p:spPr>
          <a:xfrm>
            <a:off x="107504" y="1082568"/>
            <a:ext cx="3695802" cy="232115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33CC"/>
                </a:solidFill>
                <a:latin typeface="Calibri"/>
                <a:ea typeface="Calibri"/>
                <a:cs typeface="Calibri"/>
                <a:sym typeface="Calibri"/>
              </a:rPr>
              <a:t>Generating ideas:</a:t>
            </a:r>
            <a:r>
              <a:rPr b="0" i="0" lang="en-GB" sz="1000" u="none" cap="none" strike="noStrike">
                <a:solidFill>
                  <a:srgbClr val="FF33CC"/>
                </a:solidFill>
                <a:latin typeface="Calibri"/>
                <a:ea typeface="Calibri"/>
                <a:cs typeface="Calibri"/>
                <a:sym typeface="Calibri"/>
              </a:rPr>
              <a:t> Explore their own ideas using a range of media.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33CC"/>
                </a:solidFill>
                <a:latin typeface="Calibri"/>
                <a:ea typeface="Calibri"/>
                <a:cs typeface="Calibri"/>
                <a:sym typeface="Calibri"/>
              </a:rPr>
              <a:t> </a:t>
            </a:r>
            <a:r>
              <a:rPr b="1" i="0" lang="en-GB" sz="1000" u="none" cap="none" strike="noStrike">
                <a:solidFill>
                  <a:schemeClr val="dk1"/>
                </a:solidFill>
                <a:latin typeface="Calibri"/>
                <a:ea typeface="Calibri"/>
                <a:cs typeface="Calibri"/>
                <a:sym typeface="Calibri"/>
              </a:rPr>
              <a:t>Using sketchbooks:</a:t>
            </a:r>
            <a:r>
              <a:rPr b="0" i="0" lang="en-GB" sz="1000" u="none" cap="none" strike="noStrike">
                <a:solidFill>
                  <a:schemeClr val="dk1"/>
                </a:solidFill>
                <a:latin typeface="Calibri"/>
                <a:ea typeface="Calibri"/>
                <a:cs typeface="Calibri"/>
                <a:sym typeface="Calibri"/>
              </a:rPr>
              <a:t> To explore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 </a:t>
            </a:r>
            <a:r>
              <a:rPr b="1" i="0" lang="en-GB" sz="1000" u="none" cap="none" strike="noStrike">
                <a:solidFill>
                  <a:srgbClr val="E36C09"/>
                </a:solidFill>
                <a:latin typeface="Calibri"/>
                <a:ea typeface="Calibri"/>
                <a:cs typeface="Calibri"/>
                <a:sym typeface="Calibri"/>
              </a:rPr>
              <a:t>Making skills:</a:t>
            </a:r>
            <a:r>
              <a:rPr b="0" i="0" lang="en-GB" sz="1000" u="none" cap="none" strike="noStrike">
                <a:solidFill>
                  <a:srgbClr val="E36C09"/>
                </a:solidFill>
                <a:latin typeface="Calibri"/>
                <a:ea typeface="Calibri"/>
                <a:cs typeface="Calibri"/>
                <a:sym typeface="Calibri"/>
              </a:rPr>
              <a:t> Develop some control when using a wide range of tools to draw, paint and create crafts and sculptures. Make choices about which materials to use to create an effect. Develop observational skills to look closely and reflect surface texture.</a:t>
            </a:r>
            <a:endParaRPr b="0" i="0" sz="10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538CD5"/>
                </a:solidFill>
                <a:latin typeface="Calibri"/>
                <a:ea typeface="Calibri"/>
                <a:cs typeface="Calibri"/>
                <a:sym typeface="Calibri"/>
              </a:rPr>
              <a:t>Knowledge of artists: </a:t>
            </a:r>
            <a:r>
              <a:rPr b="0" i="0" lang="en-GB" sz="1000" u="none" cap="none" strike="noStrike">
                <a:solidFill>
                  <a:srgbClr val="538CD5"/>
                </a:solidFill>
                <a:latin typeface="Calibri"/>
                <a:ea typeface="Calibri"/>
                <a:cs typeface="Calibri"/>
                <a:sym typeface="Calibri"/>
              </a:rPr>
              <a:t>Understand how artists choose materials based on their properties in order to achieve certain effects.</a:t>
            </a:r>
            <a:endParaRPr b="0" i="0" sz="1000" u="none" cap="none" strike="noStrike">
              <a:solidFill>
                <a:srgbClr val="538CD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31859B"/>
                </a:solidFill>
                <a:latin typeface="Calibri"/>
                <a:ea typeface="Calibri"/>
                <a:cs typeface="Calibri"/>
                <a:sym typeface="Calibri"/>
              </a:rPr>
              <a:t>Evaluating and analysing:</a:t>
            </a:r>
            <a:endParaRPr b="0" i="0" sz="1000" u="none" cap="none" strike="noStrike">
              <a:solidFill>
                <a:srgbClr val="31859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31859B"/>
                </a:solidFill>
                <a:latin typeface="Calibri"/>
                <a:ea typeface="Calibri"/>
                <a:cs typeface="Calibri"/>
                <a:sym typeface="Calibri"/>
              </a:rPr>
              <a:t>Describe and compare features of their own and others’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31859B"/>
                </a:solidFill>
                <a:latin typeface="Calibri"/>
                <a:ea typeface="Calibri"/>
                <a:cs typeface="Calibri"/>
                <a:sym typeface="Calibri"/>
              </a:rPr>
              <a:t>Evaluate art with an understanding of how art can be varied and made in different ways and by different people.</a:t>
            </a:r>
            <a:endParaRPr b="1" i="0" sz="1200" u="none" cap="none" strike="noStrike">
              <a:solidFill>
                <a:srgbClr val="000000"/>
              </a:solidFill>
              <a:latin typeface="Ruluko"/>
              <a:ea typeface="Ruluko"/>
              <a:cs typeface="Ruluko"/>
              <a:sym typeface="Ruluko"/>
            </a:endParaRPr>
          </a:p>
        </p:txBody>
      </p:sp>
      <p:sp>
        <p:nvSpPr>
          <p:cNvPr id="288" name="Google Shape;288;p11"/>
          <p:cNvSpPr/>
          <p:nvPr/>
        </p:nvSpPr>
        <p:spPr>
          <a:xfrm>
            <a:off x="3923928" y="1063659"/>
            <a:ext cx="4926158"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289" name="Google Shape;289;p11"/>
          <p:cNvSpPr/>
          <p:nvPr/>
        </p:nvSpPr>
        <p:spPr>
          <a:xfrm>
            <a:off x="3923928" y="3652568"/>
            <a:ext cx="2485622" cy="294478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Renata Bernal</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Ilya Bolotowsky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Zaria Forman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Wassily Kandinsky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Bridget Riley</a:t>
            </a:r>
            <a:endParaRPr b="1" i="0" sz="1200" u="none" cap="none" strike="noStrike">
              <a:solidFill>
                <a:srgbClr val="000000"/>
              </a:solidFill>
              <a:latin typeface="Ruluko"/>
              <a:ea typeface="Ruluko"/>
              <a:cs typeface="Ruluko"/>
              <a:sym typeface="Ruluko"/>
            </a:endParaRPr>
          </a:p>
        </p:txBody>
      </p:sp>
      <p:pic>
        <p:nvPicPr>
          <p:cNvPr id="290" name="Google Shape;290;p11"/>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291" name="Google Shape;291;p11"/>
          <p:cNvSpPr/>
          <p:nvPr/>
        </p:nvSpPr>
        <p:spPr>
          <a:xfrm>
            <a:off x="107504" y="3523386"/>
            <a:ext cx="3695802" cy="307396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F</a:t>
            </a:r>
            <a:r>
              <a:rPr b="1" i="0" lang="en-GB" sz="900" u="none" cap="none" strike="noStrike">
                <a:solidFill>
                  <a:srgbClr val="974806"/>
                </a:solidFill>
                <a:latin typeface="Calibri"/>
                <a:ea typeface="Calibri"/>
                <a:cs typeface="Calibri"/>
                <a:sym typeface="Calibri"/>
              </a:rPr>
              <a:t>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A range of 2D shapes and confidently draw these.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Line:</a:t>
            </a:r>
            <a:r>
              <a:rPr b="0" i="0" lang="en-GB" sz="900" u="none" cap="none" strike="noStrike">
                <a:solidFill>
                  <a:srgbClr val="974806"/>
                </a:solidFill>
                <a:latin typeface="Calibri"/>
                <a:ea typeface="Calibri"/>
                <a:cs typeface="Calibri"/>
                <a:sym typeface="Calibri"/>
              </a:rPr>
              <a:t> That drawing tools can be used in a variety of ways to create different lines. How lines can represent movement in drawings.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Texture:</a:t>
            </a:r>
            <a:r>
              <a:rPr b="0" i="0" lang="en-GB" sz="900" u="none" cap="none" strike="noStrike">
                <a:solidFill>
                  <a:srgbClr val="974806"/>
                </a:solidFill>
                <a:latin typeface="Calibri"/>
                <a:ea typeface="Calibri"/>
                <a:cs typeface="Calibri"/>
                <a:sym typeface="Calibri"/>
              </a:rPr>
              <a:t> That texture means ‘what something feels like’. That different marks can be used to represent the textures of objects. How different drawing tools make different marks.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a:t>
            </a: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A continuous line drawing is a drawing with one unbroken line. The properties of drawing materials eg; which ones smudge, which ones can be erased, which ones blend.  How to hold and use drawing tools in different ways to create different lines and marks.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create marks by responding to different stimulus such as music.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overlap shapes to create new ones. How to use mark making to replicate texture. How to look carefully to make an observational drawing.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complete a continuous line drawing.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a:t>
            </a:r>
            <a:r>
              <a:rPr b="0" i="0" lang="en-GB" sz="900" u="none" cap="none" strike="noStrike">
                <a:solidFill>
                  <a:srgbClr val="0070C0"/>
                </a:solidFill>
                <a:latin typeface="Calibri"/>
                <a:ea typeface="Calibri"/>
                <a:cs typeface="Calibri"/>
                <a:sym typeface="Calibri"/>
              </a:rPr>
              <a:t> Artists choose materials that suit what they want to make.</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Art is made in different ways. That Art is made by all different kinds of people. An artist is someone who creates.</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292" name="Google Shape;292;p11"/>
          <p:cNvPicPr preferRelativeResize="0"/>
          <p:nvPr/>
        </p:nvPicPr>
        <p:blipFill rotWithShape="1">
          <a:blip r:embed="rId4">
            <a:alphaModFix/>
          </a:blip>
          <a:srcRect b="0" l="0" r="0" t="0"/>
          <a:stretch/>
        </p:blipFill>
        <p:spPr>
          <a:xfrm>
            <a:off x="231153" y="168942"/>
            <a:ext cx="725639" cy="719329"/>
          </a:xfrm>
          <a:prstGeom prst="rect">
            <a:avLst/>
          </a:prstGeom>
          <a:noFill/>
          <a:ln>
            <a:noFill/>
          </a:ln>
        </p:spPr>
      </p:pic>
      <p:pic>
        <p:nvPicPr>
          <p:cNvPr id="293" name="Google Shape;293;p11"/>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294" name="Google Shape;294;p11"/>
          <p:cNvSpPr/>
          <p:nvPr/>
        </p:nvSpPr>
        <p:spPr>
          <a:xfrm>
            <a:off x="6550022" y="3652568"/>
            <a:ext cx="2300064" cy="294478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Show me some different lines you have drawn.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drawing media coud I use if I wanted to smudge the line?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do we call it when two shapes cross over each other?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is cross hatching? Shoe me an example.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do we call it when we make lots of different marks in our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Describe Bridget Riley’s art work to 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do you think an artist is?</a:t>
            </a:r>
            <a:endParaRPr b="1" i="0" sz="1100" u="none" cap="none" strike="noStrike">
              <a:solidFill>
                <a:srgbClr val="000000"/>
              </a:solidFill>
              <a:latin typeface="Ruluko"/>
              <a:ea typeface="Ruluko"/>
              <a:cs typeface="Ruluko"/>
              <a:sym typeface="Ruluko"/>
            </a:endParaRPr>
          </a:p>
        </p:txBody>
      </p:sp>
      <p:pic>
        <p:nvPicPr>
          <p:cNvPr id="295" name="Google Shape;295;p11"/>
          <p:cNvPicPr preferRelativeResize="0"/>
          <p:nvPr/>
        </p:nvPicPr>
        <p:blipFill rotWithShape="1">
          <a:blip r:embed="rId6">
            <a:alphaModFix/>
          </a:blip>
          <a:srcRect b="0" l="0" r="0" t="0"/>
          <a:stretch/>
        </p:blipFill>
        <p:spPr>
          <a:xfrm>
            <a:off x="3995936" y="1361500"/>
            <a:ext cx="4752528" cy="20422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2"/>
          <p:cNvPicPr preferRelativeResize="0"/>
          <p:nvPr/>
        </p:nvPicPr>
        <p:blipFill rotWithShape="1">
          <a:blip r:embed="rId3">
            <a:alphaModFix/>
          </a:blip>
          <a:srcRect b="0" l="0" r="0" t="0"/>
          <a:stretch/>
        </p:blipFill>
        <p:spPr>
          <a:xfrm>
            <a:off x="179512" y="260648"/>
            <a:ext cx="8784976" cy="64087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13"/>
          <p:cNvPicPr preferRelativeResize="0"/>
          <p:nvPr/>
        </p:nvPicPr>
        <p:blipFill rotWithShape="1">
          <a:blip r:embed="rId3">
            <a:alphaModFix/>
          </a:blip>
          <a:srcRect b="0" l="0" r="0" t="0"/>
          <a:stretch/>
        </p:blipFill>
        <p:spPr>
          <a:xfrm>
            <a:off x="104106" y="116633"/>
            <a:ext cx="9036496" cy="64025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000000"/>
              </a:buClr>
              <a:buSzPct val="100000"/>
              <a:buFont typeface="Ruluko"/>
              <a:buNone/>
            </a:pPr>
            <a:r>
              <a:rPr b="1" lang="en-GB">
                <a:solidFill>
                  <a:srgbClr val="000000"/>
                </a:solidFill>
                <a:latin typeface="Ruluko"/>
                <a:ea typeface="Ruluko"/>
                <a:cs typeface="Ruluko"/>
                <a:sym typeface="Ruluko"/>
              </a:rPr>
              <a:t>Year 1; Autumn 1  </a:t>
            </a:r>
            <a:r>
              <a:rPr b="1" lang="en-GB">
                <a:solidFill>
                  <a:srgbClr val="000000"/>
                </a:solidFill>
                <a:latin typeface="Arial"/>
                <a:ea typeface="Arial"/>
                <a:cs typeface="Arial"/>
                <a:sym typeface="Arial"/>
              </a:rPr>
              <a:t>Make your Mark</a:t>
            </a:r>
            <a:r>
              <a:rPr b="1" lang="en-GB">
                <a:solidFill>
                  <a:srgbClr val="000000"/>
                </a:solidFill>
                <a:latin typeface="Ruluko"/>
                <a:ea typeface="Ruluko"/>
                <a:cs typeface="Ruluko"/>
                <a:sym typeface="Ruluko"/>
              </a:rPr>
              <a:t> </a:t>
            </a:r>
            <a:endParaRPr/>
          </a:p>
        </p:txBody>
      </p:sp>
      <p:sp>
        <p:nvSpPr>
          <p:cNvPr id="311" name="Google Shape;311;p14"/>
          <p:cNvSpPr/>
          <p:nvPr/>
        </p:nvSpPr>
        <p:spPr>
          <a:xfrm>
            <a:off x="467544" y="1484784"/>
            <a:ext cx="4572000"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Show knowledge of the language and literacy to describe 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Show control when using string and chalk to draw 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Experiment with a range of mark-making techniques, responding appropriately to music.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Colour neatly and carefully, featuring a range of different media and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Apply a range of marks successfully to a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Produce a drawing that displays observational skill, experimenting with a range of lines and mark making.</a:t>
            </a:r>
            <a:endParaRPr b="0" i="0" sz="1400" u="none" cap="none" strike="noStrike">
              <a:solidFill>
                <a:srgbClr val="000000"/>
              </a:solidFill>
              <a:latin typeface="Arial"/>
              <a:ea typeface="Arial"/>
              <a:cs typeface="Arial"/>
              <a:sym typeface="Arial"/>
            </a:endParaRPr>
          </a:p>
        </p:txBody>
      </p:sp>
      <p:pic>
        <p:nvPicPr>
          <p:cNvPr id="312" name="Google Shape;312;p14"/>
          <p:cNvPicPr preferRelativeResize="0"/>
          <p:nvPr/>
        </p:nvPicPr>
        <p:blipFill rotWithShape="1">
          <a:blip r:embed="rId3">
            <a:alphaModFix/>
          </a:blip>
          <a:srcRect b="0" l="0" r="0" t="0"/>
          <a:stretch/>
        </p:blipFill>
        <p:spPr>
          <a:xfrm>
            <a:off x="5036840" y="1373843"/>
            <a:ext cx="1839416" cy="4371975"/>
          </a:xfrm>
          <a:prstGeom prst="rect">
            <a:avLst/>
          </a:prstGeom>
          <a:noFill/>
          <a:ln>
            <a:noFill/>
          </a:ln>
        </p:spPr>
      </p:pic>
      <p:pic>
        <p:nvPicPr>
          <p:cNvPr id="313" name="Google Shape;313;p14"/>
          <p:cNvPicPr preferRelativeResize="0"/>
          <p:nvPr/>
        </p:nvPicPr>
        <p:blipFill rotWithShape="1">
          <a:blip r:embed="rId4">
            <a:alphaModFix/>
          </a:blip>
          <a:srcRect b="0" l="0" r="0" t="0"/>
          <a:stretch/>
        </p:blipFill>
        <p:spPr>
          <a:xfrm>
            <a:off x="7020272" y="1392731"/>
            <a:ext cx="1839416" cy="44314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5"/>
          <p:cNvSpPr txBox="1"/>
          <p:nvPr/>
        </p:nvSpPr>
        <p:spPr>
          <a:xfrm>
            <a:off x="956792" y="157841"/>
            <a:ext cx="511552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2; Spring 2  </a:t>
            </a:r>
            <a:r>
              <a:rPr b="1" i="0" lang="en-GB" sz="2000" u="none" cap="none" strike="noStrike">
                <a:solidFill>
                  <a:srgbClr val="000000"/>
                </a:solidFill>
                <a:latin typeface="Arial"/>
                <a:ea typeface="Arial"/>
                <a:cs typeface="Arial"/>
                <a:sym typeface="Arial"/>
              </a:rPr>
              <a:t>Tell a Story</a:t>
            </a:r>
            <a:r>
              <a:rPr b="1" i="0" lang="en-GB" sz="1900" u="none" cap="none" strike="noStrike">
                <a:solidFill>
                  <a:srgbClr val="000000"/>
                </a:solidFill>
                <a:latin typeface="Ruluko"/>
                <a:ea typeface="Ruluko"/>
                <a:cs typeface="Ruluko"/>
                <a:sym typeface="Ruluko"/>
              </a:rPr>
              <a:t> </a:t>
            </a:r>
            <a:endParaRPr b="1" i="0" sz="1900" u="none" cap="none" strike="noStrike">
              <a:solidFill>
                <a:srgbClr val="000000"/>
              </a:solidFill>
              <a:latin typeface="Ruluko"/>
              <a:ea typeface="Ruluko"/>
              <a:cs typeface="Ruluko"/>
              <a:sym typeface="Ruluko"/>
            </a:endParaRPr>
          </a:p>
        </p:txBody>
      </p:sp>
      <p:sp>
        <p:nvSpPr>
          <p:cNvPr id="319" name="Google Shape;319;p15"/>
          <p:cNvSpPr/>
          <p:nvPr/>
        </p:nvSpPr>
        <p:spPr>
          <a:xfrm>
            <a:off x="107504" y="1082569"/>
            <a:ext cx="4320480" cy="244081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a:t>
            </a:r>
            <a:r>
              <a:rPr b="0" i="0" lang="en-GB" sz="900" u="none" cap="none" strike="noStrike">
                <a:solidFill>
                  <a:srgbClr val="FF33CC"/>
                </a:solidFill>
                <a:latin typeface="Calibri"/>
                <a:ea typeface="Calibri"/>
                <a:cs typeface="Calibri"/>
                <a:sym typeface="Calibri"/>
              </a:rPr>
              <a:t> begin to generate ideas from a wider range of stimuli, exploring different media and techniques.</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 Experiment in sketchbooks, using drawing to record ideas.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Further demonstrate increased control with a greater range of media. Make choices about which materials and techniques to use to create an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Develop observational skills to look closely and aim to reflect some of the formal elements of art (colour, pattern, texture, line, shape, form and space) in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Talk about art they have seen using some appropriate subject vocabulary.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Apply their own understanding of art materials learnt from artist work to begin purposefully choosing materials for a specific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Explain their ideas and opinions about their own and others’ artwork, beginning to recognise the stories and messages within in and showing an understanding of why they may have made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Begin to talk about how they could improve their own work.</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320" name="Google Shape;320;p15"/>
          <p:cNvSpPr/>
          <p:nvPr/>
        </p:nvSpPr>
        <p:spPr>
          <a:xfrm>
            <a:off x="4572000" y="1063659"/>
            <a:ext cx="4278086"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321" name="Google Shape;321;p15"/>
          <p:cNvSpPr/>
          <p:nvPr/>
        </p:nvSpPr>
        <p:spPr>
          <a:xfrm>
            <a:off x="4572000" y="3652568"/>
            <a:ext cx="1837550"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Quentin Blake</a:t>
            </a:r>
            <a:r>
              <a:rPr b="1" i="0" lang="en-GB" sz="1200" u="none" cap="none" strike="noStrike">
                <a:solidFill>
                  <a:srgbClr val="000000"/>
                </a:solidFill>
                <a:latin typeface="Ruluko"/>
                <a:ea typeface="Ruluko"/>
                <a:cs typeface="Ruluko"/>
                <a:sym typeface="Ruluko"/>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322" name="Google Shape;322;p15"/>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323" name="Google Shape;323;p15"/>
          <p:cNvSpPr/>
          <p:nvPr/>
        </p:nvSpPr>
        <p:spPr>
          <a:xfrm>
            <a:off x="107504" y="3652568"/>
            <a:ext cx="4320480" cy="3205431"/>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70"/>
              <a:buFont typeface="Arial"/>
              <a:buNone/>
            </a:pPr>
            <a:r>
              <a:rPr b="1" i="0" lang="en-GB" sz="970" u="none" cap="none" strike="noStrike">
                <a:solidFill>
                  <a:srgbClr val="974806"/>
                </a:solidFill>
                <a:latin typeface="Calibri"/>
                <a:ea typeface="Calibri"/>
                <a:cs typeface="Calibri"/>
                <a:sym typeface="Calibri"/>
              </a:rPr>
              <a:t>Formal elements:</a:t>
            </a:r>
            <a:endParaRPr b="0" i="0" sz="97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70"/>
              <a:buFont typeface="Arial"/>
              <a:buNone/>
            </a:pPr>
            <a:r>
              <a:rPr b="1" i="0" lang="en-GB" sz="970" u="none" cap="none" strike="noStrike">
                <a:solidFill>
                  <a:srgbClr val="974806"/>
                </a:solidFill>
                <a:latin typeface="Calibri"/>
                <a:ea typeface="Calibri"/>
                <a:cs typeface="Calibri"/>
                <a:sym typeface="Calibri"/>
              </a:rPr>
              <a:t>Form: </a:t>
            </a:r>
            <a:r>
              <a:rPr b="0" i="0" lang="en-GB" sz="970" u="none" cap="none" strike="noStrike">
                <a:solidFill>
                  <a:srgbClr val="974806"/>
                </a:solidFill>
                <a:latin typeface="Calibri"/>
                <a:ea typeface="Calibri"/>
                <a:cs typeface="Calibri"/>
                <a:sym typeface="Calibri"/>
              </a:rPr>
              <a:t>That ‘composition’ means how things are arranged on the page.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70"/>
              <a:buFont typeface="Arial"/>
              <a:buNone/>
            </a:pPr>
            <a:r>
              <a:rPr b="0" i="0" lang="en-GB" sz="970" u="none" cap="none" strike="noStrike">
                <a:solidFill>
                  <a:srgbClr val="974806"/>
                </a:solidFill>
                <a:latin typeface="Calibri"/>
                <a:ea typeface="Calibri"/>
                <a:cs typeface="Calibri"/>
                <a:sym typeface="Calibri"/>
              </a:rPr>
              <a:t> </a:t>
            </a:r>
            <a:r>
              <a:rPr b="1" i="0" lang="en-GB" sz="970" u="none" cap="none" strike="noStrike">
                <a:solidFill>
                  <a:srgbClr val="974806"/>
                </a:solidFill>
                <a:latin typeface="Calibri"/>
                <a:ea typeface="Calibri"/>
                <a:cs typeface="Calibri"/>
                <a:sym typeface="Calibri"/>
              </a:rPr>
              <a:t>Line:</a:t>
            </a:r>
            <a:r>
              <a:rPr b="0" i="0" lang="en-GB" sz="970" u="none" cap="none" strike="noStrike">
                <a:solidFill>
                  <a:srgbClr val="974806"/>
                </a:solidFill>
                <a:latin typeface="Calibri"/>
                <a:ea typeface="Calibri"/>
                <a:cs typeface="Calibri"/>
                <a:sym typeface="Calibri"/>
              </a:rPr>
              <a:t> Lines can be used to fill shapes, to make outlines and to add detail or pattern.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70"/>
              <a:buFont typeface="Arial"/>
              <a:buNone/>
            </a:pPr>
            <a:r>
              <a:rPr b="1" i="0" lang="en-GB" sz="970" u="none" cap="none" strike="noStrike">
                <a:solidFill>
                  <a:srgbClr val="974806"/>
                </a:solidFill>
                <a:latin typeface="Calibri"/>
                <a:ea typeface="Calibri"/>
                <a:cs typeface="Calibri"/>
                <a:sym typeface="Calibri"/>
              </a:rPr>
              <a:t>Pattern: </a:t>
            </a:r>
            <a:r>
              <a:rPr b="0" i="0" lang="en-GB" sz="970" u="none" cap="none" strike="noStrike">
                <a:solidFill>
                  <a:srgbClr val="974806"/>
                </a:solidFill>
                <a:latin typeface="Calibri"/>
                <a:ea typeface="Calibri"/>
                <a:cs typeface="Calibri"/>
                <a:sym typeface="Calibri"/>
              </a:rPr>
              <a:t>Drawing techniques such as hatching, scribbling, stippling, and blending can make patterns.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70"/>
              <a:buFont typeface="Arial"/>
              <a:buNone/>
            </a:pPr>
            <a:r>
              <a:rPr b="0" i="0" lang="en-GB" sz="970" u="none" cap="none" strike="noStrike">
                <a:solidFill>
                  <a:srgbClr val="974806"/>
                </a:solidFill>
                <a:latin typeface="Calibri"/>
                <a:ea typeface="Calibri"/>
                <a:cs typeface="Calibri"/>
                <a:sym typeface="Calibri"/>
              </a:rPr>
              <a:t> </a:t>
            </a:r>
            <a:r>
              <a:rPr b="1" i="0" lang="en-GB" sz="970" u="none" cap="none" strike="noStrike">
                <a:solidFill>
                  <a:srgbClr val="974806"/>
                </a:solidFill>
                <a:latin typeface="Calibri"/>
                <a:ea typeface="Calibri"/>
                <a:cs typeface="Calibri"/>
                <a:sym typeface="Calibri"/>
              </a:rPr>
              <a:t>Texture: </a:t>
            </a:r>
            <a:r>
              <a:rPr b="0" i="0" lang="en-GB" sz="970" u="none" cap="none" strike="noStrike">
                <a:solidFill>
                  <a:srgbClr val="974806"/>
                </a:solidFill>
                <a:latin typeface="Calibri"/>
                <a:ea typeface="Calibri"/>
                <a:cs typeface="Calibri"/>
                <a:sym typeface="Calibri"/>
              </a:rPr>
              <a:t>Drawing techniques such as hatching, scribbling, stippling, and blending can create surface texture.</a:t>
            </a:r>
            <a:endParaRPr b="0" i="0" sz="97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70"/>
              <a:buFont typeface="Arial"/>
              <a:buNone/>
            </a:pPr>
            <a:r>
              <a:rPr b="1" i="0" lang="en-GB" sz="970" u="none" cap="none" strike="noStrike">
                <a:solidFill>
                  <a:srgbClr val="E36C09"/>
                </a:solidFill>
                <a:latin typeface="Calibri"/>
                <a:ea typeface="Calibri"/>
                <a:cs typeface="Calibri"/>
                <a:sym typeface="Calibri"/>
              </a:rPr>
              <a:t>Making skills:</a:t>
            </a:r>
            <a:r>
              <a:rPr b="0" i="0" lang="en-GB" sz="970" u="none" cap="none" strike="noStrike">
                <a:solidFill>
                  <a:srgbClr val="E36C09"/>
                </a:solidFill>
                <a:latin typeface="Calibri"/>
                <a:ea typeface="Calibri"/>
                <a:cs typeface="Calibri"/>
                <a:sym typeface="Calibri"/>
              </a:rPr>
              <a:t> How different marks can be used to represent words and sounds. That a combination of materials can achieve the desired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70"/>
              <a:buFont typeface="Arial"/>
              <a:buNone/>
            </a:pPr>
            <a:r>
              <a:rPr b="0" i="0" lang="en-GB" sz="970" u="none" cap="none" strike="noStrike">
                <a:solidFill>
                  <a:srgbClr val="E36C09"/>
                </a:solidFill>
                <a:latin typeface="Calibri"/>
                <a:ea typeface="Calibri"/>
                <a:cs typeface="Calibri"/>
                <a:sym typeface="Calibri"/>
              </a:rPr>
              <a:t> That charcoal is made from burning wood. How to use charcoal to avoid snapping and to achieve different types of lines. How to use different materials and marks to replicate texture. Manipulate materials and surfaces to create textures. Eg scratching or blending with fingers. How to use marks and lines to show expression on faces. How to make a concertina book. How to use drawing to tell a story.</a:t>
            </a:r>
            <a:endParaRPr b="0" i="0" sz="97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70"/>
              <a:buFont typeface="Arial"/>
              <a:buNone/>
            </a:pPr>
            <a:r>
              <a:rPr b="1" i="0" lang="en-GB" sz="970" u="none" cap="none" strike="noStrike">
                <a:solidFill>
                  <a:srgbClr val="0070C0"/>
                </a:solidFill>
                <a:latin typeface="Calibri"/>
                <a:ea typeface="Calibri"/>
                <a:cs typeface="Calibri"/>
                <a:sym typeface="Calibri"/>
              </a:rPr>
              <a:t>Knowledge of artists:</a:t>
            </a:r>
            <a:r>
              <a:rPr b="0" i="0" lang="en-GB" sz="970" u="none" cap="none" strike="noStrike">
                <a:solidFill>
                  <a:srgbClr val="0070C0"/>
                </a:solidFill>
                <a:latin typeface="Calibri"/>
                <a:ea typeface="Calibri"/>
                <a:cs typeface="Calibri"/>
                <a:sym typeface="Calibri"/>
              </a:rPr>
              <a:t> Illustrators use drawn lines to show how characters feel.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70"/>
              <a:buFont typeface="Arial"/>
              <a:buNone/>
            </a:pPr>
            <a:r>
              <a:rPr b="1" i="0" lang="en-GB" sz="970" u="none" cap="none" strike="noStrike">
                <a:solidFill>
                  <a:srgbClr val="31859B"/>
                </a:solidFill>
                <a:latin typeface="Calibri"/>
                <a:ea typeface="Calibri"/>
                <a:cs typeface="Calibri"/>
                <a:sym typeface="Calibri"/>
              </a:rPr>
              <a:t>Evaluating and analysing:</a:t>
            </a:r>
            <a:r>
              <a:rPr b="0" i="0" lang="en-GB" sz="970" u="none" cap="none" strike="noStrike">
                <a:solidFill>
                  <a:srgbClr val="31859B"/>
                </a:solidFill>
                <a:latin typeface="Calibri"/>
                <a:ea typeface="Calibri"/>
                <a:cs typeface="Calibri"/>
                <a:sym typeface="Calibri"/>
              </a:rPr>
              <a:t> People use art to tell stories. People make art for fun. People make art to help others understand something.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324" name="Google Shape;324;p15"/>
          <p:cNvPicPr preferRelativeResize="0"/>
          <p:nvPr/>
        </p:nvPicPr>
        <p:blipFill rotWithShape="1">
          <a:blip r:embed="rId4">
            <a:alphaModFix/>
          </a:blip>
          <a:srcRect b="0" l="0" r="0" t="0"/>
          <a:stretch/>
        </p:blipFill>
        <p:spPr>
          <a:xfrm>
            <a:off x="231153" y="168942"/>
            <a:ext cx="725639" cy="719329"/>
          </a:xfrm>
          <a:prstGeom prst="rect">
            <a:avLst/>
          </a:prstGeom>
          <a:noFill/>
          <a:ln>
            <a:noFill/>
          </a:ln>
        </p:spPr>
      </p:pic>
      <p:pic>
        <p:nvPicPr>
          <p:cNvPr id="325" name="Google Shape;325;p15"/>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326" name="Google Shape;326;p15"/>
          <p:cNvSpPr/>
          <p:nvPr/>
        </p:nvSpPr>
        <p:spPr>
          <a:xfrm>
            <a:off x="6550022" y="3652567"/>
            <a:ext cx="2300064" cy="2997455"/>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charcoal?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drawing effects can you create with charcoal?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Wat do we call it when we create art with dots and dashes – cross hatching or stippling?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Show me how to concertina a piece of paper. Describe what you are doing to the paper.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a an illustrator? Tell me about one famous llustrator. </a:t>
            </a:r>
            <a:endParaRPr b="1" i="0" sz="1200" u="none" cap="none" strike="noStrike">
              <a:solidFill>
                <a:srgbClr val="000000"/>
              </a:solidFill>
              <a:latin typeface="Ruluko"/>
              <a:ea typeface="Ruluko"/>
              <a:cs typeface="Ruluko"/>
              <a:sym typeface="Ruluko"/>
            </a:endParaRPr>
          </a:p>
        </p:txBody>
      </p:sp>
      <p:pic>
        <p:nvPicPr>
          <p:cNvPr id="327" name="Google Shape;327;p15"/>
          <p:cNvPicPr preferRelativeResize="0"/>
          <p:nvPr/>
        </p:nvPicPr>
        <p:blipFill rotWithShape="1">
          <a:blip r:embed="rId6">
            <a:alphaModFix/>
          </a:blip>
          <a:srcRect b="0" l="0" r="0" t="0"/>
          <a:stretch/>
        </p:blipFill>
        <p:spPr>
          <a:xfrm>
            <a:off x="4717904" y="1419751"/>
            <a:ext cx="4132182" cy="19519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16"/>
          <p:cNvPicPr preferRelativeResize="0"/>
          <p:nvPr/>
        </p:nvPicPr>
        <p:blipFill rotWithShape="1">
          <a:blip r:embed="rId3">
            <a:alphaModFix/>
          </a:blip>
          <a:srcRect b="0" l="0" r="0" t="0"/>
          <a:stretch/>
        </p:blipFill>
        <p:spPr>
          <a:xfrm>
            <a:off x="179512" y="332656"/>
            <a:ext cx="8938074" cy="59766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2; Spring 2  </a:t>
            </a:r>
            <a:r>
              <a:rPr b="1" lang="en-GB">
                <a:solidFill>
                  <a:srgbClr val="000000"/>
                </a:solidFill>
                <a:latin typeface="Arial"/>
                <a:ea typeface="Arial"/>
                <a:cs typeface="Arial"/>
                <a:sym typeface="Arial"/>
              </a:rPr>
              <a:t>Tell a Story</a:t>
            </a:r>
            <a:r>
              <a:rPr b="1" lang="en-GB">
                <a:solidFill>
                  <a:srgbClr val="000000"/>
                </a:solidFill>
                <a:latin typeface="Ruluko"/>
                <a:ea typeface="Ruluko"/>
                <a:cs typeface="Ruluko"/>
                <a:sym typeface="Ruluko"/>
              </a:rPr>
              <a:t> </a:t>
            </a:r>
            <a:endParaRPr/>
          </a:p>
        </p:txBody>
      </p:sp>
      <p:sp>
        <p:nvSpPr>
          <p:cNvPr id="338" name="Google Shape;338;p17"/>
          <p:cNvSpPr/>
          <p:nvPr/>
        </p:nvSpPr>
        <p:spPr>
          <a:xfrm>
            <a:off x="467544" y="1484784"/>
            <a:ext cx="4572000" cy="47397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Suggest ways to draw a word through marks.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relevant language to describe how an object feels.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Suggest ways to create different textures through drawn marks.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Freely experiment with different tools, receiving encouragement when needed.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Describe and then draw shapes that make up an object.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good observational skills to add details to their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an interesting range of marks that show an understanding of how to draw different textures.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Make sketches, which may be of basic stick-like figures or may imply more shapes.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Develop sketches into a character, with some support, adding details to enhance their character.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Demonstrate an understanding of how drawing facial features in different ways conveys expressions.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Recount a story and select key events to draw.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scenes from their own imagination, with some support.</a:t>
            </a:r>
            <a:endParaRPr b="0" i="0" sz="1400" u="none" cap="none" strike="noStrike">
              <a:solidFill>
                <a:srgbClr val="000000"/>
              </a:solidFill>
              <a:latin typeface="Arial"/>
              <a:ea typeface="Arial"/>
              <a:cs typeface="Arial"/>
              <a:sym typeface="Arial"/>
            </a:endParaRPr>
          </a:p>
        </p:txBody>
      </p:sp>
      <p:pic>
        <p:nvPicPr>
          <p:cNvPr id="339" name="Google Shape;339;p17"/>
          <p:cNvPicPr preferRelativeResize="0"/>
          <p:nvPr/>
        </p:nvPicPr>
        <p:blipFill rotWithShape="1">
          <a:blip r:embed="rId3">
            <a:alphaModFix/>
          </a:blip>
          <a:srcRect b="0" l="0" r="0" t="0"/>
          <a:stretch/>
        </p:blipFill>
        <p:spPr>
          <a:xfrm>
            <a:off x="6876256" y="1414858"/>
            <a:ext cx="2028825" cy="4541816"/>
          </a:xfrm>
          <a:prstGeom prst="rect">
            <a:avLst/>
          </a:prstGeom>
          <a:noFill/>
          <a:ln>
            <a:noFill/>
          </a:ln>
        </p:spPr>
      </p:pic>
      <p:pic>
        <p:nvPicPr>
          <p:cNvPr id="340" name="Google Shape;340;p17"/>
          <p:cNvPicPr preferRelativeResize="0"/>
          <p:nvPr/>
        </p:nvPicPr>
        <p:blipFill rotWithShape="1">
          <a:blip r:embed="rId4">
            <a:alphaModFix/>
          </a:blip>
          <a:srcRect b="0" l="0" r="0" t="0"/>
          <a:stretch/>
        </p:blipFill>
        <p:spPr>
          <a:xfrm>
            <a:off x="4923631" y="2570952"/>
            <a:ext cx="1952625" cy="1809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8"/>
          <p:cNvSpPr txBox="1"/>
          <p:nvPr/>
        </p:nvSpPr>
        <p:spPr>
          <a:xfrm>
            <a:off x="956792" y="445929"/>
            <a:ext cx="5115600" cy="469800"/>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Autumn 2  </a:t>
            </a:r>
            <a:r>
              <a:rPr b="1" i="0" lang="en-GB" sz="2000" u="none" cap="none" strike="noStrike">
                <a:solidFill>
                  <a:srgbClr val="000000"/>
                </a:solidFill>
                <a:latin typeface="Ruluko"/>
                <a:ea typeface="Ruluko"/>
                <a:cs typeface="Ruluko"/>
                <a:sym typeface="Ruluko"/>
              </a:rPr>
              <a:t>Growing Artists</a:t>
            </a:r>
            <a:r>
              <a:rPr b="1" i="0" lang="en-GB" sz="1900" u="none" cap="none" strike="noStrike">
                <a:solidFill>
                  <a:srgbClr val="000000"/>
                </a:solidFill>
                <a:latin typeface="Ruluko"/>
                <a:ea typeface="Ruluko"/>
                <a:cs typeface="Ruluko"/>
                <a:sym typeface="Ruluko"/>
              </a:rPr>
              <a:t> </a:t>
            </a:r>
            <a:endParaRPr b="1" i="0" sz="1900" u="none" cap="none" strike="noStrike">
              <a:solidFill>
                <a:srgbClr val="000000"/>
              </a:solidFill>
              <a:latin typeface="Ruluko"/>
              <a:ea typeface="Ruluko"/>
              <a:cs typeface="Ruluko"/>
              <a:sym typeface="Ruluko"/>
            </a:endParaRPr>
          </a:p>
        </p:txBody>
      </p:sp>
      <p:sp>
        <p:nvSpPr>
          <p:cNvPr id="346" name="Google Shape;346;p18"/>
          <p:cNvSpPr/>
          <p:nvPr/>
        </p:nvSpPr>
        <p:spPr>
          <a:xfrm>
            <a:off x="107500" y="1082575"/>
            <a:ext cx="4608600" cy="2346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0000"/>
                </a:solidFill>
                <a:latin typeface="Calibri"/>
                <a:ea typeface="Calibri"/>
                <a:cs typeface="Calibri"/>
                <a:sym typeface="Calibri"/>
              </a:rPr>
              <a:t>Generating ideas:</a:t>
            </a:r>
            <a:r>
              <a:rPr b="0" i="0" lang="en-GB" sz="900" u="none" cap="none" strike="noStrike">
                <a:solidFill>
                  <a:srgbClr val="FF0000"/>
                </a:solidFill>
                <a:latin typeface="Calibri"/>
                <a:ea typeface="Calibri"/>
                <a:cs typeface="Calibri"/>
                <a:sym typeface="Calibri"/>
              </a:rPr>
              <a:t> Generate ideas from a range of stimuli and carry out simple research and evaluation as part of the making process.</a:t>
            </a:r>
            <a:endParaRPr b="0" i="0" sz="9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Use sketchbooks for a wider range of purposes, for example recording things using drawing and annotations, planning and taking next steps in a making process.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Confidently use of a range of materials and tools, selecting and using these appropriately with more independence. Use hands and tools confidently to cut, shape and join materials for a purpose. Develop direct observation, for example by using tonal shading and starting to apply an understanding of shape to communicate form and proportion.</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Discuss how artists produced art in the past and understand the influence and impact of their methods and styles on art today, using their own experiences and historical evidence.</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Discuss and begin to interpret meaning and purpose of artwork, understanding how artists can use art to communicate.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347" name="Google Shape;347;p18"/>
          <p:cNvSpPr/>
          <p:nvPr/>
        </p:nvSpPr>
        <p:spPr>
          <a:xfrm>
            <a:off x="4782424" y="4083350"/>
            <a:ext cx="961200" cy="1582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Max Ernst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Carl Linnaeus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Georgia O’Keeffe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Maud Purdy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348" name="Google Shape;348;p18"/>
          <p:cNvPicPr preferRelativeResize="0"/>
          <p:nvPr/>
        </p:nvPicPr>
        <p:blipFill rotWithShape="1">
          <a:blip r:embed="rId3">
            <a:alphaModFix/>
          </a:blip>
          <a:srcRect b="0" l="0" r="0" t="0"/>
          <a:stretch/>
        </p:blipFill>
        <p:spPr>
          <a:xfrm>
            <a:off x="7888834" y="397564"/>
            <a:ext cx="961252" cy="722045"/>
          </a:xfrm>
          <a:prstGeom prst="rect">
            <a:avLst/>
          </a:prstGeom>
          <a:noFill/>
          <a:ln>
            <a:noFill/>
          </a:ln>
        </p:spPr>
      </p:pic>
      <p:sp>
        <p:nvSpPr>
          <p:cNvPr id="349" name="Google Shape;349;p18"/>
          <p:cNvSpPr/>
          <p:nvPr/>
        </p:nvSpPr>
        <p:spPr>
          <a:xfrm>
            <a:off x="107500" y="3364575"/>
            <a:ext cx="4608600" cy="33981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Three dimensional forms are either organic (natural) or geometric (mathematical shapes, like a cube).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Line:</a:t>
            </a:r>
            <a:r>
              <a:rPr b="0" i="0" lang="en-GB" sz="900" u="none" cap="none" strike="noStrike">
                <a:solidFill>
                  <a:srgbClr val="974806"/>
                </a:solidFill>
                <a:latin typeface="Calibri"/>
                <a:ea typeface="Calibri"/>
                <a:cs typeface="Calibri"/>
                <a:sym typeface="Calibri"/>
              </a:rPr>
              <a:t> Using different tools or using the same tool in different ways can create different types of 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Pattern: </a:t>
            </a:r>
            <a:r>
              <a:rPr b="0" i="0" lang="en-GB" sz="900" u="none" cap="none" strike="noStrike">
                <a:solidFill>
                  <a:srgbClr val="974806"/>
                </a:solidFill>
                <a:latin typeface="Calibri"/>
                <a:ea typeface="Calibri"/>
                <a:cs typeface="Calibri"/>
                <a:sym typeface="Calibri"/>
              </a:rPr>
              <a:t>Surface rubbings can be used to add or make patterns.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Texture: </a:t>
            </a:r>
            <a:r>
              <a:rPr b="0" i="0" lang="en-GB" sz="900" u="none" cap="none" strike="noStrike">
                <a:solidFill>
                  <a:srgbClr val="974806"/>
                </a:solidFill>
                <a:latin typeface="Calibri"/>
                <a:ea typeface="Calibri"/>
                <a:cs typeface="Calibri"/>
                <a:sym typeface="Calibri"/>
              </a:rPr>
              <a:t>Texture in an artwork can be real (what the surface actually feels like) or a surface can be made to appear textured.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Tone: </a:t>
            </a:r>
            <a:r>
              <a:rPr b="0" i="0" lang="en-GB" sz="900" u="none" cap="none" strike="noStrike">
                <a:solidFill>
                  <a:srgbClr val="974806"/>
                </a:solidFill>
                <a:latin typeface="Calibri"/>
                <a:ea typeface="Calibri"/>
                <a:cs typeface="Calibri"/>
                <a:sym typeface="Calibri"/>
              </a:rPr>
              <a:t>That ‘tone’ in art means ‘light and dark’.</a:t>
            </a:r>
            <a:r>
              <a:rPr b="1" i="0" lang="en-GB" sz="900" u="none" cap="none" strike="noStrike">
                <a:solidFill>
                  <a:srgbClr val="974806"/>
                </a:solidFill>
                <a:latin typeface="Calibri"/>
                <a:ea typeface="Calibri"/>
                <a:cs typeface="Calibri"/>
                <a:sym typeface="Calibri"/>
              </a:rPr>
              <a:t> </a:t>
            </a:r>
            <a:r>
              <a:rPr b="0" i="0" lang="en-GB" sz="900" u="none" cap="none" strike="noStrike">
                <a:solidFill>
                  <a:srgbClr val="974806"/>
                </a:solidFill>
                <a:latin typeface="Calibri"/>
                <a:ea typeface="Calibri"/>
                <a:cs typeface="Calibri"/>
                <a:sym typeface="Calibri"/>
              </a:rPr>
              <a:t>Shading helps make drawn objects look realistic.</a:t>
            </a:r>
            <a:r>
              <a:rPr b="1" i="0" lang="en-GB" sz="900" u="none" cap="none" strike="noStrike">
                <a:solidFill>
                  <a:srgbClr val="974806"/>
                </a:solidFill>
                <a:latin typeface="Calibri"/>
                <a:ea typeface="Calibri"/>
                <a:cs typeface="Calibri"/>
                <a:sym typeface="Calibri"/>
              </a:rPr>
              <a:t> </a:t>
            </a:r>
            <a:r>
              <a:rPr b="0" i="0" lang="en-GB" sz="900" u="none" cap="none" strike="noStrike">
                <a:solidFill>
                  <a:srgbClr val="974806"/>
                </a:solidFill>
                <a:latin typeface="Calibri"/>
                <a:ea typeface="Calibri"/>
                <a:cs typeface="Calibri"/>
                <a:sym typeface="Calibri"/>
              </a:rPr>
              <a:t>Some basic rules for shading when drawing, eg shade in one direction, blending tones smoothly and with no gaps.</a:t>
            </a:r>
            <a:r>
              <a:rPr b="1" i="0" lang="en-GB" sz="900" u="none" cap="none" strike="noStrike">
                <a:solidFill>
                  <a:srgbClr val="974806"/>
                </a:solidFill>
                <a:latin typeface="Calibri"/>
                <a:ea typeface="Calibri"/>
                <a:cs typeface="Calibri"/>
                <a:sym typeface="Calibri"/>
              </a:rPr>
              <a:t> </a:t>
            </a:r>
            <a:r>
              <a:rPr b="0" i="0" lang="en-GB" sz="900" u="none" cap="none" strike="noStrike">
                <a:solidFill>
                  <a:srgbClr val="974806"/>
                </a:solidFill>
                <a:latin typeface="Calibri"/>
                <a:ea typeface="Calibri"/>
                <a:cs typeface="Calibri"/>
                <a:sym typeface="Calibri"/>
              </a:rPr>
              <a:t>Shading is used to create different tones in an artwork and can include hatching, cross-hatching, scribbling and stippling.</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How to use shapes identified within in objects as a method to draw. </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create tone by shading, achieve even tones when shading; make texture rubbings ; create art from textured paper and to tear and shape paper.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hold and use a pencil to shade and use paper shapes to create a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use drawing tools to take a rubbing.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make careful observations to accurately draw an object.an create abstract compositions to draw more expressively.</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a:t>
            </a:r>
            <a:r>
              <a:rPr b="0" i="0" lang="en-GB" sz="900" u="none" cap="none" strike="noStrike">
                <a:solidFill>
                  <a:srgbClr val="0070C0"/>
                </a:solidFill>
                <a:latin typeface="Calibri"/>
                <a:ea typeface="Calibri"/>
                <a:cs typeface="Calibri"/>
                <a:sym typeface="Calibri"/>
              </a:rPr>
              <a:t> Artists experiment with different tools and materials to create texture.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Artists can work in more than one medium.</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People use art to help explain or teach things. People make art to explore big ideas, like death or nature.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350" name="Google Shape;350;p18"/>
          <p:cNvPicPr preferRelativeResize="0"/>
          <p:nvPr/>
        </p:nvPicPr>
        <p:blipFill rotWithShape="1">
          <a:blip r:embed="rId4">
            <a:alphaModFix/>
          </a:blip>
          <a:srcRect b="0" l="0" r="0" t="0"/>
          <a:stretch/>
        </p:blipFill>
        <p:spPr>
          <a:xfrm>
            <a:off x="269251" y="420524"/>
            <a:ext cx="574356" cy="569350"/>
          </a:xfrm>
          <a:prstGeom prst="rect">
            <a:avLst/>
          </a:prstGeom>
          <a:noFill/>
          <a:ln>
            <a:noFill/>
          </a:ln>
        </p:spPr>
      </p:pic>
      <p:pic>
        <p:nvPicPr>
          <p:cNvPr id="351" name="Google Shape;351;p18"/>
          <p:cNvPicPr preferRelativeResize="0"/>
          <p:nvPr/>
        </p:nvPicPr>
        <p:blipFill rotWithShape="1">
          <a:blip r:embed="rId5">
            <a:alphaModFix/>
          </a:blip>
          <a:srcRect b="0" l="0" r="0" t="0"/>
          <a:stretch/>
        </p:blipFill>
        <p:spPr>
          <a:xfrm>
            <a:off x="6332504" y="325615"/>
            <a:ext cx="1296144" cy="659645"/>
          </a:xfrm>
          <a:prstGeom prst="rect">
            <a:avLst/>
          </a:prstGeom>
          <a:noFill/>
          <a:ln>
            <a:noFill/>
          </a:ln>
        </p:spPr>
      </p:pic>
      <p:sp>
        <p:nvSpPr>
          <p:cNvPr id="352" name="Google Shape;352;p18"/>
          <p:cNvSpPr/>
          <p:nvPr/>
        </p:nvSpPr>
        <p:spPr>
          <a:xfrm>
            <a:off x="5821350" y="4084700"/>
            <a:ext cx="3143400" cy="2565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do shapes help us to draw and plan a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do we hold a pencil when… sketching / shading?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Tell me one of the four rules of shading.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frottage? Which famous artists used frottage in his sketching?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does tone mean?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would we use a viewfinder?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Georgia O’Keffe’s style when creating her flower artwork?</a:t>
            </a:r>
            <a:endParaRPr b="1" i="0" sz="1200" u="none" cap="none" strike="noStrike">
              <a:solidFill>
                <a:srgbClr val="000000"/>
              </a:solidFill>
              <a:latin typeface="Ruluko"/>
              <a:ea typeface="Ruluko"/>
              <a:cs typeface="Ruluko"/>
              <a:sym typeface="Ruluko"/>
            </a:endParaRPr>
          </a:p>
        </p:txBody>
      </p:sp>
      <p:pic>
        <p:nvPicPr>
          <p:cNvPr id="353" name="Google Shape;353;p18"/>
          <p:cNvPicPr preferRelativeResize="0"/>
          <p:nvPr/>
        </p:nvPicPr>
        <p:blipFill rotWithShape="1">
          <a:blip r:embed="rId6">
            <a:alphaModFix/>
          </a:blip>
          <a:srcRect b="0" l="0" r="0" t="0"/>
          <a:stretch/>
        </p:blipFill>
        <p:spPr>
          <a:xfrm>
            <a:off x="4932050" y="1322487"/>
            <a:ext cx="4032575" cy="2459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19"/>
          <p:cNvPicPr preferRelativeResize="0"/>
          <p:nvPr/>
        </p:nvPicPr>
        <p:blipFill rotWithShape="1">
          <a:blip r:embed="rId3">
            <a:alphaModFix/>
          </a:blip>
          <a:srcRect b="0" l="0" r="0" t="0"/>
          <a:stretch/>
        </p:blipFill>
        <p:spPr>
          <a:xfrm>
            <a:off x="179512" y="188640"/>
            <a:ext cx="8640960" cy="59046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
          <p:cNvSpPr/>
          <p:nvPr/>
        </p:nvSpPr>
        <p:spPr>
          <a:xfrm>
            <a:off x="179512" y="188640"/>
            <a:ext cx="4572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National Curriculum</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103" name="Google Shape;103;p3"/>
          <p:cNvPicPr preferRelativeResize="0"/>
          <p:nvPr/>
        </p:nvPicPr>
        <p:blipFill rotWithShape="1">
          <a:blip r:embed="rId3">
            <a:alphaModFix/>
          </a:blip>
          <a:srcRect b="0" l="0" r="0" t="0"/>
          <a:stretch/>
        </p:blipFill>
        <p:spPr>
          <a:xfrm>
            <a:off x="8028384" y="48187"/>
            <a:ext cx="1033915" cy="602118"/>
          </a:xfrm>
          <a:prstGeom prst="rect">
            <a:avLst/>
          </a:prstGeom>
          <a:noFill/>
          <a:ln>
            <a:noFill/>
          </a:ln>
        </p:spPr>
      </p:pic>
      <p:pic>
        <p:nvPicPr>
          <p:cNvPr id="104" name="Google Shape;104;p3"/>
          <p:cNvPicPr preferRelativeResize="0"/>
          <p:nvPr/>
        </p:nvPicPr>
        <p:blipFill rotWithShape="1">
          <a:blip r:embed="rId4">
            <a:alphaModFix/>
          </a:blip>
          <a:srcRect b="0" l="0" r="0" t="0"/>
          <a:stretch/>
        </p:blipFill>
        <p:spPr>
          <a:xfrm>
            <a:off x="209650" y="616025"/>
            <a:ext cx="4341534" cy="5333254"/>
          </a:xfrm>
          <a:prstGeom prst="rect">
            <a:avLst/>
          </a:prstGeom>
          <a:noFill/>
          <a:ln>
            <a:noFill/>
          </a:ln>
        </p:spPr>
      </p:pic>
      <p:pic>
        <p:nvPicPr>
          <p:cNvPr id="105" name="Google Shape;105;p3"/>
          <p:cNvPicPr preferRelativeResize="0"/>
          <p:nvPr/>
        </p:nvPicPr>
        <p:blipFill rotWithShape="1">
          <a:blip r:embed="rId5">
            <a:alphaModFix/>
          </a:blip>
          <a:srcRect b="0" l="0" r="0" t="0"/>
          <a:stretch/>
        </p:blipFill>
        <p:spPr>
          <a:xfrm>
            <a:off x="4509984" y="1505321"/>
            <a:ext cx="4125510" cy="44439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20"/>
          <p:cNvPicPr preferRelativeResize="0"/>
          <p:nvPr/>
        </p:nvPicPr>
        <p:blipFill rotWithShape="1">
          <a:blip r:embed="rId3">
            <a:alphaModFix/>
          </a:blip>
          <a:srcRect b="0" l="0" r="0" t="0"/>
          <a:stretch/>
        </p:blipFill>
        <p:spPr>
          <a:xfrm>
            <a:off x="179512" y="908720"/>
            <a:ext cx="8712968" cy="58326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3; Autumn 2  </a:t>
            </a:r>
            <a:r>
              <a:rPr b="1" lang="en-GB">
                <a:solidFill>
                  <a:srgbClr val="000000"/>
                </a:solidFill>
              </a:rPr>
              <a:t>Growing Artists</a:t>
            </a:r>
            <a:r>
              <a:rPr b="1" lang="en-GB">
                <a:solidFill>
                  <a:srgbClr val="000000"/>
                </a:solidFill>
                <a:latin typeface="Ruluko"/>
                <a:ea typeface="Ruluko"/>
                <a:cs typeface="Ruluko"/>
                <a:sym typeface="Ruluko"/>
              </a:rPr>
              <a:t> </a:t>
            </a:r>
            <a:endParaRPr/>
          </a:p>
        </p:txBody>
      </p:sp>
      <p:sp>
        <p:nvSpPr>
          <p:cNvPr id="369" name="Google Shape;369;p21"/>
          <p:cNvSpPr/>
          <p:nvPr/>
        </p:nvSpPr>
        <p:spPr>
          <a:xfrm>
            <a:off x="467544" y="1484784"/>
            <a:ext cx="4572000" cy="43088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Know the difference between organic and geometric shapes.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simple shapes to form the basis of a detailed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shading to demonstrate a sense of light and dark in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Shade with a reasonable degree of accuracy and skill.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Blend tones smoothly and follow the four shading rules.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Collect a varied range of textures using frottage.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tools competently, being willing to experiment.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Generate ideas mostly independently and make decisions to compose an interesting frottage image.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Make considered cuts and tears to create their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Understand how to apply tone, with some guidance about where to use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Draw a framed selection of an image onto a large scale with some guidance.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Try a range of drawing materials, beginning to demonstrate expressive marks by trying tools in an interesting way.</a:t>
            </a:r>
            <a:endParaRPr b="0" i="0" sz="1400" u="none" cap="none" strike="noStrike">
              <a:solidFill>
                <a:srgbClr val="000000"/>
              </a:solidFill>
              <a:latin typeface="Arial"/>
              <a:ea typeface="Arial"/>
              <a:cs typeface="Arial"/>
              <a:sym typeface="Arial"/>
            </a:endParaRPr>
          </a:p>
        </p:txBody>
      </p:sp>
      <p:pic>
        <p:nvPicPr>
          <p:cNvPr id="370" name="Google Shape;370;p21"/>
          <p:cNvPicPr preferRelativeResize="0"/>
          <p:nvPr/>
        </p:nvPicPr>
        <p:blipFill rotWithShape="1">
          <a:blip r:embed="rId3">
            <a:alphaModFix/>
          </a:blip>
          <a:srcRect b="0" l="0" r="0" t="0"/>
          <a:stretch/>
        </p:blipFill>
        <p:spPr>
          <a:xfrm>
            <a:off x="6902896" y="1379809"/>
            <a:ext cx="1917576" cy="4413847"/>
          </a:xfrm>
          <a:prstGeom prst="rect">
            <a:avLst/>
          </a:prstGeom>
          <a:noFill/>
          <a:ln>
            <a:noFill/>
          </a:ln>
        </p:spPr>
      </p:pic>
      <p:pic>
        <p:nvPicPr>
          <p:cNvPr id="371" name="Google Shape;371;p21"/>
          <p:cNvPicPr preferRelativeResize="0"/>
          <p:nvPr/>
        </p:nvPicPr>
        <p:blipFill rotWithShape="1">
          <a:blip r:embed="rId4">
            <a:alphaModFix/>
          </a:blip>
          <a:srcRect b="0" l="0" r="0" t="0"/>
          <a:stretch/>
        </p:blipFill>
        <p:spPr>
          <a:xfrm>
            <a:off x="5039544" y="1916832"/>
            <a:ext cx="1863352" cy="32371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2"/>
          <p:cNvSpPr txBox="1"/>
          <p:nvPr/>
        </p:nvSpPr>
        <p:spPr>
          <a:xfrm>
            <a:off x="956792" y="157841"/>
            <a:ext cx="511552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Spring 2  </a:t>
            </a:r>
            <a:r>
              <a:rPr b="1" i="0" lang="en-GB" sz="2000" u="none" cap="none" strike="noStrike">
                <a:solidFill>
                  <a:srgbClr val="000000"/>
                </a:solidFill>
                <a:latin typeface="Calibri"/>
                <a:ea typeface="Calibri"/>
                <a:cs typeface="Calibri"/>
                <a:sym typeface="Calibri"/>
              </a:rPr>
              <a:t>Power Prints</a:t>
            </a:r>
            <a:endParaRPr b="1" i="0" sz="2000" u="none" cap="none" strike="noStrike">
              <a:solidFill>
                <a:srgbClr val="000000"/>
              </a:solidFill>
              <a:latin typeface="Calibri"/>
              <a:ea typeface="Calibri"/>
              <a:cs typeface="Calibri"/>
              <a:sym typeface="Calibri"/>
            </a:endParaRPr>
          </a:p>
        </p:txBody>
      </p:sp>
      <p:sp>
        <p:nvSpPr>
          <p:cNvPr id="377" name="Google Shape;377;p22"/>
          <p:cNvSpPr/>
          <p:nvPr/>
        </p:nvSpPr>
        <p:spPr>
          <a:xfrm>
            <a:off x="107504" y="1082568"/>
            <a:ext cx="4327559" cy="244081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 :</a:t>
            </a:r>
            <a:r>
              <a:rPr b="0" i="0" lang="en-GB" sz="900" u="none" cap="none" strike="noStrike">
                <a:solidFill>
                  <a:srgbClr val="FF33CC"/>
                </a:solidFill>
                <a:latin typeface="Calibri"/>
                <a:ea typeface="Calibri"/>
                <a:cs typeface="Calibri"/>
                <a:sym typeface="Calibri"/>
              </a:rPr>
              <a:t>Generate ideas from a range of stimuli, using research and evaluation of techniques to develop their ideas and plan more purposefully for an outcome</a:t>
            </a:r>
            <a:r>
              <a:rPr b="0" i="0" lang="en-GB" sz="9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 Use sketchbooks for a wider range of purposes, for example, recording things using drawing and annotations, planning and taking the next steps in a making process.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Demonstrate greater skill and control when drawing and painting to depict forms, such as showing an awareness of proportion and being able to create 3D effects. Apply observational skills, showing a greater awareness of composition and demonstrating the beginnings of an individual style.</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 Use subject vocabulary confidently to describe and compare creative works.</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Use more complex vocabulary when discussing their own and others’ art.</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378" name="Google Shape;378;p22"/>
          <p:cNvSpPr/>
          <p:nvPr/>
        </p:nvSpPr>
        <p:spPr>
          <a:xfrm>
            <a:off x="4499992" y="1063659"/>
            <a:ext cx="4536504"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379" name="Google Shape;379;p22"/>
          <p:cNvSpPr/>
          <p:nvPr/>
        </p:nvSpPr>
        <p:spPr>
          <a:xfrm>
            <a:off x="4572000" y="3652568"/>
            <a:ext cx="1837550"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Fernando Botero</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Alberto Giacometti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Henri Matisse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Henry Moore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Ed Ruscha</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Georges Seurat</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380" name="Google Shape;380;p22"/>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381" name="Google Shape;381;p22"/>
          <p:cNvSpPr/>
          <p:nvPr/>
        </p:nvSpPr>
        <p:spPr>
          <a:xfrm>
            <a:off x="114584" y="3652568"/>
            <a:ext cx="4320479" cy="3210002"/>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How to use basic shapes to form more complex shapes and patterns.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Line:</a:t>
            </a:r>
            <a:r>
              <a:rPr b="0" i="0" lang="en-GB" sz="900" u="none" cap="none" strike="noStrike">
                <a:solidFill>
                  <a:srgbClr val="974806"/>
                </a:solidFill>
                <a:latin typeface="Calibri"/>
                <a:ea typeface="Calibri"/>
                <a:cs typeface="Calibri"/>
                <a:sym typeface="Calibri"/>
              </a:rPr>
              <a:t> Lines can be lighter or darker, or thicker or thinner and that this can add expression or movement to a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Pattern: </a:t>
            </a:r>
            <a:r>
              <a:rPr b="0" i="0" lang="en-GB" sz="900" u="none" cap="none" strike="noStrike">
                <a:solidFill>
                  <a:srgbClr val="974806"/>
                </a:solidFill>
                <a:latin typeface="Calibri"/>
                <a:ea typeface="Calibri"/>
                <a:cs typeface="Calibri"/>
                <a:sym typeface="Calibri"/>
              </a:rPr>
              <a:t>Patterns can be irregular and change in ways you wouldn’t expect.</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How to use pencils of different grades to shade and add tone.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hold a pencil with varying pressure to create different marks.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use observation and sketch objects quickly. How to draw objects in proportion to each other.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use charcoal and a rubber to draw tone.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use scissors and paper as a method to ‘draw’.How to make choices about arranging cut elements to create a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create a wax resist background. How to use different tools to scratch into a painted surface to add contrast and pattern.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choose a section of a drawing to recreate as a print.How to create a monoprint.</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B0F0"/>
                </a:solidFill>
                <a:latin typeface="Calibri"/>
                <a:ea typeface="Calibri"/>
                <a:cs typeface="Calibri"/>
                <a:sym typeface="Calibri"/>
              </a:rPr>
              <a:t>Knowledge of artists:</a:t>
            </a:r>
            <a:r>
              <a:rPr b="0" i="0" lang="en-GB" sz="900" u="none" cap="none" strike="noStrike">
                <a:solidFill>
                  <a:srgbClr val="00B0F0"/>
                </a:solidFill>
                <a:latin typeface="Calibri"/>
                <a:ea typeface="Calibri"/>
                <a:cs typeface="Calibri"/>
                <a:sym typeface="Calibri"/>
              </a:rPr>
              <a:t> Artists choose what to include in a composition, considering both what looks good together and any message they want to communicate.</a:t>
            </a:r>
            <a:endParaRPr b="0" i="0" sz="900" u="none" cap="none" strike="noStrike">
              <a:solidFill>
                <a:srgbClr val="00B0F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endParaRPr b="0" i="0" sz="900" u="none" cap="none" strike="noStrike">
              <a:solidFill>
                <a:srgbClr val="31859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Artists evaluate what they make, and talking about art is one way to do this.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382" name="Google Shape;382;p22"/>
          <p:cNvPicPr preferRelativeResize="0"/>
          <p:nvPr/>
        </p:nvPicPr>
        <p:blipFill rotWithShape="1">
          <a:blip r:embed="rId4">
            <a:alphaModFix/>
          </a:blip>
          <a:srcRect b="0" l="0" r="0" t="0"/>
          <a:stretch/>
        </p:blipFill>
        <p:spPr>
          <a:xfrm>
            <a:off x="231153" y="168942"/>
            <a:ext cx="725639" cy="719329"/>
          </a:xfrm>
          <a:prstGeom prst="rect">
            <a:avLst/>
          </a:prstGeom>
          <a:noFill/>
          <a:ln>
            <a:noFill/>
          </a:ln>
        </p:spPr>
      </p:pic>
      <p:pic>
        <p:nvPicPr>
          <p:cNvPr id="383" name="Google Shape;383;p22"/>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384" name="Google Shape;384;p22"/>
          <p:cNvSpPr/>
          <p:nvPr/>
        </p:nvSpPr>
        <p:spPr>
          <a:xfrm>
            <a:off x="6550022" y="3652568"/>
            <a:ext cx="2300064" cy="3088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does a pencil grade tell 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grades shade darker tones?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it called when you draw obects alongisde others in the right size?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Which artists was famous for drawing with scissors?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Explain the steps when creating a wax resist background.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the techniqure called when you add detail into a wax resist background?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385" name="Google Shape;385;p22"/>
          <p:cNvPicPr preferRelativeResize="0"/>
          <p:nvPr/>
        </p:nvPicPr>
        <p:blipFill rotWithShape="1">
          <a:blip r:embed="rId6">
            <a:alphaModFix/>
          </a:blip>
          <a:srcRect b="0" l="0" r="0" t="0"/>
          <a:stretch/>
        </p:blipFill>
        <p:spPr>
          <a:xfrm>
            <a:off x="4644008" y="1307295"/>
            <a:ext cx="4392488" cy="21769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23"/>
          <p:cNvPicPr preferRelativeResize="0"/>
          <p:nvPr/>
        </p:nvPicPr>
        <p:blipFill rotWithShape="1">
          <a:blip r:embed="rId3">
            <a:alphaModFix/>
          </a:blip>
          <a:srcRect b="0" l="0" r="0" t="0"/>
          <a:stretch/>
        </p:blipFill>
        <p:spPr>
          <a:xfrm>
            <a:off x="251520" y="188641"/>
            <a:ext cx="8568952" cy="58562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24"/>
          <p:cNvPicPr preferRelativeResize="0"/>
          <p:nvPr/>
        </p:nvPicPr>
        <p:blipFill rotWithShape="1">
          <a:blip r:embed="rId3">
            <a:alphaModFix/>
          </a:blip>
          <a:srcRect b="0" l="0" r="0" t="0"/>
          <a:stretch/>
        </p:blipFill>
        <p:spPr>
          <a:xfrm>
            <a:off x="251520" y="260648"/>
            <a:ext cx="8586309" cy="58326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4; Spring 2  </a:t>
            </a:r>
            <a:r>
              <a:rPr b="1" lang="en-GB">
                <a:solidFill>
                  <a:srgbClr val="000000"/>
                </a:solidFill>
              </a:rPr>
              <a:t>Power Prints</a:t>
            </a:r>
            <a:endParaRPr/>
          </a:p>
        </p:txBody>
      </p:sp>
      <p:sp>
        <p:nvSpPr>
          <p:cNvPr id="401" name="Google Shape;401;p25"/>
          <p:cNvSpPr/>
          <p:nvPr/>
        </p:nvSpPr>
        <p:spPr>
          <a:xfrm>
            <a:off x="467544" y="1484784"/>
            <a:ext cx="4572000" cy="49552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several pencil tones when shading and create a simple 3D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Explore the effect of holding a pencil in different ways and applying different pressures.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charcoal and rubber to show areas of light and dark in their drawings.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Demonstrate an awareness of the relative size of the objects they draw.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scissors with care and purpose to cut out images.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Try out multiple arrangements of cut images to decide on their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different tools to create marks and patterns when scratching into a painted surface.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some awareness of how to create contrast by including areas with more and less marks.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an interesting finished drawing based on their original composition, including detail such as contrast and pattern.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Work co-operatively to create a joint artwork, experimenting with their methods.</a:t>
            </a:r>
            <a:endParaRPr b="0" i="0" sz="1400" u="none" cap="none" strike="noStrike">
              <a:solidFill>
                <a:srgbClr val="000000"/>
              </a:solidFill>
              <a:latin typeface="Arial"/>
              <a:ea typeface="Arial"/>
              <a:cs typeface="Arial"/>
              <a:sym typeface="Arial"/>
            </a:endParaRPr>
          </a:p>
        </p:txBody>
      </p:sp>
      <p:pic>
        <p:nvPicPr>
          <p:cNvPr id="402" name="Google Shape;402;p25"/>
          <p:cNvPicPr preferRelativeResize="0"/>
          <p:nvPr/>
        </p:nvPicPr>
        <p:blipFill rotWithShape="1">
          <a:blip r:embed="rId3">
            <a:alphaModFix/>
          </a:blip>
          <a:srcRect b="0" l="0" r="0" t="0"/>
          <a:stretch/>
        </p:blipFill>
        <p:spPr>
          <a:xfrm>
            <a:off x="6804248" y="1268760"/>
            <a:ext cx="2016224" cy="5317122"/>
          </a:xfrm>
          <a:prstGeom prst="rect">
            <a:avLst/>
          </a:prstGeom>
          <a:noFill/>
          <a:ln>
            <a:noFill/>
          </a:ln>
        </p:spPr>
      </p:pic>
      <p:pic>
        <p:nvPicPr>
          <p:cNvPr id="403" name="Google Shape;403;p25"/>
          <p:cNvPicPr preferRelativeResize="0"/>
          <p:nvPr/>
        </p:nvPicPr>
        <p:blipFill rotWithShape="1">
          <a:blip r:embed="rId4">
            <a:alphaModFix/>
          </a:blip>
          <a:srcRect b="0" l="0" r="0" t="0"/>
          <a:stretch/>
        </p:blipFill>
        <p:spPr>
          <a:xfrm>
            <a:off x="5041180" y="2055658"/>
            <a:ext cx="1763068" cy="3743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6"/>
          <p:cNvSpPr txBox="1"/>
          <p:nvPr/>
        </p:nvSpPr>
        <p:spPr>
          <a:xfrm>
            <a:off x="956792" y="157841"/>
            <a:ext cx="511552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Spring 2  </a:t>
            </a:r>
            <a:r>
              <a:rPr b="1" i="0" lang="en-GB" sz="2000" u="none" cap="none" strike="noStrike">
                <a:solidFill>
                  <a:srgbClr val="000000"/>
                </a:solidFill>
                <a:latin typeface="Calibri"/>
                <a:ea typeface="Calibri"/>
                <a:cs typeface="Calibri"/>
                <a:sym typeface="Calibri"/>
              </a:rPr>
              <a:t>I need Space</a:t>
            </a:r>
            <a:endParaRPr b="1" i="0" sz="2000" u="none" cap="none" strike="noStrike">
              <a:solidFill>
                <a:srgbClr val="000000"/>
              </a:solidFill>
              <a:latin typeface="Calibri"/>
              <a:ea typeface="Calibri"/>
              <a:cs typeface="Calibri"/>
              <a:sym typeface="Calibri"/>
            </a:endParaRPr>
          </a:p>
        </p:txBody>
      </p:sp>
      <p:sp>
        <p:nvSpPr>
          <p:cNvPr id="409" name="Google Shape;409;p26"/>
          <p:cNvSpPr/>
          <p:nvPr/>
        </p:nvSpPr>
        <p:spPr>
          <a:xfrm>
            <a:off x="107504" y="862647"/>
            <a:ext cx="4680520" cy="2789921"/>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 </a:t>
            </a:r>
            <a:r>
              <a:rPr b="0" i="0" lang="en-GB" sz="900" u="none" cap="none" strike="noStrike">
                <a:solidFill>
                  <a:srgbClr val="FF33CC"/>
                </a:solidFill>
                <a:latin typeface="Calibri"/>
                <a:ea typeface="Calibri"/>
                <a:cs typeface="Calibri"/>
                <a:sym typeface="Calibri"/>
              </a:rPr>
              <a:t>Develop ideas more independently from their own research. Explore and record their plans, ideas and evaluations to develop their ideas towards an outcome.</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 :</a:t>
            </a:r>
            <a:r>
              <a:rPr b="0" i="0" lang="en-GB" sz="900" u="none" cap="none" strike="noStrike">
                <a:solidFill>
                  <a:schemeClr val="dk1"/>
                </a:solidFill>
                <a:latin typeface="Calibri"/>
                <a:ea typeface="Calibri"/>
                <a:cs typeface="Calibri"/>
                <a:sym typeface="Calibri"/>
              </a:rPr>
              <a:t>Confidently use sketchbooks for purposes including recording observations and research, testing materials and working towards an outcome more independently.</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 </a:t>
            </a:r>
            <a:r>
              <a:rPr b="0" i="0" lang="en-GB" sz="900" u="none" cap="none" strike="noStrike">
                <a:solidFill>
                  <a:srgbClr val="E36C09"/>
                </a:solidFill>
                <a:latin typeface="Calibri"/>
                <a:ea typeface="Calibri"/>
                <a:cs typeface="Calibri"/>
                <a:sym typeface="Calibri"/>
              </a:rPr>
              <a:t>Work with a range of media with control in different ways to achieve different effects, including experimenting with the techniques used by other artists. Combine a wider range of media, e.g. photography and digital art effects. Create in a more sustained way, revisiting artwork over time and applying their understanding of tone, texture, line, colour and form.</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Research and discuss the ideas and approaches of artists across a variety of disciplines, being able to describe how the cultural and historical context may have influenced their creative work. Discuss how artists create work with the intent to create an impact on the viewer. Consider what choices can be made in their own work to impact their viewer.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t>
            </a: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Discuss the processes used by themselves and by other artists, and describe the particular outcome achieved. Use their knowledge of tools, materials and processes to try alternative solutions and make improvements to their work. Demonstrate growing independence, discussing ways to improve work.</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10" name="Google Shape;410;p26"/>
          <p:cNvSpPr/>
          <p:nvPr/>
        </p:nvSpPr>
        <p:spPr>
          <a:xfrm>
            <a:off x="4932040" y="1082568"/>
            <a:ext cx="4104456" cy="2459727"/>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11" name="Google Shape;411;p26"/>
          <p:cNvSpPr/>
          <p:nvPr/>
        </p:nvSpPr>
        <p:spPr>
          <a:xfrm>
            <a:off x="4932040" y="3789040"/>
            <a:ext cx="1440159"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Teis Albers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Karen Rose</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412" name="Google Shape;412;p2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413" name="Google Shape;413;p26"/>
          <p:cNvSpPr/>
          <p:nvPr/>
        </p:nvSpPr>
        <p:spPr>
          <a:xfrm>
            <a:off x="107504" y="3789040"/>
            <a:ext cx="4680520" cy="306896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Shapes can be used to place the key elements in a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Line:</a:t>
            </a:r>
            <a:r>
              <a:rPr b="0" i="0" lang="en-GB" sz="900" u="none" cap="none" strike="noStrike">
                <a:solidFill>
                  <a:srgbClr val="974806"/>
                </a:solidFill>
                <a:latin typeface="Calibri"/>
                <a:ea typeface="Calibri"/>
                <a:cs typeface="Calibri"/>
                <a:sym typeface="Calibri"/>
              </a:rPr>
              <a:t> Lines can be used by artists to control what the viewer looks at within a composition, eg by using diagonal lines to draw your eye into the centre of a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Texture: </a:t>
            </a:r>
            <a:r>
              <a:rPr b="0" i="0" lang="en-GB" sz="900" u="none" cap="none" strike="noStrike">
                <a:solidFill>
                  <a:srgbClr val="974806"/>
                </a:solidFill>
                <a:latin typeface="Calibri"/>
                <a:ea typeface="Calibri"/>
                <a:cs typeface="Calibri"/>
                <a:sym typeface="Calibri"/>
              </a:rPr>
              <a:t>How to create texture on different materials.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To know what print effects different materials make.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analyse an image that considers impact, audience and purpose.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draw the same image in different ways with different materials and techniques.How to make a collagraph plate. How to make a collagraph print.How to develop drawn ideas for a print.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combine techniques to create a final composition. How to decide what materials and tools to use based on experience and knowledge.</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a:t>
            </a:r>
            <a:r>
              <a:rPr b="0" i="0" lang="en-GB" sz="900" u="none" cap="none" strike="noStrike">
                <a:solidFill>
                  <a:srgbClr val="0070C0"/>
                </a:solidFill>
                <a:latin typeface="Calibri"/>
                <a:ea typeface="Calibri"/>
                <a:cs typeface="Calibri"/>
                <a:sym typeface="Calibri"/>
              </a:rPr>
              <a:t> Artists are influenced by what is going on around them; for example, culture, politics and technology. Artists ‘borrow’ ideas and imagery from other times and cultures to create new artworks. Artists can choose their medium to create a particular effect on the viewer. Artists can combine materials; for example, digital imagery, with paint or print.</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People make art to fit in with popular ideas or fashions.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People can explore and discuss art in different ways, for example, by visiting galleries, discussing it, writing about it, using it as inspiration for their own work or sharing ideas online. Talking about plans for artwork, or evaluating finished work, can help improve what artists create.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414" name="Google Shape;414;p26"/>
          <p:cNvPicPr preferRelativeResize="0"/>
          <p:nvPr/>
        </p:nvPicPr>
        <p:blipFill rotWithShape="1">
          <a:blip r:embed="rId4">
            <a:alphaModFix/>
          </a:blip>
          <a:srcRect b="0" l="0" r="0" t="0"/>
          <a:stretch/>
        </p:blipFill>
        <p:spPr>
          <a:xfrm>
            <a:off x="231153" y="168942"/>
            <a:ext cx="725639" cy="693705"/>
          </a:xfrm>
          <a:prstGeom prst="rect">
            <a:avLst/>
          </a:prstGeom>
          <a:noFill/>
          <a:ln>
            <a:noFill/>
          </a:ln>
        </p:spPr>
      </p:pic>
      <p:pic>
        <p:nvPicPr>
          <p:cNvPr id="415" name="Google Shape;415;p26"/>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416" name="Google Shape;416;p26"/>
          <p:cNvSpPr/>
          <p:nvPr/>
        </p:nvSpPr>
        <p:spPr>
          <a:xfrm>
            <a:off x="6550022" y="3789040"/>
            <a:ext cx="2486474" cy="288032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retro-futurism?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drawing materials or techniques would you use to create a piece of retrofuturistic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Show me where you have used the collography printing technique.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special about this printing technique?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Who created the artwork, Moonwalk?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the purpose of the sace race posters?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417" name="Google Shape;417;p26"/>
          <p:cNvPicPr preferRelativeResize="0"/>
          <p:nvPr/>
        </p:nvPicPr>
        <p:blipFill rotWithShape="1">
          <a:blip r:embed="rId6">
            <a:alphaModFix/>
          </a:blip>
          <a:srcRect b="0" l="0" r="0" t="0"/>
          <a:stretch/>
        </p:blipFill>
        <p:spPr>
          <a:xfrm>
            <a:off x="5004048" y="1402290"/>
            <a:ext cx="4011780" cy="205923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27"/>
          <p:cNvPicPr preferRelativeResize="0"/>
          <p:nvPr/>
        </p:nvPicPr>
        <p:blipFill rotWithShape="1">
          <a:blip r:embed="rId3">
            <a:alphaModFix/>
          </a:blip>
          <a:srcRect b="0" l="0" r="0" t="0"/>
          <a:stretch/>
        </p:blipFill>
        <p:spPr>
          <a:xfrm>
            <a:off x="264887" y="260648"/>
            <a:ext cx="8781554" cy="619268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28"/>
          <p:cNvPicPr preferRelativeResize="0"/>
          <p:nvPr/>
        </p:nvPicPr>
        <p:blipFill rotWithShape="1">
          <a:blip r:embed="rId3">
            <a:alphaModFix/>
          </a:blip>
          <a:srcRect b="0" l="0" r="0" t="0"/>
          <a:stretch/>
        </p:blipFill>
        <p:spPr>
          <a:xfrm>
            <a:off x="179511" y="116632"/>
            <a:ext cx="8839445" cy="604867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5; Spring 2  </a:t>
            </a:r>
            <a:r>
              <a:rPr b="1" lang="en-GB">
                <a:solidFill>
                  <a:srgbClr val="000000"/>
                </a:solidFill>
              </a:rPr>
              <a:t>I need Space</a:t>
            </a:r>
            <a:endParaRPr b="1">
              <a:solidFill>
                <a:srgbClr val="000000"/>
              </a:solidFill>
            </a:endParaRPr>
          </a:p>
        </p:txBody>
      </p:sp>
      <p:sp>
        <p:nvSpPr>
          <p:cNvPr id="433" name="Google Shape;433;p29"/>
          <p:cNvSpPr/>
          <p:nvPr/>
        </p:nvSpPr>
        <p:spPr>
          <a:xfrm>
            <a:off x="467544" y="1484784"/>
            <a:ext cx="4572000" cy="49552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Understand and explain what retrofuturism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Participate in discussions and offer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Evaluate images using simple responses, sometimes using formal elements to extend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Provide plausible suggestions for how a piece was created.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Comfortably use different stimuli to draw from.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past knowledge and experience to explore a range of drawing processes.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Select and place textures to create a collagraph plate, applying an understanding of the material, which may be supported by testing.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selection of drawings and visual notes that demonstrate their ideas using sketchbooks.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Generate a clear composition idea for a final piece that shows how it will be drawn.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Apply confident skills to make an effective collagraph print.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Independently select tools and drawing techniques, with some guidance.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Demonstrate growing independence, discussing ways to improve work.</a:t>
            </a:r>
            <a:endParaRPr b="0" i="0" sz="1400" u="none" cap="none" strike="noStrike">
              <a:solidFill>
                <a:srgbClr val="000000"/>
              </a:solidFill>
              <a:latin typeface="Arial"/>
              <a:ea typeface="Arial"/>
              <a:cs typeface="Arial"/>
              <a:sym typeface="Arial"/>
            </a:endParaRPr>
          </a:p>
        </p:txBody>
      </p:sp>
      <p:pic>
        <p:nvPicPr>
          <p:cNvPr id="434" name="Google Shape;434;p29"/>
          <p:cNvPicPr preferRelativeResize="0"/>
          <p:nvPr/>
        </p:nvPicPr>
        <p:blipFill rotWithShape="1">
          <a:blip r:embed="rId3">
            <a:alphaModFix/>
          </a:blip>
          <a:srcRect b="0" l="0" r="0" t="0"/>
          <a:stretch/>
        </p:blipFill>
        <p:spPr>
          <a:xfrm>
            <a:off x="6852750" y="1266326"/>
            <a:ext cx="1919220" cy="5117920"/>
          </a:xfrm>
          <a:prstGeom prst="rect">
            <a:avLst/>
          </a:prstGeom>
          <a:noFill/>
          <a:ln>
            <a:noFill/>
          </a:ln>
        </p:spPr>
      </p:pic>
      <p:pic>
        <p:nvPicPr>
          <p:cNvPr id="435" name="Google Shape;435;p29"/>
          <p:cNvPicPr preferRelativeResize="0"/>
          <p:nvPr/>
        </p:nvPicPr>
        <p:blipFill rotWithShape="1">
          <a:blip r:embed="rId4">
            <a:alphaModFix/>
          </a:blip>
          <a:srcRect b="0" l="0" r="0" t="0"/>
          <a:stretch/>
        </p:blipFill>
        <p:spPr>
          <a:xfrm>
            <a:off x="4932040" y="2090722"/>
            <a:ext cx="1920710" cy="3743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111" name="Google Shape;111;p4"/>
          <p:cNvPicPr preferRelativeResize="0"/>
          <p:nvPr/>
        </p:nvPicPr>
        <p:blipFill rotWithShape="1">
          <a:blip r:embed="rId4">
            <a:alphaModFix/>
          </a:blip>
          <a:srcRect b="0" l="0" r="0" t="0"/>
          <a:stretch/>
        </p:blipFill>
        <p:spPr>
          <a:xfrm>
            <a:off x="899592" y="3499900"/>
            <a:ext cx="576064" cy="571055"/>
          </a:xfrm>
          <a:prstGeom prst="rect">
            <a:avLst/>
          </a:prstGeom>
          <a:noFill/>
          <a:ln>
            <a:noFill/>
          </a:ln>
        </p:spPr>
      </p:pic>
      <p:pic>
        <p:nvPicPr>
          <p:cNvPr id="112" name="Google Shape;112;p4"/>
          <p:cNvPicPr preferRelativeResize="0"/>
          <p:nvPr/>
        </p:nvPicPr>
        <p:blipFill rotWithShape="1">
          <a:blip r:embed="rId5">
            <a:alphaModFix/>
          </a:blip>
          <a:srcRect b="0" l="0" r="0" t="0"/>
          <a:stretch/>
        </p:blipFill>
        <p:spPr>
          <a:xfrm>
            <a:off x="2903204" y="3539852"/>
            <a:ext cx="1092732" cy="491153"/>
          </a:xfrm>
          <a:prstGeom prst="rect">
            <a:avLst/>
          </a:prstGeom>
          <a:noFill/>
          <a:ln>
            <a:noFill/>
          </a:ln>
        </p:spPr>
      </p:pic>
      <p:pic>
        <p:nvPicPr>
          <p:cNvPr id="113" name="Google Shape;113;p4"/>
          <p:cNvPicPr preferRelativeResize="0"/>
          <p:nvPr/>
        </p:nvPicPr>
        <p:blipFill rotWithShape="1">
          <a:blip r:embed="rId6">
            <a:alphaModFix/>
          </a:blip>
          <a:srcRect b="0" l="0" r="0" t="0"/>
          <a:stretch/>
        </p:blipFill>
        <p:spPr>
          <a:xfrm>
            <a:off x="5292080" y="3539851"/>
            <a:ext cx="936104" cy="440975"/>
          </a:xfrm>
          <a:prstGeom prst="rect">
            <a:avLst/>
          </a:prstGeom>
          <a:noFill/>
          <a:ln>
            <a:noFill/>
          </a:ln>
        </p:spPr>
      </p:pic>
      <p:pic>
        <p:nvPicPr>
          <p:cNvPr id="114" name="Google Shape;114;p4"/>
          <p:cNvPicPr preferRelativeResize="0"/>
          <p:nvPr/>
        </p:nvPicPr>
        <p:blipFill rotWithShape="1">
          <a:blip r:embed="rId7">
            <a:alphaModFix/>
          </a:blip>
          <a:srcRect b="0" l="0" r="0" t="0"/>
          <a:stretch/>
        </p:blipFill>
        <p:spPr>
          <a:xfrm>
            <a:off x="7380312" y="3490601"/>
            <a:ext cx="936104" cy="4812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0"/>
          <p:cNvSpPr txBox="1"/>
          <p:nvPr/>
        </p:nvSpPr>
        <p:spPr>
          <a:xfrm>
            <a:off x="956792" y="157841"/>
            <a:ext cx="511552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Autumn 1  </a:t>
            </a:r>
            <a:r>
              <a:rPr b="1" i="0" lang="en-GB" sz="2000" u="none" cap="none" strike="noStrike">
                <a:solidFill>
                  <a:srgbClr val="000000"/>
                </a:solidFill>
                <a:latin typeface="Calibri"/>
                <a:ea typeface="Calibri"/>
                <a:cs typeface="Calibri"/>
                <a:sym typeface="Calibri"/>
              </a:rPr>
              <a:t>Make My Voice Heard</a:t>
            </a:r>
            <a:endParaRPr b="1" i="0" sz="2000" u="none" cap="none" strike="noStrike">
              <a:solidFill>
                <a:srgbClr val="000000"/>
              </a:solidFill>
              <a:latin typeface="Calibri"/>
              <a:ea typeface="Calibri"/>
              <a:cs typeface="Calibri"/>
              <a:sym typeface="Calibri"/>
            </a:endParaRPr>
          </a:p>
        </p:txBody>
      </p:sp>
      <p:sp>
        <p:nvSpPr>
          <p:cNvPr id="441" name="Google Shape;441;p30"/>
          <p:cNvSpPr/>
          <p:nvPr/>
        </p:nvSpPr>
        <p:spPr>
          <a:xfrm>
            <a:off x="107503" y="887405"/>
            <a:ext cx="4752529" cy="321052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FF33CC"/>
                </a:solidFill>
                <a:latin typeface="Calibri"/>
                <a:ea typeface="Calibri"/>
                <a:cs typeface="Calibri"/>
                <a:sym typeface="Calibri"/>
              </a:rPr>
              <a:t>Draw upon their experience of creative work and their research to develop their own starting points for creative outcomes.</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Using a systematic and independent approach, research, test and develop ideas and plans 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Create expressively in their own personal style and in response to their choice of stimulus, showing the ability to develop artwork independently. Combine materials and techniques appropriate to fit with ideas. Work in a sustained way over several sessions to complete a piece, including working collaboratively on a larger scale and incorporating the formal elements of art.</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Describe, interpret and evaluate the work, ideas and processes used by artists across a variety of disciplines, being able to describe how the cultural and historical context may have influenced their creative work</a:t>
            </a:r>
            <a:r>
              <a:rPr b="0" i="0" lang="en-GB" sz="900" u="none" cap="none" strike="noStrike">
                <a:solidFill>
                  <a:schemeClr val="dk1"/>
                </a:solidFill>
                <a:latin typeface="Calibri"/>
                <a:ea typeface="Calibri"/>
                <a:cs typeface="Calibri"/>
                <a:sym typeface="Calibri"/>
              </a:rPr>
              <a:t>.</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 </a:t>
            </a:r>
            <a:r>
              <a:rPr b="0" i="0" lang="en-GB" sz="900" u="none" cap="none" strike="noStrike">
                <a:solidFill>
                  <a:srgbClr val="31859B"/>
                </a:solidFill>
                <a:latin typeface="Calibri"/>
                <a:ea typeface="Calibri"/>
                <a:cs typeface="Calibri"/>
                <a:sym typeface="Calibri"/>
              </a:rPr>
              <a:t>Give reasoned evaluations of their own and others’ work which takes account of context and intention. Discuss how art is sometimes used to communicate social, political, or environmental views. Explain how art can be created to cause reaction and impact and be able to consider why an artist chooses to use art in this way. Independently use their knowledge of tools, materials and processes to try alternative solutions and make improvements to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42" name="Google Shape;442;p30"/>
          <p:cNvSpPr/>
          <p:nvPr/>
        </p:nvSpPr>
        <p:spPr>
          <a:xfrm>
            <a:off x="4979409" y="1063659"/>
            <a:ext cx="4164591" cy="3034274"/>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43" name="Google Shape;443;p30"/>
          <p:cNvSpPr/>
          <p:nvPr/>
        </p:nvSpPr>
        <p:spPr>
          <a:xfrm>
            <a:off x="5724128" y="4107061"/>
            <a:ext cx="1152129"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Banksy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Dan Fenelon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Diego Rivera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Leonardo Da Vinci</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444" name="Google Shape;444;p3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445" name="Google Shape;445;p30"/>
          <p:cNvSpPr/>
          <p:nvPr/>
        </p:nvSpPr>
        <p:spPr>
          <a:xfrm>
            <a:off x="107503" y="4097933"/>
            <a:ext cx="5551466" cy="294569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974806"/>
                </a:solidFill>
                <a:latin typeface="Calibri"/>
                <a:ea typeface="Calibri"/>
                <a:cs typeface="Calibri"/>
                <a:sym typeface="Calibri"/>
              </a:rPr>
              <a:t>Formal elements:</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Colour: </a:t>
            </a:r>
            <a:r>
              <a:rPr b="0" i="0" lang="en-GB" sz="900" u="none" cap="none" strike="noStrike">
                <a:solidFill>
                  <a:srgbClr val="974806"/>
                </a:solidFill>
                <a:latin typeface="Calibri"/>
                <a:ea typeface="Calibri"/>
                <a:cs typeface="Calibri"/>
                <a:sym typeface="Calibri"/>
              </a:rPr>
              <a:t>A ‘monochromatic’ artwork uses tints and shades of just one colour.</a:t>
            </a:r>
            <a:r>
              <a:rPr b="1" i="0" lang="en-GB" sz="900" u="none" cap="none" strike="noStrike">
                <a:solidFill>
                  <a:srgbClr val="974806"/>
                </a:solidFill>
                <a:latin typeface="Calibri"/>
                <a:ea typeface="Calibri"/>
                <a:cs typeface="Calibri"/>
                <a:sym typeface="Calibri"/>
              </a:rPr>
              <a:t> </a:t>
            </a:r>
            <a:r>
              <a:rPr b="0" i="0" lang="en-GB" sz="900" u="none" cap="none" strike="noStrike">
                <a:solidFill>
                  <a:srgbClr val="974806"/>
                </a:solidFill>
                <a:latin typeface="Calibri"/>
                <a:ea typeface="Calibri"/>
                <a:cs typeface="Calibri"/>
                <a:sym typeface="Calibri"/>
              </a:rPr>
              <a:t>Colours can be symbolic and have meanings that vary according to your culture or background, eg red for danger or for celebration.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The surface textures created by different materials can help suggest form in two-dimensional art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How an understanding of shape and space can support creating effective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Line: </a:t>
            </a:r>
            <a:r>
              <a:rPr b="0" i="0" lang="en-GB" sz="900" u="none" cap="none" strike="noStrike">
                <a:solidFill>
                  <a:srgbClr val="974806"/>
                </a:solidFill>
                <a:latin typeface="Calibri"/>
                <a:ea typeface="Calibri"/>
                <a:cs typeface="Calibri"/>
                <a:sym typeface="Calibri"/>
              </a:rPr>
              <a:t>How line is used beyond drawing and can be applied to other art forms.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Tone: </a:t>
            </a:r>
            <a:r>
              <a:rPr b="0" i="0" lang="en-GB" sz="900" u="none" cap="none" strike="noStrike">
                <a:solidFill>
                  <a:srgbClr val="974806"/>
                </a:solidFill>
                <a:latin typeface="Calibri"/>
                <a:ea typeface="Calibri"/>
                <a:cs typeface="Calibri"/>
                <a:sym typeface="Calibri"/>
              </a:rPr>
              <a:t>That chiaroscuro means ‘light and dark’ and is a term used to describe high-contrast images.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 </a:t>
            </a:r>
            <a:r>
              <a:rPr b="0" i="0" lang="en-GB" sz="900" u="none" cap="none" strike="noStrike">
                <a:solidFill>
                  <a:srgbClr val="E36C09"/>
                </a:solidFill>
                <a:latin typeface="Calibri"/>
                <a:ea typeface="Calibri"/>
                <a:cs typeface="Calibri"/>
                <a:sym typeface="Calibri"/>
              </a:rPr>
              <a:t>To know gestural and expressive ways to make marks. To know the effects different materials make. To know the effects created when drawing on different surfaces. How to use symbolism as a way to create imagery. How to combine imagery into unique compositions. How to achieve the tonal technique called chiaroscuro. How to make handmade tools to draw with. How to use charcoal to create chiaroscuro effects.</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a:t>
            </a:r>
            <a:r>
              <a:rPr b="0" i="0" lang="en-GB" sz="900" u="none" cap="none" strike="noStrike">
                <a:solidFill>
                  <a:srgbClr val="0070C0"/>
                </a:solidFill>
                <a:latin typeface="Calibri"/>
                <a:ea typeface="Calibri"/>
                <a:cs typeface="Calibri"/>
                <a:sym typeface="Calibri"/>
              </a:rPr>
              <a:t> Artists can use symbols in their artwork to convey meaning. Sometimes artists add extra meaning to what they create by working in places where they don’t have permission to work. Artists find inspiration in other artists’ work, adapting and interpreting ideas and techniques to create something new. Art can be a form of protest. Artists use art to tell stories about things that are important to them; looking at artworks from the past can reveal thoughts and opinions from that time. Art sometimes creates difficult feelings when we look at it. Artists use techniques like chiaroscuro to create dramatic light and shade when drawing or painting.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Art doesn’t have to be a literal representation of something, it can sometimes be imagined and abstract.Art can represent abstract concepts, like memories and experiences. Sometimes people make art to express their views and opinions, which can be political or topical. Sometimes people make art to create reactions. People use art as a means to reflect on their unique characteristics. People can have varying ideas about the value of art. Art can be analysed and interpreted in lots of ways and can be different for everyone. Everyone has a unique way of experiencing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highlight>
                <a:srgbClr val="B7B7B7"/>
              </a:highlight>
              <a:latin typeface="Ruluko"/>
              <a:ea typeface="Ruluko"/>
              <a:cs typeface="Ruluko"/>
              <a:sym typeface="Ruluko"/>
            </a:endParaRPr>
          </a:p>
        </p:txBody>
      </p:sp>
      <p:pic>
        <p:nvPicPr>
          <p:cNvPr id="446" name="Google Shape;446;p30"/>
          <p:cNvPicPr preferRelativeResize="0"/>
          <p:nvPr/>
        </p:nvPicPr>
        <p:blipFill rotWithShape="1">
          <a:blip r:embed="rId4">
            <a:alphaModFix/>
          </a:blip>
          <a:srcRect b="0" l="0" r="0" t="0"/>
          <a:stretch/>
        </p:blipFill>
        <p:spPr>
          <a:xfrm>
            <a:off x="231153" y="168942"/>
            <a:ext cx="725639" cy="719329"/>
          </a:xfrm>
          <a:prstGeom prst="rect">
            <a:avLst/>
          </a:prstGeom>
          <a:noFill/>
          <a:ln>
            <a:noFill/>
          </a:ln>
        </p:spPr>
      </p:pic>
      <p:pic>
        <p:nvPicPr>
          <p:cNvPr id="447" name="Google Shape;447;p30"/>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448" name="Google Shape;448;p30"/>
          <p:cNvSpPr/>
          <p:nvPr/>
        </p:nvSpPr>
        <p:spPr>
          <a:xfrm>
            <a:off x="7051527" y="4107061"/>
            <a:ext cx="2014128" cy="2559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Ruluko"/>
                <a:ea typeface="Ruluko"/>
                <a:cs typeface="Ruluko"/>
                <a:sym typeface="Ruluko"/>
              </a:rPr>
              <a:t>Which Mexican artist was inspired by the Maya civilixation?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Ruluko"/>
                <a:ea typeface="Ruluko"/>
                <a:cs typeface="Ruluko"/>
                <a:sym typeface="Ruluko"/>
              </a:rPr>
              <a:t>What does symbolic mean?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Ruluko"/>
                <a:ea typeface="Ruluko"/>
                <a:cs typeface="Ruluko"/>
                <a:sym typeface="Ruluko"/>
              </a:rPr>
              <a:t>What italian term means light and dark?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Ruluko"/>
                <a:ea typeface="Ruluko"/>
                <a:cs typeface="Ruluko"/>
                <a:sym typeface="Ruluko"/>
              </a:rPr>
              <a:t>Which artist is famous for using chiaroscuro in his artwork.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Ruluko"/>
                <a:ea typeface="Ruluko"/>
                <a:cs typeface="Ruluko"/>
                <a:sym typeface="Ruluko"/>
              </a:rPr>
              <a:t>What is a mural?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GB" sz="1050" u="none" cap="none" strike="noStrike">
                <a:solidFill>
                  <a:srgbClr val="000000"/>
                </a:solidFill>
                <a:latin typeface="Ruluko"/>
                <a:ea typeface="Ruluko"/>
                <a:cs typeface="Ruluko"/>
                <a:sym typeface="Ruluko"/>
              </a:rPr>
              <a:t>What type of street art is considered illegal?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449" name="Google Shape;449;p30"/>
          <p:cNvPicPr preferRelativeResize="0"/>
          <p:nvPr/>
        </p:nvPicPr>
        <p:blipFill rotWithShape="1">
          <a:blip r:embed="rId6">
            <a:alphaModFix/>
          </a:blip>
          <a:srcRect b="0" l="0" r="0" t="0"/>
          <a:stretch/>
        </p:blipFill>
        <p:spPr>
          <a:xfrm>
            <a:off x="5140661" y="1351284"/>
            <a:ext cx="3924993" cy="27466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31"/>
          <p:cNvPicPr preferRelativeResize="0"/>
          <p:nvPr/>
        </p:nvPicPr>
        <p:blipFill rotWithShape="1">
          <a:blip r:embed="rId3">
            <a:alphaModFix/>
          </a:blip>
          <a:srcRect b="0" l="0" r="0" t="0"/>
          <a:stretch/>
        </p:blipFill>
        <p:spPr>
          <a:xfrm>
            <a:off x="179511" y="260648"/>
            <a:ext cx="8778391" cy="604867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32"/>
          <p:cNvPicPr preferRelativeResize="0"/>
          <p:nvPr/>
        </p:nvPicPr>
        <p:blipFill rotWithShape="1">
          <a:blip r:embed="rId3">
            <a:alphaModFix/>
          </a:blip>
          <a:srcRect b="0" l="0" r="0" t="0"/>
          <a:stretch/>
        </p:blipFill>
        <p:spPr>
          <a:xfrm>
            <a:off x="107504" y="260648"/>
            <a:ext cx="9052228" cy="612068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3600"/>
              <a:buFont typeface="Ruluko"/>
              <a:buNone/>
            </a:pPr>
            <a:r>
              <a:rPr b="1" lang="en-GB" sz="3600">
                <a:solidFill>
                  <a:srgbClr val="000000"/>
                </a:solidFill>
                <a:latin typeface="Ruluko"/>
                <a:ea typeface="Ruluko"/>
                <a:cs typeface="Ruluko"/>
                <a:sym typeface="Ruluko"/>
              </a:rPr>
              <a:t>Year 6; Autumn 1  </a:t>
            </a:r>
            <a:r>
              <a:rPr b="1" lang="en-GB" sz="3600">
                <a:solidFill>
                  <a:srgbClr val="000000"/>
                </a:solidFill>
              </a:rPr>
              <a:t>Make My Voice Heard</a:t>
            </a:r>
            <a:endParaRPr b="1" sz="3600">
              <a:solidFill>
                <a:srgbClr val="000000"/>
              </a:solidFill>
            </a:endParaRPr>
          </a:p>
        </p:txBody>
      </p:sp>
      <p:sp>
        <p:nvSpPr>
          <p:cNvPr id="465" name="Google Shape;465;p33"/>
          <p:cNvSpPr/>
          <p:nvPr/>
        </p:nvSpPr>
        <p:spPr>
          <a:xfrm>
            <a:off x="107504" y="1124744"/>
            <a:ext cx="4845946" cy="56015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Collect a good range of imagery, adding annotated notes and sketches.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Make relevant comparisons between different styles of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tools effectively to explore a range of effects.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Respond to the meaning of a spirit animal through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Generate symbols that reflect their likes and dislikes with little support.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tile that is full of pattern, symbols and colours that represents themselves.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Discuss ideas to create light and dark through drawing techniques.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Explain the term chiaroscuro.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Apply chiaroscuro to create light and form through a tonal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Understand the impact of using techniques for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Participate in a discussion that examines the similarities and differences between different styles of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Form their own opinions about what art is, justifying their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Identify a cause and decide what message they want to convey.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Understand artist’s choices to convey a message.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Review sketchbook and creative work to develop a drawn image.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Review and revisit ideas to develop their work.</a:t>
            </a:r>
            <a:endParaRPr b="0" i="0" sz="1400" u="none" cap="none" strike="noStrike">
              <a:solidFill>
                <a:srgbClr val="000000"/>
              </a:solidFill>
              <a:latin typeface="Arial"/>
              <a:ea typeface="Arial"/>
              <a:cs typeface="Arial"/>
              <a:sym typeface="Arial"/>
            </a:endParaRPr>
          </a:p>
        </p:txBody>
      </p:sp>
      <p:pic>
        <p:nvPicPr>
          <p:cNvPr id="466" name="Google Shape;466;p33"/>
          <p:cNvPicPr preferRelativeResize="0"/>
          <p:nvPr/>
        </p:nvPicPr>
        <p:blipFill rotWithShape="1">
          <a:blip r:embed="rId3">
            <a:alphaModFix/>
          </a:blip>
          <a:srcRect b="0" l="0" r="0" t="0"/>
          <a:stretch/>
        </p:blipFill>
        <p:spPr>
          <a:xfrm>
            <a:off x="4974183" y="1916832"/>
            <a:ext cx="1767830" cy="3686175"/>
          </a:xfrm>
          <a:prstGeom prst="rect">
            <a:avLst/>
          </a:prstGeom>
          <a:noFill/>
          <a:ln>
            <a:noFill/>
          </a:ln>
        </p:spPr>
      </p:pic>
      <p:pic>
        <p:nvPicPr>
          <p:cNvPr id="467" name="Google Shape;467;p33"/>
          <p:cNvPicPr preferRelativeResize="0"/>
          <p:nvPr/>
        </p:nvPicPr>
        <p:blipFill rotWithShape="1">
          <a:blip r:embed="rId4">
            <a:alphaModFix/>
          </a:blip>
          <a:srcRect b="0" l="0" r="0" t="0"/>
          <a:stretch/>
        </p:blipFill>
        <p:spPr>
          <a:xfrm>
            <a:off x="6804248" y="1146267"/>
            <a:ext cx="2124075" cy="57054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34"/>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473" name="Google Shape;473;p34"/>
          <p:cNvSpPr txBox="1"/>
          <p:nvPr/>
        </p:nvSpPr>
        <p:spPr>
          <a:xfrm>
            <a:off x="399042" y="344046"/>
            <a:ext cx="8451108" cy="685257"/>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 Rationale</a:t>
            </a:r>
            <a:endParaRPr b="1" i="0" sz="3400" u="none" cap="none" strike="noStrike">
              <a:solidFill>
                <a:srgbClr val="000000"/>
              </a:solidFill>
              <a:latin typeface="Ruluko"/>
              <a:ea typeface="Ruluko"/>
              <a:cs typeface="Ruluko"/>
              <a:sym typeface="Ruluko"/>
            </a:endParaRPr>
          </a:p>
        </p:txBody>
      </p:sp>
      <p:sp>
        <p:nvSpPr>
          <p:cNvPr id="474" name="Google Shape;474;p34"/>
          <p:cNvSpPr txBox="1"/>
          <p:nvPr/>
        </p:nvSpPr>
        <p:spPr>
          <a:xfrm>
            <a:off x="519612" y="2845932"/>
            <a:ext cx="8217560" cy="1639365"/>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Ruluko"/>
                <a:ea typeface="Ruluko"/>
                <a:cs typeface="Ruluko"/>
                <a:sym typeface="Ruluko"/>
              </a:rPr>
              <a:t>In this concept, the children will be introduced to a range of painting skills which includes colour mixing, painting using different tools and painting on a range of surfaces. They will explore the interplay between different medias within an artwork. They will learn how famous artists use paint for colour choice, creating texture and when creating contrasts. They will compare different practices and disciplines making links to their own pieces of artwork.  Children will develop their critical thinking skills in line with our curriculum drivers.</a:t>
            </a:r>
            <a:endParaRPr b="0" i="0" sz="1600" u="none" cap="none" strike="noStrike">
              <a:solidFill>
                <a:srgbClr val="000000"/>
              </a:solidFill>
              <a:latin typeface="Ruluko"/>
              <a:ea typeface="Ruluko"/>
              <a:cs typeface="Ruluko"/>
              <a:sym typeface="Ruluko"/>
            </a:endParaRPr>
          </a:p>
        </p:txBody>
      </p:sp>
      <p:sp>
        <p:nvSpPr>
          <p:cNvPr id="475" name="Google Shape;475;p34"/>
          <p:cNvSpPr txBox="1"/>
          <p:nvPr/>
        </p:nvSpPr>
        <p:spPr>
          <a:xfrm>
            <a:off x="612596" y="4487843"/>
            <a:ext cx="4636830" cy="1885586"/>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Concepts: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Using sketchbooks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 formal elements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Knowledge of artists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p:txBody>
      </p:sp>
      <p:sp>
        <p:nvSpPr>
          <p:cNvPr id="476" name="Google Shape;476;p34"/>
          <p:cNvSpPr txBox="1"/>
          <p:nvPr/>
        </p:nvSpPr>
        <p:spPr>
          <a:xfrm>
            <a:off x="5736688" y="4506546"/>
            <a:ext cx="2889581" cy="1885586"/>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477" name="Google Shape;477;p34"/>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pic>
        <p:nvPicPr>
          <p:cNvPr id="478" name="Google Shape;478;p34"/>
          <p:cNvPicPr preferRelativeResize="0"/>
          <p:nvPr/>
        </p:nvPicPr>
        <p:blipFill rotWithShape="1">
          <a:blip r:embed="rId5">
            <a:alphaModFix/>
          </a:blip>
          <a:srcRect b="0" l="0" r="0" t="0"/>
          <a:stretch/>
        </p:blipFill>
        <p:spPr>
          <a:xfrm>
            <a:off x="2903205" y="1268760"/>
            <a:ext cx="3200771" cy="143865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5"/>
          <p:cNvSpPr txBox="1"/>
          <p:nvPr/>
        </p:nvSpPr>
        <p:spPr>
          <a:xfrm>
            <a:off x="2066725"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Reception; Autumn   </a:t>
            </a:r>
            <a:r>
              <a:rPr b="1" i="0" lang="en-GB" sz="2000" u="none" cap="none" strike="noStrike">
                <a:solidFill>
                  <a:srgbClr val="000000"/>
                </a:solidFill>
                <a:latin typeface="Calibri"/>
                <a:ea typeface="Calibri"/>
                <a:cs typeface="Calibri"/>
                <a:sym typeface="Calibri"/>
              </a:rPr>
              <a:t>Colour Splash</a:t>
            </a:r>
            <a:endParaRPr b="1" i="0" sz="2000" u="none" cap="none" strike="noStrike">
              <a:solidFill>
                <a:srgbClr val="000000"/>
              </a:solidFill>
              <a:latin typeface="Calibri"/>
              <a:ea typeface="Calibri"/>
              <a:cs typeface="Calibri"/>
              <a:sym typeface="Calibri"/>
            </a:endParaRPr>
          </a:p>
        </p:txBody>
      </p:sp>
      <p:sp>
        <p:nvSpPr>
          <p:cNvPr id="484" name="Google Shape;484;p35"/>
          <p:cNvSpPr/>
          <p:nvPr/>
        </p:nvSpPr>
        <p:spPr>
          <a:xfrm>
            <a:off x="107504" y="1055993"/>
            <a:ext cx="3744415" cy="2467393"/>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Explore paint through finger painting.</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Describe the texture and colours of paint they choose.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To talk about their work</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Create natural paintbrushes using found objects.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Use natural paint brushes and mud paint to create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Respond to music through the medium of paint.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Use paint to express ideas and feelings.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Make a child-led collages using mixed media.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Use loose parts to create a piece of transient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Create landscape collages inspired by the work of  an artist.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4F6128"/>
                </a:solidFill>
                <a:latin typeface="Calibri"/>
                <a:ea typeface="Calibri"/>
                <a:cs typeface="Calibri"/>
                <a:sym typeface="Calibri"/>
              </a:rPr>
              <a:t>Work collaboratively to create a large piece of group artwork based around fireworks.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4F6128"/>
                </a:solidFill>
                <a:latin typeface="Calibri"/>
                <a:ea typeface="Calibri"/>
                <a:cs typeface="Calibri"/>
                <a:sym typeface="Calibri"/>
              </a:rPr>
              <a:t>Experiment with colour, design and painting techniques.</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85" name="Google Shape;485;p35"/>
          <p:cNvSpPr/>
          <p:nvPr/>
        </p:nvSpPr>
        <p:spPr>
          <a:xfrm>
            <a:off x="3948341" y="1055993"/>
            <a:ext cx="5046780" cy="34531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486" name="Google Shape;486;p35"/>
          <p:cNvSpPr/>
          <p:nvPr/>
        </p:nvSpPr>
        <p:spPr>
          <a:xfrm>
            <a:off x="3950226" y="4729883"/>
            <a:ext cx="2606244" cy="1912713"/>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Megan Coyle</a:t>
            </a:r>
            <a:endParaRPr b="1" i="1"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487" name="Google Shape;487;p35"/>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488" name="Google Shape;488;p35"/>
          <p:cNvSpPr/>
          <p:nvPr/>
        </p:nvSpPr>
        <p:spPr>
          <a:xfrm>
            <a:off x="107503" y="3609580"/>
            <a:ext cx="3744416" cy="313178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a:t>
            </a:r>
            <a:r>
              <a:rPr b="1" i="0" lang="en-GB" sz="1000" u="none" cap="none" strike="noStrike">
                <a:solidFill>
                  <a:srgbClr val="000000"/>
                </a:solidFill>
                <a:latin typeface="Ruluko"/>
                <a:ea typeface="Ruluko"/>
                <a:cs typeface="Ruluko"/>
                <a:sym typeface="Ruluko"/>
              </a:rPr>
              <a:t>explain</a:t>
            </a:r>
            <a:r>
              <a:rPr b="1" i="0" lang="en-GB" sz="1200" u="none" cap="none" strike="noStrike">
                <a:solidFill>
                  <a:srgbClr val="000000"/>
                </a:solidFill>
                <a:latin typeface="Ruluko"/>
                <a:ea typeface="Ruluko"/>
                <a:cs typeface="Ruluko"/>
                <a:sym typeface="Ruluko"/>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Whether their art it is abstract or figurative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How to use the paints to make a finger painting. What  textures, feelings and colours they have used.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How to use natural objects to make a paintbrush</a:t>
            </a:r>
            <a:endParaRPr b="0" i="0" sz="10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How to change the thickness  and consistencies of (mud) paints.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How they have made the marks with the mud or observations about the process.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How they created their work. Which  areas of their work influenced by different sections of the music.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Know that transient art is not fixed or permanent.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Which tools can be used to  cut and stick mixed media to make a collage.</a:t>
            </a:r>
            <a:endParaRPr b="0" i="0" sz="10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How they made considered selections when creating their transient art piece.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What some of the main features are of Megan Coyle’s work?</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How their work is different to the photograph.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4F6128"/>
                </a:solidFill>
                <a:latin typeface="Calibri"/>
                <a:ea typeface="Calibri"/>
                <a:cs typeface="Calibri"/>
                <a:sym typeface="Calibri"/>
              </a:rPr>
              <a:t>Which paint techniques they used when creating? How they achieved certain effects?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489" name="Google Shape;489;p35"/>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490" name="Google Shape;490;p35"/>
          <p:cNvSpPr/>
          <p:nvPr/>
        </p:nvSpPr>
        <p:spPr>
          <a:xfrm>
            <a:off x="6602136" y="4729882"/>
            <a:ext cx="2300064" cy="1912713"/>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I wonder what will happen if we mix these two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I love that pattern. Can you tell or show me how you did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Name something I can paint with outside that is not paint.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What is collage? How is collage different to transient art?</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491" name="Google Shape;491;p35"/>
          <p:cNvPicPr preferRelativeResize="0"/>
          <p:nvPr/>
        </p:nvPicPr>
        <p:blipFill rotWithShape="1">
          <a:blip r:embed="rId5">
            <a:alphaModFix/>
          </a:blip>
          <a:srcRect b="0" l="0" r="0" t="0"/>
          <a:stretch/>
        </p:blipFill>
        <p:spPr>
          <a:xfrm>
            <a:off x="364904" y="249306"/>
            <a:ext cx="1600386" cy="719329"/>
          </a:xfrm>
          <a:prstGeom prst="rect">
            <a:avLst/>
          </a:prstGeom>
          <a:noFill/>
          <a:ln>
            <a:noFill/>
          </a:ln>
        </p:spPr>
      </p:pic>
      <p:pic>
        <p:nvPicPr>
          <p:cNvPr id="492" name="Google Shape;492;p35"/>
          <p:cNvPicPr preferRelativeResize="0"/>
          <p:nvPr/>
        </p:nvPicPr>
        <p:blipFill rotWithShape="1">
          <a:blip r:embed="rId6">
            <a:alphaModFix/>
          </a:blip>
          <a:srcRect b="0" l="0" r="0" t="0"/>
          <a:stretch/>
        </p:blipFill>
        <p:spPr>
          <a:xfrm>
            <a:off x="4203241" y="1399870"/>
            <a:ext cx="4655229" cy="246117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6"/>
          <p:cNvSpPr txBox="1"/>
          <p:nvPr/>
        </p:nvSpPr>
        <p:spPr>
          <a:xfrm>
            <a:off x="2066725"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Spring 2  </a:t>
            </a:r>
            <a:r>
              <a:rPr b="1" i="0" lang="en-GB" sz="2000" u="none" cap="none" strike="noStrike">
                <a:solidFill>
                  <a:srgbClr val="000000"/>
                </a:solidFill>
                <a:latin typeface="Calibri"/>
                <a:ea typeface="Calibri"/>
                <a:cs typeface="Calibri"/>
                <a:sym typeface="Calibri"/>
              </a:rPr>
              <a:t>Colour Splash</a:t>
            </a:r>
            <a:endParaRPr b="1" i="0" sz="2000" u="none" cap="none" strike="noStrike">
              <a:solidFill>
                <a:srgbClr val="000000"/>
              </a:solidFill>
              <a:latin typeface="Calibri"/>
              <a:ea typeface="Calibri"/>
              <a:cs typeface="Calibri"/>
              <a:sym typeface="Calibri"/>
            </a:endParaRPr>
          </a:p>
        </p:txBody>
      </p:sp>
      <p:sp>
        <p:nvSpPr>
          <p:cNvPr id="498" name="Google Shape;498;p36"/>
          <p:cNvSpPr/>
          <p:nvPr/>
        </p:nvSpPr>
        <p:spPr>
          <a:xfrm>
            <a:off x="107504" y="1082568"/>
            <a:ext cx="4032448" cy="213040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33CC"/>
                </a:solidFill>
                <a:latin typeface="Calibri"/>
                <a:ea typeface="Calibri"/>
                <a:cs typeface="Calibri"/>
                <a:sym typeface="Calibri"/>
              </a:rPr>
              <a:t>Generating ideas: </a:t>
            </a:r>
            <a:r>
              <a:rPr b="0" i="0" lang="en-GB" sz="1000" u="none" cap="none" strike="noStrike">
                <a:solidFill>
                  <a:srgbClr val="FF33CC"/>
                </a:solidFill>
                <a:latin typeface="Calibri"/>
                <a:ea typeface="Calibri"/>
                <a:cs typeface="Calibri"/>
                <a:sym typeface="Calibri"/>
              </a:rPr>
              <a:t>Explore their own ideas using a range of media.</a:t>
            </a:r>
            <a:endParaRPr b="0" i="0" sz="10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dk1"/>
                </a:solidFill>
                <a:latin typeface="Calibri"/>
                <a:ea typeface="Calibri"/>
                <a:cs typeface="Calibri"/>
                <a:sym typeface="Calibri"/>
              </a:rPr>
              <a:t>Using sketchbooks: </a:t>
            </a:r>
            <a:r>
              <a:rPr b="0" i="0" lang="en-GB" sz="1000" u="none" cap="none" strike="noStrike">
                <a:solidFill>
                  <a:schemeClr val="dk1"/>
                </a:solidFill>
                <a:latin typeface="Calibri"/>
                <a:ea typeface="Calibri"/>
                <a:cs typeface="Calibri"/>
                <a:sym typeface="Calibri"/>
              </a:rPr>
              <a:t>Use sketchbooks to explore ideas.</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E36C09"/>
                </a:solidFill>
                <a:latin typeface="Calibri"/>
                <a:ea typeface="Calibri"/>
                <a:cs typeface="Calibri"/>
                <a:sym typeface="Calibri"/>
              </a:rPr>
              <a:t>Making skills:</a:t>
            </a:r>
            <a:r>
              <a:rPr b="0" i="0" lang="en-GB" sz="1000" u="none" cap="none" strike="noStrike">
                <a:solidFill>
                  <a:srgbClr val="E36C09"/>
                </a:solidFill>
                <a:latin typeface="Calibri"/>
                <a:ea typeface="Calibri"/>
                <a:cs typeface="Calibri"/>
                <a:sym typeface="Calibri"/>
              </a:rPr>
              <a:t> Develop some control when using a wide range of tools to draw, paint and create crafts and sculptures. Make choices about which materials to use to create an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538CD5"/>
                </a:solidFill>
                <a:latin typeface="Calibri"/>
                <a:ea typeface="Calibri"/>
                <a:cs typeface="Calibri"/>
                <a:sym typeface="Calibri"/>
              </a:rPr>
              <a:t>Knowledge of artists: </a:t>
            </a:r>
            <a:r>
              <a:rPr b="0" i="0" lang="en-GB" sz="1000" u="none" cap="none" strike="noStrike">
                <a:solidFill>
                  <a:srgbClr val="538CD5"/>
                </a:solidFill>
                <a:latin typeface="Calibri"/>
                <a:ea typeface="Calibri"/>
                <a:cs typeface="Calibri"/>
                <a:sym typeface="Calibri"/>
              </a:rPr>
              <a:t>Understand how artists choose colours and mix colours in order to achieve certain effects.</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31859B"/>
                </a:solidFill>
                <a:latin typeface="Calibri"/>
                <a:ea typeface="Calibri"/>
                <a:cs typeface="Calibri"/>
                <a:sym typeface="Calibri"/>
              </a:rPr>
              <a:t>Evaluating and analysing: </a:t>
            </a:r>
            <a:r>
              <a:rPr b="0" i="0" lang="en-GB" sz="1000" u="none" cap="none" strike="noStrike">
                <a:solidFill>
                  <a:srgbClr val="31859B"/>
                </a:solidFill>
                <a:latin typeface="Calibri"/>
                <a:ea typeface="Calibri"/>
                <a:cs typeface="Calibri"/>
                <a:sym typeface="Calibri"/>
              </a:rPr>
              <a:t> Describe and compare features of their own and others’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31859B"/>
                </a:solidFill>
                <a:latin typeface="Calibri"/>
                <a:ea typeface="Calibri"/>
                <a:cs typeface="Calibri"/>
                <a:sym typeface="Calibri"/>
              </a:rPr>
              <a:t>Evaluate art with an understanding of how art can be varied and made in different ways and by different people.</a:t>
            </a:r>
            <a:endParaRPr b="1" i="0" sz="1200" u="none" cap="none" strike="noStrike">
              <a:solidFill>
                <a:srgbClr val="000000"/>
              </a:solidFill>
              <a:latin typeface="Ruluko"/>
              <a:ea typeface="Ruluko"/>
              <a:cs typeface="Ruluko"/>
              <a:sym typeface="Ruluko"/>
            </a:endParaRPr>
          </a:p>
        </p:txBody>
      </p:sp>
      <p:sp>
        <p:nvSpPr>
          <p:cNvPr id="499" name="Google Shape;499;p36"/>
          <p:cNvSpPr/>
          <p:nvPr/>
        </p:nvSpPr>
        <p:spPr>
          <a:xfrm>
            <a:off x="4269228" y="1063659"/>
            <a:ext cx="4580858"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00" name="Google Shape;500;p36"/>
          <p:cNvSpPr/>
          <p:nvPr/>
        </p:nvSpPr>
        <p:spPr>
          <a:xfrm>
            <a:off x="4269228" y="3652568"/>
            <a:ext cx="2140322" cy="280076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Clarice Cliff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Jasper Johns</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01" name="Google Shape;501;p3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502" name="Google Shape;502;p36"/>
          <p:cNvSpPr/>
          <p:nvPr/>
        </p:nvSpPr>
        <p:spPr>
          <a:xfrm>
            <a:off x="107504" y="3284984"/>
            <a:ext cx="4032448" cy="357301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974806"/>
                </a:solidFill>
                <a:latin typeface="Calibri"/>
                <a:ea typeface="Calibri"/>
                <a:cs typeface="Calibri"/>
                <a:sym typeface="Calibri"/>
              </a:rPr>
              <a:t>Formal elements:</a:t>
            </a:r>
            <a:endParaRPr b="0" i="0" sz="95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974806"/>
                </a:solidFill>
                <a:latin typeface="Calibri"/>
                <a:ea typeface="Calibri"/>
                <a:cs typeface="Calibri"/>
                <a:sym typeface="Calibri"/>
              </a:rPr>
              <a:t>Colour: </a:t>
            </a:r>
            <a:r>
              <a:rPr b="0" i="0" lang="en-GB" sz="950" u="none" cap="none" strike="noStrike">
                <a:solidFill>
                  <a:srgbClr val="974806"/>
                </a:solidFill>
                <a:latin typeface="Calibri"/>
                <a:ea typeface="Calibri"/>
                <a:cs typeface="Calibri"/>
                <a:sym typeface="Calibri"/>
              </a:rPr>
              <a:t>Know that the primary colours are red, yellow and blue.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974806"/>
                </a:solidFill>
                <a:latin typeface="Calibri"/>
                <a:ea typeface="Calibri"/>
                <a:cs typeface="Calibri"/>
                <a:sym typeface="Calibri"/>
              </a:rPr>
              <a:t>Colour:</a:t>
            </a:r>
            <a:r>
              <a:rPr b="0" i="0" lang="en-GB" sz="950" u="none" cap="none" strike="noStrike">
                <a:solidFill>
                  <a:srgbClr val="974806"/>
                </a:solidFill>
                <a:latin typeface="Calibri"/>
                <a:ea typeface="Calibri"/>
                <a:cs typeface="Calibri"/>
                <a:sym typeface="Calibri"/>
              </a:rPr>
              <a:t> Know primary colours can be mixed to make secondary colours: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950"/>
              <a:buFont typeface="Arial"/>
              <a:buNone/>
            </a:pPr>
            <a:r>
              <a:rPr b="0" i="0" lang="en-GB" sz="950" u="none" cap="none" strike="noStrike">
                <a:solidFill>
                  <a:srgbClr val="974806"/>
                </a:solidFill>
                <a:latin typeface="Calibri"/>
                <a:ea typeface="Calibri"/>
                <a:cs typeface="Calibri"/>
                <a:sym typeface="Calibri"/>
              </a:rPr>
              <a:t>Red + yellow = orange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950"/>
              <a:buFont typeface="Arial"/>
              <a:buNone/>
            </a:pPr>
            <a:r>
              <a:rPr b="0" i="0" lang="en-GB" sz="950" u="none" cap="none" strike="noStrike">
                <a:solidFill>
                  <a:srgbClr val="974806"/>
                </a:solidFill>
                <a:latin typeface="Calibri"/>
                <a:ea typeface="Calibri"/>
                <a:cs typeface="Calibri"/>
                <a:sym typeface="Calibri"/>
              </a:rPr>
              <a:t> Yellow + blue = green</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950"/>
              <a:buFont typeface="Arial"/>
              <a:buNone/>
            </a:pPr>
            <a:r>
              <a:rPr b="0" i="0" lang="en-GB" sz="950" u="none" cap="none" strike="noStrike">
                <a:solidFill>
                  <a:srgbClr val="974806"/>
                </a:solidFill>
                <a:latin typeface="Calibri"/>
                <a:ea typeface="Calibri"/>
                <a:cs typeface="Calibri"/>
                <a:sym typeface="Calibri"/>
              </a:rPr>
              <a:t> Blue + red = purple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974806"/>
                </a:solidFill>
                <a:latin typeface="Calibri"/>
                <a:ea typeface="Calibri"/>
                <a:cs typeface="Calibri"/>
                <a:sym typeface="Calibri"/>
              </a:rPr>
              <a:t>Pattern: </a:t>
            </a:r>
            <a:r>
              <a:rPr b="0" i="0" lang="en-GB" sz="950" u="none" cap="none" strike="noStrike">
                <a:solidFill>
                  <a:srgbClr val="974806"/>
                </a:solidFill>
                <a:latin typeface="Calibri"/>
                <a:ea typeface="Calibri"/>
                <a:cs typeface="Calibri"/>
                <a:sym typeface="Calibri"/>
              </a:rPr>
              <a:t>Know a pattern is a design in which shapes, colours or lines are repeated. </a:t>
            </a:r>
            <a:r>
              <a:rPr b="1" i="0" lang="en-GB" sz="950" u="none" cap="none" strike="noStrike">
                <a:solidFill>
                  <a:srgbClr val="974806"/>
                </a:solidFill>
                <a:latin typeface="Calibri"/>
                <a:ea typeface="Calibri"/>
                <a:cs typeface="Calibri"/>
                <a:sym typeface="Calibri"/>
              </a:rPr>
              <a:t>Tone: </a:t>
            </a:r>
            <a:r>
              <a:rPr b="0" i="0" lang="en-GB" sz="950" u="none" cap="none" strike="noStrike">
                <a:solidFill>
                  <a:srgbClr val="974806"/>
                </a:solidFill>
                <a:latin typeface="Calibri"/>
                <a:ea typeface="Calibri"/>
                <a:cs typeface="Calibri"/>
                <a:sym typeface="Calibri"/>
              </a:rPr>
              <a:t>Know that there are many different shades (or ‘hues’) of the same colour. </a:t>
            </a:r>
            <a:r>
              <a:rPr b="1" i="0" lang="en-GB" sz="950" u="none" cap="none" strike="noStrike">
                <a:solidFill>
                  <a:srgbClr val="974806"/>
                </a:solidFill>
                <a:latin typeface="Calibri"/>
                <a:ea typeface="Calibri"/>
                <a:cs typeface="Calibri"/>
                <a:sym typeface="Calibri"/>
              </a:rPr>
              <a:t>Tone: </a:t>
            </a:r>
            <a:r>
              <a:rPr b="0" i="0" lang="en-GB" sz="950" u="none" cap="none" strike="noStrike">
                <a:solidFill>
                  <a:srgbClr val="974806"/>
                </a:solidFill>
                <a:latin typeface="Calibri"/>
                <a:ea typeface="Calibri"/>
                <a:cs typeface="Calibri"/>
                <a:sym typeface="Calibri"/>
              </a:rPr>
              <a:t>Know that changing the amount of the primary colours mixed affects the shade of the secondary colour produced.</a:t>
            </a:r>
            <a:endParaRPr b="0" i="0" sz="95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E36C09"/>
                </a:solidFill>
                <a:latin typeface="Calibri"/>
                <a:ea typeface="Calibri"/>
                <a:cs typeface="Calibri"/>
                <a:sym typeface="Calibri"/>
              </a:rPr>
              <a:t>Making skills:</a:t>
            </a:r>
            <a:endParaRPr b="0" i="0" sz="95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How to combine primary coloured materials to make secondary colours : How to mix secondary colours in paint. How to make a paint colour darker or lighter (creating shades) in different ways eg. adding water, adding a lighter colour.</a:t>
            </a:r>
            <a:endParaRPr b="0" i="0" sz="95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choose suitable sized paint brushes.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clean a paintbrush to change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print with objects, applying a suitable layer of paint to the printing surface.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overlap paint to mix new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use blowing to create a paint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a:t>
            </a:r>
            <a:r>
              <a:rPr b="0" i="0" lang="en-GB" sz="950" u="none" cap="none" strike="noStrike">
                <a:solidFill>
                  <a:schemeClr val="dk1"/>
                </a:solidFill>
                <a:latin typeface="Calibri"/>
                <a:ea typeface="Calibri"/>
                <a:cs typeface="Calibri"/>
                <a:sym typeface="Calibri"/>
              </a:rPr>
              <a:t> </a:t>
            </a:r>
            <a:r>
              <a:rPr b="1" i="0" lang="en-GB" sz="950" u="none" cap="none" strike="noStrike">
                <a:solidFill>
                  <a:srgbClr val="31859B"/>
                </a:solidFill>
                <a:latin typeface="Calibri"/>
                <a:ea typeface="Calibri"/>
                <a:cs typeface="Calibri"/>
                <a:sym typeface="Calibri"/>
              </a:rPr>
              <a:t>Evaluating and analysing: </a:t>
            </a:r>
            <a:r>
              <a:rPr b="0" i="0" lang="en-GB" sz="950" u="none" cap="none" strike="noStrike">
                <a:solidFill>
                  <a:srgbClr val="31859B"/>
                </a:solidFill>
                <a:latin typeface="Calibri"/>
                <a:ea typeface="Calibri"/>
                <a:cs typeface="Calibri"/>
                <a:sym typeface="Calibri"/>
              </a:rPr>
              <a:t>Art is made in different ways. Art is made by all different kinds of people. An artist is someone who creates.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503" name="Google Shape;503;p36"/>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504" name="Google Shape;504;p36"/>
          <p:cNvSpPr/>
          <p:nvPr/>
        </p:nvSpPr>
        <p:spPr>
          <a:xfrm>
            <a:off x="6550022" y="3652568"/>
            <a:ext cx="2300064" cy="280076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are the three primary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If I mix these two primary colours what new colour will I create?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do we call the colours when we mix two together?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is a hue / shade?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Show me a piece of work where you have used overlapping.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else could I use to achieve a paint affect if I did not have a paintbrush.</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05" name="Google Shape;505;p36"/>
          <p:cNvPicPr preferRelativeResize="0"/>
          <p:nvPr/>
        </p:nvPicPr>
        <p:blipFill rotWithShape="1">
          <a:blip r:embed="rId5">
            <a:alphaModFix/>
          </a:blip>
          <a:srcRect b="0" l="0" r="0" t="0"/>
          <a:stretch/>
        </p:blipFill>
        <p:spPr>
          <a:xfrm>
            <a:off x="364904" y="249306"/>
            <a:ext cx="1600386" cy="719329"/>
          </a:xfrm>
          <a:prstGeom prst="rect">
            <a:avLst/>
          </a:prstGeom>
          <a:noFill/>
          <a:ln>
            <a:noFill/>
          </a:ln>
        </p:spPr>
      </p:pic>
      <p:pic>
        <p:nvPicPr>
          <p:cNvPr id="506" name="Google Shape;506;p36"/>
          <p:cNvPicPr preferRelativeResize="0"/>
          <p:nvPr/>
        </p:nvPicPr>
        <p:blipFill rotWithShape="1">
          <a:blip r:embed="rId6">
            <a:alphaModFix/>
          </a:blip>
          <a:srcRect b="0" l="0" r="0" t="0"/>
          <a:stretch/>
        </p:blipFill>
        <p:spPr>
          <a:xfrm>
            <a:off x="4355976" y="1469576"/>
            <a:ext cx="4392488" cy="19594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37"/>
          <p:cNvPicPr preferRelativeResize="0"/>
          <p:nvPr/>
        </p:nvPicPr>
        <p:blipFill rotWithShape="1">
          <a:blip r:embed="rId3">
            <a:alphaModFix/>
          </a:blip>
          <a:srcRect b="0" l="0" r="0" t="0"/>
          <a:stretch/>
        </p:blipFill>
        <p:spPr>
          <a:xfrm>
            <a:off x="179512" y="116632"/>
            <a:ext cx="8784976" cy="655272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38"/>
          <p:cNvPicPr preferRelativeResize="0"/>
          <p:nvPr/>
        </p:nvPicPr>
        <p:blipFill rotWithShape="1">
          <a:blip r:embed="rId3">
            <a:alphaModFix/>
          </a:blip>
          <a:srcRect b="0" l="0" r="0" t="0"/>
          <a:stretch/>
        </p:blipFill>
        <p:spPr>
          <a:xfrm>
            <a:off x="179512" y="116632"/>
            <a:ext cx="8784976" cy="640871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1; Spring 2  </a:t>
            </a:r>
            <a:r>
              <a:rPr b="1" lang="en-GB">
                <a:solidFill>
                  <a:srgbClr val="000000"/>
                </a:solidFill>
              </a:rPr>
              <a:t>Colour Splash</a:t>
            </a:r>
            <a:endParaRPr/>
          </a:p>
        </p:txBody>
      </p:sp>
      <p:sp>
        <p:nvSpPr>
          <p:cNvPr id="522" name="Google Shape;522;p39"/>
          <p:cNvSpPr/>
          <p:nvPr/>
        </p:nvSpPr>
        <p:spPr>
          <a:xfrm>
            <a:off x="467544" y="1484784"/>
            <a:ext cx="4572000"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Name the primary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Explore coloured materials to mix secondary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Mix primary colours to make secondary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Apply paint consistently to their printing materials to achieve a print.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Use a range of colours when printing.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Mix five different shades of a secondary colour.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Decorate their hands using a variety of patterns.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Mix secondary colours with confidence to paint a plate.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Describe their finished plates.</a:t>
            </a:r>
            <a:endParaRPr b="0" i="0" sz="1400" u="none" cap="none" strike="noStrike">
              <a:solidFill>
                <a:srgbClr val="000000"/>
              </a:solidFill>
              <a:latin typeface="Arial"/>
              <a:ea typeface="Arial"/>
              <a:cs typeface="Arial"/>
              <a:sym typeface="Arial"/>
            </a:endParaRPr>
          </a:p>
        </p:txBody>
      </p:sp>
      <p:pic>
        <p:nvPicPr>
          <p:cNvPr id="523" name="Google Shape;523;p39"/>
          <p:cNvPicPr preferRelativeResize="0"/>
          <p:nvPr/>
        </p:nvPicPr>
        <p:blipFill rotWithShape="1">
          <a:blip r:embed="rId3">
            <a:alphaModFix/>
          </a:blip>
          <a:srcRect b="0" l="0" r="0" t="0"/>
          <a:stretch/>
        </p:blipFill>
        <p:spPr>
          <a:xfrm>
            <a:off x="5796136" y="1499642"/>
            <a:ext cx="2295525" cy="4333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5"/>
          <p:cNvSpPr/>
          <p:nvPr/>
        </p:nvSpPr>
        <p:spPr>
          <a:xfrm>
            <a:off x="2771800" y="332656"/>
            <a:ext cx="37507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Types of knowledge in Art and design</a:t>
            </a:r>
            <a:endParaRPr b="1" i="0" sz="1800" u="none" cap="none" strike="noStrike">
              <a:solidFill>
                <a:schemeClr val="dk1"/>
              </a:solidFill>
              <a:latin typeface="Calibri"/>
              <a:ea typeface="Calibri"/>
              <a:cs typeface="Calibri"/>
              <a:sym typeface="Calibri"/>
            </a:endParaRPr>
          </a:p>
        </p:txBody>
      </p:sp>
      <p:sp>
        <p:nvSpPr>
          <p:cNvPr id="120" name="Google Shape;120;p5"/>
          <p:cNvSpPr/>
          <p:nvPr/>
        </p:nvSpPr>
        <p:spPr>
          <a:xfrm>
            <a:off x="251520" y="701988"/>
            <a:ext cx="8568952"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The three domains of knowledge</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chemeClr val="dk1"/>
              </a:buClr>
              <a:buSzPts val="1800"/>
              <a:buFont typeface="Arial"/>
              <a:buChar char="•"/>
            </a:pPr>
            <a:r>
              <a:rPr b="1" i="0" lang="en-GB" sz="1800" u="none" cap="none" strike="noStrike">
                <a:solidFill>
                  <a:schemeClr val="dk1"/>
                </a:solidFill>
                <a:latin typeface="Calibri"/>
                <a:ea typeface="Calibri"/>
                <a:cs typeface="Calibri"/>
                <a:sym typeface="Calibri"/>
              </a:rPr>
              <a:t>Substantive Knowledge : Practical  </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chemeClr val="dk1"/>
              </a:buClr>
              <a:buSzPts val="1800"/>
              <a:buFont typeface="Arial"/>
              <a:buChar char="•"/>
            </a:pPr>
            <a:r>
              <a:rPr b="1" i="0" lang="en-GB" sz="1800" u="none" cap="none" strike="noStrike">
                <a:solidFill>
                  <a:schemeClr val="dk1"/>
                </a:solidFill>
                <a:latin typeface="Calibri"/>
                <a:ea typeface="Calibri"/>
                <a:cs typeface="Calibri"/>
                <a:sym typeface="Calibri"/>
              </a:rPr>
              <a:t>Substantive Knowledge : Theoretical</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chemeClr val="dk1"/>
              </a:buClr>
              <a:buSzPts val="1800"/>
              <a:buFont typeface="Arial"/>
              <a:buChar char="•"/>
            </a:pPr>
            <a:r>
              <a:rPr b="1" i="0" lang="en-GB" sz="1800" u="none" cap="none" strike="noStrike">
                <a:solidFill>
                  <a:schemeClr val="dk1"/>
                </a:solidFill>
                <a:latin typeface="Calibri"/>
                <a:ea typeface="Calibri"/>
                <a:cs typeface="Calibri"/>
                <a:sym typeface="Calibri"/>
              </a:rPr>
              <a:t>Disciplinary Knowledge : Disciplinary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These interplay in all lessons and enable pupils to generate ideas and use sketchbooks to develop their own artistic identity.</a:t>
            </a:r>
            <a:endParaRPr b="0" i="0" sz="1800" u="none" cap="none" strike="noStrike">
              <a:solidFill>
                <a:schemeClr val="dk1"/>
              </a:solidFill>
              <a:latin typeface="Calibri"/>
              <a:ea typeface="Calibri"/>
              <a:cs typeface="Calibri"/>
              <a:sym typeface="Calibri"/>
            </a:endParaRPr>
          </a:p>
        </p:txBody>
      </p:sp>
      <p:pic>
        <p:nvPicPr>
          <p:cNvPr id="121" name="Google Shape;121;p5"/>
          <p:cNvPicPr preferRelativeResize="0"/>
          <p:nvPr/>
        </p:nvPicPr>
        <p:blipFill rotWithShape="1">
          <a:blip r:embed="rId3">
            <a:alphaModFix/>
          </a:blip>
          <a:srcRect b="0" l="0" r="0" t="0"/>
          <a:stretch/>
        </p:blipFill>
        <p:spPr>
          <a:xfrm>
            <a:off x="467544" y="2429704"/>
            <a:ext cx="8352928" cy="442829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0"/>
          <p:cNvSpPr txBox="1"/>
          <p:nvPr/>
        </p:nvSpPr>
        <p:spPr>
          <a:xfrm>
            <a:off x="2066725"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2; Autumn 1  </a:t>
            </a:r>
            <a:r>
              <a:rPr b="1" i="0" lang="en-GB" sz="2000" u="none" cap="none" strike="noStrike">
                <a:solidFill>
                  <a:srgbClr val="000000"/>
                </a:solidFill>
                <a:latin typeface="Calibri"/>
                <a:ea typeface="Calibri"/>
                <a:cs typeface="Calibri"/>
                <a:sym typeface="Calibri"/>
              </a:rPr>
              <a:t>Life in Colour</a:t>
            </a:r>
            <a:endParaRPr b="1" i="0" sz="2000" u="none" cap="none" strike="noStrike">
              <a:solidFill>
                <a:srgbClr val="000000"/>
              </a:solidFill>
              <a:latin typeface="Calibri"/>
              <a:ea typeface="Calibri"/>
              <a:cs typeface="Calibri"/>
              <a:sym typeface="Calibri"/>
            </a:endParaRPr>
          </a:p>
        </p:txBody>
      </p:sp>
      <p:sp>
        <p:nvSpPr>
          <p:cNvPr id="529" name="Google Shape;529;p40"/>
          <p:cNvSpPr/>
          <p:nvPr/>
        </p:nvSpPr>
        <p:spPr>
          <a:xfrm>
            <a:off x="107504" y="1082568"/>
            <a:ext cx="4896544"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FF33CC"/>
                </a:solidFill>
                <a:latin typeface="Calibri"/>
                <a:ea typeface="Calibri"/>
                <a:cs typeface="Calibri"/>
                <a:sym typeface="Calibri"/>
              </a:rPr>
              <a:t>Generating ideas: </a:t>
            </a:r>
            <a:r>
              <a:rPr b="0" i="0" lang="en-GB" sz="950" u="none" cap="none" strike="noStrike">
                <a:solidFill>
                  <a:srgbClr val="FF33CC"/>
                </a:solidFill>
                <a:latin typeface="Calibri"/>
                <a:ea typeface="Calibri"/>
                <a:cs typeface="Calibri"/>
                <a:sym typeface="Calibri"/>
              </a:rPr>
              <a:t>Begin to generate ideas from a wider range of stimuli, exploring different media and techniques.</a:t>
            </a:r>
            <a:endParaRPr b="0" i="0" sz="95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E36C09"/>
                </a:solidFill>
                <a:latin typeface="Calibri"/>
                <a:ea typeface="Calibri"/>
                <a:cs typeface="Calibri"/>
                <a:sym typeface="Calibri"/>
              </a:rPr>
              <a:t>Making skills:</a:t>
            </a:r>
            <a:r>
              <a:rPr b="0" i="0" lang="en-GB" sz="950" u="none" cap="none" strike="noStrike">
                <a:solidFill>
                  <a:srgbClr val="E36C09"/>
                </a:solidFill>
                <a:latin typeface="Calibri"/>
                <a:ea typeface="Calibri"/>
                <a:cs typeface="Calibri"/>
                <a:sym typeface="Calibri"/>
              </a:rPr>
              <a:t>Further demonstrate increased control with a greater range of media. Make choices about which materials and techniques to use to create an effect. Use hands and tools with confidence when cutting, shaping and joining paper, card and malleable materials. Develop observational skills to look closely and aim to reflect some of the formal elements of art (colour, pattern, texture, line, shape, form and space) in their work.</a:t>
            </a:r>
            <a:endParaRPr b="0" i="0" sz="95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0070C0"/>
                </a:solidFill>
                <a:latin typeface="Calibri"/>
                <a:ea typeface="Calibri"/>
                <a:cs typeface="Calibri"/>
                <a:sym typeface="Calibri"/>
              </a:rPr>
              <a:t>Knowledge of artists: </a:t>
            </a:r>
            <a:r>
              <a:rPr b="0" i="0" lang="en-GB" sz="950" u="none" cap="none" strike="noStrike">
                <a:solidFill>
                  <a:srgbClr val="0070C0"/>
                </a:solidFill>
                <a:latin typeface="Calibri"/>
                <a:ea typeface="Calibri"/>
                <a:cs typeface="Calibri"/>
                <a:sym typeface="Calibri"/>
              </a:rPr>
              <a:t>Talk about art they have seen using some appropriate subject vocabulary. Apply their own understanding of art materials learnt from artist work to begin purposefully choosing materials for a specific effect.</a:t>
            </a:r>
            <a:endParaRPr b="0" i="0" sz="95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31859B"/>
                </a:solidFill>
                <a:latin typeface="Calibri"/>
                <a:ea typeface="Calibri"/>
                <a:cs typeface="Calibri"/>
                <a:sym typeface="Calibri"/>
              </a:rPr>
              <a:t>Evaluating and analysing:</a:t>
            </a:r>
            <a:r>
              <a:rPr b="0" i="0" lang="en-GB" sz="950" u="none" cap="none" strike="noStrike">
                <a:solidFill>
                  <a:srgbClr val="31859B"/>
                </a:solidFill>
                <a:latin typeface="Calibri"/>
                <a:ea typeface="Calibri"/>
                <a:cs typeface="Calibri"/>
                <a:sym typeface="Calibri"/>
              </a:rPr>
              <a:t> Explain their ideas and opinions about their own and others’ artwork, beginning to recognise the stories and messages within in and showing an understanding of why they may have made it. Begin to talk about how they could improve their own work. Talk about how art is made.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30" name="Google Shape;530;p40"/>
          <p:cNvSpPr/>
          <p:nvPr/>
        </p:nvSpPr>
        <p:spPr>
          <a:xfrm>
            <a:off x="5148064" y="1063659"/>
            <a:ext cx="3816424"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31" name="Google Shape;531;p40"/>
          <p:cNvSpPr/>
          <p:nvPr/>
        </p:nvSpPr>
        <p:spPr>
          <a:xfrm>
            <a:off x="5210244" y="3652568"/>
            <a:ext cx="1521995" cy="280076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Romare Bearden</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32" name="Google Shape;532;p4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533" name="Google Shape;533;p40"/>
          <p:cNvSpPr/>
          <p:nvPr/>
        </p:nvSpPr>
        <p:spPr>
          <a:xfrm>
            <a:off x="107504" y="3523386"/>
            <a:ext cx="4896544" cy="333461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974806"/>
                </a:solidFill>
                <a:latin typeface="Calibri"/>
                <a:ea typeface="Calibri"/>
                <a:cs typeface="Calibri"/>
                <a:sym typeface="Calibri"/>
              </a:rPr>
              <a:t>Formal elements:</a:t>
            </a:r>
            <a:endParaRPr b="0" i="0" sz="95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974806"/>
                </a:solidFill>
                <a:latin typeface="Calibri"/>
                <a:ea typeface="Calibri"/>
                <a:cs typeface="Calibri"/>
                <a:sym typeface="Calibri"/>
              </a:rPr>
              <a:t>Colour:</a:t>
            </a:r>
            <a:r>
              <a:rPr b="0" i="0" lang="en-GB" sz="950" u="none" cap="none" strike="noStrike">
                <a:solidFill>
                  <a:srgbClr val="974806"/>
                </a:solidFill>
                <a:latin typeface="Calibri"/>
                <a:ea typeface="Calibri"/>
                <a:cs typeface="Calibri"/>
                <a:sym typeface="Calibri"/>
              </a:rPr>
              <a:t> Different amounts of paint and water can be used to mix hues of secondary colours. Colours can be mixed to ‘match’ real life objects or to create things from your imagination. F</a:t>
            </a:r>
            <a:r>
              <a:rPr b="1" i="0" lang="en-GB" sz="950" u="none" cap="none" strike="noStrike">
                <a:solidFill>
                  <a:srgbClr val="974806"/>
                </a:solidFill>
                <a:latin typeface="Calibri"/>
                <a:ea typeface="Calibri"/>
                <a:cs typeface="Calibri"/>
                <a:sym typeface="Calibri"/>
              </a:rPr>
              <a:t>orm: </a:t>
            </a:r>
            <a:r>
              <a:rPr b="0" i="0" lang="en-GB" sz="950" u="none" cap="none" strike="noStrike">
                <a:solidFill>
                  <a:srgbClr val="974806"/>
                </a:solidFill>
                <a:latin typeface="Calibri"/>
                <a:ea typeface="Calibri"/>
                <a:cs typeface="Calibri"/>
                <a:sym typeface="Calibri"/>
              </a:rPr>
              <a:t>That ‘composition’ means how things are arranged on the page.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974806"/>
                </a:solidFill>
                <a:latin typeface="Calibri"/>
                <a:ea typeface="Calibri"/>
                <a:cs typeface="Calibri"/>
                <a:sym typeface="Calibri"/>
              </a:rPr>
              <a:t> </a:t>
            </a:r>
            <a:r>
              <a:rPr b="1" i="0" lang="en-GB" sz="950" u="none" cap="none" strike="noStrike">
                <a:solidFill>
                  <a:srgbClr val="974806"/>
                </a:solidFill>
                <a:latin typeface="Calibri"/>
                <a:ea typeface="Calibri"/>
                <a:cs typeface="Calibri"/>
                <a:sym typeface="Calibri"/>
              </a:rPr>
              <a:t>Shape: </a:t>
            </a:r>
            <a:r>
              <a:rPr b="0" i="0" lang="en-GB" sz="950" u="none" cap="none" strike="noStrike">
                <a:solidFill>
                  <a:srgbClr val="974806"/>
                </a:solidFill>
                <a:latin typeface="Calibri"/>
                <a:ea typeface="Calibri"/>
                <a:cs typeface="Calibri"/>
                <a:sym typeface="Calibri"/>
              </a:rPr>
              <a:t>Collage materials can be shaped to represent shapes in an image.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974806"/>
                </a:solidFill>
                <a:latin typeface="Calibri"/>
                <a:ea typeface="Calibri"/>
                <a:cs typeface="Calibri"/>
                <a:sym typeface="Calibri"/>
              </a:rPr>
              <a:t> </a:t>
            </a:r>
            <a:r>
              <a:rPr b="1" i="0" lang="en-GB" sz="950" u="none" cap="none" strike="noStrike">
                <a:solidFill>
                  <a:srgbClr val="974806"/>
                </a:solidFill>
                <a:latin typeface="Calibri"/>
                <a:ea typeface="Calibri"/>
                <a:cs typeface="Calibri"/>
                <a:sym typeface="Calibri"/>
              </a:rPr>
              <a:t>Pattern: </a:t>
            </a:r>
            <a:r>
              <a:rPr b="0" i="0" lang="en-GB" sz="950" u="none" cap="none" strike="noStrike">
                <a:solidFill>
                  <a:srgbClr val="974806"/>
                </a:solidFill>
                <a:latin typeface="Calibri"/>
                <a:ea typeface="Calibri"/>
                <a:cs typeface="Calibri"/>
                <a:sym typeface="Calibri"/>
              </a:rPr>
              <a:t>Patterns can be used to add detail to an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974806"/>
                </a:solidFill>
                <a:latin typeface="Calibri"/>
                <a:ea typeface="Calibri"/>
                <a:cs typeface="Calibri"/>
                <a:sym typeface="Calibri"/>
              </a:rPr>
              <a:t> </a:t>
            </a:r>
            <a:r>
              <a:rPr b="1" i="0" lang="en-GB" sz="950" u="none" cap="none" strike="noStrike">
                <a:solidFill>
                  <a:srgbClr val="974806"/>
                </a:solidFill>
                <a:latin typeface="Calibri"/>
                <a:ea typeface="Calibri"/>
                <a:cs typeface="Calibri"/>
                <a:sym typeface="Calibri"/>
              </a:rPr>
              <a:t>Texture: </a:t>
            </a:r>
            <a:r>
              <a:rPr b="0" i="0" lang="en-GB" sz="950" u="none" cap="none" strike="noStrike">
                <a:solidFill>
                  <a:srgbClr val="974806"/>
                </a:solidFill>
                <a:latin typeface="Calibri"/>
                <a:ea typeface="Calibri"/>
                <a:cs typeface="Calibri"/>
                <a:sym typeface="Calibri"/>
              </a:rPr>
              <a:t>Collage materials can be chosen to represent real-life textures. Collage materials can be overlapped and overlaid to add texture. Drawing techniques such as hatching, scribbling, stippling, and blending can create surface texture. Painting tools can create varied textures in paint. </a:t>
            </a:r>
            <a:r>
              <a:rPr b="1" i="0" lang="en-GB" sz="950" u="none" cap="none" strike="noStrike">
                <a:solidFill>
                  <a:srgbClr val="974806"/>
                </a:solidFill>
                <a:latin typeface="Calibri"/>
                <a:ea typeface="Calibri"/>
                <a:cs typeface="Calibri"/>
                <a:sym typeface="Calibri"/>
              </a:rPr>
              <a:t>Tone: </a:t>
            </a:r>
            <a:r>
              <a:rPr b="0" i="0" lang="en-GB" sz="950" u="none" cap="none" strike="noStrike">
                <a:solidFill>
                  <a:srgbClr val="974806"/>
                </a:solidFill>
                <a:latin typeface="Calibri"/>
                <a:ea typeface="Calibri"/>
                <a:cs typeface="Calibri"/>
                <a:sym typeface="Calibri"/>
              </a:rPr>
              <a:t>Different amounts of paint and water can be used to mix hues of secondary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chemeClr val="dk1"/>
                </a:solidFill>
                <a:latin typeface="Calibri"/>
                <a:ea typeface="Calibri"/>
                <a:cs typeface="Calibri"/>
                <a:sym typeface="Calibri"/>
              </a:rPr>
              <a:t> </a:t>
            </a:r>
            <a:r>
              <a:rPr b="1" i="0" lang="en-GB" sz="950" u="none" cap="none" strike="noStrike">
                <a:solidFill>
                  <a:srgbClr val="E36C09"/>
                </a:solidFill>
                <a:latin typeface="Calibri"/>
                <a:ea typeface="Calibri"/>
                <a:cs typeface="Calibri"/>
                <a:sym typeface="Calibri"/>
              </a:rPr>
              <a:t>Making skills:</a:t>
            </a:r>
            <a:r>
              <a:rPr b="0" i="0" lang="en-GB" sz="950" u="none" cap="none" strike="noStrike">
                <a:solidFill>
                  <a:srgbClr val="E36C09"/>
                </a:solidFill>
                <a:latin typeface="Calibri"/>
                <a:ea typeface="Calibri"/>
                <a:cs typeface="Calibri"/>
                <a:sym typeface="Calibri"/>
              </a:rPr>
              <a:t> How to mix a variety of shades of a secondary colour.  How to make choices about amounts of paint to use when mixing a particular colour.  How to match colours seen around them.How to create texture using different painting tools.  How to make textured paper to use in a collage. How to choose and shape collage materials eg cutting, tearing.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0070C0"/>
                </a:solidFill>
                <a:latin typeface="Calibri"/>
                <a:ea typeface="Calibri"/>
                <a:cs typeface="Calibri"/>
                <a:sym typeface="Calibri"/>
              </a:rPr>
              <a:t>Knowledge of artists:</a:t>
            </a:r>
            <a:r>
              <a:rPr b="0" i="0" lang="en-GB" sz="950" u="none" cap="none" strike="noStrike">
                <a:solidFill>
                  <a:srgbClr val="0070C0"/>
                </a:solidFill>
                <a:latin typeface="Calibri"/>
                <a:ea typeface="Calibri"/>
                <a:cs typeface="Calibri"/>
                <a:sym typeface="Calibri"/>
              </a:rPr>
              <a:t>Some artists create art to make people aware of good and bad things happening in the world around them. Art can be figurative or abstract.Artists try out different combinations of collage materials to create the effect they want.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chemeClr val="dk1"/>
                </a:solidFill>
                <a:latin typeface="Calibri"/>
                <a:ea typeface="Calibri"/>
                <a:cs typeface="Calibri"/>
                <a:sym typeface="Calibri"/>
              </a:rPr>
              <a:t> </a:t>
            </a:r>
            <a:r>
              <a:rPr b="1" i="0" lang="en-GB" sz="950" u="none" cap="none" strike="noStrike">
                <a:solidFill>
                  <a:srgbClr val="31859B"/>
                </a:solidFill>
                <a:latin typeface="Calibri"/>
                <a:ea typeface="Calibri"/>
                <a:cs typeface="Calibri"/>
                <a:sym typeface="Calibri"/>
              </a:rPr>
              <a:t>Evaluating and analysing:</a:t>
            </a:r>
            <a:r>
              <a:rPr b="0" i="0" lang="en-GB" sz="950" u="none" cap="none" strike="noStrike">
                <a:solidFill>
                  <a:srgbClr val="31859B"/>
                </a:solidFill>
                <a:latin typeface="Calibri"/>
                <a:ea typeface="Calibri"/>
                <a:cs typeface="Calibri"/>
                <a:sym typeface="Calibri"/>
              </a:rPr>
              <a:t> People use art to tell stories. People make art about things that are important to them. People make art to share their feelings and help others understand something</a:t>
            </a:r>
            <a:r>
              <a:rPr b="0" i="0" lang="en-GB" sz="900" u="none" cap="none" strike="noStrike">
                <a:solidFill>
                  <a:srgbClr val="31859B"/>
                </a:solidFill>
                <a:latin typeface="Calibri"/>
                <a:ea typeface="Calibri"/>
                <a:cs typeface="Calibri"/>
                <a:sym typeface="Calibri"/>
              </a:rPr>
              <a:t>.</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534" name="Google Shape;534;p40"/>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535" name="Google Shape;535;p40"/>
          <p:cNvSpPr/>
          <p:nvPr/>
        </p:nvSpPr>
        <p:spPr>
          <a:xfrm>
            <a:off x="6804248" y="3652567"/>
            <a:ext cx="2160240" cy="2800769"/>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Which of these colours is not a secondary colour – orange, purple, 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Which word would we use to describe how a surface feels?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Which painting tools would help you to create texture?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Finish this sentece, Collage 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Name an artist that uses collage as their main artistic media.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What is the difference between figurative and abstract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36" name="Google Shape;536;p40"/>
          <p:cNvPicPr preferRelativeResize="0"/>
          <p:nvPr/>
        </p:nvPicPr>
        <p:blipFill rotWithShape="1">
          <a:blip r:embed="rId5">
            <a:alphaModFix/>
          </a:blip>
          <a:srcRect b="0" l="0" r="0" t="0"/>
          <a:stretch/>
        </p:blipFill>
        <p:spPr>
          <a:xfrm>
            <a:off x="364904" y="249306"/>
            <a:ext cx="1600386" cy="719329"/>
          </a:xfrm>
          <a:prstGeom prst="rect">
            <a:avLst/>
          </a:prstGeom>
          <a:noFill/>
          <a:ln>
            <a:noFill/>
          </a:ln>
        </p:spPr>
      </p:pic>
      <p:pic>
        <p:nvPicPr>
          <p:cNvPr id="537" name="Google Shape;537;p40"/>
          <p:cNvPicPr preferRelativeResize="0"/>
          <p:nvPr/>
        </p:nvPicPr>
        <p:blipFill rotWithShape="1">
          <a:blip r:embed="rId6">
            <a:alphaModFix/>
          </a:blip>
          <a:srcRect b="0" l="0" r="0" t="0"/>
          <a:stretch/>
        </p:blipFill>
        <p:spPr>
          <a:xfrm>
            <a:off x="5292080" y="1556792"/>
            <a:ext cx="3558006" cy="185076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41"/>
          <p:cNvPicPr preferRelativeResize="0"/>
          <p:nvPr/>
        </p:nvPicPr>
        <p:blipFill rotWithShape="1">
          <a:blip r:embed="rId3">
            <a:alphaModFix/>
          </a:blip>
          <a:srcRect b="0" l="0" r="0" t="0"/>
          <a:stretch/>
        </p:blipFill>
        <p:spPr>
          <a:xfrm>
            <a:off x="167361" y="260648"/>
            <a:ext cx="8809280" cy="648072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42"/>
          <p:cNvPicPr preferRelativeResize="0"/>
          <p:nvPr/>
        </p:nvPicPr>
        <p:blipFill rotWithShape="1">
          <a:blip r:embed="rId3">
            <a:alphaModFix/>
          </a:blip>
          <a:srcRect b="0" l="0" r="0" t="0"/>
          <a:stretch/>
        </p:blipFill>
        <p:spPr>
          <a:xfrm>
            <a:off x="179512" y="404664"/>
            <a:ext cx="8843598" cy="612068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3"/>
          <p:cNvSpPr txBox="1"/>
          <p:nvPr/>
        </p:nvSpPr>
        <p:spPr>
          <a:xfrm>
            <a:off x="1977825" y="545557"/>
            <a:ext cx="4404900" cy="469800"/>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Spring 2  </a:t>
            </a:r>
            <a:r>
              <a:rPr b="1" i="0" lang="en-GB" sz="2000" u="none" cap="none" strike="noStrike">
                <a:solidFill>
                  <a:srgbClr val="000000"/>
                </a:solidFill>
                <a:latin typeface="Ruluko"/>
                <a:ea typeface="Ruluko"/>
                <a:cs typeface="Ruluko"/>
                <a:sym typeface="Ruluko"/>
              </a:rPr>
              <a:t>Prehistoric Painting</a:t>
            </a:r>
            <a:endParaRPr b="1" i="0" sz="2000" u="none" cap="none" strike="noStrike">
              <a:solidFill>
                <a:srgbClr val="000000"/>
              </a:solidFill>
              <a:latin typeface="Ruluko"/>
              <a:ea typeface="Ruluko"/>
              <a:cs typeface="Ruluko"/>
              <a:sym typeface="Ruluko"/>
            </a:endParaRPr>
          </a:p>
        </p:txBody>
      </p:sp>
      <p:sp>
        <p:nvSpPr>
          <p:cNvPr id="553" name="Google Shape;553;p43"/>
          <p:cNvSpPr/>
          <p:nvPr/>
        </p:nvSpPr>
        <p:spPr>
          <a:xfrm>
            <a:off x="107500" y="1082575"/>
            <a:ext cx="4543200" cy="27786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33CC"/>
                </a:solidFill>
                <a:latin typeface="Calibri"/>
                <a:ea typeface="Calibri"/>
                <a:cs typeface="Calibri"/>
                <a:sym typeface="Calibri"/>
              </a:rPr>
              <a:t>Generating ideas: </a:t>
            </a:r>
            <a:r>
              <a:rPr b="0" i="0" lang="en-GB" sz="1000" u="none" cap="none" strike="noStrike">
                <a:solidFill>
                  <a:srgbClr val="FF33CC"/>
                </a:solidFill>
                <a:latin typeface="Calibri"/>
                <a:ea typeface="Calibri"/>
                <a:cs typeface="Calibri"/>
                <a:sym typeface="Calibri"/>
              </a:rPr>
              <a:t>Generate ideas from a range of stimuli and </a:t>
            </a:r>
            <a:r>
              <a:rPr b="0" i="0" lang="en-GB" sz="900" u="none" cap="none" strike="noStrike">
                <a:solidFill>
                  <a:srgbClr val="FF33CC"/>
                </a:solidFill>
                <a:latin typeface="Calibri"/>
                <a:ea typeface="Calibri"/>
                <a:cs typeface="Calibri"/>
                <a:sym typeface="Calibri"/>
              </a:rPr>
              <a:t>carry out simple research and evaluation as part of the making process.</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 Use sketchbooks for a wider range of purposes, for example recording things using drawing and annotations, planning and taking next steps in a making process.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tonal shading and starting to apply an understanding of shape to communicate form and proportion. Confidently use a range of materials and tools, selecting and using these appropriately with more independence.</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Discuss how artists produced art in the past and understand the influence and impact of their methods and styles on art today, using their own experiences and historical evidence. Understand the limitations of tools and materials and be able to experiment within more than one medium and with tools to create textural effects.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205867"/>
                </a:solidFill>
                <a:latin typeface="Calibri"/>
                <a:ea typeface="Calibri"/>
                <a:cs typeface="Calibri"/>
                <a:sym typeface="Calibri"/>
              </a:rPr>
              <a:t>Evaluating and analysing:</a:t>
            </a:r>
            <a:r>
              <a:rPr b="0" i="0" lang="en-GB" sz="900" u="none" cap="none" strike="noStrike">
                <a:solidFill>
                  <a:srgbClr val="205867"/>
                </a:solidFill>
                <a:latin typeface="Calibri"/>
                <a:ea typeface="Calibri"/>
                <a:cs typeface="Calibri"/>
                <a:sym typeface="Calibri"/>
              </a:rPr>
              <a:t> Confidently explain their ideas and opinions about their own and others’ artwork, with an understanding of the breadth of what art can be and that there are many ways to make art. Discuss and begin to interpret meaning and purpose of artwork, understanding how artists can use art to communicate.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pic>
        <p:nvPicPr>
          <p:cNvPr id="554" name="Google Shape;554;p43"/>
          <p:cNvPicPr preferRelativeResize="0"/>
          <p:nvPr/>
        </p:nvPicPr>
        <p:blipFill rotWithShape="1">
          <a:blip r:embed="rId3">
            <a:alphaModFix/>
          </a:blip>
          <a:srcRect b="0" l="0" r="0" t="0"/>
          <a:stretch/>
        </p:blipFill>
        <p:spPr>
          <a:xfrm>
            <a:off x="7914650" y="411300"/>
            <a:ext cx="756967" cy="568600"/>
          </a:xfrm>
          <a:prstGeom prst="rect">
            <a:avLst/>
          </a:prstGeom>
          <a:noFill/>
          <a:ln>
            <a:noFill/>
          </a:ln>
        </p:spPr>
      </p:pic>
      <p:sp>
        <p:nvSpPr>
          <p:cNvPr id="555" name="Google Shape;555;p43"/>
          <p:cNvSpPr/>
          <p:nvPr/>
        </p:nvSpPr>
        <p:spPr>
          <a:xfrm>
            <a:off x="107500" y="3718550"/>
            <a:ext cx="5184600" cy="3094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Colour: </a:t>
            </a:r>
            <a:r>
              <a:rPr b="0" i="0" lang="en-GB" sz="900" u="none" cap="none" strike="noStrike">
                <a:solidFill>
                  <a:srgbClr val="974806"/>
                </a:solidFill>
                <a:latin typeface="Calibri"/>
                <a:ea typeface="Calibri"/>
                <a:cs typeface="Calibri"/>
                <a:sym typeface="Calibri"/>
              </a:rPr>
              <a:t>Paint colours can be mixed using natural substances, and that prehistoric peoples used these paints.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Negative shapes show the space around and between objects.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Line:</a:t>
            </a:r>
            <a:r>
              <a:rPr b="0" i="0" lang="en-GB" sz="900" u="none" cap="none" strike="noStrike">
                <a:solidFill>
                  <a:srgbClr val="974806"/>
                </a:solidFill>
                <a:latin typeface="Calibri"/>
                <a:ea typeface="Calibri"/>
                <a:cs typeface="Calibri"/>
                <a:sym typeface="Calibri"/>
              </a:rPr>
              <a:t> Using different tools or using the same tool in different ways can create different types of 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Texture: </a:t>
            </a:r>
            <a:r>
              <a:rPr b="0" i="0" lang="en-GB" sz="900" u="none" cap="none" strike="noStrike">
                <a:solidFill>
                  <a:srgbClr val="974806"/>
                </a:solidFill>
                <a:latin typeface="Calibri"/>
                <a:ea typeface="Calibri"/>
                <a:cs typeface="Calibri"/>
                <a:sym typeface="Calibri"/>
              </a:rPr>
              <a:t>Texture in an artwork can be real (what the surface actually feels like) or a surface can be made to appear textured.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How to use simple shapes to scale up a drawing to make it bigger.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make a cave wall surface and  paint on a rough surface.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make a negative and positive image. How to create a textured background using charcoal and chalk.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use natural objects to make tools to paint with. How to make natural paints using natural materials. How to create different textures using different parts of a brush. How to use colour mixing to make natural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a:t>
            </a:r>
            <a:r>
              <a:rPr b="0" i="0" lang="en-GB" sz="900" u="none" cap="none" strike="noStrike">
                <a:solidFill>
                  <a:srgbClr val="0070C0"/>
                </a:solidFill>
                <a:latin typeface="Calibri"/>
                <a:ea typeface="Calibri"/>
                <a:cs typeface="Calibri"/>
                <a:sym typeface="Calibri"/>
              </a:rPr>
              <a:t> Art from the past can give us clues about what it was like to live at that time. Artists have different materials available to them depending on when they live in history. Artists can make their own tools. Artists experiment with different tools and materials to create texture. Artists make decisions about how their work will be displayed.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 </a:t>
            </a:r>
            <a:r>
              <a:rPr b="0" i="0" lang="en-GB" sz="900" u="none" cap="none" strike="noStrike">
                <a:solidFill>
                  <a:srgbClr val="31859B"/>
                </a:solidFill>
                <a:latin typeface="Calibri"/>
                <a:ea typeface="Calibri"/>
                <a:cs typeface="Calibri"/>
                <a:sym typeface="Calibri"/>
              </a:rPr>
              <a:t>Artists make art in more than one way. People use art to tell stories and communicate. People use art to help explain or teach things. One artwork can have several meanings.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556" name="Google Shape;556;p43"/>
          <p:cNvPicPr preferRelativeResize="0"/>
          <p:nvPr/>
        </p:nvPicPr>
        <p:blipFill rotWithShape="1">
          <a:blip r:embed="rId4">
            <a:alphaModFix/>
          </a:blip>
          <a:srcRect b="0" l="0" r="0" t="0"/>
          <a:stretch/>
        </p:blipFill>
        <p:spPr>
          <a:xfrm>
            <a:off x="6382725" y="384825"/>
            <a:ext cx="1192085" cy="606700"/>
          </a:xfrm>
          <a:prstGeom prst="rect">
            <a:avLst/>
          </a:prstGeom>
          <a:noFill/>
          <a:ln>
            <a:noFill/>
          </a:ln>
        </p:spPr>
      </p:pic>
      <p:sp>
        <p:nvSpPr>
          <p:cNvPr id="557" name="Google Shape;557;p43"/>
          <p:cNvSpPr/>
          <p:nvPr/>
        </p:nvSpPr>
        <p:spPr>
          <a:xfrm>
            <a:off x="5409624" y="3861048"/>
            <a:ext cx="3440461" cy="278897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Why were coloured paints limited in pre-historic times?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Name 3 materials that could be used to create art in prehistoric times.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Name a colour that would not have been easy to mix in prehistoric times.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a pigment?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happens to paint if you add more water?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When you make  a drawing bigger, this is called…?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58" name="Google Shape;558;p43"/>
          <p:cNvPicPr preferRelativeResize="0"/>
          <p:nvPr/>
        </p:nvPicPr>
        <p:blipFill rotWithShape="1">
          <a:blip r:embed="rId5">
            <a:alphaModFix/>
          </a:blip>
          <a:srcRect b="0" l="0" r="0" t="0"/>
          <a:stretch/>
        </p:blipFill>
        <p:spPr>
          <a:xfrm>
            <a:off x="174404" y="411306"/>
            <a:ext cx="1600386" cy="606682"/>
          </a:xfrm>
          <a:prstGeom prst="rect">
            <a:avLst/>
          </a:prstGeom>
          <a:noFill/>
          <a:ln>
            <a:noFill/>
          </a:ln>
        </p:spPr>
      </p:pic>
      <p:pic>
        <p:nvPicPr>
          <p:cNvPr id="559" name="Google Shape;559;p43"/>
          <p:cNvPicPr preferRelativeResize="0"/>
          <p:nvPr/>
        </p:nvPicPr>
        <p:blipFill rotWithShape="1">
          <a:blip r:embed="rId6">
            <a:alphaModFix/>
          </a:blip>
          <a:srcRect b="0" l="0" r="0" t="0"/>
          <a:stretch/>
        </p:blipFill>
        <p:spPr>
          <a:xfrm>
            <a:off x="4777750" y="1592300"/>
            <a:ext cx="3970725" cy="14658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44"/>
          <p:cNvPicPr preferRelativeResize="0"/>
          <p:nvPr/>
        </p:nvPicPr>
        <p:blipFill rotWithShape="1">
          <a:blip r:embed="rId3">
            <a:alphaModFix/>
          </a:blip>
          <a:srcRect b="0" l="0" r="0" t="0"/>
          <a:stretch/>
        </p:blipFill>
        <p:spPr>
          <a:xfrm>
            <a:off x="251520" y="692696"/>
            <a:ext cx="8640960" cy="560948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45"/>
          <p:cNvPicPr preferRelativeResize="0"/>
          <p:nvPr/>
        </p:nvPicPr>
        <p:blipFill rotWithShape="1">
          <a:blip r:embed="rId3">
            <a:alphaModFix/>
          </a:blip>
          <a:srcRect b="0" l="0" r="0" t="0"/>
          <a:stretch/>
        </p:blipFill>
        <p:spPr>
          <a:xfrm>
            <a:off x="179512" y="692696"/>
            <a:ext cx="8712968" cy="583264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000000"/>
              </a:buClr>
              <a:buSzPct val="100000"/>
              <a:buFont typeface="Ruluko"/>
              <a:buNone/>
            </a:pPr>
            <a:r>
              <a:rPr b="1" lang="en-GB">
                <a:solidFill>
                  <a:srgbClr val="000000"/>
                </a:solidFill>
                <a:latin typeface="Ruluko"/>
                <a:ea typeface="Ruluko"/>
                <a:cs typeface="Ruluko"/>
                <a:sym typeface="Ruluko"/>
              </a:rPr>
              <a:t>Year 3; Spring 2  </a:t>
            </a:r>
            <a:r>
              <a:rPr b="1" lang="en-GB">
                <a:solidFill>
                  <a:srgbClr val="000000"/>
                </a:solidFill>
              </a:rPr>
              <a:t>Prehistoric Painting</a:t>
            </a:r>
            <a:endParaRPr b="1">
              <a:solidFill>
                <a:srgbClr val="000000"/>
              </a:solidFill>
            </a:endParaRPr>
          </a:p>
        </p:txBody>
      </p:sp>
      <p:sp>
        <p:nvSpPr>
          <p:cNvPr id="575" name="Google Shape;575;p46"/>
          <p:cNvSpPr/>
          <p:nvPr/>
        </p:nvSpPr>
        <p:spPr>
          <a:xfrm>
            <a:off x="467544" y="1484784"/>
            <a:ext cx="4572000" cy="40934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Recognise the processes involved in creating prehistoric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Explain approximately how many years ago prehistoric art was produced.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simple shapes to build initial sketches.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large scale copy of a small sketch.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charcoal to recreate the style of cave artists.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Demonstrate good understanding of colour mixing with natural pigments.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Discuss the differences between prehistoric and modern paint.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Make choices about equipment or paint to recreate features of prehistoric art, experimenting with colours and textures.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Successfully make positive and negative handprints in a range of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Apply their knowledge of colour mixing to make natural colours.</a:t>
            </a:r>
            <a:endParaRPr b="0" i="0" sz="1400" u="none" cap="none" strike="noStrike">
              <a:solidFill>
                <a:schemeClr val="dk1"/>
              </a:solidFill>
              <a:latin typeface="Calibri"/>
              <a:ea typeface="Calibri"/>
              <a:cs typeface="Calibri"/>
              <a:sym typeface="Calibri"/>
            </a:endParaRPr>
          </a:p>
        </p:txBody>
      </p:sp>
      <p:pic>
        <p:nvPicPr>
          <p:cNvPr id="576" name="Google Shape;576;p46"/>
          <p:cNvPicPr preferRelativeResize="0"/>
          <p:nvPr/>
        </p:nvPicPr>
        <p:blipFill rotWithShape="1">
          <a:blip r:embed="rId3">
            <a:alphaModFix/>
          </a:blip>
          <a:srcRect b="0" l="0" r="0" t="0"/>
          <a:stretch/>
        </p:blipFill>
        <p:spPr>
          <a:xfrm>
            <a:off x="6084168" y="1407614"/>
            <a:ext cx="1917576" cy="438869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7"/>
          <p:cNvSpPr txBox="1"/>
          <p:nvPr/>
        </p:nvSpPr>
        <p:spPr>
          <a:xfrm>
            <a:off x="2066725"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Autumn 2  </a:t>
            </a:r>
            <a:r>
              <a:rPr b="1" i="0" lang="en-GB" sz="2000" u="none" cap="none" strike="noStrike">
                <a:solidFill>
                  <a:srgbClr val="000000"/>
                </a:solidFill>
                <a:latin typeface="Calibri"/>
                <a:ea typeface="Calibri"/>
                <a:cs typeface="Calibri"/>
                <a:sym typeface="Calibri"/>
              </a:rPr>
              <a:t>Light and Dark</a:t>
            </a:r>
            <a:endParaRPr b="1" i="0" sz="2000" u="none" cap="none" strike="noStrike">
              <a:solidFill>
                <a:srgbClr val="000000"/>
              </a:solidFill>
              <a:latin typeface="Calibri"/>
              <a:ea typeface="Calibri"/>
              <a:cs typeface="Calibri"/>
              <a:sym typeface="Calibri"/>
            </a:endParaRPr>
          </a:p>
        </p:txBody>
      </p:sp>
      <p:sp>
        <p:nvSpPr>
          <p:cNvPr id="582" name="Google Shape;582;p47"/>
          <p:cNvSpPr/>
          <p:nvPr/>
        </p:nvSpPr>
        <p:spPr>
          <a:xfrm>
            <a:off x="107504" y="1082568"/>
            <a:ext cx="4752528" cy="2346432"/>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 </a:t>
            </a:r>
            <a:r>
              <a:rPr b="0" i="0" lang="en-GB" sz="900" u="none" cap="none" strike="noStrike">
                <a:solidFill>
                  <a:srgbClr val="FF33CC"/>
                </a:solidFill>
                <a:latin typeface="Calibri"/>
                <a:ea typeface="Calibri"/>
                <a:cs typeface="Calibri"/>
                <a:sym typeface="Calibri"/>
              </a:rPr>
              <a:t>Generate ideas from a range of stimuli, using research and evaluation of techniques to develop their ideas and plan more purposefully for an outcome.</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 Use sketchbooks for a wider range of purposes, for example, recording things using drawing and annotations, planning and taking the next steps in a making process.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 </a:t>
            </a:r>
            <a:r>
              <a:rPr b="0" i="0" lang="en-GB" sz="900" u="none" cap="none" strike="noStrike">
                <a:solidFill>
                  <a:srgbClr val="E36C09"/>
                </a:solidFill>
                <a:latin typeface="Calibri"/>
                <a:ea typeface="Calibri"/>
                <a:cs typeface="Calibri"/>
                <a:sym typeface="Calibri"/>
              </a:rPr>
              <a:t>Demonstrate greater skill and control when drawing and painting to depict forms, such as showing an awareness of proportion and being able to create 3D effects.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Apply observational skills, showing a greater awareness of composition and demonstrating the beginnings of an individual style.</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Use subject vocabulary confidently to describe and compare creative works. Understand how artists use art to convey messages through the choices they make.</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 :</a:t>
            </a:r>
            <a:r>
              <a:rPr b="0" i="0" lang="en-GB" sz="900" u="none" cap="none" strike="noStrike">
                <a:solidFill>
                  <a:srgbClr val="31859B"/>
                </a:solidFill>
                <a:latin typeface="Calibri"/>
                <a:ea typeface="Calibri"/>
                <a:cs typeface="Calibri"/>
                <a:sym typeface="Calibri"/>
              </a:rPr>
              <a:t>Use more complex vocabulary when discussing their own and others’ art. Discuss art, considering how it can affect the lives of the viewers or users of the piece. Evaluate their work more regularly and independently during the planning and making process.</a:t>
            </a:r>
            <a:endParaRPr b="1" i="0" sz="1200" u="none" cap="none" strike="noStrike">
              <a:solidFill>
                <a:srgbClr val="31859B"/>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83" name="Google Shape;583;p47"/>
          <p:cNvSpPr/>
          <p:nvPr/>
        </p:nvSpPr>
        <p:spPr>
          <a:xfrm>
            <a:off x="4932040" y="1063659"/>
            <a:ext cx="3918046"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584" name="Google Shape;584;p47"/>
          <p:cNvSpPr/>
          <p:nvPr/>
        </p:nvSpPr>
        <p:spPr>
          <a:xfrm>
            <a:off x="4932040" y="3652568"/>
            <a:ext cx="1477510"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Audrey Flack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Clara Peeters</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Ruluko"/>
                <a:ea typeface="Ruluko"/>
                <a:cs typeface="Ruluko"/>
                <a:sym typeface="Ruluko"/>
              </a:rPr>
              <a:t>Georges Seurat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585" name="Google Shape;585;p4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586" name="Google Shape;586;p47"/>
          <p:cNvSpPr/>
          <p:nvPr/>
        </p:nvSpPr>
        <p:spPr>
          <a:xfrm>
            <a:off x="107504" y="3607404"/>
            <a:ext cx="4752528" cy="324036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Colour:</a:t>
            </a:r>
            <a:r>
              <a:rPr b="0" i="0" lang="en-GB" sz="900" u="none" cap="none" strike="noStrike">
                <a:solidFill>
                  <a:srgbClr val="974806"/>
                </a:solidFill>
                <a:latin typeface="Calibri"/>
                <a:ea typeface="Calibri"/>
                <a:cs typeface="Calibri"/>
                <a:sym typeface="Calibri"/>
              </a:rPr>
              <a:t> Adding black to a colour creates a shade.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Colour:</a:t>
            </a:r>
            <a:r>
              <a:rPr b="0" i="0" lang="en-GB" sz="900" u="none" cap="none" strike="noStrike">
                <a:solidFill>
                  <a:srgbClr val="974806"/>
                </a:solidFill>
                <a:latin typeface="Calibri"/>
                <a:ea typeface="Calibri"/>
                <a:cs typeface="Calibri"/>
                <a:sym typeface="Calibri"/>
              </a:rPr>
              <a:t> Adding white to a colour creates a tint.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Using lighter and darker tints and shades of a colour can create a 3D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Tone: </a:t>
            </a:r>
            <a:r>
              <a:rPr b="0" i="0" lang="en-GB" sz="900" u="none" cap="none" strike="noStrike">
                <a:solidFill>
                  <a:srgbClr val="974806"/>
                </a:solidFill>
                <a:latin typeface="Calibri"/>
                <a:ea typeface="Calibri"/>
                <a:cs typeface="Calibri"/>
                <a:sym typeface="Calibri"/>
              </a:rPr>
              <a:t>Using lighter and darker tints and shades of a colour can create a 3D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Tone: </a:t>
            </a:r>
            <a:r>
              <a:rPr b="0" i="0" lang="en-GB" sz="900" u="none" cap="none" strike="noStrike">
                <a:solidFill>
                  <a:srgbClr val="974806"/>
                </a:solidFill>
                <a:latin typeface="Calibri"/>
                <a:ea typeface="Calibri"/>
                <a:cs typeface="Calibri"/>
                <a:sym typeface="Calibri"/>
              </a:rPr>
              <a:t>Tone can be used to create contrast in an artwork.</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mix a tint and a shade by adding black or white.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use tints and shades of a colour to create a 3D effect when painting.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apply paint using different techniques e.g. stippling, dabbing,  washing.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choose suitable painting 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arrange objects to create a still-life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plan a painting by drawing first.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organise painting equipment independently, making choices about tools and materials.</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endParaRPr b="0" i="0" sz="900" u="none" cap="none" strike="noStrike">
              <a:solidFill>
                <a:srgbClr val="31859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Artists make choices about what, how and where they create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Artworks can fit more than one genre.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Art is influenced by the time and place it was made, and this affects how people interpret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Artists may hide messages or meaning in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587" name="Google Shape;587;p4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588" name="Google Shape;588;p47"/>
          <p:cNvSpPr/>
          <p:nvPr/>
        </p:nvSpPr>
        <p:spPr>
          <a:xfrm>
            <a:off x="6550022" y="3652567"/>
            <a:ext cx="2300064" cy="2787591"/>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do you make a shade of a colour?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do you make a tinit of a colour?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Why do artists use tints and shades in heir paintings?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Describe what the stipplinng process is when painting.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paiting technique didthe artits Georges Seurat use in his paitings?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Composition means …?</a:t>
            </a:r>
            <a:endParaRPr b="1" i="0" sz="1200" u="none" cap="none" strike="noStrike">
              <a:solidFill>
                <a:srgbClr val="000000"/>
              </a:solidFill>
              <a:latin typeface="Ruluko"/>
              <a:ea typeface="Ruluko"/>
              <a:cs typeface="Ruluko"/>
              <a:sym typeface="Ruluko"/>
            </a:endParaRPr>
          </a:p>
        </p:txBody>
      </p:sp>
      <p:pic>
        <p:nvPicPr>
          <p:cNvPr id="589" name="Google Shape;589;p47"/>
          <p:cNvPicPr preferRelativeResize="0"/>
          <p:nvPr/>
        </p:nvPicPr>
        <p:blipFill rotWithShape="1">
          <a:blip r:embed="rId5">
            <a:alphaModFix/>
          </a:blip>
          <a:srcRect b="0" l="0" r="0" t="0"/>
          <a:stretch/>
        </p:blipFill>
        <p:spPr>
          <a:xfrm>
            <a:off x="364904" y="249306"/>
            <a:ext cx="1600386" cy="719329"/>
          </a:xfrm>
          <a:prstGeom prst="rect">
            <a:avLst/>
          </a:prstGeom>
          <a:noFill/>
          <a:ln>
            <a:noFill/>
          </a:ln>
        </p:spPr>
      </p:pic>
      <p:pic>
        <p:nvPicPr>
          <p:cNvPr id="590" name="Google Shape;590;p47"/>
          <p:cNvPicPr preferRelativeResize="0"/>
          <p:nvPr/>
        </p:nvPicPr>
        <p:blipFill rotWithShape="1">
          <a:blip r:embed="rId6">
            <a:alphaModFix/>
          </a:blip>
          <a:srcRect b="0" l="0" r="0" t="0"/>
          <a:stretch/>
        </p:blipFill>
        <p:spPr>
          <a:xfrm>
            <a:off x="5076056" y="1404752"/>
            <a:ext cx="3677824" cy="202424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48"/>
          <p:cNvPicPr preferRelativeResize="0"/>
          <p:nvPr/>
        </p:nvPicPr>
        <p:blipFill rotWithShape="1">
          <a:blip r:embed="rId3">
            <a:alphaModFix/>
          </a:blip>
          <a:srcRect b="0" l="0" r="0" t="0"/>
          <a:stretch/>
        </p:blipFill>
        <p:spPr>
          <a:xfrm>
            <a:off x="251519" y="188640"/>
            <a:ext cx="8712969" cy="612068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49"/>
          <p:cNvPicPr preferRelativeResize="0"/>
          <p:nvPr/>
        </p:nvPicPr>
        <p:blipFill rotWithShape="1">
          <a:blip r:embed="rId3">
            <a:alphaModFix/>
          </a:blip>
          <a:srcRect b="0" l="0" r="0" t="0"/>
          <a:stretch/>
        </p:blipFill>
        <p:spPr>
          <a:xfrm>
            <a:off x="179512" y="332656"/>
            <a:ext cx="8712968" cy="57811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g3e2bea0e383_1_46"/>
          <p:cNvPicPr preferRelativeResize="0"/>
          <p:nvPr/>
        </p:nvPicPr>
        <p:blipFill>
          <a:blip r:embed="rId3">
            <a:alphaModFix/>
          </a:blip>
          <a:stretch>
            <a:fillRect/>
          </a:stretch>
        </p:blipFill>
        <p:spPr>
          <a:xfrm>
            <a:off x="152400" y="152400"/>
            <a:ext cx="8832849" cy="49625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50"/>
          <p:cNvSpPr txBox="1"/>
          <p:nvPr>
            <p:ph type="title"/>
          </p:nvPr>
        </p:nvSpPr>
        <p:spPr>
          <a:xfrm>
            <a:off x="457200" y="274638"/>
            <a:ext cx="850728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3600"/>
              <a:buFont typeface="Ruluko"/>
              <a:buNone/>
            </a:pPr>
            <a:r>
              <a:rPr b="1" lang="en-GB" sz="3600">
                <a:solidFill>
                  <a:srgbClr val="000000"/>
                </a:solidFill>
                <a:latin typeface="Ruluko"/>
                <a:ea typeface="Ruluko"/>
                <a:cs typeface="Ruluko"/>
                <a:sym typeface="Ruluko"/>
              </a:rPr>
              <a:t>Year 4; Autumn 2  </a:t>
            </a:r>
            <a:r>
              <a:rPr b="1" lang="en-GB" sz="3600">
                <a:solidFill>
                  <a:srgbClr val="000000"/>
                </a:solidFill>
              </a:rPr>
              <a:t>Light and Dark</a:t>
            </a:r>
            <a:endParaRPr b="1" sz="3600">
              <a:solidFill>
                <a:srgbClr val="000000"/>
              </a:solidFill>
            </a:endParaRPr>
          </a:p>
        </p:txBody>
      </p:sp>
      <p:sp>
        <p:nvSpPr>
          <p:cNvPr id="606" name="Google Shape;606;p50"/>
          <p:cNvSpPr/>
          <p:nvPr/>
        </p:nvSpPr>
        <p:spPr>
          <a:xfrm>
            <a:off x="467544" y="1484784"/>
            <a:ext cx="4333573" cy="40010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Share their ideas about a painting.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Describe the difference between a tint and a shade.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Mix tints and shades by adding black or white paint.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Discuss their real-life experiences of how colours can appear different.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tints and shades to paint an object in 3D.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Try different arrangements of objects for a composition, explaining their decisions.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Produce a clear sketch that reflects the arrangement of their objects.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final painting that shows an understanding of how colour can be used to show light and dark, and therefore show three dimensions.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Paint with care and control to make a still life with recognisable objects.</a:t>
            </a:r>
            <a:endParaRPr b="0" i="0" sz="1400" u="none" cap="none" strike="noStrike">
              <a:solidFill>
                <a:srgbClr val="000000"/>
              </a:solidFill>
              <a:latin typeface="Arial"/>
              <a:ea typeface="Arial"/>
              <a:cs typeface="Arial"/>
              <a:sym typeface="Arial"/>
            </a:endParaRPr>
          </a:p>
        </p:txBody>
      </p:sp>
      <p:pic>
        <p:nvPicPr>
          <p:cNvPr id="607" name="Google Shape;607;p50"/>
          <p:cNvPicPr preferRelativeResize="0"/>
          <p:nvPr/>
        </p:nvPicPr>
        <p:blipFill rotWithShape="1">
          <a:blip r:embed="rId3">
            <a:alphaModFix/>
          </a:blip>
          <a:srcRect b="0" l="0" r="0" t="0"/>
          <a:stretch/>
        </p:blipFill>
        <p:spPr>
          <a:xfrm>
            <a:off x="6906142" y="1268760"/>
            <a:ext cx="2058345" cy="5137426"/>
          </a:xfrm>
          <a:prstGeom prst="rect">
            <a:avLst/>
          </a:prstGeom>
          <a:noFill/>
          <a:ln>
            <a:noFill/>
          </a:ln>
        </p:spPr>
      </p:pic>
      <p:pic>
        <p:nvPicPr>
          <p:cNvPr id="608" name="Google Shape;608;p50"/>
          <p:cNvPicPr preferRelativeResize="0"/>
          <p:nvPr/>
        </p:nvPicPr>
        <p:blipFill rotWithShape="1">
          <a:blip r:embed="rId4">
            <a:alphaModFix/>
          </a:blip>
          <a:srcRect b="0" l="0" r="0" t="0"/>
          <a:stretch/>
        </p:blipFill>
        <p:spPr>
          <a:xfrm>
            <a:off x="4801117" y="1951523"/>
            <a:ext cx="2105025" cy="37719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51"/>
          <p:cNvPicPr preferRelativeResize="0"/>
          <p:nvPr/>
        </p:nvPicPr>
        <p:blipFill rotWithShape="1">
          <a:blip r:embed="rId3">
            <a:alphaModFix/>
          </a:blip>
          <a:srcRect b="0" l="0" r="0" t="0"/>
          <a:stretch/>
        </p:blipFill>
        <p:spPr>
          <a:xfrm>
            <a:off x="4524161" y="1259388"/>
            <a:ext cx="4536503" cy="2263998"/>
          </a:xfrm>
          <a:prstGeom prst="rect">
            <a:avLst/>
          </a:prstGeom>
          <a:noFill/>
          <a:ln>
            <a:noFill/>
          </a:ln>
        </p:spPr>
      </p:pic>
      <p:sp>
        <p:nvSpPr>
          <p:cNvPr id="614" name="Google Shape;614;p51"/>
          <p:cNvSpPr txBox="1"/>
          <p:nvPr/>
        </p:nvSpPr>
        <p:spPr>
          <a:xfrm>
            <a:off x="2066725"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Autumn 2  </a:t>
            </a:r>
            <a:r>
              <a:rPr b="1" i="0" lang="en-GB" sz="2000" u="none" cap="none" strike="noStrike">
                <a:solidFill>
                  <a:srgbClr val="000000"/>
                </a:solidFill>
                <a:latin typeface="Calibri"/>
                <a:ea typeface="Calibri"/>
                <a:cs typeface="Calibri"/>
                <a:sym typeface="Calibri"/>
              </a:rPr>
              <a:t>Portraits</a:t>
            </a:r>
            <a:endParaRPr b="1" i="0" sz="2000" u="none" cap="none" strike="noStrike">
              <a:solidFill>
                <a:srgbClr val="000000"/>
              </a:solidFill>
              <a:latin typeface="Calibri"/>
              <a:ea typeface="Calibri"/>
              <a:cs typeface="Calibri"/>
              <a:sym typeface="Calibri"/>
            </a:endParaRPr>
          </a:p>
        </p:txBody>
      </p:sp>
      <p:sp>
        <p:nvSpPr>
          <p:cNvPr id="615" name="Google Shape;615;p51"/>
          <p:cNvSpPr/>
          <p:nvPr/>
        </p:nvSpPr>
        <p:spPr>
          <a:xfrm>
            <a:off x="107504" y="968635"/>
            <a:ext cx="4416657" cy="299450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a:t>
            </a:r>
            <a:r>
              <a:rPr b="0" i="0" lang="en-GB" sz="900" u="none" cap="none" strike="noStrike">
                <a:solidFill>
                  <a:srgbClr val="FF33CC"/>
                </a:solidFill>
                <a:latin typeface="Calibri"/>
                <a:ea typeface="Calibri"/>
                <a:cs typeface="Calibri"/>
                <a:sym typeface="Calibri"/>
              </a:rPr>
              <a:t> Develop ideas more independently from their own research. Explore and record their plans, ideas and evaluations to develop their ideas towards an outcome.</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 Confidently use sketchbooks for purposes including recording observations and research, testing materials and working towards an outcome more independently.</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Work with a range of media with control in different ways to achieve different effects, including experimenting with the techniques used by other artists. Combine a wider range of media, e.g. photography and digital art effects.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Create in a more sustained way, revisiting artwork over time and applying their understanding of tone, texture, line, colour and form.</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Research and discuss the ideas and approaches of artists across a variety of disciplines, being able to describe how the cultural and historical context may have influenced their creative work. Discuss how artists create work with the intent to create an impact on the viewer. Consider what choices can be made in their own work to impact their viewer.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Discuss the processes used by themselves and by other artists, and describe the particular outcome achieved. Use their knowledge of tools, materials and processes to try alternative solutions and make improvements to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16" name="Google Shape;616;p51"/>
          <p:cNvSpPr/>
          <p:nvPr/>
        </p:nvSpPr>
        <p:spPr>
          <a:xfrm>
            <a:off x="4644008" y="1063659"/>
            <a:ext cx="4392487"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Vocabulary</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17" name="Google Shape;617;p51"/>
          <p:cNvSpPr/>
          <p:nvPr/>
        </p:nvSpPr>
        <p:spPr>
          <a:xfrm>
            <a:off x="4644008" y="3652568"/>
            <a:ext cx="1765541"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Chila Kumari Singh Burman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Derek O Boateng</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Njideka Akunyili Crosby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Vincent van Gogh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Frida Kahlo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618" name="Google Shape;618;p51"/>
          <p:cNvPicPr preferRelativeResize="0"/>
          <p:nvPr/>
        </p:nvPicPr>
        <p:blipFill rotWithShape="1">
          <a:blip r:embed="rId4">
            <a:alphaModFix/>
          </a:blip>
          <a:srcRect b="0" l="0" r="0" t="0"/>
          <a:stretch/>
        </p:blipFill>
        <p:spPr>
          <a:xfrm>
            <a:off x="7888834" y="257864"/>
            <a:ext cx="961252" cy="722045"/>
          </a:xfrm>
          <a:prstGeom prst="rect">
            <a:avLst/>
          </a:prstGeom>
          <a:noFill/>
          <a:ln>
            <a:noFill/>
          </a:ln>
        </p:spPr>
      </p:pic>
      <p:sp>
        <p:nvSpPr>
          <p:cNvPr id="619" name="Google Shape;619;p51"/>
          <p:cNvSpPr/>
          <p:nvPr/>
        </p:nvSpPr>
        <p:spPr>
          <a:xfrm>
            <a:off x="107504" y="3939457"/>
            <a:ext cx="4416658" cy="2918543"/>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Colour: </a:t>
            </a:r>
            <a:r>
              <a:rPr b="0" i="0" lang="en-GB" sz="900" u="none" cap="none" strike="noStrike">
                <a:solidFill>
                  <a:srgbClr val="974806"/>
                </a:solidFill>
                <a:latin typeface="Calibri"/>
                <a:ea typeface="Calibri"/>
                <a:cs typeface="Calibri"/>
                <a:sym typeface="Calibri"/>
              </a:rPr>
              <a:t>Artists use colour to create an atmosphere or to represent feelings in an artwork, for example by using warm or cool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Pattern: </a:t>
            </a:r>
            <a:r>
              <a:rPr b="0" i="0" lang="en-GB" sz="900" u="none" cap="none" strike="noStrike">
                <a:solidFill>
                  <a:srgbClr val="974806"/>
                </a:solidFill>
                <a:latin typeface="Calibri"/>
                <a:ea typeface="Calibri"/>
                <a:cs typeface="Calibri"/>
                <a:sym typeface="Calibri"/>
              </a:rPr>
              <a:t>Artists create pattern to add expressive detail to art works, for example Chila Kumari Singh Burman using small everyday objects to add detail to sculptures.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Tone: </a:t>
            </a:r>
            <a:r>
              <a:rPr b="0" i="0" lang="en-GB" sz="900" u="none" cap="none" strike="noStrike">
                <a:solidFill>
                  <a:srgbClr val="974806"/>
                </a:solidFill>
                <a:latin typeface="Calibri"/>
                <a:ea typeface="Calibri"/>
                <a:cs typeface="Calibri"/>
                <a:sym typeface="Calibri"/>
              </a:rPr>
              <a:t>Tone can help show the foreground and background in an artwork.</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develop a drawing into a painting .How to create a drawing using text as lines and tone. How to experiment with materials and create different backgrounds to draw onto.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use a photograph as a starting point for a mixed-media artwork. How to take an interesting portrait photograph, exploring different angles. How to adapt an image to create a new one. How to combine materials to create an effect. How to choose colours to represent an idea or atmosphere. How to develop a final composition from sketchbook ideas.</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Artists are influenced by what is going on around them; for example, culture, politics and technology. Artists use self-portraits to represent important things about themselves. Artists can choose their medium to create a particular effect on the viewer. Artists can combine materials; for example, digital imagery, with paint or print.</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 </a:t>
            </a:r>
            <a:r>
              <a:rPr b="0" i="0" lang="en-GB" sz="900" u="none" cap="none" strike="noStrike">
                <a:solidFill>
                  <a:srgbClr val="31859B"/>
                </a:solidFill>
                <a:latin typeface="Calibri"/>
                <a:ea typeface="Calibri"/>
                <a:cs typeface="Calibri"/>
                <a:sym typeface="Calibri"/>
              </a:rPr>
              <a:t>People make art to portray ideas about identity.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Talking about plans for artwork, or evaluating finished work, can help improve what artists create. Comparing artworks can help people understand them better.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620" name="Google Shape;620;p51"/>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621" name="Google Shape;621;p51"/>
          <p:cNvSpPr/>
          <p:nvPr/>
        </p:nvSpPr>
        <p:spPr>
          <a:xfrm>
            <a:off x="6550022" y="3652567"/>
            <a:ext cx="2300064" cy="2787591"/>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a portrait?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When an artists makes a drawing of theself – what is this called?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does mixed media mean?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materials  does the artist Chila Kumari Burman use to make mixed media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can colour choices represent in a self portrait?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could you use a photoraph in a mixed media self portrait?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622" name="Google Shape;622;p51"/>
          <p:cNvPicPr preferRelativeResize="0"/>
          <p:nvPr/>
        </p:nvPicPr>
        <p:blipFill rotWithShape="1">
          <a:blip r:embed="rId6">
            <a:alphaModFix/>
          </a:blip>
          <a:srcRect b="0" l="0" r="0" t="0"/>
          <a:stretch/>
        </p:blipFill>
        <p:spPr>
          <a:xfrm>
            <a:off x="364904" y="249306"/>
            <a:ext cx="1600386" cy="71932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52"/>
          <p:cNvPicPr preferRelativeResize="0"/>
          <p:nvPr/>
        </p:nvPicPr>
        <p:blipFill rotWithShape="1">
          <a:blip r:embed="rId3">
            <a:alphaModFix/>
          </a:blip>
          <a:srcRect b="0" l="0" r="0" t="0"/>
          <a:stretch/>
        </p:blipFill>
        <p:spPr>
          <a:xfrm>
            <a:off x="251520" y="260648"/>
            <a:ext cx="8705141" cy="597666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53"/>
          <p:cNvPicPr preferRelativeResize="0"/>
          <p:nvPr/>
        </p:nvPicPr>
        <p:blipFill rotWithShape="1">
          <a:blip r:embed="rId3">
            <a:alphaModFix/>
          </a:blip>
          <a:srcRect b="0" l="0" r="0" t="0"/>
          <a:stretch/>
        </p:blipFill>
        <p:spPr>
          <a:xfrm>
            <a:off x="251519" y="188640"/>
            <a:ext cx="8776150" cy="612068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4"/>
          <p:cNvSpPr txBox="1"/>
          <p:nvPr>
            <p:ph type="title"/>
          </p:nvPr>
        </p:nvSpPr>
        <p:spPr>
          <a:xfrm>
            <a:off x="457200" y="274638"/>
            <a:ext cx="850728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3600"/>
              <a:buFont typeface="Ruluko"/>
              <a:buNone/>
            </a:pPr>
            <a:r>
              <a:rPr b="1" lang="en-GB" sz="3600">
                <a:solidFill>
                  <a:srgbClr val="000000"/>
                </a:solidFill>
                <a:latin typeface="Ruluko"/>
                <a:ea typeface="Ruluko"/>
                <a:cs typeface="Ruluko"/>
                <a:sym typeface="Ruluko"/>
              </a:rPr>
              <a:t>Year 5; Autumn 2  </a:t>
            </a:r>
            <a:r>
              <a:rPr b="1" lang="en-GB" sz="3600">
                <a:solidFill>
                  <a:srgbClr val="000000"/>
                </a:solidFill>
              </a:rPr>
              <a:t>Portraits</a:t>
            </a:r>
            <a:endParaRPr b="1" sz="3600">
              <a:solidFill>
                <a:srgbClr val="000000"/>
              </a:solidFill>
            </a:endParaRPr>
          </a:p>
        </p:txBody>
      </p:sp>
      <p:sp>
        <p:nvSpPr>
          <p:cNvPr id="638" name="Google Shape;638;p54"/>
          <p:cNvSpPr/>
          <p:nvPr/>
        </p:nvSpPr>
        <p:spPr>
          <a:xfrm>
            <a:off x="467544" y="1484784"/>
            <a:ext cx="4333573" cy="47397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Outline a portrait drawing with words, varying the size, shape and placement of words to create interest.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Try a variety of materials and compositions for the backgrounds of their drawings.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Communicate to their partner what kind of photo portrait they want.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that they are making decisions about the position of a drawing on their background, trying multiple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successful print.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some Art vocabulary to talk about and compare portraits.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Identify key facts using a website as a reference.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Explain their opinion of an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Experiment with materials and techniques when adapting their photo portraits.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self-portrait that aims to represent something about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they have considered the effect created by their choice of materials and composition in their final piece.</a:t>
            </a:r>
            <a:endParaRPr b="0" i="0" sz="1400" u="none" cap="none" strike="noStrike">
              <a:solidFill>
                <a:srgbClr val="000000"/>
              </a:solidFill>
              <a:latin typeface="Arial"/>
              <a:ea typeface="Arial"/>
              <a:cs typeface="Arial"/>
              <a:sym typeface="Arial"/>
            </a:endParaRPr>
          </a:p>
        </p:txBody>
      </p:sp>
      <p:pic>
        <p:nvPicPr>
          <p:cNvPr id="639" name="Google Shape;639;p54"/>
          <p:cNvPicPr preferRelativeResize="0"/>
          <p:nvPr/>
        </p:nvPicPr>
        <p:blipFill rotWithShape="1">
          <a:blip r:embed="rId3">
            <a:alphaModFix/>
          </a:blip>
          <a:srcRect b="0" l="0" r="0" t="0"/>
          <a:stretch/>
        </p:blipFill>
        <p:spPr>
          <a:xfrm>
            <a:off x="4835082" y="1806600"/>
            <a:ext cx="2143125" cy="3838575"/>
          </a:xfrm>
          <a:prstGeom prst="rect">
            <a:avLst/>
          </a:prstGeom>
          <a:noFill/>
          <a:ln>
            <a:noFill/>
          </a:ln>
        </p:spPr>
      </p:pic>
      <p:pic>
        <p:nvPicPr>
          <p:cNvPr id="640" name="Google Shape;640;p54"/>
          <p:cNvPicPr preferRelativeResize="0"/>
          <p:nvPr/>
        </p:nvPicPr>
        <p:blipFill rotWithShape="1">
          <a:blip r:embed="rId4">
            <a:alphaModFix/>
          </a:blip>
          <a:srcRect b="0" l="0" r="0" t="0"/>
          <a:stretch/>
        </p:blipFill>
        <p:spPr>
          <a:xfrm>
            <a:off x="6876256" y="1791207"/>
            <a:ext cx="2133600" cy="37719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5"/>
          <p:cNvSpPr txBox="1"/>
          <p:nvPr/>
        </p:nvSpPr>
        <p:spPr>
          <a:xfrm>
            <a:off x="2066725"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Autumn 2  </a:t>
            </a:r>
            <a:r>
              <a:rPr b="1" i="0" lang="en-GB" sz="2000" u="none" cap="none" strike="noStrike">
                <a:solidFill>
                  <a:srgbClr val="000000"/>
                </a:solidFill>
                <a:latin typeface="Calibri"/>
                <a:ea typeface="Calibri"/>
                <a:cs typeface="Calibri"/>
                <a:sym typeface="Calibri"/>
              </a:rPr>
              <a:t>Artist Study</a:t>
            </a:r>
            <a:endParaRPr b="1" i="0" sz="2000" u="none" cap="none" strike="noStrike">
              <a:solidFill>
                <a:srgbClr val="000000"/>
              </a:solidFill>
              <a:latin typeface="Calibri"/>
              <a:ea typeface="Calibri"/>
              <a:cs typeface="Calibri"/>
              <a:sym typeface="Calibri"/>
            </a:endParaRPr>
          </a:p>
        </p:txBody>
      </p:sp>
      <p:sp>
        <p:nvSpPr>
          <p:cNvPr id="646" name="Google Shape;646;p55"/>
          <p:cNvSpPr/>
          <p:nvPr/>
        </p:nvSpPr>
        <p:spPr>
          <a:xfrm>
            <a:off x="107504" y="1082568"/>
            <a:ext cx="4536504" cy="292249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 :</a:t>
            </a:r>
            <a:r>
              <a:rPr b="0" i="0" lang="en-GB" sz="900" u="none" cap="none" strike="noStrike">
                <a:solidFill>
                  <a:srgbClr val="FF33CC"/>
                </a:solidFill>
                <a:latin typeface="Calibri"/>
                <a:ea typeface="Calibri"/>
                <a:cs typeface="Calibri"/>
                <a:sym typeface="Calibri"/>
              </a:rPr>
              <a:t>Draw upon their experience of creative work and their research to develop their own starting points for creative outcomes.</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 Using a systematic and independent approach, research, test and develop ideas and plans 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Create expressively in their own personal style and in response to their choice of stimulus, showing the ability to develop artwork independently.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Combine materials and techniques appropriate to fit with ideas.  Work in a sustained way over several sessions to complete a piece, including working collaboratively on a larger scale and incorporating the formal elements of art.</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 Describe, interpret and evaluate the work, ideas and processes used by artists across a variety of disciplines, being able to describe how the cultural and historical context may have influenced their creative work. Recognise how artists use materials to respond to feelings and memory and choose materials, imagery, shape and form to create personal pieces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 :</a:t>
            </a:r>
            <a:r>
              <a:rPr b="0" i="0" lang="en-GB" sz="900" u="none" cap="none" strike="noStrike">
                <a:solidFill>
                  <a:srgbClr val="31859B"/>
                </a:solidFill>
                <a:latin typeface="Calibri"/>
                <a:ea typeface="Calibri"/>
                <a:cs typeface="Calibri"/>
                <a:sym typeface="Calibri"/>
              </a:rPr>
              <a:t>Give reasoned evaluations of their own and others’ work which takes account of context and intention.  Discuss how art is sometimes used to communicate social, political, or environmental views.  Independently use their knowledge of tools, materials and processes to try alternative solutions and make improvements to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1859B"/>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47" name="Google Shape;647;p55"/>
          <p:cNvSpPr/>
          <p:nvPr/>
        </p:nvSpPr>
        <p:spPr>
          <a:xfrm>
            <a:off x="4788024" y="1063659"/>
            <a:ext cx="4248472" cy="2653373"/>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48" name="Google Shape;648;p55"/>
          <p:cNvSpPr/>
          <p:nvPr/>
        </p:nvSpPr>
        <p:spPr>
          <a:xfrm>
            <a:off x="4788024" y="3870296"/>
            <a:ext cx="1621526" cy="27990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Frank Bowling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Richard Brackenburg</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David Hockney</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Lubaina Himid</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Fiona Rae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Paula Rego</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John Singer Sargent</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649" name="Google Shape;649;p55"/>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650" name="Google Shape;650;p55"/>
          <p:cNvSpPr/>
          <p:nvPr/>
        </p:nvSpPr>
        <p:spPr>
          <a:xfrm>
            <a:off x="107504" y="4005064"/>
            <a:ext cx="4536504" cy="234163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Colour: </a:t>
            </a:r>
            <a:r>
              <a:rPr b="0" i="0" lang="en-GB" sz="900" u="none" cap="none" strike="noStrike">
                <a:solidFill>
                  <a:srgbClr val="974806"/>
                </a:solidFill>
                <a:latin typeface="Calibri"/>
                <a:ea typeface="Calibri"/>
                <a:cs typeface="Calibri"/>
                <a:sym typeface="Calibri"/>
              </a:rPr>
              <a:t>Colours can be symbolic and have meanings that vary according to your culture or background, eg red for danger or for celebration.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Line: </a:t>
            </a:r>
            <a:r>
              <a:rPr b="0" i="0" lang="en-GB" sz="900" u="none" cap="none" strike="noStrike">
                <a:solidFill>
                  <a:srgbClr val="974806"/>
                </a:solidFill>
                <a:latin typeface="Calibri"/>
                <a:ea typeface="Calibri"/>
                <a:cs typeface="Calibri"/>
                <a:sym typeface="Calibri"/>
              </a:rPr>
              <a:t>How line is used beyond drawing and can be applied to other art forms.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Pattern: </a:t>
            </a:r>
            <a:r>
              <a:rPr b="0" i="0" lang="en-GB" sz="900" u="none" cap="none" strike="noStrike">
                <a:solidFill>
                  <a:srgbClr val="974806"/>
                </a:solidFill>
                <a:latin typeface="Calibri"/>
                <a:ea typeface="Calibri"/>
                <a:cs typeface="Calibri"/>
                <a:sym typeface="Calibri"/>
              </a:rPr>
              <a:t>Pattern can be created in many different ways, eg in the rhythm of brushstrokes in a painting (like the work of van Gogh) or in repeated shapes within a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Texture: </a:t>
            </a:r>
            <a:r>
              <a:rPr b="0" i="0" lang="en-GB" sz="900" u="none" cap="none" strike="noStrike">
                <a:solidFill>
                  <a:srgbClr val="974806"/>
                </a:solidFill>
                <a:latin typeface="Calibri"/>
                <a:ea typeface="Calibri"/>
                <a:cs typeface="Calibri"/>
                <a:sym typeface="Calibri"/>
              </a:rPr>
              <a:t>Applying thick layers of paint to a surface is called impasto, and is used by artists such as Claude Monet to describe texture.</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How to use sketchbooks to research and present information. How to develop ideas into a plan for a final piece.  How to make a personal response to the artwork of another artist. How to use different methods to analyse artwork such as drama, discussion and questioning</a:t>
            </a:r>
            <a:r>
              <a:rPr b="0" i="0" lang="en-GB" sz="900" u="none" cap="none" strike="noStrike">
                <a:solidFill>
                  <a:schemeClr val="dk1"/>
                </a:solidFill>
                <a:latin typeface="Calibri"/>
                <a:ea typeface="Calibri"/>
                <a:cs typeface="Calibri"/>
                <a:sym typeface="Calibri"/>
              </a:rPr>
              <a:t>.</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Artists can use symbols in their artwork to convey meaning.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Art can be a form of protest. Artists use art to tell stories about things that are important to them; looking at artworks from the past can reveal thoughts and opinions from that time.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Art sometimes creates difficult feelings when we look at it. Artists can use materials to respond to a feeling or idea in an abstract way.</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 </a:t>
            </a:r>
            <a:r>
              <a:rPr b="0" i="0" lang="en-GB" sz="900" u="none" cap="none" strike="noStrike">
                <a:solidFill>
                  <a:srgbClr val="31859B"/>
                </a:solidFill>
                <a:latin typeface="Calibri"/>
                <a:ea typeface="Calibri"/>
                <a:cs typeface="Calibri"/>
                <a:sym typeface="Calibri"/>
              </a:rPr>
              <a:t>Art doesn’t have to be a literal representation of something; it can sometimes be imagined and abstract. Art can represent abstract concepts, like memories and experiences. Sometimes people make art to express their views and opinions, which can be political or topical. People can have varying ideas about the value of art. Art can be analysed and interpreted in lots of ways and can be different for everyone. Everyone has a unique way of experiencing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651" name="Google Shape;651;p55"/>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652" name="Google Shape;652;p55"/>
          <p:cNvSpPr/>
          <p:nvPr/>
        </p:nvSpPr>
        <p:spPr>
          <a:xfrm>
            <a:off x="6562176" y="3884314"/>
            <a:ext cx="2300064" cy="278504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When artwork is desrcibed as using a narrative, what does this mena?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are you trying to find out f you are interpreting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Materials used to create artwork as called the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paint medium does the artists Fiona Rae prefer to 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Show me a painting or piece of your artwork where  impasto technique has been used. </a:t>
            </a:r>
            <a:endParaRPr b="1" i="0" sz="1200" u="none" cap="none" strike="noStrike">
              <a:solidFill>
                <a:srgbClr val="000000"/>
              </a:solidFill>
              <a:latin typeface="Ruluko"/>
              <a:ea typeface="Ruluko"/>
              <a:cs typeface="Ruluko"/>
              <a:sym typeface="Ruluko"/>
            </a:endParaRPr>
          </a:p>
        </p:txBody>
      </p:sp>
      <p:pic>
        <p:nvPicPr>
          <p:cNvPr id="653" name="Google Shape;653;p55"/>
          <p:cNvPicPr preferRelativeResize="0"/>
          <p:nvPr/>
        </p:nvPicPr>
        <p:blipFill rotWithShape="1">
          <a:blip r:embed="rId5">
            <a:alphaModFix/>
          </a:blip>
          <a:srcRect b="0" l="0" r="0" t="0"/>
          <a:stretch/>
        </p:blipFill>
        <p:spPr>
          <a:xfrm>
            <a:off x="364904" y="249306"/>
            <a:ext cx="1600386" cy="719329"/>
          </a:xfrm>
          <a:prstGeom prst="rect">
            <a:avLst/>
          </a:prstGeom>
          <a:noFill/>
          <a:ln>
            <a:noFill/>
          </a:ln>
        </p:spPr>
      </p:pic>
      <p:pic>
        <p:nvPicPr>
          <p:cNvPr id="654" name="Google Shape;654;p55"/>
          <p:cNvPicPr preferRelativeResize="0"/>
          <p:nvPr/>
        </p:nvPicPr>
        <p:blipFill rotWithShape="1">
          <a:blip r:embed="rId6">
            <a:alphaModFix/>
          </a:blip>
          <a:srcRect b="0" l="0" r="0" t="0"/>
          <a:stretch/>
        </p:blipFill>
        <p:spPr>
          <a:xfrm>
            <a:off x="4932040" y="1484784"/>
            <a:ext cx="4104456" cy="194421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56"/>
          <p:cNvPicPr preferRelativeResize="0"/>
          <p:nvPr/>
        </p:nvPicPr>
        <p:blipFill rotWithShape="1">
          <a:blip r:embed="rId3">
            <a:alphaModFix/>
          </a:blip>
          <a:srcRect b="0" l="0" r="0" t="0"/>
          <a:stretch/>
        </p:blipFill>
        <p:spPr>
          <a:xfrm>
            <a:off x="179512" y="260648"/>
            <a:ext cx="8818514" cy="604867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57"/>
          <p:cNvPicPr preferRelativeResize="0"/>
          <p:nvPr/>
        </p:nvPicPr>
        <p:blipFill rotWithShape="1">
          <a:blip r:embed="rId3">
            <a:alphaModFix/>
          </a:blip>
          <a:srcRect b="0" l="0" r="0" t="0"/>
          <a:stretch/>
        </p:blipFill>
        <p:spPr>
          <a:xfrm>
            <a:off x="251519" y="332656"/>
            <a:ext cx="8754887" cy="583264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58"/>
          <p:cNvSpPr txBox="1"/>
          <p:nvPr>
            <p:ph type="title"/>
          </p:nvPr>
        </p:nvSpPr>
        <p:spPr>
          <a:xfrm>
            <a:off x="457200" y="274638"/>
            <a:ext cx="850728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3600"/>
              <a:buFont typeface="Ruluko"/>
              <a:buNone/>
            </a:pPr>
            <a:r>
              <a:rPr b="1" lang="en-GB" sz="3600">
                <a:solidFill>
                  <a:srgbClr val="000000"/>
                </a:solidFill>
                <a:latin typeface="Ruluko"/>
                <a:ea typeface="Ruluko"/>
                <a:cs typeface="Ruluko"/>
                <a:sym typeface="Ruluko"/>
              </a:rPr>
              <a:t>Year 6; Autumn 2  </a:t>
            </a:r>
            <a:r>
              <a:rPr b="1" lang="en-GB" sz="3600">
                <a:solidFill>
                  <a:srgbClr val="000000"/>
                </a:solidFill>
              </a:rPr>
              <a:t>Artist Study</a:t>
            </a:r>
            <a:endParaRPr b="1" sz="3600">
              <a:solidFill>
                <a:srgbClr val="000000"/>
              </a:solidFill>
            </a:endParaRPr>
          </a:p>
        </p:txBody>
      </p:sp>
      <p:sp>
        <p:nvSpPr>
          <p:cNvPr id="670" name="Google Shape;670;p58"/>
          <p:cNvSpPr/>
          <p:nvPr/>
        </p:nvSpPr>
        <p:spPr>
          <a:xfrm>
            <a:off x="251519" y="1124744"/>
            <a:ext cx="4549597" cy="51090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Understand a narrative and use descriptive language to tell a story.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Suggest ideas for the meaning behind a picture.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Identify different features within a painting and use the formal elements to describe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Be creative and imaginative in finding their own meaning in a painting.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Use their own art or personal experiences to justify their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Read a picture well and see beyond the first glance, analysing and evaluating it successfully.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Reflect on personal experiences to convey through their own piece of abstract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Contribute to discussions to either the class, group or talk partner.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Understand and choose a meaningful message to convey through imagery, creating some different composition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Select an appropriate artist.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Collect a range of information that is presented in an interesting and pleasing way in sketchbooks.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Generate an idea for a final piece, demonstrating some inspiration from their chosen artist.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Produce a final piece of work, selecting appropriate tools and materials to create an intended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Experiment and revisit ideas, drawing on creative experiences.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Work in a sustained way to complete a piece, making evaluations at each stage.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671" name="Google Shape;671;p58"/>
          <p:cNvPicPr preferRelativeResize="0"/>
          <p:nvPr/>
        </p:nvPicPr>
        <p:blipFill rotWithShape="1">
          <a:blip r:embed="rId3">
            <a:alphaModFix/>
          </a:blip>
          <a:srcRect b="0" l="0" r="0" t="0"/>
          <a:stretch/>
        </p:blipFill>
        <p:spPr>
          <a:xfrm>
            <a:off x="4801116" y="1583170"/>
            <a:ext cx="2095500" cy="3676650"/>
          </a:xfrm>
          <a:prstGeom prst="rect">
            <a:avLst/>
          </a:prstGeom>
          <a:noFill/>
          <a:ln>
            <a:noFill/>
          </a:ln>
        </p:spPr>
      </p:pic>
      <p:pic>
        <p:nvPicPr>
          <p:cNvPr id="672" name="Google Shape;672;p58"/>
          <p:cNvPicPr preferRelativeResize="0"/>
          <p:nvPr/>
        </p:nvPicPr>
        <p:blipFill rotWithShape="1">
          <a:blip r:embed="rId4">
            <a:alphaModFix/>
          </a:blip>
          <a:srcRect b="0" l="0" r="0" t="0"/>
          <a:stretch/>
        </p:blipFill>
        <p:spPr>
          <a:xfrm>
            <a:off x="6896616" y="1583170"/>
            <a:ext cx="2124075" cy="37623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59"/>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678" name="Google Shape;678;p59"/>
          <p:cNvSpPr txBox="1"/>
          <p:nvPr/>
        </p:nvSpPr>
        <p:spPr>
          <a:xfrm>
            <a:off x="399042" y="344046"/>
            <a:ext cx="8451108" cy="685257"/>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 Rationale</a:t>
            </a:r>
            <a:endParaRPr b="1" i="0" sz="3400" u="none" cap="none" strike="noStrike">
              <a:solidFill>
                <a:srgbClr val="000000"/>
              </a:solidFill>
              <a:latin typeface="Ruluko"/>
              <a:ea typeface="Ruluko"/>
              <a:cs typeface="Ruluko"/>
              <a:sym typeface="Ruluko"/>
            </a:endParaRPr>
          </a:p>
        </p:txBody>
      </p:sp>
      <p:sp>
        <p:nvSpPr>
          <p:cNvPr id="679" name="Google Shape;679;p59"/>
          <p:cNvSpPr txBox="1"/>
          <p:nvPr/>
        </p:nvSpPr>
        <p:spPr>
          <a:xfrm>
            <a:off x="519612" y="2746306"/>
            <a:ext cx="8217560" cy="1639365"/>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Ruluko"/>
                <a:ea typeface="Ruluko"/>
                <a:cs typeface="Ruluko"/>
                <a:sym typeface="Ruluko"/>
              </a:rPr>
              <a:t>In this concept, the children will investiagte ways to express their creative ideas in three dimensions. They will be introduced to a range of materials and experiement with basic joining techniques. The children will construct and model with a wide range of materials, shaping and manipulating them in order to achieve an outcome. Children will develop their ideas and imagination to develop drawn ideas into  finished sculptures. Children will develop their critical thinking skills in line with our curriculum drivers.</a:t>
            </a:r>
            <a:endParaRPr b="0" i="0" sz="1600" u="none" cap="none" strike="noStrike">
              <a:solidFill>
                <a:srgbClr val="000000"/>
              </a:solidFill>
              <a:latin typeface="Ruluko"/>
              <a:ea typeface="Ruluko"/>
              <a:cs typeface="Ruluko"/>
              <a:sym typeface="Ruluko"/>
            </a:endParaRPr>
          </a:p>
        </p:txBody>
      </p:sp>
      <p:sp>
        <p:nvSpPr>
          <p:cNvPr id="680" name="Google Shape;680;p59"/>
          <p:cNvSpPr txBox="1"/>
          <p:nvPr/>
        </p:nvSpPr>
        <p:spPr>
          <a:xfrm>
            <a:off x="584790" y="4506546"/>
            <a:ext cx="4636830" cy="1885586"/>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Concepts: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Using sketchbooks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 formal elements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Knowledge of artists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p:txBody>
      </p:sp>
      <p:sp>
        <p:nvSpPr>
          <p:cNvPr id="681" name="Google Shape;681;p59"/>
          <p:cNvSpPr txBox="1"/>
          <p:nvPr/>
        </p:nvSpPr>
        <p:spPr>
          <a:xfrm>
            <a:off x="5736688" y="4506546"/>
            <a:ext cx="2889581" cy="1885586"/>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10031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682" name="Google Shape;682;p59"/>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pic>
        <p:nvPicPr>
          <p:cNvPr id="683" name="Google Shape;683;p59"/>
          <p:cNvPicPr preferRelativeResize="0"/>
          <p:nvPr/>
        </p:nvPicPr>
        <p:blipFill rotWithShape="1">
          <a:blip r:embed="rId5">
            <a:alphaModFix/>
          </a:blip>
          <a:srcRect b="0" l="0" r="0" t="0"/>
          <a:stretch/>
        </p:blipFill>
        <p:spPr>
          <a:xfrm>
            <a:off x="3475867" y="1268760"/>
            <a:ext cx="2305050" cy="1085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6"/>
          <p:cNvSpPr/>
          <p:nvPr/>
        </p:nvSpPr>
        <p:spPr>
          <a:xfrm>
            <a:off x="179512" y="188640"/>
            <a:ext cx="8784976" cy="253915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Curriculum organisation: Sequential lessons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Calibri"/>
                <a:ea typeface="Calibri"/>
                <a:cs typeface="Calibri"/>
                <a:sym typeface="Calibri"/>
              </a:rPr>
              <a:t>The revised Art and design scheme has units divided into four core areas which are repeated in each year group. This provides teachers with greater clarity over knowledge and skills progression within the four areas. Lessons in the Art and Design scheme are sequential, so will be be taught in order. Each lesson builds on the previous one to provide opportunities for children to practice skills and apply their knowledge to consolidate learning.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Calibri"/>
                <a:ea typeface="Calibri"/>
                <a:cs typeface="Calibri"/>
                <a:sym typeface="Calibri"/>
              </a:rPr>
              <a:t>The school feels confident that children are given opportunities to develop mastery by revisiting core subject knowledge and applying that knowledge practically in a range of contexts with growing complexity.</a:t>
            </a:r>
            <a:endParaRPr b="0" i="0" sz="1500" u="none" cap="none" strike="noStrike">
              <a:solidFill>
                <a:schemeClr val="dk1"/>
              </a:solidFill>
              <a:latin typeface="Calibri"/>
              <a:ea typeface="Calibri"/>
              <a:cs typeface="Calibri"/>
              <a:sym typeface="Calibri"/>
            </a:endParaRPr>
          </a:p>
        </p:txBody>
      </p:sp>
      <p:pic>
        <p:nvPicPr>
          <p:cNvPr id="133" name="Google Shape;133;p6"/>
          <p:cNvPicPr preferRelativeResize="0"/>
          <p:nvPr/>
        </p:nvPicPr>
        <p:blipFill rotWithShape="1">
          <a:blip r:embed="rId3">
            <a:alphaModFix/>
          </a:blip>
          <a:srcRect b="0" l="0" r="0" t="0"/>
          <a:stretch/>
        </p:blipFill>
        <p:spPr>
          <a:xfrm>
            <a:off x="1057275" y="548680"/>
            <a:ext cx="7029450" cy="542925"/>
          </a:xfrm>
          <a:prstGeom prst="rect">
            <a:avLst/>
          </a:prstGeom>
          <a:noFill/>
          <a:ln>
            <a:noFill/>
          </a:ln>
        </p:spPr>
      </p:pic>
      <p:graphicFrame>
        <p:nvGraphicFramePr>
          <p:cNvPr id="134" name="Google Shape;134;p6"/>
          <p:cNvGraphicFramePr/>
          <p:nvPr/>
        </p:nvGraphicFramePr>
        <p:xfrm>
          <a:off x="323528" y="2924944"/>
          <a:ext cx="3000000" cy="3000000"/>
        </p:xfrm>
        <a:graphic>
          <a:graphicData uri="http://schemas.openxmlformats.org/drawingml/2006/table">
            <a:tbl>
              <a:tblPr bandRow="1" firstRow="1">
                <a:noFill/>
                <a:tableStyleId>{9FAA2FD3-1F26-4C3C-ACF8-2EEF9546A255}</a:tableStyleId>
              </a:tblPr>
              <a:tblGrid>
                <a:gridCol w="2880325"/>
                <a:gridCol w="2880325"/>
                <a:gridCol w="2880325"/>
              </a:tblGrid>
              <a:tr h="504050">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Broad and Balanced</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Outcomes</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Application skills and knowledge</a:t>
                      </a:r>
                      <a:endParaRPr sz="1800" u="none" cap="none" strike="noStrike"/>
                    </a:p>
                  </a:txBody>
                  <a:tcPr marT="45725" marB="45725" marR="91450" marL="91450"/>
                </a:tc>
              </a:tr>
              <a:tr h="18722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The units within our scheme are designed so that children experience the fundamentals of art through broad and balanced units, including exploration of the work of a wide range of artists and makers. Units guide pupils in the skills required to explore, analyse and discuss art. They are encouraged to combine their knowledge of what constitutes ‘art’, specific artists and techniques with their own experiences to evaluate artworks and to inform their own creative practices. </a:t>
                      </a:r>
                      <a:endParaRPr sz="1400" u="none" cap="none" strike="noStrike"/>
                    </a:p>
                    <a:p>
                      <a:pPr indent="0" lvl="0" marL="0" marR="0" rtl="0" algn="l">
                        <a:lnSpc>
                          <a:spcPct val="100000"/>
                        </a:lnSpc>
                        <a:spcBef>
                          <a:spcPts val="0"/>
                        </a:spcBef>
                        <a:spcAft>
                          <a:spcPts val="0"/>
                        </a:spcAft>
                        <a:buClr>
                          <a:srgbClr val="000000"/>
                        </a:buClr>
                        <a:buSzPts val="1200"/>
                        <a:buFont typeface="Arial"/>
                        <a:buNone/>
                      </a:pPr>
                      <a:r>
                        <a:rPr lang="en-GB" sz="1200" u="none" cap="none" strike="noStrike"/>
                        <a:t>Each unit works towards all of the National curriculum attainment targets. This allows pupils to develop their knowledge and skills around the formal elements in a holistic way.</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Our scheme encourages autonomy, with a greater emphasis on children developing their creativity through experimentation and individual responses. Units provide flexible options, enabling links to other topics and resulting in more creative outcomes</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There is an emphasis on developing children’s use of sketchbooks  as visual diaries throughout the scheme to apply skills and knowledge. Lessons provide opportunities to engage with sketchbooks throughout the whole process of creating art, including practising techniques learned as well as developing and evaluating their ideas towards an outcome. </a:t>
                      </a:r>
                      <a:endParaRPr sz="1200" u="none" cap="none" strike="noStrike"/>
                    </a:p>
                  </a:txBody>
                  <a:tcPr marT="45725" marB="45725" marR="91450" marL="91450"/>
                </a:tc>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0"/>
          <p:cNvSpPr txBox="1"/>
          <p:nvPr/>
        </p:nvSpPr>
        <p:spPr>
          <a:xfrm>
            <a:off x="1667311" y="157841"/>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Reception; Summer </a:t>
            </a:r>
            <a:r>
              <a:rPr b="1" i="0" lang="en-GB" sz="2000" u="none" cap="none" strike="noStrike">
                <a:solidFill>
                  <a:srgbClr val="000000"/>
                </a:solidFill>
                <a:latin typeface="Calibri"/>
                <a:ea typeface="Calibri"/>
                <a:cs typeface="Calibri"/>
                <a:sym typeface="Calibri"/>
              </a:rPr>
              <a:t>Creation Station</a:t>
            </a:r>
            <a:endParaRPr b="1" i="0" sz="2000" u="none" cap="none" strike="noStrike">
              <a:solidFill>
                <a:srgbClr val="000000"/>
              </a:solidFill>
              <a:latin typeface="Calibri"/>
              <a:ea typeface="Calibri"/>
              <a:cs typeface="Calibri"/>
              <a:sym typeface="Calibri"/>
            </a:endParaRPr>
          </a:p>
        </p:txBody>
      </p:sp>
      <p:sp>
        <p:nvSpPr>
          <p:cNvPr id="689" name="Google Shape;689;p60"/>
          <p:cNvSpPr/>
          <p:nvPr/>
        </p:nvSpPr>
        <p:spPr>
          <a:xfrm>
            <a:off x="107504" y="1082568"/>
            <a:ext cx="3762310" cy="191438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FF0000"/>
                </a:solidFill>
                <a:latin typeface="Calibri"/>
                <a:ea typeface="Calibri"/>
                <a:cs typeface="Calibri"/>
                <a:sym typeface="Calibri"/>
              </a:rPr>
              <a:t>Explore clay and its properties.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E36C09"/>
                </a:solidFill>
                <a:latin typeface="Calibri"/>
                <a:ea typeface="Calibri"/>
                <a:cs typeface="Calibri"/>
                <a:sym typeface="Calibri"/>
              </a:rPr>
              <a:t>Explore playdough and its properties.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E36C09"/>
                </a:solidFill>
                <a:latin typeface="Calibri"/>
                <a:ea typeface="Calibri"/>
                <a:cs typeface="Calibri"/>
                <a:sym typeface="Calibri"/>
              </a:rPr>
              <a:t>Use tools safely.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974806"/>
                </a:solidFill>
                <a:latin typeface="Calibri"/>
                <a:ea typeface="Calibri"/>
                <a:cs typeface="Calibri"/>
                <a:sym typeface="Calibri"/>
              </a:rPr>
              <a:t>Create natural 3D landscape pictures using found objects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70C0"/>
                </a:solidFill>
                <a:latin typeface="Calibri"/>
                <a:ea typeface="Calibri"/>
                <a:cs typeface="Calibri"/>
                <a:sym typeface="Calibri"/>
              </a:rPr>
              <a:t>Generate inspiration and conversation about sculpture art and artists.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70C0"/>
                </a:solidFill>
                <a:latin typeface="Calibri"/>
                <a:ea typeface="Calibri"/>
                <a:cs typeface="Calibri"/>
                <a:sym typeface="Calibri"/>
              </a:rPr>
              <a:t>Create a design for a 3D animal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2060"/>
                </a:solidFill>
                <a:latin typeface="Calibri"/>
                <a:ea typeface="Calibri"/>
                <a:cs typeface="Calibri"/>
                <a:sym typeface="Calibri"/>
              </a:rPr>
              <a:t>Make a 3D clay sculpture using the design plans.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B050"/>
                </a:solidFill>
                <a:latin typeface="Calibri"/>
                <a:ea typeface="Calibri"/>
                <a:cs typeface="Calibri"/>
                <a:sym typeface="Calibri"/>
              </a:rPr>
              <a:t>Share their creation, explaining the processes they have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90" name="Google Shape;690;p60"/>
          <p:cNvSpPr/>
          <p:nvPr/>
        </p:nvSpPr>
        <p:spPr>
          <a:xfrm>
            <a:off x="4061075" y="1029303"/>
            <a:ext cx="4975419" cy="311977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691" name="Google Shape;691;p60"/>
          <p:cNvSpPr/>
          <p:nvPr/>
        </p:nvSpPr>
        <p:spPr>
          <a:xfrm>
            <a:off x="4061075" y="4221088"/>
            <a:ext cx="2422746" cy="2448272"/>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Beth Cavener</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Julie Wilson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Chie Hitotsuyama</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Nick Bibby.</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692" name="Google Shape;692;p60"/>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693" name="Google Shape;693;p60"/>
          <p:cNvSpPr/>
          <p:nvPr/>
        </p:nvSpPr>
        <p:spPr>
          <a:xfrm>
            <a:off x="118592" y="3068960"/>
            <a:ext cx="3751222" cy="36004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That clay comes from underground and it is thick like mud.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The movements or force used to manipulate the clay e.g. push, squash, pinch and say how the clay has changed shape.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Name tools that can achieve a desired effect – rolling pin to flatten, rolling to create a ball, knife to cut.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Name the movement or force they are using to manipulate the playdough e.g. push, squash, pinch?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How to use craft tools safely.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Calibri"/>
                <a:ea typeface="Calibri"/>
                <a:cs typeface="Calibri"/>
                <a:sym typeface="Calibri"/>
              </a:rPr>
              <a:t> </a:t>
            </a:r>
            <a:r>
              <a:rPr b="0" i="0" lang="en-GB" sz="1000" u="none" cap="none" strike="noStrike">
                <a:solidFill>
                  <a:srgbClr val="974806"/>
                </a:solidFill>
                <a:latin typeface="Calibri"/>
                <a:ea typeface="Calibri"/>
                <a:cs typeface="Calibri"/>
                <a:sym typeface="Calibri"/>
              </a:rPr>
              <a:t>Choices of natural materials e.g. using leaves to create the floor].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How to persevere a piece of transient art ( PVA/ sticky backed plastic/ laminate)</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How to use a glue spreader to competently stick down the objects</a:t>
            </a:r>
            <a:r>
              <a:rPr b="0" i="0" lang="en-GB" sz="1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About the main features and style of sculpture artists’ work and talk about the things they like and dislike.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How to add real features to their design for a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 </a:t>
            </a:r>
            <a:r>
              <a:rPr b="0" i="0" lang="en-GB" sz="1000" u="none" cap="none" strike="noStrike">
                <a:solidFill>
                  <a:srgbClr val="002060"/>
                </a:solidFill>
                <a:latin typeface="Calibri"/>
                <a:ea typeface="Calibri"/>
                <a:cs typeface="Calibri"/>
                <a:sym typeface="Calibri"/>
              </a:rPr>
              <a:t>How they manipulated the clay to give a desired effect as detailed on their plans.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The reasons why they chose particular colours.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Name colours of paint. How secondary and tertiary colours were mixed. What they like and dislike about their finished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694" name="Google Shape;694;p60"/>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695" name="Google Shape;695;p60"/>
          <p:cNvSpPr/>
          <p:nvPr/>
        </p:nvSpPr>
        <p:spPr>
          <a:xfrm>
            <a:off x="6550368" y="4221088"/>
            <a:ext cx="2486127" cy="2448272"/>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Calibri"/>
                <a:ea typeface="Calibri"/>
                <a:cs typeface="Calibri"/>
                <a:sym typeface="Calibri"/>
              </a:rPr>
              <a:t>Tell me three different ways you can manipulate the clay and affect its shape.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Tell me what are the </a:t>
            </a:r>
            <a:r>
              <a:rPr b="0" i="0" lang="en-GB" sz="1000" u="none" cap="none" strike="noStrike">
                <a:solidFill>
                  <a:schemeClr val="dk1"/>
                </a:solidFill>
                <a:latin typeface="Calibri"/>
                <a:ea typeface="Calibri"/>
                <a:cs typeface="Calibri"/>
                <a:sym typeface="Calibri"/>
              </a:rPr>
              <a:t>similarities and differences between clay and playdough?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I wonder if I should my hands or a …tool to create a ball / flat shape with the playdough?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Show me some of the different parts on your animal sculpture. How did you make that part?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Calibri"/>
                <a:ea typeface="Calibri"/>
                <a:cs typeface="Calibri"/>
                <a:sym typeface="Calibri"/>
              </a:rPr>
              <a:t>Did you find it easy or difficult to follow your plan? Why?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Calibri"/>
                <a:ea typeface="Calibri"/>
                <a:cs typeface="Calibri"/>
                <a:sym typeface="Calibri"/>
              </a:rPr>
              <a:t>Is there anything you would change about your model or your design?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Ruluko"/>
              <a:ea typeface="Ruluko"/>
              <a:cs typeface="Ruluko"/>
              <a:sym typeface="Ruluko"/>
            </a:endParaRPr>
          </a:p>
        </p:txBody>
      </p:sp>
      <p:pic>
        <p:nvPicPr>
          <p:cNvPr id="696" name="Google Shape;696;p60"/>
          <p:cNvPicPr preferRelativeResize="0"/>
          <p:nvPr/>
        </p:nvPicPr>
        <p:blipFill rotWithShape="1">
          <a:blip r:embed="rId5">
            <a:alphaModFix/>
          </a:blip>
          <a:srcRect b="0" l="0" r="0" t="0"/>
          <a:stretch/>
        </p:blipFill>
        <p:spPr>
          <a:xfrm>
            <a:off x="196851" y="160064"/>
            <a:ext cx="1470460" cy="692696"/>
          </a:xfrm>
          <a:prstGeom prst="rect">
            <a:avLst/>
          </a:prstGeom>
          <a:noFill/>
          <a:ln>
            <a:noFill/>
          </a:ln>
        </p:spPr>
      </p:pic>
      <p:pic>
        <p:nvPicPr>
          <p:cNvPr id="697" name="Google Shape;697;p60"/>
          <p:cNvPicPr preferRelativeResize="0"/>
          <p:nvPr/>
        </p:nvPicPr>
        <p:blipFill rotWithShape="1">
          <a:blip r:embed="rId6">
            <a:alphaModFix/>
          </a:blip>
          <a:srcRect b="0" l="0" r="0" t="0"/>
          <a:stretch/>
        </p:blipFill>
        <p:spPr>
          <a:xfrm>
            <a:off x="4093470" y="1484784"/>
            <a:ext cx="4845491" cy="244827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61"/>
          <p:cNvSpPr txBox="1"/>
          <p:nvPr/>
        </p:nvSpPr>
        <p:spPr>
          <a:xfrm>
            <a:off x="1667311" y="157841"/>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Autumn 2 </a:t>
            </a:r>
            <a:r>
              <a:rPr b="1" i="0" lang="en-GB" sz="2000" u="none" cap="none" strike="noStrike">
                <a:solidFill>
                  <a:srgbClr val="000000"/>
                </a:solidFill>
                <a:latin typeface="Calibri"/>
                <a:ea typeface="Calibri"/>
                <a:cs typeface="Calibri"/>
                <a:sym typeface="Calibri"/>
              </a:rPr>
              <a:t>Paper Play</a:t>
            </a:r>
            <a:endParaRPr b="1" i="0" sz="2000" u="none" cap="none" strike="noStrike">
              <a:solidFill>
                <a:srgbClr val="000000"/>
              </a:solidFill>
              <a:latin typeface="Calibri"/>
              <a:ea typeface="Calibri"/>
              <a:cs typeface="Calibri"/>
              <a:sym typeface="Calibri"/>
            </a:endParaRPr>
          </a:p>
        </p:txBody>
      </p:sp>
      <p:sp>
        <p:nvSpPr>
          <p:cNvPr id="703" name="Google Shape;703;p61"/>
          <p:cNvSpPr/>
          <p:nvPr/>
        </p:nvSpPr>
        <p:spPr>
          <a:xfrm>
            <a:off x="196850" y="1082568"/>
            <a:ext cx="3497049" cy="244081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33CC"/>
                </a:solidFill>
                <a:latin typeface="Calibri"/>
                <a:ea typeface="Calibri"/>
                <a:cs typeface="Calibri"/>
                <a:sym typeface="Calibri"/>
              </a:rPr>
              <a:t>Generating ideas:</a:t>
            </a:r>
            <a:r>
              <a:rPr b="0" i="0" lang="en-GB" sz="1000" u="none" cap="none" strike="noStrike">
                <a:solidFill>
                  <a:srgbClr val="FF33CC"/>
                </a:solidFill>
                <a:latin typeface="Calibri"/>
                <a:ea typeface="Calibri"/>
                <a:cs typeface="Calibri"/>
                <a:sym typeface="Calibri"/>
              </a:rPr>
              <a:t> Explore their own ideas using a range of media.</a:t>
            </a:r>
            <a:endParaRPr b="0" i="0" sz="10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dk1"/>
                </a:solidFill>
                <a:latin typeface="Calibri"/>
                <a:ea typeface="Calibri"/>
                <a:cs typeface="Calibri"/>
                <a:sym typeface="Calibri"/>
              </a:rPr>
              <a:t>Using sketchbooks:</a:t>
            </a:r>
            <a:r>
              <a:rPr b="0" i="0" lang="en-GB" sz="1000" u="none" cap="none" strike="noStrike">
                <a:solidFill>
                  <a:schemeClr val="dk1"/>
                </a:solidFill>
                <a:latin typeface="Calibri"/>
                <a:ea typeface="Calibri"/>
                <a:cs typeface="Calibri"/>
                <a:sym typeface="Calibri"/>
              </a:rPr>
              <a:t> Use sketchbooks to explore ideas.</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E36C09"/>
                </a:solidFill>
                <a:latin typeface="Calibri"/>
                <a:ea typeface="Calibri"/>
                <a:cs typeface="Calibri"/>
                <a:sym typeface="Calibri"/>
              </a:rPr>
              <a:t>Making skills: </a:t>
            </a:r>
            <a:r>
              <a:rPr b="0" i="0" lang="en-GB" sz="1000" u="none" cap="none" strike="noStrike">
                <a:solidFill>
                  <a:srgbClr val="E36C09"/>
                </a:solidFill>
                <a:latin typeface="Calibri"/>
                <a:ea typeface="Calibri"/>
                <a:cs typeface="Calibri"/>
                <a:sym typeface="Calibri"/>
              </a:rPr>
              <a:t>Develop some control when using a wide range of tools to draw, paint and create crafts and sculptures. Explore and analyse a wider variety of ways to join and fix materials in 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538CD5"/>
                </a:solidFill>
                <a:latin typeface="Calibri"/>
                <a:ea typeface="Calibri"/>
                <a:cs typeface="Calibri"/>
                <a:sym typeface="Calibri"/>
              </a:rPr>
              <a:t>Knowledge of artists: </a:t>
            </a:r>
            <a:r>
              <a:rPr b="0" i="0" lang="en-GB" sz="1000" u="none" cap="none" strike="noStrike">
                <a:solidFill>
                  <a:srgbClr val="538CD5"/>
                </a:solidFill>
                <a:latin typeface="Calibri"/>
                <a:ea typeface="Calibri"/>
                <a:cs typeface="Calibri"/>
                <a:sym typeface="Calibri"/>
              </a:rPr>
              <a:t>Understand how artists choose materials and in order to achieve certain effects.</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31859B"/>
                </a:solidFill>
                <a:latin typeface="Calibri"/>
                <a:ea typeface="Calibri"/>
                <a:cs typeface="Calibri"/>
                <a:sym typeface="Calibri"/>
              </a:rPr>
              <a:t>Evaluating and analysing:</a:t>
            </a:r>
            <a:r>
              <a:rPr b="0" i="0" lang="en-GB" sz="1000" u="none" cap="none" strike="noStrike">
                <a:solidFill>
                  <a:srgbClr val="31859B"/>
                </a:solidFill>
                <a:latin typeface="Calibri"/>
                <a:ea typeface="Calibri"/>
                <a:cs typeface="Calibri"/>
                <a:sym typeface="Calibri"/>
              </a:rPr>
              <a:t> Describe and compare features of their own and others’ artwork. Evaluate art with an understanding of how art can be varied and made in different ways and by different people.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04" name="Google Shape;704;p61"/>
          <p:cNvSpPr/>
          <p:nvPr/>
        </p:nvSpPr>
        <p:spPr>
          <a:xfrm>
            <a:off x="3803306" y="1063659"/>
            <a:ext cx="5046780"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05" name="Google Shape;705;p61"/>
          <p:cNvSpPr/>
          <p:nvPr/>
        </p:nvSpPr>
        <p:spPr>
          <a:xfrm>
            <a:off x="3803306" y="3639222"/>
            <a:ext cx="2606244" cy="2958129"/>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Louise Bourgeois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Chie Hitotsuyama</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Marco Balich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Samantha Stephenson</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06" name="Google Shape;706;p61"/>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707" name="Google Shape;707;p61"/>
          <p:cNvSpPr/>
          <p:nvPr/>
        </p:nvSpPr>
        <p:spPr>
          <a:xfrm>
            <a:off x="196850" y="3652568"/>
            <a:ext cx="3497049" cy="3088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Know paper can change from 2D to 3D by folding, rolling and scrunching it. Know that three dimensional art is called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Shape:</a:t>
            </a:r>
            <a:r>
              <a:rPr b="0" i="0" lang="en-GB" sz="900" u="none" cap="none" strike="noStrike">
                <a:solidFill>
                  <a:srgbClr val="974806"/>
                </a:solidFill>
                <a:latin typeface="Calibri"/>
                <a:ea typeface="Calibri"/>
                <a:cs typeface="Calibri"/>
                <a:sym typeface="Calibri"/>
              </a:rPr>
              <a:t> Know paper can be shaped by cutting and folding it.</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How to roll and fold paper.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cut shapes from paper and card.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cut and glue paper to make 3D structures.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decide the best way to glue something.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create a variety of shapes in paper, eg spiral, zig-zag.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make larger structures using newspaper rolls.</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Some artists are influenced by things happening around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Artists living in different places at different times can be inspired by similar ideas or stories.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Artists choose materials that suit what they want to make.</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endParaRPr b="0" i="0" sz="900" u="none" cap="none" strike="noStrike">
              <a:solidFill>
                <a:srgbClr val="31859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Art is made in different ways. Art is made by all different kinds of people. An artist is someone who creates.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708" name="Google Shape;708;p61"/>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709" name="Google Shape;709;p61"/>
          <p:cNvSpPr/>
          <p:nvPr/>
        </p:nvSpPr>
        <p:spPr>
          <a:xfrm>
            <a:off x="6550022" y="3652568"/>
            <a:ext cx="2300064" cy="294478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If I roll a piece of paper, what 3d shape can I achieve?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Flat shapes are called …? When something is not flat it is called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3D art called? Drawing or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Which artists is famous for making large spider sculptures?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Where might an artists get their ideas or inspiration from?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10" name="Google Shape;710;p61"/>
          <p:cNvPicPr preferRelativeResize="0"/>
          <p:nvPr/>
        </p:nvPicPr>
        <p:blipFill rotWithShape="1">
          <a:blip r:embed="rId5">
            <a:alphaModFix/>
          </a:blip>
          <a:srcRect b="0" l="0" r="0" t="0"/>
          <a:stretch/>
        </p:blipFill>
        <p:spPr>
          <a:xfrm>
            <a:off x="196851" y="160064"/>
            <a:ext cx="1470460" cy="692696"/>
          </a:xfrm>
          <a:prstGeom prst="rect">
            <a:avLst/>
          </a:prstGeom>
          <a:noFill/>
          <a:ln>
            <a:noFill/>
          </a:ln>
        </p:spPr>
      </p:pic>
      <p:pic>
        <p:nvPicPr>
          <p:cNvPr id="711" name="Google Shape;711;p61"/>
          <p:cNvPicPr preferRelativeResize="0"/>
          <p:nvPr/>
        </p:nvPicPr>
        <p:blipFill rotWithShape="1">
          <a:blip r:embed="rId6">
            <a:alphaModFix/>
          </a:blip>
          <a:srcRect b="0" l="0" r="0" t="0"/>
          <a:stretch/>
        </p:blipFill>
        <p:spPr>
          <a:xfrm>
            <a:off x="3897967" y="1484784"/>
            <a:ext cx="4756024" cy="152654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62"/>
          <p:cNvPicPr preferRelativeResize="0"/>
          <p:nvPr/>
        </p:nvPicPr>
        <p:blipFill rotWithShape="1">
          <a:blip r:embed="rId3">
            <a:alphaModFix/>
          </a:blip>
          <a:srcRect b="0" l="0" r="0" t="0"/>
          <a:stretch/>
        </p:blipFill>
        <p:spPr>
          <a:xfrm>
            <a:off x="24064" y="260648"/>
            <a:ext cx="8940424" cy="648072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63"/>
          <p:cNvPicPr preferRelativeResize="0"/>
          <p:nvPr/>
        </p:nvPicPr>
        <p:blipFill rotWithShape="1">
          <a:blip r:embed="rId3">
            <a:alphaModFix/>
          </a:blip>
          <a:srcRect b="0" l="0" r="0" t="0"/>
          <a:stretch/>
        </p:blipFill>
        <p:spPr>
          <a:xfrm>
            <a:off x="179512" y="404664"/>
            <a:ext cx="8905980" cy="633670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64"/>
          <p:cNvSpPr txBox="1"/>
          <p:nvPr/>
        </p:nvSpPr>
        <p:spPr>
          <a:xfrm>
            <a:off x="1667311" y="157841"/>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2; Autumn 2 </a:t>
            </a:r>
            <a:r>
              <a:rPr b="1" i="0" lang="en-GB" sz="2000" u="none" cap="none" strike="noStrike">
                <a:solidFill>
                  <a:srgbClr val="000000"/>
                </a:solidFill>
                <a:latin typeface="Calibri"/>
                <a:ea typeface="Calibri"/>
                <a:cs typeface="Calibri"/>
                <a:sym typeface="Calibri"/>
              </a:rPr>
              <a:t>Clay Houses</a:t>
            </a:r>
            <a:endParaRPr b="1" i="0" sz="2000" u="none" cap="none" strike="noStrike">
              <a:solidFill>
                <a:srgbClr val="000000"/>
              </a:solidFill>
              <a:latin typeface="Calibri"/>
              <a:ea typeface="Calibri"/>
              <a:cs typeface="Calibri"/>
              <a:sym typeface="Calibri"/>
            </a:endParaRPr>
          </a:p>
        </p:txBody>
      </p:sp>
      <p:sp>
        <p:nvSpPr>
          <p:cNvPr id="727" name="Google Shape;727;p64"/>
          <p:cNvSpPr/>
          <p:nvPr/>
        </p:nvSpPr>
        <p:spPr>
          <a:xfrm>
            <a:off x="259234" y="1082568"/>
            <a:ext cx="4024734"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FF33CC"/>
                </a:solidFill>
                <a:latin typeface="Calibri"/>
                <a:ea typeface="Calibri"/>
                <a:cs typeface="Calibri"/>
                <a:sym typeface="Calibri"/>
              </a:rPr>
              <a:t>Generating ideas: </a:t>
            </a:r>
            <a:r>
              <a:rPr b="0" i="0" lang="en-GB" sz="950" u="none" cap="none" strike="noStrike">
                <a:solidFill>
                  <a:srgbClr val="FF33CC"/>
                </a:solidFill>
                <a:latin typeface="Calibri"/>
                <a:ea typeface="Calibri"/>
                <a:cs typeface="Calibri"/>
                <a:sym typeface="Calibri"/>
              </a:rPr>
              <a:t>Begin to generate ideas from a wider range of stimuli, exploring different media and techniques.</a:t>
            </a:r>
            <a:endParaRPr b="0" i="0" sz="95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chemeClr val="dk1"/>
                </a:solidFill>
                <a:latin typeface="Calibri"/>
                <a:ea typeface="Calibri"/>
                <a:cs typeface="Calibri"/>
                <a:sym typeface="Calibri"/>
              </a:rPr>
              <a:t>Using sketchbooks:</a:t>
            </a:r>
            <a:r>
              <a:rPr b="0" i="0" lang="en-GB" sz="950" u="none" cap="none" strike="noStrike">
                <a:solidFill>
                  <a:schemeClr val="dk1"/>
                </a:solidFill>
                <a:latin typeface="Calibri"/>
                <a:ea typeface="Calibri"/>
                <a:cs typeface="Calibri"/>
                <a:sym typeface="Calibri"/>
              </a:rPr>
              <a:t> Experiment in sketchbooks, using drawing to record ideas.Use sketchbooks to help make decisions about what to try out next.</a:t>
            </a:r>
            <a:endParaRPr b="0" i="0" sz="95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E36C09"/>
                </a:solidFill>
                <a:latin typeface="Calibri"/>
                <a:ea typeface="Calibri"/>
                <a:cs typeface="Calibri"/>
                <a:sym typeface="Calibri"/>
              </a:rPr>
              <a:t>Making skills: </a:t>
            </a:r>
            <a:r>
              <a:rPr b="0" i="0" lang="en-GB" sz="950" u="none" cap="none" strike="noStrike">
                <a:solidFill>
                  <a:srgbClr val="E36C09"/>
                </a:solidFill>
                <a:latin typeface="Calibri"/>
                <a:ea typeface="Calibri"/>
                <a:cs typeface="Calibri"/>
                <a:sym typeface="Calibri"/>
              </a:rPr>
              <a:t>Further demonstrate increased control with a greater range of media.Use hands and tools with confidence when cutting, shaping and joining paper, card and malleable materials.</a:t>
            </a:r>
            <a:endParaRPr b="0" i="0" sz="95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0070C0"/>
                </a:solidFill>
                <a:latin typeface="Calibri"/>
                <a:ea typeface="Calibri"/>
                <a:cs typeface="Calibri"/>
                <a:sym typeface="Calibri"/>
              </a:rPr>
              <a:t>Knowledge of artists: </a:t>
            </a:r>
            <a:r>
              <a:rPr b="0" i="0" lang="en-GB" sz="950" u="none" cap="none" strike="noStrike">
                <a:solidFill>
                  <a:srgbClr val="0070C0"/>
                </a:solidFill>
                <a:latin typeface="Calibri"/>
                <a:ea typeface="Calibri"/>
                <a:cs typeface="Calibri"/>
                <a:sym typeface="Calibri"/>
              </a:rPr>
              <a:t>Talk about art they have seen using some appropriate subject vocabulary. Create and critique both figurative and abstract art, recognising some of the techniques used.</a:t>
            </a:r>
            <a:endParaRPr b="0" i="0" sz="95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 </a:t>
            </a:r>
            <a:r>
              <a:rPr b="0" i="0" lang="en-GB" sz="900" u="none" cap="none" strike="noStrike">
                <a:solidFill>
                  <a:srgbClr val="31859B"/>
                </a:solidFill>
                <a:latin typeface="Calibri"/>
                <a:ea typeface="Calibri"/>
                <a:cs typeface="Calibri"/>
                <a:sym typeface="Calibri"/>
              </a:rPr>
              <a:t>Explain their ideas and opinions about their own and others’ artwork, beginning to recognise the stories and messages within in and showing an understanding of why they may have made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Begin to talk about how they could improve their own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Talk about how art is made.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28" name="Google Shape;728;p64"/>
          <p:cNvSpPr/>
          <p:nvPr/>
        </p:nvSpPr>
        <p:spPr>
          <a:xfrm>
            <a:off x="4355976" y="1063659"/>
            <a:ext cx="4608512" cy="2645273"/>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29" name="Google Shape;729;p64"/>
          <p:cNvSpPr/>
          <p:nvPr/>
        </p:nvSpPr>
        <p:spPr>
          <a:xfrm>
            <a:off x="4362780" y="3870296"/>
            <a:ext cx="2053574"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Ranti Bam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Rachel Whiteread</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30" name="Google Shape;730;p64"/>
          <p:cNvPicPr preferRelativeResize="0"/>
          <p:nvPr/>
        </p:nvPicPr>
        <p:blipFill rotWithShape="1">
          <a:blip r:embed="rId3">
            <a:alphaModFix/>
          </a:blip>
          <a:srcRect b="0" l="0" r="0" t="0"/>
          <a:stretch/>
        </p:blipFill>
        <p:spPr>
          <a:xfrm>
            <a:off x="7888834" y="257864"/>
            <a:ext cx="1075654" cy="722045"/>
          </a:xfrm>
          <a:prstGeom prst="rect">
            <a:avLst/>
          </a:prstGeom>
          <a:noFill/>
          <a:ln>
            <a:noFill/>
          </a:ln>
        </p:spPr>
      </p:pic>
      <p:sp>
        <p:nvSpPr>
          <p:cNvPr id="731" name="Google Shape;731;p64"/>
          <p:cNvSpPr/>
          <p:nvPr/>
        </p:nvSpPr>
        <p:spPr>
          <a:xfrm>
            <a:off x="259234" y="3870296"/>
            <a:ext cx="4024734" cy="272705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Pieces of clay can be joined using the ‘scratch and slip’ technique.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A clay surface can be decorated by pressing into it or by joining pieces 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Patterns can be made using shapes.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rgbClr val="E36C09"/>
                </a:solidFill>
                <a:latin typeface="Calibri"/>
                <a:ea typeface="Calibri"/>
                <a:cs typeface="Calibri"/>
                <a:sym typeface="Calibri"/>
              </a:rPr>
              <a:t>Making skills: </a:t>
            </a:r>
            <a:r>
              <a:rPr b="0" i="0" lang="en-GB" sz="900" u="none" cap="none" strike="noStrike">
                <a:solidFill>
                  <a:srgbClr val="E36C09"/>
                </a:solidFill>
                <a:latin typeface="Calibri"/>
                <a:ea typeface="Calibri"/>
                <a:cs typeface="Calibri"/>
                <a:sym typeface="Calibri"/>
              </a:rPr>
              <a:t>How to smooth and flatten clay: roll clay into a cylinder or ball. How to make different surface marks in clay.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make a clay pinch pot.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mix clay slip using clay and water and join two clay pieces using slip.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make a relief clay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use hands in different ways as a tool to manipulate clay. How to use clay tools to score clay.</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Art can be figurative or abstract.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Artists can use the same material (felt) to make 2D or 3D artworks.</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People use art to tell stories. People make art about things that are important to them. People make art to share their feelings and to explore an idea in different ways.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732" name="Google Shape;732;p64"/>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733" name="Google Shape;733;p64"/>
          <p:cNvSpPr/>
          <p:nvPr/>
        </p:nvSpPr>
        <p:spPr>
          <a:xfrm>
            <a:off x="6517863" y="3870296"/>
            <a:ext cx="2414466" cy="2559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An artists who creates art with clay is called what?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does socring help you to do with the clay?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slip?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should I roll the clay to create these shapes  - cyclinder? Ball?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are Rachel Whiteread’s sculptures inspired by?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34" name="Google Shape;734;p64"/>
          <p:cNvPicPr preferRelativeResize="0"/>
          <p:nvPr/>
        </p:nvPicPr>
        <p:blipFill rotWithShape="1">
          <a:blip r:embed="rId5">
            <a:alphaModFix/>
          </a:blip>
          <a:srcRect b="0" l="0" r="0" t="0"/>
          <a:stretch/>
        </p:blipFill>
        <p:spPr>
          <a:xfrm>
            <a:off x="196851" y="160064"/>
            <a:ext cx="1470460" cy="692696"/>
          </a:xfrm>
          <a:prstGeom prst="rect">
            <a:avLst/>
          </a:prstGeom>
          <a:noFill/>
          <a:ln>
            <a:noFill/>
          </a:ln>
        </p:spPr>
      </p:pic>
      <p:pic>
        <p:nvPicPr>
          <p:cNvPr id="735" name="Google Shape;735;p64"/>
          <p:cNvPicPr preferRelativeResize="0"/>
          <p:nvPr/>
        </p:nvPicPr>
        <p:blipFill rotWithShape="1">
          <a:blip r:embed="rId6">
            <a:alphaModFix/>
          </a:blip>
          <a:srcRect b="0" l="0" r="0" t="0"/>
          <a:stretch/>
        </p:blipFill>
        <p:spPr>
          <a:xfrm>
            <a:off x="4427984" y="1340768"/>
            <a:ext cx="4536504" cy="223224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65"/>
          <p:cNvPicPr preferRelativeResize="0"/>
          <p:nvPr/>
        </p:nvPicPr>
        <p:blipFill rotWithShape="1">
          <a:blip r:embed="rId3">
            <a:alphaModFix/>
          </a:blip>
          <a:srcRect b="0" l="0" r="0" t="0"/>
          <a:stretch/>
        </p:blipFill>
        <p:spPr>
          <a:xfrm>
            <a:off x="179512" y="116632"/>
            <a:ext cx="8773573" cy="662473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66"/>
          <p:cNvPicPr preferRelativeResize="0"/>
          <p:nvPr/>
        </p:nvPicPr>
        <p:blipFill rotWithShape="1">
          <a:blip r:embed="rId3">
            <a:alphaModFix/>
          </a:blip>
          <a:srcRect b="0" l="0" r="0" t="0"/>
          <a:stretch/>
        </p:blipFill>
        <p:spPr>
          <a:xfrm>
            <a:off x="179512" y="188640"/>
            <a:ext cx="8862360" cy="612068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4400"/>
              <a:buFont typeface="Ruluko"/>
              <a:buNone/>
            </a:pPr>
            <a:r>
              <a:rPr b="1" lang="en-GB">
                <a:solidFill>
                  <a:srgbClr val="000000"/>
                </a:solidFill>
                <a:latin typeface="Ruluko"/>
                <a:ea typeface="Ruluko"/>
                <a:cs typeface="Ruluko"/>
                <a:sym typeface="Ruluko"/>
              </a:rPr>
              <a:t>Year 2; Autumn 2 </a:t>
            </a:r>
            <a:r>
              <a:rPr b="1" lang="en-GB">
                <a:solidFill>
                  <a:srgbClr val="000000"/>
                </a:solidFill>
              </a:rPr>
              <a:t>Clay Houses</a:t>
            </a:r>
            <a:endParaRPr b="1">
              <a:solidFill>
                <a:srgbClr val="000000"/>
              </a:solidFill>
            </a:endParaRPr>
          </a:p>
        </p:txBody>
      </p:sp>
      <p:sp>
        <p:nvSpPr>
          <p:cNvPr id="751" name="Google Shape;751;p67"/>
          <p:cNvSpPr/>
          <p:nvPr/>
        </p:nvSpPr>
        <p:spPr>
          <a:xfrm>
            <a:off x="467544" y="1484784"/>
            <a:ext cx="4572000"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Flatten and smooth their clay, rolling shapes successfully and making a range of marks in their clay.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Make a basic pinch pot and join at least one clay shape onto the side using the scoring and slipping technique.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Roll a smooth tile surface.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Join clay shapes and make marks in the tile surface to create a pattern.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Draw a house design and plan how to create the key features in clay.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Create a clay house tile that has recognisable features made by both impressing objects into the surface and by joining simple shapes.</a:t>
            </a:r>
            <a:endParaRPr b="0" i="0" sz="1800" u="none" cap="none" strike="noStrike">
              <a:solidFill>
                <a:schemeClr val="dk1"/>
              </a:solidFill>
              <a:latin typeface="Calibri"/>
              <a:ea typeface="Calibri"/>
              <a:cs typeface="Calibri"/>
              <a:sym typeface="Calibri"/>
            </a:endParaRPr>
          </a:p>
        </p:txBody>
      </p:sp>
      <p:pic>
        <p:nvPicPr>
          <p:cNvPr id="752" name="Google Shape;752;p67"/>
          <p:cNvPicPr preferRelativeResize="0"/>
          <p:nvPr/>
        </p:nvPicPr>
        <p:blipFill rotWithShape="1">
          <a:blip r:embed="rId3">
            <a:alphaModFix/>
          </a:blip>
          <a:srcRect b="0" l="0" r="0" t="0"/>
          <a:stretch/>
        </p:blipFill>
        <p:spPr>
          <a:xfrm>
            <a:off x="5047326" y="1484784"/>
            <a:ext cx="1778893" cy="3695700"/>
          </a:xfrm>
          <a:prstGeom prst="rect">
            <a:avLst/>
          </a:prstGeom>
          <a:noFill/>
          <a:ln>
            <a:noFill/>
          </a:ln>
        </p:spPr>
      </p:pic>
      <p:pic>
        <p:nvPicPr>
          <p:cNvPr id="753" name="Google Shape;753;p67"/>
          <p:cNvPicPr preferRelativeResize="0"/>
          <p:nvPr/>
        </p:nvPicPr>
        <p:blipFill rotWithShape="1">
          <a:blip r:embed="rId4">
            <a:alphaModFix/>
          </a:blip>
          <a:srcRect b="0" l="0" r="0" t="0"/>
          <a:stretch/>
        </p:blipFill>
        <p:spPr>
          <a:xfrm>
            <a:off x="6846674" y="1484784"/>
            <a:ext cx="1778893" cy="37338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68"/>
          <p:cNvSpPr txBox="1"/>
          <p:nvPr/>
        </p:nvSpPr>
        <p:spPr>
          <a:xfrm>
            <a:off x="1590835" y="464641"/>
            <a:ext cx="4848900" cy="469800"/>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3; Autumn 1 </a:t>
            </a:r>
            <a:r>
              <a:rPr b="1" i="0" lang="en-GB" sz="2000" u="none" cap="none" strike="noStrike">
                <a:solidFill>
                  <a:srgbClr val="000000"/>
                </a:solidFill>
                <a:latin typeface="Ruluko"/>
                <a:ea typeface="Ruluko"/>
                <a:cs typeface="Ruluko"/>
                <a:sym typeface="Ruluko"/>
              </a:rPr>
              <a:t>Abstract Space and Shape</a:t>
            </a:r>
            <a:endParaRPr b="1" i="0" sz="2000" u="none" cap="none" strike="noStrike">
              <a:solidFill>
                <a:srgbClr val="000000"/>
              </a:solidFill>
              <a:latin typeface="Ruluko"/>
              <a:ea typeface="Ruluko"/>
              <a:cs typeface="Ruluko"/>
              <a:sym typeface="Ruluko"/>
            </a:endParaRPr>
          </a:p>
        </p:txBody>
      </p:sp>
      <p:sp>
        <p:nvSpPr>
          <p:cNvPr id="759" name="Google Shape;759;p68"/>
          <p:cNvSpPr/>
          <p:nvPr/>
        </p:nvSpPr>
        <p:spPr>
          <a:xfrm>
            <a:off x="196852" y="1029303"/>
            <a:ext cx="4015108" cy="221058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a:t>
            </a:r>
            <a:r>
              <a:rPr b="0" i="0" lang="en-GB" sz="900" u="none" cap="none" strike="noStrike">
                <a:solidFill>
                  <a:srgbClr val="FF33CC"/>
                </a:solidFill>
                <a:latin typeface="Calibri"/>
                <a:ea typeface="Calibri"/>
                <a:cs typeface="Calibri"/>
                <a:sym typeface="Calibri"/>
              </a:rPr>
              <a:t> Generate ideas from a range of stimuli and carry out simple research and evaluation as part of the making process.</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Confidently use of a range of materials and tools, selecting and using these appropriately with more independence.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Use hands and tools confidently to cut, shape and join materials for a purpose.</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 Consider how to display artwork, understanding how artists consider their viewers and the impact on them.</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Confidently explain their ideas and opinions about their own and others’ artwork, with an understanding of the breadth of what art can be and that there are many ways to make art. Discuss and begin to interpret the meaning and purpose of artwork, understanding how artists can use art to communicate.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60" name="Google Shape;760;p68"/>
          <p:cNvSpPr/>
          <p:nvPr/>
        </p:nvSpPr>
        <p:spPr>
          <a:xfrm>
            <a:off x="5321176" y="3652575"/>
            <a:ext cx="1005900" cy="15825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Ruth Asawa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Anthony Caro</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61" name="Google Shape;761;p68"/>
          <p:cNvPicPr preferRelativeResize="0"/>
          <p:nvPr/>
        </p:nvPicPr>
        <p:blipFill rotWithShape="1">
          <a:blip r:embed="rId3">
            <a:alphaModFix/>
          </a:blip>
          <a:srcRect b="0" l="0" r="0" t="0"/>
          <a:stretch/>
        </p:blipFill>
        <p:spPr>
          <a:xfrm>
            <a:off x="8041280" y="486210"/>
            <a:ext cx="714422" cy="536625"/>
          </a:xfrm>
          <a:prstGeom prst="rect">
            <a:avLst/>
          </a:prstGeom>
          <a:noFill/>
          <a:ln>
            <a:noFill/>
          </a:ln>
        </p:spPr>
      </p:pic>
      <p:sp>
        <p:nvSpPr>
          <p:cNvPr id="762" name="Google Shape;762;p68"/>
          <p:cNvSpPr/>
          <p:nvPr/>
        </p:nvSpPr>
        <p:spPr>
          <a:xfrm>
            <a:off x="196850" y="3334750"/>
            <a:ext cx="5012700" cy="35229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Colour:</a:t>
            </a:r>
            <a:r>
              <a:rPr b="0" i="0" lang="en-GB" sz="900" u="none" cap="none" strike="noStrike">
                <a:solidFill>
                  <a:srgbClr val="974806"/>
                </a:solidFill>
                <a:latin typeface="Calibri"/>
                <a:ea typeface="Calibri"/>
                <a:cs typeface="Calibri"/>
                <a:sym typeface="Calibri"/>
              </a:rPr>
              <a:t> Using light and dark colours next to each other creates contrast.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Three dimensional forms are either organic (natural) or geometric (mathematical shapes, like a cube).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Organic forms can be abstract.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Negative shapes show the space around and between objects.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974806"/>
                </a:solidFill>
                <a:latin typeface="Calibri"/>
                <a:ea typeface="Calibri"/>
                <a:cs typeface="Calibri"/>
                <a:sym typeface="Calibri"/>
              </a:rPr>
              <a:t> </a:t>
            </a: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Artists can focus on shapes when making abstract art.</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How to join 2D shapes to make a 3D form.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join larger pieces of materials, exploring what gives 3D shapes stability.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shape card in different ways eg. rolling, folding and choose the best way to recreate a drawn idea.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identify and draw negative spaces.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plan a sculpture by drawing.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choose materials to scale up an idea.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create different joins in card eg. slot, tabs, wrapping.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add surface detail to a sculpture using colour or texture.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Display sculpture.</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a:t>
            </a:r>
            <a:r>
              <a:rPr b="0" i="0" lang="en-GB" sz="900" u="none" cap="none" strike="noStrike">
                <a:solidFill>
                  <a:srgbClr val="0070C0"/>
                </a:solidFill>
                <a:latin typeface="Calibri"/>
                <a:ea typeface="Calibri"/>
                <a:cs typeface="Calibri"/>
                <a:sym typeface="Calibri"/>
              </a:rPr>
              <a:t> Artists make decisions about how their work will be displayed.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 </a:t>
            </a:r>
            <a:r>
              <a:rPr b="0" i="0" lang="en-GB" sz="900" u="none" cap="none" strike="noStrike">
                <a:solidFill>
                  <a:srgbClr val="31859B"/>
                </a:solidFill>
                <a:latin typeface="Calibri"/>
                <a:ea typeface="Calibri"/>
                <a:cs typeface="Calibri"/>
                <a:sym typeface="Calibri"/>
              </a:rPr>
              <a:t>Artists make art in more than one way.  There are no rules about what art must be.  Art can be purely decorative, or it can have a purpose. People use art to tell stories and communicate.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People make art for fun and to make the world a nicer place to 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31859B"/>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763" name="Google Shape;763;p68"/>
          <p:cNvPicPr preferRelativeResize="0"/>
          <p:nvPr/>
        </p:nvPicPr>
        <p:blipFill rotWithShape="1">
          <a:blip r:embed="rId4">
            <a:alphaModFix/>
          </a:blip>
          <a:srcRect b="0" l="0" r="0" t="0"/>
          <a:stretch/>
        </p:blipFill>
        <p:spPr>
          <a:xfrm>
            <a:off x="6594676" y="464649"/>
            <a:ext cx="1139200" cy="579763"/>
          </a:xfrm>
          <a:prstGeom prst="rect">
            <a:avLst/>
          </a:prstGeom>
          <a:noFill/>
          <a:ln>
            <a:noFill/>
          </a:ln>
        </p:spPr>
      </p:pic>
      <p:sp>
        <p:nvSpPr>
          <p:cNvPr id="764" name="Google Shape;764;p68"/>
          <p:cNvSpPr/>
          <p:nvPr/>
        </p:nvSpPr>
        <p:spPr>
          <a:xfrm>
            <a:off x="6550022" y="3652567"/>
            <a:ext cx="2300064" cy="2997455"/>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 that is 3D, interactive, viewable from any side and made from different materials is a …. What?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Tell me what a sculptor does.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Space around an object is called… negative or positive space?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Tell me three different ways I can join materials together when forming a sculpture.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Describe Ruth Asawa’s wire sculptures to me. </a:t>
            </a:r>
            <a:endParaRPr b="1" i="0" sz="1200" u="none" cap="none" strike="noStrike">
              <a:solidFill>
                <a:srgbClr val="000000"/>
              </a:solidFill>
              <a:latin typeface="Ruluko"/>
              <a:ea typeface="Ruluko"/>
              <a:cs typeface="Ruluko"/>
              <a:sym typeface="Ruluko"/>
            </a:endParaRPr>
          </a:p>
        </p:txBody>
      </p:sp>
      <p:pic>
        <p:nvPicPr>
          <p:cNvPr id="765" name="Google Shape;765;p68"/>
          <p:cNvPicPr preferRelativeResize="0"/>
          <p:nvPr/>
        </p:nvPicPr>
        <p:blipFill rotWithShape="1">
          <a:blip r:embed="rId5">
            <a:alphaModFix/>
          </a:blip>
          <a:srcRect b="0" l="0" r="0" t="0"/>
          <a:stretch/>
        </p:blipFill>
        <p:spPr>
          <a:xfrm>
            <a:off x="222250" y="431238"/>
            <a:ext cx="1139200" cy="536625"/>
          </a:xfrm>
          <a:prstGeom prst="rect">
            <a:avLst/>
          </a:prstGeom>
          <a:noFill/>
          <a:ln>
            <a:noFill/>
          </a:ln>
        </p:spPr>
      </p:pic>
      <p:pic>
        <p:nvPicPr>
          <p:cNvPr id="766" name="Google Shape;766;p68"/>
          <p:cNvPicPr preferRelativeResize="0"/>
          <p:nvPr/>
        </p:nvPicPr>
        <p:blipFill rotWithShape="1">
          <a:blip r:embed="rId6">
            <a:alphaModFix/>
          </a:blip>
          <a:srcRect b="0" l="0" r="0" t="0"/>
          <a:stretch/>
        </p:blipFill>
        <p:spPr>
          <a:xfrm>
            <a:off x="4450350" y="1347155"/>
            <a:ext cx="4305361" cy="189273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69"/>
          <p:cNvPicPr preferRelativeResize="0"/>
          <p:nvPr/>
        </p:nvPicPr>
        <p:blipFill rotWithShape="1">
          <a:blip r:embed="rId3">
            <a:alphaModFix/>
          </a:blip>
          <a:srcRect b="0" l="0" r="0" t="0"/>
          <a:stretch/>
        </p:blipFill>
        <p:spPr>
          <a:xfrm>
            <a:off x="179512" y="764704"/>
            <a:ext cx="8568952" cy="59046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grpSp>
        <p:nvGrpSpPr>
          <p:cNvPr id="139" name="Google Shape;139;p7"/>
          <p:cNvGrpSpPr/>
          <p:nvPr/>
        </p:nvGrpSpPr>
        <p:grpSpPr>
          <a:xfrm rot="-5400000">
            <a:off x="-2840530" y="3182062"/>
            <a:ext cx="5537162" cy="1924054"/>
            <a:chOff x="1076691" y="771399"/>
            <a:chExt cx="8132808" cy="2375556"/>
          </a:xfrm>
        </p:grpSpPr>
        <p:sp>
          <p:nvSpPr>
            <p:cNvPr id="140" name="Google Shape;140;p7"/>
            <p:cNvSpPr/>
            <p:nvPr/>
          </p:nvSpPr>
          <p:spPr>
            <a:xfrm>
              <a:off x="2182121"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7"/>
            <p:cNvSpPr/>
            <p:nvPr/>
          </p:nvSpPr>
          <p:spPr>
            <a:xfrm>
              <a:off x="3287552"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7"/>
            <p:cNvSpPr/>
            <p:nvPr/>
          </p:nvSpPr>
          <p:spPr>
            <a:xfrm>
              <a:off x="3808548" y="2134766"/>
              <a:ext cx="1117600" cy="1012189"/>
            </a:xfrm>
            <a:custGeom>
              <a:rect b="b" l="l" r="r" t="t"/>
              <a:pathLst>
                <a:path extrusionOk="0" h="1012189" w="1117600">
                  <a:moveTo>
                    <a:pt x="0" y="0"/>
                  </a:moveTo>
                  <a:lnTo>
                    <a:pt x="0" y="809478"/>
                  </a:lnTo>
                  <a:lnTo>
                    <a:pt x="558730" y="1011862"/>
                  </a:lnTo>
                  <a:lnTo>
                    <a:pt x="1117448" y="809478"/>
                  </a:lnTo>
                  <a:lnTo>
                    <a:pt x="1117448"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 name="Google Shape;143;p7"/>
            <p:cNvSpPr/>
            <p:nvPr/>
          </p:nvSpPr>
          <p:spPr>
            <a:xfrm>
              <a:off x="4395655" y="771399"/>
              <a:ext cx="1117600" cy="1012190"/>
            </a:xfrm>
            <a:custGeom>
              <a:rect b="b" l="l" r="r" t="t"/>
              <a:pathLst>
                <a:path extrusionOk="0" h="1012189" w="1117600">
                  <a:moveTo>
                    <a:pt x="0" y="0"/>
                  </a:moveTo>
                  <a:lnTo>
                    <a:pt x="1117460" y="0"/>
                  </a:lnTo>
                  <a:lnTo>
                    <a:pt x="1117460" y="809490"/>
                  </a:lnTo>
                  <a:lnTo>
                    <a:pt x="558730"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 name="Google Shape;144;p7"/>
            <p:cNvSpPr/>
            <p:nvPr/>
          </p:nvSpPr>
          <p:spPr>
            <a:xfrm>
              <a:off x="5513115"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p7"/>
            <p:cNvSpPr/>
            <p:nvPr/>
          </p:nvSpPr>
          <p:spPr>
            <a:xfrm>
              <a:off x="5832832" y="2097921"/>
              <a:ext cx="1117600" cy="1012190"/>
            </a:xfrm>
            <a:custGeom>
              <a:rect b="b" l="l" r="r" t="t"/>
              <a:pathLst>
                <a:path extrusionOk="0" h="1012189" w="1117600">
                  <a:moveTo>
                    <a:pt x="0" y="0"/>
                  </a:moveTo>
                  <a:lnTo>
                    <a:pt x="0" y="809478"/>
                  </a:lnTo>
                  <a:lnTo>
                    <a:pt x="558730" y="1011862"/>
                  </a:lnTo>
                  <a:lnTo>
                    <a:pt x="1117450" y="809478"/>
                  </a:lnTo>
                  <a:lnTo>
                    <a:pt x="1117450"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 name="Google Shape;146;p7"/>
            <p:cNvSpPr/>
            <p:nvPr/>
          </p:nvSpPr>
          <p:spPr>
            <a:xfrm>
              <a:off x="6629240" y="771399"/>
              <a:ext cx="1117600" cy="1012190"/>
            </a:xfrm>
            <a:custGeom>
              <a:rect b="b" l="l" r="r" t="t"/>
              <a:pathLst>
                <a:path extrusionOk="0" h="1012189" w="1117600">
                  <a:moveTo>
                    <a:pt x="0" y="0"/>
                  </a:moveTo>
                  <a:lnTo>
                    <a:pt x="1117460" y="0"/>
                  </a:lnTo>
                  <a:lnTo>
                    <a:pt x="1117460" y="809490"/>
                  </a:lnTo>
                  <a:lnTo>
                    <a:pt x="558730"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 name="Google Shape;147;p7"/>
            <p:cNvSpPr/>
            <p:nvPr/>
          </p:nvSpPr>
          <p:spPr>
            <a:xfrm>
              <a:off x="8095709" y="2083526"/>
              <a:ext cx="1113790" cy="1012190"/>
            </a:xfrm>
            <a:custGeom>
              <a:rect b="b" l="l" r="r" t="t"/>
              <a:pathLst>
                <a:path extrusionOk="0" h="1012189" w="1113790">
                  <a:moveTo>
                    <a:pt x="0" y="0"/>
                  </a:moveTo>
                  <a:lnTo>
                    <a:pt x="0" y="809478"/>
                  </a:lnTo>
                  <a:lnTo>
                    <a:pt x="556736" y="1011862"/>
                  </a:lnTo>
                  <a:lnTo>
                    <a:pt x="1113449" y="809478"/>
                  </a:lnTo>
                  <a:lnTo>
                    <a:pt x="1113449"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 name="Google Shape;148;p7"/>
            <p:cNvSpPr/>
            <p:nvPr/>
          </p:nvSpPr>
          <p:spPr>
            <a:xfrm>
              <a:off x="7750709" y="771399"/>
              <a:ext cx="1113790" cy="1012190"/>
            </a:xfrm>
            <a:custGeom>
              <a:rect b="b" l="l" r="r" t="t"/>
              <a:pathLst>
                <a:path extrusionOk="0" h="1012189" w="1113790">
                  <a:moveTo>
                    <a:pt x="0" y="0"/>
                  </a:moveTo>
                  <a:lnTo>
                    <a:pt x="1113450" y="0"/>
                  </a:lnTo>
                  <a:lnTo>
                    <a:pt x="1113450" y="809490"/>
                  </a:lnTo>
                  <a:lnTo>
                    <a:pt x="556725"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 name="Google Shape;149;p7"/>
            <p:cNvSpPr/>
            <p:nvPr/>
          </p:nvSpPr>
          <p:spPr>
            <a:xfrm>
              <a:off x="1076691" y="771399"/>
              <a:ext cx="1113790" cy="1012190"/>
            </a:xfrm>
            <a:custGeom>
              <a:rect b="b" l="l" r="r" t="t"/>
              <a:pathLst>
                <a:path extrusionOk="0" h="1012189" w="1113789">
                  <a:moveTo>
                    <a:pt x="0" y="0"/>
                  </a:moveTo>
                  <a:lnTo>
                    <a:pt x="1113450" y="0"/>
                  </a:lnTo>
                  <a:lnTo>
                    <a:pt x="1113450" y="809490"/>
                  </a:lnTo>
                  <a:lnTo>
                    <a:pt x="556725"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7"/>
          <p:cNvSpPr txBox="1"/>
          <p:nvPr/>
        </p:nvSpPr>
        <p:spPr>
          <a:xfrm flipH="1">
            <a:off x="111875" y="3056436"/>
            <a:ext cx="654000" cy="565500"/>
          </a:xfrm>
          <a:prstGeom prst="rect">
            <a:avLst/>
          </a:prstGeom>
          <a:noFill/>
          <a:ln>
            <a:noFill/>
          </a:ln>
        </p:spPr>
        <p:txBody>
          <a:bodyPr anchorCtr="0" anchor="t" bIns="0" lIns="0" spcFirstLastPara="1" rIns="0" wrap="square" tIns="11125">
            <a:spAutoFit/>
          </a:bodyPr>
          <a:lstStyle/>
          <a:p>
            <a:pPr indent="0" lvl="0" marL="11135"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1</a:t>
            </a:r>
            <a:endParaRPr b="0" i="0" sz="1800" u="none" cap="none" strike="noStrike">
              <a:solidFill>
                <a:schemeClr val="dk1"/>
              </a:solidFill>
              <a:latin typeface="Arial"/>
              <a:ea typeface="Arial"/>
              <a:cs typeface="Arial"/>
              <a:sym typeface="Arial"/>
            </a:endParaRPr>
          </a:p>
        </p:txBody>
      </p:sp>
      <p:sp>
        <p:nvSpPr>
          <p:cNvPr id="151" name="Google Shape;151;p7"/>
          <p:cNvSpPr txBox="1"/>
          <p:nvPr/>
        </p:nvSpPr>
        <p:spPr>
          <a:xfrm>
            <a:off x="3143091" y="1078005"/>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2</a:t>
            </a:r>
            <a:endParaRPr b="0" i="0" sz="900" u="none" cap="none" strike="noStrike">
              <a:solidFill>
                <a:schemeClr val="dk1"/>
              </a:solidFill>
              <a:latin typeface="Calibri"/>
              <a:ea typeface="Calibri"/>
              <a:cs typeface="Calibri"/>
              <a:sym typeface="Calibri"/>
            </a:endParaRPr>
          </a:p>
        </p:txBody>
      </p:sp>
      <p:sp>
        <p:nvSpPr>
          <p:cNvPr id="152" name="Google Shape;152;p7"/>
          <p:cNvSpPr txBox="1"/>
          <p:nvPr/>
        </p:nvSpPr>
        <p:spPr>
          <a:xfrm>
            <a:off x="4079551"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3</a:t>
            </a:r>
            <a:endParaRPr b="0" i="0" sz="900" u="none" cap="none" strike="noStrike">
              <a:solidFill>
                <a:schemeClr val="dk1"/>
              </a:solidFill>
              <a:latin typeface="Calibri"/>
              <a:ea typeface="Calibri"/>
              <a:cs typeface="Calibri"/>
              <a:sym typeface="Calibri"/>
            </a:endParaRPr>
          </a:p>
        </p:txBody>
      </p:sp>
      <p:sp>
        <p:nvSpPr>
          <p:cNvPr id="153" name="Google Shape;153;p7"/>
          <p:cNvSpPr txBox="1"/>
          <p:nvPr/>
        </p:nvSpPr>
        <p:spPr>
          <a:xfrm>
            <a:off x="5034756"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4</a:t>
            </a:r>
            <a:endParaRPr b="0" i="0" sz="900" u="none" cap="none" strike="noStrike">
              <a:solidFill>
                <a:schemeClr val="dk1"/>
              </a:solidFill>
              <a:latin typeface="Calibri"/>
              <a:ea typeface="Calibri"/>
              <a:cs typeface="Calibri"/>
              <a:sym typeface="Calibri"/>
            </a:endParaRPr>
          </a:p>
        </p:txBody>
      </p:sp>
      <p:sp>
        <p:nvSpPr>
          <p:cNvPr id="154" name="Google Shape;154;p7"/>
          <p:cNvSpPr txBox="1"/>
          <p:nvPr/>
        </p:nvSpPr>
        <p:spPr>
          <a:xfrm>
            <a:off x="5989960"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5</a:t>
            </a:r>
            <a:endParaRPr b="0" i="0" sz="900" u="none" cap="none" strike="noStrike">
              <a:solidFill>
                <a:schemeClr val="dk1"/>
              </a:solidFill>
              <a:latin typeface="Calibri"/>
              <a:ea typeface="Calibri"/>
              <a:cs typeface="Calibri"/>
              <a:sym typeface="Calibri"/>
            </a:endParaRPr>
          </a:p>
        </p:txBody>
      </p:sp>
      <p:sp>
        <p:nvSpPr>
          <p:cNvPr id="155" name="Google Shape;155;p7"/>
          <p:cNvSpPr txBox="1"/>
          <p:nvPr/>
        </p:nvSpPr>
        <p:spPr>
          <a:xfrm>
            <a:off x="6948138"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6</a:t>
            </a:r>
            <a:endParaRPr b="0" i="0" sz="900" u="none" cap="none" strike="noStrike">
              <a:solidFill>
                <a:schemeClr val="dk1"/>
              </a:solidFill>
              <a:latin typeface="Calibri"/>
              <a:ea typeface="Calibri"/>
              <a:cs typeface="Calibri"/>
              <a:sym typeface="Calibri"/>
            </a:endParaRPr>
          </a:p>
        </p:txBody>
      </p:sp>
      <p:sp>
        <p:nvSpPr>
          <p:cNvPr id="156" name="Google Shape;156;p7"/>
          <p:cNvSpPr/>
          <p:nvPr/>
        </p:nvSpPr>
        <p:spPr>
          <a:xfrm>
            <a:off x="25046" y="47740"/>
            <a:ext cx="803069" cy="60851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p7"/>
          <p:cNvSpPr txBox="1"/>
          <p:nvPr/>
        </p:nvSpPr>
        <p:spPr>
          <a:xfrm>
            <a:off x="1254339" y="1077973"/>
            <a:ext cx="242718"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EYFS</a:t>
            </a:r>
            <a:endParaRPr b="0" i="0" sz="900" u="none" cap="none" strike="noStrike">
              <a:solidFill>
                <a:schemeClr val="dk1"/>
              </a:solidFill>
              <a:latin typeface="Calibri"/>
              <a:ea typeface="Calibri"/>
              <a:cs typeface="Calibri"/>
              <a:sym typeface="Calibri"/>
            </a:endParaRPr>
          </a:p>
        </p:txBody>
      </p:sp>
      <p:sp>
        <p:nvSpPr>
          <p:cNvPr id="158" name="Google Shape;158;p7"/>
          <p:cNvSpPr txBox="1"/>
          <p:nvPr/>
        </p:nvSpPr>
        <p:spPr>
          <a:xfrm>
            <a:off x="856368" y="29353"/>
            <a:ext cx="8120560" cy="854369"/>
          </a:xfrm>
          <a:prstGeom prst="rect">
            <a:avLst/>
          </a:prstGeom>
          <a:noFill/>
          <a:ln>
            <a:noFill/>
          </a:ln>
        </p:spPr>
        <p:txBody>
          <a:bodyPr anchorCtr="0" anchor="t" bIns="40075" lIns="80175" spcFirstLastPara="1" rIns="80175" wrap="square" tIns="40075">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222222"/>
                </a:solidFill>
                <a:latin typeface="Calibri"/>
                <a:ea typeface="Calibri"/>
                <a:cs typeface="Calibri"/>
                <a:sym typeface="Calibri"/>
              </a:rPr>
              <a:t>Each year group features: </a:t>
            </a:r>
            <a:r>
              <a:rPr b="0" i="0" lang="en-GB" sz="1050" u="none" cap="none" strike="noStrike">
                <a:solidFill>
                  <a:schemeClr val="dk1"/>
                </a:solidFill>
                <a:latin typeface="Calibri"/>
                <a:ea typeface="Calibri"/>
                <a:cs typeface="Calibri"/>
                <a:sym typeface="Calibri"/>
              </a:rPr>
              <a:t>The revised Art and design scheme  has units divided into four core areas which are repeated in each year group. This provides teachers with greater clarity over knowledge and skills progression within the four areas.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chemeClr val="dk1"/>
                </a:solidFill>
                <a:latin typeface="Calibri"/>
                <a:ea typeface="Calibri"/>
                <a:cs typeface="Calibri"/>
                <a:sym typeface="Calibri"/>
              </a:rPr>
              <a:t> Lessons in the Art and design scheme are sequential, so will be taught in order. All units contain 5 lessons unless stated otherwise. Each lesson builds on the previous one to provide opportunities for children to practice skills and apply their knowledge to consolidate learning.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chemeClr val="dk1"/>
                </a:solidFill>
                <a:latin typeface="Calibri"/>
                <a:ea typeface="Calibri"/>
                <a:cs typeface="Calibri"/>
                <a:sym typeface="Calibri"/>
              </a:rPr>
              <a:t>Opportunities are planned so the children are given opportunities to develop mastery by revisiting core subject knowledge and applying that knowledge practically in a range of contexts with growing complexity</a:t>
            </a:r>
            <a:r>
              <a:rPr b="0" i="0" lang="en-GB" sz="1100" u="none" cap="none" strike="noStrike">
                <a:solidFill>
                  <a:schemeClr val="dk1"/>
                </a:solidFill>
                <a:latin typeface="Calibri"/>
                <a:ea typeface="Calibri"/>
                <a:cs typeface="Calibri"/>
                <a:sym typeface="Calibri"/>
              </a:rPr>
              <a:t>.</a:t>
            </a:r>
            <a:endParaRPr b="0" i="0" sz="1100" u="none" cap="none" strike="noStrike">
              <a:solidFill>
                <a:schemeClr val="dk1"/>
              </a:solidFill>
              <a:latin typeface="Calibri"/>
              <a:ea typeface="Calibri"/>
              <a:cs typeface="Calibri"/>
              <a:sym typeface="Calibri"/>
            </a:endParaRPr>
          </a:p>
        </p:txBody>
      </p:sp>
      <p:sp>
        <p:nvSpPr>
          <p:cNvPr id="159" name="Google Shape;159;p7"/>
          <p:cNvSpPr txBox="1"/>
          <p:nvPr/>
        </p:nvSpPr>
        <p:spPr>
          <a:xfrm flipH="1">
            <a:off x="130529" y="6323345"/>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6</a:t>
            </a:r>
            <a:endParaRPr b="0" i="0" sz="1800" u="none" cap="none" strike="noStrike">
              <a:solidFill>
                <a:schemeClr val="dk1"/>
              </a:solidFill>
              <a:latin typeface="Arial"/>
              <a:ea typeface="Arial"/>
              <a:cs typeface="Arial"/>
              <a:sym typeface="Arial"/>
            </a:endParaRPr>
          </a:p>
        </p:txBody>
      </p:sp>
      <p:sp>
        <p:nvSpPr>
          <p:cNvPr id="160" name="Google Shape;160;p7"/>
          <p:cNvSpPr txBox="1"/>
          <p:nvPr/>
        </p:nvSpPr>
        <p:spPr>
          <a:xfrm flipH="1">
            <a:off x="165806" y="5593394"/>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5</a:t>
            </a:r>
            <a:endParaRPr b="0" i="0" sz="1800" u="none" cap="none" strike="noStrike">
              <a:solidFill>
                <a:schemeClr val="dk1"/>
              </a:solidFill>
              <a:latin typeface="Arial"/>
              <a:ea typeface="Arial"/>
              <a:cs typeface="Arial"/>
              <a:sym typeface="Arial"/>
            </a:endParaRPr>
          </a:p>
        </p:txBody>
      </p:sp>
      <p:sp>
        <p:nvSpPr>
          <p:cNvPr id="161" name="Google Shape;161;p7"/>
          <p:cNvSpPr txBox="1"/>
          <p:nvPr/>
        </p:nvSpPr>
        <p:spPr>
          <a:xfrm flipH="1">
            <a:off x="70375" y="4438092"/>
            <a:ext cx="654000" cy="565500"/>
          </a:xfrm>
          <a:prstGeom prst="rect">
            <a:avLst/>
          </a:prstGeom>
          <a:noFill/>
          <a:ln>
            <a:noFill/>
          </a:ln>
        </p:spPr>
        <p:txBody>
          <a:bodyPr anchorCtr="0" anchor="t" bIns="0" lIns="0" spcFirstLastPara="1" rIns="0" wrap="square" tIns="11125">
            <a:spAutoFit/>
          </a:bodyPr>
          <a:lstStyle/>
          <a:p>
            <a:pPr indent="0" lvl="0" marL="11135"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2 </a:t>
            </a:r>
            <a:endParaRPr b="0" i="0" sz="1800" u="none" cap="none" strike="noStrike">
              <a:solidFill>
                <a:schemeClr val="dk1"/>
              </a:solidFill>
              <a:latin typeface="Arial"/>
              <a:ea typeface="Arial"/>
              <a:cs typeface="Arial"/>
              <a:sym typeface="Arial"/>
            </a:endParaRPr>
          </a:p>
        </p:txBody>
      </p:sp>
      <p:sp>
        <p:nvSpPr>
          <p:cNvPr id="162" name="Google Shape;162;p7"/>
          <p:cNvSpPr txBox="1"/>
          <p:nvPr/>
        </p:nvSpPr>
        <p:spPr>
          <a:xfrm flipH="1">
            <a:off x="109523" y="1783697"/>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EYFS</a:t>
            </a:r>
            <a:endParaRPr b="0" i="0" sz="1800" u="none" cap="none" strike="noStrike">
              <a:solidFill>
                <a:schemeClr val="dk1"/>
              </a:solidFill>
              <a:latin typeface="Arial"/>
              <a:ea typeface="Arial"/>
              <a:cs typeface="Arial"/>
              <a:sym typeface="Arial"/>
            </a:endParaRPr>
          </a:p>
        </p:txBody>
      </p:sp>
      <p:graphicFrame>
        <p:nvGraphicFramePr>
          <p:cNvPr id="163" name="Google Shape;163;p7"/>
          <p:cNvGraphicFramePr/>
          <p:nvPr/>
        </p:nvGraphicFramePr>
        <p:xfrm>
          <a:off x="912539" y="1078490"/>
          <a:ext cx="3000000" cy="3000000"/>
        </p:xfrm>
        <a:graphic>
          <a:graphicData uri="http://schemas.openxmlformats.org/drawingml/2006/table">
            <a:tbl>
              <a:tblPr>
                <a:noFill/>
                <a:tableStyleId>{283E55AB-5A92-4E2E-AF92-62658B645562}</a:tableStyleId>
              </a:tblPr>
              <a:tblGrid>
                <a:gridCol w="1341050"/>
                <a:gridCol w="1341050"/>
                <a:gridCol w="1341050"/>
                <a:gridCol w="1341050"/>
                <a:gridCol w="1341050"/>
                <a:gridCol w="1341050"/>
              </a:tblGrid>
              <a:tr h="295175">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Aut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Aut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Spr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Spr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Summ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Summ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r>
              <a:tr h="1040250">
                <a:tc gridSpan="2">
                  <a:txBody>
                    <a:bodyPr/>
                    <a:lstStyle/>
                    <a:p>
                      <a:pPr indent="0" lvl="0" marL="0" marR="0" rtl="0" algn="ctr">
                        <a:lnSpc>
                          <a:spcPct val="119000"/>
                        </a:lnSpc>
                        <a:spcBef>
                          <a:spcPts val="0"/>
                        </a:spcBef>
                        <a:spcAft>
                          <a:spcPts val="0"/>
                        </a:spcAft>
                        <a:buClr>
                          <a:srgbClr val="000000"/>
                        </a:buClr>
                        <a:buSzPts val="1000"/>
                        <a:buFont typeface="Arial"/>
                        <a:buNone/>
                      </a:pPr>
                      <a:r>
                        <a:rPr b="1" lang="en-GB" sz="1000" u="none" cap="none" strike="noStrike">
                          <a:solidFill>
                            <a:srgbClr val="000000"/>
                          </a:solidFill>
                          <a:latin typeface="Arial"/>
                          <a:ea typeface="Arial"/>
                          <a:cs typeface="Arial"/>
                          <a:sym typeface="Arial"/>
                        </a:rPr>
                        <a:t>Painting and Mixed Media                          Paint my World</a:t>
                      </a:r>
                      <a:endParaRPr b="1" sz="1000" u="none" cap="none" strike="noStrike">
                        <a:solidFill>
                          <a:srgbClr val="000000"/>
                        </a:solidFill>
                        <a:latin typeface="Arial"/>
                        <a:ea typeface="Arial"/>
                        <a:cs typeface="Arial"/>
                        <a:sym typeface="Arial"/>
                      </a:endParaRPr>
                    </a:p>
                    <a:p>
                      <a:pPr indent="0" lvl="0" marL="0" marR="0" rtl="0" algn="ctr">
                        <a:lnSpc>
                          <a:spcPct val="119000"/>
                        </a:lnSpc>
                        <a:spcBef>
                          <a:spcPts val="0"/>
                        </a:spcBef>
                        <a:spcAft>
                          <a:spcPts val="0"/>
                        </a:spcAft>
                        <a:buClr>
                          <a:srgbClr val="000000"/>
                        </a:buClr>
                        <a:buSzPts val="1000"/>
                        <a:buFont typeface="Arial"/>
                        <a:buNone/>
                      </a:pPr>
                      <a:r>
                        <a:t/>
                      </a:r>
                      <a:endParaRPr b="1" sz="1000"/>
                    </a:p>
                    <a:p>
                      <a:pPr indent="0" lvl="0" marL="0" marR="0" rtl="0" algn="ctr">
                        <a:lnSpc>
                          <a:spcPct val="119000"/>
                        </a:lnSpc>
                        <a:spcBef>
                          <a:spcPts val="0"/>
                        </a:spcBef>
                        <a:spcAft>
                          <a:spcPts val="0"/>
                        </a:spcAft>
                        <a:buClr>
                          <a:srgbClr val="000000"/>
                        </a:buClr>
                        <a:buSzPts val="1000"/>
                        <a:buFont typeface="Arial"/>
                        <a:buNone/>
                      </a:pPr>
                      <a:r>
                        <a:t/>
                      </a:r>
                      <a:endParaRPr b="1" sz="1000"/>
                    </a:p>
                    <a:p>
                      <a:pPr indent="0" lvl="0" marL="0" rtl="0" algn="ctr">
                        <a:lnSpc>
                          <a:spcPct val="119000"/>
                        </a:lnSpc>
                        <a:spcBef>
                          <a:spcPts val="600"/>
                        </a:spcBef>
                        <a:spcAft>
                          <a:spcPts val="0"/>
                        </a:spcAft>
                        <a:buClr>
                          <a:srgbClr val="FF0000"/>
                        </a:buClr>
                        <a:buSzPts val="700"/>
                        <a:buFont typeface="Arial"/>
                        <a:buNone/>
                      </a:pPr>
                      <a:r>
                        <a:rPr lang="en-GB" sz="700">
                          <a:solidFill>
                            <a:srgbClr val="FF0000"/>
                          </a:solidFill>
                        </a:rPr>
                        <a:t>Autumn </a:t>
                      </a:r>
                      <a:r>
                        <a:rPr lang="en-GB" sz="700">
                          <a:solidFill>
                            <a:srgbClr val="FF0000"/>
                          </a:solidFill>
                        </a:rPr>
                        <a:t>Seasonal Craft: </a:t>
                      </a:r>
                      <a:r>
                        <a:rPr lang="en-GB" sz="700">
                          <a:solidFill>
                            <a:schemeClr val="dk1"/>
                          </a:solidFill>
                        </a:rPr>
                        <a:t>Salt Dough Decorations</a:t>
                      </a:r>
                      <a:endParaRPr b="0" sz="800" u="none" cap="none" strike="noStrike">
                        <a:solidFill>
                          <a:srgbClr val="FF0000"/>
                        </a:solidFill>
                        <a:latin typeface="Arial"/>
                        <a:ea typeface="Arial"/>
                        <a:cs typeface="Arial"/>
                        <a:sym typeface="Aria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8CB3E3"/>
                    </a:solidFill>
                  </a:tcPr>
                </a:tc>
                <a:tc hMerge="1"/>
                <a:tc>
                  <a:txBody>
                    <a:bodyPr/>
                    <a:lstStyle/>
                    <a:p>
                      <a:pPr indent="0" lvl="0" marL="0" marR="0" rtl="0" algn="ctr">
                        <a:lnSpc>
                          <a:spcPct val="119000"/>
                        </a:lnSpc>
                        <a:spcBef>
                          <a:spcPts val="0"/>
                        </a:spcBef>
                        <a:spcAft>
                          <a:spcPts val="0"/>
                        </a:spcAft>
                        <a:buClr>
                          <a:srgbClr val="000000"/>
                        </a:buClr>
                        <a:buSzPts val="1000"/>
                        <a:buFont typeface="Arial"/>
                        <a:buNone/>
                      </a:pPr>
                      <a:r>
                        <a:rPr b="1" lang="en-GB" sz="1000" u="none" cap="none" strike="noStrike">
                          <a:solidFill>
                            <a:srgbClr val="000000"/>
                          </a:solidFill>
                          <a:latin typeface="Arial"/>
                          <a:ea typeface="Arial"/>
                          <a:cs typeface="Arial"/>
                          <a:sym typeface="Arial"/>
                        </a:rPr>
                        <a:t>Drawing</a:t>
                      </a:r>
                      <a:endParaRPr sz="1400" u="none" cap="none" strike="noStrike"/>
                    </a:p>
                    <a:p>
                      <a:pPr indent="0" lvl="0" marL="0" marR="0" rtl="0" algn="ctr">
                        <a:lnSpc>
                          <a:spcPct val="119000"/>
                        </a:lnSpc>
                        <a:spcBef>
                          <a:spcPts val="600"/>
                        </a:spcBef>
                        <a:spcAft>
                          <a:spcPts val="0"/>
                        </a:spcAft>
                        <a:buClr>
                          <a:srgbClr val="000000"/>
                        </a:buClr>
                        <a:buSzPts val="1000"/>
                        <a:buFont typeface="Arial"/>
                        <a:buNone/>
                      </a:pPr>
                      <a:r>
                        <a:rPr b="1" lang="en-GB" sz="1000" u="none" cap="none" strike="noStrike">
                          <a:solidFill>
                            <a:srgbClr val="000000"/>
                          </a:solidFill>
                          <a:latin typeface="Arial"/>
                          <a:ea typeface="Arial"/>
                          <a:cs typeface="Arial"/>
                          <a:sym typeface="Arial"/>
                        </a:rPr>
                        <a:t>Marvellous Marks</a:t>
                      </a:r>
                      <a:endParaRPr sz="1400" u="none" cap="none" strike="noStrike"/>
                    </a:p>
                    <a:p>
                      <a:pPr indent="0" lvl="0" marL="0" marR="0" rtl="0" algn="ctr">
                        <a:lnSpc>
                          <a:spcPct val="119000"/>
                        </a:lnSpc>
                        <a:spcBef>
                          <a:spcPts val="600"/>
                        </a:spcBef>
                        <a:spcAft>
                          <a:spcPts val="0"/>
                        </a:spcAft>
                        <a:buClr>
                          <a:schemeClr val="dk1"/>
                        </a:buClr>
                        <a:buSzPts val="700"/>
                        <a:buFont typeface="Calibri"/>
                        <a:buNone/>
                      </a:pPr>
                      <a:r>
                        <a:t/>
                      </a:r>
                      <a:endParaRPr b="0" sz="7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chemeClr val="dk1"/>
                        </a:buClr>
                        <a:buSzPts val="700"/>
                        <a:buFont typeface="Calibri"/>
                        <a:buNone/>
                      </a:pPr>
                      <a:r>
                        <a:t/>
                      </a:r>
                      <a:endParaRPr b="0" sz="7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rgbClr val="FF0000"/>
                        </a:buClr>
                        <a:buSzPts val="700"/>
                        <a:buFont typeface="Arial"/>
                        <a:buNone/>
                      </a:pPr>
                      <a:r>
                        <a:rPr b="0" lang="en-GB" sz="700" u="none" cap="none" strike="noStrike">
                          <a:solidFill>
                            <a:srgbClr val="FF0000"/>
                          </a:solidFill>
                          <a:latin typeface="Arial"/>
                          <a:ea typeface="Arial"/>
                          <a:cs typeface="Arial"/>
                          <a:sym typeface="Arial"/>
                        </a:rPr>
                        <a:t>Winter Seasonal Craft: </a:t>
                      </a:r>
                      <a:r>
                        <a:rPr b="0" lang="en-GB" sz="700" u="none" cap="none" strike="noStrike">
                          <a:solidFill>
                            <a:srgbClr val="000000"/>
                          </a:solidFill>
                          <a:latin typeface="Arial"/>
                          <a:ea typeface="Arial"/>
                          <a:cs typeface="Arial"/>
                          <a:sym typeface="Arial"/>
                        </a:rPr>
                        <a:t>Threading Snowflakes</a:t>
                      </a:r>
                      <a:endParaRPr b="0" sz="700" u="none" cap="none" strike="noStrike">
                        <a:solidFill>
                          <a:srgbClr val="000000"/>
                        </a:solidFill>
                        <a:latin typeface="Arial"/>
                        <a:ea typeface="Arial"/>
                        <a:cs typeface="Arial"/>
                        <a:sym typeface="Aria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2D050"/>
                    </a:solidFill>
                  </a:tcPr>
                </a:tc>
                <a:tc>
                  <a:txBody>
                    <a:bodyPr/>
                    <a:lstStyle/>
                    <a:p>
                      <a:pPr indent="0" lvl="0" marL="0" marR="0" rtl="0" algn="ctr">
                        <a:lnSpc>
                          <a:spcPct val="119000"/>
                        </a:lnSpc>
                        <a:spcBef>
                          <a:spcPts val="0"/>
                        </a:spcBef>
                        <a:spcAft>
                          <a:spcPts val="0"/>
                        </a:spcAft>
                        <a:buClr>
                          <a:srgbClr val="000000"/>
                        </a:buClr>
                        <a:buSzPts val="800"/>
                        <a:buFont typeface="Arial"/>
                        <a:buNone/>
                      </a:pPr>
                      <a:r>
                        <a:rPr b="1" lang="en-GB" sz="800" u="none" cap="none" strike="noStrike">
                          <a:solidFill>
                            <a:srgbClr val="000000"/>
                          </a:solidFill>
                          <a:latin typeface="Arial"/>
                          <a:ea typeface="Arial"/>
                          <a:cs typeface="Arial"/>
                          <a:sym typeface="Arial"/>
                        </a:rPr>
                        <a:t>Craft and Design</a:t>
                      </a:r>
                      <a:endParaRPr sz="1400" u="none" cap="none" strike="noStrike"/>
                    </a:p>
                    <a:p>
                      <a:pPr indent="0" lvl="0" marL="0" marR="0" rtl="0" algn="ctr">
                        <a:lnSpc>
                          <a:spcPct val="119000"/>
                        </a:lnSpc>
                        <a:spcBef>
                          <a:spcPts val="600"/>
                        </a:spcBef>
                        <a:spcAft>
                          <a:spcPts val="0"/>
                        </a:spcAft>
                        <a:buClr>
                          <a:srgbClr val="000000"/>
                        </a:buClr>
                        <a:buSzPts val="1000"/>
                        <a:buFont typeface="Arial"/>
                        <a:buNone/>
                      </a:pPr>
                      <a:r>
                        <a:rPr b="1" lang="en-GB" sz="1000"/>
                        <a:t>Let's</a:t>
                      </a:r>
                      <a:r>
                        <a:rPr b="1" lang="en-GB" sz="1000" u="none" cap="none" strike="noStrike">
                          <a:solidFill>
                            <a:srgbClr val="000000"/>
                          </a:solidFill>
                          <a:latin typeface="Arial"/>
                          <a:ea typeface="Arial"/>
                          <a:cs typeface="Arial"/>
                          <a:sym typeface="Arial"/>
                        </a:rPr>
                        <a:t> get Crafty</a:t>
                      </a:r>
                      <a:endParaRPr b="0" sz="1000" u="none" cap="none" strike="noStrike">
                        <a:solidFill>
                          <a:srgbClr val="FF0000"/>
                        </a:solidFill>
                        <a:latin typeface="Arial"/>
                        <a:ea typeface="Arial"/>
                        <a:cs typeface="Arial"/>
                        <a:sym typeface="Arial"/>
                      </a:endParaRPr>
                    </a:p>
                    <a:p>
                      <a:pPr indent="0" lvl="0" marL="0" marR="0" rtl="0" algn="ctr">
                        <a:lnSpc>
                          <a:spcPct val="119000"/>
                        </a:lnSpc>
                        <a:spcBef>
                          <a:spcPts val="600"/>
                        </a:spcBef>
                        <a:spcAft>
                          <a:spcPts val="0"/>
                        </a:spcAft>
                        <a:buClr>
                          <a:schemeClr val="dk1"/>
                        </a:buClr>
                        <a:buSzPts val="600"/>
                        <a:buFont typeface="Calibri"/>
                        <a:buNone/>
                      </a:pPr>
                      <a:r>
                        <a:t/>
                      </a:r>
                      <a:endParaRPr b="0" sz="600" u="none" cap="none" strike="noStrike">
                        <a:solidFill>
                          <a:srgbClr val="FF0000"/>
                        </a:solidFill>
                        <a:latin typeface="Arial"/>
                        <a:ea typeface="Arial"/>
                        <a:cs typeface="Arial"/>
                        <a:sym typeface="Arial"/>
                      </a:endParaRPr>
                    </a:p>
                    <a:p>
                      <a:pPr indent="0" lvl="0" marL="0" marR="0" rtl="0" algn="ctr">
                        <a:lnSpc>
                          <a:spcPct val="119000"/>
                        </a:lnSpc>
                        <a:spcBef>
                          <a:spcPts val="600"/>
                        </a:spcBef>
                        <a:spcAft>
                          <a:spcPts val="0"/>
                        </a:spcAft>
                        <a:buClr>
                          <a:schemeClr val="dk1"/>
                        </a:buClr>
                        <a:buSzPts val="600"/>
                        <a:buFont typeface="Calibri"/>
                        <a:buNone/>
                      </a:pPr>
                      <a:r>
                        <a:t/>
                      </a:r>
                      <a:endParaRPr b="0" sz="600" u="none" cap="none" strike="noStrike">
                        <a:solidFill>
                          <a:srgbClr val="FF0000"/>
                        </a:solidFill>
                        <a:latin typeface="Arial"/>
                        <a:ea typeface="Arial"/>
                        <a:cs typeface="Arial"/>
                        <a:sym typeface="Arial"/>
                      </a:endParaRPr>
                    </a:p>
                    <a:p>
                      <a:pPr indent="0" lvl="0" marL="0" marR="0" rtl="0" algn="ctr">
                        <a:lnSpc>
                          <a:spcPct val="119000"/>
                        </a:lnSpc>
                        <a:spcBef>
                          <a:spcPts val="600"/>
                        </a:spcBef>
                        <a:spcAft>
                          <a:spcPts val="0"/>
                        </a:spcAft>
                        <a:buClr>
                          <a:srgbClr val="FF0000"/>
                        </a:buClr>
                        <a:buSzPts val="600"/>
                        <a:buFont typeface="Arial"/>
                        <a:buNone/>
                      </a:pPr>
                      <a:r>
                        <a:rPr b="0" lang="en-GB" sz="600" u="none" cap="none" strike="noStrike">
                          <a:solidFill>
                            <a:srgbClr val="FF0000"/>
                          </a:solidFill>
                          <a:latin typeface="Arial"/>
                          <a:ea typeface="Arial"/>
                          <a:cs typeface="Arial"/>
                          <a:sym typeface="Arial"/>
                        </a:rPr>
                        <a:t>Easter  Seasonal Craft:    </a:t>
                      </a:r>
                      <a:r>
                        <a:rPr b="0" lang="en-GB" sz="600" u="none" cap="none" strike="noStrike">
                          <a:solidFill>
                            <a:srgbClr val="000000"/>
                          </a:solidFill>
                          <a:latin typeface="Arial"/>
                          <a:ea typeface="Arial"/>
                          <a:cs typeface="Arial"/>
                          <a:sym typeface="Arial"/>
                        </a:rPr>
                        <a:t>Egg Threading</a:t>
                      </a:r>
                      <a:endParaRPr b="1" sz="500" u="none" cap="none" strike="noStrike">
                        <a:solidFill>
                          <a:srgbClr val="000000"/>
                        </a:solidFill>
                        <a:latin typeface="Arial"/>
                        <a:ea typeface="Arial"/>
                        <a:cs typeface="Arial"/>
                        <a:sym typeface="Aria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gridSpan="2">
                  <a:txBody>
                    <a:bodyPr/>
                    <a:lstStyle/>
                    <a:p>
                      <a:pPr indent="0" lvl="0" marL="0" marR="0" rtl="0" algn="ctr">
                        <a:lnSpc>
                          <a:spcPct val="119000"/>
                        </a:lnSpc>
                        <a:spcBef>
                          <a:spcPts val="0"/>
                        </a:spcBef>
                        <a:spcAft>
                          <a:spcPts val="0"/>
                        </a:spcAft>
                        <a:buClr>
                          <a:srgbClr val="000000"/>
                        </a:buClr>
                        <a:buSzPts val="1000"/>
                        <a:buFont typeface="Arial"/>
                        <a:buNone/>
                      </a:pPr>
                      <a:r>
                        <a:rPr b="1" lang="en-GB" sz="1000" u="none" cap="none" strike="noStrike">
                          <a:solidFill>
                            <a:srgbClr val="000000"/>
                          </a:solidFill>
                          <a:latin typeface="Arial"/>
                          <a:ea typeface="Arial"/>
                          <a:cs typeface="Arial"/>
                          <a:sym typeface="Arial"/>
                        </a:rPr>
                        <a:t>Sculpture and 3D</a:t>
                      </a:r>
                      <a:endParaRPr sz="1400" u="none" cap="none" strike="noStrike"/>
                    </a:p>
                    <a:p>
                      <a:pPr indent="0" lvl="0" marL="0" marR="0" rtl="0" algn="ctr">
                        <a:lnSpc>
                          <a:spcPct val="119000"/>
                        </a:lnSpc>
                        <a:spcBef>
                          <a:spcPts val="600"/>
                        </a:spcBef>
                        <a:spcAft>
                          <a:spcPts val="0"/>
                        </a:spcAft>
                        <a:buClr>
                          <a:srgbClr val="000000"/>
                        </a:buClr>
                        <a:buSzPts val="1000"/>
                        <a:buFont typeface="Arial"/>
                        <a:buNone/>
                      </a:pPr>
                      <a:r>
                        <a:rPr b="1" lang="en-GB" sz="1000" u="none" cap="none" strike="noStrike">
                          <a:solidFill>
                            <a:srgbClr val="000000"/>
                          </a:solidFill>
                          <a:latin typeface="Arial"/>
                          <a:ea typeface="Arial"/>
                          <a:cs typeface="Arial"/>
                          <a:sym typeface="Arial"/>
                        </a:rPr>
                        <a:t>Creation Station</a:t>
                      </a:r>
                      <a:endParaRPr b="1" sz="5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rgbClr val="000000"/>
                        </a:buClr>
                        <a:buSzPts val="500"/>
                        <a:buFont typeface="Arial"/>
                        <a:buNone/>
                      </a:pPr>
                      <a:r>
                        <a:t/>
                      </a:r>
                      <a:endParaRPr b="1" sz="5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rgbClr val="000000"/>
                        </a:buClr>
                        <a:buSzPts val="500"/>
                        <a:buFont typeface="Arial"/>
                        <a:buNone/>
                      </a:pPr>
                      <a:r>
                        <a:t/>
                      </a:r>
                      <a:endParaRPr b="1" sz="5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rgbClr val="FF0000"/>
                        </a:buClr>
                        <a:buSzPts val="600"/>
                        <a:buFont typeface="Arial"/>
                        <a:buNone/>
                      </a:pPr>
                      <a:r>
                        <a:rPr b="0" lang="en-GB" sz="600" u="none" cap="none" strike="noStrike">
                          <a:solidFill>
                            <a:srgbClr val="FF0000"/>
                          </a:solidFill>
                          <a:latin typeface="Arial"/>
                          <a:ea typeface="Arial"/>
                          <a:cs typeface="Arial"/>
                          <a:sym typeface="Arial"/>
                        </a:rPr>
                        <a:t> Summer Seasonal Craft: </a:t>
                      </a:r>
                      <a:r>
                        <a:rPr b="0" lang="en-GB" sz="600" u="none" cap="none" strike="noStrike">
                          <a:solidFill>
                            <a:srgbClr val="000000"/>
                          </a:solidFill>
                          <a:latin typeface="Arial"/>
                          <a:ea typeface="Arial"/>
                          <a:cs typeface="Arial"/>
                          <a:sym typeface="Arial"/>
                        </a:rPr>
                        <a:t>Salt Painting </a:t>
                      </a:r>
                      <a:r>
                        <a:rPr lang="en-GB" sz="600">
                          <a:solidFill>
                            <a:srgbClr val="FF0000"/>
                          </a:solidFill>
                        </a:rPr>
                        <a:t> / </a:t>
                      </a:r>
                      <a:r>
                        <a:rPr b="0" lang="en-GB" sz="600" u="none" cap="none" strike="noStrike">
                          <a:solidFill>
                            <a:srgbClr val="FF0000"/>
                          </a:solidFill>
                          <a:latin typeface="Arial"/>
                          <a:ea typeface="Arial"/>
                          <a:cs typeface="Arial"/>
                          <a:sym typeface="Arial"/>
                        </a:rPr>
                        <a:t> </a:t>
                      </a:r>
                      <a:r>
                        <a:rPr b="0" lang="en-GB" sz="600" u="none" cap="none" strike="noStrike">
                          <a:solidFill>
                            <a:srgbClr val="000000"/>
                          </a:solidFill>
                          <a:latin typeface="Arial"/>
                          <a:ea typeface="Arial"/>
                          <a:cs typeface="Arial"/>
                          <a:sym typeface="Arial"/>
                        </a:rPr>
                        <a:t>Sun Catchers</a:t>
                      </a:r>
                      <a:endParaRPr sz="1400" u="none" cap="none" strike="noStrike"/>
                    </a:p>
                    <a:p>
                      <a:pPr indent="0" lvl="0" marL="0" marR="0" rtl="0" algn="ctr">
                        <a:lnSpc>
                          <a:spcPct val="119000"/>
                        </a:lnSpc>
                        <a:spcBef>
                          <a:spcPts val="600"/>
                        </a:spcBef>
                        <a:spcAft>
                          <a:spcPts val="0"/>
                        </a:spcAft>
                        <a:buClr>
                          <a:schemeClr val="dk1"/>
                        </a:buClr>
                        <a:buSzPts val="600"/>
                        <a:buFont typeface="Calibri"/>
                        <a:buNone/>
                      </a:pPr>
                      <a:r>
                        <a:t/>
                      </a:r>
                      <a:endParaRPr b="0" sz="600" u="none" cap="none" strike="noStrike">
                        <a:solidFill>
                          <a:srgbClr val="000000"/>
                        </a:solidFill>
                        <a:latin typeface="Arial"/>
                        <a:ea typeface="Arial"/>
                        <a:cs typeface="Arial"/>
                        <a:sym typeface="Arial"/>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CCC0D9"/>
                    </a:solidFill>
                  </a:tcPr>
                </a:tc>
                <a:tc hMerge="1"/>
              </a:tr>
              <a:tr h="1544300">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Drawing</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rPr b="1" lang="en-GB" sz="1100"/>
                        <a:t>Exploring line and shape</a:t>
                      </a:r>
                      <a:endParaRPr sz="1400" u="none" cap="none" strike="noStrike"/>
                    </a:p>
                    <a:p>
                      <a:pPr indent="0" lvl="0" marL="0" marR="0" rtl="0" algn="ctr">
                        <a:lnSpc>
                          <a:spcPct val="119000"/>
                        </a:lnSpc>
                        <a:spcBef>
                          <a:spcPts val="600"/>
                        </a:spcBef>
                        <a:spcAft>
                          <a:spcPts val="0"/>
                        </a:spcAft>
                        <a:buClr>
                          <a:schemeClr val="dk1"/>
                        </a:buClr>
                        <a:buSzPts val="1100"/>
                        <a:buFont typeface="Arial"/>
                        <a:buNone/>
                      </a:pPr>
                      <a:r>
                        <a:rPr lang="en-GB" sz="1100" u="none" cap="none" strike="noStrike">
                          <a:latin typeface="Arial"/>
                          <a:ea typeface="Arial"/>
                          <a:cs typeface="Arial"/>
                          <a:sym typeface="Arial"/>
                        </a:rPr>
                        <a:t>Bridget Riley and Zaria Forman. </a:t>
                      </a:r>
                      <a:endParaRPr b="1" sz="11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rgbClr val="000000"/>
                        </a:buClr>
                        <a:buSzPts val="1100"/>
                        <a:buFont typeface="Arial"/>
                        <a:buNone/>
                      </a:pPr>
                      <a:r>
                        <a:t/>
                      </a:r>
                      <a:endParaRPr sz="11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rgbClr val="000000"/>
                        </a:buClr>
                        <a:buSzPts val="1100"/>
                        <a:buFont typeface="Arial"/>
                        <a:buNone/>
                      </a:pPr>
                      <a:r>
                        <a:t/>
                      </a:r>
                      <a:endParaRPr sz="1100" u="none" cap="none" strike="noStrike">
                        <a:solidFill>
                          <a:srgbClr val="000000"/>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2D050"/>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Sculpture and 3D</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Paper Play</a:t>
                      </a:r>
                      <a:endParaRPr sz="1400" u="none" cap="none" strike="noStrike"/>
                    </a:p>
                    <a:p>
                      <a:pPr indent="0" lvl="0" marL="0" marR="0" rtl="0" algn="ctr">
                        <a:lnSpc>
                          <a:spcPct val="119000"/>
                        </a:lnSpc>
                        <a:spcBef>
                          <a:spcPts val="600"/>
                        </a:spcBef>
                        <a:spcAft>
                          <a:spcPts val="0"/>
                        </a:spcAft>
                        <a:buClr>
                          <a:schemeClr val="dk1"/>
                        </a:buClr>
                        <a:buSzPts val="1100"/>
                        <a:buFont typeface="Arial"/>
                        <a:buNone/>
                      </a:pPr>
                      <a:r>
                        <a:rPr lang="en-GB" sz="1100" u="none" cap="none" strike="noStrike">
                          <a:latin typeface="Arial"/>
                          <a:ea typeface="Arial"/>
                          <a:cs typeface="Arial"/>
                          <a:sym typeface="Arial"/>
                        </a:rPr>
                        <a:t>Louise Bourgeois</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t/>
                      </a:r>
                      <a:endParaRPr sz="1100" u="none" cap="none" strike="noStrike">
                        <a:solidFill>
                          <a:srgbClr val="000000"/>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B2A0C7"/>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chemeClr val="dk1"/>
                          </a:solidFill>
                          <a:latin typeface="Arial"/>
                          <a:ea typeface="Arial"/>
                          <a:cs typeface="Arial"/>
                          <a:sym typeface="Arial"/>
                        </a:rPr>
                        <a:t>HPAN Project</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t/>
                      </a:r>
                      <a:endParaRPr sz="1100" u="none" cap="none" strike="noStrike">
                        <a:solidFill>
                          <a:srgbClr val="000000"/>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Painting and Mixed Media</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Colour Splash</a:t>
                      </a:r>
                      <a:endParaRPr sz="1400" u="none" cap="none" strike="noStrike"/>
                    </a:p>
                    <a:p>
                      <a:pPr indent="0" lvl="0" marL="0" marR="0" rtl="0" algn="ctr">
                        <a:lnSpc>
                          <a:spcPct val="119000"/>
                        </a:lnSpc>
                        <a:spcBef>
                          <a:spcPts val="600"/>
                        </a:spcBef>
                        <a:spcAft>
                          <a:spcPts val="0"/>
                        </a:spcAft>
                        <a:buClr>
                          <a:schemeClr val="dk1"/>
                        </a:buClr>
                        <a:buSzPts val="1100"/>
                        <a:buFont typeface="Arial"/>
                        <a:buNone/>
                      </a:pPr>
                      <a:r>
                        <a:rPr i="1" lang="en-GB" sz="1100" u="none" cap="none" strike="noStrike">
                          <a:latin typeface="Arial"/>
                          <a:ea typeface="Arial"/>
                          <a:cs typeface="Arial"/>
                          <a:sym typeface="Arial"/>
                        </a:rPr>
                        <a:t>Clarice Cliff and Jasper Johns</a:t>
                      </a:r>
                      <a:r>
                        <a:rPr lang="en-GB" sz="1100" u="none" cap="none" strike="noStrike">
                          <a:latin typeface="Arial"/>
                          <a:ea typeface="Arial"/>
                          <a:cs typeface="Arial"/>
                          <a:sym typeface="Arial"/>
                        </a:rPr>
                        <a:t>. </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8CB3E3"/>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Craft and Design</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Woven Wonders</a:t>
                      </a:r>
                      <a:endParaRPr sz="1400" u="none" cap="none" strike="noStrike"/>
                    </a:p>
                    <a:p>
                      <a:pPr indent="0" lvl="0" marL="0" marR="0" rtl="0" algn="ctr">
                        <a:lnSpc>
                          <a:spcPct val="119000"/>
                        </a:lnSpc>
                        <a:spcBef>
                          <a:spcPts val="600"/>
                        </a:spcBef>
                        <a:spcAft>
                          <a:spcPts val="0"/>
                        </a:spcAft>
                        <a:buClr>
                          <a:schemeClr val="dk1"/>
                        </a:buClr>
                        <a:buSzPts val="1100"/>
                        <a:buFont typeface="Arial"/>
                        <a:buNone/>
                      </a:pPr>
                      <a:r>
                        <a:rPr lang="en-GB" sz="1100" u="none" cap="none" strike="noStrike">
                          <a:latin typeface="Arial"/>
                          <a:ea typeface="Arial"/>
                          <a:cs typeface="Arial"/>
                          <a:sym typeface="Arial"/>
                        </a:rPr>
                        <a:t>Cecilia Vicuña.</a:t>
                      </a:r>
                      <a:endParaRPr b="1" sz="11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rgbClr val="000000"/>
                        </a:buClr>
                        <a:buSzPts val="1100"/>
                        <a:buFont typeface="Arial"/>
                        <a:buNone/>
                      </a:pPr>
                      <a:r>
                        <a:t/>
                      </a:r>
                      <a:endParaRPr b="1" sz="1100" u="none" cap="none" strike="noStrike">
                        <a:solidFill>
                          <a:srgbClr val="000000"/>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19000"/>
                        </a:lnSpc>
                        <a:spcBef>
                          <a:spcPts val="0"/>
                        </a:spcBef>
                        <a:spcAft>
                          <a:spcPts val="0"/>
                        </a:spcAft>
                        <a:buClr>
                          <a:schemeClr val="dk1"/>
                        </a:buClr>
                        <a:buSzPts val="1100"/>
                        <a:buFont typeface="Arial"/>
                        <a:buNone/>
                      </a:pPr>
                      <a:r>
                        <a:rPr b="1" lang="en-GB" sz="1100" u="none" cap="none" strike="noStrike">
                          <a:solidFill>
                            <a:schemeClr val="dk1"/>
                          </a:solidFill>
                          <a:latin typeface="Arial"/>
                          <a:ea typeface="Arial"/>
                          <a:cs typeface="Arial"/>
                          <a:sym typeface="Arial"/>
                        </a:rPr>
                        <a:t>Whole school exhibition </a:t>
                      </a:r>
                      <a:endParaRPr sz="1400" u="none" cap="none" strike="noStrike"/>
                    </a:p>
                    <a:p>
                      <a:pPr indent="0" lvl="0" marL="0" marR="0" rtl="0" algn="ctr">
                        <a:lnSpc>
                          <a:spcPct val="119000"/>
                        </a:lnSpc>
                        <a:spcBef>
                          <a:spcPts val="600"/>
                        </a:spcBef>
                        <a:spcAft>
                          <a:spcPts val="0"/>
                        </a:spcAft>
                        <a:buClr>
                          <a:schemeClr val="dk1"/>
                        </a:buClr>
                        <a:buSzPts val="1100"/>
                        <a:buFont typeface="Arial"/>
                        <a:buNone/>
                      </a:pPr>
                      <a:r>
                        <a:rPr b="1" lang="en-GB" sz="1100" u="none" cap="none" strike="noStrike">
                          <a:solidFill>
                            <a:schemeClr val="dk1"/>
                          </a:solidFill>
                          <a:latin typeface="Arial"/>
                          <a:ea typeface="Arial"/>
                          <a:cs typeface="Arial"/>
                          <a:sym typeface="Arial"/>
                        </a:rPr>
                        <a:t> My Art gallery</a:t>
                      </a:r>
                      <a:endParaRPr b="1" sz="1100" u="none" cap="none" strike="noStrike">
                        <a:solidFill>
                          <a:schemeClr val="dk1"/>
                        </a:solidFill>
                        <a:latin typeface="Arial"/>
                        <a:ea typeface="Arial"/>
                        <a:cs typeface="Arial"/>
                        <a:sym typeface="Arial"/>
                      </a:endParaRPr>
                    </a:p>
                    <a:p>
                      <a:pPr indent="0" lvl="0" marL="0" marR="0" rtl="0" algn="ctr">
                        <a:lnSpc>
                          <a:spcPct val="119000"/>
                        </a:lnSpc>
                        <a:spcBef>
                          <a:spcPts val="60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Linked to other subject drivers</a:t>
                      </a:r>
                      <a:endParaRPr sz="1100" u="none" cap="none" strike="noStrike">
                        <a:solidFill>
                          <a:schemeClr val="dk1"/>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r>
              <a:tr h="1544300">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Painting and Mixed Media</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Life in colour</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i="1" lang="en-GB" sz="1100" u="none" cap="none" strike="noStrike"/>
                        <a:t>Romare Bearden</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3B3D7"/>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Sculpture and 3D</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Clay Houses</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i="1" lang="en-GB" sz="1100" u="none" cap="none" strike="noStrike"/>
                        <a:t>Rachel Whiteread</a:t>
                      </a:r>
                      <a:endParaRPr b="1" i="1" sz="11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chemeClr val="dk1"/>
                        </a:buClr>
                        <a:buSzPts val="1100"/>
                        <a:buFont typeface="Calibri"/>
                        <a:buNone/>
                      </a:pPr>
                      <a:r>
                        <a:t/>
                      </a:r>
                      <a:endParaRPr b="1" i="1" sz="1100" u="none" cap="none" strike="noStrike">
                        <a:solidFill>
                          <a:srgbClr val="000000"/>
                        </a:solidFill>
                        <a:latin typeface="Arial"/>
                        <a:ea typeface="Arial"/>
                        <a:cs typeface="Arial"/>
                        <a:sym typeface="Arial"/>
                      </a:endParaRPr>
                    </a:p>
                    <a:p>
                      <a:pPr indent="0" lvl="0" marL="0" marR="0" rtl="0" algn="ctr">
                        <a:lnSpc>
                          <a:spcPct val="119000"/>
                        </a:lnSpc>
                        <a:spcBef>
                          <a:spcPts val="600"/>
                        </a:spcBef>
                        <a:spcAft>
                          <a:spcPts val="0"/>
                        </a:spcAft>
                        <a:buClr>
                          <a:srgbClr val="000000"/>
                        </a:buClr>
                        <a:buSzPts val="1100"/>
                        <a:buFont typeface="Arial"/>
                        <a:buNone/>
                      </a:pPr>
                      <a:r>
                        <a:t/>
                      </a:r>
                      <a:endParaRPr sz="1100" u="none" cap="none" strike="noStrike">
                        <a:solidFill>
                          <a:srgbClr val="000000"/>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B2A0C7"/>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chemeClr val="dk1"/>
                          </a:solidFill>
                          <a:latin typeface="Arial"/>
                          <a:ea typeface="Arial"/>
                          <a:cs typeface="Arial"/>
                          <a:sym typeface="Arial"/>
                        </a:rPr>
                        <a:t>HPAN Project</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Drawing</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rPr b="1" lang="en-GB" sz="1100"/>
                        <a:t>Understanding tone and texture</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i="1" sz="1100" u="none" cap="none" strike="noStrike">
                        <a:solidFill>
                          <a:srgbClr val="000000"/>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2D050"/>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Craft and Design</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rPr b="1" lang="en-GB" sz="1100" u="none" cap="none" strike="noStrike">
                          <a:solidFill>
                            <a:srgbClr val="000000"/>
                          </a:solidFill>
                          <a:latin typeface="Arial"/>
                          <a:ea typeface="Arial"/>
                          <a:cs typeface="Arial"/>
                          <a:sym typeface="Arial"/>
                        </a:rPr>
                        <a:t>Map it Out</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19000"/>
                        </a:lnSpc>
                        <a:spcBef>
                          <a:spcPts val="0"/>
                        </a:spcBef>
                        <a:spcAft>
                          <a:spcPts val="0"/>
                        </a:spcAft>
                        <a:buClr>
                          <a:schemeClr val="dk1"/>
                        </a:buClr>
                        <a:buSzPts val="1100"/>
                        <a:buFont typeface="Arial"/>
                        <a:buNone/>
                      </a:pPr>
                      <a:r>
                        <a:rPr b="1" lang="en-GB" sz="1100" u="none" cap="none" strike="noStrike">
                          <a:solidFill>
                            <a:schemeClr val="dk1"/>
                          </a:solidFill>
                          <a:latin typeface="Arial"/>
                          <a:ea typeface="Arial"/>
                          <a:cs typeface="Arial"/>
                          <a:sym typeface="Arial"/>
                        </a:rPr>
                        <a:t>Whole school exhibition </a:t>
                      </a:r>
                      <a:endParaRPr sz="1400" u="none" cap="none" strike="noStrike"/>
                    </a:p>
                    <a:p>
                      <a:pPr indent="0" lvl="0" marL="0" marR="0" rtl="0" algn="ctr">
                        <a:lnSpc>
                          <a:spcPct val="119000"/>
                        </a:lnSpc>
                        <a:spcBef>
                          <a:spcPts val="600"/>
                        </a:spcBef>
                        <a:spcAft>
                          <a:spcPts val="0"/>
                        </a:spcAft>
                        <a:buClr>
                          <a:schemeClr val="dk1"/>
                        </a:buClr>
                        <a:buSzPts val="1100"/>
                        <a:buFont typeface="Arial"/>
                        <a:buNone/>
                      </a:pPr>
                      <a:r>
                        <a:rPr b="1" lang="en-GB" sz="1100" u="none" cap="none" strike="noStrike">
                          <a:solidFill>
                            <a:schemeClr val="dk1"/>
                          </a:solidFill>
                          <a:latin typeface="Arial"/>
                          <a:ea typeface="Arial"/>
                          <a:cs typeface="Arial"/>
                          <a:sym typeface="Arial"/>
                        </a:rPr>
                        <a:t> My Art gallery</a:t>
                      </a:r>
                      <a:endParaRPr b="1" sz="1100" u="none" cap="none" strike="noStrike">
                        <a:solidFill>
                          <a:schemeClr val="dk1"/>
                        </a:solidFill>
                        <a:latin typeface="Arial"/>
                        <a:ea typeface="Arial"/>
                        <a:cs typeface="Arial"/>
                        <a:sym typeface="Arial"/>
                      </a:endParaRPr>
                    </a:p>
                    <a:p>
                      <a:pPr indent="0" lvl="0" marL="0" marR="0" rtl="0" algn="ctr">
                        <a:lnSpc>
                          <a:spcPct val="119000"/>
                        </a:lnSpc>
                        <a:spcBef>
                          <a:spcPts val="600"/>
                        </a:spcBef>
                        <a:spcAft>
                          <a:spcPts val="0"/>
                        </a:spcAft>
                        <a:buClr>
                          <a:srgbClr val="000000"/>
                        </a:buClr>
                        <a:buSzPts val="1100"/>
                        <a:buFont typeface="Arial"/>
                        <a:buNone/>
                      </a:pPr>
                      <a:r>
                        <a:rPr lang="en-GB" sz="1100" u="none" cap="none" strike="noStrike">
                          <a:solidFill>
                            <a:schemeClr val="dk1"/>
                          </a:solidFill>
                          <a:latin typeface="Arial"/>
                          <a:ea typeface="Arial"/>
                          <a:cs typeface="Arial"/>
                          <a:sym typeface="Arial"/>
                        </a:rPr>
                        <a:t>Linked to other subject drivers</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t/>
                      </a:r>
                      <a:endParaRPr sz="1100" u="none" cap="none" strike="noStrike">
                        <a:solidFill>
                          <a:schemeClr val="dk1"/>
                        </a:solidFill>
                        <a:latin typeface="Arial"/>
                        <a:ea typeface="Arial"/>
                        <a:cs typeface="Arial"/>
                        <a:sym typeface="Arial"/>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id="776" name="Google Shape;776;p70"/>
          <p:cNvPicPr preferRelativeResize="0"/>
          <p:nvPr/>
        </p:nvPicPr>
        <p:blipFill rotWithShape="1">
          <a:blip r:embed="rId3">
            <a:alphaModFix/>
          </a:blip>
          <a:srcRect b="0" l="0" r="0" t="0"/>
          <a:stretch/>
        </p:blipFill>
        <p:spPr>
          <a:xfrm>
            <a:off x="323528" y="764704"/>
            <a:ext cx="8568952" cy="604867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71"/>
          <p:cNvSpPr txBox="1"/>
          <p:nvPr>
            <p:ph type="title"/>
          </p:nvPr>
        </p:nvSpPr>
        <p:spPr>
          <a:xfrm>
            <a:off x="457200" y="274638"/>
            <a:ext cx="850728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3500"/>
              <a:buFont typeface="Ruluko"/>
              <a:buNone/>
            </a:pPr>
            <a:r>
              <a:rPr b="1" lang="en-GB" sz="3500">
                <a:solidFill>
                  <a:srgbClr val="000000"/>
                </a:solidFill>
                <a:latin typeface="Ruluko"/>
                <a:ea typeface="Ruluko"/>
                <a:cs typeface="Ruluko"/>
                <a:sym typeface="Ruluko"/>
              </a:rPr>
              <a:t>Year 3; Autumn 1 </a:t>
            </a:r>
            <a:r>
              <a:rPr b="1" lang="en-GB" sz="3500">
                <a:solidFill>
                  <a:srgbClr val="000000"/>
                </a:solidFill>
              </a:rPr>
              <a:t>Abstract Space and Shape</a:t>
            </a:r>
            <a:endParaRPr b="1" sz="3500">
              <a:solidFill>
                <a:srgbClr val="000000"/>
              </a:solidFill>
            </a:endParaRPr>
          </a:p>
        </p:txBody>
      </p:sp>
      <p:sp>
        <p:nvSpPr>
          <p:cNvPr id="782" name="Google Shape;782;p71"/>
          <p:cNvSpPr/>
          <p:nvPr/>
        </p:nvSpPr>
        <p:spPr>
          <a:xfrm>
            <a:off x="467544" y="1484784"/>
            <a:ext cx="4572000" cy="53860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Try out different ways to make card shapes three dimensional, e.g. folding and curving the card or joining the flat shapes together.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Make a structure that holds its 3D shape.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Explain in simple terms the difference between 2D and 3D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Combine shapes together to make an interesting free-standing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Try out more than one way to create joins between shapes.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Identify familiar 2D shapes in photographs.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Identify shapes in the negative space between objects.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Draw a cardboard model from different angles, focusing on shapes in the positive and negative space to achieve an abstract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Plan an abstract sculpture based on play equipment.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that they have learned how to shape materials in more than one way (e.g. by folding and rolling).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Choose appropriate methods for joining elements in their sculptures.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that they have thought about how to improve their sculptures and made choices about what to add.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Work cooperatively in pairs to add detail to their artwork.</a:t>
            </a:r>
            <a:endParaRPr b="0" i="0" sz="1400" u="none" cap="none" strike="noStrike">
              <a:solidFill>
                <a:srgbClr val="000000"/>
              </a:solidFill>
              <a:latin typeface="Arial"/>
              <a:ea typeface="Arial"/>
              <a:cs typeface="Arial"/>
              <a:sym typeface="Arial"/>
            </a:endParaRPr>
          </a:p>
        </p:txBody>
      </p:sp>
      <p:pic>
        <p:nvPicPr>
          <p:cNvPr id="783" name="Google Shape;783;p71"/>
          <p:cNvPicPr preferRelativeResize="0"/>
          <p:nvPr/>
        </p:nvPicPr>
        <p:blipFill rotWithShape="1">
          <a:blip r:embed="rId3">
            <a:alphaModFix/>
          </a:blip>
          <a:srcRect b="0" l="0" r="0" t="0"/>
          <a:stretch/>
        </p:blipFill>
        <p:spPr>
          <a:xfrm>
            <a:off x="5022205" y="1484784"/>
            <a:ext cx="2162175" cy="3752850"/>
          </a:xfrm>
          <a:prstGeom prst="rect">
            <a:avLst/>
          </a:prstGeom>
          <a:noFill/>
          <a:ln>
            <a:noFill/>
          </a:ln>
        </p:spPr>
      </p:pic>
      <p:pic>
        <p:nvPicPr>
          <p:cNvPr id="784" name="Google Shape;784;p71"/>
          <p:cNvPicPr preferRelativeResize="0"/>
          <p:nvPr/>
        </p:nvPicPr>
        <p:blipFill rotWithShape="1">
          <a:blip r:embed="rId4">
            <a:alphaModFix/>
          </a:blip>
          <a:srcRect b="0" l="0" r="0" t="0"/>
          <a:stretch/>
        </p:blipFill>
        <p:spPr>
          <a:xfrm>
            <a:off x="7019925" y="1484412"/>
            <a:ext cx="2124075" cy="37528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72"/>
          <p:cNvSpPr txBox="1"/>
          <p:nvPr/>
        </p:nvSpPr>
        <p:spPr>
          <a:xfrm>
            <a:off x="1667310" y="157841"/>
            <a:ext cx="484890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4; Autumn 1 </a:t>
            </a:r>
            <a:r>
              <a:rPr b="1" i="0" lang="en-GB" sz="2000" u="none" cap="none" strike="noStrike">
                <a:solidFill>
                  <a:srgbClr val="000000"/>
                </a:solidFill>
                <a:latin typeface="Calibri"/>
                <a:ea typeface="Calibri"/>
                <a:cs typeface="Calibri"/>
                <a:sym typeface="Calibri"/>
              </a:rPr>
              <a:t>Mega Materials</a:t>
            </a:r>
            <a:endParaRPr b="1" i="0" sz="2000" u="none" cap="none" strike="noStrike">
              <a:solidFill>
                <a:srgbClr val="000000"/>
              </a:solidFill>
              <a:latin typeface="Calibri"/>
              <a:ea typeface="Calibri"/>
              <a:cs typeface="Calibri"/>
              <a:sym typeface="Calibri"/>
            </a:endParaRPr>
          </a:p>
        </p:txBody>
      </p:sp>
      <p:sp>
        <p:nvSpPr>
          <p:cNvPr id="790" name="Google Shape;790;p72"/>
          <p:cNvSpPr/>
          <p:nvPr/>
        </p:nvSpPr>
        <p:spPr>
          <a:xfrm>
            <a:off x="259234" y="1082568"/>
            <a:ext cx="3412113"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r>
              <a:rPr b="1" i="0" lang="en-GB" sz="1200" u="none" cap="none" strike="noStrike">
                <a:solidFill>
                  <a:schemeClr val="dk1"/>
                </a:solidFill>
                <a:latin typeface="Calibri"/>
                <a:ea typeface="Calibri"/>
                <a:cs typeface="Calibri"/>
                <a:sym typeface="Calibri"/>
              </a:rPr>
              <a:t>Generating ideas: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Generate ideas from a range of stimuli, using research and evaluation of techniques to develop their ideas and plan more purposefully for an outcome.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Use sketchbooks for a wider range of purposes, for example, recording things using drawing and annotations, planning and taking the next steps in a making process.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Demonstrate greater skill and control when drawing and painting to depict forms, such as showing an awareness of proportion and being able to create 3D effects.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Use more complex techniques to shape and join materials, such as carving and modelling wire.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 </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Use subject vocabulary confidently to describe and compare creative 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Understand how artists use art to convey messages through the choices they make.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Use more complex vocabulary when discussing their own and others’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Discuss art, considering how it can affect the lives of the viewers or users of the piece.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91" name="Google Shape;791;p72"/>
          <p:cNvSpPr/>
          <p:nvPr/>
        </p:nvSpPr>
        <p:spPr>
          <a:xfrm>
            <a:off x="3803306" y="1063659"/>
            <a:ext cx="5046780"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792" name="Google Shape;792;p72"/>
          <p:cNvSpPr/>
          <p:nvPr/>
        </p:nvSpPr>
        <p:spPr>
          <a:xfrm>
            <a:off x="3803306" y="3652568"/>
            <a:ext cx="2606244"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El Anatsui</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 Sokari Douglas-Camp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Barbara Hepworth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r>
              <a:rPr b="1" i="0" lang="en-GB" sz="1200" u="none" cap="none" strike="noStrike">
                <a:solidFill>
                  <a:schemeClr val="dk1"/>
                </a:solidFill>
                <a:latin typeface="Calibri"/>
                <a:ea typeface="Calibri"/>
                <a:cs typeface="Calibri"/>
                <a:sym typeface="Calibri"/>
              </a:rPr>
              <a:t>Magdelene Odundo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Jaume Plensa</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93" name="Google Shape;793;p72"/>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794" name="Google Shape;794;p72"/>
          <p:cNvSpPr/>
          <p:nvPr/>
        </p:nvSpPr>
        <p:spPr>
          <a:xfrm>
            <a:off x="259234" y="3870296"/>
            <a:ext cx="3412113" cy="234163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Formal elements: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Form: </a:t>
            </a:r>
            <a:r>
              <a:rPr b="0" i="0" lang="en-GB" sz="900" u="none" cap="none" strike="noStrike">
                <a:solidFill>
                  <a:schemeClr val="dk1"/>
                </a:solidFill>
                <a:latin typeface="Calibri"/>
                <a:ea typeface="Calibri"/>
                <a:cs typeface="Calibri"/>
                <a:sym typeface="Calibri"/>
              </a:rPr>
              <a:t>Simple 3D forms can be made by creating layers, by folding and rolling materials.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How different tools can be used to create different sculptural effects and add details and are suited for different purposes, eg. spoon, paper clips for soap, pliers for wire.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their arm to draw 3D objects on a large scale.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sculpt soap from a drawn design.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smooth the surface of soap using water when carving.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join wire to make shapes by twisting and looping pieces together.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create a neat line in the wire by cutting and twisting the end onto the main piece.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a range of materials to make 3D artwork, e.g. manipulate light to make shadow sculpture, use recycled materials to make 3D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try out different ways to display a 3D piece and choose the most effective.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 can communicate powerful statements about right and wrong.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can choose particular materials to communicate a message.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Artists make choices about what, how and where they create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be all different sizes.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be displayed inside or outside.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is interpreted differently depending on how it is displayed.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make work to explore right and wrong and to communicate their own beliefs.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is influenced by the time and place it was made, and this affects how people interpret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may hide messages or meaning in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795" name="Google Shape;795;p72"/>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796" name="Google Shape;796;p72"/>
          <p:cNvSpPr/>
          <p:nvPr/>
        </p:nvSpPr>
        <p:spPr>
          <a:xfrm>
            <a:off x="6550022" y="3652567"/>
            <a:ext cx="2300064" cy="2787591"/>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a cremacist?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inspires sculptor Barabara Hepworth?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the process called when you shape a material using a tool?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Name the material that Jaume Plensa used to sculpt with.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Typography 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materials does the sculptor El Anatsui 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797" name="Google Shape;797;p72"/>
          <p:cNvPicPr preferRelativeResize="0"/>
          <p:nvPr/>
        </p:nvPicPr>
        <p:blipFill rotWithShape="1">
          <a:blip r:embed="rId5">
            <a:alphaModFix/>
          </a:blip>
          <a:srcRect b="0" l="0" r="0" t="0"/>
          <a:stretch/>
        </p:blipFill>
        <p:spPr>
          <a:xfrm>
            <a:off x="196851" y="160064"/>
            <a:ext cx="1470460" cy="692696"/>
          </a:xfrm>
          <a:prstGeom prst="rect">
            <a:avLst/>
          </a:prstGeom>
          <a:noFill/>
          <a:ln>
            <a:noFill/>
          </a:ln>
        </p:spPr>
      </p:pic>
      <p:pic>
        <p:nvPicPr>
          <p:cNvPr id="798" name="Google Shape;798;p72"/>
          <p:cNvPicPr preferRelativeResize="0"/>
          <p:nvPr/>
        </p:nvPicPr>
        <p:blipFill rotWithShape="1">
          <a:blip r:embed="rId6">
            <a:alphaModFix/>
          </a:blip>
          <a:srcRect b="0" l="0" r="0" t="0"/>
          <a:stretch/>
        </p:blipFill>
        <p:spPr>
          <a:xfrm>
            <a:off x="3884563" y="1391109"/>
            <a:ext cx="4965523" cy="200928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73"/>
          <p:cNvPicPr preferRelativeResize="0"/>
          <p:nvPr/>
        </p:nvPicPr>
        <p:blipFill rotWithShape="1">
          <a:blip r:embed="rId3">
            <a:alphaModFix/>
          </a:blip>
          <a:srcRect b="0" l="0" r="0" t="0"/>
          <a:stretch/>
        </p:blipFill>
        <p:spPr>
          <a:xfrm>
            <a:off x="251520" y="188640"/>
            <a:ext cx="8815878" cy="597666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74"/>
          <p:cNvPicPr preferRelativeResize="0"/>
          <p:nvPr/>
        </p:nvPicPr>
        <p:blipFill rotWithShape="1">
          <a:blip r:embed="rId3">
            <a:alphaModFix/>
          </a:blip>
          <a:srcRect b="0" l="0" r="0" t="0"/>
          <a:stretch/>
        </p:blipFill>
        <p:spPr>
          <a:xfrm>
            <a:off x="323528" y="332656"/>
            <a:ext cx="8580163" cy="583264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75"/>
          <p:cNvSpPr txBox="1"/>
          <p:nvPr>
            <p:ph type="title"/>
          </p:nvPr>
        </p:nvSpPr>
        <p:spPr>
          <a:xfrm>
            <a:off x="457200" y="274638"/>
            <a:ext cx="850728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3600"/>
              <a:buFont typeface="Ruluko"/>
              <a:buNone/>
            </a:pPr>
            <a:r>
              <a:rPr b="1" lang="en-GB" sz="3600">
                <a:solidFill>
                  <a:srgbClr val="000000"/>
                </a:solidFill>
                <a:latin typeface="Ruluko"/>
                <a:ea typeface="Ruluko"/>
                <a:cs typeface="Ruluko"/>
                <a:sym typeface="Ruluko"/>
              </a:rPr>
              <a:t>Year 4; Autumn 1 </a:t>
            </a:r>
            <a:r>
              <a:rPr b="1" lang="en-GB" sz="3600">
                <a:solidFill>
                  <a:srgbClr val="000000"/>
                </a:solidFill>
              </a:rPr>
              <a:t>Mega Materials</a:t>
            </a:r>
            <a:endParaRPr b="1" sz="3600">
              <a:solidFill>
                <a:srgbClr val="000000"/>
              </a:solidFill>
            </a:endParaRPr>
          </a:p>
        </p:txBody>
      </p:sp>
      <p:sp>
        <p:nvSpPr>
          <p:cNvPr id="814" name="Google Shape;814;p75"/>
          <p:cNvSpPr/>
          <p:nvPr/>
        </p:nvSpPr>
        <p:spPr>
          <a:xfrm>
            <a:off x="467544" y="1484784"/>
            <a:ext cx="4572000"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Try drawing in an unfamiliar way and take risks in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Use familiar shapes to create simple 3D drawings and describe the shapes they 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Draw a simple design with consideration for how its shape could be cut from soap.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Transfer a drawn idea successfully to a soap carving.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Make informed choices about their use of 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Successfully bend wire to follow a simple template, adding details for stability and aesthetics.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shadow sculpture using block lettering in the style of Sokari Douglas Camp.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they are considering alternative ways to display their sculpture when photographing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Explore different ways to join materials to create a 3D outcome, making considered choices about the placement of materials.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Describe how their work has been influenced by the work of El Anatsui.</a:t>
            </a:r>
            <a:endParaRPr b="0" i="0" sz="1400" u="none" cap="none" strike="noStrike">
              <a:solidFill>
                <a:srgbClr val="000000"/>
              </a:solidFill>
              <a:latin typeface="Arial"/>
              <a:ea typeface="Arial"/>
              <a:cs typeface="Arial"/>
              <a:sym typeface="Arial"/>
            </a:endParaRPr>
          </a:p>
        </p:txBody>
      </p:sp>
      <p:pic>
        <p:nvPicPr>
          <p:cNvPr id="815" name="Google Shape;815;p75"/>
          <p:cNvPicPr preferRelativeResize="0"/>
          <p:nvPr/>
        </p:nvPicPr>
        <p:blipFill rotWithShape="1">
          <a:blip r:embed="rId3">
            <a:alphaModFix/>
          </a:blip>
          <a:srcRect b="0" l="0" r="0" t="0"/>
          <a:stretch/>
        </p:blipFill>
        <p:spPr>
          <a:xfrm>
            <a:off x="7092280" y="1227594"/>
            <a:ext cx="1806324" cy="5038694"/>
          </a:xfrm>
          <a:prstGeom prst="rect">
            <a:avLst/>
          </a:prstGeom>
          <a:noFill/>
          <a:ln>
            <a:noFill/>
          </a:ln>
        </p:spPr>
      </p:pic>
      <p:pic>
        <p:nvPicPr>
          <p:cNvPr id="816" name="Google Shape;816;p75"/>
          <p:cNvPicPr preferRelativeResize="0"/>
          <p:nvPr/>
        </p:nvPicPr>
        <p:blipFill rotWithShape="1">
          <a:blip r:embed="rId4">
            <a:alphaModFix/>
          </a:blip>
          <a:srcRect b="0" l="0" r="0" t="0"/>
          <a:stretch/>
        </p:blipFill>
        <p:spPr>
          <a:xfrm>
            <a:off x="5039544" y="1875277"/>
            <a:ext cx="2095500" cy="37433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76"/>
          <p:cNvSpPr txBox="1"/>
          <p:nvPr/>
        </p:nvSpPr>
        <p:spPr>
          <a:xfrm>
            <a:off x="1667310" y="157841"/>
            <a:ext cx="484890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5; Autumn 1 </a:t>
            </a:r>
            <a:r>
              <a:rPr b="1" i="0" lang="en-GB" sz="2000" u="none" cap="none" strike="noStrike">
                <a:solidFill>
                  <a:srgbClr val="000000"/>
                </a:solidFill>
                <a:latin typeface="Calibri"/>
                <a:ea typeface="Calibri"/>
                <a:cs typeface="Calibri"/>
                <a:sym typeface="Calibri"/>
              </a:rPr>
              <a:t>Interactive Installation</a:t>
            </a:r>
            <a:endParaRPr b="1" i="0" sz="2000" u="none" cap="none" strike="noStrike">
              <a:solidFill>
                <a:srgbClr val="000000"/>
              </a:solidFill>
              <a:latin typeface="Calibri"/>
              <a:ea typeface="Calibri"/>
              <a:cs typeface="Calibri"/>
              <a:sym typeface="Calibri"/>
            </a:endParaRPr>
          </a:p>
        </p:txBody>
      </p:sp>
      <p:sp>
        <p:nvSpPr>
          <p:cNvPr id="822" name="Google Shape;822;p76"/>
          <p:cNvSpPr/>
          <p:nvPr/>
        </p:nvSpPr>
        <p:spPr>
          <a:xfrm>
            <a:off x="259234" y="1082568"/>
            <a:ext cx="3412113"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Generating ideas: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Develop ideas more independently from their own research. Explore and record their plans, ideas and evaluations to develop their ideas towards an outcome.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Confidently use sketchbooks for purposes including recording observations and research, testing materials and working towards an outcome more independently.</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Work with a range of media with control in different ways to achieve different effects, including experimenting with the techniques used by other artists.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 </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Research and discuss the ideas and approaches of artists across a variety of disciplines, being able to describe how the cultural and historical context may have influenced their creative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Discuss how artists create work with the intent to create an impact on the viewer.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Consider what choices can be made in their own work to impact their viewer.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Discuss the processes used by themselves and by other artists, and describe the particular outcome achieved.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Consider how effectively pieces of art express emotion and encourage the viewer to question their own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Use their knowledge of tools, materials and processes to try alternative solutions and make improvements to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23" name="Google Shape;823;p76"/>
          <p:cNvSpPr/>
          <p:nvPr/>
        </p:nvSpPr>
        <p:spPr>
          <a:xfrm>
            <a:off x="3803306" y="1063659"/>
            <a:ext cx="5046780"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24" name="Google Shape;824;p76"/>
          <p:cNvSpPr/>
          <p:nvPr/>
        </p:nvSpPr>
        <p:spPr>
          <a:xfrm>
            <a:off x="3803306" y="3652568"/>
            <a:ext cx="2606244"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Cai Guo-Qiang</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825" name="Google Shape;825;p76"/>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826" name="Google Shape;826;p76"/>
          <p:cNvSpPr/>
          <p:nvPr/>
        </p:nvSpPr>
        <p:spPr>
          <a:xfrm>
            <a:off x="259234" y="3870296"/>
            <a:ext cx="3412113" cy="234163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Formal elements: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Form: </a:t>
            </a:r>
            <a:r>
              <a:rPr b="0" i="0" lang="en-GB" sz="900" u="none" cap="none" strike="noStrike">
                <a:solidFill>
                  <a:schemeClr val="dk1"/>
                </a:solidFill>
                <a:latin typeface="Calibri"/>
                <a:ea typeface="Calibri"/>
                <a:cs typeface="Calibri"/>
                <a:sym typeface="Calibri"/>
              </a:rPr>
              <a:t>An art installation is often a room or environment in which the viewer ‘experiences’ the art all around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Form: </a:t>
            </a:r>
            <a:r>
              <a:rPr b="0" i="0" lang="en-GB" sz="900" u="none" cap="none" strike="noStrike">
                <a:solidFill>
                  <a:schemeClr val="dk1"/>
                </a:solidFill>
                <a:latin typeface="Calibri"/>
                <a:ea typeface="Calibri"/>
                <a:cs typeface="Calibri"/>
                <a:sym typeface="Calibri"/>
              </a:rPr>
              <a:t>The size and scale of three-dimensional artwork change the effect of the piece.</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How to make an explosion drawing in the style of Cai Guo-Qiang, exploring the effect of different materials.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try out ideas on a small scale to assess their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use everyday objects to form a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transform and manipulate ordinary objects into sculpture by wrapping, colouring, covering and joining them.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try out ideas for making a sculpture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plan an installation proposal, making choices about light, sound and display.</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Artists are influenced by what is going on around them; for example, culture, politics and technology.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an artwork is interpreted will depend on the life experiences of the person looking at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create works that make us question our beliefs.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be interactive; the viewer becomes part of it, experiencing the artwork with more than one of the senses.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Sometimes people disagree about whether something can be called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doesn’t always last for a long time; it can be temporary.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make art to express emotion.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make art to encourage others to question their ideas or beliefs.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can explore and discuss art in different ways, for example, by visiting galleries, discussing it, writing about it, using it as inspiration for their own work or by sharing ideas online.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Some artists become well-known or famous, and people tend to talk more about their work because it is familiar.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Talking about plans for artwork, or evaluating finished work, can help improve what artists create.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Comparing artworks can help people understand them better.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827" name="Google Shape;827;p76"/>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828" name="Google Shape;828;p76"/>
          <p:cNvSpPr/>
          <p:nvPr/>
        </p:nvSpPr>
        <p:spPr>
          <a:xfrm>
            <a:off x="6550022" y="3652567"/>
            <a:ext cx="2300064" cy="2787591"/>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Describe what most installation art looks like.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Installation artowrk is doing what?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the name of the  Chinese artists who uses explosions as part of their installation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performance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is installaion art different to sculpture?</a:t>
            </a:r>
            <a:endParaRPr b="1" i="0" sz="1200" u="none" cap="none" strike="noStrike">
              <a:solidFill>
                <a:srgbClr val="000000"/>
              </a:solidFill>
              <a:latin typeface="Ruluko"/>
              <a:ea typeface="Ruluko"/>
              <a:cs typeface="Ruluko"/>
              <a:sym typeface="Ruluko"/>
            </a:endParaRPr>
          </a:p>
        </p:txBody>
      </p:sp>
      <p:pic>
        <p:nvPicPr>
          <p:cNvPr id="829" name="Google Shape;829;p76"/>
          <p:cNvPicPr preferRelativeResize="0"/>
          <p:nvPr/>
        </p:nvPicPr>
        <p:blipFill rotWithShape="1">
          <a:blip r:embed="rId5">
            <a:alphaModFix/>
          </a:blip>
          <a:srcRect b="0" l="0" r="0" t="0"/>
          <a:stretch/>
        </p:blipFill>
        <p:spPr>
          <a:xfrm>
            <a:off x="196851" y="160064"/>
            <a:ext cx="1470460" cy="692696"/>
          </a:xfrm>
          <a:prstGeom prst="rect">
            <a:avLst/>
          </a:prstGeom>
          <a:noFill/>
          <a:ln>
            <a:noFill/>
          </a:ln>
        </p:spPr>
      </p:pic>
      <p:pic>
        <p:nvPicPr>
          <p:cNvPr id="830" name="Google Shape;830;p76"/>
          <p:cNvPicPr preferRelativeResize="0"/>
          <p:nvPr/>
        </p:nvPicPr>
        <p:blipFill rotWithShape="1">
          <a:blip r:embed="rId6">
            <a:alphaModFix/>
          </a:blip>
          <a:srcRect b="0" l="0" r="0" t="0"/>
          <a:stretch/>
        </p:blipFill>
        <p:spPr>
          <a:xfrm>
            <a:off x="3858535" y="1393913"/>
            <a:ext cx="4936322" cy="200367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id="835" name="Google Shape;835;p77"/>
          <p:cNvPicPr preferRelativeResize="0"/>
          <p:nvPr/>
        </p:nvPicPr>
        <p:blipFill rotWithShape="1">
          <a:blip r:embed="rId3">
            <a:alphaModFix/>
          </a:blip>
          <a:srcRect b="0" l="0" r="0" t="0"/>
          <a:stretch/>
        </p:blipFill>
        <p:spPr>
          <a:xfrm>
            <a:off x="251519" y="188640"/>
            <a:ext cx="8614801" cy="597666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78"/>
          <p:cNvSpPr txBox="1"/>
          <p:nvPr>
            <p:ph type="title"/>
          </p:nvPr>
        </p:nvSpPr>
        <p:spPr>
          <a:xfrm>
            <a:off x="457200" y="274638"/>
            <a:ext cx="850728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3600"/>
              <a:buFont typeface="Ruluko"/>
              <a:buNone/>
            </a:pPr>
            <a:r>
              <a:rPr b="1" lang="en-GB" sz="3600">
                <a:solidFill>
                  <a:srgbClr val="000000"/>
                </a:solidFill>
                <a:latin typeface="Ruluko"/>
                <a:ea typeface="Ruluko"/>
                <a:cs typeface="Ruluko"/>
                <a:sym typeface="Ruluko"/>
              </a:rPr>
              <a:t>Year 5; Autumn 1 </a:t>
            </a:r>
            <a:r>
              <a:rPr b="1" lang="en-GB" sz="3600">
                <a:solidFill>
                  <a:srgbClr val="000000"/>
                </a:solidFill>
              </a:rPr>
              <a:t>Interactive Installation</a:t>
            </a:r>
            <a:endParaRPr b="1" sz="3600">
              <a:solidFill>
                <a:srgbClr val="000000"/>
              </a:solidFill>
            </a:endParaRPr>
          </a:p>
        </p:txBody>
      </p:sp>
      <p:sp>
        <p:nvSpPr>
          <p:cNvPr id="841" name="Google Shape;841;p78"/>
          <p:cNvSpPr/>
          <p:nvPr/>
        </p:nvSpPr>
        <p:spPr>
          <a:xfrm>
            <a:off x="144984" y="1256467"/>
            <a:ext cx="4860032" cy="56015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Group images together, explaining their choices.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Answer questions about a chosen installation thoughtfully and generate their own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that they understand what installation art means.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Justify their opinions of installation artworks.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Evaluate their box designs, considering how they might appear as full-sized spaces.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Suggest changes they could make if they repeated the activity to create a different atmosphere in the space.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an installation plan, model or space.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Describe their creations and the changes they made as they worked.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Describe how their space conveys a particular message or theme.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Make and explain their choices about materials used, arrangement of items in the space and the overall display of the installation.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they have considered options for how to display their installation best e.g. lighting effects.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Present information about their installation clearly in the chosen format.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Justify choices made, explaining how they improve the viewer experience or make it interactive.</a:t>
            </a:r>
            <a:endParaRPr b="0" i="0" sz="1400" u="none" cap="none" strike="noStrike">
              <a:solidFill>
                <a:srgbClr val="000000"/>
              </a:solidFill>
              <a:latin typeface="Arial"/>
              <a:ea typeface="Arial"/>
              <a:cs typeface="Arial"/>
              <a:sym typeface="Arial"/>
            </a:endParaRPr>
          </a:p>
        </p:txBody>
      </p:sp>
      <p:pic>
        <p:nvPicPr>
          <p:cNvPr id="842" name="Google Shape;842;p78"/>
          <p:cNvPicPr preferRelativeResize="0"/>
          <p:nvPr/>
        </p:nvPicPr>
        <p:blipFill rotWithShape="1">
          <a:blip r:embed="rId3">
            <a:alphaModFix/>
          </a:blip>
          <a:srcRect b="0" l="0" r="0" t="0"/>
          <a:stretch/>
        </p:blipFill>
        <p:spPr>
          <a:xfrm>
            <a:off x="5005016" y="1556430"/>
            <a:ext cx="1871240" cy="3781425"/>
          </a:xfrm>
          <a:prstGeom prst="rect">
            <a:avLst/>
          </a:prstGeom>
          <a:noFill/>
          <a:ln>
            <a:noFill/>
          </a:ln>
        </p:spPr>
      </p:pic>
      <p:pic>
        <p:nvPicPr>
          <p:cNvPr id="843" name="Google Shape;843;p78"/>
          <p:cNvPicPr preferRelativeResize="0"/>
          <p:nvPr/>
        </p:nvPicPr>
        <p:blipFill rotWithShape="1">
          <a:blip r:embed="rId4">
            <a:alphaModFix/>
          </a:blip>
          <a:srcRect b="0" l="0" r="0" t="0"/>
          <a:stretch/>
        </p:blipFill>
        <p:spPr>
          <a:xfrm>
            <a:off x="6876256" y="1556431"/>
            <a:ext cx="2114550" cy="37814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79"/>
          <p:cNvSpPr txBox="1"/>
          <p:nvPr/>
        </p:nvSpPr>
        <p:spPr>
          <a:xfrm>
            <a:off x="1667310" y="157841"/>
            <a:ext cx="4848905"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6; Spring 2 </a:t>
            </a:r>
            <a:r>
              <a:rPr b="1" i="0" lang="en-GB" sz="2000" u="none" cap="none" strike="noStrike">
                <a:solidFill>
                  <a:srgbClr val="000000"/>
                </a:solidFill>
                <a:latin typeface="Calibri"/>
                <a:ea typeface="Calibri"/>
                <a:cs typeface="Calibri"/>
                <a:sym typeface="Calibri"/>
              </a:rPr>
              <a:t>Making Memories</a:t>
            </a:r>
            <a:endParaRPr b="1" i="0" sz="2000" u="none" cap="none" strike="noStrike">
              <a:solidFill>
                <a:srgbClr val="000000"/>
              </a:solidFill>
              <a:latin typeface="Calibri"/>
              <a:ea typeface="Calibri"/>
              <a:cs typeface="Calibri"/>
              <a:sym typeface="Calibri"/>
            </a:endParaRPr>
          </a:p>
        </p:txBody>
      </p:sp>
      <p:sp>
        <p:nvSpPr>
          <p:cNvPr id="849" name="Google Shape;849;p79"/>
          <p:cNvSpPr/>
          <p:nvPr/>
        </p:nvSpPr>
        <p:spPr>
          <a:xfrm>
            <a:off x="259234" y="1082568"/>
            <a:ext cx="3412113" cy="2626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Generating ideas: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Draw upon their experience of creative work and their research to develop their own starting points for creative outcomes.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Using a systematic and independent approach, research, test and develop ideas and plans using sketchbooks.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Create expressively in their own personal style and in response to their choice of stimulus, showing the ability to develop artwork independently.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Combine materials and techniques appropriate to fit with ideas.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Work in a sustained way over several sessions to complete a piece, including working collaboratively on a larger scale and incorporating the formal elements of art.</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 </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Describe, interpret and evaluate the work, ideas and processes used by artists across a variety of disciplines, being able to describe how the cultural and historical context may have influenced their creative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Recognise how artists use materials to respond to feelings and memory and choose materials, imagery, shape and form to create personal pieces.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Understand how art forms such as photography and sculpture continually develop over time as artists seek to break new boundaries.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Give reasoned evaluations of their own and others’ work which takes account of context and intention.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Explain how art can be created to cause reaction and impact and be able to consider why an artist chooses to use art in this 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Independently use their knowledge of tools, materials and processes to try alternative solutions and make improvements to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doesn’t have to be a literal representation of something; it can sometimes be imagined and abstract.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represent abstract concepts, like memories and experiences.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Sometimes people make art to create reactions.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use art as a means to reflect on their unique characteristics.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50" name="Google Shape;850;p79"/>
          <p:cNvSpPr/>
          <p:nvPr/>
        </p:nvSpPr>
        <p:spPr>
          <a:xfrm>
            <a:off x="3803306" y="1063659"/>
            <a:ext cx="5046780"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51" name="Google Shape;851;p79"/>
          <p:cNvSpPr/>
          <p:nvPr/>
        </p:nvSpPr>
        <p:spPr>
          <a:xfrm>
            <a:off x="3803306" y="3652568"/>
            <a:ext cx="2606244" cy="158236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Judith Scott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Yinka Shinobare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Nicola Anthony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Louise Nevelson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Joseph Cornell</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852" name="Google Shape;852;p79"/>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853" name="Google Shape;853;p79"/>
          <p:cNvSpPr/>
          <p:nvPr/>
        </p:nvSpPr>
        <p:spPr>
          <a:xfrm>
            <a:off x="259234" y="3870296"/>
            <a:ext cx="3412113" cy="234163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Formal elements: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Colour: </a:t>
            </a:r>
            <a:r>
              <a:rPr b="0" i="0" lang="en-GB" sz="900" u="none" cap="none" strike="noStrike">
                <a:solidFill>
                  <a:schemeClr val="dk1"/>
                </a:solidFill>
                <a:latin typeface="Calibri"/>
                <a:ea typeface="Calibri"/>
                <a:cs typeface="Calibri"/>
                <a:sym typeface="Calibri"/>
              </a:rPr>
              <a:t>Colours can be symbolic and have meanings that vary according to your culture or background, eg red for danger or for celebration.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Form: </a:t>
            </a:r>
            <a:r>
              <a:rPr b="0" i="0" lang="en-GB" sz="900" u="none" cap="none" strike="noStrike">
                <a:solidFill>
                  <a:schemeClr val="dk1"/>
                </a:solidFill>
                <a:latin typeface="Calibri"/>
                <a:ea typeface="Calibri"/>
                <a:cs typeface="Calibri"/>
                <a:sym typeface="Calibri"/>
              </a:rPr>
              <a:t>The surface textures created by different materials can help suggest form in two-dimensional art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Shape: </a:t>
            </a:r>
            <a:r>
              <a:rPr b="0" i="0" lang="en-GB" sz="900" u="none" cap="none" strike="noStrike">
                <a:solidFill>
                  <a:schemeClr val="dk1"/>
                </a:solidFill>
                <a:latin typeface="Calibri"/>
                <a:ea typeface="Calibri"/>
                <a:cs typeface="Calibri"/>
                <a:sym typeface="Calibri"/>
              </a:rPr>
              <a:t>How an understanding of shape and space can support creating effective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Line: </a:t>
            </a:r>
            <a:r>
              <a:rPr b="0" i="0" lang="en-GB" sz="900" u="none" cap="none" strike="noStrike">
                <a:solidFill>
                  <a:schemeClr val="dk1"/>
                </a:solidFill>
                <a:latin typeface="Calibri"/>
                <a:ea typeface="Calibri"/>
                <a:cs typeface="Calibri"/>
                <a:sym typeface="Calibri"/>
              </a:rPr>
              <a:t>How line is used beyond drawing and can be applied to other art forms.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r>
              <a:rPr b="1" i="0" lang="en-GB" sz="900" u="none" cap="none" strike="noStrike">
                <a:solidFill>
                  <a:schemeClr val="dk1"/>
                </a:solidFill>
                <a:latin typeface="Calibri"/>
                <a:ea typeface="Calibri"/>
                <a:cs typeface="Calibri"/>
                <a:sym typeface="Calibri"/>
              </a:rPr>
              <a:t>Pattern: </a:t>
            </a:r>
            <a:r>
              <a:rPr b="0" i="0" lang="en-GB" sz="900" u="none" cap="none" strike="noStrike">
                <a:solidFill>
                  <a:schemeClr val="dk1"/>
                </a:solidFill>
                <a:latin typeface="Calibri"/>
                <a:ea typeface="Calibri"/>
                <a:cs typeface="Calibri"/>
                <a:sym typeface="Calibri"/>
              </a:rPr>
              <a:t>Pattern can be created in many different ways, eg in the rhythm of brushstrokes in a painting (like the work of van Gogh) or in repeated shapes within a composition.</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Making skills: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How to translate a 2D image into a 3D form.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manipulate cardboard to create 3D forms (tearing, cutting, folding, bending, ripping).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manipulate cardboard to create different textures.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make a cardboard relief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make visual notes to generate ideas for a final piece.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How to translate ideas into sculptural forms.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Knowledge of artists: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Artists can use symbols in their artwork to convey meaning.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be a form of protest.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use art to tell stories about things that are important to them; looking at artworks from the past can reveal thoughts and opinions from that time.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can use materials to respond to a feeling or idea in an abstract 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take risks to try out ideas; this can lead to new techniques being developed.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Artists can make work by collecting and combining ready-made objects to create ‘assemblage’.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Evaluating and analysing:</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Art doesn’t have to be a literal representation of something; it can sometimes be imagined and abstract.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Art can represent abstract concepts, like memories and experiences. Sometimes people make art to express their views and opinions, which can be political or topical.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Sometimes people make art to create reactions.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 People use art as a means to reflect on their unique characteristics.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Key vocabulary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assemblage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attribute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collection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embedded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expression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identity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juxtaposition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literal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manipulate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originality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pitfall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relief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representation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self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symbolic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tradition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Unit resources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854" name="Google Shape;854;p79"/>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855" name="Google Shape;855;p79"/>
          <p:cNvSpPr/>
          <p:nvPr/>
        </p:nvSpPr>
        <p:spPr>
          <a:xfrm>
            <a:off x="6550022" y="3652568"/>
            <a:ext cx="2300064" cy="257772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term best describes  Jospeh Cornell’s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Describe assmeblage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inspired Jospeh Cornell?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Pick three ways to change cardboard – folding srcunching moulding cutting  carving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name is given to 3D art that projects oout from a base?</a:t>
            </a:r>
            <a:endParaRPr b="1" i="0" sz="1200" u="none" cap="none" strike="noStrike">
              <a:solidFill>
                <a:srgbClr val="000000"/>
              </a:solidFill>
              <a:latin typeface="Ruluko"/>
              <a:ea typeface="Ruluko"/>
              <a:cs typeface="Ruluko"/>
              <a:sym typeface="Ruluko"/>
            </a:endParaRPr>
          </a:p>
        </p:txBody>
      </p:sp>
      <p:pic>
        <p:nvPicPr>
          <p:cNvPr id="856" name="Google Shape;856;p79"/>
          <p:cNvPicPr preferRelativeResize="0"/>
          <p:nvPr/>
        </p:nvPicPr>
        <p:blipFill rotWithShape="1">
          <a:blip r:embed="rId5">
            <a:alphaModFix/>
          </a:blip>
          <a:srcRect b="0" l="0" r="0" t="0"/>
          <a:stretch/>
        </p:blipFill>
        <p:spPr>
          <a:xfrm>
            <a:off x="196851" y="160064"/>
            <a:ext cx="1470460" cy="692696"/>
          </a:xfrm>
          <a:prstGeom prst="rect">
            <a:avLst/>
          </a:prstGeom>
          <a:noFill/>
          <a:ln>
            <a:noFill/>
          </a:ln>
        </p:spPr>
      </p:pic>
      <p:pic>
        <p:nvPicPr>
          <p:cNvPr id="857" name="Google Shape;857;p79"/>
          <p:cNvPicPr preferRelativeResize="0"/>
          <p:nvPr/>
        </p:nvPicPr>
        <p:blipFill rotWithShape="1">
          <a:blip r:embed="rId6">
            <a:alphaModFix/>
          </a:blip>
          <a:srcRect b="0" l="0" r="0" t="0"/>
          <a:stretch/>
        </p:blipFill>
        <p:spPr>
          <a:xfrm>
            <a:off x="3856210" y="1484784"/>
            <a:ext cx="4883762" cy="1800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pSp>
        <p:nvGrpSpPr>
          <p:cNvPr id="168" name="Google Shape;168;p8"/>
          <p:cNvGrpSpPr/>
          <p:nvPr/>
        </p:nvGrpSpPr>
        <p:grpSpPr>
          <a:xfrm rot="-5400000">
            <a:off x="-2892769" y="2540971"/>
            <a:ext cx="5537162" cy="1882553"/>
            <a:chOff x="1076691" y="771399"/>
            <a:chExt cx="8132808" cy="2324317"/>
          </a:xfrm>
        </p:grpSpPr>
        <p:sp>
          <p:nvSpPr>
            <p:cNvPr id="169" name="Google Shape;169;p8"/>
            <p:cNvSpPr/>
            <p:nvPr/>
          </p:nvSpPr>
          <p:spPr>
            <a:xfrm>
              <a:off x="2182125" y="771403"/>
              <a:ext cx="1116330" cy="1012190"/>
            </a:xfrm>
            <a:custGeom>
              <a:rect b="b" l="l" r="r" t="t"/>
              <a:pathLst>
                <a:path extrusionOk="0" h="1012189" w="1116329">
                  <a:moveTo>
                    <a:pt x="0" y="0"/>
                  </a:moveTo>
                  <a:lnTo>
                    <a:pt x="0" y="809478"/>
                  </a:lnTo>
                  <a:lnTo>
                    <a:pt x="558050" y="1011862"/>
                  </a:lnTo>
                  <a:lnTo>
                    <a:pt x="1116122" y="809478"/>
                  </a:lnTo>
                  <a:lnTo>
                    <a:pt x="1116122"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 name="Google Shape;170;p8"/>
            <p:cNvSpPr/>
            <p:nvPr/>
          </p:nvSpPr>
          <p:spPr>
            <a:xfrm>
              <a:off x="2182121"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8"/>
            <p:cNvSpPr/>
            <p:nvPr/>
          </p:nvSpPr>
          <p:spPr>
            <a:xfrm>
              <a:off x="1581990" y="2055639"/>
              <a:ext cx="1116330" cy="1012190"/>
            </a:xfrm>
            <a:custGeom>
              <a:rect b="b" l="l" r="r" t="t"/>
              <a:pathLst>
                <a:path extrusionOk="0" h="1012189" w="1116329">
                  <a:moveTo>
                    <a:pt x="0" y="0"/>
                  </a:moveTo>
                  <a:lnTo>
                    <a:pt x="0" y="809478"/>
                  </a:lnTo>
                  <a:lnTo>
                    <a:pt x="558062" y="1011862"/>
                  </a:lnTo>
                  <a:lnTo>
                    <a:pt x="1116134" y="809478"/>
                  </a:lnTo>
                  <a:lnTo>
                    <a:pt x="1116134"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 name="Google Shape;172;p8"/>
            <p:cNvSpPr/>
            <p:nvPr/>
          </p:nvSpPr>
          <p:spPr>
            <a:xfrm>
              <a:off x="3287552"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 name="Google Shape;173;p8"/>
            <p:cNvSpPr/>
            <p:nvPr/>
          </p:nvSpPr>
          <p:spPr>
            <a:xfrm>
              <a:off x="3808546" y="2041905"/>
              <a:ext cx="1117600" cy="1012190"/>
            </a:xfrm>
            <a:custGeom>
              <a:rect b="b" l="l" r="r" t="t"/>
              <a:pathLst>
                <a:path extrusionOk="0" h="1012189" w="1117600">
                  <a:moveTo>
                    <a:pt x="0" y="0"/>
                  </a:moveTo>
                  <a:lnTo>
                    <a:pt x="0" y="809478"/>
                  </a:lnTo>
                  <a:lnTo>
                    <a:pt x="558730" y="1011862"/>
                  </a:lnTo>
                  <a:lnTo>
                    <a:pt x="1117448" y="809478"/>
                  </a:lnTo>
                  <a:lnTo>
                    <a:pt x="1117448"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 name="Google Shape;174;p8"/>
            <p:cNvSpPr/>
            <p:nvPr/>
          </p:nvSpPr>
          <p:spPr>
            <a:xfrm>
              <a:off x="4395655" y="771399"/>
              <a:ext cx="1117600" cy="1012190"/>
            </a:xfrm>
            <a:custGeom>
              <a:rect b="b" l="l" r="r" t="t"/>
              <a:pathLst>
                <a:path extrusionOk="0" h="1012189" w="1117600">
                  <a:moveTo>
                    <a:pt x="0" y="0"/>
                  </a:moveTo>
                  <a:lnTo>
                    <a:pt x="1117460" y="0"/>
                  </a:lnTo>
                  <a:lnTo>
                    <a:pt x="1117460" y="809490"/>
                  </a:lnTo>
                  <a:lnTo>
                    <a:pt x="558730"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 name="Google Shape;175;p8"/>
            <p:cNvSpPr/>
            <p:nvPr/>
          </p:nvSpPr>
          <p:spPr>
            <a:xfrm>
              <a:off x="5513113" y="771403"/>
              <a:ext cx="1116330" cy="1012190"/>
            </a:xfrm>
            <a:custGeom>
              <a:rect b="b" l="l" r="r" t="t"/>
              <a:pathLst>
                <a:path extrusionOk="0" h="1012189" w="1116329">
                  <a:moveTo>
                    <a:pt x="0" y="0"/>
                  </a:moveTo>
                  <a:lnTo>
                    <a:pt x="0" y="809478"/>
                  </a:lnTo>
                  <a:lnTo>
                    <a:pt x="558060" y="1011862"/>
                  </a:lnTo>
                  <a:lnTo>
                    <a:pt x="1116134" y="809478"/>
                  </a:lnTo>
                  <a:lnTo>
                    <a:pt x="1116134"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 name="Google Shape;176;p8"/>
            <p:cNvSpPr/>
            <p:nvPr/>
          </p:nvSpPr>
          <p:spPr>
            <a:xfrm>
              <a:off x="5513115" y="771399"/>
              <a:ext cx="1116330" cy="1012190"/>
            </a:xfrm>
            <a:custGeom>
              <a:rect b="b" l="l" r="r" t="t"/>
              <a:pathLst>
                <a:path extrusionOk="0" h="1012189" w="1116329">
                  <a:moveTo>
                    <a:pt x="0" y="0"/>
                  </a:moveTo>
                  <a:lnTo>
                    <a:pt x="1116123" y="0"/>
                  </a:lnTo>
                  <a:lnTo>
                    <a:pt x="1116123" y="809490"/>
                  </a:lnTo>
                  <a:lnTo>
                    <a:pt x="558061"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 name="Google Shape;177;p8"/>
            <p:cNvSpPr/>
            <p:nvPr/>
          </p:nvSpPr>
          <p:spPr>
            <a:xfrm>
              <a:off x="5868992" y="2051476"/>
              <a:ext cx="1117600" cy="1012190"/>
            </a:xfrm>
            <a:custGeom>
              <a:rect b="b" l="l" r="r" t="t"/>
              <a:pathLst>
                <a:path extrusionOk="0" h="1012189" w="1117600">
                  <a:moveTo>
                    <a:pt x="0" y="0"/>
                  </a:moveTo>
                  <a:lnTo>
                    <a:pt x="0" y="809478"/>
                  </a:lnTo>
                  <a:lnTo>
                    <a:pt x="558730" y="1011862"/>
                  </a:lnTo>
                  <a:lnTo>
                    <a:pt x="1117450" y="809478"/>
                  </a:lnTo>
                  <a:lnTo>
                    <a:pt x="1117450"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 name="Google Shape;178;p8"/>
            <p:cNvSpPr/>
            <p:nvPr/>
          </p:nvSpPr>
          <p:spPr>
            <a:xfrm>
              <a:off x="6629240" y="771399"/>
              <a:ext cx="1117600" cy="1012190"/>
            </a:xfrm>
            <a:custGeom>
              <a:rect b="b" l="l" r="r" t="t"/>
              <a:pathLst>
                <a:path extrusionOk="0" h="1012189" w="1117600">
                  <a:moveTo>
                    <a:pt x="0" y="0"/>
                  </a:moveTo>
                  <a:lnTo>
                    <a:pt x="1117460" y="0"/>
                  </a:lnTo>
                  <a:lnTo>
                    <a:pt x="1117460" y="809490"/>
                  </a:lnTo>
                  <a:lnTo>
                    <a:pt x="558730"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 name="Google Shape;179;p8"/>
            <p:cNvSpPr/>
            <p:nvPr/>
          </p:nvSpPr>
          <p:spPr>
            <a:xfrm>
              <a:off x="8095709" y="2083526"/>
              <a:ext cx="1113790" cy="1012190"/>
            </a:xfrm>
            <a:custGeom>
              <a:rect b="b" l="l" r="r" t="t"/>
              <a:pathLst>
                <a:path extrusionOk="0" h="1012189" w="1113790">
                  <a:moveTo>
                    <a:pt x="0" y="0"/>
                  </a:moveTo>
                  <a:lnTo>
                    <a:pt x="0" y="809478"/>
                  </a:lnTo>
                  <a:lnTo>
                    <a:pt x="556736" y="1011862"/>
                  </a:lnTo>
                  <a:lnTo>
                    <a:pt x="1113449" y="809478"/>
                  </a:lnTo>
                  <a:lnTo>
                    <a:pt x="1113449"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 name="Google Shape;180;p8"/>
            <p:cNvSpPr/>
            <p:nvPr/>
          </p:nvSpPr>
          <p:spPr>
            <a:xfrm>
              <a:off x="7750709" y="771399"/>
              <a:ext cx="1113790" cy="1012190"/>
            </a:xfrm>
            <a:custGeom>
              <a:rect b="b" l="l" r="r" t="t"/>
              <a:pathLst>
                <a:path extrusionOk="0" h="1012189" w="1113790">
                  <a:moveTo>
                    <a:pt x="0" y="0"/>
                  </a:moveTo>
                  <a:lnTo>
                    <a:pt x="1113450" y="0"/>
                  </a:lnTo>
                  <a:lnTo>
                    <a:pt x="1113450" y="809490"/>
                  </a:lnTo>
                  <a:lnTo>
                    <a:pt x="556725"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 name="Google Shape;181;p8"/>
            <p:cNvSpPr/>
            <p:nvPr/>
          </p:nvSpPr>
          <p:spPr>
            <a:xfrm>
              <a:off x="1076691" y="771403"/>
              <a:ext cx="1113790" cy="1012190"/>
            </a:xfrm>
            <a:custGeom>
              <a:rect b="b" l="l" r="r" t="t"/>
              <a:pathLst>
                <a:path extrusionOk="0" h="1012189" w="1113789">
                  <a:moveTo>
                    <a:pt x="0" y="0"/>
                  </a:moveTo>
                  <a:lnTo>
                    <a:pt x="0" y="809478"/>
                  </a:lnTo>
                  <a:lnTo>
                    <a:pt x="556724" y="1011862"/>
                  </a:lnTo>
                  <a:lnTo>
                    <a:pt x="1113449" y="809478"/>
                  </a:lnTo>
                  <a:lnTo>
                    <a:pt x="1113449" y="0"/>
                  </a:lnTo>
                  <a:lnTo>
                    <a:pt x="0" y="0"/>
                  </a:lnTo>
                  <a:close/>
                </a:path>
              </a:pathLst>
            </a:custGeom>
            <a:solidFill>
              <a:srgbClr val="0000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 name="Google Shape;182;p8"/>
            <p:cNvSpPr/>
            <p:nvPr/>
          </p:nvSpPr>
          <p:spPr>
            <a:xfrm>
              <a:off x="1076691" y="771399"/>
              <a:ext cx="1113790" cy="1012190"/>
            </a:xfrm>
            <a:custGeom>
              <a:rect b="b" l="l" r="r" t="t"/>
              <a:pathLst>
                <a:path extrusionOk="0" h="1012189" w="1113789">
                  <a:moveTo>
                    <a:pt x="0" y="0"/>
                  </a:moveTo>
                  <a:lnTo>
                    <a:pt x="1113450" y="0"/>
                  </a:lnTo>
                  <a:lnTo>
                    <a:pt x="1113450" y="809490"/>
                  </a:lnTo>
                  <a:lnTo>
                    <a:pt x="556725" y="1011862"/>
                  </a:lnTo>
                  <a:lnTo>
                    <a:pt x="0" y="809490"/>
                  </a:lnTo>
                  <a:lnTo>
                    <a:pt x="0" y="0"/>
                  </a:lnTo>
                  <a:close/>
                </a:path>
              </a:pathLst>
            </a:custGeom>
            <a:noFill/>
            <a:ln cap="flat" cmpd="sng" w="33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8"/>
          <p:cNvSpPr txBox="1"/>
          <p:nvPr/>
        </p:nvSpPr>
        <p:spPr>
          <a:xfrm flipH="1">
            <a:off x="81925" y="2463449"/>
            <a:ext cx="778324"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4</a:t>
            </a:r>
            <a:endParaRPr b="0" i="0" sz="1800" u="none" cap="none" strike="noStrike">
              <a:solidFill>
                <a:schemeClr val="dk1"/>
              </a:solidFill>
              <a:latin typeface="Arial"/>
              <a:ea typeface="Arial"/>
              <a:cs typeface="Arial"/>
              <a:sym typeface="Arial"/>
            </a:endParaRPr>
          </a:p>
        </p:txBody>
      </p:sp>
      <p:sp>
        <p:nvSpPr>
          <p:cNvPr id="184" name="Google Shape;184;p8"/>
          <p:cNvSpPr txBox="1"/>
          <p:nvPr/>
        </p:nvSpPr>
        <p:spPr>
          <a:xfrm>
            <a:off x="3143091" y="1078005"/>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2</a:t>
            </a:r>
            <a:endParaRPr b="0" i="0" sz="900" u="none" cap="none" strike="noStrike">
              <a:solidFill>
                <a:schemeClr val="dk1"/>
              </a:solidFill>
              <a:latin typeface="Calibri"/>
              <a:ea typeface="Calibri"/>
              <a:cs typeface="Calibri"/>
              <a:sym typeface="Calibri"/>
            </a:endParaRPr>
          </a:p>
        </p:txBody>
      </p:sp>
      <p:sp>
        <p:nvSpPr>
          <p:cNvPr id="185" name="Google Shape;185;p8"/>
          <p:cNvSpPr txBox="1"/>
          <p:nvPr/>
        </p:nvSpPr>
        <p:spPr>
          <a:xfrm>
            <a:off x="4079551"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3</a:t>
            </a:r>
            <a:endParaRPr b="0" i="0" sz="900" u="none" cap="none" strike="noStrike">
              <a:solidFill>
                <a:schemeClr val="dk1"/>
              </a:solidFill>
              <a:latin typeface="Calibri"/>
              <a:ea typeface="Calibri"/>
              <a:cs typeface="Calibri"/>
              <a:sym typeface="Calibri"/>
            </a:endParaRPr>
          </a:p>
        </p:txBody>
      </p:sp>
      <p:sp>
        <p:nvSpPr>
          <p:cNvPr id="186" name="Google Shape;186;p8"/>
          <p:cNvSpPr txBox="1"/>
          <p:nvPr/>
        </p:nvSpPr>
        <p:spPr>
          <a:xfrm>
            <a:off x="5034756"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4</a:t>
            </a:r>
            <a:endParaRPr b="0" i="0" sz="900" u="none" cap="none" strike="noStrike">
              <a:solidFill>
                <a:schemeClr val="dk1"/>
              </a:solidFill>
              <a:latin typeface="Calibri"/>
              <a:ea typeface="Calibri"/>
              <a:cs typeface="Calibri"/>
              <a:sym typeface="Calibri"/>
            </a:endParaRPr>
          </a:p>
        </p:txBody>
      </p:sp>
      <p:sp>
        <p:nvSpPr>
          <p:cNvPr id="187" name="Google Shape;187;p8"/>
          <p:cNvSpPr txBox="1"/>
          <p:nvPr/>
        </p:nvSpPr>
        <p:spPr>
          <a:xfrm>
            <a:off x="5989960"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5</a:t>
            </a:r>
            <a:endParaRPr b="0" i="0" sz="900" u="none" cap="none" strike="noStrike">
              <a:solidFill>
                <a:schemeClr val="dk1"/>
              </a:solidFill>
              <a:latin typeface="Calibri"/>
              <a:ea typeface="Calibri"/>
              <a:cs typeface="Calibri"/>
              <a:sym typeface="Calibri"/>
            </a:endParaRPr>
          </a:p>
        </p:txBody>
      </p:sp>
      <p:sp>
        <p:nvSpPr>
          <p:cNvPr id="188" name="Google Shape;188;p8"/>
          <p:cNvSpPr txBox="1"/>
          <p:nvPr/>
        </p:nvSpPr>
        <p:spPr>
          <a:xfrm>
            <a:off x="6948138" y="1078489"/>
            <a:ext cx="309506"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Year 6</a:t>
            </a:r>
            <a:endParaRPr b="0" i="0" sz="900" u="none" cap="none" strike="noStrike">
              <a:solidFill>
                <a:schemeClr val="dk1"/>
              </a:solidFill>
              <a:latin typeface="Calibri"/>
              <a:ea typeface="Calibri"/>
              <a:cs typeface="Calibri"/>
              <a:sym typeface="Calibri"/>
            </a:endParaRPr>
          </a:p>
        </p:txBody>
      </p:sp>
      <p:sp>
        <p:nvSpPr>
          <p:cNvPr id="189" name="Google Shape;189;p8"/>
          <p:cNvSpPr/>
          <p:nvPr/>
        </p:nvSpPr>
        <p:spPr>
          <a:xfrm>
            <a:off x="36556" y="51983"/>
            <a:ext cx="803069" cy="60851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 name="Google Shape;190;p8"/>
          <p:cNvSpPr txBox="1"/>
          <p:nvPr/>
        </p:nvSpPr>
        <p:spPr>
          <a:xfrm>
            <a:off x="1254339" y="1077973"/>
            <a:ext cx="242718" cy="1497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900"/>
              <a:buFont typeface="Arial"/>
              <a:buNone/>
            </a:pPr>
            <a:r>
              <a:rPr b="1" i="0" lang="en-GB" sz="900" u="none" cap="none" strike="noStrike">
                <a:solidFill>
                  <a:srgbClr val="FFFFFF"/>
                </a:solidFill>
                <a:latin typeface="Calibri"/>
                <a:ea typeface="Calibri"/>
                <a:cs typeface="Calibri"/>
                <a:sym typeface="Calibri"/>
              </a:rPr>
              <a:t>EYFS</a:t>
            </a:r>
            <a:endParaRPr b="0" i="0" sz="900" u="none" cap="none" strike="noStrike">
              <a:solidFill>
                <a:schemeClr val="dk1"/>
              </a:solidFill>
              <a:latin typeface="Calibri"/>
              <a:ea typeface="Calibri"/>
              <a:cs typeface="Calibri"/>
              <a:sym typeface="Calibri"/>
            </a:endParaRPr>
          </a:p>
        </p:txBody>
      </p:sp>
      <p:sp>
        <p:nvSpPr>
          <p:cNvPr id="191" name="Google Shape;191;p8"/>
          <p:cNvSpPr txBox="1"/>
          <p:nvPr/>
        </p:nvSpPr>
        <p:spPr>
          <a:xfrm flipH="1">
            <a:off x="127295" y="933851"/>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3</a:t>
            </a:r>
            <a:endParaRPr b="0" i="0" sz="1800" u="none" cap="none" strike="noStrike">
              <a:solidFill>
                <a:schemeClr val="dk1"/>
              </a:solidFill>
              <a:latin typeface="Arial"/>
              <a:ea typeface="Arial"/>
              <a:cs typeface="Arial"/>
              <a:sym typeface="Arial"/>
            </a:endParaRPr>
          </a:p>
        </p:txBody>
      </p:sp>
      <p:sp>
        <p:nvSpPr>
          <p:cNvPr id="192" name="Google Shape;192;p8"/>
          <p:cNvSpPr txBox="1"/>
          <p:nvPr/>
        </p:nvSpPr>
        <p:spPr>
          <a:xfrm flipH="1">
            <a:off x="130529" y="6323345"/>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6</a:t>
            </a:r>
            <a:endParaRPr b="0" i="0" sz="1800" u="none" cap="none" strike="noStrike">
              <a:solidFill>
                <a:schemeClr val="dk1"/>
              </a:solidFill>
              <a:latin typeface="Arial"/>
              <a:ea typeface="Arial"/>
              <a:cs typeface="Arial"/>
              <a:sym typeface="Arial"/>
            </a:endParaRPr>
          </a:p>
        </p:txBody>
      </p:sp>
      <p:sp>
        <p:nvSpPr>
          <p:cNvPr id="193" name="Google Shape;193;p8"/>
          <p:cNvSpPr txBox="1"/>
          <p:nvPr/>
        </p:nvSpPr>
        <p:spPr>
          <a:xfrm flipH="1">
            <a:off x="102225" y="5269105"/>
            <a:ext cx="654000" cy="565500"/>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6</a:t>
            </a:r>
            <a:endParaRPr b="0" i="0" sz="1800" u="none" cap="none" strike="noStrike">
              <a:solidFill>
                <a:schemeClr val="dk1"/>
              </a:solidFill>
              <a:latin typeface="Arial"/>
              <a:ea typeface="Arial"/>
              <a:cs typeface="Arial"/>
              <a:sym typeface="Arial"/>
            </a:endParaRPr>
          </a:p>
        </p:txBody>
      </p:sp>
      <p:sp>
        <p:nvSpPr>
          <p:cNvPr id="194" name="Google Shape;194;p8"/>
          <p:cNvSpPr txBox="1"/>
          <p:nvPr/>
        </p:nvSpPr>
        <p:spPr>
          <a:xfrm flipH="1">
            <a:off x="70266" y="4715367"/>
            <a:ext cx="654115"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a:t>
            </a:r>
            <a:endParaRPr b="0" i="0" sz="1800" u="none" cap="none" strike="noStrike">
              <a:solidFill>
                <a:schemeClr val="dk1"/>
              </a:solidFill>
              <a:latin typeface="Arial"/>
              <a:ea typeface="Arial"/>
              <a:cs typeface="Arial"/>
              <a:sym typeface="Arial"/>
            </a:endParaRPr>
          </a:p>
        </p:txBody>
      </p:sp>
      <p:graphicFrame>
        <p:nvGraphicFramePr>
          <p:cNvPr id="195" name="Google Shape;195;p8"/>
          <p:cNvGraphicFramePr/>
          <p:nvPr/>
        </p:nvGraphicFramePr>
        <p:xfrm>
          <a:off x="902929" y="109604"/>
          <a:ext cx="3000000" cy="3000000"/>
        </p:xfrm>
        <a:graphic>
          <a:graphicData uri="http://schemas.openxmlformats.org/drawingml/2006/table">
            <a:tbl>
              <a:tblPr>
                <a:noFill/>
                <a:tableStyleId>{283E55AB-5A92-4E2E-AF92-62658B645562}</a:tableStyleId>
              </a:tblPr>
              <a:tblGrid>
                <a:gridCol w="1341050"/>
                <a:gridCol w="1341050"/>
                <a:gridCol w="1341050"/>
                <a:gridCol w="1341050"/>
                <a:gridCol w="1341050"/>
                <a:gridCol w="1341050"/>
              </a:tblGrid>
              <a:tr h="295175">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Aut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Aut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Spr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Spr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Summ 1</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c>
                  <a:txBody>
                    <a:bodyPr/>
                    <a:lstStyle/>
                    <a:p>
                      <a:pPr indent="0" lvl="0" marL="0" marR="0" rtl="0" algn="ctr">
                        <a:lnSpc>
                          <a:spcPct val="119000"/>
                        </a:lnSpc>
                        <a:spcBef>
                          <a:spcPts val="0"/>
                        </a:spcBef>
                        <a:spcAft>
                          <a:spcPts val="0"/>
                        </a:spcAft>
                        <a:buClr>
                          <a:srgbClr val="000000"/>
                        </a:buClr>
                        <a:buSzPts val="1400"/>
                        <a:buFont typeface="Arial"/>
                        <a:buNone/>
                      </a:pPr>
                      <a:r>
                        <a:rPr lang="en-GB" sz="1400" u="none" cap="none" strike="noStrike">
                          <a:solidFill>
                            <a:srgbClr val="000000"/>
                          </a:solidFill>
                          <a:latin typeface="Arial"/>
                          <a:ea typeface="Arial"/>
                          <a:cs typeface="Arial"/>
                          <a:sym typeface="Arial"/>
                        </a:rPr>
                        <a:t>Summ 2</a:t>
                      </a:r>
                      <a:endParaRPr sz="600" u="none" cap="none" strike="noStrike">
                        <a:solidFill>
                          <a:srgbClr val="000000"/>
                        </a:solidFill>
                        <a:latin typeface="Calibri"/>
                        <a:ea typeface="Calibri"/>
                        <a:cs typeface="Calibri"/>
                        <a:sym typeface="Calibri"/>
                      </a:endParaRPr>
                    </a:p>
                  </a:txBody>
                  <a:tcPr marT="24150" marB="24150" marR="22750" marL="22750">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tcPr>
                </a:tc>
              </a:tr>
              <a:tr h="1184250">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Sculpture and 3D</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Abstract Shape and Space</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lang="en-GB" sz="1100" u="none" cap="none" strike="noStrike"/>
                        <a:t>Anthony Caro and Ruth Asawa. </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t/>
                      </a:r>
                      <a:endParaRPr b="1" sz="1100" u="none" cap="none" strike="noStrike">
                        <a:solidFill>
                          <a:srgbClr val="000000"/>
                        </a:solidFill>
                        <a:latin typeface="Calibri"/>
                        <a:ea typeface="Calibri"/>
                        <a:cs typeface="Calibri"/>
                        <a:sym typeface="Calibri"/>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8CB3E3"/>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Drawing</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a:latin typeface="Calibri"/>
                          <a:ea typeface="Calibri"/>
                          <a:cs typeface="Calibri"/>
                          <a:sym typeface="Calibri"/>
                        </a:rPr>
                        <a:t>Developing drawing Skills</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lang="en-GB" sz="1100" u="none" cap="none" strike="noStrike"/>
                        <a:t>Georgia O’Keefe and Maud Purd</a:t>
                      </a:r>
                      <a:endParaRPr b="1" sz="1100" u="none" cap="none" strike="noStrike">
                        <a:solidFill>
                          <a:srgbClr val="000000"/>
                        </a:solidFill>
                        <a:latin typeface="Calibri"/>
                        <a:ea typeface="Calibri"/>
                        <a:cs typeface="Calibri"/>
                        <a:sym typeface="Calibri"/>
                      </a:endParaRPr>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Calibri"/>
                        <a:ea typeface="Calibri"/>
                        <a:cs typeface="Calibri"/>
                        <a:sym typeface="Calibri"/>
                      </a:endParaRPr>
                    </a:p>
                    <a:p>
                      <a:pPr indent="0" lvl="0" marL="0" marR="0" rtl="0" algn="ctr">
                        <a:lnSpc>
                          <a:spcPct val="119000"/>
                        </a:lnSpc>
                        <a:spcBef>
                          <a:spcPts val="600"/>
                        </a:spcBef>
                        <a:spcAft>
                          <a:spcPts val="0"/>
                        </a:spcAft>
                        <a:buClr>
                          <a:schemeClr val="dk1"/>
                        </a:buClr>
                        <a:buSzPts val="1100"/>
                        <a:buFont typeface="Calibri"/>
                        <a:buNone/>
                      </a:pPr>
                      <a:r>
                        <a:t/>
                      </a:r>
                      <a:endParaRPr b="0" sz="1100" u="none" cap="none" strike="noStrike">
                        <a:solidFill>
                          <a:srgbClr val="000000"/>
                        </a:solidFill>
                        <a:latin typeface="Calibri"/>
                        <a:ea typeface="Calibri"/>
                        <a:cs typeface="Calibri"/>
                        <a:sym typeface="Calibri"/>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2D050"/>
                    </a:solidFill>
                  </a:tcPr>
                </a:tc>
                <a:tc>
                  <a:txBody>
                    <a:bodyPr/>
                    <a:lstStyle/>
                    <a:p>
                      <a:pPr indent="0" lvl="0" marL="0" marR="0" rtl="0" algn="ctr">
                        <a:lnSpc>
                          <a:spcPct val="119000"/>
                        </a:lnSpc>
                        <a:spcBef>
                          <a:spcPts val="0"/>
                        </a:spcBef>
                        <a:spcAft>
                          <a:spcPts val="0"/>
                        </a:spcAft>
                        <a:buClr>
                          <a:schemeClr val="dk1"/>
                        </a:buClr>
                        <a:buSzPts val="1100"/>
                        <a:buFont typeface="Calibri"/>
                        <a:buNone/>
                      </a:pPr>
                      <a:r>
                        <a:rPr b="1" lang="en-GB" sz="1100" u="none" cap="none" strike="noStrike">
                          <a:solidFill>
                            <a:schemeClr val="dk1"/>
                          </a:solidFill>
                          <a:latin typeface="Calibri"/>
                          <a:ea typeface="Calibri"/>
                          <a:cs typeface="Calibri"/>
                          <a:sym typeface="Calibri"/>
                        </a:rPr>
                        <a:t>HPAN Project</a:t>
                      </a:r>
                      <a:endParaRPr sz="1400" u="none" cap="none" strike="noStrike"/>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Painting and Mixed Media</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Prehistoric Painting</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Calibri"/>
                        <a:ea typeface="Calibri"/>
                        <a:cs typeface="Calibri"/>
                        <a:sym typeface="Calibri"/>
                      </a:endParaRPr>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Calibri"/>
                        <a:ea typeface="Calibri"/>
                        <a:cs typeface="Calibri"/>
                        <a:sym typeface="Calibri"/>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B2A0C7"/>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Craft and Design</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Ancient Scrolls</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t/>
                      </a:r>
                      <a:endParaRPr b="1" sz="1100" u="none" cap="none" strike="noStrike">
                        <a:solidFill>
                          <a:srgbClr val="000000"/>
                        </a:solidFill>
                        <a:latin typeface="Calibri"/>
                        <a:ea typeface="Calibri"/>
                        <a:cs typeface="Calibri"/>
                        <a:sym typeface="Calibri"/>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 </a:t>
                      </a:r>
                      <a:r>
                        <a:rPr b="1" lang="en-GB" sz="1100" u="none" cap="none" strike="noStrike">
                          <a:solidFill>
                            <a:schemeClr val="dk1"/>
                          </a:solidFill>
                          <a:latin typeface="Calibri"/>
                          <a:ea typeface="Calibri"/>
                          <a:cs typeface="Calibri"/>
                          <a:sym typeface="Calibri"/>
                        </a:rPr>
                        <a:t>Whole school exhibition </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b="1" lang="en-GB" sz="1100" u="none" cap="none" strike="noStrike">
                          <a:solidFill>
                            <a:schemeClr val="dk1"/>
                          </a:solidFill>
                          <a:latin typeface="Calibri"/>
                          <a:ea typeface="Calibri"/>
                          <a:cs typeface="Calibri"/>
                          <a:sym typeface="Calibri"/>
                        </a:rPr>
                        <a:t> My Art gallery</a:t>
                      </a:r>
                      <a:endParaRPr b="1" sz="1100" u="none" cap="none" strike="noStrike">
                        <a:solidFill>
                          <a:schemeClr val="dk1"/>
                        </a:solidFill>
                        <a:latin typeface="Calibri"/>
                        <a:ea typeface="Calibri"/>
                        <a:cs typeface="Calibri"/>
                        <a:sym typeface="Calibri"/>
                      </a:endParaRPr>
                    </a:p>
                    <a:p>
                      <a:pPr indent="0" lvl="0" marL="0" marR="0" rtl="0" algn="ctr">
                        <a:lnSpc>
                          <a:spcPct val="119000"/>
                        </a:lnSpc>
                        <a:spcBef>
                          <a:spcPts val="60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Linked to other subject drivers</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0" sz="1100" u="none" cap="none" strike="noStrike">
                        <a:solidFill>
                          <a:srgbClr val="000000"/>
                        </a:solidFill>
                        <a:latin typeface="Calibri"/>
                        <a:ea typeface="Calibri"/>
                        <a:cs typeface="Calibri"/>
                        <a:sym typeface="Calibri"/>
                      </a:endParaRPr>
                    </a:p>
                  </a:txBody>
                  <a:tcPr marT="33200" marB="33200" marR="31275" marL="312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r>
              <a:tr h="1544300">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Sculpture and 3D</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Mega Materials</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lang="en-GB" sz="1100" u="none" cap="none" strike="noStrike"/>
                        <a:t>Barbara Hepworth and Sokari Douglas-Camp </a:t>
                      </a:r>
                      <a:endParaRPr sz="1100" u="none" cap="none" strike="noStrike">
                        <a:latin typeface="Calibri"/>
                        <a:ea typeface="Calibri"/>
                        <a:cs typeface="Calibri"/>
                        <a:sym typeface="Calibri"/>
                      </a:endParaRPr>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8CB3E3"/>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Painting and Mixed Media</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Light and Dark</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B2A0C7"/>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chemeClr val="dk1"/>
                          </a:solidFill>
                          <a:latin typeface="Calibri"/>
                          <a:ea typeface="Calibri"/>
                          <a:cs typeface="Calibri"/>
                          <a:sym typeface="Calibri"/>
                        </a:rPr>
                        <a:t>HPAN Project</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Drawing</a:t>
                      </a:r>
                      <a:endParaRPr b="1" sz="1100" u="none" cap="none" strike="noStrike">
                        <a:solidFill>
                          <a:srgbClr val="000000"/>
                        </a:solidFill>
                        <a:latin typeface="Calibri"/>
                        <a:ea typeface="Calibri"/>
                        <a:cs typeface="Calibri"/>
                        <a:sym typeface="Calibri"/>
                      </a:endParaRPr>
                    </a:p>
                    <a:p>
                      <a:pPr indent="0" lvl="0" marL="0" marR="0" rtl="0" algn="ctr">
                        <a:lnSpc>
                          <a:spcPct val="119000"/>
                        </a:lnSpc>
                        <a:spcBef>
                          <a:spcPts val="0"/>
                        </a:spcBef>
                        <a:spcAft>
                          <a:spcPts val="0"/>
                        </a:spcAft>
                        <a:buClr>
                          <a:srgbClr val="000000"/>
                        </a:buClr>
                        <a:buSzPts val="1100"/>
                        <a:buFont typeface="Calibri"/>
                        <a:buNone/>
                      </a:pPr>
                      <a:r>
                        <a:t/>
                      </a:r>
                      <a:endParaRPr b="1" sz="1100">
                        <a:latin typeface="Calibri"/>
                        <a:ea typeface="Calibri"/>
                        <a:cs typeface="Calibri"/>
                        <a:sym typeface="Calibri"/>
                      </a:endParaRPr>
                    </a:p>
                    <a:p>
                      <a:pPr indent="0" lvl="0" marL="0" marR="0" rtl="0" algn="ctr">
                        <a:lnSpc>
                          <a:spcPct val="119000"/>
                        </a:lnSpc>
                        <a:spcBef>
                          <a:spcPts val="0"/>
                        </a:spcBef>
                        <a:spcAft>
                          <a:spcPts val="0"/>
                        </a:spcAft>
                        <a:buClr>
                          <a:srgbClr val="000000"/>
                        </a:buClr>
                        <a:buSzPts val="1100"/>
                        <a:buFont typeface="Calibri"/>
                        <a:buNone/>
                      </a:pPr>
                      <a:r>
                        <a:rPr b="1" lang="en-GB" sz="1100">
                          <a:latin typeface="Calibri"/>
                          <a:ea typeface="Calibri"/>
                          <a:cs typeface="Calibri"/>
                          <a:sym typeface="Calibri"/>
                        </a:rPr>
                        <a:t>Exploring</a:t>
                      </a:r>
                      <a:r>
                        <a:rPr b="1" lang="en-GB" sz="1100">
                          <a:latin typeface="Calibri"/>
                          <a:ea typeface="Calibri"/>
                          <a:cs typeface="Calibri"/>
                          <a:sym typeface="Calibri"/>
                        </a:rPr>
                        <a:t> tone, texture and </a:t>
                      </a:r>
                      <a:r>
                        <a:rPr b="1" lang="en-GB" sz="1100">
                          <a:latin typeface="Calibri"/>
                          <a:ea typeface="Calibri"/>
                          <a:cs typeface="Calibri"/>
                          <a:sym typeface="Calibri"/>
                        </a:rPr>
                        <a:t>proportion</a:t>
                      </a:r>
                      <a:endParaRPr b="1" sz="1100">
                        <a:latin typeface="Calibri"/>
                        <a:ea typeface="Calibri"/>
                        <a:cs typeface="Calibri"/>
                        <a:sym typeface="Calibri"/>
                      </a:endParaRPr>
                    </a:p>
                    <a:p>
                      <a:pPr indent="0" lvl="0" marL="0" marR="0" rtl="0" algn="ctr">
                        <a:lnSpc>
                          <a:spcPct val="119000"/>
                        </a:lnSpc>
                        <a:spcBef>
                          <a:spcPts val="600"/>
                        </a:spcBef>
                        <a:spcAft>
                          <a:spcPts val="0"/>
                        </a:spcAft>
                        <a:buClr>
                          <a:srgbClr val="000000"/>
                        </a:buClr>
                        <a:buSzPts val="1100"/>
                        <a:buFont typeface="Calibri"/>
                        <a:buNone/>
                      </a:pPr>
                      <a:r>
                        <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sz="1100" u="none" cap="none" strike="noStrike">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2D05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Craft and Design</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Fabric of Nature</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lang="en-GB" sz="1100" u="none" cap="none" strike="noStrike">
                          <a:latin typeface="Calibri"/>
                          <a:ea typeface="Calibri"/>
                          <a:cs typeface="Calibri"/>
                          <a:sym typeface="Calibri"/>
                        </a:rPr>
                        <a:t>Cecilia Vicuña.</a:t>
                      </a:r>
                      <a:endParaRPr b="1" sz="1100" u="none" cap="none" strike="noStrike">
                        <a:solidFill>
                          <a:srgbClr val="000000"/>
                        </a:solidFill>
                        <a:latin typeface="Calibri"/>
                        <a:ea typeface="Calibri"/>
                        <a:cs typeface="Calibri"/>
                        <a:sym typeface="Calibri"/>
                      </a:endParaRPr>
                    </a:p>
                    <a:p>
                      <a:pPr indent="0" lvl="0" marL="0" marR="0" rtl="0" algn="ctr">
                        <a:lnSpc>
                          <a:spcPct val="119000"/>
                        </a:lnSpc>
                        <a:spcBef>
                          <a:spcPts val="600"/>
                        </a:spcBef>
                        <a:spcAft>
                          <a:spcPts val="0"/>
                        </a:spcAft>
                        <a:buClr>
                          <a:srgbClr val="000000"/>
                        </a:buClr>
                        <a:buSzPts val="1100"/>
                        <a:buFont typeface="Arial"/>
                        <a:buNone/>
                      </a:pPr>
                      <a:r>
                        <a:t/>
                      </a:r>
                      <a:endParaRPr b="1" sz="1100" u="none" cap="none" strike="noStrike">
                        <a:solidFill>
                          <a:srgbClr val="000000"/>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19000"/>
                        </a:lnSpc>
                        <a:spcBef>
                          <a:spcPts val="0"/>
                        </a:spcBef>
                        <a:spcAft>
                          <a:spcPts val="0"/>
                        </a:spcAft>
                        <a:buClr>
                          <a:schemeClr val="dk1"/>
                        </a:buClr>
                        <a:buSzPts val="1100"/>
                        <a:buFont typeface="Calibri"/>
                        <a:buNone/>
                      </a:pPr>
                      <a:r>
                        <a:rPr b="1" lang="en-GB" sz="1100" u="none" cap="none" strike="noStrike">
                          <a:solidFill>
                            <a:schemeClr val="dk1"/>
                          </a:solidFill>
                          <a:latin typeface="Calibri"/>
                          <a:ea typeface="Calibri"/>
                          <a:cs typeface="Calibri"/>
                          <a:sym typeface="Calibri"/>
                        </a:rPr>
                        <a:t>Whole school exhibition </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b="1" lang="en-GB" sz="1100" u="none" cap="none" strike="noStrike">
                          <a:solidFill>
                            <a:schemeClr val="dk1"/>
                          </a:solidFill>
                          <a:latin typeface="Calibri"/>
                          <a:ea typeface="Calibri"/>
                          <a:cs typeface="Calibri"/>
                          <a:sym typeface="Calibri"/>
                        </a:rPr>
                        <a:t> My Art gallery</a:t>
                      </a:r>
                      <a:endParaRPr b="1" sz="1100" u="none" cap="none" strike="noStrike">
                        <a:solidFill>
                          <a:schemeClr val="dk1"/>
                        </a:solidFill>
                        <a:latin typeface="Calibri"/>
                        <a:ea typeface="Calibri"/>
                        <a:cs typeface="Calibri"/>
                        <a:sym typeface="Calibri"/>
                      </a:endParaRPr>
                    </a:p>
                    <a:p>
                      <a:pPr indent="0" lvl="0" marL="0" marR="0" rtl="0" algn="ctr">
                        <a:lnSpc>
                          <a:spcPct val="119000"/>
                        </a:lnSpc>
                        <a:spcBef>
                          <a:spcPts val="60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Linked to other subject drivers</a:t>
                      </a:r>
                      <a:endParaRPr sz="1100" u="none" cap="none" strike="noStrike">
                        <a:solidFill>
                          <a:schemeClr val="dk1"/>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r>
              <a:tr h="1544300">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Sculpture and 3D</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Interactive Installations</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8CB3E3"/>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Painting and Mixed Media</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Portraits</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B2A0C7"/>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chemeClr val="dk1"/>
                          </a:solidFill>
                          <a:latin typeface="Calibri"/>
                          <a:ea typeface="Calibri"/>
                          <a:cs typeface="Calibri"/>
                          <a:sym typeface="Calibri"/>
                        </a:rPr>
                        <a:t>HPAN Project</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Drawing</a:t>
                      </a:r>
                      <a:endParaRPr b="1" sz="1100" u="none" cap="none" strike="noStrike">
                        <a:solidFill>
                          <a:srgbClr val="000000"/>
                        </a:solidFill>
                        <a:latin typeface="Calibri"/>
                        <a:ea typeface="Calibri"/>
                        <a:cs typeface="Calibri"/>
                        <a:sym typeface="Calibri"/>
                      </a:endParaRPr>
                    </a:p>
                    <a:p>
                      <a:pPr indent="0" lvl="0" marL="0" marR="0" rtl="0" algn="ctr">
                        <a:lnSpc>
                          <a:spcPct val="119000"/>
                        </a:lnSpc>
                        <a:spcBef>
                          <a:spcPts val="0"/>
                        </a:spcBef>
                        <a:spcAft>
                          <a:spcPts val="0"/>
                        </a:spcAft>
                        <a:buClr>
                          <a:srgbClr val="000000"/>
                        </a:buClr>
                        <a:buSzPts val="1100"/>
                        <a:buFont typeface="Calibri"/>
                        <a:buNone/>
                      </a:pPr>
                      <a:r>
                        <a:t/>
                      </a:r>
                      <a:endParaRPr b="1" sz="1100">
                        <a:latin typeface="Calibri"/>
                        <a:ea typeface="Calibri"/>
                        <a:cs typeface="Calibri"/>
                        <a:sym typeface="Calibri"/>
                      </a:endParaRPr>
                    </a:p>
                    <a:p>
                      <a:pPr indent="0" lvl="0" marL="0" marR="0" rtl="0" algn="ctr">
                        <a:lnSpc>
                          <a:spcPct val="119000"/>
                        </a:lnSpc>
                        <a:spcBef>
                          <a:spcPts val="0"/>
                        </a:spcBef>
                        <a:spcAft>
                          <a:spcPts val="0"/>
                        </a:spcAft>
                        <a:buClr>
                          <a:srgbClr val="000000"/>
                        </a:buClr>
                        <a:buSzPts val="1100"/>
                        <a:buFont typeface="Calibri"/>
                        <a:buNone/>
                      </a:pPr>
                      <a:r>
                        <a:rPr b="1" lang="en-GB" sz="1100">
                          <a:latin typeface="Calibri"/>
                          <a:ea typeface="Calibri"/>
                          <a:cs typeface="Calibri"/>
                          <a:sym typeface="Calibri"/>
                        </a:rPr>
                        <a:t>Depth, </a:t>
                      </a:r>
                      <a:r>
                        <a:rPr b="1" lang="en-GB" sz="1100">
                          <a:latin typeface="Calibri"/>
                          <a:ea typeface="Calibri"/>
                          <a:cs typeface="Calibri"/>
                          <a:sym typeface="Calibri"/>
                        </a:rPr>
                        <a:t>emotion</a:t>
                      </a:r>
                      <a:r>
                        <a:rPr b="1" lang="en-GB" sz="1100">
                          <a:latin typeface="Calibri"/>
                          <a:ea typeface="Calibri"/>
                          <a:cs typeface="Calibri"/>
                          <a:sym typeface="Calibri"/>
                        </a:rPr>
                        <a:t> and movement</a:t>
                      </a:r>
                      <a:endParaRPr b="1" sz="1100">
                        <a:latin typeface="Calibri"/>
                        <a:ea typeface="Calibri"/>
                        <a:cs typeface="Calibri"/>
                        <a:sym typeface="Calibri"/>
                      </a:endParaRPr>
                    </a:p>
                    <a:p>
                      <a:pPr indent="0" lvl="0" marL="0" marR="0" rtl="0" algn="ctr">
                        <a:lnSpc>
                          <a:spcPct val="119000"/>
                        </a:lnSpc>
                        <a:spcBef>
                          <a:spcPts val="600"/>
                        </a:spcBef>
                        <a:spcAft>
                          <a:spcPts val="0"/>
                        </a:spcAft>
                        <a:buClr>
                          <a:srgbClr val="000000"/>
                        </a:buClr>
                        <a:buSzPts val="1100"/>
                        <a:buFont typeface="Calibri"/>
                        <a:buNone/>
                      </a:pPr>
                      <a:r>
                        <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2D05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Craft and Design</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Architecture</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lang="en-GB" sz="1100" u="none" cap="none" strike="noStrike"/>
                        <a:t>Zaha Hadid and Hundertwasser</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FF00"/>
                    </a:solidFill>
                  </a:tcPr>
                </a:tc>
                <a:tc>
                  <a:txBody>
                    <a:bodyPr/>
                    <a:lstStyle/>
                    <a:p>
                      <a:pPr indent="0" lvl="0" marL="0" marR="0" rtl="0" algn="ctr">
                        <a:lnSpc>
                          <a:spcPct val="119000"/>
                        </a:lnSpc>
                        <a:spcBef>
                          <a:spcPts val="0"/>
                        </a:spcBef>
                        <a:spcAft>
                          <a:spcPts val="0"/>
                        </a:spcAft>
                        <a:buClr>
                          <a:schemeClr val="dk1"/>
                        </a:buClr>
                        <a:buSzPts val="1100"/>
                        <a:buFont typeface="Calibri"/>
                        <a:buNone/>
                      </a:pPr>
                      <a:r>
                        <a:rPr b="1" lang="en-GB" sz="1100" u="none" cap="none" strike="noStrike">
                          <a:solidFill>
                            <a:schemeClr val="dk1"/>
                          </a:solidFill>
                          <a:latin typeface="Calibri"/>
                          <a:ea typeface="Calibri"/>
                          <a:cs typeface="Calibri"/>
                          <a:sym typeface="Calibri"/>
                        </a:rPr>
                        <a:t>Whole school exhibition </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b="1" lang="en-GB" sz="1100" u="none" cap="none" strike="noStrike">
                          <a:solidFill>
                            <a:schemeClr val="dk1"/>
                          </a:solidFill>
                          <a:latin typeface="Calibri"/>
                          <a:ea typeface="Calibri"/>
                          <a:cs typeface="Calibri"/>
                          <a:sym typeface="Calibri"/>
                        </a:rPr>
                        <a:t> My Art gallery</a:t>
                      </a:r>
                      <a:endParaRPr b="1" sz="1100" u="none" cap="none" strike="noStrike">
                        <a:solidFill>
                          <a:schemeClr val="dk1"/>
                        </a:solidFill>
                        <a:latin typeface="Calibri"/>
                        <a:ea typeface="Calibri"/>
                        <a:cs typeface="Calibri"/>
                        <a:sym typeface="Calibri"/>
                      </a:endParaRPr>
                    </a:p>
                    <a:p>
                      <a:pPr indent="0" lvl="0" marL="0" marR="0" rtl="0" algn="ctr">
                        <a:lnSpc>
                          <a:spcPct val="119000"/>
                        </a:lnSpc>
                        <a:spcBef>
                          <a:spcPts val="60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Linked to other subject drivers</a:t>
                      </a:r>
                      <a:endParaRPr sz="1400" u="none" cap="none" strike="noStrike"/>
                    </a:p>
                    <a:p>
                      <a:pPr indent="0" lvl="0" marL="0" marR="0" rtl="0" algn="ctr">
                        <a:lnSpc>
                          <a:spcPct val="119000"/>
                        </a:lnSpc>
                        <a:spcBef>
                          <a:spcPts val="600"/>
                        </a:spcBef>
                        <a:spcAft>
                          <a:spcPts val="0"/>
                        </a:spcAft>
                        <a:buClr>
                          <a:srgbClr val="000000"/>
                        </a:buClr>
                        <a:buSzPts val="1100"/>
                        <a:buFont typeface="Arial"/>
                        <a:buNone/>
                      </a:pPr>
                      <a:r>
                        <a:t/>
                      </a:r>
                      <a:endParaRPr sz="1100" u="none" cap="none" strike="noStrike">
                        <a:solidFill>
                          <a:schemeClr val="dk1"/>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r>
              <a:tr h="1544300">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Drawing</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a:latin typeface="Calibri"/>
                          <a:ea typeface="Calibri"/>
                          <a:cs typeface="Calibri"/>
                          <a:sym typeface="Calibri"/>
                        </a:rPr>
                        <a:t>Expressing ideas</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2D05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Painting and Mixed Media</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Artist Study</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B2A0C7"/>
                    </a:solidFill>
                  </a:tcPr>
                </a:tc>
                <a:tc>
                  <a:txBody>
                    <a:bodyPr/>
                    <a:lstStyle/>
                    <a:p>
                      <a:pPr indent="0" lvl="0" marL="0" marR="0" rtl="0" algn="ctr">
                        <a:lnSpc>
                          <a:spcPct val="119000"/>
                        </a:lnSpc>
                        <a:spcBef>
                          <a:spcPts val="0"/>
                        </a:spcBef>
                        <a:spcAft>
                          <a:spcPts val="0"/>
                        </a:spcAft>
                        <a:buClr>
                          <a:srgbClr val="000000"/>
                        </a:buClr>
                        <a:buSzPts val="1100"/>
                        <a:buFont typeface="Arial"/>
                        <a:buNone/>
                      </a:pPr>
                      <a:r>
                        <a:rPr b="1" lang="en-GB" sz="1100" u="none" cap="none" strike="noStrike">
                          <a:solidFill>
                            <a:schemeClr val="dk1"/>
                          </a:solidFill>
                          <a:latin typeface="Calibri"/>
                          <a:ea typeface="Calibri"/>
                          <a:cs typeface="Calibri"/>
                          <a:sym typeface="Calibri"/>
                        </a:rPr>
                        <a:t>HPAN Project</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c>
                  <a:txBody>
                    <a:bodyPr/>
                    <a:lstStyle/>
                    <a:p>
                      <a:pPr indent="0" lvl="0" marL="0" rtl="0" algn="ctr">
                        <a:lnSpc>
                          <a:spcPct val="119000"/>
                        </a:lnSpc>
                        <a:spcBef>
                          <a:spcPts val="0"/>
                        </a:spcBef>
                        <a:spcAft>
                          <a:spcPts val="0"/>
                        </a:spcAft>
                        <a:buClr>
                          <a:schemeClr val="dk1"/>
                        </a:buClr>
                        <a:buSzPts val="1100"/>
                        <a:buFont typeface="Calibri"/>
                        <a:buNone/>
                      </a:pPr>
                      <a:r>
                        <a:rPr b="1" lang="en-GB" sz="1100">
                          <a:solidFill>
                            <a:schemeClr val="dk1"/>
                          </a:solidFill>
                          <a:latin typeface="Calibri"/>
                          <a:ea typeface="Calibri"/>
                          <a:cs typeface="Calibri"/>
                          <a:sym typeface="Calibri"/>
                        </a:rPr>
                        <a:t>Drawing</a:t>
                      </a:r>
                      <a:endParaRPr b="1" sz="1100">
                        <a:solidFill>
                          <a:schemeClr val="dk1"/>
                        </a:solidFill>
                        <a:latin typeface="Calibri"/>
                        <a:ea typeface="Calibri"/>
                        <a:cs typeface="Calibri"/>
                        <a:sym typeface="Calibri"/>
                      </a:endParaRPr>
                    </a:p>
                    <a:p>
                      <a:pPr indent="0" lvl="0" marL="0" rtl="0" algn="ctr">
                        <a:lnSpc>
                          <a:spcPct val="119000"/>
                        </a:lnSpc>
                        <a:spcBef>
                          <a:spcPts val="0"/>
                        </a:spcBef>
                        <a:spcAft>
                          <a:spcPts val="0"/>
                        </a:spcAft>
                        <a:buClr>
                          <a:schemeClr val="dk1"/>
                        </a:buClr>
                        <a:buSzPts val="1100"/>
                        <a:buFont typeface="Calibri"/>
                        <a:buNone/>
                      </a:pPr>
                      <a:r>
                        <a:t/>
                      </a:r>
                      <a:endParaRPr b="1" sz="1100">
                        <a:solidFill>
                          <a:schemeClr val="dk1"/>
                        </a:solidFill>
                        <a:latin typeface="Calibri"/>
                        <a:ea typeface="Calibri"/>
                        <a:cs typeface="Calibri"/>
                        <a:sym typeface="Calibri"/>
                      </a:endParaRPr>
                    </a:p>
                    <a:p>
                      <a:pPr indent="0" lvl="0" marL="0" rtl="0" algn="ctr">
                        <a:lnSpc>
                          <a:spcPct val="119000"/>
                        </a:lnSpc>
                        <a:spcBef>
                          <a:spcPts val="0"/>
                        </a:spcBef>
                        <a:spcAft>
                          <a:spcPts val="0"/>
                        </a:spcAft>
                        <a:buClr>
                          <a:schemeClr val="dk1"/>
                        </a:buClr>
                        <a:buSzPts val="1100"/>
                        <a:buFont typeface="Calibri"/>
                        <a:buNone/>
                      </a:pPr>
                      <a:r>
                        <a:rPr b="1" lang="en-GB" sz="1100">
                          <a:solidFill>
                            <a:schemeClr val="dk1"/>
                          </a:solidFill>
                          <a:latin typeface="Calibri"/>
                          <a:ea typeface="Calibri"/>
                          <a:cs typeface="Calibri"/>
                          <a:sym typeface="Calibri"/>
                        </a:rPr>
                        <a:t>Exploring tone, texture and proportion</a:t>
                      </a:r>
                      <a:endParaRPr b="1" sz="1100">
                        <a:solidFill>
                          <a:schemeClr val="dk1"/>
                        </a:solidFill>
                        <a:latin typeface="Calibri"/>
                        <a:ea typeface="Calibri"/>
                        <a:cs typeface="Calibri"/>
                        <a:sym typeface="Calibri"/>
                      </a:endParaRPr>
                    </a:p>
                    <a:p>
                      <a:pPr indent="0" lvl="0" marL="0" marR="0" rtl="0" algn="ctr">
                        <a:lnSpc>
                          <a:spcPct val="119000"/>
                        </a:lnSpc>
                        <a:spcBef>
                          <a:spcPts val="600"/>
                        </a:spcBef>
                        <a:spcAft>
                          <a:spcPts val="0"/>
                        </a:spcAft>
                        <a:buClr>
                          <a:srgbClr val="000000"/>
                        </a:buClr>
                        <a:buSzPts val="1100"/>
                        <a:buFont typeface="Calibri"/>
                        <a:buNone/>
                      </a:pPr>
                      <a:r>
                        <a:t/>
                      </a:r>
                      <a:endParaRPr/>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92D050"/>
                    </a:solidFill>
                  </a:tcPr>
                </a:tc>
                <a:tc>
                  <a:txBody>
                    <a:bodyPr/>
                    <a:lstStyle/>
                    <a:p>
                      <a:pPr indent="0" lvl="0" marL="0" marR="0" rtl="0" algn="ctr">
                        <a:lnSpc>
                          <a:spcPct val="119000"/>
                        </a:lnSpc>
                        <a:spcBef>
                          <a:spcPts val="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Sculpture and 3D</a:t>
                      </a:r>
                      <a:endParaRPr sz="1400" u="none" cap="none" strike="noStrike"/>
                    </a:p>
                    <a:p>
                      <a:pPr indent="0" lvl="0" marL="0" marR="0" rtl="0" algn="ctr">
                        <a:lnSpc>
                          <a:spcPct val="119000"/>
                        </a:lnSpc>
                        <a:spcBef>
                          <a:spcPts val="600"/>
                        </a:spcBef>
                        <a:spcAft>
                          <a:spcPts val="0"/>
                        </a:spcAft>
                        <a:buClr>
                          <a:srgbClr val="000000"/>
                        </a:buClr>
                        <a:buSzPts val="1100"/>
                        <a:buFont typeface="Calibri"/>
                        <a:buNone/>
                      </a:pPr>
                      <a:r>
                        <a:rPr b="1" lang="en-GB" sz="1100" u="none" cap="none" strike="noStrike">
                          <a:solidFill>
                            <a:srgbClr val="000000"/>
                          </a:solidFill>
                          <a:latin typeface="Calibri"/>
                          <a:ea typeface="Calibri"/>
                          <a:cs typeface="Calibri"/>
                          <a:sym typeface="Calibri"/>
                        </a:rPr>
                        <a:t>Making Memories</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t/>
                      </a:r>
                      <a:endParaRPr b="1" sz="1100" u="none" cap="none" strike="noStrike">
                        <a:solidFill>
                          <a:srgbClr val="000000"/>
                        </a:solidFill>
                        <a:latin typeface="Calibri"/>
                        <a:ea typeface="Calibri"/>
                        <a:cs typeface="Calibri"/>
                        <a:sym typeface="Calibri"/>
                      </a:endParaRPr>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8CB3E3"/>
                    </a:solidFill>
                  </a:tcPr>
                </a:tc>
                <a:tc>
                  <a:txBody>
                    <a:bodyPr/>
                    <a:lstStyle/>
                    <a:p>
                      <a:pPr indent="0" lvl="0" marL="0" marR="0" rtl="0" algn="ctr">
                        <a:lnSpc>
                          <a:spcPct val="119000"/>
                        </a:lnSpc>
                        <a:spcBef>
                          <a:spcPts val="0"/>
                        </a:spcBef>
                        <a:spcAft>
                          <a:spcPts val="0"/>
                        </a:spcAft>
                        <a:buClr>
                          <a:schemeClr val="dk1"/>
                        </a:buClr>
                        <a:buSzPts val="1100"/>
                        <a:buFont typeface="Calibri"/>
                        <a:buNone/>
                      </a:pPr>
                      <a:r>
                        <a:rPr b="1" lang="en-GB" sz="1100" u="none" cap="none" strike="noStrike">
                          <a:solidFill>
                            <a:schemeClr val="dk1"/>
                          </a:solidFill>
                          <a:latin typeface="Calibri"/>
                          <a:ea typeface="Calibri"/>
                          <a:cs typeface="Calibri"/>
                          <a:sym typeface="Calibri"/>
                        </a:rPr>
                        <a:t>Whole school exhibition </a:t>
                      </a:r>
                      <a:endParaRPr sz="1400" u="none" cap="none" strike="noStrike"/>
                    </a:p>
                    <a:p>
                      <a:pPr indent="0" lvl="0" marL="0" marR="0" rtl="0" algn="ctr">
                        <a:lnSpc>
                          <a:spcPct val="119000"/>
                        </a:lnSpc>
                        <a:spcBef>
                          <a:spcPts val="600"/>
                        </a:spcBef>
                        <a:spcAft>
                          <a:spcPts val="0"/>
                        </a:spcAft>
                        <a:buClr>
                          <a:schemeClr val="dk1"/>
                        </a:buClr>
                        <a:buSzPts val="1100"/>
                        <a:buFont typeface="Calibri"/>
                        <a:buNone/>
                      </a:pPr>
                      <a:r>
                        <a:rPr b="1" lang="en-GB" sz="1100" u="none" cap="none" strike="noStrike">
                          <a:solidFill>
                            <a:schemeClr val="dk1"/>
                          </a:solidFill>
                          <a:latin typeface="Calibri"/>
                          <a:ea typeface="Calibri"/>
                          <a:cs typeface="Calibri"/>
                          <a:sym typeface="Calibri"/>
                        </a:rPr>
                        <a:t> My Art gallery</a:t>
                      </a:r>
                      <a:endParaRPr b="1" sz="1100" u="none" cap="none" strike="noStrike">
                        <a:solidFill>
                          <a:schemeClr val="dk1"/>
                        </a:solidFill>
                        <a:latin typeface="Calibri"/>
                        <a:ea typeface="Calibri"/>
                        <a:cs typeface="Calibri"/>
                        <a:sym typeface="Calibri"/>
                      </a:endParaRPr>
                    </a:p>
                    <a:p>
                      <a:pPr indent="0" lvl="0" marL="0" marR="0" rtl="0" algn="ctr">
                        <a:lnSpc>
                          <a:spcPct val="119000"/>
                        </a:lnSpc>
                        <a:spcBef>
                          <a:spcPts val="60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Linked to other subject drivers</a:t>
                      </a:r>
                      <a:endParaRPr sz="1400" u="none" cap="none" strike="noStrike"/>
                    </a:p>
                  </a:txBody>
                  <a:tcPr marT="36575" marB="36575" marR="36575" marL="36575">
                    <a:lnL cap="flat" cmpd="sng" w="9525">
                      <a:solidFill>
                        <a:srgbClr val="1F497D"/>
                      </a:solidFill>
                      <a:prstDash val="solid"/>
                      <a:round/>
                      <a:headEnd len="sm" w="sm" type="none"/>
                      <a:tailEnd len="sm" w="sm" type="none"/>
                    </a:lnL>
                    <a:lnR cap="flat" cmpd="sng" w="9525">
                      <a:solidFill>
                        <a:srgbClr val="1F497D"/>
                      </a:solidFill>
                      <a:prstDash val="solid"/>
                      <a:round/>
                      <a:headEnd len="sm" w="sm" type="none"/>
                      <a:tailEnd len="sm" w="sm" type="none"/>
                    </a:lnR>
                    <a:lnT cap="flat" cmpd="sng" w="9525">
                      <a:solidFill>
                        <a:srgbClr val="1F497D"/>
                      </a:solidFill>
                      <a:prstDash val="solid"/>
                      <a:round/>
                      <a:headEnd len="sm" w="sm" type="none"/>
                      <a:tailEnd len="sm" w="sm" type="none"/>
                    </a:lnT>
                    <a:lnB cap="flat" cmpd="sng" w="9525">
                      <a:solidFill>
                        <a:srgbClr val="1F497D"/>
                      </a:solidFill>
                      <a:prstDash val="solid"/>
                      <a:round/>
                      <a:headEnd len="sm" w="sm" type="none"/>
                      <a:tailEnd len="sm" w="sm" type="none"/>
                    </a:lnB>
                    <a:solidFill>
                      <a:srgbClr val="FF0000"/>
                    </a:solidFill>
                  </a:tcPr>
                </a:tc>
              </a:tr>
            </a:tbl>
          </a:graphicData>
        </a:graphic>
      </p:graphicFrame>
      <p:sp>
        <p:nvSpPr>
          <p:cNvPr id="196" name="Google Shape;196;p8"/>
          <p:cNvSpPr txBox="1"/>
          <p:nvPr/>
        </p:nvSpPr>
        <p:spPr>
          <a:xfrm flipH="1">
            <a:off x="88961" y="3866287"/>
            <a:ext cx="778324" cy="288243"/>
          </a:xfrm>
          <a:prstGeom prst="rect">
            <a:avLst/>
          </a:prstGeom>
          <a:noFill/>
          <a:ln>
            <a:noFill/>
          </a:ln>
        </p:spPr>
        <p:txBody>
          <a:bodyPr anchorCtr="0" anchor="t" bIns="0" lIns="0" spcFirstLastPara="1" rIns="0" wrap="square" tIns="11125">
            <a:spAutoFit/>
          </a:bodyPr>
          <a:lstStyle/>
          <a:p>
            <a:pPr indent="0" lvl="0" marL="11135"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Year 5</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80"/>
          <p:cNvPicPr preferRelativeResize="0"/>
          <p:nvPr/>
        </p:nvPicPr>
        <p:blipFill rotWithShape="1">
          <a:blip r:embed="rId3">
            <a:alphaModFix/>
          </a:blip>
          <a:srcRect b="0" l="0" r="0" t="0"/>
          <a:stretch/>
        </p:blipFill>
        <p:spPr>
          <a:xfrm>
            <a:off x="179512" y="0"/>
            <a:ext cx="8831222" cy="602128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81"/>
          <p:cNvSpPr txBox="1"/>
          <p:nvPr>
            <p:ph type="title"/>
          </p:nvPr>
        </p:nvSpPr>
        <p:spPr>
          <a:xfrm>
            <a:off x="457200" y="274638"/>
            <a:ext cx="850728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000000"/>
              </a:buClr>
              <a:buSzPts val="3600"/>
              <a:buFont typeface="Ruluko"/>
              <a:buNone/>
            </a:pPr>
            <a:r>
              <a:rPr b="1" lang="en-GB" sz="3600">
                <a:solidFill>
                  <a:srgbClr val="000000"/>
                </a:solidFill>
                <a:latin typeface="Ruluko"/>
                <a:ea typeface="Ruluko"/>
                <a:cs typeface="Ruluko"/>
                <a:sym typeface="Ruluko"/>
              </a:rPr>
              <a:t>Year 6; Spring 2 </a:t>
            </a:r>
            <a:r>
              <a:rPr b="1" lang="en-GB" sz="3600">
                <a:solidFill>
                  <a:srgbClr val="000000"/>
                </a:solidFill>
              </a:rPr>
              <a:t>Making Memories</a:t>
            </a:r>
            <a:endParaRPr b="1" sz="3600">
              <a:solidFill>
                <a:srgbClr val="000000"/>
              </a:solidFill>
            </a:endParaRPr>
          </a:p>
        </p:txBody>
      </p:sp>
      <p:sp>
        <p:nvSpPr>
          <p:cNvPr id="868" name="Google Shape;868;p81"/>
          <p:cNvSpPr/>
          <p:nvPr/>
        </p:nvSpPr>
        <p:spPr>
          <a:xfrm>
            <a:off x="467544" y="1229940"/>
            <a:ext cx="4860032" cy="53860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Discuss the work of artists that appreciate different artistic styles.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Create a sculpture to express themselves in a literal or symbolic 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Reflect verbally or in writing about creative decisions.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Suggest ways to represent memories through imagery, shapes and colours.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Draw a composition of shapes developed from initial ideas to form a plan for a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Competently use scissors to cut shapes accurately.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Talk about artists’ work and explain what they might use in their own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Produce a clear sketchbook idea for a sculpture, including written notes and drawings to show their methods and materials needed.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Successfully translate plans to a 3D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Work mostly independently, experimenting and trying new things.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Identify and make improvements to their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Produce a completed sculpture demonstrating experimentation, originality and technical competence.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Competently reflect on successes and personal development.</a:t>
            </a:r>
            <a:endParaRPr b="0" i="0" sz="1400" u="none" cap="none" strike="noStrike">
              <a:solidFill>
                <a:srgbClr val="000000"/>
              </a:solidFill>
              <a:latin typeface="Arial"/>
              <a:ea typeface="Arial"/>
              <a:cs typeface="Arial"/>
              <a:sym typeface="Arial"/>
            </a:endParaRPr>
          </a:p>
        </p:txBody>
      </p:sp>
      <p:pic>
        <p:nvPicPr>
          <p:cNvPr id="869" name="Google Shape;869;p81"/>
          <p:cNvPicPr preferRelativeResize="0"/>
          <p:nvPr/>
        </p:nvPicPr>
        <p:blipFill rotWithShape="1">
          <a:blip r:embed="rId3">
            <a:alphaModFix/>
          </a:blip>
          <a:srcRect b="0" l="0" r="0" t="0"/>
          <a:stretch/>
        </p:blipFill>
        <p:spPr>
          <a:xfrm>
            <a:off x="5796136" y="1370916"/>
            <a:ext cx="2265579" cy="515719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id="874" name="Google Shape;874;p82"/>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875" name="Google Shape;875;p82"/>
          <p:cNvSpPr txBox="1"/>
          <p:nvPr/>
        </p:nvSpPr>
        <p:spPr>
          <a:xfrm>
            <a:off x="399042" y="344046"/>
            <a:ext cx="8451108" cy="685257"/>
          </a:xfrm>
          <a:prstGeom prst="rect">
            <a:avLst/>
          </a:prstGeom>
          <a:noFill/>
          <a:ln>
            <a:noFill/>
          </a:ln>
        </p:spPr>
        <p:txBody>
          <a:bodyPr anchorCtr="0" anchor="t" bIns="80225" lIns="80225" spcFirstLastPara="1" rIns="80225" wrap="square" tIns="80225">
            <a:sp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latin typeface="Ruluko"/>
                <a:ea typeface="Ruluko"/>
                <a:cs typeface="Ruluko"/>
                <a:sym typeface="Ruluko"/>
              </a:rPr>
              <a:t>Rationale</a:t>
            </a:r>
            <a:endParaRPr b="1" i="0" sz="3400" u="none" cap="none" strike="noStrike">
              <a:solidFill>
                <a:srgbClr val="000000"/>
              </a:solidFill>
              <a:latin typeface="Ruluko"/>
              <a:ea typeface="Ruluko"/>
              <a:cs typeface="Ruluko"/>
              <a:sym typeface="Ruluko"/>
            </a:endParaRPr>
          </a:p>
        </p:txBody>
      </p:sp>
      <p:sp>
        <p:nvSpPr>
          <p:cNvPr id="876" name="Google Shape;876;p82"/>
          <p:cNvSpPr txBox="1"/>
          <p:nvPr/>
        </p:nvSpPr>
        <p:spPr>
          <a:xfrm>
            <a:off x="515815" y="2636606"/>
            <a:ext cx="8217560" cy="1885586"/>
          </a:xfrm>
          <a:prstGeom prst="rect">
            <a:avLst/>
          </a:prstGeom>
          <a:noFill/>
          <a:ln>
            <a:noFill/>
          </a:ln>
        </p:spPr>
        <p:txBody>
          <a:bodyPr anchorCtr="0" anchor="t" bIns="80225" lIns="80225" spcFirstLastPara="1" rIns="80225" wrap="square" tIns="80225">
            <a:spAutoFit/>
          </a:bodyPr>
          <a:lstStyle/>
          <a:p>
            <a:pPr indent="0" lvl="0" marL="0" marR="0" rtl="0" algn="just">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Ruluko"/>
                <a:ea typeface="Ruluko"/>
                <a:cs typeface="Ruluko"/>
                <a:sym typeface="Ruluko"/>
              </a:rPr>
              <a:t>In this concept, the children will be designing and making art for different purposes and conside how this works in creative industries. They will learn new making and sfating techniques. They will compare crfating techniques and make decisions about which to use in order to acheiev a particualr outcome. They will develop a perosnal, imaginative response to a design brief and describe the differences and similiairites between practices and disciplines  when talking about the work of craft makers, architects and designers.  Children will develop their critical thinking skills in line with our curriculum drivers.</a:t>
            </a:r>
            <a:endParaRPr b="0" i="0" sz="1600" u="none" cap="none" strike="noStrike">
              <a:solidFill>
                <a:srgbClr val="000000"/>
              </a:solidFill>
              <a:latin typeface="Ruluko"/>
              <a:ea typeface="Ruluko"/>
              <a:cs typeface="Ruluko"/>
              <a:sym typeface="Ruluko"/>
            </a:endParaRPr>
          </a:p>
        </p:txBody>
      </p:sp>
      <p:sp>
        <p:nvSpPr>
          <p:cNvPr id="877" name="Google Shape;877;p82"/>
          <p:cNvSpPr txBox="1"/>
          <p:nvPr/>
        </p:nvSpPr>
        <p:spPr>
          <a:xfrm>
            <a:off x="584790" y="4506546"/>
            <a:ext cx="4636830" cy="1885586"/>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Key Concepts:</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Generating Ideas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Using sketchbooks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Making skills: formal elements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Knowledge of artists</a:t>
            </a:r>
            <a:endParaRPr b="0" i="0" sz="1400" u="none" cap="none" strike="noStrike">
              <a:solidFill>
                <a:srgbClr val="000000"/>
              </a:solidFill>
              <a:latin typeface="Arial"/>
              <a:ea typeface="Arial"/>
              <a:cs typeface="Arial"/>
              <a:sym typeface="Arial"/>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Evaluating and analysing</a:t>
            </a:r>
            <a:endParaRPr b="0" i="0" sz="1600" u="none" cap="none" strike="noStrike">
              <a:solidFill>
                <a:srgbClr val="000000"/>
              </a:solidFill>
              <a:latin typeface="Ruluko"/>
              <a:ea typeface="Ruluko"/>
              <a:cs typeface="Ruluko"/>
              <a:sym typeface="Ruluko"/>
            </a:endParaRPr>
          </a:p>
        </p:txBody>
      </p:sp>
      <p:sp>
        <p:nvSpPr>
          <p:cNvPr id="878" name="Google Shape;878;p82"/>
          <p:cNvSpPr txBox="1"/>
          <p:nvPr/>
        </p:nvSpPr>
        <p:spPr>
          <a:xfrm>
            <a:off x="5736688" y="4506546"/>
            <a:ext cx="2889581" cy="1930909"/>
          </a:xfrm>
          <a:prstGeom prst="rect">
            <a:avLst/>
          </a:prstGeom>
          <a:solidFill>
            <a:srgbClr val="EFEFEF"/>
          </a:solidFill>
          <a:ln cap="flat" cmpd="sng" w="19050">
            <a:solidFill>
              <a:schemeClr val="lt2"/>
            </a:solidFill>
            <a:prstDash val="solid"/>
            <a:round/>
            <a:headEnd len="sm" w="sm" type="none"/>
            <a:tailEnd len="sm" w="sm" type="none"/>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luko"/>
                <a:ea typeface="Ruluko"/>
                <a:cs typeface="Ruluko"/>
                <a:sym typeface="Ruluko"/>
              </a:rPr>
              <a:t>Curriculum Driver:</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Critical Thinking</a:t>
            </a:r>
            <a:endParaRPr b="0" i="0" sz="1600" u="none" cap="none" strike="noStrike">
              <a:solidFill>
                <a:srgbClr val="000000"/>
              </a:solidFill>
              <a:latin typeface="Ruluko"/>
              <a:ea typeface="Ruluko"/>
              <a:cs typeface="Ruluko"/>
              <a:sym typeface="Ruluko"/>
            </a:endParaRPr>
          </a:p>
          <a:p>
            <a:pPr indent="-300929" lvl="0" marL="401239" marR="0" rtl="0" algn="l">
              <a:lnSpc>
                <a:spcPct val="100000"/>
              </a:lnSpc>
              <a:spcBef>
                <a:spcPts val="0"/>
              </a:spcBef>
              <a:spcAft>
                <a:spcPts val="0"/>
              </a:spcAft>
              <a:buClr>
                <a:srgbClr val="000000"/>
              </a:buClr>
              <a:buSzPts val="1800"/>
              <a:buFont typeface="Ruluko"/>
              <a:buChar char="-"/>
            </a:pPr>
            <a:r>
              <a:rPr b="0" i="0" lang="en-GB" sz="1600" u="none" cap="none" strike="noStrike">
                <a:solidFill>
                  <a:srgbClr val="000000"/>
                </a:solidFill>
                <a:latin typeface="Ruluko"/>
                <a:ea typeface="Ruluko"/>
                <a:cs typeface="Ruluko"/>
                <a:sym typeface="Ruluko"/>
              </a:rPr>
              <a:t>Cultural Capital</a:t>
            </a:r>
            <a:endParaRPr b="0"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uluko"/>
              <a:ea typeface="Ruluko"/>
              <a:cs typeface="Ruluko"/>
              <a:sym typeface="Ruluko"/>
            </a:endParaRPr>
          </a:p>
        </p:txBody>
      </p:sp>
      <p:pic>
        <p:nvPicPr>
          <p:cNvPr id="879" name="Google Shape;879;p82"/>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pic>
        <p:nvPicPr>
          <p:cNvPr id="880" name="Google Shape;880;p82"/>
          <p:cNvPicPr preferRelativeResize="0"/>
          <p:nvPr/>
        </p:nvPicPr>
        <p:blipFill rotWithShape="1">
          <a:blip r:embed="rId5">
            <a:alphaModFix/>
          </a:blip>
          <a:srcRect b="0" l="0" r="0" t="0"/>
          <a:stretch/>
        </p:blipFill>
        <p:spPr>
          <a:xfrm>
            <a:off x="3410766" y="1196752"/>
            <a:ext cx="2427659" cy="124818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83"/>
          <p:cNvPicPr preferRelativeResize="0"/>
          <p:nvPr/>
        </p:nvPicPr>
        <p:blipFill rotWithShape="1">
          <a:blip r:embed="rId3">
            <a:alphaModFix/>
          </a:blip>
          <a:srcRect b="0" l="0" r="0" t="0"/>
          <a:stretch/>
        </p:blipFill>
        <p:spPr>
          <a:xfrm>
            <a:off x="4283968" y="1196752"/>
            <a:ext cx="4464496" cy="2326634"/>
          </a:xfrm>
          <a:prstGeom prst="rect">
            <a:avLst/>
          </a:prstGeom>
          <a:noFill/>
          <a:ln>
            <a:noFill/>
          </a:ln>
        </p:spPr>
      </p:pic>
      <p:sp>
        <p:nvSpPr>
          <p:cNvPr id="886" name="Google Shape;886;p83"/>
          <p:cNvSpPr txBox="1"/>
          <p:nvPr/>
        </p:nvSpPr>
        <p:spPr>
          <a:xfrm>
            <a:off x="2267744"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Reception; Spring 2  </a:t>
            </a:r>
            <a:r>
              <a:rPr b="1" i="0" lang="en-GB" sz="2000" u="none" cap="none" strike="noStrike">
                <a:solidFill>
                  <a:srgbClr val="000000"/>
                </a:solidFill>
                <a:latin typeface="Calibri"/>
                <a:ea typeface="Calibri"/>
                <a:cs typeface="Calibri"/>
                <a:sym typeface="Calibri"/>
              </a:rPr>
              <a:t>Lets get Crafty</a:t>
            </a:r>
            <a:endParaRPr b="1" i="0" sz="2000" u="none" cap="none" strike="noStrike">
              <a:solidFill>
                <a:srgbClr val="000000"/>
              </a:solidFill>
              <a:latin typeface="Calibri"/>
              <a:ea typeface="Calibri"/>
              <a:cs typeface="Calibri"/>
              <a:sym typeface="Calibri"/>
            </a:endParaRPr>
          </a:p>
        </p:txBody>
      </p:sp>
      <p:sp>
        <p:nvSpPr>
          <p:cNvPr id="887" name="Google Shape;887;p83"/>
          <p:cNvSpPr/>
          <p:nvPr/>
        </p:nvSpPr>
        <p:spPr>
          <a:xfrm>
            <a:off x="107503" y="1082568"/>
            <a:ext cx="4035947" cy="244081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FF0000"/>
                </a:solidFill>
                <a:latin typeface="Calibri"/>
                <a:ea typeface="Calibri"/>
                <a:cs typeface="Calibri"/>
                <a:sym typeface="Calibri"/>
              </a:rPr>
              <a:t>Develop scissor cutting skills ( using appropriate scissors tool – squeeze /left or right handed)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FF0000"/>
                </a:solidFill>
                <a:latin typeface="Calibri"/>
                <a:ea typeface="Calibri"/>
                <a:cs typeface="Calibri"/>
                <a:sym typeface="Calibri"/>
              </a:rPr>
              <a:t>Cut different materials.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E36C09"/>
                </a:solidFill>
                <a:latin typeface="Calibri"/>
                <a:ea typeface="Calibri"/>
                <a:cs typeface="Calibri"/>
                <a:sym typeface="Calibri"/>
              </a:rPr>
              <a:t>Develop threading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E36C09"/>
                </a:solidFill>
                <a:latin typeface="Calibri"/>
                <a:ea typeface="Calibri"/>
                <a:cs typeface="Calibri"/>
                <a:sym typeface="Calibri"/>
              </a:rPr>
              <a:t>Create a threading pattern.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974806"/>
                </a:solidFill>
                <a:latin typeface="Calibri"/>
                <a:ea typeface="Calibri"/>
                <a:cs typeface="Calibri"/>
                <a:sym typeface="Calibri"/>
              </a:rPr>
              <a:t>Explore different ways in which we can join materials together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974806"/>
                </a:solidFill>
                <a:latin typeface="Calibri"/>
                <a:ea typeface="Calibri"/>
                <a:cs typeface="Calibri"/>
                <a:sym typeface="Calibri"/>
              </a:rPr>
              <a:t>Practise different joining techniques.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70C0"/>
                </a:solidFill>
                <a:latin typeface="Calibri"/>
                <a:ea typeface="Calibri"/>
                <a:cs typeface="Calibri"/>
                <a:sym typeface="Calibri"/>
              </a:rPr>
              <a:t>Fold, curl and cut paper to achieve a desired effect.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92D050"/>
                </a:solidFill>
                <a:latin typeface="Calibri"/>
                <a:ea typeface="Calibri"/>
                <a:cs typeface="Calibri"/>
                <a:sym typeface="Calibri"/>
              </a:rPr>
              <a:t>Design for a tissue paper flower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B050"/>
                </a:solidFill>
                <a:latin typeface="Calibri"/>
                <a:ea typeface="Calibri"/>
                <a:cs typeface="Calibri"/>
                <a:sym typeface="Calibri"/>
              </a:rPr>
              <a:t>Create a tissue paper flower based upon design ideas.</a:t>
            </a:r>
            <a:endParaRPr b="0" i="0" sz="11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B050"/>
                </a:solidFill>
                <a:latin typeface="Calibri"/>
                <a:ea typeface="Calibri"/>
                <a:cs typeface="Calibri"/>
                <a:sym typeface="Calibri"/>
              </a:rPr>
              <a:t>Refine small motor skills through the use of drawing, cutting and manipulating paper.</a:t>
            </a:r>
            <a:endParaRPr b="1" i="0" sz="1100" u="none" cap="none" strike="noStrike">
              <a:solidFill>
                <a:srgbClr val="E36C09"/>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88" name="Google Shape;888;p83"/>
          <p:cNvSpPr/>
          <p:nvPr/>
        </p:nvSpPr>
        <p:spPr>
          <a:xfrm>
            <a:off x="4283968" y="1063659"/>
            <a:ext cx="4680520" cy="2725381"/>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889" name="Google Shape;889;p83"/>
          <p:cNvSpPr/>
          <p:nvPr/>
        </p:nvSpPr>
        <p:spPr>
          <a:xfrm>
            <a:off x="4293096" y="3962623"/>
            <a:ext cx="2125582" cy="2454125"/>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890" name="Google Shape;890;p83"/>
          <p:cNvPicPr preferRelativeResize="0"/>
          <p:nvPr/>
        </p:nvPicPr>
        <p:blipFill rotWithShape="1">
          <a:blip r:embed="rId4">
            <a:alphaModFix/>
          </a:blip>
          <a:srcRect b="0" l="0" r="0" t="0"/>
          <a:stretch/>
        </p:blipFill>
        <p:spPr>
          <a:xfrm>
            <a:off x="7888834" y="257864"/>
            <a:ext cx="961252" cy="722045"/>
          </a:xfrm>
          <a:prstGeom prst="rect">
            <a:avLst/>
          </a:prstGeom>
          <a:noFill/>
          <a:ln>
            <a:noFill/>
          </a:ln>
        </p:spPr>
      </p:pic>
      <p:sp>
        <p:nvSpPr>
          <p:cNvPr id="891" name="Google Shape;891;p83"/>
          <p:cNvSpPr/>
          <p:nvPr/>
        </p:nvSpPr>
        <p:spPr>
          <a:xfrm>
            <a:off x="107503" y="3608437"/>
            <a:ext cx="4104457" cy="3168352"/>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r>
              <a:rPr b="1" i="0" lang="en-GB" sz="1200" u="none" cap="none" strike="noStrike">
                <a:solidFill>
                  <a:srgbClr val="000000"/>
                </a:solidFill>
                <a:latin typeface="Ruluko"/>
                <a:ea typeface="Ruluko"/>
                <a:cs typeface="Ruluko"/>
                <a:sym typeface="Ruluko"/>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How to hold the scissors correctly.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Hoe to use fine motor skills to create cuts in different patterns / materials including paper.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FF0000"/>
                </a:solidFill>
                <a:latin typeface="Calibri"/>
                <a:ea typeface="Calibri"/>
                <a:cs typeface="Calibri"/>
                <a:sym typeface="Calibri"/>
              </a:rPr>
              <a:t>Cut a straight line  / wavy or zig zagged line or simple 2D shape with scissors.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How to thread a bead or piece of pasta.</a:t>
            </a:r>
            <a:endParaRPr b="0" i="0" sz="10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How to use a pipe cleaner or straw to thread through a hole.</a:t>
            </a:r>
            <a:endParaRPr b="0" i="0" sz="10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E36C09"/>
                </a:solidFill>
                <a:latin typeface="Calibri"/>
                <a:ea typeface="Calibri"/>
                <a:cs typeface="Calibri"/>
                <a:sym typeface="Calibri"/>
              </a:rPr>
              <a:t>That they need to hold their hand steady when threading.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When it is important to join things – crafting, making models.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Which joining techniques are suitable  when joining specific materials.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74806"/>
                </a:solidFill>
                <a:latin typeface="Calibri"/>
                <a:ea typeface="Calibri"/>
                <a:cs typeface="Calibri"/>
                <a:sym typeface="Calibri"/>
              </a:rPr>
              <a:t>How to join materials effectively using various  techniques.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Calibri"/>
                <a:ea typeface="Calibri"/>
                <a:cs typeface="Calibri"/>
                <a:sym typeface="Calibri"/>
              </a:rPr>
              <a:t> </a:t>
            </a:r>
            <a:r>
              <a:rPr b="0" i="0" lang="en-GB" sz="1000" u="none" cap="none" strike="noStrike">
                <a:solidFill>
                  <a:srgbClr val="0070C0"/>
                </a:solidFill>
                <a:latin typeface="Calibri"/>
                <a:ea typeface="Calibri"/>
                <a:cs typeface="Calibri"/>
                <a:sym typeface="Calibri"/>
              </a:rPr>
              <a:t>Manipulate the paper to achieve a described effect.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70C0"/>
                </a:solidFill>
                <a:latin typeface="Calibri"/>
                <a:ea typeface="Calibri"/>
                <a:cs typeface="Calibri"/>
                <a:sym typeface="Calibri"/>
              </a:rPr>
              <a:t>Name the ways they have manipulated the paper.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2D050"/>
                </a:solidFill>
                <a:latin typeface="Calibri"/>
                <a:ea typeface="Calibri"/>
                <a:cs typeface="Calibri"/>
                <a:sym typeface="Calibri"/>
              </a:rPr>
              <a:t>The difference between a design plan and a craft.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92D050"/>
                </a:solidFill>
                <a:latin typeface="Calibri"/>
                <a:ea typeface="Calibri"/>
                <a:cs typeface="Calibri"/>
                <a:sym typeface="Calibri"/>
              </a:rPr>
              <a:t>How to create a  realistic design for their flower.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What a template 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How to  to tear, scrunch and glue the tissue paper to create a desired effect</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B050"/>
                </a:solidFill>
                <a:latin typeface="Calibri"/>
                <a:ea typeface="Calibri"/>
                <a:cs typeface="Calibri"/>
                <a:sym typeface="Calibri"/>
              </a:rPr>
              <a:t>How they followed their plans, choosing the correct colours and creating the same design.</a:t>
            </a:r>
            <a:endParaRPr b="0" i="0" sz="10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2D05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892" name="Google Shape;892;p83"/>
          <p:cNvPicPr preferRelativeResize="0"/>
          <p:nvPr/>
        </p:nvPicPr>
        <p:blipFill rotWithShape="1">
          <a:blip r:embed="rId5">
            <a:alphaModFix/>
          </a:blip>
          <a:srcRect b="0" l="0" r="0" t="0"/>
          <a:stretch/>
        </p:blipFill>
        <p:spPr>
          <a:xfrm>
            <a:off x="6516216" y="188640"/>
            <a:ext cx="1296144" cy="840663"/>
          </a:xfrm>
          <a:prstGeom prst="rect">
            <a:avLst/>
          </a:prstGeom>
          <a:noFill/>
          <a:ln>
            <a:noFill/>
          </a:ln>
        </p:spPr>
      </p:pic>
      <p:sp>
        <p:nvSpPr>
          <p:cNvPr id="893" name="Google Shape;893;p83"/>
          <p:cNvSpPr/>
          <p:nvPr/>
        </p:nvSpPr>
        <p:spPr>
          <a:xfrm>
            <a:off x="6550022" y="3968477"/>
            <a:ext cx="2414466" cy="2448272"/>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Calibri"/>
                <a:ea typeface="Calibri"/>
                <a:cs typeface="Calibri"/>
                <a:sym typeface="Calibri"/>
              </a:rPr>
              <a:t>Tell me about your threading pattern.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Why do we need to hold the beads/pasta steady when we thread them onto the string?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Tell me how you would join paper /fabric / plastic bottles / card tubes?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Show me where you have used a flange / brace join.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How do adults join things such as bricks?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Ruluko"/>
                <a:ea typeface="Ruluko"/>
                <a:cs typeface="Ruluko"/>
                <a:sym typeface="Ruluko"/>
              </a:rPr>
              <a:t>If I join some things together and they keep coming apart what could I do instead? </a:t>
            </a:r>
            <a:r>
              <a:rPr b="0" i="0" lang="en-GB" sz="1000" u="none" cap="none" strike="noStrike">
                <a:solidFill>
                  <a:schemeClr val="dk1"/>
                </a:solidFill>
                <a:latin typeface="Calibri"/>
                <a:ea typeface="Calibri"/>
                <a:cs typeface="Calibri"/>
                <a:sym typeface="Calibri"/>
              </a:rPr>
              <a:t>Which has been your  favourite and least favourite craft? Why?</a:t>
            </a:r>
            <a:endParaRPr b="0" i="0" sz="1000" u="none" cap="none" strike="noStrike">
              <a:solidFill>
                <a:srgbClr val="000000"/>
              </a:solidFill>
              <a:latin typeface="Ruluko"/>
              <a:ea typeface="Ruluko"/>
              <a:cs typeface="Ruluko"/>
              <a:sym typeface="Ruluko"/>
            </a:endParaRPr>
          </a:p>
        </p:txBody>
      </p:sp>
      <p:pic>
        <p:nvPicPr>
          <p:cNvPr id="894" name="Google Shape;894;p83"/>
          <p:cNvPicPr preferRelativeResize="0"/>
          <p:nvPr/>
        </p:nvPicPr>
        <p:blipFill rotWithShape="1">
          <a:blip r:embed="rId6">
            <a:alphaModFix/>
          </a:blip>
          <a:srcRect b="0" l="0" r="0" t="0"/>
          <a:stretch/>
        </p:blipFill>
        <p:spPr>
          <a:xfrm>
            <a:off x="424715" y="212927"/>
            <a:ext cx="1540575" cy="792088"/>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84"/>
          <p:cNvSpPr txBox="1"/>
          <p:nvPr/>
        </p:nvSpPr>
        <p:spPr>
          <a:xfrm>
            <a:off x="2267744"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1; Summer 1  </a:t>
            </a:r>
            <a:r>
              <a:rPr b="1" i="0" lang="en-GB" sz="2000" u="none" cap="none" strike="noStrike">
                <a:solidFill>
                  <a:srgbClr val="000000"/>
                </a:solidFill>
                <a:latin typeface="Calibri"/>
                <a:ea typeface="Calibri"/>
                <a:cs typeface="Calibri"/>
                <a:sym typeface="Calibri"/>
              </a:rPr>
              <a:t>Woven Wonders</a:t>
            </a:r>
            <a:endParaRPr b="1" i="0" sz="2000" u="none" cap="none" strike="noStrike">
              <a:solidFill>
                <a:srgbClr val="000000"/>
              </a:solidFill>
              <a:latin typeface="Calibri"/>
              <a:ea typeface="Calibri"/>
              <a:cs typeface="Calibri"/>
              <a:sym typeface="Calibri"/>
            </a:endParaRPr>
          </a:p>
        </p:txBody>
      </p:sp>
      <p:sp>
        <p:nvSpPr>
          <p:cNvPr id="900" name="Google Shape;900;p84"/>
          <p:cNvSpPr/>
          <p:nvPr/>
        </p:nvSpPr>
        <p:spPr>
          <a:xfrm>
            <a:off x="107504" y="1082568"/>
            <a:ext cx="3816424" cy="244081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33CC"/>
                </a:solidFill>
                <a:latin typeface="Calibri"/>
                <a:ea typeface="Calibri"/>
                <a:cs typeface="Calibri"/>
                <a:sym typeface="Calibri"/>
              </a:rPr>
              <a:t>Generating ideas:</a:t>
            </a:r>
            <a:r>
              <a:rPr b="0" i="0" lang="en-GB" sz="1000" u="none" cap="none" strike="noStrike">
                <a:solidFill>
                  <a:srgbClr val="FF33CC"/>
                </a:solidFill>
                <a:latin typeface="Calibri"/>
                <a:ea typeface="Calibri"/>
                <a:cs typeface="Calibri"/>
                <a:sym typeface="Calibri"/>
              </a:rPr>
              <a:t> Explore their own ideas using a range of media</a:t>
            </a:r>
            <a:r>
              <a:rPr b="0" i="0" lang="en-GB" sz="1000" u="none" cap="none" strike="noStrike">
                <a:solidFill>
                  <a:schemeClr val="dk1"/>
                </a:solidFill>
                <a:latin typeface="Calibri"/>
                <a:ea typeface="Calibri"/>
                <a:cs typeface="Calibri"/>
                <a:sym typeface="Calibri"/>
              </a:rPr>
              <a:t>.</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dk1"/>
                </a:solidFill>
                <a:latin typeface="Calibri"/>
                <a:ea typeface="Calibri"/>
                <a:cs typeface="Calibri"/>
                <a:sym typeface="Calibri"/>
              </a:rPr>
              <a:t>Using sketchbooks:</a:t>
            </a:r>
            <a:r>
              <a:rPr b="0" i="0" lang="en-GB" sz="1000" u="none" cap="none" strike="noStrike">
                <a:solidFill>
                  <a:schemeClr val="dk1"/>
                </a:solidFill>
                <a:latin typeface="Calibri"/>
                <a:ea typeface="Calibri"/>
                <a:cs typeface="Calibri"/>
                <a:sym typeface="Calibri"/>
              </a:rPr>
              <a:t> Use sketchbooks to explore ideas.</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E36C09"/>
                </a:solidFill>
                <a:latin typeface="Calibri"/>
                <a:ea typeface="Calibri"/>
                <a:cs typeface="Calibri"/>
                <a:sym typeface="Calibri"/>
              </a:rPr>
              <a:t>Making skills:</a:t>
            </a:r>
            <a:r>
              <a:rPr b="0" i="0" lang="en-GB" sz="1000" u="none" cap="none" strike="noStrike">
                <a:solidFill>
                  <a:srgbClr val="E36C09"/>
                </a:solidFill>
                <a:latin typeface="Calibri"/>
                <a:ea typeface="Calibri"/>
                <a:cs typeface="Calibri"/>
                <a:sym typeface="Calibri"/>
              </a:rPr>
              <a:t> Develop some control when using a wide range of tools to draw, paint and create crafts and sculptures. Make choices about which materials to use to create an effect. Explore and analyse a wider variety of ways to join and fix materials in place.</a:t>
            </a:r>
            <a:endParaRPr b="0" i="0" sz="10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70C0"/>
                </a:solidFill>
                <a:latin typeface="Calibri"/>
                <a:ea typeface="Calibri"/>
                <a:cs typeface="Calibri"/>
                <a:sym typeface="Calibri"/>
              </a:rPr>
              <a:t>Knowledge of artists: </a:t>
            </a:r>
            <a:r>
              <a:rPr b="0" i="0" lang="en-GB" sz="1000" u="none" cap="none" strike="noStrike">
                <a:solidFill>
                  <a:srgbClr val="0070C0"/>
                </a:solidFill>
                <a:latin typeface="Calibri"/>
                <a:ea typeface="Calibri"/>
                <a:cs typeface="Calibri"/>
                <a:sym typeface="Calibri"/>
              </a:rPr>
              <a:t>Describe similarities and differences between practices in Art and design, eg between painting and sculpture, and link these to their own work.</a:t>
            </a:r>
            <a:endParaRPr b="0" i="0" sz="10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31859B"/>
                </a:solidFill>
                <a:latin typeface="Calibri"/>
                <a:ea typeface="Calibri"/>
                <a:cs typeface="Calibri"/>
                <a:sym typeface="Calibri"/>
              </a:rPr>
              <a:t>Evaluating and analysing:</a:t>
            </a:r>
            <a:endParaRPr b="0" i="0" sz="1000" u="none" cap="none" strike="noStrike">
              <a:solidFill>
                <a:srgbClr val="31859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31859B"/>
                </a:solidFill>
                <a:latin typeface="Calibri"/>
                <a:ea typeface="Calibri"/>
                <a:cs typeface="Calibri"/>
                <a:sym typeface="Calibri"/>
              </a:rPr>
              <a:t>Describe and compare features of their own and others’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31859B"/>
                </a:solidFill>
                <a:latin typeface="Calibri"/>
                <a:ea typeface="Calibri"/>
                <a:cs typeface="Calibri"/>
                <a:sym typeface="Calibri"/>
              </a:rPr>
              <a:t>Evaluate art with an understanding of how art can be varied and made in different ways and by different people.</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01" name="Google Shape;901;p84"/>
          <p:cNvSpPr/>
          <p:nvPr/>
        </p:nvSpPr>
        <p:spPr>
          <a:xfrm>
            <a:off x="4067944" y="1063659"/>
            <a:ext cx="4782142"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02" name="Google Shape;902;p84"/>
          <p:cNvSpPr/>
          <p:nvPr/>
        </p:nvSpPr>
        <p:spPr>
          <a:xfrm>
            <a:off x="4067944" y="3652568"/>
            <a:ext cx="2341606" cy="257772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Judith Scott</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Cecilia Vicuña</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03" name="Google Shape;903;p84"/>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904" name="Google Shape;904;p84"/>
          <p:cNvSpPr/>
          <p:nvPr/>
        </p:nvSpPr>
        <p:spPr>
          <a:xfrm>
            <a:off x="107504" y="3652568"/>
            <a:ext cx="3816424" cy="3088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974806"/>
                </a:solidFill>
                <a:latin typeface="Calibri"/>
                <a:ea typeface="Calibri"/>
                <a:cs typeface="Calibri"/>
                <a:sym typeface="Calibri"/>
              </a:rPr>
              <a:t>Formal elements:</a:t>
            </a:r>
            <a:endParaRPr b="0" i="0" sz="95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974806"/>
                </a:solidFill>
                <a:latin typeface="Calibri"/>
                <a:ea typeface="Calibri"/>
                <a:cs typeface="Calibri"/>
                <a:sym typeface="Calibri"/>
              </a:rPr>
              <a:t>Form: </a:t>
            </a:r>
            <a:r>
              <a:rPr b="0" i="0" lang="en-GB" sz="950" u="none" cap="none" strike="noStrike">
                <a:solidFill>
                  <a:srgbClr val="974806"/>
                </a:solidFill>
                <a:latin typeface="Calibri"/>
                <a:ea typeface="Calibri"/>
                <a:cs typeface="Calibri"/>
                <a:sym typeface="Calibri"/>
              </a:rPr>
              <a:t>Know that three dimensional art is called sculpture.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E36C09"/>
                </a:solidFill>
                <a:latin typeface="Calibri"/>
                <a:ea typeface="Calibri"/>
                <a:cs typeface="Calibri"/>
                <a:sym typeface="Calibri"/>
              </a:rPr>
              <a:t>Making skills:</a:t>
            </a:r>
            <a:r>
              <a:rPr b="0" i="0" lang="en-GB" sz="950" u="none" cap="none" strike="noStrike">
                <a:solidFill>
                  <a:srgbClr val="E36C09"/>
                </a:solidFill>
                <a:latin typeface="Calibri"/>
                <a:ea typeface="Calibri"/>
                <a:cs typeface="Calibri"/>
                <a:sym typeface="Calibri"/>
              </a:rPr>
              <a:t>What materials can be cut, knotted, threaded or plaited.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wrap objects/shapes with wool.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tie a knot, thread and plait.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make a box loom.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join using knots.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weave with paper on a paper loom.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E36C09"/>
                </a:solidFill>
                <a:latin typeface="Calibri"/>
                <a:ea typeface="Calibri"/>
                <a:cs typeface="Calibri"/>
                <a:sym typeface="Calibri"/>
              </a:rPr>
              <a:t> How to weave using a combination of materials.</a:t>
            </a:r>
            <a:endParaRPr b="0" i="0" sz="95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0070C0"/>
                </a:solidFill>
                <a:latin typeface="Calibri"/>
                <a:ea typeface="Calibri"/>
                <a:cs typeface="Calibri"/>
                <a:sym typeface="Calibri"/>
              </a:rPr>
              <a:t>Knowledge of artists:</a:t>
            </a:r>
            <a:endParaRPr b="0" i="0" sz="95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70C0"/>
                </a:solidFill>
                <a:latin typeface="Calibri"/>
                <a:ea typeface="Calibri"/>
                <a:cs typeface="Calibri"/>
                <a:sym typeface="Calibri"/>
              </a:rPr>
              <a:t>Some artists are influenced by things happening around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0070C0"/>
                </a:solidFill>
                <a:latin typeface="Calibri"/>
                <a:ea typeface="Calibri"/>
                <a:cs typeface="Calibri"/>
                <a:sym typeface="Calibri"/>
              </a:rPr>
              <a:t>Sometimes artists concentrate on how they are making something rather than what they make.Artists can use everyday materials that have been thrown away to make art. Artists choose materials that suit what they want to make.</a:t>
            </a:r>
            <a:endParaRPr b="0" i="0" sz="95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1" i="0" lang="en-GB" sz="950" u="none" cap="none" strike="noStrike">
                <a:solidFill>
                  <a:srgbClr val="205867"/>
                </a:solidFill>
                <a:latin typeface="Calibri"/>
                <a:ea typeface="Calibri"/>
                <a:cs typeface="Calibri"/>
                <a:sym typeface="Calibri"/>
              </a:rPr>
              <a:t>Evaluating and analysing:</a:t>
            </a:r>
            <a:endParaRPr b="0" i="0" sz="950" u="none" cap="none" strike="noStrike">
              <a:solidFill>
                <a:srgbClr val="205867"/>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50"/>
              <a:buFont typeface="Arial"/>
              <a:buNone/>
            </a:pPr>
            <a:r>
              <a:rPr b="0" i="0" lang="en-GB" sz="950" u="none" cap="none" strike="noStrike">
                <a:solidFill>
                  <a:srgbClr val="205867"/>
                </a:solidFill>
                <a:latin typeface="Calibri"/>
                <a:ea typeface="Calibri"/>
                <a:cs typeface="Calibri"/>
                <a:sym typeface="Calibri"/>
              </a:rPr>
              <a:t>Art is made in different ways. Art is made by all different kinds of people. Craft is making something creative and useful.</a:t>
            </a:r>
            <a:endParaRPr b="1" i="0" sz="1200" u="none" cap="none" strike="noStrike">
              <a:solidFill>
                <a:srgbClr val="205867"/>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205867"/>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905" name="Google Shape;905;p84"/>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906" name="Google Shape;906;p84"/>
          <p:cNvSpPr/>
          <p:nvPr/>
        </p:nvSpPr>
        <p:spPr>
          <a:xfrm>
            <a:off x="6550022" y="3652568"/>
            <a:ext cx="2300064" cy="257772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it called when we wind threads toegther?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would I use a knot for?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Look at these two materials – which is woven?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One you weaving can you show me the weft and the warp.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How does Cecilia Vicuna create her art? Describe her work to me. </a:t>
            </a:r>
            <a:endParaRPr b="1" i="0" sz="1200" u="none" cap="none" strike="noStrike">
              <a:solidFill>
                <a:srgbClr val="000000"/>
              </a:solidFill>
              <a:latin typeface="Ruluko"/>
              <a:ea typeface="Ruluko"/>
              <a:cs typeface="Ruluko"/>
              <a:sym typeface="Ruluko"/>
            </a:endParaRPr>
          </a:p>
        </p:txBody>
      </p:sp>
      <p:pic>
        <p:nvPicPr>
          <p:cNvPr id="907" name="Google Shape;907;p84"/>
          <p:cNvPicPr preferRelativeResize="0"/>
          <p:nvPr/>
        </p:nvPicPr>
        <p:blipFill rotWithShape="1">
          <a:blip r:embed="rId5">
            <a:alphaModFix/>
          </a:blip>
          <a:srcRect b="0" l="0" r="0" t="0"/>
          <a:stretch/>
        </p:blipFill>
        <p:spPr>
          <a:xfrm>
            <a:off x="424715" y="212927"/>
            <a:ext cx="1540575" cy="792088"/>
          </a:xfrm>
          <a:prstGeom prst="rect">
            <a:avLst/>
          </a:prstGeom>
          <a:noFill/>
          <a:ln>
            <a:noFill/>
          </a:ln>
        </p:spPr>
      </p:pic>
      <p:pic>
        <p:nvPicPr>
          <p:cNvPr id="908" name="Google Shape;908;p84"/>
          <p:cNvPicPr preferRelativeResize="0"/>
          <p:nvPr/>
        </p:nvPicPr>
        <p:blipFill rotWithShape="1">
          <a:blip r:embed="rId6">
            <a:alphaModFix/>
          </a:blip>
          <a:srcRect b="0" l="0" r="0" t="0"/>
          <a:stretch/>
        </p:blipFill>
        <p:spPr>
          <a:xfrm>
            <a:off x="4473572" y="1401070"/>
            <a:ext cx="4152900" cy="2095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p85"/>
          <p:cNvPicPr preferRelativeResize="0"/>
          <p:nvPr/>
        </p:nvPicPr>
        <p:blipFill rotWithShape="1">
          <a:blip r:embed="rId3">
            <a:alphaModFix/>
          </a:blip>
          <a:srcRect b="0" l="0" r="0" t="0"/>
          <a:stretch/>
        </p:blipFill>
        <p:spPr>
          <a:xfrm>
            <a:off x="179512" y="332656"/>
            <a:ext cx="8784976" cy="619268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000000"/>
              </a:buClr>
              <a:buSzPct val="100000"/>
              <a:buFont typeface="Ruluko"/>
              <a:buNone/>
            </a:pPr>
            <a:r>
              <a:rPr b="1" lang="en-GB">
                <a:solidFill>
                  <a:srgbClr val="000000"/>
                </a:solidFill>
                <a:latin typeface="Ruluko"/>
                <a:ea typeface="Ruluko"/>
                <a:cs typeface="Ruluko"/>
                <a:sym typeface="Ruluko"/>
              </a:rPr>
              <a:t>Year 1; Summer 1  </a:t>
            </a:r>
            <a:r>
              <a:rPr b="1" lang="en-GB">
                <a:solidFill>
                  <a:srgbClr val="000000"/>
                </a:solidFill>
              </a:rPr>
              <a:t>Woven Wonders</a:t>
            </a:r>
            <a:endParaRPr b="1">
              <a:solidFill>
                <a:srgbClr val="000000"/>
              </a:solidFill>
            </a:endParaRPr>
          </a:p>
        </p:txBody>
      </p:sp>
      <p:sp>
        <p:nvSpPr>
          <p:cNvPr id="919" name="Google Shape;919;p86"/>
          <p:cNvSpPr/>
          <p:nvPr/>
        </p:nvSpPr>
        <p:spPr>
          <a:xfrm>
            <a:off x="179512" y="1196752"/>
            <a:ext cx="5328592" cy="58169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alibri"/>
                <a:ea typeface="Calibri"/>
                <a:cs typeface="Calibri"/>
                <a:sym typeface="Calibri"/>
              </a:rPr>
              <a:t>Unit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Pupils who are secure will be able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Give an opinion about whether an activity counts as ‘art’.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Listen attentively to a visitor describing their creative interests.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Draw and talk about a remembered experience of making something creative.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Independently choose and measure lengths of wool and join wool sections together.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Adjust their wrapping technique if something doesn’t work well.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that they are selecting colours thoughtfully.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Be open to trying out a new skill.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that they are choosing materials based on colour, thickness and flexibility.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Show resilience and keep going when things don’t go right the first time.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Join in with looking for key features of Cecilia Vicuña’s work (knots, plaits, weaving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Weave with paper, achieving a mostly accurate pattern of alternating strips.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Describe their own weaving and compare it to Vicuna’s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Attach things securely to their box loom.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Remember the process needed for weaving and attach some elements in this 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Discuss the choices they make and what they like about their finished work.</a:t>
            </a:r>
            <a:endParaRPr b="0" i="0" sz="1400" u="none" cap="none" strike="noStrike">
              <a:solidFill>
                <a:schemeClr val="dk1"/>
              </a:solidFill>
              <a:latin typeface="Calibri"/>
              <a:ea typeface="Calibri"/>
              <a:cs typeface="Calibri"/>
              <a:sym typeface="Calibri"/>
            </a:endParaRPr>
          </a:p>
        </p:txBody>
      </p:sp>
      <p:pic>
        <p:nvPicPr>
          <p:cNvPr id="920" name="Google Shape;920;p86"/>
          <p:cNvPicPr preferRelativeResize="0"/>
          <p:nvPr/>
        </p:nvPicPr>
        <p:blipFill rotWithShape="1">
          <a:blip r:embed="rId3">
            <a:alphaModFix/>
          </a:blip>
          <a:srcRect b="0" l="0" r="0" t="0"/>
          <a:stretch/>
        </p:blipFill>
        <p:spPr>
          <a:xfrm>
            <a:off x="5940152" y="1052736"/>
            <a:ext cx="2095500" cy="56292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87"/>
          <p:cNvSpPr txBox="1"/>
          <p:nvPr/>
        </p:nvSpPr>
        <p:spPr>
          <a:xfrm>
            <a:off x="2267744" y="139157"/>
            <a:ext cx="4405006" cy="469814"/>
          </a:xfrm>
          <a:prstGeom prst="rect">
            <a:avLst/>
          </a:prstGeom>
          <a:noFill/>
          <a:ln>
            <a:noFill/>
          </a:ln>
        </p:spPr>
        <p:txBody>
          <a:bodyPr anchorCtr="0" anchor="t" bIns="80225" lIns="80225" spcFirstLastPara="1" rIns="80225" wrap="square" tIns="802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Ruluko"/>
                <a:ea typeface="Ruluko"/>
                <a:cs typeface="Ruluko"/>
                <a:sym typeface="Ruluko"/>
              </a:rPr>
              <a:t>Year 2; Summer 1  </a:t>
            </a:r>
            <a:r>
              <a:rPr b="1" i="0" lang="en-GB" sz="2000" u="none" cap="none" strike="noStrike">
                <a:solidFill>
                  <a:srgbClr val="000000"/>
                </a:solidFill>
                <a:latin typeface="Calibri"/>
                <a:ea typeface="Calibri"/>
                <a:cs typeface="Calibri"/>
                <a:sym typeface="Calibri"/>
              </a:rPr>
              <a:t>Map it Out</a:t>
            </a:r>
            <a:endParaRPr b="1" i="0" sz="2000" u="none" cap="none" strike="noStrike">
              <a:solidFill>
                <a:srgbClr val="000000"/>
              </a:solidFill>
              <a:latin typeface="Calibri"/>
              <a:ea typeface="Calibri"/>
              <a:cs typeface="Calibri"/>
              <a:sym typeface="Calibri"/>
            </a:endParaRPr>
          </a:p>
        </p:txBody>
      </p:sp>
      <p:sp>
        <p:nvSpPr>
          <p:cNvPr id="926" name="Google Shape;926;p87"/>
          <p:cNvSpPr/>
          <p:nvPr/>
        </p:nvSpPr>
        <p:spPr>
          <a:xfrm>
            <a:off x="107504" y="1082568"/>
            <a:ext cx="3960440" cy="2440818"/>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Skills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can / will: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FF33CC"/>
                </a:solidFill>
                <a:latin typeface="Calibri"/>
                <a:ea typeface="Calibri"/>
                <a:cs typeface="Calibri"/>
                <a:sym typeface="Calibri"/>
              </a:rPr>
              <a:t>Generating ideas:</a:t>
            </a:r>
            <a:r>
              <a:rPr b="0" i="0" lang="en-GB" sz="900" u="none" cap="none" strike="noStrike">
                <a:solidFill>
                  <a:srgbClr val="FF33CC"/>
                </a:solidFill>
                <a:latin typeface="Calibri"/>
                <a:ea typeface="Calibri"/>
                <a:cs typeface="Calibri"/>
                <a:sym typeface="Calibri"/>
              </a:rPr>
              <a:t> Begin to generate ideas from a wider range of stimuli, exploring different media and techniques.</a:t>
            </a:r>
            <a:endParaRPr b="0" i="0" sz="900" u="none" cap="none" strike="noStrike">
              <a:solidFill>
                <a:srgbClr val="FF33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Calibri"/>
                <a:ea typeface="Calibri"/>
                <a:cs typeface="Calibri"/>
                <a:sym typeface="Calibri"/>
              </a:rPr>
              <a:t>Using sketchbooks:</a:t>
            </a:r>
            <a:r>
              <a:rPr b="0" i="0" lang="en-GB" sz="900" u="none" cap="none" strike="noStrike">
                <a:solidFill>
                  <a:schemeClr val="dk1"/>
                </a:solidFill>
                <a:latin typeface="Calibri"/>
                <a:ea typeface="Calibri"/>
                <a:cs typeface="Calibri"/>
                <a:sym typeface="Calibri"/>
              </a:rPr>
              <a:t> Experiment in sketchbooks, using drawing to record ideas.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Further demonstrate increased control with a greater range of media. Use hands and tools with confidence when cutting, shaping and joining paper, card and malleable materials.</a:t>
            </a:r>
            <a:endParaRPr b="0" i="0" sz="900" u="none" cap="none" strike="noStrike">
              <a:solidFill>
                <a:srgbClr val="E36C0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 </a:t>
            </a:r>
            <a:r>
              <a:rPr b="0" i="0" lang="en-GB" sz="900" u="none" cap="none" strike="noStrike">
                <a:solidFill>
                  <a:srgbClr val="0070C0"/>
                </a:solidFill>
                <a:latin typeface="Calibri"/>
                <a:ea typeface="Calibri"/>
                <a:cs typeface="Calibri"/>
                <a:sym typeface="Calibri"/>
              </a:rPr>
              <a:t>Talk about art they have seen using some appropriate subject vocabulary. Create work from a brief, understanding that artists are sometimes commissioned to create art. Create and critique both figurative and abstract art, recognising some of the techniques used.</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endParaRPr b="0" i="0" sz="900" u="none" cap="none" strike="noStrike">
              <a:solidFill>
                <a:srgbClr val="31859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Explain their ideas and opinions about their own and others’ artwork, beginning to recognise the stories and messages within in and showing an understanding of why they may have made it. Begin to talk about how they could improve their own work. Talk about how art is made.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27" name="Google Shape;927;p87"/>
          <p:cNvSpPr/>
          <p:nvPr/>
        </p:nvSpPr>
        <p:spPr>
          <a:xfrm>
            <a:off x="4211958" y="1063659"/>
            <a:ext cx="4752530" cy="2459727"/>
          </a:xfrm>
          <a:prstGeom prst="rect">
            <a:avLst/>
          </a:prstGeom>
          <a:no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Vocabulary</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p:txBody>
      </p:sp>
      <p:sp>
        <p:nvSpPr>
          <p:cNvPr id="928" name="Google Shape;928;p87"/>
          <p:cNvSpPr/>
          <p:nvPr/>
        </p:nvSpPr>
        <p:spPr>
          <a:xfrm>
            <a:off x="4211958" y="3652568"/>
            <a:ext cx="2197592" cy="287277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Artists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Josef Albers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Matthew Cusick</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Eduardo Paolozzi</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Kim Soon-Im</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Susan Stockwell</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29" name="Google Shape;929;p87"/>
          <p:cNvPicPr preferRelativeResize="0"/>
          <p:nvPr/>
        </p:nvPicPr>
        <p:blipFill rotWithShape="1">
          <a:blip r:embed="rId3">
            <a:alphaModFix/>
          </a:blip>
          <a:srcRect b="0" l="0" r="0" t="0"/>
          <a:stretch/>
        </p:blipFill>
        <p:spPr>
          <a:xfrm>
            <a:off x="7888834" y="257864"/>
            <a:ext cx="961252" cy="722045"/>
          </a:xfrm>
          <a:prstGeom prst="rect">
            <a:avLst/>
          </a:prstGeom>
          <a:noFill/>
          <a:ln>
            <a:noFill/>
          </a:ln>
        </p:spPr>
      </p:pic>
      <p:sp>
        <p:nvSpPr>
          <p:cNvPr id="930" name="Google Shape;930;p87"/>
          <p:cNvSpPr/>
          <p:nvPr/>
        </p:nvSpPr>
        <p:spPr>
          <a:xfrm>
            <a:off x="107504" y="3523386"/>
            <a:ext cx="3960440" cy="3334614"/>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Key Learning: Knowledge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Ruluko"/>
                <a:ea typeface="Ruluko"/>
                <a:cs typeface="Ruluko"/>
                <a:sym typeface="Ruluko"/>
              </a:rPr>
              <a:t>Pupils will know/ can explain: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Formal elements:</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Form: </a:t>
            </a:r>
            <a:r>
              <a:rPr b="0" i="0" lang="en-GB" sz="900" u="none" cap="none" strike="noStrike">
                <a:solidFill>
                  <a:srgbClr val="974806"/>
                </a:solidFill>
                <a:latin typeface="Calibri"/>
                <a:ea typeface="Calibri"/>
                <a:cs typeface="Calibri"/>
                <a:sym typeface="Calibri"/>
              </a:rPr>
              <a:t>That ‘composition’ means how things are arranged on the page.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974806"/>
                </a:solidFill>
                <a:latin typeface="Calibri"/>
                <a:ea typeface="Calibri"/>
                <a:cs typeface="Calibri"/>
                <a:sym typeface="Calibri"/>
              </a:rPr>
              <a:t>Shape: </a:t>
            </a:r>
            <a:r>
              <a:rPr b="0" i="0" lang="en-GB" sz="900" u="none" cap="none" strike="noStrike">
                <a:solidFill>
                  <a:srgbClr val="974806"/>
                </a:solidFill>
                <a:latin typeface="Calibri"/>
                <a:ea typeface="Calibri"/>
                <a:cs typeface="Calibri"/>
                <a:sym typeface="Calibri"/>
              </a:rPr>
              <a:t>Shapes can be organic (natural) and irregular.</a:t>
            </a:r>
            <a:endParaRPr b="0" i="0" sz="900" u="none" cap="none" strike="noStrike">
              <a:solidFill>
                <a:srgbClr val="97480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E36C09"/>
                </a:solidFill>
                <a:latin typeface="Calibri"/>
                <a:ea typeface="Calibri"/>
                <a:cs typeface="Calibri"/>
                <a:sym typeface="Calibri"/>
              </a:rPr>
              <a:t>Making skills:</a:t>
            </a:r>
            <a:r>
              <a:rPr b="0" i="0" lang="en-GB" sz="900" u="none" cap="none" strike="noStrike">
                <a:solidFill>
                  <a:srgbClr val="E36C09"/>
                </a:solidFill>
                <a:latin typeface="Calibri"/>
                <a:ea typeface="Calibri"/>
                <a:cs typeface="Calibri"/>
                <a:sym typeface="Calibri"/>
              </a:rPr>
              <a:t> How to draw a map to illustrate a journey. How to separate wool fibres ready to make felt. How to lay wool fibres in opposite directions to make felt. How to roll and squeeze the felt to make the fibres stick together. How to add details to felt by twisting small amounts of wool.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E36C09"/>
                </a:solidFill>
                <a:latin typeface="Calibri"/>
                <a:ea typeface="Calibri"/>
                <a:cs typeface="Calibri"/>
                <a:sym typeface="Calibri"/>
              </a:rPr>
              <a:t> How to choose which parts of their drawn map to represent in their ‘stained glass’. How to overlap cellophane/tissue to create new colours. How to draw a design onto a printing polystyrene tile without pushing the pencil right through the surface. How to apply paint or ink using a printing roller. How to smooth a printing tile evenly to transfer an image.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70C0"/>
                </a:solidFill>
                <a:latin typeface="Calibri"/>
                <a:ea typeface="Calibri"/>
                <a:cs typeface="Calibri"/>
                <a:sym typeface="Calibri"/>
              </a:rPr>
              <a:t>Knowledge of artists:</a:t>
            </a:r>
            <a:r>
              <a:rPr b="0" i="0" lang="en-GB" sz="900" u="none" cap="none" strike="noStrike">
                <a:solidFill>
                  <a:srgbClr val="0070C0"/>
                </a:solidFill>
                <a:latin typeface="Calibri"/>
                <a:ea typeface="Calibri"/>
                <a:cs typeface="Calibri"/>
                <a:sym typeface="Calibri"/>
              </a:rPr>
              <a:t> Art can be figurative or abstract.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70C0"/>
                </a:solidFill>
                <a:latin typeface="Calibri"/>
                <a:ea typeface="Calibri"/>
                <a:cs typeface="Calibri"/>
                <a:sym typeface="Calibri"/>
              </a:rPr>
              <a:t> Artists can use the same material (felt) to make 2D or 3D artworks. Artists and designers can create work to match a set of requirements; a ‘brief’ or ‘commission’.</a:t>
            </a:r>
            <a:endParaRPr b="0" i="0" sz="9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31859B"/>
                </a:solidFill>
                <a:latin typeface="Calibri"/>
                <a:ea typeface="Calibri"/>
                <a:cs typeface="Calibri"/>
                <a:sym typeface="Calibri"/>
              </a:rPr>
              <a:t>Evaluating and analysing:</a:t>
            </a:r>
            <a:r>
              <a:rPr b="0" i="0" lang="en-GB" sz="900" u="none" cap="none" strike="noStrike">
                <a:solidFill>
                  <a:srgbClr val="31859B"/>
                </a:solidFill>
                <a:latin typeface="Calibri"/>
                <a:ea typeface="Calibri"/>
                <a:cs typeface="Calibri"/>
                <a:sym typeface="Calibri"/>
              </a:rPr>
              <a:t> People use art to tell stories. People make art about things that are important to them. People make art to share their feelings.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31859B"/>
                </a:solidFill>
                <a:latin typeface="Calibri"/>
                <a:ea typeface="Calibri"/>
                <a:cs typeface="Calibri"/>
                <a:sym typeface="Calibri"/>
              </a:rPr>
              <a:t> People make art to explore an idea in different ways. People make art for fun. People make art to decorate a space. People make art to help others understand something.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B7B7B7"/>
              </a:highlight>
              <a:latin typeface="Ruluko"/>
              <a:ea typeface="Ruluko"/>
              <a:cs typeface="Ruluko"/>
              <a:sym typeface="Ruluko"/>
            </a:endParaRPr>
          </a:p>
        </p:txBody>
      </p:sp>
      <p:pic>
        <p:nvPicPr>
          <p:cNvPr id="931" name="Google Shape;931;p87"/>
          <p:cNvPicPr preferRelativeResize="0"/>
          <p:nvPr/>
        </p:nvPicPr>
        <p:blipFill rotWithShape="1">
          <a:blip r:embed="rId4">
            <a:alphaModFix/>
          </a:blip>
          <a:srcRect b="0" l="0" r="0" t="0"/>
          <a:stretch/>
        </p:blipFill>
        <p:spPr>
          <a:xfrm>
            <a:off x="6516216" y="188640"/>
            <a:ext cx="1296144" cy="840663"/>
          </a:xfrm>
          <a:prstGeom prst="rect">
            <a:avLst/>
          </a:prstGeom>
          <a:noFill/>
          <a:ln>
            <a:noFill/>
          </a:ln>
        </p:spPr>
      </p:pic>
      <p:sp>
        <p:nvSpPr>
          <p:cNvPr id="932" name="Google Shape;932;p87"/>
          <p:cNvSpPr/>
          <p:nvPr/>
        </p:nvSpPr>
        <p:spPr>
          <a:xfrm>
            <a:off x="6550022" y="3652568"/>
            <a:ext cx="2414466" cy="2872776"/>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80225" lIns="80225" spcFirstLastPara="1" rIns="80225" wrap="square" tIns="802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Evidence Opportunities/Interview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When making felt, which way should the fibres be laid?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three things do you need to make felt?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technique should you use to add details to the felt?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Explain the best techniques for press prinitng from a tile.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does abstract art mean?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What is a composition?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Ruluko"/>
                <a:ea typeface="Ruluko"/>
                <a:cs typeface="Ruluko"/>
                <a:sym typeface="Ruluko"/>
              </a:rPr>
              <a:t>Where could you display yur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uluko"/>
              <a:ea typeface="Ruluko"/>
              <a:cs typeface="Ruluko"/>
              <a:sym typeface="Ruluko"/>
            </a:endParaRPr>
          </a:p>
        </p:txBody>
      </p:sp>
      <p:pic>
        <p:nvPicPr>
          <p:cNvPr id="933" name="Google Shape;933;p87"/>
          <p:cNvPicPr preferRelativeResize="0"/>
          <p:nvPr/>
        </p:nvPicPr>
        <p:blipFill rotWithShape="1">
          <a:blip r:embed="rId5">
            <a:alphaModFix/>
          </a:blip>
          <a:srcRect b="0" l="0" r="0" t="0"/>
          <a:stretch/>
        </p:blipFill>
        <p:spPr>
          <a:xfrm>
            <a:off x="424715" y="212927"/>
            <a:ext cx="1540575" cy="792088"/>
          </a:xfrm>
          <a:prstGeom prst="rect">
            <a:avLst/>
          </a:prstGeom>
          <a:noFill/>
          <a:ln>
            <a:noFill/>
          </a:ln>
        </p:spPr>
      </p:pic>
      <p:pic>
        <p:nvPicPr>
          <p:cNvPr id="934" name="Google Shape;934;p87"/>
          <p:cNvPicPr preferRelativeResize="0"/>
          <p:nvPr/>
        </p:nvPicPr>
        <p:blipFill rotWithShape="1">
          <a:blip r:embed="rId6">
            <a:alphaModFix/>
          </a:blip>
          <a:srcRect b="0" l="0" r="0" t="0"/>
          <a:stretch/>
        </p:blipFill>
        <p:spPr>
          <a:xfrm>
            <a:off x="4355975" y="1409492"/>
            <a:ext cx="4494109" cy="201950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88"/>
          <p:cNvPicPr preferRelativeResize="0"/>
          <p:nvPr/>
        </p:nvPicPr>
        <p:blipFill rotWithShape="1">
          <a:blip r:embed="rId3">
            <a:alphaModFix/>
          </a:blip>
          <a:srcRect b="0" l="0" r="0" t="0"/>
          <a:stretch/>
        </p:blipFill>
        <p:spPr>
          <a:xfrm>
            <a:off x="122847" y="188640"/>
            <a:ext cx="8723250" cy="626469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89"/>
          <p:cNvPicPr preferRelativeResize="0"/>
          <p:nvPr/>
        </p:nvPicPr>
        <p:blipFill rotWithShape="1">
          <a:blip r:embed="rId3">
            <a:alphaModFix/>
          </a:blip>
          <a:srcRect b="0" l="0" r="0" t="0"/>
          <a:stretch/>
        </p:blipFill>
        <p:spPr>
          <a:xfrm>
            <a:off x="179512" y="332656"/>
            <a:ext cx="8784976" cy="60902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2023-06-21T15:32:00Z</dcterms:created>
  <dc:creator>user</dc:creator>
</cp:coreProperties>
</file>