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148.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140.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141.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47.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14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51.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43.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3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375" r:id="rId126"/>
    <p:sldId id="376" r:id="rId127"/>
    <p:sldId id="377" r:id="rId128"/>
    <p:sldId id="378" r:id="rId129"/>
    <p:sldId id="379" r:id="rId130"/>
    <p:sldId id="380" r:id="rId131"/>
    <p:sldId id="381" r:id="rId132"/>
    <p:sldId id="382" r:id="rId133"/>
    <p:sldId id="383" r:id="rId134"/>
    <p:sldId id="384" r:id="rId135"/>
    <p:sldId id="385" r:id="rId136"/>
    <p:sldId id="386" r:id="rId137"/>
    <p:sldId id="387" r:id="rId138"/>
    <p:sldId id="388" r:id="rId139"/>
    <p:sldId id="389" r:id="rId140"/>
    <p:sldId id="390" r:id="rId141"/>
    <p:sldId id="391" r:id="rId142"/>
    <p:sldId id="392" r:id="rId143"/>
    <p:sldId id="393" r:id="rId144"/>
    <p:sldId id="394" r:id="rId145"/>
    <p:sldId id="395" r:id="rId146"/>
    <p:sldId id="396" r:id="rId147"/>
    <p:sldId id="397" r:id="rId148"/>
    <p:sldId id="398" r:id="rId149"/>
    <p:sldId id="399" r:id="rId150"/>
    <p:sldId id="400" r:id="rId151"/>
    <p:sldId id="401" r:id="rId152"/>
    <p:sldId id="402" r:id="rId153"/>
    <p:sldId id="403" r:id="rId154"/>
    <p:sldId id="404" r:id="rId155"/>
    <p:sldId id="405" r:id="rId156"/>
    <p:sldId id="406" r:id="rId157"/>
  </p:sldIdLst>
  <p:sldSz cy="6858000" cx="9144000"/>
  <p:notesSz cx="6858000" cy="9144000"/>
  <p:embeddedFontLst>
    <p:embeddedFont>
      <p:font typeface="Ruluko"/>
      <p:regular r:id="rId15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159" roundtripDataSignature="AMtx7mh5vh0Bh4tFnwPSCvydpOjNVXfto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010141B-11AB-44BC-A88E-FCD61BF980EF}">
  <a:tblStyle styleId="{3010141B-11AB-44BC-A88E-FCD61BF980EF}"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slide" Target="slides/slide103.xml"/><Relationship Id="rId108" Type="http://schemas.openxmlformats.org/officeDocument/2006/relationships/slide" Target="slides/slide102.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29" Type="http://schemas.openxmlformats.org/officeDocument/2006/relationships/slide" Target="slides/slide123.xml"/><Relationship Id="rId128" Type="http://schemas.openxmlformats.org/officeDocument/2006/relationships/slide" Target="slides/slide122.xml"/><Relationship Id="rId127" Type="http://schemas.openxmlformats.org/officeDocument/2006/relationships/slide" Target="slides/slide121.xml"/><Relationship Id="rId126" Type="http://schemas.openxmlformats.org/officeDocument/2006/relationships/slide" Target="slides/slide120.xml"/><Relationship Id="rId26" Type="http://schemas.openxmlformats.org/officeDocument/2006/relationships/slide" Target="slides/slide20.xml"/><Relationship Id="rId121" Type="http://schemas.openxmlformats.org/officeDocument/2006/relationships/slide" Target="slides/slide115.xml"/><Relationship Id="rId25" Type="http://schemas.openxmlformats.org/officeDocument/2006/relationships/slide" Target="slides/slide19.xml"/><Relationship Id="rId120" Type="http://schemas.openxmlformats.org/officeDocument/2006/relationships/slide" Target="slides/slide114.xml"/><Relationship Id="rId28" Type="http://schemas.openxmlformats.org/officeDocument/2006/relationships/slide" Target="slides/slide22.xml"/><Relationship Id="rId27" Type="http://schemas.openxmlformats.org/officeDocument/2006/relationships/slide" Target="slides/slide21.xml"/><Relationship Id="rId125" Type="http://schemas.openxmlformats.org/officeDocument/2006/relationships/slide" Target="slides/slide119.xml"/><Relationship Id="rId29" Type="http://schemas.openxmlformats.org/officeDocument/2006/relationships/slide" Target="slides/slide23.xml"/><Relationship Id="rId124" Type="http://schemas.openxmlformats.org/officeDocument/2006/relationships/slide" Target="slides/slide118.xml"/><Relationship Id="rId123" Type="http://schemas.openxmlformats.org/officeDocument/2006/relationships/slide" Target="slides/slide117.xml"/><Relationship Id="rId122" Type="http://schemas.openxmlformats.org/officeDocument/2006/relationships/slide" Target="slides/slide116.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slide" Target="slides/slide112.xml"/><Relationship Id="rId117" Type="http://schemas.openxmlformats.org/officeDocument/2006/relationships/slide" Target="slides/slide111.xml"/><Relationship Id="rId116" Type="http://schemas.openxmlformats.org/officeDocument/2006/relationships/slide" Target="slides/slide110.xml"/><Relationship Id="rId115" Type="http://schemas.openxmlformats.org/officeDocument/2006/relationships/slide" Target="slides/slide109.xml"/><Relationship Id="rId119" Type="http://schemas.openxmlformats.org/officeDocument/2006/relationships/slide" Target="slides/slide113.xml"/><Relationship Id="rId15" Type="http://schemas.openxmlformats.org/officeDocument/2006/relationships/slide" Target="slides/slide9.xml"/><Relationship Id="rId110" Type="http://schemas.openxmlformats.org/officeDocument/2006/relationships/slide" Target="slides/slide104.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14" Type="http://schemas.openxmlformats.org/officeDocument/2006/relationships/slide" Target="slides/slide108.xml"/><Relationship Id="rId18" Type="http://schemas.openxmlformats.org/officeDocument/2006/relationships/slide" Target="slides/slide12.xml"/><Relationship Id="rId113" Type="http://schemas.openxmlformats.org/officeDocument/2006/relationships/slide" Target="slides/slide107.xml"/><Relationship Id="rId112" Type="http://schemas.openxmlformats.org/officeDocument/2006/relationships/slide" Target="slides/slide106.xml"/><Relationship Id="rId111" Type="http://schemas.openxmlformats.org/officeDocument/2006/relationships/slide" Target="slides/slide105.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150" Type="http://schemas.openxmlformats.org/officeDocument/2006/relationships/slide" Target="slides/slide144.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43.xml"/><Relationship Id="rId4" Type="http://schemas.openxmlformats.org/officeDocument/2006/relationships/tableStyles" Target="tableStyles.xml"/><Relationship Id="rId148" Type="http://schemas.openxmlformats.org/officeDocument/2006/relationships/slide" Target="slides/slide142.xml"/><Relationship Id="rId9" Type="http://schemas.openxmlformats.org/officeDocument/2006/relationships/slide" Target="slides/slide3.xml"/><Relationship Id="rId143" Type="http://schemas.openxmlformats.org/officeDocument/2006/relationships/slide" Target="slides/slide137.xml"/><Relationship Id="rId142" Type="http://schemas.openxmlformats.org/officeDocument/2006/relationships/slide" Target="slides/slide136.xml"/><Relationship Id="rId141" Type="http://schemas.openxmlformats.org/officeDocument/2006/relationships/slide" Target="slides/slide135.xml"/><Relationship Id="rId140" Type="http://schemas.openxmlformats.org/officeDocument/2006/relationships/slide" Target="slides/slide134.xml"/><Relationship Id="rId5" Type="http://schemas.openxmlformats.org/officeDocument/2006/relationships/slideMaster" Target="slideMasters/slideMaster1.xml"/><Relationship Id="rId147" Type="http://schemas.openxmlformats.org/officeDocument/2006/relationships/slide" Target="slides/slide141.xml"/><Relationship Id="rId6" Type="http://schemas.openxmlformats.org/officeDocument/2006/relationships/notesMaster" Target="notesMasters/notesMaster1.xml"/><Relationship Id="rId146" Type="http://schemas.openxmlformats.org/officeDocument/2006/relationships/slide" Target="slides/slide140.xml"/><Relationship Id="rId7" Type="http://schemas.openxmlformats.org/officeDocument/2006/relationships/slide" Target="slides/slide1.xml"/><Relationship Id="rId145" Type="http://schemas.openxmlformats.org/officeDocument/2006/relationships/slide" Target="slides/slide139.xml"/><Relationship Id="rId8" Type="http://schemas.openxmlformats.org/officeDocument/2006/relationships/slide" Target="slides/slide2.xml"/><Relationship Id="rId144" Type="http://schemas.openxmlformats.org/officeDocument/2006/relationships/slide" Target="slides/slide138.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9" Type="http://schemas.openxmlformats.org/officeDocument/2006/relationships/slide" Target="slides/slide133.xml"/><Relationship Id="rId138" Type="http://schemas.openxmlformats.org/officeDocument/2006/relationships/slide" Target="slides/slide132.xml"/><Relationship Id="rId137" Type="http://schemas.openxmlformats.org/officeDocument/2006/relationships/slide" Target="slides/slide131.xml"/><Relationship Id="rId132" Type="http://schemas.openxmlformats.org/officeDocument/2006/relationships/slide" Target="slides/slide126.xml"/><Relationship Id="rId131" Type="http://schemas.openxmlformats.org/officeDocument/2006/relationships/slide" Target="slides/slide125.xml"/><Relationship Id="rId130" Type="http://schemas.openxmlformats.org/officeDocument/2006/relationships/slide" Target="slides/slide124.xml"/><Relationship Id="rId136" Type="http://schemas.openxmlformats.org/officeDocument/2006/relationships/slide" Target="slides/slide130.xml"/><Relationship Id="rId135" Type="http://schemas.openxmlformats.org/officeDocument/2006/relationships/slide" Target="slides/slide129.xml"/><Relationship Id="rId134" Type="http://schemas.openxmlformats.org/officeDocument/2006/relationships/slide" Target="slides/slide128.xml"/><Relationship Id="rId133" Type="http://schemas.openxmlformats.org/officeDocument/2006/relationships/slide" Target="slides/slide127.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159" Type="http://customschemas.google.com/relationships/presentationmetadata" Target="metadata"/><Relationship Id="rId59" Type="http://schemas.openxmlformats.org/officeDocument/2006/relationships/slide" Target="slides/slide53.xml"/><Relationship Id="rId154" Type="http://schemas.openxmlformats.org/officeDocument/2006/relationships/slide" Target="slides/slide148.xml"/><Relationship Id="rId58" Type="http://schemas.openxmlformats.org/officeDocument/2006/relationships/slide" Target="slides/slide52.xml"/><Relationship Id="rId153" Type="http://schemas.openxmlformats.org/officeDocument/2006/relationships/slide" Target="slides/slide147.xml"/><Relationship Id="rId152" Type="http://schemas.openxmlformats.org/officeDocument/2006/relationships/slide" Target="slides/slide146.xml"/><Relationship Id="rId151" Type="http://schemas.openxmlformats.org/officeDocument/2006/relationships/slide" Target="slides/slide145.xml"/><Relationship Id="rId158" Type="http://schemas.openxmlformats.org/officeDocument/2006/relationships/font" Target="fonts/Ruluko-regular.fntdata"/><Relationship Id="rId157" Type="http://schemas.openxmlformats.org/officeDocument/2006/relationships/slide" Target="slides/slide151.xml"/><Relationship Id="rId156" Type="http://schemas.openxmlformats.org/officeDocument/2006/relationships/slide" Target="slides/slide150.xml"/><Relationship Id="rId155" Type="http://schemas.openxmlformats.org/officeDocument/2006/relationships/slide" Target="slides/slide1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1143000" y="685800"/>
            <a:ext cx="4573588"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 name="Google Shape;86;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3e2c2f34d7a_1_1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3e2c2f34d7a_1_10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 name="Google Shape;169;g3e2c2f34d7a_1_10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4" name="Shape 1084"/>
        <p:cNvGrpSpPr/>
        <p:nvPr/>
      </p:nvGrpSpPr>
      <p:grpSpPr>
        <a:xfrm>
          <a:off x="0" y="0"/>
          <a:ext cx="0" cy="0"/>
          <a:chOff x="0" y="0"/>
          <a:chExt cx="0" cy="0"/>
        </a:xfrm>
      </p:grpSpPr>
      <p:sp>
        <p:nvSpPr>
          <p:cNvPr id="1085" name="Google Shape;1085;g248d9d2fd69_0_30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6" name="Google Shape;1086;g248d9d2fd69_0_30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87" name="Google Shape;1087;g248d9d2fd69_0_30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2" name="Shape 1092"/>
        <p:cNvGrpSpPr/>
        <p:nvPr/>
      </p:nvGrpSpPr>
      <p:grpSpPr>
        <a:xfrm>
          <a:off x="0" y="0"/>
          <a:ext cx="0" cy="0"/>
          <a:chOff x="0" y="0"/>
          <a:chExt cx="0" cy="0"/>
        </a:xfrm>
      </p:grpSpPr>
      <p:sp>
        <p:nvSpPr>
          <p:cNvPr id="1093" name="Google Shape;1093;g248d9d2fd69_0_15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94" name="Google Shape;1094;g248d9d2fd69_0_1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9" name="Shape 1099"/>
        <p:cNvGrpSpPr/>
        <p:nvPr/>
      </p:nvGrpSpPr>
      <p:grpSpPr>
        <a:xfrm>
          <a:off x="0" y="0"/>
          <a:ext cx="0" cy="0"/>
          <a:chOff x="0" y="0"/>
          <a:chExt cx="0" cy="0"/>
        </a:xfrm>
      </p:grpSpPr>
      <p:sp>
        <p:nvSpPr>
          <p:cNvPr id="1100" name="Google Shape;1100;g282707cdc84_0_40:notes"/>
          <p:cNvSpPr/>
          <p:nvPr>
            <p:ph idx="2" type="sldImg"/>
          </p:nvPr>
        </p:nvSpPr>
        <p:spPr>
          <a:xfrm>
            <a:off x="1143000" y="685800"/>
            <a:ext cx="4573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1" name="Google Shape;1101;g282707cdc84_0_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5" name="Shape 1115"/>
        <p:cNvGrpSpPr/>
        <p:nvPr/>
      </p:nvGrpSpPr>
      <p:grpSpPr>
        <a:xfrm>
          <a:off x="0" y="0"/>
          <a:ext cx="0" cy="0"/>
          <a:chOff x="0" y="0"/>
          <a:chExt cx="0" cy="0"/>
        </a:xfrm>
      </p:grpSpPr>
      <p:sp>
        <p:nvSpPr>
          <p:cNvPr id="1116" name="Google Shape;1116;g248d9d2fd69_0_2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7" name="Google Shape;1117;g248d9d2fd69_0_29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18" name="Google Shape;1118;g248d9d2fd69_0_29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3" name="Shape 1123"/>
        <p:cNvGrpSpPr/>
        <p:nvPr/>
      </p:nvGrpSpPr>
      <p:grpSpPr>
        <a:xfrm>
          <a:off x="0" y="0"/>
          <a:ext cx="0" cy="0"/>
          <a:chOff x="0" y="0"/>
          <a:chExt cx="0" cy="0"/>
        </a:xfrm>
      </p:grpSpPr>
      <p:sp>
        <p:nvSpPr>
          <p:cNvPr id="1124" name="Google Shape;1124;g248d9d2fd69_0_1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25" name="Google Shape;1125;g248d9d2fd69_0_1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0" name="Shape 1130"/>
        <p:cNvGrpSpPr/>
        <p:nvPr/>
      </p:nvGrpSpPr>
      <p:grpSpPr>
        <a:xfrm>
          <a:off x="0" y="0"/>
          <a:ext cx="0" cy="0"/>
          <a:chOff x="0" y="0"/>
          <a:chExt cx="0" cy="0"/>
        </a:xfrm>
      </p:grpSpPr>
      <p:sp>
        <p:nvSpPr>
          <p:cNvPr id="1131" name="Google Shape;1131;g282080d8ece_0_50:notes"/>
          <p:cNvSpPr/>
          <p:nvPr>
            <p:ph idx="2" type="sldImg"/>
          </p:nvPr>
        </p:nvSpPr>
        <p:spPr>
          <a:xfrm>
            <a:off x="1143000" y="685800"/>
            <a:ext cx="4573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2" name="Google Shape;1132;g282080d8ece_0_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2" name="Shape 1142"/>
        <p:cNvGrpSpPr/>
        <p:nvPr/>
      </p:nvGrpSpPr>
      <p:grpSpPr>
        <a:xfrm>
          <a:off x="0" y="0"/>
          <a:ext cx="0" cy="0"/>
          <a:chOff x="0" y="0"/>
          <a:chExt cx="0" cy="0"/>
        </a:xfrm>
      </p:grpSpPr>
      <p:sp>
        <p:nvSpPr>
          <p:cNvPr id="1143" name="Google Shape;1143;g282707cdc84_0_53:notes"/>
          <p:cNvSpPr/>
          <p:nvPr>
            <p:ph idx="2" type="sldImg"/>
          </p:nvPr>
        </p:nvSpPr>
        <p:spPr>
          <a:xfrm>
            <a:off x="1143000" y="685800"/>
            <a:ext cx="4573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4" name="Google Shape;1144;g282707cdc84_0_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7" name="Shape 1157"/>
        <p:cNvGrpSpPr/>
        <p:nvPr/>
      </p:nvGrpSpPr>
      <p:grpSpPr>
        <a:xfrm>
          <a:off x="0" y="0"/>
          <a:ext cx="0" cy="0"/>
          <a:chOff x="0" y="0"/>
          <a:chExt cx="0" cy="0"/>
        </a:xfrm>
      </p:grpSpPr>
      <p:sp>
        <p:nvSpPr>
          <p:cNvPr id="1158" name="Google Shape;1158;g248d9d2fd69_0_38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9" name="Google Shape;1159;g248d9d2fd69_0_38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60" name="Google Shape;1160;g248d9d2fd69_0_38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5" name="Shape 1165"/>
        <p:cNvGrpSpPr/>
        <p:nvPr/>
      </p:nvGrpSpPr>
      <p:grpSpPr>
        <a:xfrm>
          <a:off x="0" y="0"/>
          <a:ext cx="0" cy="0"/>
          <a:chOff x="0" y="0"/>
          <a:chExt cx="0" cy="0"/>
        </a:xfrm>
      </p:grpSpPr>
      <p:sp>
        <p:nvSpPr>
          <p:cNvPr id="1166" name="Google Shape;1166;g248d9d2fd69_0_1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67" name="Google Shape;1167;g248d9d2fd69_0_1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2" name="Shape 1172"/>
        <p:cNvGrpSpPr/>
        <p:nvPr/>
      </p:nvGrpSpPr>
      <p:grpSpPr>
        <a:xfrm>
          <a:off x="0" y="0"/>
          <a:ext cx="0" cy="0"/>
          <a:chOff x="0" y="0"/>
          <a:chExt cx="0" cy="0"/>
        </a:xfrm>
      </p:grpSpPr>
      <p:sp>
        <p:nvSpPr>
          <p:cNvPr id="1173" name="Google Shape;1173;g248d9d2fd69_0_3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4" name="Google Shape;1174;g248d9d2fd69_0_3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75" name="Google Shape;1175;g248d9d2fd69_0_3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81a99ff5b2_0_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4" name="Google Shape;174;g281a99ff5b2_0_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9" name="Shape 1179"/>
        <p:cNvGrpSpPr/>
        <p:nvPr/>
      </p:nvGrpSpPr>
      <p:grpSpPr>
        <a:xfrm>
          <a:off x="0" y="0"/>
          <a:ext cx="0" cy="0"/>
          <a:chOff x="0" y="0"/>
          <a:chExt cx="0" cy="0"/>
        </a:xfrm>
      </p:grpSpPr>
      <p:sp>
        <p:nvSpPr>
          <p:cNvPr id="1180" name="Google Shape;1180;g282707cdc84_0_67:notes"/>
          <p:cNvSpPr/>
          <p:nvPr>
            <p:ph idx="2" type="sldImg"/>
          </p:nvPr>
        </p:nvSpPr>
        <p:spPr>
          <a:xfrm>
            <a:off x="1143000" y="685800"/>
            <a:ext cx="4573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81" name="Google Shape;1181;g282707cdc84_0_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4" name="Shape 1194"/>
        <p:cNvGrpSpPr/>
        <p:nvPr/>
      </p:nvGrpSpPr>
      <p:grpSpPr>
        <a:xfrm>
          <a:off x="0" y="0"/>
          <a:ext cx="0" cy="0"/>
          <a:chOff x="0" y="0"/>
          <a:chExt cx="0" cy="0"/>
        </a:xfrm>
      </p:grpSpPr>
      <p:sp>
        <p:nvSpPr>
          <p:cNvPr id="1195" name="Google Shape;1195;g248d9d2fd69_0_1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96" name="Google Shape;1196;g248d9d2fd69_0_1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1" name="Shape 1201"/>
        <p:cNvGrpSpPr/>
        <p:nvPr/>
      </p:nvGrpSpPr>
      <p:grpSpPr>
        <a:xfrm>
          <a:off x="0" y="0"/>
          <a:ext cx="0" cy="0"/>
          <a:chOff x="0" y="0"/>
          <a:chExt cx="0" cy="0"/>
        </a:xfrm>
      </p:grpSpPr>
      <p:sp>
        <p:nvSpPr>
          <p:cNvPr id="1202" name="Google Shape;1202;g282707cdc84_0_80:notes"/>
          <p:cNvSpPr/>
          <p:nvPr>
            <p:ph idx="2" type="sldImg"/>
          </p:nvPr>
        </p:nvSpPr>
        <p:spPr>
          <a:xfrm>
            <a:off x="1143000" y="685800"/>
            <a:ext cx="4573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03" name="Google Shape;1203;g282707cdc84_0_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6" name="Shape 1216"/>
        <p:cNvGrpSpPr/>
        <p:nvPr/>
      </p:nvGrpSpPr>
      <p:grpSpPr>
        <a:xfrm>
          <a:off x="0" y="0"/>
          <a:ext cx="0" cy="0"/>
          <a:chOff x="0" y="0"/>
          <a:chExt cx="0" cy="0"/>
        </a:xfrm>
      </p:grpSpPr>
      <p:sp>
        <p:nvSpPr>
          <p:cNvPr id="1217" name="Google Shape;1217;g248d9d2fd69_0_2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8" name="Google Shape;1218;g248d9d2fd69_0_28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19" name="Google Shape;1219;g248d9d2fd69_0_28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3" name="Shape 1223"/>
        <p:cNvGrpSpPr/>
        <p:nvPr/>
      </p:nvGrpSpPr>
      <p:grpSpPr>
        <a:xfrm>
          <a:off x="0" y="0"/>
          <a:ext cx="0" cy="0"/>
          <a:chOff x="0" y="0"/>
          <a:chExt cx="0" cy="0"/>
        </a:xfrm>
      </p:grpSpPr>
      <p:sp>
        <p:nvSpPr>
          <p:cNvPr id="1224" name="Google Shape;1224;g248d9d2fd69_0_1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25" name="Google Shape;1225;g248d9d2fd69_0_1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0" name="Shape 1230"/>
        <p:cNvGrpSpPr/>
        <p:nvPr/>
      </p:nvGrpSpPr>
      <p:grpSpPr>
        <a:xfrm>
          <a:off x="0" y="0"/>
          <a:ext cx="0" cy="0"/>
          <a:chOff x="0" y="0"/>
          <a:chExt cx="0" cy="0"/>
        </a:xfrm>
      </p:grpSpPr>
      <p:sp>
        <p:nvSpPr>
          <p:cNvPr id="1231" name="Google Shape;1231;g282707cdc84_0_93:notes"/>
          <p:cNvSpPr/>
          <p:nvPr>
            <p:ph idx="2" type="sldImg"/>
          </p:nvPr>
        </p:nvSpPr>
        <p:spPr>
          <a:xfrm>
            <a:off x="1143000" y="685800"/>
            <a:ext cx="4573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2" name="Google Shape;1232;g282707cdc84_0_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5" name="Shape 1245"/>
        <p:cNvGrpSpPr/>
        <p:nvPr/>
      </p:nvGrpSpPr>
      <p:grpSpPr>
        <a:xfrm>
          <a:off x="0" y="0"/>
          <a:ext cx="0" cy="0"/>
          <a:chOff x="0" y="0"/>
          <a:chExt cx="0" cy="0"/>
        </a:xfrm>
      </p:grpSpPr>
      <p:sp>
        <p:nvSpPr>
          <p:cNvPr id="1246" name="Google Shape;1246;g248d9d2fd69_0_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47" name="Google Shape;1247;g248d9d2fd69_0_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2" name="Shape 1252"/>
        <p:cNvGrpSpPr/>
        <p:nvPr/>
      </p:nvGrpSpPr>
      <p:grpSpPr>
        <a:xfrm>
          <a:off x="0" y="0"/>
          <a:ext cx="0" cy="0"/>
          <a:chOff x="0" y="0"/>
          <a:chExt cx="0" cy="0"/>
        </a:xfrm>
      </p:grpSpPr>
      <p:sp>
        <p:nvSpPr>
          <p:cNvPr id="1253" name="Google Shape;1253;g248d9d2fd69_0_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4" name="Google Shape;1254;g248d9d2fd69_0_6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55" name="Google Shape;1255;g248d9d2fd69_0_6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0" name="Shape 1260"/>
        <p:cNvGrpSpPr/>
        <p:nvPr/>
      </p:nvGrpSpPr>
      <p:grpSpPr>
        <a:xfrm>
          <a:off x="0" y="0"/>
          <a:ext cx="0" cy="0"/>
          <a:chOff x="0" y="0"/>
          <a:chExt cx="0" cy="0"/>
        </a:xfrm>
      </p:grpSpPr>
      <p:sp>
        <p:nvSpPr>
          <p:cNvPr id="1261" name="Google Shape;1261;g248d9d2fd69_0_7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62" name="Google Shape;1262;g248d9d2fd69_0_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7" name="Shape 1267"/>
        <p:cNvGrpSpPr/>
        <p:nvPr/>
      </p:nvGrpSpPr>
      <p:grpSpPr>
        <a:xfrm>
          <a:off x="0" y="0"/>
          <a:ext cx="0" cy="0"/>
          <a:chOff x="0" y="0"/>
          <a:chExt cx="0" cy="0"/>
        </a:xfrm>
      </p:grpSpPr>
      <p:sp>
        <p:nvSpPr>
          <p:cNvPr id="1268" name="Google Shape;1268;g282080d8ece_0_61:notes"/>
          <p:cNvSpPr/>
          <p:nvPr>
            <p:ph idx="2" type="sldImg"/>
          </p:nvPr>
        </p:nvSpPr>
        <p:spPr>
          <a:xfrm>
            <a:off x="1143000" y="685800"/>
            <a:ext cx="4573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69" name="Google Shape;1269;g282080d8ece_0_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81a99ff5b2_0_7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3" name="Google Shape;183;g281a99ff5b2_0_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9" name="Shape 1279"/>
        <p:cNvGrpSpPr/>
        <p:nvPr/>
      </p:nvGrpSpPr>
      <p:grpSpPr>
        <a:xfrm>
          <a:off x="0" y="0"/>
          <a:ext cx="0" cy="0"/>
          <a:chOff x="0" y="0"/>
          <a:chExt cx="0" cy="0"/>
        </a:xfrm>
      </p:grpSpPr>
      <p:sp>
        <p:nvSpPr>
          <p:cNvPr id="1280" name="Google Shape;1280;g282707cdc84_0_106:notes"/>
          <p:cNvSpPr/>
          <p:nvPr>
            <p:ph idx="2" type="sldImg"/>
          </p:nvPr>
        </p:nvSpPr>
        <p:spPr>
          <a:xfrm>
            <a:off x="1143000" y="685800"/>
            <a:ext cx="4573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1" name="Google Shape;1281;g282707cdc84_0_1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3" name="Shape 1293"/>
        <p:cNvGrpSpPr/>
        <p:nvPr/>
      </p:nvGrpSpPr>
      <p:grpSpPr>
        <a:xfrm>
          <a:off x="0" y="0"/>
          <a:ext cx="0" cy="0"/>
          <a:chOff x="0" y="0"/>
          <a:chExt cx="0" cy="0"/>
        </a:xfrm>
      </p:grpSpPr>
      <p:sp>
        <p:nvSpPr>
          <p:cNvPr id="1294" name="Google Shape;1294;g248d9d2fd69_0_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5" name="Google Shape;1295;g248d9d2fd69_0_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96" name="Google Shape;1296;g248d9d2fd69_0_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1" name="Shape 1301"/>
        <p:cNvGrpSpPr/>
        <p:nvPr/>
      </p:nvGrpSpPr>
      <p:grpSpPr>
        <a:xfrm>
          <a:off x="0" y="0"/>
          <a:ext cx="0" cy="0"/>
          <a:chOff x="0" y="0"/>
          <a:chExt cx="0" cy="0"/>
        </a:xfrm>
      </p:grpSpPr>
      <p:sp>
        <p:nvSpPr>
          <p:cNvPr id="1302" name="Google Shape;1302;g248d9d2fd69_0_1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03" name="Google Shape;1303;g248d9d2fd69_0_1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8" name="Shape 1308"/>
        <p:cNvGrpSpPr/>
        <p:nvPr/>
      </p:nvGrpSpPr>
      <p:grpSpPr>
        <a:xfrm>
          <a:off x="0" y="0"/>
          <a:ext cx="0" cy="0"/>
          <a:chOff x="0" y="0"/>
          <a:chExt cx="0" cy="0"/>
        </a:xfrm>
      </p:grpSpPr>
      <p:sp>
        <p:nvSpPr>
          <p:cNvPr id="1309" name="Google Shape;1309;g39c7c7be935_0_27:notes"/>
          <p:cNvSpPr/>
          <p:nvPr>
            <p:ph idx="2" type="sldImg"/>
          </p:nvPr>
        </p:nvSpPr>
        <p:spPr>
          <a:xfrm>
            <a:off x="1143000" y="685800"/>
            <a:ext cx="4573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10" name="Google Shape;1310;g39c7c7be935_0_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2" name="Shape 1322"/>
        <p:cNvGrpSpPr/>
        <p:nvPr/>
      </p:nvGrpSpPr>
      <p:grpSpPr>
        <a:xfrm>
          <a:off x="0" y="0"/>
          <a:ext cx="0" cy="0"/>
          <a:chOff x="0" y="0"/>
          <a:chExt cx="0" cy="0"/>
        </a:xfrm>
      </p:grpSpPr>
      <p:sp>
        <p:nvSpPr>
          <p:cNvPr id="1323" name="Google Shape;1323;g39c7c7be935_0_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24" name="Google Shape;1324;g39c7c7be935_0_5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5" name="Google Shape;1325;g39c7c7be935_0_5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0" name="Shape 1330"/>
        <p:cNvGrpSpPr/>
        <p:nvPr/>
      </p:nvGrpSpPr>
      <p:grpSpPr>
        <a:xfrm>
          <a:off x="0" y="0"/>
          <a:ext cx="0" cy="0"/>
          <a:chOff x="0" y="0"/>
          <a:chExt cx="0" cy="0"/>
        </a:xfrm>
      </p:grpSpPr>
      <p:sp>
        <p:nvSpPr>
          <p:cNvPr id="1331" name="Google Shape;1331;g39c7c7be935_0_5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32" name="Google Shape;1332;g39c7c7be935_0_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7" name="Shape 1337"/>
        <p:cNvGrpSpPr/>
        <p:nvPr/>
      </p:nvGrpSpPr>
      <p:grpSpPr>
        <a:xfrm>
          <a:off x="0" y="0"/>
          <a:ext cx="0" cy="0"/>
          <a:chOff x="0" y="0"/>
          <a:chExt cx="0" cy="0"/>
        </a:xfrm>
      </p:grpSpPr>
      <p:sp>
        <p:nvSpPr>
          <p:cNvPr id="1338" name="Google Shape;1338;g282707cdc84_0_199:notes"/>
          <p:cNvSpPr/>
          <p:nvPr>
            <p:ph idx="2" type="sldImg"/>
          </p:nvPr>
        </p:nvSpPr>
        <p:spPr>
          <a:xfrm>
            <a:off x="1143000" y="685800"/>
            <a:ext cx="4573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9" name="Google Shape;1339;g282707cdc84_0_1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4" name="Shape 1354"/>
        <p:cNvGrpSpPr/>
        <p:nvPr/>
      </p:nvGrpSpPr>
      <p:grpSpPr>
        <a:xfrm>
          <a:off x="0" y="0"/>
          <a:ext cx="0" cy="0"/>
          <a:chOff x="0" y="0"/>
          <a:chExt cx="0" cy="0"/>
        </a:xfrm>
      </p:grpSpPr>
      <p:sp>
        <p:nvSpPr>
          <p:cNvPr id="1355" name="Google Shape;1355;g248d9d2fd69_0_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6" name="Google Shape;1356;g248d9d2fd69_0_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57" name="Google Shape;1357;g248d9d2fd69_0_2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2" name="Shape 1362"/>
        <p:cNvGrpSpPr/>
        <p:nvPr/>
      </p:nvGrpSpPr>
      <p:grpSpPr>
        <a:xfrm>
          <a:off x="0" y="0"/>
          <a:ext cx="0" cy="0"/>
          <a:chOff x="0" y="0"/>
          <a:chExt cx="0" cy="0"/>
        </a:xfrm>
      </p:grpSpPr>
      <p:sp>
        <p:nvSpPr>
          <p:cNvPr id="1363" name="Google Shape;1363;g248d9d2fd69_0_1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64" name="Google Shape;1364;g248d9d2fd69_0_1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9" name="Shape 1369"/>
        <p:cNvGrpSpPr/>
        <p:nvPr/>
      </p:nvGrpSpPr>
      <p:grpSpPr>
        <a:xfrm>
          <a:off x="0" y="0"/>
          <a:ext cx="0" cy="0"/>
          <a:chOff x="0" y="0"/>
          <a:chExt cx="0" cy="0"/>
        </a:xfrm>
      </p:grpSpPr>
      <p:sp>
        <p:nvSpPr>
          <p:cNvPr id="1370" name="Google Shape;1370;g3b8fb320046_0_55:notes"/>
          <p:cNvSpPr/>
          <p:nvPr>
            <p:ph idx="2" type="sldImg"/>
          </p:nvPr>
        </p:nvSpPr>
        <p:spPr>
          <a:xfrm>
            <a:off x="1143000" y="685800"/>
            <a:ext cx="4573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1" name="Google Shape;1371;g3b8fb320046_0_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3e2c2f34d7a_1_1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3e2c2f34d7a_1_1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1" name="Google Shape;191;g3e2c2f34d7a_1_11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5" name="Shape 1385"/>
        <p:cNvGrpSpPr/>
        <p:nvPr/>
      </p:nvGrpSpPr>
      <p:grpSpPr>
        <a:xfrm>
          <a:off x="0" y="0"/>
          <a:ext cx="0" cy="0"/>
          <a:chOff x="0" y="0"/>
          <a:chExt cx="0" cy="0"/>
        </a:xfrm>
      </p:grpSpPr>
      <p:sp>
        <p:nvSpPr>
          <p:cNvPr id="1386" name="Google Shape;1386;g3b8fb320046_0_7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87" name="Google Shape;1387;g3b8fb320046_0_7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8" name="Google Shape;1388;g3b8fb320046_0_7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1" name="Shape 1391"/>
        <p:cNvGrpSpPr/>
        <p:nvPr/>
      </p:nvGrpSpPr>
      <p:grpSpPr>
        <a:xfrm>
          <a:off x="0" y="0"/>
          <a:ext cx="0" cy="0"/>
          <a:chOff x="0" y="0"/>
          <a:chExt cx="0" cy="0"/>
        </a:xfrm>
      </p:grpSpPr>
      <p:sp>
        <p:nvSpPr>
          <p:cNvPr id="1392" name="Google Shape;1392;g3b8fb320046_0_7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93" name="Google Shape;1393;g3b8fb320046_0_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8" name="Shape 1398"/>
        <p:cNvGrpSpPr/>
        <p:nvPr/>
      </p:nvGrpSpPr>
      <p:grpSpPr>
        <a:xfrm>
          <a:off x="0" y="0"/>
          <a:ext cx="0" cy="0"/>
          <a:chOff x="0" y="0"/>
          <a:chExt cx="0" cy="0"/>
        </a:xfrm>
      </p:grpSpPr>
      <p:sp>
        <p:nvSpPr>
          <p:cNvPr id="1399" name="Google Shape;1399;g39c7c7be935_0_65:notes"/>
          <p:cNvSpPr/>
          <p:nvPr>
            <p:ph idx="2" type="sldImg"/>
          </p:nvPr>
        </p:nvSpPr>
        <p:spPr>
          <a:xfrm>
            <a:off x="1143000" y="685800"/>
            <a:ext cx="4573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00" name="Google Shape;1400;g39c7c7be935_0_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3" name="Shape 1413"/>
        <p:cNvGrpSpPr/>
        <p:nvPr/>
      </p:nvGrpSpPr>
      <p:grpSpPr>
        <a:xfrm>
          <a:off x="0" y="0"/>
          <a:ext cx="0" cy="0"/>
          <a:chOff x="0" y="0"/>
          <a:chExt cx="0" cy="0"/>
        </a:xfrm>
      </p:grpSpPr>
      <p:sp>
        <p:nvSpPr>
          <p:cNvPr id="1414" name="Google Shape;1414;g39c7c7be935_0_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15" name="Google Shape;1415;g39c7c7be935_0_8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6" name="Google Shape;1416;g39c7c7be935_0_8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1" name="Shape 1421"/>
        <p:cNvGrpSpPr/>
        <p:nvPr/>
      </p:nvGrpSpPr>
      <p:grpSpPr>
        <a:xfrm>
          <a:off x="0" y="0"/>
          <a:ext cx="0" cy="0"/>
          <a:chOff x="0" y="0"/>
          <a:chExt cx="0" cy="0"/>
        </a:xfrm>
      </p:grpSpPr>
      <p:sp>
        <p:nvSpPr>
          <p:cNvPr id="1422" name="Google Shape;1422;g39c7c7be935_0_8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23" name="Google Shape;1423;g39c7c7be935_0_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8" name="Shape 1428"/>
        <p:cNvGrpSpPr/>
        <p:nvPr/>
      </p:nvGrpSpPr>
      <p:grpSpPr>
        <a:xfrm>
          <a:off x="0" y="0"/>
          <a:ext cx="0" cy="0"/>
          <a:chOff x="0" y="0"/>
          <a:chExt cx="0" cy="0"/>
        </a:xfrm>
      </p:grpSpPr>
      <p:sp>
        <p:nvSpPr>
          <p:cNvPr id="1429" name="Google Shape;1429;g282707cdc84_0_133:notes"/>
          <p:cNvSpPr/>
          <p:nvPr>
            <p:ph idx="2" type="sldImg"/>
          </p:nvPr>
        </p:nvSpPr>
        <p:spPr>
          <a:xfrm>
            <a:off x="1143000" y="685800"/>
            <a:ext cx="4573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30" name="Google Shape;1430;g282707cdc84_0_1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3" name="Shape 1443"/>
        <p:cNvGrpSpPr/>
        <p:nvPr/>
      </p:nvGrpSpPr>
      <p:grpSpPr>
        <a:xfrm>
          <a:off x="0" y="0"/>
          <a:ext cx="0" cy="0"/>
          <a:chOff x="0" y="0"/>
          <a:chExt cx="0" cy="0"/>
        </a:xfrm>
      </p:grpSpPr>
      <p:sp>
        <p:nvSpPr>
          <p:cNvPr id="1444" name="Google Shape;1444;g248d9d2fd69_0_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5" name="Google Shape;1445;g248d9d2fd69_0_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46" name="Google Shape;1446;g248d9d2fd69_0_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1" name="Shape 1451"/>
        <p:cNvGrpSpPr/>
        <p:nvPr/>
      </p:nvGrpSpPr>
      <p:grpSpPr>
        <a:xfrm>
          <a:off x="0" y="0"/>
          <a:ext cx="0" cy="0"/>
          <a:chOff x="0" y="0"/>
          <a:chExt cx="0" cy="0"/>
        </a:xfrm>
      </p:grpSpPr>
      <p:sp>
        <p:nvSpPr>
          <p:cNvPr id="1452" name="Google Shape;1452;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53" name="Google Shape;1453;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8" name="Shape 1458"/>
        <p:cNvGrpSpPr/>
        <p:nvPr/>
      </p:nvGrpSpPr>
      <p:grpSpPr>
        <a:xfrm>
          <a:off x="0" y="0"/>
          <a:ext cx="0" cy="0"/>
          <a:chOff x="0" y="0"/>
          <a:chExt cx="0" cy="0"/>
        </a:xfrm>
      </p:grpSpPr>
      <p:sp>
        <p:nvSpPr>
          <p:cNvPr id="1459" name="Google Shape;1459;g282707cdc84_0_216:notes"/>
          <p:cNvSpPr/>
          <p:nvPr>
            <p:ph idx="2" type="sldImg"/>
          </p:nvPr>
        </p:nvSpPr>
        <p:spPr>
          <a:xfrm>
            <a:off x="1143000" y="685800"/>
            <a:ext cx="4573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60" name="Google Shape;1460;g282707cdc84_0_2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4" name="Shape 1474"/>
        <p:cNvGrpSpPr/>
        <p:nvPr/>
      </p:nvGrpSpPr>
      <p:grpSpPr>
        <a:xfrm>
          <a:off x="0" y="0"/>
          <a:ext cx="0" cy="0"/>
          <a:chOff x="0" y="0"/>
          <a:chExt cx="0" cy="0"/>
        </a:xfrm>
      </p:grpSpPr>
      <p:sp>
        <p:nvSpPr>
          <p:cNvPr id="1475" name="Google Shape;1475;g248d9d2fd69_0_4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6" name="Google Shape;1476;g248d9d2fd69_0_46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77" name="Google Shape;1477;g248d9d2fd69_0_46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7" name="Google Shape;197;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2" name="Shape 1482"/>
        <p:cNvGrpSpPr/>
        <p:nvPr/>
      </p:nvGrpSpPr>
      <p:grpSpPr>
        <a:xfrm>
          <a:off x="0" y="0"/>
          <a:ext cx="0" cy="0"/>
          <a:chOff x="0" y="0"/>
          <a:chExt cx="0" cy="0"/>
        </a:xfrm>
      </p:grpSpPr>
      <p:sp>
        <p:nvSpPr>
          <p:cNvPr id="1483" name="Google Shape;1483;g248d9d2fd69_0_1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84" name="Google Shape;1484;g248d9d2fd69_0_1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9" name="Shape 1489"/>
        <p:cNvGrpSpPr/>
        <p:nvPr/>
      </p:nvGrpSpPr>
      <p:grpSpPr>
        <a:xfrm>
          <a:off x="0" y="0"/>
          <a:ext cx="0" cy="0"/>
          <a:chOff x="0" y="0"/>
          <a:chExt cx="0" cy="0"/>
        </a:xfrm>
      </p:grpSpPr>
      <p:sp>
        <p:nvSpPr>
          <p:cNvPr id="1490" name="Google Shape;1490;g282707cdc84_0_146:notes"/>
          <p:cNvSpPr/>
          <p:nvPr>
            <p:ph idx="2" type="sldImg"/>
          </p:nvPr>
        </p:nvSpPr>
        <p:spPr>
          <a:xfrm>
            <a:off x="1143000" y="685800"/>
            <a:ext cx="4573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91" name="Google Shape;1491;g282707cdc84_0_1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4" name="Shape 1504"/>
        <p:cNvGrpSpPr/>
        <p:nvPr/>
      </p:nvGrpSpPr>
      <p:grpSpPr>
        <a:xfrm>
          <a:off x="0" y="0"/>
          <a:ext cx="0" cy="0"/>
          <a:chOff x="0" y="0"/>
          <a:chExt cx="0" cy="0"/>
        </a:xfrm>
      </p:grpSpPr>
      <p:sp>
        <p:nvSpPr>
          <p:cNvPr id="1505" name="Google Shape;1505;g248d9d2fd69_0_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6" name="Google Shape;1506;g248d9d2fd69_0_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07" name="Google Shape;1507;g248d9d2fd69_0_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2" name="Shape 1512"/>
        <p:cNvGrpSpPr/>
        <p:nvPr/>
      </p:nvGrpSpPr>
      <p:grpSpPr>
        <a:xfrm>
          <a:off x="0" y="0"/>
          <a:ext cx="0" cy="0"/>
          <a:chOff x="0" y="0"/>
          <a:chExt cx="0" cy="0"/>
        </a:xfrm>
      </p:grpSpPr>
      <p:sp>
        <p:nvSpPr>
          <p:cNvPr id="1513" name="Google Shape;1513;g248d9d2fd69_0_1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14" name="Google Shape;1514;g248d9d2fd69_0_1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9" name="Shape 1519"/>
        <p:cNvGrpSpPr/>
        <p:nvPr/>
      </p:nvGrpSpPr>
      <p:grpSpPr>
        <a:xfrm>
          <a:off x="0" y="0"/>
          <a:ext cx="0" cy="0"/>
          <a:chOff x="0" y="0"/>
          <a:chExt cx="0" cy="0"/>
        </a:xfrm>
      </p:grpSpPr>
      <p:sp>
        <p:nvSpPr>
          <p:cNvPr id="1520" name="Google Shape;1520;g282707cdc84_0_159:notes"/>
          <p:cNvSpPr/>
          <p:nvPr>
            <p:ph idx="2" type="sldImg"/>
          </p:nvPr>
        </p:nvSpPr>
        <p:spPr>
          <a:xfrm>
            <a:off x="1143000" y="685800"/>
            <a:ext cx="4573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21" name="Google Shape;1521;g282707cdc84_0_1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4" name="Shape 1534"/>
        <p:cNvGrpSpPr/>
        <p:nvPr/>
      </p:nvGrpSpPr>
      <p:grpSpPr>
        <a:xfrm>
          <a:off x="0" y="0"/>
          <a:ext cx="0" cy="0"/>
          <a:chOff x="0" y="0"/>
          <a:chExt cx="0" cy="0"/>
        </a:xfrm>
      </p:grpSpPr>
      <p:sp>
        <p:nvSpPr>
          <p:cNvPr id="1535" name="Google Shape;1535;g248d9d2fd69_0_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6" name="Google Shape;1536;g248d9d2fd69_0_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37" name="Google Shape;1537;g248d9d2fd69_0_5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2" name="Shape 1542"/>
        <p:cNvGrpSpPr/>
        <p:nvPr/>
      </p:nvGrpSpPr>
      <p:grpSpPr>
        <a:xfrm>
          <a:off x="0" y="0"/>
          <a:ext cx="0" cy="0"/>
          <a:chOff x="0" y="0"/>
          <a:chExt cx="0" cy="0"/>
        </a:xfrm>
      </p:grpSpPr>
      <p:sp>
        <p:nvSpPr>
          <p:cNvPr id="1543" name="Google Shape;1543;g248d9d2fd69_0_10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44" name="Google Shape;1544;g248d9d2fd69_0_10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9" name="Shape 1549"/>
        <p:cNvGrpSpPr/>
        <p:nvPr/>
      </p:nvGrpSpPr>
      <p:grpSpPr>
        <a:xfrm>
          <a:off x="0" y="0"/>
          <a:ext cx="0" cy="0"/>
          <a:chOff x="0" y="0"/>
          <a:chExt cx="0" cy="0"/>
        </a:xfrm>
      </p:grpSpPr>
      <p:sp>
        <p:nvSpPr>
          <p:cNvPr id="1550" name="Google Shape;1550;g282707cdc84_0_172:notes"/>
          <p:cNvSpPr/>
          <p:nvPr>
            <p:ph idx="2" type="sldImg"/>
          </p:nvPr>
        </p:nvSpPr>
        <p:spPr>
          <a:xfrm>
            <a:off x="1143000" y="685800"/>
            <a:ext cx="4573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51" name="Google Shape;1551;g282707cdc84_0_1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4" name="Shape 1564"/>
        <p:cNvGrpSpPr/>
        <p:nvPr/>
      </p:nvGrpSpPr>
      <p:grpSpPr>
        <a:xfrm>
          <a:off x="0" y="0"/>
          <a:ext cx="0" cy="0"/>
          <a:chOff x="0" y="0"/>
          <a:chExt cx="0" cy="0"/>
        </a:xfrm>
      </p:grpSpPr>
      <p:sp>
        <p:nvSpPr>
          <p:cNvPr id="1565" name="Google Shape;1565;g248d9d2fd69_0_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6" name="Google Shape;1566;g248d9d2fd69_0_5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67" name="Google Shape;1567;g248d9d2fd69_0_5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2" name="Shape 1572"/>
        <p:cNvGrpSpPr/>
        <p:nvPr/>
      </p:nvGrpSpPr>
      <p:grpSpPr>
        <a:xfrm>
          <a:off x="0" y="0"/>
          <a:ext cx="0" cy="0"/>
          <a:chOff x="0" y="0"/>
          <a:chExt cx="0" cy="0"/>
        </a:xfrm>
      </p:grpSpPr>
      <p:sp>
        <p:nvSpPr>
          <p:cNvPr id="1573" name="Google Shape;1573;g248d9d2fd69_0_9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74" name="Google Shape;1574;g248d9d2fd69_0_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6" name="Google Shape;226;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9" name="Shape 1579"/>
        <p:cNvGrpSpPr/>
        <p:nvPr/>
      </p:nvGrpSpPr>
      <p:grpSpPr>
        <a:xfrm>
          <a:off x="0" y="0"/>
          <a:ext cx="0" cy="0"/>
          <a:chOff x="0" y="0"/>
          <a:chExt cx="0" cy="0"/>
        </a:xfrm>
      </p:grpSpPr>
      <p:sp>
        <p:nvSpPr>
          <p:cNvPr id="1580" name="Google Shape;1580;g282707cdc84_0_185:notes"/>
          <p:cNvSpPr/>
          <p:nvPr>
            <p:ph idx="2" type="sldImg"/>
          </p:nvPr>
        </p:nvSpPr>
        <p:spPr>
          <a:xfrm>
            <a:off x="1143000" y="685800"/>
            <a:ext cx="4573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1" name="Google Shape;1581;g282707cdc84_0_1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4" name="Shape 1594"/>
        <p:cNvGrpSpPr/>
        <p:nvPr/>
      </p:nvGrpSpPr>
      <p:grpSpPr>
        <a:xfrm>
          <a:off x="0" y="0"/>
          <a:ext cx="0" cy="0"/>
          <a:chOff x="0" y="0"/>
          <a:chExt cx="0" cy="0"/>
        </a:xfrm>
      </p:grpSpPr>
      <p:sp>
        <p:nvSpPr>
          <p:cNvPr id="1595" name="Google Shape;1595;g248d9d2fd69_0_8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96" name="Google Shape;1596;g248d9d2fd69_0_8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3e2c2f34d7a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3e2c2f34d7a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6" name="Google Shape;256;g3e2c2f34d7a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3e2c2f34d7a_0_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3e2c2f34d7a_0_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4" name="Google Shape;264;g3e2c2f34d7a_0_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3e2c2f34d7a_0_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3e2c2f34d7a_0_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0" name="Google Shape;270;g3e2c2f34d7a_0_1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3e2c2f34d7a_0_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3e2c2f34d7a_0_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6" name="Google Shape;276;g3e2c2f34d7a_0_1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2" name="Google Shape;92;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3e2c2f34d7a_0_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3e2c2f34d7a_0_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2" name="Google Shape;282;g3e2c2f34d7a_0_2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3e2c2f34d7a_1_1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3e2c2f34d7a_1_19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8" name="Google Shape;288;g3e2c2f34d7a_1_19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3e2c2f34d7a_1_1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3e2c2f34d7a_1_19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 name="Google Shape;295;g3e2c2f34d7a_1_19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9:notes"/>
          <p:cNvSpPr/>
          <p:nvPr>
            <p:ph idx="2" type="sldImg"/>
          </p:nvPr>
        </p:nvSpPr>
        <p:spPr>
          <a:xfrm>
            <a:off x="1143000" y="685800"/>
            <a:ext cx="4573588"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1" name="Google Shape;301;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82080d9322_0_17:notes"/>
          <p:cNvSpPr/>
          <p:nvPr>
            <p:ph idx="2" type="sldImg"/>
          </p:nvPr>
        </p:nvSpPr>
        <p:spPr>
          <a:xfrm>
            <a:off x="1143000" y="685800"/>
            <a:ext cx="4573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2" name="Google Shape;312;g282080d9322_0_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248d9d2fd69_0_5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7" name="Google Shape;327;g248d9d2fd69_0_5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8" name="Google Shape;328;g248d9d2fd69_0_5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48d9d2fd69_0_2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5" name="Google Shape;335;g248d9d2fd69_0_2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82080d9322_0_32:notes"/>
          <p:cNvSpPr/>
          <p:nvPr>
            <p:ph idx="2" type="sldImg"/>
          </p:nvPr>
        </p:nvSpPr>
        <p:spPr>
          <a:xfrm>
            <a:off x="1143000" y="685800"/>
            <a:ext cx="4573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2" name="Google Shape;342;g282080d9322_0_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248d9d2fd69_0_5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7" name="Google Shape;357;g248d9d2fd69_0_5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8" name="Google Shape;358;g248d9d2fd69_0_5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248d9d2fd69_0_27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5" name="Google Shape;365;g248d9d2fd69_0_2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1" name="Google Shape;101;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282080d9322_0_47:notes"/>
          <p:cNvSpPr/>
          <p:nvPr>
            <p:ph idx="2" type="sldImg"/>
          </p:nvPr>
        </p:nvSpPr>
        <p:spPr>
          <a:xfrm>
            <a:off x="1143000" y="685800"/>
            <a:ext cx="4573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2" name="Google Shape;372;g282080d9322_0_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248d9d2fd69_0_4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7" name="Google Shape;387;g248d9d2fd69_0_45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8" name="Google Shape;388;g248d9d2fd69_0_45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248d9d2fd69_0_26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5" name="Google Shape;395;g248d9d2fd69_0_2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282080d9322_0_60:notes"/>
          <p:cNvSpPr/>
          <p:nvPr>
            <p:ph idx="2" type="sldImg"/>
          </p:nvPr>
        </p:nvSpPr>
        <p:spPr>
          <a:xfrm>
            <a:off x="1143000" y="685800"/>
            <a:ext cx="4573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2" name="Google Shape;402;g282080d9322_0_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248d9d2fd69_0_4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7" name="Google Shape;417;g248d9d2fd69_0_44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8" name="Google Shape;418;g248d9d2fd69_0_44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248d9d2fd69_0_26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5" name="Google Shape;425;g248d9d2fd69_0_2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282080d9322_0_73:notes"/>
          <p:cNvSpPr/>
          <p:nvPr>
            <p:ph idx="2" type="sldImg"/>
          </p:nvPr>
        </p:nvSpPr>
        <p:spPr>
          <a:xfrm>
            <a:off x="1143000" y="685800"/>
            <a:ext cx="4573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2" name="Google Shape;432;g282080d9322_0_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248d9d2fd69_0_3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7" name="Google Shape;447;g248d9d2fd69_0_36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8" name="Google Shape;448;g248d9d2fd69_0_36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248d9d2fd69_0_25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5" name="Google Shape;455;g248d9d2fd69_0_2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282080d9322_0_86:notes"/>
          <p:cNvSpPr/>
          <p:nvPr>
            <p:ph idx="2" type="sldImg"/>
          </p:nvPr>
        </p:nvSpPr>
        <p:spPr>
          <a:xfrm>
            <a:off x="1143000" y="685800"/>
            <a:ext cx="4573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2" name="Google Shape;462;g282080d9322_0_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281a99ff5b2_0_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0" name="Google Shape;110;g281a99ff5b2_0_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248d9d2fd69_0_3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7" name="Google Shape;477;g248d9d2fd69_0_35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8" name="Google Shape;478;g248d9d2fd69_0_35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248d9d2fd69_0_2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5" name="Google Shape;485;g248d9d2fd69_0_2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282080d8ece_0_17:notes"/>
          <p:cNvSpPr/>
          <p:nvPr>
            <p:ph idx="2" type="sldImg"/>
          </p:nvPr>
        </p:nvSpPr>
        <p:spPr>
          <a:xfrm>
            <a:off x="1143000" y="685800"/>
            <a:ext cx="4573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2" name="Google Shape;492;g282080d8ece_0_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282080d9322_0_112:notes"/>
          <p:cNvSpPr/>
          <p:nvPr>
            <p:ph idx="2" type="sldImg"/>
          </p:nvPr>
        </p:nvSpPr>
        <p:spPr>
          <a:xfrm>
            <a:off x="1143000" y="685800"/>
            <a:ext cx="4573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3" name="Google Shape;503;g282080d9322_0_1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248d9d2fd69_0_2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8" name="Google Shape;518;g248d9d2fd69_0_2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282080d9322_0_126:notes"/>
          <p:cNvSpPr/>
          <p:nvPr>
            <p:ph idx="2" type="sldImg"/>
          </p:nvPr>
        </p:nvSpPr>
        <p:spPr>
          <a:xfrm>
            <a:off x="1143000" y="685800"/>
            <a:ext cx="4573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5" name="Google Shape;525;g282080d9322_0_1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248d9d2fd69_0_2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0" name="Google Shape;540;g248d9d2fd69_0_2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282080d9322_0_139:notes"/>
          <p:cNvSpPr/>
          <p:nvPr>
            <p:ph idx="2" type="sldImg"/>
          </p:nvPr>
        </p:nvSpPr>
        <p:spPr>
          <a:xfrm>
            <a:off x="1143000" y="685800"/>
            <a:ext cx="4573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7" name="Google Shape;547;g282080d9322_0_1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248d9d2fd69_0_5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3" name="Google Shape;563;g248d9d2fd69_0_50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4" name="Google Shape;564;g248d9d2fd69_0_50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248d9d2fd69_0_2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1" name="Google Shape;571;g248d9d2fd69_0_2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81a99ff5b2_0_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8" name="Google Shape;118;g281a99ff5b2_0_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39c7c7be935_0_0:notes"/>
          <p:cNvSpPr/>
          <p:nvPr>
            <p:ph idx="2" type="sldImg"/>
          </p:nvPr>
        </p:nvSpPr>
        <p:spPr>
          <a:xfrm>
            <a:off x="1143000" y="685800"/>
            <a:ext cx="4573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8" name="Google Shape;578;g39c7c7be935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39c7c7be935_0_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93" name="Google Shape;593;g39c7c7be935_0_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4" name="Google Shape;594;g39c7c7be935_0_1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39c7c7be935_0_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9" name="Google Shape;599;g39c7c7be935_0_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282080d9322_0_152:notes"/>
          <p:cNvSpPr/>
          <p:nvPr>
            <p:ph idx="2" type="sldImg"/>
          </p:nvPr>
        </p:nvSpPr>
        <p:spPr>
          <a:xfrm>
            <a:off x="1143000" y="685800"/>
            <a:ext cx="4573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6" name="Google Shape;606;g282080d9322_0_1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248d9d2fd69_0_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2" name="Google Shape;622;g248d9d2fd69_0_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3" name="Google Shape;623;g248d9d2fd69_0_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248d9d2fd69_0_2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8" name="Google Shape;628;g248d9d2fd69_0_2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282080d9322_0_165:notes"/>
          <p:cNvSpPr/>
          <p:nvPr>
            <p:ph idx="2" type="sldImg"/>
          </p:nvPr>
        </p:nvSpPr>
        <p:spPr>
          <a:xfrm>
            <a:off x="1143000" y="685800"/>
            <a:ext cx="4573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5" name="Google Shape;635;g282080d9322_0_1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248d9d2fd69_0_4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0" name="Google Shape;650;g248d9d2fd69_0_43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1" name="Google Shape;651;g248d9d2fd69_0_43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248d9d2fd69_0_2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8" name="Google Shape;658;g248d9d2fd69_0_2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282080d9322_0_178:notes"/>
          <p:cNvSpPr/>
          <p:nvPr>
            <p:ph idx="2" type="sldImg"/>
          </p:nvPr>
        </p:nvSpPr>
        <p:spPr>
          <a:xfrm>
            <a:off x="1143000" y="685800"/>
            <a:ext cx="4573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5" name="Google Shape;665;g282080d9322_0_1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81a99ff5b2_0_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6" name="Google Shape;126;g281a99ff5b2_0_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g248d9d2fd69_0_4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0" name="Google Shape;680;g248d9d2fd69_0_4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1" name="Google Shape;681;g248d9d2fd69_0_4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248d9d2fd69_0_2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8" name="Google Shape;688;g248d9d2fd69_0_2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282080d9322_0_191:notes"/>
          <p:cNvSpPr/>
          <p:nvPr>
            <p:ph idx="2" type="sldImg"/>
          </p:nvPr>
        </p:nvSpPr>
        <p:spPr>
          <a:xfrm>
            <a:off x="1143000" y="685800"/>
            <a:ext cx="4573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5" name="Google Shape;695;g282080d9322_0_1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248d9d2fd69_0_3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0" name="Google Shape;710;g248d9d2fd69_0_34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1" name="Google Shape;711;g248d9d2fd69_0_34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248d9d2fd69_0_2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8" name="Google Shape;718;g248d9d2fd69_0_2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g282080d9322_0_204:notes"/>
          <p:cNvSpPr/>
          <p:nvPr>
            <p:ph idx="2" type="sldImg"/>
          </p:nvPr>
        </p:nvSpPr>
        <p:spPr>
          <a:xfrm>
            <a:off x="1143000" y="685800"/>
            <a:ext cx="4573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5" name="Google Shape;725;g282080d9322_0_2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g248d9d2fd69_0_3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0" name="Google Shape;740;g248d9d2fd69_0_3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1" name="Google Shape;741;g248d9d2fd69_0_33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g248d9d2fd69_0_20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8" name="Google Shape;748;g248d9d2fd69_0_20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g282080d8ece_0_28:notes"/>
          <p:cNvSpPr/>
          <p:nvPr>
            <p:ph idx="2" type="sldImg"/>
          </p:nvPr>
        </p:nvSpPr>
        <p:spPr>
          <a:xfrm>
            <a:off x="1143000" y="685800"/>
            <a:ext cx="4573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5" name="Google Shape;755;g282080d8ece_0_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g282080d9322_0_217:notes"/>
          <p:cNvSpPr/>
          <p:nvPr>
            <p:ph idx="2" type="sldImg"/>
          </p:nvPr>
        </p:nvSpPr>
        <p:spPr>
          <a:xfrm>
            <a:off x="1143000" y="685800"/>
            <a:ext cx="4573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8" name="Google Shape;768;g282080d9322_0_2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7" name="Google Shape;137;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g248d9d2fd69_0_1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3" name="Google Shape;783;g248d9d2fd69_0_1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g282080d9322_0_231:notes"/>
          <p:cNvSpPr/>
          <p:nvPr>
            <p:ph idx="2" type="sldImg"/>
          </p:nvPr>
        </p:nvSpPr>
        <p:spPr>
          <a:xfrm>
            <a:off x="1143000" y="685800"/>
            <a:ext cx="4573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0" name="Google Shape;790;g282080d9322_0_2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g248d9d2fd69_0_49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6" name="Google Shape;806;g248d9d2fd69_0_49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07" name="Google Shape;807;g248d9d2fd69_0_49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g248d9d2fd69_0_19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4" name="Google Shape;814;g248d9d2fd69_0_1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g3b8fb320046_0_13:notes"/>
          <p:cNvSpPr/>
          <p:nvPr>
            <p:ph idx="2" type="sldImg"/>
          </p:nvPr>
        </p:nvSpPr>
        <p:spPr>
          <a:xfrm>
            <a:off x="1143000" y="685800"/>
            <a:ext cx="4573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1" name="Google Shape;821;g3b8fb320046_0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g3b8fb320046_0_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5" name="Google Shape;835;g3b8fb320046_0_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0" name="Shape 840"/>
        <p:cNvGrpSpPr/>
        <p:nvPr/>
      </p:nvGrpSpPr>
      <p:grpSpPr>
        <a:xfrm>
          <a:off x="0" y="0"/>
          <a:ext cx="0" cy="0"/>
          <a:chOff x="0" y="0"/>
          <a:chExt cx="0" cy="0"/>
        </a:xfrm>
      </p:grpSpPr>
      <p:sp>
        <p:nvSpPr>
          <p:cNvPr id="841" name="Google Shape;841;g3b8fb320046_0_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42" name="Google Shape;842;g3b8fb320046_0_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3" name="Google Shape;843;g3b8fb320046_0_3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g282080d9322_0_244:notes"/>
          <p:cNvSpPr/>
          <p:nvPr>
            <p:ph idx="2" type="sldImg"/>
          </p:nvPr>
        </p:nvSpPr>
        <p:spPr>
          <a:xfrm>
            <a:off x="1143000" y="685800"/>
            <a:ext cx="4573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8" name="Google Shape;848;g282080d9322_0_2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g248d9d2fd69_0_4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4" name="Google Shape;864;g248d9d2fd69_0_4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5" name="Google Shape;865;g248d9d2fd69_0_48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g248d9d2fd69_0_19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2" name="Google Shape;872;g248d9d2fd69_0_19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3e2c2f34d7a_1_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4" name="Google Shape;154;g3e2c2f34d7a_1_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 name="Shape 877"/>
        <p:cNvGrpSpPr/>
        <p:nvPr/>
      </p:nvGrpSpPr>
      <p:grpSpPr>
        <a:xfrm>
          <a:off x="0" y="0"/>
          <a:ext cx="0" cy="0"/>
          <a:chOff x="0" y="0"/>
          <a:chExt cx="0" cy="0"/>
        </a:xfrm>
      </p:grpSpPr>
      <p:sp>
        <p:nvSpPr>
          <p:cNvPr id="878" name="Google Shape;878;g282080d9322_0_257:notes"/>
          <p:cNvSpPr/>
          <p:nvPr>
            <p:ph idx="2" type="sldImg"/>
          </p:nvPr>
        </p:nvSpPr>
        <p:spPr>
          <a:xfrm>
            <a:off x="1143000" y="685800"/>
            <a:ext cx="4573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9" name="Google Shape;879;g282080d9322_0_2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 name="Shape 893"/>
        <p:cNvGrpSpPr/>
        <p:nvPr/>
      </p:nvGrpSpPr>
      <p:grpSpPr>
        <a:xfrm>
          <a:off x="0" y="0"/>
          <a:ext cx="0" cy="0"/>
          <a:chOff x="0" y="0"/>
          <a:chExt cx="0" cy="0"/>
        </a:xfrm>
      </p:grpSpPr>
      <p:sp>
        <p:nvSpPr>
          <p:cNvPr id="894" name="Google Shape;894;g248d9d2fd69_0_4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5" name="Google Shape;895;g248d9d2fd69_0_4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6" name="Google Shape;896;g248d9d2fd69_0_4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0" name="Shape 900"/>
        <p:cNvGrpSpPr/>
        <p:nvPr/>
      </p:nvGrpSpPr>
      <p:grpSpPr>
        <a:xfrm>
          <a:off x="0" y="0"/>
          <a:ext cx="0" cy="0"/>
          <a:chOff x="0" y="0"/>
          <a:chExt cx="0" cy="0"/>
        </a:xfrm>
      </p:grpSpPr>
      <p:sp>
        <p:nvSpPr>
          <p:cNvPr id="901" name="Google Shape;901;g248d9d2fd69_0_4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2" name="Google Shape;902;g248d9d2fd69_0_4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03" name="Google Shape;903;g248d9d2fd69_0_4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g248d9d2fd69_0_18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09" name="Google Shape;909;g248d9d2fd69_0_18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g282080d9322_0_270:notes"/>
          <p:cNvSpPr/>
          <p:nvPr>
            <p:ph idx="2" type="sldImg"/>
          </p:nvPr>
        </p:nvSpPr>
        <p:spPr>
          <a:xfrm>
            <a:off x="1143000" y="685800"/>
            <a:ext cx="4573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7" name="Google Shape;917;g282080d9322_0_2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0" name="Shape 930"/>
        <p:cNvGrpSpPr/>
        <p:nvPr/>
      </p:nvGrpSpPr>
      <p:grpSpPr>
        <a:xfrm>
          <a:off x="0" y="0"/>
          <a:ext cx="0" cy="0"/>
          <a:chOff x="0" y="0"/>
          <a:chExt cx="0" cy="0"/>
        </a:xfrm>
      </p:grpSpPr>
      <p:sp>
        <p:nvSpPr>
          <p:cNvPr id="931" name="Google Shape;931;g248d9d2fd69_0_40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2" name="Google Shape;932;g248d9d2fd69_0_40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33" name="Google Shape;933;g248d9d2fd69_0_40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7" name="Shape 937"/>
        <p:cNvGrpSpPr/>
        <p:nvPr/>
      </p:nvGrpSpPr>
      <p:grpSpPr>
        <a:xfrm>
          <a:off x="0" y="0"/>
          <a:ext cx="0" cy="0"/>
          <a:chOff x="0" y="0"/>
          <a:chExt cx="0" cy="0"/>
        </a:xfrm>
      </p:grpSpPr>
      <p:sp>
        <p:nvSpPr>
          <p:cNvPr id="938" name="Google Shape;938;g248d9d2fd69_0_18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39" name="Google Shape;939;g248d9d2fd69_0_18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5" name="Shape 945"/>
        <p:cNvGrpSpPr/>
        <p:nvPr/>
      </p:nvGrpSpPr>
      <p:grpSpPr>
        <a:xfrm>
          <a:off x="0" y="0"/>
          <a:ext cx="0" cy="0"/>
          <a:chOff x="0" y="0"/>
          <a:chExt cx="0" cy="0"/>
        </a:xfrm>
      </p:grpSpPr>
      <p:sp>
        <p:nvSpPr>
          <p:cNvPr id="946" name="Google Shape;946;g282080d9322_0_283:notes"/>
          <p:cNvSpPr/>
          <p:nvPr>
            <p:ph idx="2" type="sldImg"/>
          </p:nvPr>
        </p:nvSpPr>
        <p:spPr>
          <a:xfrm>
            <a:off x="1143000" y="685800"/>
            <a:ext cx="4573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7" name="Google Shape;947;g282080d9322_0_2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0" name="Shape 960"/>
        <p:cNvGrpSpPr/>
        <p:nvPr/>
      </p:nvGrpSpPr>
      <p:grpSpPr>
        <a:xfrm>
          <a:off x="0" y="0"/>
          <a:ext cx="0" cy="0"/>
          <a:chOff x="0" y="0"/>
          <a:chExt cx="0" cy="0"/>
        </a:xfrm>
      </p:grpSpPr>
      <p:sp>
        <p:nvSpPr>
          <p:cNvPr id="961" name="Google Shape;961;g248d9d2fd69_0_3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2" name="Google Shape;962;g248d9d2fd69_0_3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63" name="Google Shape;963;g248d9d2fd69_0_3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g248d9d2fd69_0_17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70" name="Google Shape;970;g248d9d2fd69_0_1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3e2c2f34d7a_1_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3e2c2f34d7a_1_9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 name="Google Shape;162;g3e2c2f34d7a_1_9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5" name="Shape 975"/>
        <p:cNvGrpSpPr/>
        <p:nvPr/>
      </p:nvGrpSpPr>
      <p:grpSpPr>
        <a:xfrm>
          <a:off x="0" y="0"/>
          <a:ext cx="0" cy="0"/>
          <a:chOff x="0" y="0"/>
          <a:chExt cx="0" cy="0"/>
        </a:xfrm>
      </p:grpSpPr>
      <p:sp>
        <p:nvSpPr>
          <p:cNvPr id="976" name="Google Shape;976;g282080d9322_0_296:notes"/>
          <p:cNvSpPr/>
          <p:nvPr>
            <p:ph idx="2" type="sldImg"/>
          </p:nvPr>
        </p:nvSpPr>
        <p:spPr>
          <a:xfrm>
            <a:off x="1143000" y="685800"/>
            <a:ext cx="4573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7" name="Google Shape;977;g282080d9322_0_2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0" name="Shape 990"/>
        <p:cNvGrpSpPr/>
        <p:nvPr/>
      </p:nvGrpSpPr>
      <p:grpSpPr>
        <a:xfrm>
          <a:off x="0" y="0"/>
          <a:ext cx="0" cy="0"/>
          <a:chOff x="0" y="0"/>
          <a:chExt cx="0" cy="0"/>
        </a:xfrm>
      </p:grpSpPr>
      <p:sp>
        <p:nvSpPr>
          <p:cNvPr id="991" name="Google Shape;991;g248d9d2fd69_0_3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2" name="Google Shape;992;g248d9d2fd69_0_3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93" name="Google Shape;993;g248d9d2fd69_0_3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8" name="Shape 998"/>
        <p:cNvGrpSpPr/>
        <p:nvPr/>
      </p:nvGrpSpPr>
      <p:grpSpPr>
        <a:xfrm>
          <a:off x="0" y="0"/>
          <a:ext cx="0" cy="0"/>
          <a:chOff x="0" y="0"/>
          <a:chExt cx="0" cy="0"/>
        </a:xfrm>
      </p:grpSpPr>
      <p:sp>
        <p:nvSpPr>
          <p:cNvPr id="999" name="Google Shape;999;g248d9d2fd69_0_17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00" name="Google Shape;1000;g248d9d2fd69_0_1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5" name="Shape 1005"/>
        <p:cNvGrpSpPr/>
        <p:nvPr/>
      </p:nvGrpSpPr>
      <p:grpSpPr>
        <a:xfrm>
          <a:off x="0" y="0"/>
          <a:ext cx="0" cy="0"/>
          <a:chOff x="0" y="0"/>
          <a:chExt cx="0" cy="0"/>
        </a:xfrm>
      </p:grpSpPr>
      <p:sp>
        <p:nvSpPr>
          <p:cNvPr id="1006" name="Google Shape;1006;g282080d8ece_0_39:notes"/>
          <p:cNvSpPr/>
          <p:nvPr>
            <p:ph idx="2" type="sldImg"/>
          </p:nvPr>
        </p:nvSpPr>
        <p:spPr>
          <a:xfrm>
            <a:off x="1143000" y="685800"/>
            <a:ext cx="4573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7" name="Google Shape;1007;g282080d8ece_0_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6" name="Shape 1016"/>
        <p:cNvGrpSpPr/>
        <p:nvPr/>
      </p:nvGrpSpPr>
      <p:grpSpPr>
        <a:xfrm>
          <a:off x="0" y="0"/>
          <a:ext cx="0" cy="0"/>
          <a:chOff x="0" y="0"/>
          <a:chExt cx="0" cy="0"/>
        </a:xfrm>
      </p:grpSpPr>
      <p:sp>
        <p:nvSpPr>
          <p:cNvPr id="1017" name="Google Shape;1017;g282707cdc84_0_0:notes"/>
          <p:cNvSpPr/>
          <p:nvPr>
            <p:ph idx="2" type="sldImg"/>
          </p:nvPr>
        </p:nvSpPr>
        <p:spPr>
          <a:xfrm>
            <a:off x="1143000" y="685800"/>
            <a:ext cx="4573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8" name="Google Shape;1018;g282707cdc84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1" name="Shape 1031"/>
        <p:cNvGrpSpPr/>
        <p:nvPr/>
      </p:nvGrpSpPr>
      <p:grpSpPr>
        <a:xfrm>
          <a:off x="0" y="0"/>
          <a:ext cx="0" cy="0"/>
          <a:chOff x="0" y="0"/>
          <a:chExt cx="0" cy="0"/>
        </a:xfrm>
      </p:grpSpPr>
      <p:sp>
        <p:nvSpPr>
          <p:cNvPr id="1032" name="Google Shape;1032;g248d9d2fd69_0_1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33" name="Google Shape;1033;g248d9d2fd69_0_1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9" name="Shape 1039"/>
        <p:cNvGrpSpPr/>
        <p:nvPr/>
      </p:nvGrpSpPr>
      <p:grpSpPr>
        <a:xfrm>
          <a:off x="0" y="0"/>
          <a:ext cx="0" cy="0"/>
          <a:chOff x="0" y="0"/>
          <a:chExt cx="0" cy="0"/>
        </a:xfrm>
      </p:grpSpPr>
      <p:sp>
        <p:nvSpPr>
          <p:cNvPr id="1040" name="Google Shape;1040;g282707cdc84_0_14:notes"/>
          <p:cNvSpPr/>
          <p:nvPr>
            <p:ph idx="2" type="sldImg"/>
          </p:nvPr>
        </p:nvSpPr>
        <p:spPr>
          <a:xfrm>
            <a:off x="1143000" y="685800"/>
            <a:ext cx="4573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1" name="Google Shape;1041;g282707cdc84_0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4" name="Shape 1054"/>
        <p:cNvGrpSpPr/>
        <p:nvPr/>
      </p:nvGrpSpPr>
      <p:grpSpPr>
        <a:xfrm>
          <a:off x="0" y="0"/>
          <a:ext cx="0" cy="0"/>
          <a:chOff x="0" y="0"/>
          <a:chExt cx="0" cy="0"/>
        </a:xfrm>
      </p:grpSpPr>
      <p:sp>
        <p:nvSpPr>
          <p:cNvPr id="1055" name="Google Shape;1055;g248d9d2fd69_0_3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6" name="Google Shape;1056;g248d9d2fd69_0_39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57" name="Google Shape;1057;g248d9d2fd69_0_39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2" name="Shape 1062"/>
        <p:cNvGrpSpPr/>
        <p:nvPr/>
      </p:nvGrpSpPr>
      <p:grpSpPr>
        <a:xfrm>
          <a:off x="0" y="0"/>
          <a:ext cx="0" cy="0"/>
          <a:chOff x="0" y="0"/>
          <a:chExt cx="0" cy="0"/>
        </a:xfrm>
      </p:grpSpPr>
      <p:sp>
        <p:nvSpPr>
          <p:cNvPr id="1063" name="Google Shape;1063;g248d9d2fd69_0_1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64" name="Google Shape;1064;g248d9d2fd69_0_1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9" name="Shape 1069"/>
        <p:cNvGrpSpPr/>
        <p:nvPr/>
      </p:nvGrpSpPr>
      <p:grpSpPr>
        <a:xfrm>
          <a:off x="0" y="0"/>
          <a:ext cx="0" cy="0"/>
          <a:chOff x="0" y="0"/>
          <a:chExt cx="0" cy="0"/>
        </a:xfrm>
      </p:grpSpPr>
      <p:sp>
        <p:nvSpPr>
          <p:cNvPr id="1070" name="Google Shape;1070;g282707cdc84_0_27:notes"/>
          <p:cNvSpPr/>
          <p:nvPr>
            <p:ph idx="2" type="sldImg"/>
          </p:nvPr>
        </p:nvSpPr>
        <p:spPr>
          <a:xfrm>
            <a:off x="1143000" y="685800"/>
            <a:ext cx="4573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1" name="Google Shape;1071;g282707cdc84_0_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107"/>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107"/>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10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0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0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1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116"/>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1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17"/>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117"/>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11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1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1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10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10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10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10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10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10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0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0" name="Shape 30"/>
        <p:cNvGrpSpPr/>
        <p:nvPr/>
      </p:nvGrpSpPr>
      <p:grpSpPr>
        <a:xfrm>
          <a:off x="0" y="0"/>
          <a:ext cx="0" cy="0"/>
          <a:chOff x="0" y="0"/>
          <a:chExt cx="0" cy="0"/>
        </a:xfrm>
      </p:grpSpPr>
      <p:sp>
        <p:nvSpPr>
          <p:cNvPr id="31" name="Google Shape;31;p11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11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3" name="Google Shape;33;p1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1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111"/>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11"/>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9" name="Google Shape;39;p1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1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1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11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112"/>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5" name="Google Shape;45;p112"/>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6" name="Google Shape;46;p1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11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113"/>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2" name="Google Shape;52;p113"/>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3" name="Google Shape;53;p113"/>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4" name="Google Shape;54;p113"/>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5" name="Google Shape;55;p1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1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114"/>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14"/>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114"/>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11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1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15"/>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15"/>
          <p:cNvSpPr/>
          <p:nvPr>
            <p:ph idx="2" type="pic"/>
          </p:nvPr>
        </p:nvSpPr>
        <p:spPr>
          <a:xfrm>
            <a:off x="1792288" y="612775"/>
            <a:ext cx="5486400" cy="4114800"/>
          </a:xfrm>
          <a:prstGeom prst="rect">
            <a:avLst/>
          </a:prstGeom>
          <a:noFill/>
          <a:ln>
            <a:noFill/>
          </a:ln>
        </p:spPr>
      </p:sp>
      <p:sp>
        <p:nvSpPr>
          <p:cNvPr id="68" name="Google Shape;68;p115"/>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1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1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0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0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10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0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0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0.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0.xml"/><Relationship Id="rId3" Type="http://schemas.openxmlformats.org/officeDocument/2006/relationships/image" Target="../media/image124.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1.xml"/><Relationship Id="rId3" Type="http://schemas.openxmlformats.org/officeDocument/2006/relationships/image" Target="../media/image153.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2.xml"/><Relationship Id="rId3" Type="http://schemas.openxmlformats.org/officeDocument/2006/relationships/hyperlink" Target="https://www.google.com/search?safe=active&amp;sca_esv=570946894&amp;sxsrf=AM9HkKm98Kq3NBL35Vls6RYyuSibmiXz8g:1696502794707&amp;q=Chuck+Hull&amp;stick=H4sIAAAAAAAAAONgVuLSz9U3MM5NMarMesRoyi3w8sc9YSmdSWtOXmNU4-IKzsgvd80rySypFJLgYoOy-KR4uJC08Sxi5XLOKE3OVvAozckBAE0zrpxTAAAA&amp;sa=X&amp;ved=2ahUKEwjqjsGz3d6BAxU8gf0HHZjiA0YQzIcDKAB6BAgaEAE" TargetMode="External"/><Relationship Id="rId4" Type="http://schemas.openxmlformats.org/officeDocument/2006/relationships/image" Target="../media/image7.png"/><Relationship Id="rId9" Type="http://schemas.openxmlformats.org/officeDocument/2006/relationships/image" Target="../media/image147.png"/><Relationship Id="rId5" Type="http://schemas.openxmlformats.org/officeDocument/2006/relationships/image" Target="../media/image38.png"/><Relationship Id="rId6" Type="http://schemas.openxmlformats.org/officeDocument/2006/relationships/image" Target="../media/image31.png"/><Relationship Id="rId7" Type="http://schemas.openxmlformats.org/officeDocument/2006/relationships/image" Target="../media/image119.png"/><Relationship Id="rId8" Type="http://schemas.openxmlformats.org/officeDocument/2006/relationships/image" Target="../media/image130.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3.xml"/><Relationship Id="rId3" Type="http://schemas.openxmlformats.org/officeDocument/2006/relationships/image" Target="../media/image127.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4.xml"/><Relationship Id="rId3" Type="http://schemas.openxmlformats.org/officeDocument/2006/relationships/image" Target="../media/image126.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5.xml"/><Relationship Id="rId3" Type="http://schemas.openxmlformats.org/officeDocument/2006/relationships/image" Target="../media/image7.png"/><Relationship Id="rId4" Type="http://schemas.openxmlformats.org/officeDocument/2006/relationships/image" Target="../media/image31.png"/><Relationship Id="rId5" Type="http://schemas.openxmlformats.org/officeDocument/2006/relationships/image" Target="../media/image131.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6.xml"/><Relationship Id="rId3" Type="http://schemas.openxmlformats.org/officeDocument/2006/relationships/image" Target="../media/image7.png"/><Relationship Id="rId4" Type="http://schemas.openxmlformats.org/officeDocument/2006/relationships/image" Target="../media/image38.png"/><Relationship Id="rId5" Type="http://schemas.openxmlformats.org/officeDocument/2006/relationships/image" Target="../media/image31.png"/><Relationship Id="rId6" Type="http://schemas.openxmlformats.org/officeDocument/2006/relationships/image" Target="../media/image131.png"/><Relationship Id="rId7" Type="http://schemas.openxmlformats.org/officeDocument/2006/relationships/image" Target="../media/image128.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7.xml"/><Relationship Id="rId3" Type="http://schemas.openxmlformats.org/officeDocument/2006/relationships/image" Target="../media/image135.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8.xml"/><Relationship Id="rId3" Type="http://schemas.openxmlformats.org/officeDocument/2006/relationships/image" Target="../media/image178.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9.xml"/><Relationship Id="rId3" Type="http://schemas.openxmlformats.org/officeDocument/2006/relationships/image" Target="../media/image13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7.png"/><Relationship Id="rId4" Type="http://schemas.openxmlformats.org/officeDocument/2006/relationships/image" Target="../media/image13.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0.xml"/><Relationship Id="rId3" Type="http://schemas.openxmlformats.org/officeDocument/2006/relationships/image" Target="../media/image7.png"/><Relationship Id="rId4" Type="http://schemas.openxmlformats.org/officeDocument/2006/relationships/image" Target="../media/image38.png"/><Relationship Id="rId5" Type="http://schemas.openxmlformats.org/officeDocument/2006/relationships/image" Target="../media/image31.png"/><Relationship Id="rId6" Type="http://schemas.openxmlformats.org/officeDocument/2006/relationships/image" Target="../media/image131.png"/><Relationship Id="rId7" Type="http://schemas.openxmlformats.org/officeDocument/2006/relationships/image" Target="../media/image137.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1.xml"/><Relationship Id="rId3" Type="http://schemas.openxmlformats.org/officeDocument/2006/relationships/image" Target="../media/image138.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2.xml"/><Relationship Id="rId3" Type="http://schemas.openxmlformats.org/officeDocument/2006/relationships/image" Target="../media/image7.png"/><Relationship Id="rId4" Type="http://schemas.openxmlformats.org/officeDocument/2006/relationships/image" Target="../media/image38.png"/><Relationship Id="rId5" Type="http://schemas.openxmlformats.org/officeDocument/2006/relationships/image" Target="../media/image31.png"/><Relationship Id="rId6" Type="http://schemas.openxmlformats.org/officeDocument/2006/relationships/image" Target="../media/image131.png"/><Relationship Id="rId7" Type="http://schemas.openxmlformats.org/officeDocument/2006/relationships/image" Target="../media/image144.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3.xml"/><Relationship Id="rId3" Type="http://schemas.openxmlformats.org/officeDocument/2006/relationships/image" Target="../media/image141.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4.xml"/><Relationship Id="rId3" Type="http://schemas.openxmlformats.org/officeDocument/2006/relationships/image" Target="../media/image152.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5.xml"/><Relationship Id="rId3" Type="http://schemas.openxmlformats.org/officeDocument/2006/relationships/image" Target="../media/image7.png"/><Relationship Id="rId4" Type="http://schemas.openxmlformats.org/officeDocument/2006/relationships/image" Target="../media/image38.png"/><Relationship Id="rId5" Type="http://schemas.openxmlformats.org/officeDocument/2006/relationships/image" Target="../media/image31.png"/><Relationship Id="rId6" Type="http://schemas.openxmlformats.org/officeDocument/2006/relationships/image" Target="../media/image131.png"/><Relationship Id="rId7" Type="http://schemas.openxmlformats.org/officeDocument/2006/relationships/image" Target="../media/image157.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6.xml"/><Relationship Id="rId3" Type="http://schemas.openxmlformats.org/officeDocument/2006/relationships/image" Target="../media/image155.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7.xml"/><Relationship Id="rId3" Type="http://schemas.openxmlformats.org/officeDocument/2006/relationships/image" Target="../media/image146.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8.xml"/><Relationship Id="rId3" Type="http://schemas.openxmlformats.org/officeDocument/2006/relationships/image" Target="../media/image155.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9.xml"/><Relationship Id="rId3" Type="http://schemas.openxmlformats.org/officeDocument/2006/relationships/image" Target="../media/image7.png"/><Relationship Id="rId4" Type="http://schemas.openxmlformats.org/officeDocument/2006/relationships/image" Target="../media/image31.png"/><Relationship Id="rId5" Type="http://schemas.openxmlformats.org/officeDocument/2006/relationships/image" Target="../media/image14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3.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0.xml"/><Relationship Id="rId3" Type="http://schemas.openxmlformats.org/officeDocument/2006/relationships/image" Target="../media/image7.png"/><Relationship Id="rId4" Type="http://schemas.openxmlformats.org/officeDocument/2006/relationships/image" Target="../media/image38.png"/><Relationship Id="rId5" Type="http://schemas.openxmlformats.org/officeDocument/2006/relationships/image" Target="../media/image31.png"/><Relationship Id="rId6" Type="http://schemas.openxmlformats.org/officeDocument/2006/relationships/image" Target="../media/image145.png"/><Relationship Id="rId7" Type="http://schemas.openxmlformats.org/officeDocument/2006/relationships/image" Target="../media/image165.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1.xml"/><Relationship Id="rId3" Type="http://schemas.openxmlformats.org/officeDocument/2006/relationships/image" Target="../media/image150.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2.xml"/><Relationship Id="rId3" Type="http://schemas.openxmlformats.org/officeDocument/2006/relationships/image" Target="../media/image148.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3.xml"/><Relationship Id="rId3" Type="http://schemas.openxmlformats.org/officeDocument/2006/relationships/image" Target="../media/image7.png"/><Relationship Id="rId4" Type="http://schemas.openxmlformats.org/officeDocument/2006/relationships/image" Target="../media/image38.png"/><Relationship Id="rId5" Type="http://schemas.openxmlformats.org/officeDocument/2006/relationships/image" Target="../media/image31.png"/><Relationship Id="rId6" Type="http://schemas.openxmlformats.org/officeDocument/2006/relationships/image" Target="../media/image145.png"/><Relationship Id="rId7" Type="http://schemas.openxmlformats.org/officeDocument/2006/relationships/image" Target="../media/image158.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4.xml"/><Relationship Id="rId3" Type="http://schemas.openxmlformats.org/officeDocument/2006/relationships/image" Target="../media/image151.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5.xml"/><Relationship Id="rId3" Type="http://schemas.openxmlformats.org/officeDocument/2006/relationships/image" Target="../media/image149.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6.xml"/><Relationship Id="rId3" Type="http://schemas.openxmlformats.org/officeDocument/2006/relationships/image" Target="../media/image7.png"/><Relationship Id="rId4" Type="http://schemas.openxmlformats.org/officeDocument/2006/relationships/image" Target="../media/image38.png"/><Relationship Id="rId5" Type="http://schemas.openxmlformats.org/officeDocument/2006/relationships/image" Target="../media/image31.png"/><Relationship Id="rId6" Type="http://schemas.openxmlformats.org/officeDocument/2006/relationships/image" Target="../media/image145.png"/><Relationship Id="rId7" Type="http://schemas.openxmlformats.org/officeDocument/2006/relationships/image" Target="../media/image156.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7.xml"/><Relationship Id="rId3" Type="http://schemas.openxmlformats.org/officeDocument/2006/relationships/image" Target="../media/image168.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8.xml"/><Relationship Id="rId3" Type="http://schemas.openxmlformats.org/officeDocument/2006/relationships/image" Target="../media/image159.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9.xml"/><Relationship Id="rId3" Type="http://schemas.openxmlformats.org/officeDocument/2006/relationships/image" Target="../media/image7.png"/><Relationship Id="rId4" Type="http://schemas.openxmlformats.org/officeDocument/2006/relationships/image" Target="../media/image38.png"/><Relationship Id="rId5" Type="http://schemas.openxmlformats.org/officeDocument/2006/relationships/image" Target="../media/image31.png"/><Relationship Id="rId6" Type="http://schemas.openxmlformats.org/officeDocument/2006/relationships/image" Target="../media/image145.png"/><Relationship Id="rId7" Type="http://schemas.openxmlformats.org/officeDocument/2006/relationships/image" Target="../media/image16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s://www.kapowprimary.com/subjects/art-design/curriculum/curriculum-information/#menu-item-i_group-7" TargetMode="External"/><Relationship Id="rId4" Type="http://schemas.openxmlformats.org/officeDocument/2006/relationships/image" Target="../media/image53.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0.xml"/><Relationship Id="rId3" Type="http://schemas.openxmlformats.org/officeDocument/2006/relationships/image" Target="../media/image180.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1.xml"/><Relationship Id="rId3" Type="http://schemas.openxmlformats.org/officeDocument/2006/relationships/image" Target="../media/image162.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2.xml"/><Relationship Id="rId3" Type="http://schemas.openxmlformats.org/officeDocument/2006/relationships/image" Target="../media/image7.png"/><Relationship Id="rId4" Type="http://schemas.openxmlformats.org/officeDocument/2006/relationships/image" Target="../media/image38.png"/><Relationship Id="rId5" Type="http://schemas.openxmlformats.org/officeDocument/2006/relationships/image" Target="../media/image31.png"/><Relationship Id="rId6" Type="http://schemas.openxmlformats.org/officeDocument/2006/relationships/image" Target="../media/image145.png"/><Relationship Id="rId7" Type="http://schemas.openxmlformats.org/officeDocument/2006/relationships/image" Target="../media/image171.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3.xml"/><Relationship Id="rId3" Type="http://schemas.openxmlformats.org/officeDocument/2006/relationships/image" Target="../media/image163.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4.xml"/><Relationship Id="rId3" Type="http://schemas.openxmlformats.org/officeDocument/2006/relationships/image" Target="../media/image166.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5.xml"/><Relationship Id="rId3" Type="http://schemas.openxmlformats.org/officeDocument/2006/relationships/image" Target="../media/image7.png"/><Relationship Id="rId4" Type="http://schemas.openxmlformats.org/officeDocument/2006/relationships/image" Target="../media/image38.png"/><Relationship Id="rId5" Type="http://schemas.openxmlformats.org/officeDocument/2006/relationships/image" Target="../media/image31.png"/><Relationship Id="rId6" Type="http://schemas.openxmlformats.org/officeDocument/2006/relationships/image" Target="../media/image145.png"/><Relationship Id="rId7" Type="http://schemas.openxmlformats.org/officeDocument/2006/relationships/image" Target="../media/image175.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6.xml"/><Relationship Id="rId3" Type="http://schemas.openxmlformats.org/officeDocument/2006/relationships/image" Target="../media/image174.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7.xml"/><Relationship Id="rId3" Type="http://schemas.openxmlformats.org/officeDocument/2006/relationships/image" Target="../media/image167.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8.xml"/><Relationship Id="rId3" Type="http://schemas.openxmlformats.org/officeDocument/2006/relationships/image" Target="../media/image7.png"/><Relationship Id="rId4" Type="http://schemas.openxmlformats.org/officeDocument/2006/relationships/image" Target="../media/image38.png"/><Relationship Id="rId5" Type="http://schemas.openxmlformats.org/officeDocument/2006/relationships/image" Target="../media/image31.png"/><Relationship Id="rId6" Type="http://schemas.openxmlformats.org/officeDocument/2006/relationships/image" Target="../media/image145.png"/><Relationship Id="rId7" Type="http://schemas.openxmlformats.org/officeDocument/2006/relationships/image" Target="../media/image184.png"/><Relationship Id="rId8" Type="http://schemas.openxmlformats.org/officeDocument/2006/relationships/image" Target="../media/image164.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9.xml"/><Relationship Id="rId3" Type="http://schemas.openxmlformats.org/officeDocument/2006/relationships/image" Target="../media/image16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0.jp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0.xml"/><Relationship Id="rId3" Type="http://schemas.openxmlformats.org/officeDocument/2006/relationships/image" Target="../media/image187.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1.xml"/><Relationship Id="rId3" Type="http://schemas.openxmlformats.org/officeDocument/2006/relationships/image" Target="../media/image7.png"/><Relationship Id="rId4" Type="http://schemas.openxmlformats.org/officeDocument/2006/relationships/image" Target="../media/image38.png"/><Relationship Id="rId5" Type="http://schemas.openxmlformats.org/officeDocument/2006/relationships/image" Target="../media/image31.png"/><Relationship Id="rId6" Type="http://schemas.openxmlformats.org/officeDocument/2006/relationships/image" Target="../media/image145.png"/><Relationship Id="rId7" Type="http://schemas.openxmlformats.org/officeDocument/2006/relationships/image" Target="../media/image176.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2.xml"/><Relationship Id="rId3" Type="http://schemas.openxmlformats.org/officeDocument/2006/relationships/image" Target="../media/image172.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3.xml"/><Relationship Id="rId3" Type="http://schemas.openxmlformats.org/officeDocument/2006/relationships/image" Target="../media/image173.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4.xml"/><Relationship Id="rId3" Type="http://schemas.openxmlformats.org/officeDocument/2006/relationships/hyperlink" Target="https://en.wikipedia.org/wiki/Charles_Goodyear" TargetMode="External"/><Relationship Id="rId4" Type="http://schemas.openxmlformats.org/officeDocument/2006/relationships/hyperlink" Target="https://en.wikipedia.org/wiki/Charles_Goodyear" TargetMode="External"/><Relationship Id="rId9" Type="http://schemas.openxmlformats.org/officeDocument/2006/relationships/image" Target="../media/image170.png"/><Relationship Id="rId5" Type="http://schemas.openxmlformats.org/officeDocument/2006/relationships/image" Target="../media/image7.png"/><Relationship Id="rId6" Type="http://schemas.openxmlformats.org/officeDocument/2006/relationships/image" Target="../media/image38.png"/><Relationship Id="rId7" Type="http://schemas.openxmlformats.org/officeDocument/2006/relationships/image" Target="../media/image31.png"/><Relationship Id="rId8" Type="http://schemas.openxmlformats.org/officeDocument/2006/relationships/image" Target="../media/image145.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5.xml"/><Relationship Id="rId3" Type="http://schemas.openxmlformats.org/officeDocument/2006/relationships/image" Target="../media/image181.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6.xml"/><Relationship Id="rId3" Type="http://schemas.openxmlformats.org/officeDocument/2006/relationships/image" Target="../media/image188.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7.xml"/><Relationship Id="rId3" Type="http://schemas.openxmlformats.org/officeDocument/2006/relationships/image" Target="../media/image7.png"/><Relationship Id="rId4" Type="http://schemas.openxmlformats.org/officeDocument/2006/relationships/image" Target="../media/image38.png"/><Relationship Id="rId5" Type="http://schemas.openxmlformats.org/officeDocument/2006/relationships/image" Target="../media/image31.png"/><Relationship Id="rId6" Type="http://schemas.openxmlformats.org/officeDocument/2006/relationships/image" Target="../media/image145.png"/><Relationship Id="rId7" Type="http://schemas.openxmlformats.org/officeDocument/2006/relationships/image" Target="../media/image185.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8.xml"/><Relationship Id="rId3" Type="http://schemas.openxmlformats.org/officeDocument/2006/relationships/image" Target="../media/image182.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9.xml"/><Relationship Id="rId3" Type="http://schemas.openxmlformats.org/officeDocument/2006/relationships/image" Target="../media/image18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0.jp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0.xml"/><Relationship Id="rId3" Type="http://schemas.openxmlformats.org/officeDocument/2006/relationships/image" Target="../media/image7.png"/><Relationship Id="rId4" Type="http://schemas.openxmlformats.org/officeDocument/2006/relationships/image" Target="../media/image38.png"/><Relationship Id="rId5" Type="http://schemas.openxmlformats.org/officeDocument/2006/relationships/image" Target="../media/image31.png"/><Relationship Id="rId6" Type="http://schemas.openxmlformats.org/officeDocument/2006/relationships/image" Target="../media/image145.png"/><Relationship Id="rId7" Type="http://schemas.openxmlformats.org/officeDocument/2006/relationships/image" Target="../media/image177.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1.xml"/><Relationship Id="rId3" Type="http://schemas.openxmlformats.org/officeDocument/2006/relationships/image" Target="../media/image18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5.png"/><Relationship Id="rId4" Type="http://schemas.openxmlformats.org/officeDocument/2006/relationships/image" Target="../media/image24.png"/><Relationship Id="rId5"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https://www.kapowprimary.com/subjects/art-design/curriculum/curriculum-information/#menu-item-i_group-8" TargetMode="External"/><Relationship Id="rId4" Type="http://schemas.openxmlformats.org/officeDocument/2006/relationships/image" Target="../media/image7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7.png"/><Relationship Id="rId4" Type="http://schemas.openxmlformats.org/officeDocument/2006/relationships/image" Target="../media/image32.png"/><Relationship Id="rId5"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7.png"/><Relationship Id="rId4" Type="http://schemas.openxmlformats.org/officeDocument/2006/relationships/image" Target="../media/image38.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4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7.png"/><Relationship Id="rId4" Type="http://schemas.openxmlformats.org/officeDocument/2006/relationships/image" Target="../media/image38.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4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14.png"/><Relationship Id="rId5" Type="http://schemas.openxmlformats.org/officeDocument/2006/relationships/image" Target="../media/image34.png"/><Relationship Id="rId6"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7.png"/><Relationship Id="rId4" Type="http://schemas.openxmlformats.org/officeDocument/2006/relationships/image" Target="../media/image38.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4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6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7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7.png"/><Relationship Id="rId4" Type="http://schemas.openxmlformats.org/officeDocument/2006/relationships/image" Target="../media/image38.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5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9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4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7.png"/><Relationship Id="rId4" Type="http://schemas.openxmlformats.org/officeDocument/2006/relationships/image" Target="../media/image38.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5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5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5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7.png"/><Relationship Id="rId4" Type="http://schemas.openxmlformats.org/officeDocument/2006/relationships/image" Target="../media/image38.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6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1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5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5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7.png"/><Relationship Id="rId4" Type="http://schemas.openxmlformats.org/officeDocument/2006/relationships/image" Target="../media/image31.png"/><Relationship Id="rId5" Type="http://schemas.openxmlformats.org/officeDocument/2006/relationships/image" Target="../media/image6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7.png"/><Relationship Id="rId4" Type="http://schemas.openxmlformats.org/officeDocument/2006/relationships/image" Target="../media/image38.png"/><Relationship Id="rId5" Type="http://schemas.openxmlformats.org/officeDocument/2006/relationships/image" Target="../media/image31.png"/><Relationship Id="rId6" Type="http://schemas.openxmlformats.org/officeDocument/2006/relationships/image" Target="../media/image60.png"/><Relationship Id="rId7" Type="http://schemas.openxmlformats.org/officeDocument/2006/relationships/image" Target="../media/image6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5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7.png"/><Relationship Id="rId4" Type="http://schemas.openxmlformats.org/officeDocument/2006/relationships/image" Target="../media/image38.png"/><Relationship Id="rId5" Type="http://schemas.openxmlformats.org/officeDocument/2006/relationships/image" Target="../media/image31.png"/><Relationship Id="rId6" Type="http://schemas.openxmlformats.org/officeDocument/2006/relationships/image" Target="../media/image60.png"/><Relationship Id="rId7" Type="http://schemas.openxmlformats.org/officeDocument/2006/relationships/image" Target="../media/image7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6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7.png"/><Relationship Id="rId4" Type="http://schemas.openxmlformats.org/officeDocument/2006/relationships/image" Target="../media/image38.png"/><Relationship Id="rId5" Type="http://schemas.openxmlformats.org/officeDocument/2006/relationships/image" Target="../media/image31.png"/><Relationship Id="rId6" Type="http://schemas.openxmlformats.org/officeDocument/2006/relationships/image" Target="../media/image60.png"/><Relationship Id="rId7" Type="http://schemas.openxmlformats.org/officeDocument/2006/relationships/image" Target="../media/image65.png"/><Relationship Id="rId8" Type="http://schemas.openxmlformats.org/officeDocument/2006/relationships/image" Target="../media/image6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9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6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2.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7.png"/><Relationship Id="rId4" Type="http://schemas.openxmlformats.org/officeDocument/2006/relationships/image" Target="../media/image38.png"/><Relationship Id="rId5" Type="http://schemas.openxmlformats.org/officeDocument/2006/relationships/image" Target="../media/image31.png"/><Relationship Id="rId6" Type="http://schemas.openxmlformats.org/officeDocument/2006/relationships/image" Target="../media/image60.png"/><Relationship Id="rId7" Type="http://schemas.openxmlformats.org/officeDocument/2006/relationships/image" Target="../media/image7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8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6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7.png"/><Relationship Id="rId4" Type="http://schemas.openxmlformats.org/officeDocument/2006/relationships/image" Target="../media/image38.png"/><Relationship Id="rId5" Type="http://schemas.openxmlformats.org/officeDocument/2006/relationships/image" Target="../media/image31.png"/><Relationship Id="rId6" Type="http://schemas.openxmlformats.org/officeDocument/2006/relationships/image" Target="../media/image60.png"/><Relationship Id="rId7" Type="http://schemas.openxmlformats.org/officeDocument/2006/relationships/image" Target="../media/image71.png"/><Relationship Id="rId8" Type="http://schemas.openxmlformats.org/officeDocument/2006/relationships/image" Target="../media/image6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7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7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7.png"/><Relationship Id="rId4" Type="http://schemas.openxmlformats.org/officeDocument/2006/relationships/image" Target="../media/image38.png"/><Relationship Id="rId5" Type="http://schemas.openxmlformats.org/officeDocument/2006/relationships/image" Target="../media/image31.png"/><Relationship Id="rId6" Type="http://schemas.openxmlformats.org/officeDocument/2006/relationships/image" Target="../media/image60.png"/><Relationship Id="rId7" Type="http://schemas.openxmlformats.org/officeDocument/2006/relationships/image" Target="../media/image7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7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8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7.png"/><Relationship Id="rId4" Type="http://schemas.openxmlformats.org/officeDocument/2006/relationships/image" Target="../media/image38.png"/><Relationship Id="rId5" Type="http://schemas.openxmlformats.org/officeDocument/2006/relationships/image" Target="../media/image31.png"/><Relationship Id="rId6" Type="http://schemas.openxmlformats.org/officeDocument/2006/relationships/image" Target="../media/image60.png"/><Relationship Id="rId7" Type="http://schemas.openxmlformats.org/officeDocument/2006/relationships/image" Target="../media/image10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28.png"/><Relationship Id="rId5" Type="http://schemas.openxmlformats.org/officeDocument/2006/relationships/image" Target="../media/image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9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9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7.png"/><Relationship Id="rId4" Type="http://schemas.openxmlformats.org/officeDocument/2006/relationships/image" Target="../media/image38.png"/><Relationship Id="rId5" Type="http://schemas.openxmlformats.org/officeDocument/2006/relationships/image" Target="../media/image31.png"/><Relationship Id="rId6" Type="http://schemas.openxmlformats.org/officeDocument/2006/relationships/image" Target="../media/image60.png"/><Relationship Id="rId7" Type="http://schemas.openxmlformats.org/officeDocument/2006/relationships/image" Target="../media/image9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8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7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7.png"/><Relationship Id="rId4" Type="http://schemas.openxmlformats.org/officeDocument/2006/relationships/image" Target="../media/image38.png"/><Relationship Id="rId5" Type="http://schemas.openxmlformats.org/officeDocument/2006/relationships/image" Target="../media/image31.png"/><Relationship Id="rId6" Type="http://schemas.openxmlformats.org/officeDocument/2006/relationships/image" Target="../media/image60.png"/><Relationship Id="rId7" Type="http://schemas.openxmlformats.org/officeDocument/2006/relationships/image" Target="../media/image8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8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8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7.png"/><Relationship Id="rId4" Type="http://schemas.openxmlformats.org/officeDocument/2006/relationships/image" Target="../media/image31.png"/><Relationship Id="rId5" Type="http://schemas.openxmlformats.org/officeDocument/2006/relationships/image" Target="../media/image8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7.png"/><Relationship Id="rId4" Type="http://schemas.openxmlformats.org/officeDocument/2006/relationships/image" Target="../media/image38.png"/><Relationship Id="rId5" Type="http://schemas.openxmlformats.org/officeDocument/2006/relationships/image" Target="../media/image31.png"/><Relationship Id="rId6" Type="http://schemas.openxmlformats.org/officeDocument/2006/relationships/image" Target="../media/image80.png"/><Relationship Id="rId7" Type="http://schemas.openxmlformats.org/officeDocument/2006/relationships/image" Target="../media/image10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8.png"/><Relationship Id="rId6" Type="http://schemas.openxmlformats.org/officeDocument/2006/relationships/image" Target="../media/image13.png"/><Relationship Id="rId7" Type="http://schemas.openxmlformats.org/officeDocument/2006/relationships/image" Target="../media/image28.png"/><Relationship Id="rId8" Type="http://schemas.openxmlformats.org/officeDocument/2006/relationships/image" Target="../media/image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8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7.png"/><Relationship Id="rId4" Type="http://schemas.openxmlformats.org/officeDocument/2006/relationships/image" Target="../media/image38.png"/><Relationship Id="rId5" Type="http://schemas.openxmlformats.org/officeDocument/2006/relationships/image" Target="../media/image31.png"/><Relationship Id="rId6" Type="http://schemas.openxmlformats.org/officeDocument/2006/relationships/image" Target="../media/image80.png"/><Relationship Id="rId7" Type="http://schemas.openxmlformats.org/officeDocument/2006/relationships/image" Target="../media/image87.png"/><Relationship Id="rId8" Type="http://schemas.openxmlformats.org/officeDocument/2006/relationships/image" Target="../media/image9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11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9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7.png"/><Relationship Id="rId4" Type="http://schemas.openxmlformats.org/officeDocument/2006/relationships/image" Target="../media/image38.png"/><Relationship Id="rId5" Type="http://schemas.openxmlformats.org/officeDocument/2006/relationships/image" Target="../media/image31.png"/><Relationship Id="rId6" Type="http://schemas.openxmlformats.org/officeDocument/2006/relationships/image" Target="../media/image80.png"/><Relationship Id="rId7" Type="http://schemas.openxmlformats.org/officeDocument/2006/relationships/image" Target="../media/image17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10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10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hyperlink" Target="https://en.wikipedia.org/wiki/%C3%96tzi_the_Iceman" TargetMode="External"/><Relationship Id="rId4" Type="http://schemas.openxmlformats.org/officeDocument/2006/relationships/image" Target="../media/image7.png"/><Relationship Id="rId9" Type="http://schemas.openxmlformats.org/officeDocument/2006/relationships/image" Target="../media/image94.png"/><Relationship Id="rId5" Type="http://schemas.openxmlformats.org/officeDocument/2006/relationships/image" Target="../media/image38.png"/><Relationship Id="rId6" Type="http://schemas.openxmlformats.org/officeDocument/2006/relationships/image" Target="../media/image31.png"/><Relationship Id="rId7" Type="http://schemas.openxmlformats.org/officeDocument/2006/relationships/image" Target="../media/image80.png"/><Relationship Id="rId8" Type="http://schemas.openxmlformats.org/officeDocument/2006/relationships/image" Target="../media/image13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106.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9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7.png"/><Relationship Id="rId4" Type="http://schemas.openxmlformats.org/officeDocument/2006/relationships/image" Target="../media/image38.png"/><Relationship Id="rId5" Type="http://schemas.openxmlformats.org/officeDocument/2006/relationships/image" Target="../media/image31.png"/><Relationship Id="rId6" Type="http://schemas.openxmlformats.org/officeDocument/2006/relationships/image" Target="../media/image80.png"/><Relationship Id="rId7" Type="http://schemas.openxmlformats.org/officeDocument/2006/relationships/image" Target="../media/image132.png"/><Relationship Id="rId8" Type="http://schemas.openxmlformats.org/officeDocument/2006/relationships/image" Target="../media/image10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101.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 Id="rId3" Type="http://schemas.openxmlformats.org/officeDocument/2006/relationships/image" Target="../media/image104.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image" Target="../media/image98.png"/><Relationship Id="rId4" Type="http://schemas.openxmlformats.org/officeDocument/2006/relationships/image" Target="../media/image105.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 Id="rId3" Type="http://schemas.openxmlformats.org/officeDocument/2006/relationships/hyperlink" Target="https://en.wikipedia.org/wiki/Whitcomb_L._Judson" TargetMode="External"/><Relationship Id="rId4" Type="http://schemas.openxmlformats.org/officeDocument/2006/relationships/image" Target="../media/image7.png"/><Relationship Id="rId5" Type="http://schemas.openxmlformats.org/officeDocument/2006/relationships/image" Target="../media/image38.png"/><Relationship Id="rId6" Type="http://schemas.openxmlformats.org/officeDocument/2006/relationships/image" Target="../media/image31.png"/><Relationship Id="rId7" Type="http://schemas.openxmlformats.org/officeDocument/2006/relationships/image" Target="../media/image80.png"/><Relationship Id="rId8" Type="http://schemas.openxmlformats.org/officeDocument/2006/relationships/image" Target="../media/image109.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 Id="rId3" Type="http://schemas.openxmlformats.org/officeDocument/2006/relationships/image" Target="../media/image112.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 Id="rId3" Type="http://schemas.openxmlformats.org/officeDocument/2006/relationships/image" Target="../media/image134.png"/><Relationship Id="rId4" Type="http://schemas.openxmlformats.org/officeDocument/2006/relationships/image" Target="../media/image110.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7.xml"/><Relationship Id="rId3" Type="http://schemas.openxmlformats.org/officeDocument/2006/relationships/image" Target="../media/image7.png"/><Relationship Id="rId4" Type="http://schemas.openxmlformats.org/officeDocument/2006/relationships/image" Target="../media/image38.png"/><Relationship Id="rId5" Type="http://schemas.openxmlformats.org/officeDocument/2006/relationships/image" Target="../media/image31.png"/><Relationship Id="rId6" Type="http://schemas.openxmlformats.org/officeDocument/2006/relationships/image" Target="../media/image80.png"/><Relationship Id="rId7" Type="http://schemas.openxmlformats.org/officeDocument/2006/relationships/image" Target="../media/image113.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8.xml"/><Relationship Id="rId3" Type="http://schemas.openxmlformats.org/officeDocument/2006/relationships/image" Target="../media/image133.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 Id="rId3" Type="http://schemas.openxmlformats.org/officeDocument/2006/relationships/image" Target="../media/image1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0.xml"/><Relationship Id="rId3" Type="http://schemas.openxmlformats.org/officeDocument/2006/relationships/image" Target="../media/image7.png"/><Relationship Id="rId4" Type="http://schemas.openxmlformats.org/officeDocument/2006/relationships/image" Target="../media/image38.png"/><Relationship Id="rId5" Type="http://schemas.openxmlformats.org/officeDocument/2006/relationships/image" Target="../media/image31.png"/><Relationship Id="rId6" Type="http://schemas.openxmlformats.org/officeDocument/2006/relationships/image" Target="../media/image80.png"/><Relationship Id="rId7" Type="http://schemas.openxmlformats.org/officeDocument/2006/relationships/image" Target="../media/image114.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1.xml"/><Relationship Id="rId3" Type="http://schemas.openxmlformats.org/officeDocument/2006/relationships/image" Target="../media/image115.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2.xml"/><Relationship Id="rId3" Type="http://schemas.openxmlformats.org/officeDocument/2006/relationships/image" Target="../media/image117.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3.xml"/><Relationship Id="rId3" Type="http://schemas.openxmlformats.org/officeDocument/2006/relationships/image" Target="../media/image7.png"/><Relationship Id="rId4" Type="http://schemas.openxmlformats.org/officeDocument/2006/relationships/image" Target="../media/image31.png"/><Relationship Id="rId5" Type="http://schemas.openxmlformats.org/officeDocument/2006/relationships/image" Target="../media/image119.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4.xml"/><Relationship Id="rId3" Type="http://schemas.openxmlformats.org/officeDocument/2006/relationships/image" Target="../media/image7.png"/><Relationship Id="rId4" Type="http://schemas.openxmlformats.org/officeDocument/2006/relationships/image" Target="../media/image38.png"/><Relationship Id="rId5" Type="http://schemas.openxmlformats.org/officeDocument/2006/relationships/image" Target="../media/image31.png"/><Relationship Id="rId6" Type="http://schemas.openxmlformats.org/officeDocument/2006/relationships/image" Target="../media/image119.png"/><Relationship Id="rId7" Type="http://schemas.openxmlformats.org/officeDocument/2006/relationships/image" Target="../media/image116.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 Id="rId3" Type="http://schemas.openxmlformats.org/officeDocument/2006/relationships/image" Target="../media/image120.png"/><Relationship Id="rId4" Type="http://schemas.openxmlformats.org/officeDocument/2006/relationships/image" Target="../media/image142.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6.xml"/><Relationship Id="rId3" Type="http://schemas.openxmlformats.org/officeDocument/2006/relationships/image" Target="../media/image7.png"/><Relationship Id="rId4" Type="http://schemas.openxmlformats.org/officeDocument/2006/relationships/image" Target="../media/image38.png"/><Relationship Id="rId5" Type="http://schemas.openxmlformats.org/officeDocument/2006/relationships/image" Target="../media/image31.png"/><Relationship Id="rId6" Type="http://schemas.openxmlformats.org/officeDocument/2006/relationships/image" Target="../media/image119.png"/><Relationship Id="rId7" Type="http://schemas.openxmlformats.org/officeDocument/2006/relationships/image" Target="../media/image121.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7.xml"/><Relationship Id="rId3" Type="http://schemas.openxmlformats.org/officeDocument/2006/relationships/image" Target="../media/image129.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8.xml"/><Relationship Id="rId3" Type="http://schemas.openxmlformats.org/officeDocument/2006/relationships/image" Target="../media/image122.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9.xml"/><Relationship Id="rId3" Type="http://schemas.openxmlformats.org/officeDocument/2006/relationships/image" Target="../media/image7.png"/><Relationship Id="rId4" Type="http://schemas.openxmlformats.org/officeDocument/2006/relationships/image" Target="../media/image38.png"/><Relationship Id="rId5" Type="http://schemas.openxmlformats.org/officeDocument/2006/relationships/image" Target="../media/image31.png"/><Relationship Id="rId6" Type="http://schemas.openxmlformats.org/officeDocument/2006/relationships/image" Target="../media/image119.png"/><Relationship Id="rId7" Type="http://schemas.openxmlformats.org/officeDocument/2006/relationships/image" Target="../media/image14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
          <p:cNvSpPr txBox="1"/>
          <p:nvPr/>
        </p:nvSpPr>
        <p:spPr>
          <a:xfrm>
            <a:off x="279381" y="4043398"/>
            <a:ext cx="8585700" cy="1538100"/>
          </a:xfrm>
          <a:prstGeom prst="rect">
            <a:avLst/>
          </a:prstGeom>
          <a:noFill/>
          <a:ln>
            <a:noFill/>
          </a:ln>
        </p:spPr>
        <p:txBody>
          <a:bodyPr anchorCtr="0" anchor="t" bIns="80225" lIns="80225" spcFirstLastPara="1" rIns="80225" wrap="square" tIns="80225">
            <a:spAutoFit/>
          </a:bodyPr>
          <a:lstStyle/>
          <a:p>
            <a:pPr indent="0" lvl="0" marL="0" marR="0" rtl="0" algn="ctr">
              <a:lnSpc>
                <a:spcPct val="115000"/>
              </a:lnSpc>
              <a:spcBef>
                <a:spcPts val="0"/>
              </a:spcBef>
              <a:spcAft>
                <a:spcPts val="0"/>
              </a:spcAft>
              <a:buClr>
                <a:srgbClr val="000000"/>
              </a:buClr>
              <a:buSzPts val="2800"/>
              <a:buFont typeface="Arial"/>
              <a:buNone/>
            </a:pPr>
            <a:r>
              <a:rPr b="1" i="0" lang="en-GB" sz="2800" u="none" cap="none" strike="noStrike">
                <a:solidFill>
                  <a:schemeClr val="dk1"/>
                </a:solidFill>
                <a:latin typeface="Ruluko"/>
                <a:ea typeface="Ruluko"/>
                <a:cs typeface="Ruluko"/>
                <a:sym typeface="Ruluko"/>
              </a:rPr>
              <a:t> Design and Technology</a:t>
            </a:r>
            <a:endParaRPr b="1" i="0" sz="2800" u="none" cap="none" strike="noStrike">
              <a:solidFill>
                <a:schemeClr val="dk1"/>
              </a:solidFill>
              <a:latin typeface="Ruluko"/>
              <a:ea typeface="Ruluko"/>
              <a:cs typeface="Ruluko"/>
              <a:sym typeface="Ruluko"/>
            </a:endParaRPr>
          </a:p>
          <a:p>
            <a:pPr indent="0" lvl="0" marL="0" marR="0" rtl="0" algn="ctr">
              <a:lnSpc>
                <a:spcPct val="115000"/>
              </a:lnSpc>
              <a:spcBef>
                <a:spcPts val="0"/>
              </a:spcBef>
              <a:spcAft>
                <a:spcPts val="0"/>
              </a:spcAft>
              <a:buClr>
                <a:srgbClr val="000000"/>
              </a:buClr>
              <a:buSzPts val="2800"/>
              <a:buFont typeface="Arial"/>
              <a:buNone/>
            </a:pPr>
            <a:r>
              <a:rPr b="1" i="0" lang="en-GB" sz="2800" u="none" cap="none" strike="noStrike">
                <a:solidFill>
                  <a:schemeClr val="dk1"/>
                </a:solidFill>
                <a:latin typeface="Ruluko"/>
                <a:ea typeface="Ruluko"/>
                <a:cs typeface="Ruluko"/>
                <a:sym typeface="Ruluko"/>
              </a:rPr>
              <a:t>Rationale &amp; Medium Term Planning</a:t>
            </a:r>
            <a:endParaRPr b="1" i="0" sz="2800" u="none" cap="none" strike="noStrike">
              <a:solidFill>
                <a:schemeClr val="dk1"/>
              </a:solidFill>
              <a:latin typeface="Ruluko"/>
              <a:ea typeface="Ruluko"/>
              <a:cs typeface="Ruluko"/>
              <a:sym typeface="Ruluko"/>
            </a:endParaRPr>
          </a:p>
          <a:p>
            <a:pPr indent="0" lvl="0" marL="0" marR="0" rtl="0" algn="ctr">
              <a:lnSpc>
                <a:spcPct val="115000"/>
              </a:lnSpc>
              <a:spcBef>
                <a:spcPts val="0"/>
              </a:spcBef>
              <a:spcAft>
                <a:spcPts val="0"/>
              </a:spcAft>
              <a:buClr>
                <a:srgbClr val="000000"/>
              </a:buClr>
              <a:buSzPts val="2500"/>
              <a:buFont typeface="Arial"/>
              <a:buNone/>
            </a:pPr>
            <a:r>
              <a:rPr b="0" i="0" lang="en-GB" sz="2500" u="none" cap="none" strike="noStrike">
                <a:solidFill>
                  <a:schemeClr val="dk1"/>
                </a:solidFill>
                <a:latin typeface="Ruluko"/>
                <a:ea typeface="Ruluko"/>
                <a:cs typeface="Ruluko"/>
                <a:sym typeface="Ruluko"/>
              </a:rPr>
              <a:t>The Brow CP School</a:t>
            </a:r>
            <a:endParaRPr b="0" i="0" sz="1200" u="none" cap="none" strike="noStrike">
              <a:solidFill>
                <a:srgbClr val="000000"/>
              </a:solidFill>
              <a:latin typeface="Arial"/>
              <a:ea typeface="Arial"/>
              <a:cs typeface="Arial"/>
              <a:sym typeface="Arial"/>
            </a:endParaRPr>
          </a:p>
        </p:txBody>
      </p:sp>
      <p:pic>
        <p:nvPicPr>
          <p:cNvPr id="89" name="Google Shape;89;p1"/>
          <p:cNvPicPr preferRelativeResize="0"/>
          <p:nvPr/>
        </p:nvPicPr>
        <p:blipFill rotWithShape="1">
          <a:blip r:embed="rId3">
            <a:alphaModFix/>
          </a:blip>
          <a:srcRect b="0" l="0" r="0" t="0"/>
          <a:stretch/>
        </p:blipFill>
        <p:spPr>
          <a:xfrm>
            <a:off x="2962021" y="1225146"/>
            <a:ext cx="3256243" cy="244593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pic>
        <p:nvPicPr>
          <p:cNvPr id="171" name="Google Shape;171;g3e2c2f34d7a_1_101"/>
          <p:cNvPicPr preferRelativeResize="0"/>
          <p:nvPr/>
        </p:nvPicPr>
        <p:blipFill>
          <a:blip r:embed="rId3">
            <a:alphaModFix/>
          </a:blip>
          <a:stretch>
            <a:fillRect/>
          </a:stretch>
        </p:blipFill>
        <p:spPr>
          <a:xfrm>
            <a:off x="152400" y="152400"/>
            <a:ext cx="8715700" cy="6064425"/>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8" name="Shape 1088"/>
        <p:cNvGrpSpPr/>
        <p:nvPr/>
      </p:nvGrpSpPr>
      <p:grpSpPr>
        <a:xfrm>
          <a:off x="0" y="0"/>
          <a:ext cx="0" cy="0"/>
          <a:chOff x="0" y="0"/>
          <a:chExt cx="0" cy="0"/>
        </a:xfrm>
      </p:grpSpPr>
      <p:sp>
        <p:nvSpPr>
          <p:cNvPr id="1089" name="Google Shape;1089;g248d9d2fd69_0_300"/>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t/>
            </a:r>
            <a:endParaRPr/>
          </a:p>
        </p:txBody>
      </p:sp>
      <p:sp>
        <p:nvSpPr>
          <p:cNvPr id="1090" name="Google Shape;1090;g248d9d2fd69_0_300"/>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640"/>
              </a:spcBef>
              <a:spcAft>
                <a:spcPts val="0"/>
              </a:spcAft>
              <a:buSzPts val="3200"/>
              <a:buNone/>
            </a:pPr>
            <a:r>
              <a:t/>
            </a:r>
            <a:endParaRPr/>
          </a:p>
        </p:txBody>
      </p:sp>
      <p:pic>
        <p:nvPicPr>
          <p:cNvPr id="1091" name="Google Shape;1091;g248d9d2fd69_0_300"/>
          <p:cNvPicPr preferRelativeResize="0"/>
          <p:nvPr/>
        </p:nvPicPr>
        <p:blipFill rotWithShape="1">
          <a:blip r:embed="rId3">
            <a:alphaModFix/>
          </a:blip>
          <a:srcRect b="0" l="0" r="0" t="0"/>
          <a:stretch/>
        </p:blipFill>
        <p:spPr>
          <a:xfrm>
            <a:off x="152400" y="152400"/>
            <a:ext cx="8850124" cy="6248399"/>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5" name="Shape 1095"/>
        <p:cNvGrpSpPr/>
        <p:nvPr/>
      </p:nvGrpSpPr>
      <p:grpSpPr>
        <a:xfrm>
          <a:off x="0" y="0"/>
          <a:ext cx="0" cy="0"/>
          <a:chOff x="0" y="0"/>
          <a:chExt cx="0" cy="0"/>
        </a:xfrm>
      </p:grpSpPr>
      <p:sp>
        <p:nvSpPr>
          <p:cNvPr id="1096" name="Google Shape;1096;g248d9d2fd69_0_15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900"/>
              <a:buFont typeface="Arial"/>
              <a:buNone/>
            </a:pPr>
            <a:r>
              <a:rPr b="1" lang="en-GB" sz="3200">
                <a:latin typeface="Ruluko"/>
                <a:ea typeface="Ruluko"/>
                <a:cs typeface="Ruluko"/>
                <a:sym typeface="Ruluko"/>
              </a:rPr>
              <a:t>Year 5 ; Summer 1</a:t>
            </a:r>
            <a:endParaRPr b="1" sz="3200">
              <a:latin typeface="Ruluko"/>
              <a:ea typeface="Ruluko"/>
              <a:cs typeface="Ruluko"/>
              <a:sym typeface="Ruluko"/>
            </a:endParaRPr>
          </a:p>
          <a:p>
            <a:pPr indent="0" lvl="0" marL="0" rtl="0" algn="ctr">
              <a:lnSpc>
                <a:spcPct val="100000"/>
              </a:lnSpc>
              <a:spcBef>
                <a:spcPts val="0"/>
              </a:spcBef>
              <a:spcAft>
                <a:spcPts val="0"/>
              </a:spcAft>
              <a:buClr>
                <a:schemeClr val="dk1"/>
              </a:buClr>
              <a:buSzPts val="1900"/>
              <a:buFont typeface="Arial"/>
              <a:buNone/>
            </a:pPr>
            <a:r>
              <a:rPr b="1" lang="en-GB" sz="3200">
                <a:latin typeface="Arial"/>
                <a:ea typeface="Arial"/>
                <a:cs typeface="Arial"/>
                <a:sym typeface="Arial"/>
              </a:rPr>
              <a:t>Digital Monitoring Devices</a:t>
            </a:r>
            <a:endParaRPr b="1" sz="3200">
              <a:latin typeface="Ruluko"/>
              <a:ea typeface="Ruluko"/>
              <a:cs typeface="Ruluko"/>
              <a:sym typeface="Ruluko"/>
            </a:endParaRPr>
          </a:p>
        </p:txBody>
      </p:sp>
      <p:sp>
        <p:nvSpPr>
          <p:cNvPr id="1097" name="Google Shape;1097;g248d9d2fd69_0_157"/>
          <p:cNvSpPr/>
          <p:nvPr/>
        </p:nvSpPr>
        <p:spPr>
          <a:xfrm>
            <a:off x="457194" y="1199034"/>
            <a:ext cx="4572000" cy="4247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Unit 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Pupils who are secure will be able to:</a:t>
            </a:r>
            <a:endParaRPr b="1" i="0" sz="1800" u="sng" cap="none" strike="noStrike">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350"/>
              <a:buFont typeface="Calibri"/>
              <a:buNone/>
            </a:pPr>
            <a:r>
              <a:rPr b="0" i="0" lang="en-GB" sz="1350" u="none" cap="none" strike="noStrike">
                <a:solidFill>
                  <a:srgbClr val="222222"/>
                </a:solidFill>
                <a:highlight>
                  <a:srgbClr val="FFFFFF"/>
                </a:highlight>
                <a:latin typeface="Calibri"/>
                <a:ea typeface="Calibri"/>
                <a:cs typeface="Calibri"/>
                <a:sym typeface="Calibri"/>
              </a:rPr>
              <a:t>Describe what is meant by monitoring devices and provide an example.</a:t>
            </a:r>
            <a:endParaRPr b="0" i="0" sz="135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350"/>
              <a:buFont typeface="Calibri"/>
              <a:buNone/>
            </a:pPr>
            <a:r>
              <a:rPr b="0" i="0" lang="en-GB" sz="1350" u="none" cap="none" strike="noStrike">
                <a:solidFill>
                  <a:srgbClr val="222222"/>
                </a:solidFill>
                <a:highlight>
                  <a:srgbClr val="FFFFFF"/>
                </a:highlight>
                <a:latin typeface="Calibri"/>
                <a:ea typeface="Calibri"/>
                <a:cs typeface="Calibri"/>
                <a:sym typeface="Calibri"/>
              </a:rPr>
              <a:t>Explain briefly the development of thermometers from thermoscopes to digital thermometers.</a:t>
            </a:r>
            <a:endParaRPr b="0" i="0" sz="135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350"/>
              <a:buFont typeface="Calibri"/>
              <a:buNone/>
            </a:pPr>
            <a:r>
              <a:rPr b="0" i="0" lang="en-GB" sz="1350" u="none" cap="none" strike="noStrike">
                <a:solidFill>
                  <a:srgbClr val="222222"/>
                </a:solidFill>
                <a:highlight>
                  <a:srgbClr val="FFFFFF"/>
                </a:highlight>
                <a:latin typeface="Calibri"/>
                <a:ea typeface="Calibri"/>
                <a:cs typeface="Calibri"/>
                <a:sym typeface="Calibri"/>
              </a:rPr>
              <a:t>Research a chosen animal’s key information to develop a list of design criteria for an animal monitoring device.</a:t>
            </a:r>
            <a:endParaRPr b="0" i="0" sz="135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350"/>
              <a:buFont typeface="Calibri"/>
              <a:buNone/>
            </a:pPr>
            <a:r>
              <a:rPr b="0" i="0" lang="en-GB" sz="1350" u="none" cap="none" strike="noStrike">
                <a:solidFill>
                  <a:srgbClr val="222222"/>
                </a:solidFill>
                <a:highlight>
                  <a:srgbClr val="FFFFFF"/>
                </a:highlight>
                <a:latin typeface="Calibri"/>
                <a:ea typeface="Calibri"/>
                <a:cs typeface="Calibri"/>
                <a:sym typeface="Calibri"/>
              </a:rPr>
              <a:t>Write a program that monitors the ambient temperature and alerts someone when the temperature moves from a specified range.</a:t>
            </a:r>
            <a:endParaRPr b="0" i="0" sz="135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350"/>
              <a:buFont typeface="Calibri"/>
              <a:buNone/>
            </a:pPr>
            <a:r>
              <a:rPr b="0" i="0" lang="en-GB" sz="1350" u="none" cap="none" strike="noStrike">
                <a:solidFill>
                  <a:srgbClr val="222222"/>
                </a:solidFill>
                <a:highlight>
                  <a:srgbClr val="FFFFFF"/>
                </a:highlight>
                <a:latin typeface="Calibri"/>
                <a:ea typeface="Calibri"/>
                <a:cs typeface="Calibri"/>
                <a:sym typeface="Calibri"/>
              </a:rPr>
              <a:t>Identify errors (bugs) in the code and ways to fix (debug) them.</a:t>
            </a:r>
            <a:endParaRPr b="0" i="0" sz="135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350"/>
              <a:buFont typeface="Calibri"/>
              <a:buNone/>
            </a:pPr>
            <a:r>
              <a:rPr b="0" i="0" lang="en-GB" sz="1350" u="none" cap="none" strike="noStrike">
                <a:solidFill>
                  <a:srgbClr val="222222"/>
                </a:solidFill>
                <a:highlight>
                  <a:srgbClr val="FFFFFF"/>
                </a:highlight>
                <a:latin typeface="Calibri"/>
                <a:ea typeface="Calibri"/>
                <a:cs typeface="Calibri"/>
                <a:sym typeface="Calibri"/>
              </a:rPr>
              <a:t>State one or two facts about the history and development of plastic, including how it is now affecting planet Earth.</a:t>
            </a:r>
            <a:endParaRPr b="0" i="0" sz="135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350"/>
              <a:buFont typeface="Calibri"/>
              <a:buNone/>
            </a:pPr>
            <a:r>
              <a:rPr b="0" i="0" lang="en-GB" sz="1350" u="none" cap="none" strike="noStrike">
                <a:solidFill>
                  <a:srgbClr val="222222"/>
                </a:solidFill>
                <a:highlight>
                  <a:srgbClr val="FFFFFF"/>
                </a:highlight>
                <a:latin typeface="Calibri"/>
                <a:ea typeface="Calibri"/>
                <a:cs typeface="Calibri"/>
                <a:sym typeface="Calibri"/>
              </a:rPr>
              <a:t>Build a variety of brick models to invent Micro:bit case, housing and stand ideas, evaluating the success of their favourite model.</a:t>
            </a:r>
            <a:endParaRPr b="0" i="0" sz="135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350"/>
              <a:buFont typeface="Calibri"/>
              <a:buNone/>
            </a:pPr>
            <a:r>
              <a:rPr b="0" i="0" lang="en-GB" sz="1350" u="none" cap="none" strike="noStrike">
                <a:solidFill>
                  <a:srgbClr val="222222"/>
                </a:solidFill>
                <a:highlight>
                  <a:srgbClr val="FFFFFF"/>
                </a:highlight>
                <a:latin typeface="Calibri"/>
                <a:ea typeface="Calibri"/>
                <a:cs typeface="Calibri"/>
                <a:sym typeface="Calibri"/>
              </a:rPr>
              <a:t>Explain key pros and cons of virtual modelling vs physical modelling.</a:t>
            </a:r>
            <a:endParaRPr b="0" i="0" sz="135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350"/>
              <a:buFont typeface="Calibri"/>
              <a:buNone/>
            </a:pPr>
            <a:r>
              <a:rPr b="0" i="0" lang="en-GB" sz="1350" u="none" cap="none" strike="noStrike">
                <a:solidFill>
                  <a:srgbClr val="222222"/>
                </a:solidFill>
                <a:highlight>
                  <a:srgbClr val="FFFFFF"/>
                </a:highlight>
                <a:latin typeface="Calibri"/>
                <a:ea typeface="Calibri"/>
                <a:cs typeface="Calibri"/>
                <a:sym typeface="Calibri"/>
              </a:rPr>
              <a:t>Recall and describe the name and use of key tools used in Tinkercad (CAD) software.</a:t>
            </a:r>
            <a:endParaRPr b="0" i="0" sz="1350" u="none" cap="none" strike="noStrike">
              <a:solidFill>
                <a:srgbClr val="222222"/>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1" i="0" sz="1800" u="sng" cap="none" strike="noStrike">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750"/>
              <a:buFont typeface="Calibri"/>
              <a:buNone/>
            </a:pPr>
            <a:r>
              <a:t/>
            </a:r>
            <a:endParaRPr b="0" i="0" sz="1750" u="none" cap="none" strike="noStrike">
              <a:solidFill>
                <a:srgbClr val="222222"/>
              </a:solidFill>
              <a:highlight>
                <a:srgbClr val="FFFFFF"/>
              </a:highlight>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1350"/>
              <a:buFont typeface="Arial"/>
              <a:buNone/>
            </a:pPr>
            <a:r>
              <a:t/>
            </a:r>
            <a:endParaRPr b="0" i="0" sz="1350" u="none" cap="none" strike="noStrike">
              <a:solidFill>
                <a:srgbClr val="222222"/>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p:txBody>
      </p:sp>
      <p:pic>
        <p:nvPicPr>
          <p:cNvPr id="1098" name="Google Shape;1098;g248d9d2fd69_0_157"/>
          <p:cNvPicPr preferRelativeResize="0"/>
          <p:nvPr/>
        </p:nvPicPr>
        <p:blipFill rotWithShape="1">
          <a:blip r:embed="rId3">
            <a:alphaModFix/>
          </a:blip>
          <a:srcRect b="0" l="0" r="0" t="0"/>
          <a:stretch/>
        </p:blipFill>
        <p:spPr>
          <a:xfrm>
            <a:off x="6791325" y="1417649"/>
            <a:ext cx="1895475" cy="5283201"/>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2" name="Shape 1102"/>
        <p:cNvGrpSpPr/>
        <p:nvPr/>
      </p:nvGrpSpPr>
      <p:grpSpPr>
        <a:xfrm>
          <a:off x="0" y="0"/>
          <a:ext cx="0" cy="0"/>
          <a:chOff x="0" y="0"/>
          <a:chExt cx="0" cy="0"/>
        </a:xfrm>
      </p:grpSpPr>
      <p:sp>
        <p:nvSpPr>
          <p:cNvPr id="1103" name="Google Shape;1103;g282707cdc84_0_40"/>
          <p:cNvSpPr txBox="1"/>
          <p:nvPr/>
        </p:nvSpPr>
        <p:spPr>
          <a:xfrm>
            <a:off x="1655424" y="281675"/>
            <a:ext cx="4447500" cy="654600"/>
          </a:xfrm>
          <a:prstGeom prst="rect">
            <a:avLst/>
          </a:prstGeom>
          <a:noFill/>
          <a:ln>
            <a:noFill/>
          </a:ln>
        </p:spPr>
        <p:txBody>
          <a:bodyPr anchorCtr="0" anchor="ctr" bIns="80225" lIns="80225" spcFirstLastPara="1" rIns="80225" wrap="square" tIns="80225">
            <a:noAutofit/>
          </a:bodyPr>
          <a:lstStyle/>
          <a:p>
            <a:pPr indent="0" lvl="0" marL="0" marR="0" rtl="0" algn="ctr">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Year 6 ; Summer 2</a:t>
            </a:r>
            <a:endParaRPr b="1" i="0" sz="1900" u="none" cap="none" strike="noStrike">
              <a:solidFill>
                <a:srgbClr val="000000"/>
              </a:solidFill>
              <a:latin typeface="Ruluko"/>
              <a:ea typeface="Ruluko"/>
              <a:cs typeface="Ruluko"/>
              <a:sym typeface="Ruluko"/>
            </a:endParaRPr>
          </a:p>
          <a:p>
            <a:pPr indent="0" lvl="0" marL="0" marR="0" rtl="0" algn="ctr">
              <a:lnSpc>
                <a:spcPct val="100000"/>
              </a:lnSpc>
              <a:spcBef>
                <a:spcPts val="0"/>
              </a:spcBef>
              <a:spcAft>
                <a:spcPts val="0"/>
              </a:spcAft>
              <a:buClr>
                <a:srgbClr val="000000"/>
              </a:buClr>
              <a:buSzPts val="1900"/>
              <a:buFont typeface="Arial"/>
              <a:buNone/>
            </a:pPr>
            <a:r>
              <a:rPr b="1" i="0" lang="en-GB" sz="1300" u="none" cap="none" strike="noStrike">
                <a:solidFill>
                  <a:srgbClr val="000000"/>
                </a:solidFill>
                <a:latin typeface="Arial"/>
                <a:ea typeface="Arial"/>
                <a:cs typeface="Arial"/>
                <a:sym typeface="Arial"/>
              </a:rPr>
              <a:t>Navigating the World</a:t>
            </a:r>
            <a:endParaRPr b="1" i="0" sz="1200" u="none" cap="none" strike="noStrike">
              <a:solidFill>
                <a:srgbClr val="000000"/>
              </a:solidFill>
              <a:latin typeface="Ruluko"/>
              <a:ea typeface="Ruluko"/>
              <a:cs typeface="Ruluko"/>
              <a:sym typeface="Ruluko"/>
            </a:endParaRPr>
          </a:p>
        </p:txBody>
      </p:sp>
      <p:sp>
        <p:nvSpPr>
          <p:cNvPr id="1104" name="Google Shape;1104;g282707cdc84_0_40"/>
          <p:cNvSpPr/>
          <p:nvPr/>
        </p:nvSpPr>
        <p:spPr>
          <a:xfrm>
            <a:off x="179500" y="1082577"/>
            <a:ext cx="3491700" cy="32757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Skills</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Pupils can / will: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Write a design brief from information submitted by a client.</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Develop design criteria to fulfil the client’s request.</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Develop  a product idea through annotated sketches.</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Place and manoeuvre 3D objects, using CAD.</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Change the properties of, or combine one or more 3D objects, using CAD.</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 Consider materials and their functional properties, especially those that are sustainable and recyclable (for example, cork and bamboo).</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 Explain material choices and why they were chosen as part of a product concept.</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 Programme a N,E, S,W cardinal compass.</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Explain how a program fits the design criteria and how it would be useful as part of a navigation tool.</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Develop an awareness of sustainable design.</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 Explain the key functions and features of a navigation tool to the client as part of a product concept pitch.</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Demonstrate a functional program  part of a product concept.</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t/>
            </a:r>
            <a:endParaRPr b="0" i="0" sz="9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0" i="0" sz="9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0" i="0" sz="9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0" i="0" sz="9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900" u="none" cap="none" strike="noStrike">
                <a:solidFill>
                  <a:srgbClr val="000000"/>
                </a:solidFill>
                <a:latin typeface="Ruluko"/>
                <a:ea typeface="Ruluko"/>
                <a:cs typeface="Ruluko"/>
                <a:sym typeface="Ruluko"/>
              </a:rPr>
              <a:t> </a:t>
            </a:r>
            <a:endParaRPr b="0" i="0" sz="9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9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900" u="none" cap="none" strike="noStrike">
              <a:solidFill>
                <a:srgbClr val="000000"/>
              </a:solidFill>
              <a:latin typeface="Ruluko"/>
              <a:ea typeface="Ruluko"/>
              <a:cs typeface="Ruluko"/>
              <a:sym typeface="Ruluko"/>
            </a:endParaRPr>
          </a:p>
        </p:txBody>
      </p:sp>
      <p:sp>
        <p:nvSpPr>
          <p:cNvPr id="1105" name="Google Shape;1105;g282707cdc84_0_40"/>
          <p:cNvSpPr/>
          <p:nvPr/>
        </p:nvSpPr>
        <p:spPr>
          <a:xfrm>
            <a:off x="3803300" y="1063650"/>
            <a:ext cx="5245500" cy="3688200"/>
          </a:xfrm>
          <a:prstGeom prst="rect">
            <a:avLst/>
          </a:prstGeom>
          <a:no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Vocabulary</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1106" name="Google Shape;1106;g282707cdc84_0_40"/>
          <p:cNvSpPr/>
          <p:nvPr/>
        </p:nvSpPr>
        <p:spPr>
          <a:xfrm>
            <a:off x="3803300" y="4786225"/>
            <a:ext cx="1178400" cy="18831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Ruluko"/>
                <a:ea typeface="Ruluko"/>
                <a:cs typeface="Ruluko"/>
                <a:sym typeface="Ruluko"/>
              </a:rPr>
              <a:t>Designers</a:t>
            </a:r>
            <a:endParaRPr b="1" i="0" sz="12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Roger L. Easton</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Ivan A. Getting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John Harwood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sng" cap="none" strike="noStrike">
                <a:solidFill>
                  <a:schemeClr val="hlink"/>
                </a:solidFill>
                <a:latin typeface="Ruluko"/>
                <a:ea typeface="Ruluko"/>
                <a:cs typeface="Ruluko"/>
                <a:sym typeface="Ruluko"/>
                <a:hlinkClick r:id="rId3"/>
              </a:rPr>
              <a:t>Chuck Hull</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1107" name="Google Shape;1107;g282707cdc84_0_40"/>
          <p:cNvPicPr preferRelativeResize="0"/>
          <p:nvPr/>
        </p:nvPicPr>
        <p:blipFill rotWithShape="1">
          <a:blip r:embed="rId4">
            <a:alphaModFix/>
          </a:blip>
          <a:srcRect b="0" l="0" r="0" t="0"/>
          <a:stretch/>
        </p:blipFill>
        <p:spPr>
          <a:xfrm>
            <a:off x="7888834" y="257864"/>
            <a:ext cx="961252" cy="722045"/>
          </a:xfrm>
          <a:prstGeom prst="rect">
            <a:avLst/>
          </a:prstGeom>
          <a:noFill/>
          <a:ln>
            <a:noFill/>
          </a:ln>
        </p:spPr>
      </p:pic>
      <p:sp>
        <p:nvSpPr>
          <p:cNvPr id="1108" name="Google Shape;1108;g282707cdc84_0_40"/>
          <p:cNvSpPr/>
          <p:nvPr/>
        </p:nvSpPr>
        <p:spPr>
          <a:xfrm>
            <a:off x="179500" y="4412225"/>
            <a:ext cx="3491700" cy="23685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300" u="none" cap="none" strike="noStrike">
                <a:solidFill>
                  <a:srgbClr val="000000"/>
                </a:solidFill>
                <a:latin typeface="Ruluko"/>
                <a:ea typeface="Ruluko"/>
                <a:cs typeface="Ruluko"/>
                <a:sym typeface="Ruluko"/>
              </a:rPr>
              <a:t>Key Learning: Knowledge</a:t>
            </a:r>
            <a:endParaRPr b="1"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1" i="0" lang="en-GB" sz="1100" u="none" cap="none" strike="noStrike">
                <a:solidFill>
                  <a:srgbClr val="000000"/>
                </a:solidFill>
                <a:latin typeface="Ruluko"/>
                <a:ea typeface="Ruluko"/>
                <a:cs typeface="Ruluko"/>
                <a:sym typeface="Ruluko"/>
              </a:rPr>
              <a:t>Pupils will know/ can explain:</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That accelerometers can detect movement.</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That sensors can be useful in products as they mean the product can function without human input.</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That designers write design briefs and develop design criteria to enable them to fulfil a client’s request.</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That ‘multifunctional’ means an object or product has more than one function.</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That magnetometers are devices that measure the Earth’s magnetic field to determine which direction you are facing.</a:t>
            </a:r>
            <a:endParaRPr b="0" i="0" sz="13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br>
              <a:rPr b="0" i="0" lang="en-GB" sz="1200" u="none" cap="none" strike="noStrike">
                <a:solidFill>
                  <a:schemeClr val="dk1"/>
                </a:solidFill>
                <a:latin typeface="Calibri"/>
                <a:ea typeface="Calibri"/>
                <a:cs typeface="Calibri"/>
                <a:sym typeface="Calibri"/>
              </a:rPr>
            </a:b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highlight>
                <a:srgbClr val="B7B7B7"/>
              </a:highlight>
              <a:latin typeface="Ruluko"/>
              <a:ea typeface="Ruluko"/>
              <a:cs typeface="Ruluko"/>
              <a:sym typeface="Ruluko"/>
            </a:endParaRPr>
          </a:p>
        </p:txBody>
      </p:sp>
      <p:pic>
        <p:nvPicPr>
          <p:cNvPr id="1109" name="Google Shape;1109;g282707cdc84_0_40"/>
          <p:cNvPicPr preferRelativeResize="0"/>
          <p:nvPr/>
        </p:nvPicPr>
        <p:blipFill rotWithShape="1">
          <a:blip r:embed="rId5">
            <a:alphaModFix/>
          </a:blip>
          <a:srcRect b="0" l="0" r="0" t="0"/>
          <a:stretch/>
        </p:blipFill>
        <p:spPr>
          <a:xfrm>
            <a:off x="6516216" y="188640"/>
            <a:ext cx="1296144" cy="840663"/>
          </a:xfrm>
          <a:prstGeom prst="rect">
            <a:avLst/>
          </a:prstGeom>
          <a:noFill/>
          <a:ln>
            <a:noFill/>
          </a:ln>
        </p:spPr>
      </p:pic>
      <p:sp>
        <p:nvSpPr>
          <p:cNvPr id="1110" name="Google Shape;1110;g282707cdc84_0_40"/>
          <p:cNvSpPr/>
          <p:nvPr/>
        </p:nvSpPr>
        <p:spPr>
          <a:xfrm>
            <a:off x="5113800" y="4786200"/>
            <a:ext cx="3935100" cy="18831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Questions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GB" sz="1000" u="none" cap="none" strike="noStrike">
                <a:solidFill>
                  <a:srgbClr val="000000"/>
                </a:solidFill>
                <a:latin typeface="Ruluko"/>
                <a:ea typeface="Ruluko"/>
                <a:cs typeface="Ruluko"/>
                <a:sym typeface="Ruluko"/>
              </a:rPr>
              <a:t>How could a new smart product improve the weight of a person’s load for their adventure?</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000" u="none" cap="none" strike="noStrike">
                <a:solidFill>
                  <a:srgbClr val="000000"/>
                </a:solidFill>
                <a:latin typeface="Ruluko"/>
                <a:ea typeface="Ruluko"/>
                <a:cs typeface="Ruluko"/>
                <a:sym typeface="Ruluko"/>
              </a:rPr>
              <a:t>What do we mean by form /function / multifunctional?</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000" u="none" cap="none" strike="noStrike">
                <a:solidFill>
                  <a:srgbClr val="000000"/>
                </a:solidFill>
                <a:latin typeface="Ruluko"/>
                <a:ea typeface="Ruluko"/>
                <a:cs typeface="Ruluko"/>
                <a:sym typeface="Ruluko"/>
              </a:rPr>
              <a:t>What is a magnetometer?Tell me what an accelerometer can do. What does a pedometer measure?Why are sensors a fundamental part of monitoring devices?</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000" u="none" cap="none" strike="noStrike">
                <a:solidFill>
                  <a:srgbClr val="000000"/>
                </a:solidFill>
                <a:latin typeface="Ruluko"/>
                <a:ea typeface="Ruluko"/>
                <a:cs typeface="Ruluko"/>
                <a:sym typeface="Ruluko"/>
              </a:rPr>
              <a:t>What is a concept? What was your design concept - explain. Name and explain some of the programming blocks / inputs you used.  Name the key functions in your program?What is a product pitch and its purpose?</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What key information should be included in a product pitch?</a:t>
            </a:r>
            <a:endParaRPr b="0" i="0" sz="950" u="none" cap="none" strike="noStrike">
              <a:solidFill>
                <a:srgbClr val="222222"/>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350" u="none" cap="none" strike="noStrike">
              <a:solidFill>
                <a:srgbClr val="22222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br>
              <a:rPr b="0" i="0" lang="en-GB" sz="1200" u="none" cap="none" strike="noStrike">
                <a:solidFill>
                  <a:schemeClr val="dk1"/>
                </a:solidFill>
                <a:latin typeface="Calibri"/>
                <a:ea typeface="Calibri"/>
                <a:cs typeface="Calibri"/>
                <a:sym typeface="Calibri"/>
              </a:rPr>
            </a:br>
            <a:endParaRPr b="1" i="0" sz="1200" u="none" cap="none" strike="noStrike">
              <a:solidFill>
                <a:srgbClr val="000000"/>
              </a:solidFill>
              <a:latin typeface="Ruluko"/>
              <a:ea typeface="Ruluko"/>
              <a:cs typeface="Ruluko"/>
              <a:sym typeface="Ruluko"/>
            </a:endParaRPr>
          </a:p>
        </p:txBody>
      </p:sp>
      <p:pic>
        <p:nvPicPr>
          <p:cNvPr id="1111" name="Google Shape;1111;g282707cdc84_0_40"/>
          <p:cNvPicPr preferRelativeResize="0"/>
          <p:nvPr/>
        </p:nvPicPr>
        <p:blipFill rotWithShape="1">
          <a:blip r:embed="rId6">
            <a:alphaModFix/>
          </a:blip>
          <a:srcRect b="0" l="0" r="0" t="0"/>
          <a:stretch/>
        </p:blipFill>
        <p:spPr>
          <a:xfrm>
            <a:off x="6047351" y="257873"/>
            <a:ext cx="1734349" cy="722025"/>
          </a:xfrm>
          <a:prstGeom prst="rect">
            <a:avLst/>
          </a:prstGeom>
          <a:noFill/>
          <a:ln>
            <a:noFill/>
          </a:ln>
        </p:spPr>
      </p:pic>
      <p:pic>
        <p:nvPicPr>
          <p:cNvPr id="1112" name="Google Shape;1112;g282707cdc84_0_40"/>
          <p:cNvPicPr preferRelativeResize="0"/>
          <p:nvPr/>
        </p:nvPicPr>
        <p:blipFill rotWithShape="1">
          <a:blip r:embed="rId7">
            <a:alphaModFix/>
          </a:blip>
          <a:srcRect b="0" l="0" r="0" t="0"/>
          <a:stretch/>
        </p:blipFill>
        <p:spPr>
          <a:xfrm>
            <a:off x="179500" y="188650"/>
            <a:ext cx="1352325" cy="621200"/>
          </a:xfrm>
          <a:prstGeom prst="rect">
            <a:avLst/>
          </a:prstGeom>
          <a:noFill/>
          <a:ln>
            <a:noFill/>
          </a:ln>
        </p:spPr>
      </p:pic>
      <p:pic>
        <p:nvPicPr>
          <p:cNvPr id="1113" name="Google Shape;1113;g282707cdc84_0_40"/>
          <p:cNvPicPr preferRelativeResize="0"/>
          <p:nvPr/>
        </p:nvPicPr>
        <p:blipFill rotWithShape="1">
          <a:blip r:embed="rId8">
            <a:alphaModFix/>
          </a:blip>
          <a:srcRect b="0" l="0" r="0" t="0"/>
          <a:stretch/>
        </p:blipFill>
        <p:spPr>
          <a:xfrm>
            <a:off x="3963500" y="1308125"/>
            <a:ext cx="4542324" cy="2368525"/>
          </a:xfrm>
          <a:prstGeom prst="rect">
            <a:avLst/>
          </a:prstGeom>
          <a:noFill/>
          <a:ln>
            <a:noFill/>
          </a:ln>
        </p:spPr>
      </p:pic>
      <p:pic>
        <p:nvPicPr>
          <p:cNvPr id="1114" name="Google Shape;1114;g282707cdc84_0_40"/>
          <p:cNvPicPr preferRelativeResize="0"/>
          <p:nvPr/>
        </p:nvPicPr>
        <p:blipFill rotWithShape="1">
          <a:blip r:embed="rId9">
            <a:alphaModFix/>
          </a:blip>
          <a:srcRect b="0" l="0" r="0" t="0"/>
          <a:stretch/>
        </p:blipFill>
        <p:spPr>
          <a:xfrm>
            <a:off x="3963500" y="3676650"/>
            <a:ext cx="4447500" cy="89925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9" name="Shape 1119"/>
        <p:cNvGrpSpPr/>
        <p:nvPr/>
      </p:nvGrpSpPr>
      <p:grpSpPr>
        <a:xfrm>
          <a:off x="0" y="0"/>
          <a:ext cx="0" cy="0"/>
          <a:chOff x="0" y="0"/>
          <a:chExt cx="0" cy="0"/>
        </a:xfrm>
      </p:grpSpPr>
      <p:sp>
        <p:nvSpPr>
          <p:cNvPr id="1120" name="Google Shape;1120;g248d9d2fd69_0_291"/>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t/>
            </a:r>
            <a:endParaRPr/>
          </a:p>
        </p:txBody>
      </p:sp>
      <p:sp>
        <p:nvSpPr>
          <p:cNvPr id="1121" name="Google Shape;1121;g248d9d2fd69_0_291"/>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640"/>
              </a:spcBef>
              <a:spcAft>
                <a:spcPts val="0"/>
              </a:spcAft>
              <a:buSzPts val="3200"/>
              <a:buNone/>
            </a:pPr>
            <a:r>
              <a:t/>
            </a:r>
            <a:endParaRPr/>
          </a:p>
        </p:txBody>
      </p:sp>
      <p:pic>
        <p:nvPicPr>
          <p:cNvPr id="1122" name="Google Shape;1122;g248d9d2fd69_0_291"/>
          <p:cNvPicPr preferRelativeResize="0"/>
          <p:nvPr/>
        </p:nvPicPr>
        <p:blipFill rotWithShape="1">
          <a:blip r:embed="rId3">
            <a:alphaModFix/>
          </a:blip>
          <a:srcRect b="0" l="0" r="0" t="0"/>
          <a:stretch/>
        </p:blipFill>
        <p:spPr>
          <a:xfrm>
            <a:off x="152400" y="152400"/>
            <a:ext cx="8782049" cy="6206550"/>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6" name="Shape 1126"/>
        <p:cNvGrpSpPr/>
        <p:nvPr/>
      </p:nvGrpSpPr>
      <p:grpSpPr>
        <a:xfrm>
          <a:off x="0" y="0"/>
          <a:ext cx="0" cy="0"/>
          <a:chOff x="0" y="0"/>
          <a:chExt cx="0" cy="0"/>
        </a:xfrm>
      </p:grpSpPr>
      <p:sp>
        <p:nvSpPr>
          <p:cNvPr id="1127" name="Google Shape;1127;g248d9d2fd69_0_15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900"/>
              <a:buFont typeface="Arial"/>
              <a:buNone/>
            </a:pPr>
            <a:r>
              <a:rPr b="1" lang="en-GB" sz="3200">
                <a:latin typeface="Ruluko"/>
                <a:ea typeface="Ruluko"/>
                <a:cs typeface="Ruluko"/>
                <a:sym typeface="Ruluko"/>
              </a:rPr>
              <a:t>Year 6 ; Summer 2</a:t>
            </a:r>
            <a:endParaRPr b="1" sz="3200">
              <a:latin typeface="Ruluko"/>
              <a:ea typeface="Ruluko"/>
              <a:cs typeface="Ruluko"/>
              <a:sym typeface="Ruluko"/>
            </a:endParaRPr>
          </a:p>
          <a:p>
            <a:pPr indent="0" lvl="0" marL="0" rtl="0" algn="ctr">
              <a:lnSpc>
                <a:spcPct val="100000"/>
              </a:lnSpc>
              <a:spcBef>
                <a:spcPts val="0"/>
              </a:spcBef>
              <a:spcAft>
                <a:spcPts val="0"/>
              </a:spcAft>
              <a:buClr>
                <a:schemeClr val="dk1"/>
              </a:buClr>
              <a:buSzPts val="1900"/>
              <a:buFont typeface="Arial"/>
              <a:buNone/>
            </a:pPr>
            <a:r>
              <a:rPr b="1" lang="en-GB" sz="3200">
                <a:latin typeface="Arial"/>
                <a:ea typeface="Arial"/>
                <a:cs typeface="Arial"/>
                <a:sym typeface="Arial"/>
              </a:rPr>
              <a:t>Navigating the World</a:t>
            </a:r>
            <a:endParaRPr b="1" sz="3200">
              <a:latin typeface="Ruluko"/>
              <a:ea typeface="Ruluko"/>
              <a:cs typeface="Ruluko"/>
              <a:sym typeface="Ruluko"/>
            </a:endParaRPr>
          </a:p>
        </p:txBody>
      </p:sp>
      <p:sp>
        <p:nvSpPr>
          <p:cNvPr id="1128" name="Google Shape;1128;g248d9d2fd69_0_152"/>
          <p:cNvSpPr/>
          <p:nvPr/>
        </p:nvSpPr>
        <p:spPr>
          <a:xfrm>
            <a:off x="457194" y="1199034"/>
            <a:ext cx="4572000" cy="4247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Unit 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Pupils who are secure will be able to:</a:t>
            </a:r>
            <a:endParaRPr b="1" i="0" sz="1800" u="sng"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1" i="0" sz="1800" u="sng" cap="none" strike="noStrike">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350"/>
              <a:buFont typeface="Calibri"/>
              <a:buNone/>
            </a:pPr>
            <a:r>
              <a:rPr b="0" i="1" lang="en-GB" sz="1350" u="none" cap="none" strike="noStrike">
                <a:solidFill>
                  <a:srgbClr val="222222"/>
                </a:solidFill>
                <a:highlight>
                  <a:srgbClr val="FFFFFF"/>
                </a:highlight>
                <a:latin typeface="Calibri"/>
                <a:ea typeface="Calibri"/>
                <a:cs typeface="Calibri"/>
                <a:sym typeface="Calibri"/>
              </a:rPr>
              <a:t>I</a:t>
            </a:r>
            <a:r>
              <a:rPr b="0" i="0" lang="en-GB" sz="1350" u="none" cap="none" strike="noStrike">
                <a:solidFill>
                  <a:srgbClr val="222222"/>
                </a:solidFill>
                <a:highlight>
                  <a:srgbClr val="FFFFFF"/>
                </a:highlight>
                <a:latin typeface="Calibri"/>
                <a:ea typeface="Calibri"/>
                <a:cs typeface="Calibri"/>
                <a:sym typeface="Calibri"/>
              </a:rPr>
              <a:t>ncorporate key information from a client’s design request such as ‘multifunctional’ and ‘compact’ in their design brief.</a:t>
            </a:r>
            <a:endParaRPr b="0" i="0" sz="135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350"/>
              <a:buFont typeface="Calibri"/>
              <a:buNone/>
            </a:pPr>
            <a:r>
              <a:rPr b="0" i="0" lang="en-GB" sz="1350" u="none" cap="none" strike="noStrike">
                <a:solidFill>
                  <a:srgbClr val="222222"/>
                </a:solidFill>
                <a:highlight>
                  <a:srgbClr val="FFFFFF"/>
                </a:highlight>
                <a:latin typeface="Calibri"/>
                <a:ea typeface="Calibri"/>
                <a:cs typeface="Calibri"/>
                <a:sym typeface="Calibri"/>
              </a:rPr>
              <a:t>Write a program that displays an arrow to indicate cardinal compass directions with an ‘On start’ loading screen.</a:t>
            </a:r>
            <a:endParaRPr b="0" i="0" sz="135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350"/>
              <a:buFont typeface="Calibri"/>
              <a:buNone/>
            </a:pPr>
            <a:r>
              <a:rPr b="0" i="0" lang="en-GB" sz="1350" u="none" cap="none" strike="noStrike">
                <a:solidFill>
                  <a:srgbClr val="222222"/>
                </a:solidFill>
                <a:highlight>
                  <a:srgbClr val="FFFFFF"/>
                </a:highlight>
                <a:latin typeface="Calibri"/>
                <a:ea typeface="Calibri"/>
                <a:cs typeface="Calibri"/>
                <a:sym typeface="Calibri"/>
              </a:rPr>
              <a:t>Identify errors (bugs) in the code and suggest ways to fix (debug) them.</a:t>
            </a:r>
            <a:endParaRPr b="0" i="0" sz="135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350"/>
              <a:buFont typeface="Calibri"/>
              <a:buNone/>
            </a:pPr>
            <a:r>
              <a:rPr b="0" i="0" lang="en-GB" sz="1350" u="none" cap="none" strike="noStrike">
                <a:solidFill>
                  <a:srgbClr val="222222"/>
                </a:solidFill>
                <a:highlight>
                  <a:srgbClr val="FFFFFF"/>
                </a:highlight>
                <a:latin typeface="Calibri"/>
                <a:ea typeface="Calibri"/>
                <a:cs typeface="Calibri"/>
                <a:sym typeface="Calibri"/>
              </a:rPr>
              <a:t>Self and peer evaluate a product concept against a list of design criteria with basic statements.</a:t>
            </a:r>
            <a:endParaRPr b="0" i="0" sz="135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350"/>
              <a:buFont typeface="Calibri"/>
              <a:buNone/>
            </a:pPr>
            <a:r>
              <a:rPr b="0" i="0" lang="en-GB" sz="1350" u="none" cap="none" strike="noStrike">
                <a:solidFill>
                  <a:srgbClr val="222222"/>
                </a:solidFill>
                <a:highlight>
                  <a:srgbClr val="FFFFFF"/>
                </a:highlight>
                <a:latin typeface="Calibri"/>
                <a:ea typeface="Calibri"/>
                <a:cs typeface="Calibri"/>
                <a:sym typeface="Calibri"/>
              </a:rPr>
              <a:t>Identify key industries that use 3D CAD modelling and why.</a:t>
            </a:r>
            <a:endParaRPr b="0" i="0" sz="135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350"/>
              <a:buFont typeface="Calibri"/>
              <a:buNone/>
            </a:pPr>
            <a:r>
              <a:rPr b="0" i="0" lang="en-GB" sz="1350" u="none" cap="none" strike="noStrike">
                <a:solidFill>
                  <a:srgbClr val="222222"/>
                </a:solidFill>
                <a:highlight>
                  <a:srgbClr val="FFFFFF"/>
                </a:highlight>
                <a:latin typeface="Calibri"/>
                <a:ea typeface="Calibri"/>
                <a:cs typeface="Calibri"/>
                <a:sym typeface="Calibri"/>
              </a:rPr>
              <a:t>Recall and describe the name and use of key tools used in Tinkercad (CAD) software.</a:t>
            </a:r>
            <a:endParaRPr b="0" i="0" sz="135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350"/>
              <a:buFont typeface="Calibri"/>
              <a:buNone/>
            </a:pPr>
            <a:r>
              <a:rPr b="0" i="0" lang="en-GB" sz="1350" u="none" cap="none" strike="noStrike">
                <a:solidFill>
                  <a:srgbClr val="222222"/>
                </a:solidFill>
                <a:highlight>
                  <a:srgbClr val="FFFFFF"/>
                </a:highlight>
                <a:latin typeface="Calibri"/>
                <a:ea typeface="Calibri"/>
                <a:cs typeface="Calibri"/>
                <a:sym typeface="Calibri"/>
              </a:rPr>
              <a:t>Combine more than one object to develop a finished 3D CAD model in Tinkercad.</a:t>
            </a:r>
            <a:endParaRPr b="0" i="0" sz="135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350"/>
              <a:buFont typeface="Calibri"/>
              <a:buNone/>
            </a:pPr>
            <a:r>
              <a:rPr b="0" i="0" lang="en-GB" sz="1350" u="none" cap="none" strike="noStrike">
                <a:solidFill>
                  <a:srgbClr val="222222"/>
                </a:solidFill>
                <a:highlight>
                  <a:srgbClr val="FFFFFF"/>
                </a:highlight>
                <a:latin typeface="Calibri"/>
                <a:ea typeface="Calibri"/>
                <a:cs typeface="Calibri"/>
                <a:sym typeface="Calibri"/>
              </a:rPr>
              <a:t>Complete a product pitch plan that includes key information.</a:t>
            </a:r>
            <a:endParaRPr b="0" i="0" sz="1350" u="none" cap="none" strike="noStrike">
              <a:solidFill>
                <a:srgbClr val="222222"/>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1" i="0" sz="1800" u="sng" cap="none" strike="noStrike">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750"/>
              <a:buFont typeface="Calibri"/>
              <a:buNone/>
            </a:pPr>
            <a:r>
              <a:t/>
            </a:r>
            <a:endParaRPr b="0" i="0" sz="1750" u="none" cap="none" strike="noStrike">
              <a:solidFill>
                <a:srgbClr val="222222"/>
              </a:solidFill>
              <a:highlight>
                <a:srgbClr val="FFFFFF"/>
              </a:highlight>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1350"/>
              <a:buFont typeface="Arial"/>
              <a:buNone/>
            </a:pPr>
            <a:r>
              <a:t/>
            </a:r>
            <a:endParaRPr b="0" i="0" sz="1350" u="none" cap="none" strike="noStrike">
              <a:solidFill>
                <a:srgbClr val="222222"/>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p:txBody>
      </p:sp>
      <p:pic>
        <p:nvPicPr>
          <p:cNvPr id="1129" name="Google Shape;1129;g248d9d2fd69_0_152"/>
          <p:cNvPicPr preferRelativeResize="0"/>
          <p:nvPr/>
        </p:nvPicPr>
        <p:blipFill rotWithShape="1">
          <a:blip r:embed="rId3">
            <a:alphaModFix/>
          </a:blip>
          <a:srcRect b="0" l="0" r="0" t="0"/>
          <a:stretch/>
        </p:blipFill>
        <p:spPr>
          <a:xfrm>
            <a:off x="6038844" y="1417638"/>
            <a:ext cx="1851597" cy="5135563"/>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3" name="Shape 1133"/>
        <p:cNvGrpSpPr/>
        <p:nvPr/>
      </p:nvGrpSpPr>
      <p:grpSpPr>
        <a:xfrm>
          <a:off x="0" y="0"/>
          <a:ext cx="0" cy="0"/>
          <a:chOff x="0" y="0"/>
          <a:chExt cx="0" cy="0"/>
        </a:xfrm>
      </p:grpSpPr>
      <p:pic>
        <p:nvPicPr>
          <p:cNvPr id="1134" name="Google Shape;1134;g282080d8ece_0_50"/>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1135" name="Google Shape;1135;g282080d8ece_0_50"/>
          <p:cNvSpPr txBox="1"/>
          <p:nvPr/>
        </p:nvSpPr>
        <p:spPr>
          <a:xfrm>
            <a:off x="399042" y="344046"/>
            <a:ext cx="8451000" cy="685500"/>
          </a:xfrm>
          <a:prstGeom prst="rect">
            <a:avLst/>
          </a:prstGeom>
          <a:noFill/>
          <a:ln>
            <a:noFill/>
          </a:ln>
        </p:spPr>
        <p:txBody>
          <a:bodyPr anchorCtr="0" anchor="t" bIns="80225" lIns="80225" spcFirstLastPara="1" rIns="80225" wrap="square" tIns="80225">
            <a:spAutoFit/>
          </a:bodyPr>
          <a:lstStyle/>
          <a:p>
            <a:pPr indent="0" lvl="0" marL="0" marR="0" rtl="0" algn="ctr">
              <a:lnSpc>
                <a:spcPct val="100000"/>
              </a:lnSpc>
              <a:spcBef>
                <a:spcPts val="0"/>
              </a:spcBef>
              <a:spcAft>
                <a:spcPts val="0"/>
              </a:spcAft>
              <a:buClr>
                <a:srgbClr val="000000"/>
              </a:buClr>
              <a:buSzPts val="3400"/>
              <a:buFont typeface="Arial"/>
              <a:buNone/>
            </a:pPr>
            <a:r>
              <a:rPr b="1" i="0" lang="en-GB" sz="3400" u="none" cap="none" strike="noStrike">
                <a:solidFill>
                  <a:srgbClr val="000000"/>
                </a:solidFill>
                <a:latin typeface="Ruluko"/>
                <a:ea typeface="Ruluko"/>
                <a:cs typeface="Ruluko"/>
                <a:sym typeface="Ruluko"/>
              </a:rPr>
              <a:t>Rationale</a:t>
            </a:r>
            <a:endParaRPr b="1" i="0" sz="3400" u="none" cap="none" strike="noStrike">
              <a:solidFill>
                <a:srgbClr val="000000"/>
              </a:solidFill>
              <a:latin typeface="Ruluko"/>
              <a:ea typeface="Ruluko"/>
              <a:cs typeface="Ruluko"/>
              <a:sym typeface="Ruluko"/>
            </a:endParaRPr>
          </a:p>
        </p:txBody>
      </p:sp>
      <p:sp>
        <p:nvSpPr>
          <p:cNvPr id="1136" name="Google Shape;1136;g282080d8ece_0_50"/>
          <p:cNvSpPr txBox="1"/>
          <p:nvPr/>
        </p:nvSpPr>
        <p:spPr>
          <a:xfrm>
            <a:off x="215900" y="1923700"/>
            <a:ext cx="8754600" cy="2778900"/>
          </a:xfrm>
          <a:prstGeom prst="rect">
            <a:avLst/>
          </a:prstGeom>
          <a:noFill/>
          <a:ln>
            <a:noFill/>
          </a:ln>
        </p:spPr>
        <p:txBody>
          <a:bodyPr anchorCtr="0" anchor="t" bIns="80225" lIns="80225" spcFirstLastPara="1" rIns="80225" wrap="square" tIns="80225">
            <a:spAutoFit/>
          </a:bodyPr>
          <a:lstStyle/>
          <a:p>
            <a:pPr indent="0" lvl="0" marL="0" marR="0" rtl="0" algn="just">
              <a:lnSpc>
                <a:spcPct val="100000"/>
              </a:lnSpc>
              <a:spcBef>
                <a:spcPts val="0"/>
              </a:spcBef>
              <a:spcAft>
                <a:spcPts val="0"/>
              </a:spcAft>
              <a:buClr>
                <a:schemeClr val="dk1"/>
              </a:buClr>
              <a:buSzPts val="1400"/>
              <a:buFont typeface="Arial"/>
              <a:buNone/>
            </a:pPr>
            <a:r>
              <a:rPr b="0" i="1" lang="en-GB" sz="1200" u="none" cap="none" strike="noStrike">
                <a:solidFill>
                  <a:schemeClr val="dk1"/>
                </a:solidFill>
                <a:latin typeface="Ruluko"/>
                <a:ea typeface="Ruluko"/>
                <a:cs typeface="Ruluko"/>
                <a:sym typeface="Ruluko"/>
              </a:rPr>
              <a:t>I</a:t>
            </a:r>
            <a:r>
              <a:rPr b="0" i="0" lang="en-GB" sz="1200" u="none" cap="none" strike="noStrike">
                <a:solidFill>
                  <a:schemeClr val="dk1"/>
                </a:solidFill>
                <a:latin typeface="Ruluko"/>
                <a:ea typeface="Ruluko"/>
                <a:cs typeface="Ruluko"/>
                <a:sym typeface="Ruluko"/>
              </a:rPr>
              <a:t>n this strand, pupils will be encouraged to design and make a variety of products which harness smart technologies. They will design and produce products in a range of relevant contexts including industry, leisure, enterprise and  health and wellbeing. They will  use research to help develop design criteria and design innovative, purposeful, functional and appealing products which are fit for purpose.  They will develop the creative, technical and practical expertise needed to perform everyday tasks in a technological world. Through the evaluation of past and present design and technology, pupils will develop a critical understanding of its impact on daily life and the wider world.The pupils will learn the importance of communicating their ideas through talking, drawing, annotated sketches,using templates and nets, prototypes. mock=ups, exploded diagrams and CAD technology  as a fundamental aspect of the knowledge and skills of a designer.  </a:t>
            </a:r>
            <a:endParaRPr b="0" i="0" sz="1200" u="none" cap="none" strike="noStrike">
              <a:solidFill>
                <a:schemeClr val="dk1"/>
              </a:solidFill>
              <a:latin typeface="Ruluko"/>
              <a:ea typeface="Ruluko"/>
              <a:cs typeface="Ruluko"/>
              <a:sym typeface="Ruluko"/>
            </a:endParaRPr>
          </a:p>
          <a:p>
            <a:pPr indent="0" lvl="0" marL="0" marR="0" rtl="0" algn="just">
              <a:lnSpc>
                <a:spcPct val="100000"/>
              </a:lnSpc>
              <a:spcBef>
                <a:spcPts val="0"/>
              </a:spcBef>
              <a:spcAft>
                <a:spcPts val="0"/>
              </a:spcAft>
              <a:buClr>
                <a:schemeClr val="dk1"/>
              </a:buClr>
              <a:buSzPts val="1400"/>
              <a:buFont typeface="Arial"/>
              <a:buNone/>
            </a:pPr>
            <a:r>
              <a:rPr b="0" i="0" lang="en-GB" sz="1200" u="none" cap="none" strike="noStrike">
                <a:solidFill>
                  <a:schemeClr val="dk1"/>
                </a:solidFill>
                <a:latin typeface="Ruluko"/>
                <a:ea typeface="Ruluko"/>
                <a:cs typeface="Ruluko"/>
                <a:sym typeface="Ruluko"/>
              </a:rPr>
              <a:t>They will select from and use a range of tools and equipment to perform practical tasks. They will also select and use a wide range of materials and electrical components which will include motors and buzzers.  Pupils will understand and use electrical systems in their products and apply their understanding of computing to program, monitor and control their products.The pupils will develop their critical thinking skills in line with our curriculum drivers.and evaluate existing products and their ideas / products against design criteria.They will learn to consider the views of others to improve their work and understand  how key events and individuals in design and technology have helped shape the world They will be taught how to manage risks safely. </a:t>
            </a:r>
            <a:endParaRPr b="0" i="0" sz="1200" u="none" cap="none" strike="noStrike">
              <a:solidFill>
                <a:schemeClr val="dk1"/>
              </a:solidFill>
              <a:latin typeface="Ruluko"/>
              <a:ea typeface="Ruluko"/>
              <a:cs typeface="Ruluko"/>
              <a:sym typeface="Ruluko"/>
            </a:endParaRPr>
          </a:p>
          <a:p>
            <a:pPr indent="0" lvl="0" marL="0" marR="0" rtl="0" algn="just">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uluko"/>
              <a:ea typeface="Ruluko"/>
              <a:cs typeface="Ruluko"/>
              <a:sym typeface="Ruluko"/>
            </a:endParaRPr>
          </a:p>
        </p:txBody>
      </p:sp>
      <p:sp>
        <p:nvSpPr>
          <p:cNvPr id="1137" name="Google Shape;1137;g282080d8ece_0_50"/>
          <p:cNvSpPr txBox="1"/>
          <p:nvPr/>
        </p:nvSpPr>
        <p:spPr>
          <a:xfrm>
            <a:off x="584790" y="4506546"/>
            <a:ext cx="4636800" cy="2009100"/>
          </a:xfrm>
          <a:prstGeom prst="rect">
            <a:avLst/>
          </a:prstGeom>
          <a:solidFill>
            <a:srgbClr val="EFEFEF"/>
          </a:solidFill>
          <a:ln cap="flat" cmpd="sng" w="19050">
            <a:solidFill>
              <a:schemeClr val="lt2"/>
            </a:solidFill>
            <a:prstDash val="solid"/>
            <a:round/>
            <a:headEnd len="sm" w="sm" type="none"/>
            <a:tailEnd len="sm" w="sm" type="none"/>
          </a:ln>
        </p:spPr>
        <p:txBody>
          <a:bodyPr anchorCtr="0" anchor="t" bIns="80225" lIns="80225" spcFirstLastPara="1" rIns="80225" wrap="square" tIns="80225">
            <a:sp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Ruluko"/>
                <a:ea typeface="Ruluko"/>
                <a:cs typeface="Ruluko"/>
                <a:sym typeface="Ruluko"/>
              </a:rPr>
              <a:t>Key Threads:</a:t>
            </a:r>
            <a:endParaRPr b="1" i="0" sz="16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Ruluko"/>
              <a:ea typeface="Ruluko"/>
              <a:cs typeface="Ruluko"/>
              <a:sym typeface="Ruluko"/>
            </a:endParaRPr>
          </a:p>
          <a:p>
            <a:pPr indent="-300929" lvl="0" marL="401238" marR="0" rtl="0" algn="l">
              <a:lnSpc>
                <a:spcPct val="100000"/>
              </a:lnSpc>
              <a:spcBef>
                <a:spcPts val="0"/>
              </a:spcBef>
              <a:spcAft>
                <a:spcPts val="0"/>
              </a:spcAft>
              <a:buClr>
                <a:srgbClr val="000000"/>
              </a:buClr>
              <a:buSzPts val="1800"/>
              <a:buFont typeface="Ruluko"/>
              <a:buChar char="-"/>
            </a:pPr>
            <a:r>
              <a:rPr b="0" i="0" lang="en-GB" sz="1600" u="none" cap="none" strike="noStrike">
                <a:solidFill>
                  <a:srgbClr val="000000"/>
                </a:solidFill>
                <a:latin typeface="Ruluko"/>
                <a:ea typeface="Ruluko"/>
                <a:cs typeface="Ruluko"/>
                <a:sym typeface="Ruluko"/>
              </a:rPr>
              <a:t>Generating Ideas</a:t>
            </a:r>
            <a:endParaRPr b="0" i="0" sz="1600" u="none" cap="none" strike="noStrike">
              <a:solidFill>
                <a:srgbClr val="000000"/>
              </a:solidFill>
              <a:latin typeface="Ruluko"/>
              <a:ea typeface="Ruluko"/>
              <a:cs typeface="Ruluko"/>
              <a:sym typeface="Ruluko"/>
            </a:endParaRPr>
          </a:p>
          <a:p>
            <a:pPr indent="-300929" lvl="0" marL="401238" marR="0" rtl="0" algn="l">
              <a:lnSpc>
                <a:spcPct val="100000"/>
              </a:lnSpc>
              <a:spcBef>
                <a:spcPts val="0"/>
              </a:spcBef>
              <a:spcAft>
                <a:spcPts val="0"/>
              </a:spcAft>
              <a:buClr>
                <a:srgbClr val="000000"/>
              </a:buClr>
              <a:buSzPts val="1800"/>
              <a:buFont typeface="Ruluko"/>
              <a:buChar char="-"/>
            </a:pPr>
            <a:r>
              <a:rPr b="0" i="0" lang="en-GB" sz="1600" u="none" cap="none" strike="noStrike">
                <a:solidFill>
                  <a:srgbClr val="000000"/>
                </a:solidFill>
                <a:latin typeface="Ruluko"/>
                <a:ea typeface="Ruluko"/>
                <a:cs typeface="Ruluko"/>
                <a:sym typeface="Ruluko"/>
              </a:rPr>
              <a:t>Designing</a:t>
            </a:r>
            <a:endParaRPr b="0" i="0" sz="1600" u="none" cap="none" strike="noStrike">
              <a:solidFill>
                <a:srgbClr val="000000"/>
              </a:solidFill>
              <a:latin typeface="Ruluko"/>
              <a:ea typeface="Ruluko"/>
              <a:cs typeface="Ruluko"/>
              <a:sym typeface="Ruluko"/>
            </a:endParaRPr>
          </a:p>
          <a:p>
            <a:pPr indent="-300929" lvl="0" marL="401238" marR="0" rtl="0" algn="l">
              <a:lnSpc>
                <a:spcPct val="100000"/>
              </a:lnSpc>
              <a:spcBef>
                <a:spcPts val="0"/>
              </a:spcBef>
              <a:spcAft>
                <a:spcPts val="0"/>
              </a:spcAft>
              <a:buClr>
                <a:srgbClr val="000000"/>
              </a:buClr>
              <a:buSzPts val="1800"/>
              <a:buFont typeface="Ruluko"/>
              <a:buChar char="-"/>
            </a:pPr>
            <a:r>
              <a:rPr b="0" i="0" lang="en-GB" sz="1600" u="none" cap="none" strike="noStrike">
                <a:solidFill>
                  <a:srgbClr val="000000"/>
                </a:solidFill>
                <a:latin typeface="Ruluko"/>
                <a:ea typeface="Ruluko"/>
                <a:cs typeface="Ruluko"/>
                <a:sym typeface="Ruluko"/>
              </a:rPr>
              <a:t>Making skills</a:t>
            </a:r>
            <a:endParaRPr b="0" i="0" sz="1400" u="none" cap="none" strike="noStrike">
              <a:solidFill>
                <a:srgbClr val="000000"/>
              </a:solidFill>
              <a:latin typeface="Arial"/>
              <a:ea typeface="Arial"/>
              <a:cs typeface="Arial"/>
              <a:sym typeface="Arial"/>
            </a:endParaRPr>
          </a:p>
          <a:p>
            <a:pPr indent="-300929" lvl="0" marL="401238" marR="0" rtl="0" algn="l">
              <a:lnSpc>
                <a:spcPct val="100000"/>
              </a:lnSpc>
              <a:spcBef>
                <a:spcPts val="0"/>
              </a:spcBef>
              <a:spcAft>
                <a:spcPts val="0"/>
              </a:spcAft>
              <a:buClr>
                <a:srgbClr val="000000"/>
              </a:buClr>
              <a:buSzPts val="1800"/>
              <a:buFont typeface="Ruluko"/>
              <a:buChar char="-"/>
            </a:pPr>
            <a:r>
              <a:rPr b="0" i="0" lang="en-GB" sz="1600" u="none" cap="none" strike="noStrike">
                <a:solidFill>
                  <a:srgbClr val="000000"/>
                </a:solidFill>
                <a:latin typeface="Ruluko"/>
                <a:ea typeface="Ruluko"/>
                <a:cs typeface="Ruluko"/>
                <a:sym typeface="Ruluko"/>
              </a:rPr>
              <a:t>Evaluating and analysing</a:t>
            </a:r>
            <a:endParaRPr b="0" i="0" sz="1600" u="none" cap="none" strike="noStrike">
              <a:solidFill>
                <a:srgbClr val="000000"/>
              </a:solidFill>
              <a:latin typeface="Ruluko"/>
              <a:ea typeface="Ruluko"/>
              <a:cs typeface="Ruluko"/>
              <a:sym typeface="Ruluko"/>
            </a:endParaRPr>
          </a:p>
          <a:p>
            <a:pPr indent="-288229" lvl="0" marL="401238" marR="0" rtl="0" algn="l">
              <a:lnSpc>
                <a:spcPct val="100000"/>
              </a:lnSpc>
              <a:spcBef>
                <a:spcPts val="0"/>
              </a:spcBef>
              <a:spcAft>
                <a:spcPts val="0"/>
              </a:spcAft>
              <a:buClr>
                <a:srgbClr val="000000"/>
              </a:buClr>
              <a:buSzPts val="1600"/>
              <a:buFont typeface="Ruluko"/>
              <a:buChar char="-"/>
            </a:pPr>
            <a:r>
              <a:rPr b="0" i="0" lang="en-GB" sz="1600" u="none" cap="none" strike="noStrike">
                <a:solidFill>
                  <a:srgbClr val="000000"/>
                </a:solidFill>
                <a:latin typeface="Ruluko"/>
                <a:ea typeface="Ruluko"/>
                <a:cs typeface="Ruluko"/>
                <a:sym typeface="Ruluko"/>
              </a:rPr>
              <a:t>Developing and use of technical vocabulary</a:t>
            </a:r>
            <a:endParaRPr b="0" i="0" sz="1600" u="none" cap="none" strike="noStrike">
              <a:solidFill>
                <a:srgbClr val="000000"/>
              </a:solidFill>
              <a:latin typeface="Ruluko"/>
              <a:ea typeface="Ruluko"/>
              <a:cs typeface="Ruluko"/>
              <a:sym typeface="Ruluko"/>
            </a:endParaRPr>
          </a:p>
        </p:txBody>
      </p:sp>
      <p:sp>
        <p:nvSpPr>
          <p:cNvPr id="1138" name="Google Shape;1138;g282080d8ece_0_50"/>
          <p:cNvSpPr txBox="1"/>
          <p:nvPr/>
        </p:nvSpPr>
        <p:spPr>
          <a:xfrm>
            <a:off x="5736688" y="4506546"/>
            <a:ext cx="2889600" cy="1947600"/>
          </a:xfrm>
          <a:prstGeom prst="rect">
            <a:avLst/>
          </a:prstGeom>
          <a:solidFill>
            <a:srgbClr val="EFEFEF"/>
          </a:solidFill>
          <a:ln cap="flat" cmpd="sng" w="19050">
            <a:solidFill>
              <a:schemeClr val="lt2"/>
            </a:solidFill>
            <a:prstDash val="solid"/>
            <a:round/>
            <a:headEnd len="sm" w="sm" type="none"/>
            <a:tailEnd len="sm" w="sm" type="none"/>
          </a:ln>
        </p:spPr>
        <p:txBody>
          <a:bodyPr anchorCtr="0" anchor="t" bIns="80225" lIns="80225" spcFirstLastPara="1" rIns="80225" wrap="square" tIns="80225">
            <a:sp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Ruluko"/>
                <a:ea typeface="Ruluko"/>
                <a:cs typeface="Ruluko"/>
                <a:sym typeface="Ruluko"/>
              </a:rPr>
              <a:t>Curriculum Driver:</a:t>
            </a:r>
            <a:endParaRPr b="1" i="0" sz="16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Ruluko"/>
              <a:ea typeface="Ruluko"/>
              <a:cs typeface="Ruluko"/>
              <a:sym typeface="Ruluko"/>
            </a:endParaRPr>
          </a:p>
          <a:p>
            <a:pPr indent="-300929" lvl="0" marL="401238" marR="0" rtl="0" algn="l">
              <a:lnSpc>
                <a:spcPct val="100000"/>
              </a:lnSpc>
              <a:spcBef>
                <a:spcPts val="0"/>
              </a:spcBef>
              <a:spcAft>
                <a:spcPts val="0"/>
              </a:spcAft>
              <a:buClr>
                <a:srgbClr val="000000"/>
              </a:buClr>
              <a:buSzPts val="1800"/>
              <a:buFont typeface="Ruluko"/>
              <a:buChar char="-"/>
            </a:pPr>
            <a:r>
              <a:rPr b="0" i="0" lang="en-GB" sz="1600" u="none" cap="none" strike="noStrike">
                <a:solidFill>
                  <a:srgbClr val="000000"/>
                </a:solidFill>
                <a:latin typeface="Ruluko"/>
                <a:ea typeface="Ruluko"/>
                <a:cs typeface="Ruluko"/>
                <a:sym typeface="Ruluko"/>
              </a:rPr>
              <a:t>Critical Thinking</a:t>
            </a:r>
            <a:endParaRPr b="0" i="0" sz="1400" u="none" cap="none" strike="noStrike">
              <a:solidFill>
                <a:srgbClr val="000000"/>
              </a:solidFill>
              <a:latin typeface="Arial"/>
              <a:ea typeface="Arial"/>
              <a:cs typeface="Arial"/>
              <a:sym typeface="Arial"/>
            </a:endParaRPr>
          </a:p>
          <a:p>
            <a:pPr indent="-300929" lvl="0" marL="401238" marR="0" rtl="0" algn="l">
              <a:lnSpc>
                <a:spcPct val="100000"/>
              </a:lnSpc>
              <a:spcBef>
                <a:spcPts val="0"/>
              </a:spcBef>
              <a:spcAft>
                <a:spcPts val="0"/>
              </a:spcAft>
              <a:buClr>
                <a:srgbClr val="000000"/>
              </a:buClr>
              <a:buSzPts val="1800"/>
              <a:buFont typeface="Ruluko"/>
              <a:buChar char="-"/>
            </a:pPr>
            <a:r>
              <a:rPr b="0" i="0" lang="en-GB" sz="1600" u="none" cap="none" strike="noStrike">
                <a:solidFill>
                  <a:srgbClr val="000000"/>
                </a:solidFill>
                <a:latin typeface="Ruluko"/>
                <a:ea typeface="Ruluko"/>
                <a:cs typeface="Ruluko"/>
                <a:sym typeface="Ruluko"/>
              </a:rPr>
              <a:t>Cultural Capital</a:t>
            </a:r>
            <a:endParaRPr b="1" i="0" sz="16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Ruluko"/>
              <a:ea typeface="Ruluko"/>
              <a:cs typeface="Ruluko"/>
              <a:sym typeface="Ruluko"/>
            </a:endParaRPr>
          </a:p>
        </p:txBody>
      </p:sp>
      <p:pic>
        <p:nvPicPr>
          <p:cNvPr id="1139" name="Google Shape;1139;g282080d8ece_0_50"/>
          <p:cNvPicPr preferRelativeResize="0"/>
          <p:nvPr/>
        </p:nvPicPr>
        <p:blipFill rotWithShape="1">
          <a:blip r:embed="rId4">
            <a:alphaModFix/>
          </a:blip>
          <a:srcRect b="0" l="0" r="0" t="0"/>
          <a:stretch/>
        </p:blipFill>
        <p:spPr>
          <a:xfrm>
            <a:off x="6047351" y="257873"/>
            <a:ext cx="1734349" cy="722025"/>
          </a:xfrm>
          <a:prstGeom prst="rect">
            <a:avLst/>
          </a:prstGeom>
          <a:noFill/>
          <a:ln>
            <a:noFill/>
          </a:ln>
        </p:spPr>
      </p:pic>
      <p:pic>
        <p:nvPicPr>
          <p:cNvPr id="1140" name="Google Shape;1140;g282080d8ece_0_50"/>
          <p:cNvPicPr preferRelativeResize="0"/>
          <p:nvPr/>
        </p:nvPicPr>
        <p:blipFill rotWithShape="1">
          <a:blip r:embed="rId5">
            <a:alphaModFix/>
          </a:blip>
          <a:srcRect b="0" l="0" r="0" t="0"/>
          <a:stretch/>
        </p:blipFill>
        <p:spPr>
          <a:xfrm>
            <a:off x="3516700" y="865601"/>
            <a:ext cx="2223400" cy="1111700"/>
          </a:xfrm>
          <a:prstGeom prst="rect">
            <a:avLst/>
          </a:prstGeom>
          <a:noFill/>
          <a:ln>
            <a:noFill/>
          </a:ln>
        </p:spPr>
      </p:pic>
      <p:sp>
        <p:nvSpPr>
          <p:cNvPr id="1141" name="Google Shape;1141;g282080d8ece_0_50"/>
          <p:cNvSpPr txBox="1"/>
          <p:nvPr/>
        </p:nvSpPr>
        <p:spPr>
          <a:xfrm>
            <a:off x="-3086100" y="62230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5" name="Shape 1145"/>
        <p:cNvGrpSpPr/>
        <p:nvPr/>
      </p:nvGrpSpPr>
      <p:grpSpPr>
        <a:xfrm>
          <a:off x="0" y="0"/>
          <a:ext cx="0" cy="0"/>
          <a:chOff x="0" y="0"/>
          <a:chExt cx="0" cy="0"/>
        </a:xfrm>
      </p:grpSpPr>
      <p:sp>
        <p:nvSpPr>
          <p:cNvPr id="1146" name="Google Shape;1146;g282707cdc84_0_53"/>
          <p:cNvSpPr txBox="1"/>
          <p:nvPr/>
        </p:nvSpPr>
        <p:spPr>
          <a:xfrm>
            <a:off x="1655424" y="281675"/>
            <a:ext cx="4447500" cy="654600"/>
          </a:xfrm>
          <a:prstGeom prst="rect">
            <a:avLst/>
          </a:prstGeom>
          <a:noFill/>
          <a:ln>
            <a:noFill/>
          </a:ln>
        </p:spPr>
        <p:txBody>
          <a:bodyPr anchorCtr="0" anchor="ctr" bIns="80225" lIns="80225" spcFirstLastPara="1" rIns="80225" wrap="square" tIns="80225">
            <a:noAutofit/>
          </a:bodyPr>
          <a:lstStyle/>
          <a:p>
            <a:pPr indent="0" lvl="0" marL="0" marR="0" rtl="0" algn="ctr">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Year 3 ; Spring 1</a:t>
            </a:r>
            <a:endParaRPr b="1" i="0" sz="1900" u="none" cap="none" strike="noStrike">
              <a:solidFill>
                <a:srgbClr val="000000"/>
              </a:solidFill>
              <a:latin typeface="Ruluko"/>
              <a:ea typeface="Ruluko"/>
              <a:cs typeface="Ruluko"/>
              <a:sym typeface="Ruluko"/>
            </a:endParaRPr>
          </a:p>
          <a:p>
            <a:pPr indent="0" lvl="0" marL="0" marR="0" rtl="0" algn="ctr">
              <a:lnSpc>
                <a:spcPct val="100000"/>
              </a:lnSpc>
              <a:spcBef>
                <a:spcPts val="0"/>
              </a:spcBef>
              <a:spcAft>
                <a:spcPts val="0"/>
              </a:spcAft>
              <a:buClr>
                <a:srgbClr val="000000"/>
              </a:buClr>
              <a:buSzPts val="1900"/>
              <a:buFont typeface="Arial"/>
              <a:buNone/>
            </a:pPr>
            <a:r>
              <a:rPr b="1" i="0" lang="en-GB" sz="1200" u="none" cap="none" strike="noStrike">
                <a:solidFill>
                  <a:srgbClr val="000000"/>
                </a:solidFill>
                <a:latin typeface="Ruluko"/>
                <a:ea typeface="Ruluko"/>
                <a:cs typeface="Ruluko"/>
                <a:sym typeface="Ruluko"/>
              </a:rPr>
              <a:t>Electronic Poster</a:t>
            </a:r>
            <a:endParaRPr b="1" i="0" sz="1200" u="none" cap="none" strike="noStrike">
              <a:solidFill>
                <a:srgbClr val="000000"/>
              </a:solidFill>
              <a:latin typeface="Ruluko"/>
              <a:ea typeface="Ruluko"/>
              <a:cs typeface="Ruluko"/>
              <a:sym typeface="Ruluko"/>
            </a:endParaRPr>
          </a:p>
        </p:txBody>
      </p:sp>
      <p:sp>
        <p:nvSpPr>
          <p:cNvPr id="1147" name="Google Shape;1147;g282707cdc84_0_53"/>
          <p:cNvSpPr/>
          <p:nvPr/>
        </p:nvSpPr>
        <p:spPr>
          <a:xfrm>
            <a:off x="179500" y="1082577"/>
            <a:ext cx="3491700" cy="32319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Skills</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Pupils can / will: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Carry out research based on a given topic (e.g. The Romans) to develop a range of initial ideas.</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 Generate a final design for the electric poster with consideration for the client’s needs and design criteria.</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 Plan the position of the bulb (circuit component) and its purpose.</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 Mount the poster onto corrugated card to improve its strength and withstand the weight of the circuit on the rear.</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 Measure and mark materials out using a template or ruler.Fit an electrical component (bulb).</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 Learn ways to give the final product a higher quality finish (e.g. framing to conceal a roughly cut edge).</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 Learn to give and accept constructive criticism on own work and the work of others.</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 Test the success of initial ideas against the design criteria and justify  opinions.</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Revisit the requirements of the client to review developing design ideas and check that they fulfil their needs.</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538CD5"/>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538CD5"/>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97480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974806"/>
                </a:solidFill>
                <a:latin typeface="Calibri"/>
                <a:ea typeface="Calibri"/>
                <a:cs typeface="Calibri"/>
                <a:sym typeface="Calibri"/>
              </a:rPr>
              <a:t>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1148" name="Google Shape;1148;g282707cdc84_0_53"/>
          <p:cNvSpPr/>
          <p:nvPr/>
        </p:nvSpPr>
        <p:spPr>
          <a:xfrm>
            <a:off x="3803300" y="1063650"/>
            <a:ext cx="5217000" cy="2698800"/>
          </a:xfrm>
          <a:prstGeom prst="rect">
            <a:avLst/>
          </a:prstGeom>
          <a:no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Vocabulary</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1149" name="Google Shape;1149;g282707cdc84_0_53"/>
          <p:cNvSpPr/>
          <p:nvPr/>
        </p:nvSpPr>
        <p:spPr>
          <a:xfrm>
            <a:off x="3803300" y="3846200"/>
            <a:ext cx="1296000" cy="28233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Ruluko"/>
                <a:ea typeface="Ruluko"/>
                <a:cs typeface="Ruluko"/>
                <a:sym typeface="Ruluko"/>
              </a:rPr>
              <a:t>Designers</a:t>
            </a:r>
            <a:endParaRPr b="1" i="0" sz="12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300" u="none" cap="none" strike="noStrike">
                <a:solidFill>
                  <a:schemeClr val="dk1"/>
                </a:solidFill>
                <a:latin typeface="Ruluko"/>
                <a:ea typeface="Ruluko"/>
                <a:cs typeface="Ruluko"/>
                <a:sym typeface="Ruluko"/>
              </a:rPr>
              <a:t>Alessandro Volta  first electric circuit in 1800</a:t>
            </a:r>
            <a:r>
              <a:rPr b="1" i="0" lang="en-GB" sz="1200" u="none" cap="none" strike="noStrike">
                <a:solidFill>
                  <a:schemeClr val="dk1"/>
                </a:solidFill>
                <a:latin typeface="Ruluko"/>
                <a:ea typeface="Ruluko"/>
                <a:cs typeface="Ruluko"/>
                <a:sym typeface="Ruluko"/>
              </a:rPr>
              <a:t> </a:t>
            </a:r>
            <a:endParaRPr b="1" i="0" sz="12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Calibri"/>
                <a:ea typeface="Calibri"/>
                <a:cs typeface="Calibri"/>
                <a:sym typeface="Calibri"/>
              </a:rPr>
              <a:t> </a:t>
            </a:r>
            <a:endParaRPr b="1"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1150" name="Google Shape;1150;g282707cdc84_0_53"/>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1151" name="Google Shape;1151;g282707cdc84_0_53"/>
          <p:cNvSpPr/>
          <p:nvPr/>
        </p:nvSpPr>
        <p:spPr>
          <a:xfrm>
            <a:off x="179500" y="4470300"/>
            <a:ext cx="3491700" cy="23103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Knowledge</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Ruluko"/>
                <a:ea typeface="Ruluko"/>
                <a:cs typeface="Ruluko"/>
                <a:sym typeface="Ruluko"/>
              </a:rPr>
              <a:t>Pupils will know/ can explain:</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That an electrical system is a group of parts (components) that work together to transport electricity around a circuit.</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Common features of an electric product (switch, battery or plug, dials, buttons etc.)</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Examples of common electric products (kettle, remote control etc.)</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That an electric product uses an electrical system to work (function).</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The name and appearance of a bulb, battery, battery holder and crocodile wire to build simple circuits</a:t>
            </a:r>
            <a:endParaRPr b="0" i="0" sz="1050" u="none" cap="none" strike="noStrike">
              <a:solidFill>
                <a:srgbClr val="222222"/>
              </a:solidFill>
              <a:highlight>
                <a:srgbClr val="F0F6FA"/>
              </a:highlight>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br>
              <a:rPr b="0" i="0" lang="en-GB" sz="1200" u="none" cap="none" strike="noStrike">
                <a:solidFill>
                  <a:schemeClr val="dk1"/>
                </a:solidFill>
                <a:latin typeface="Calibri"/>
                <a:ea typeface="Calibri"/>
                <a:cs typeface="Calibri"/>
                <a:sym typeface="Calibri"/>
              </a:rPr>
            </a:b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highlight>
                <a:srgbClr val="B7B7B7"/>
              </a:highlight>
              <a:latin typeface="Ruluko"/>
              <a:ea typeface="Ruluko"/>
              <a:cs typeface="Ruluko"/>
              <a:sym typeface="Ruluko"/>
            </a:endParaRPr>
          </a:p>
        </p:txBody>
      </p:sp>
      <p:pic>
        <p:nvPicPr>
          <p:cNvPr id="1152" name="Google Shape;1152;g282707cdc84_0_53"/>
          <p:cNvPicPr preferRelativeResize="0"/>
          <p:nvPr/>
        </p:nvPicPr>
        <p:blipFill rotWithShape="1">
          <a:blip r:embed="rId4">
            <a:alphaModFix/>
          </a:blip>
          <a:srcRect b="0" l="0" r="0" t="0"/>
          <a:stretch/>
        </p:blipFill>
        <p:spPr>
          <a:xfrm>
            <a:off x="6516216" y="188640"/>
            <a:ext cx="1296144" cy="840663"/>
          </a:xfrm>
          <a:prstGeom prst="rect">
            <a:avLst/>
          </a:prstGeom>
          <a:noFill/>
          <a:ln>
            <a:noFill/>
          </a:ln>
        </p:spPr>
      </p:pic>
      <p:sp>
        <p:nvSpPr>
          <p:cNvPr id="1153" name="Google Shape;1153;g282707cdc84_0_53"/>
          <p:cNvSpPr/>
          <p:nvPr/>
        </p:nvSpPr>
        <p:spPr>
          <a:xfrm>
            <a:off x="5153025" y="3846125"/>
            <a:ext cx="3914700" cy="28233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Questions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Calibri"/>
                <a:ea typeface="Calibri"/>
                <a:cs typeface="Calibri"/>
                <a:sym typeface="Calibri"/>
              </a:rPr>
              <a:t>Why is it important to write a design criteria list?How does research help you with your initial ideas?</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Calibri"/>
                <a:ea typeface="Calibri"/>
                <a:cs typeface="Calibri"/>
                <a:sym typeface="Calibri"/>
              </a:rPr>
              <a:t>What is an electrical system / product? What features do electrical products have in common?</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Calibri"/>
                <a:ea typeface="Calibri"/>
                <a:cs typeface="Calibri"/>
                <a:sym typeface="Calibri"/>
              </a:rPr>
              <a:t>Why did you use corrugated card for the poster design?</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Calibri"/>
                <a:ea typeface="Calibri"/>
                <a:cs typeface="Calibri"/>
                <a:sym typeface="Calibri"/>
              </a:rPr>
              <a:t>Name 3 electrical components you used in the circuit.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Calibri"/>
                <a:ea typeface="Calibri"/>
                <a:cs typeface="Calibri"/>
                <a:sym typeface="Calibri"/>
              </a:rPr>
              <a:t>Why is information design important? Give me an example.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Calibri"/>
                <a:ea typeface="Calibri"/>
                <a:cs typeface="Calibri"/>
                <a:sym typeface="Calibri"/>
              </a:rPr>
              <a:t>What is the design cycle? (The stages you go through to develop a product.)</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Calibri"/>
                <a:ea typeface="Calibri"/>
                <a:cs typeface="Calibri"/>
                <a:sym typeface="Calibri"/>
              </a:rPr>
              <a:t>What is the difference between an initial idea and the final design? Explain what you like and would improve about your electric poster.</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br>
              <a:rPr b="0" i="0" lang="en-GB" sz="1200" u="none" cap="none" strike="noStrike">
                <a:solidFill>
                  <a:schemeClr val="dk1"/>
                </a:solidFill>
                <a:latin typeface="Calibri"/>
                <a:ea typeface="Calibri"/>
                <a:cs typeface="Calibri"/>
                <a:sym typeface="Calibri"/>
              </a:rPr>
            </a:br>
            <a:endParaRPr b="1" i="0" sz="1200" u="none" cap="none" strike="noStrike">
              <a:solidFill>
                <a:srgbClr val="000000"/>
              </a:solidFill>
              <a:latin typeface="Ruluko"/>
              <a:ea typeface="Ruluko"/>
              <a:cs typeface="Ruluko"/>
              <a:sym typeface="Ruluko"/>
            </a:endParaRPr>
          </a:p>
        </p:txBody>
      </p:sp>
      <p:pic>
        <p:nvPicPr>
          <p:cNvPr id="1154" name="Google Shape;1154;g282707cdc84_0_53"/>
          <p:cNvPicPr preferRelativeResize="0"/>
          <p:nvPr/>
        </p:nvPicPr>
        <p:blipFill rotWithShape="1">
          <a:blip r:embed="rId5">
            <a:alphaModFix/>
          </a:blip>
          <a:srcRect b="0" l="0" r="0" t="0"/>
          <a:stretch/>
        </p:blipFill>
        <p:spPr>
          <a:xfrm>
            <a:off x="6047351" y="257873"/>
            <a:ext cx="1734349" cy="722025"/>
          </a:xfrm>
          <a:prstGeom prst="rect">
            <a:avLst/>
          </a:prstGeom>
          <a:noFill/>
          <a:ln>
            <a:noFill/>
          </a:ln>
        </p:spPr>
      </p:pic>
      <p:pic>
        <p:nvPicPr>
          <p:cNvPr id="1155" name="Google Shape;1155;g282707cdc84_0_53"/>
          <p:cNvPicPr preferRelativeResize="0"/>
          <p:nvPr/>
        </p:nvPicPr>
        <p:blipFill rotWithShape="1">
          <a:blip r:embed="rId6">
            <a:alphaModFix/>
          </a:blip>
          <a:srcRect b="0" l="0" r="0" t="0"/>
          <a:stretch/>
        </p:blipFill>
        <p:spPr>
          <a:xfrm>
            <a:off x="179500" y="188650"/>
            <a:ext cx="1444050" cy="722025"/>
          </a:xfrm>
          <a:prstGeom prst="rect">
            <a:avLst/>
          </a:prstGeom>
          <a:noFill/>
          <a:ln>
            <a:noFill/>
          </a:ln>
        </p:spPr>
      </p:pic>
      <p:pic>
        <p:nvPicPr>
          <p:cNvPr id="1156" name="Google Shape;1156;g282707cdc84_0_53"/>
          <p:cNvPicPr preferRelativeResize="0"/>
          <p:nvPr/>
        </p:nvPicPr>
        <p:blipFill rotWithShape="1">
          <a:blip r:embed="rId7">
            <a:alphaModFix/>
          </a:blip>
          <a:srcRect b="0" l="0" r="0" t="0"/>
          <a:stretch/>
        </p:blipFill>
        <p:spPr>
          <a:xfrm>
            <a:off x="4030688" y="1338750"/>
            <a:ext cx="4592125" cy="2310300"/>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1" name="Shape 1161"/>
        <p:cNvGrpSpPr/>
        <p:nvPr/>
      </p:nvGrpSpPr>
      <p:grpSpPr>
        <a:xfrm>
          <a:off x="0" y="0"/>
          <a:ext cx="0" cy="0"/>
          <a:chOff x="0" y="0"/>
          <a:chExt cx="0" cy="0"/>
        </a:xfrm>
      </p:grpSpPr>
      <p:sp>
        <p:nvSpPr>
          <p:cNvPr id="1162" name="Google Shape;1162;g248d9d2fd69_0_384"/>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t/>
            </a:r>
            <a:endParaRPr/>
          </a:p>
        </p:txBody>
      </p:sp>
      <p:sp>
        <p:nvSpPr>
          <p:cNvPr id="1163" name="Google Shape;1163;g248d9d2fd69_0_38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640"/>
              </a:spcBef>
              <a:spcAft>
                <a:spcPts val="0"/>
              </a:spcAft>
              <a:buSzPts val="3200"/>
              <a:buNone/>
            </a:pPr>
            <a:r>
              <a:t/>
            </a:r>
            <a:endParaRPr/>
          </a:p>
        </p:txBody>
      </p:sp>
      <p:pic>
        <p:nvPicPr>
          <p:cNvPr id="1164" name="Google Shape;1164;g248d9d2fd69_0_384"/>
          <p:cNvPicPr preferRelativeResize="0"/>
          <p:nvPr/>
        </p:nvPicPr>
        <p:blipFill rotWithShape="1">
          <a:blip r:embed="rId3">
            <a:alphaModFix/>
          </a:blip>
          <a:srcRect b="0" l="0" r="0" t="0"/>
          <a:stretch/>
        </p:blipFill>
        <p:spPr>
          <a:xfrm>
            <a:off x="152400" y="152400"/>
            <a:ext cx="8707476" cy="6153149"/>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8" name="Shape 1168"/>
        <p:cNvGrpSpPr/>
        <p:nvPr/>
      </p:nvGrpSpPr>
      <p:grpSpPr>
        <a:xfrm>
          <a:off x="0" y="0"/>
          <a:ext cx="0" cy="0"/>
          <a:chOff x="0" y="0"/>
          <a:chExt cx="0" cy="0"/>
        </a:xfrm>
      </p:grpSpPr>
      <p:sp>
        <p:nvSpPr>
          <p:cNvPr id="1169" name="Google Shape;1169;g248d9d2fd69_0_14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900"/>
              <a:buFont typeface="Arial"/>
              <a:buNone/>
            </a:pPr>
            <a:r>
              <a:rPr b="1" lang="en-GB" sz="3200">
                <a:latin typeface="Ruluko"/>
                <a:ea typeface="Ruluko"/>
                <a:cs typeface="Ruluko"/>
                <a:sym typeface="Ruluko"/>
              </a:rPr>
              <a:t>Year 3 ; Spring 1</a:t>
            </a:r>
            <a:endParaRPr b="1" sz="3200">
              <a:latin typeface="Ruluko"/>
              <a:ea typeface="Ruluko"/>
              <a:cs typeface="Ruluko"/>
              <a:sym typeface="Ruluko"/>
            </a:endParaRPr>
          </a:p>
          <a:p>
            <a:pPr indent="0" lvl="0" marL="0" rtl="0" algn="ctr">
              <a:lnSpc>
                <a:spcPct val="100000"/>
              </a:lnSpc>
              <a:spcBef>
                <a:spcPts val="0"/>
              </a:spcBef>
              <a:spcAft>
                <a:spcPts val="0"/>
              </a:spcAft>
              <a:buClr>
                <a:schemeClr val="dk1"/>
              </a:buClr>
              <a:buSzPts val="1900"/>
              <a:buFont typeface="Arial"/>
              <a:buNone/>
            </a:pPr>
            <a:r>
              <a:rPr b="1" lang="en-GB" sz="3200">
                <a:latin typeface="Ruluko"/>
                <a:ea typeface="Ruluko"/>
                <a:cs typeface="Ruluko"/>
                <a:sym typeface="Ruluko"/>
              </a:rPr>
              <a:t>Electronic Poster</a:t>
            </a:r>
            <a:endParaRPr b="1" sz="3200">
              <a:latin typeface="Ruluko"/>
              <a:ea typeface="Ruluko"/>
              <a:cs typeface="Ruluko"/>
              <a:sym typeface="Ruluko"/>
            </a:endParaRPr>
          </a:p>
        </p:txBody>
      </p:sp>
      <p:sp>
        <p:nvSpPr>
          <p:cNvPr id="1170" name="Google Shape;1170;g248d9d2fd69_0_147"/>
          <p:cNvSpPr/>
          <p:nvPr/>
        </p:nvSpPr>
        <p:spPr>
          <a:xfrm>
            <a:off x="457200" y="1199025"/>
            <a:ext cx="6743700" cy="4247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Unit 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Pupils who are secure will be able to:</a:t>
            </a:r>
            <a:endParaRPr b="1" i="0" sz="1800" u="sng" cap="none" strike="noStrike">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Explain what ‘information design’ is and understand its impact, considering what could happen if we had no signage, posters, or written communication in public places of interest.</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Research and choose a specific Ancient Roman topic on which to base their initial poster ideas.</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Complete design criteria based on a client’s request.</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Roughly sketch four initial poster ideas, indicating where a bulb will be located for each.</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Review their initial ideas against the design criteria and peer feedback, developing a final design.</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Assemble an electric poster, including a functional simple circuit with a bulb, following a demonstration.</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Acknowledge, with a brief explanation, the need to mount the poster using corrugated card.</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Test that the simple circuit works by adding a battery.</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Evaluate their electric posters in a letter to a client.</a:t>
            </a:r>
            <a:endParaRPr b="0" i="0" sz="1800" u="none" cap="none" strike="noStrike">
              <a:solidFill>
                <a:srgbClr val="222222"/>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1" i="0" sz="1800" u="sng" cap="none" strike="noStrike">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750"/>
              <a:buFont typeface="Calibri"/>
              <a:buNone/>
            </a:pPr>
            <a:r>
              <a:t/>
            </a:r>
            <a:endParaRPr b="0" i="0" sz="1750" u="none" cap="none" strike="noStrike">
              <a:solidFill>
                <a:srgbClr val="222222"/>
              </a:solidFill>
              <a:highlight>
                <a:srgbClr val="FFFFFF"/>
              </a:highlight>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1350"/>
              <a:buFont typeface="Arial"/>
              <a:buNone/>
            </a:pPr>
            <a:r>
              <a:t/>
            </a:r>
            <a:endParaRPr b="0" i="0" sz="1350" u="none" cap="none" strike="noStrike">
              <a:solidFill>
                <a:srgbClr val="222222"/>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p:txBody>
      </p:sp>
      <p:pic>
        <p:nvPicPr>
          <p:cNvPr id="1171" name="Google Shape;1171;g248d9d2fd69_0_147"/>
          <p:cNvPicPr preferRelativeResize="0"/>
          <p:nvPr/>
        </p:nvPicPr>
        <p:blipFill rotWithShape="1">
          <a:blip r:embed="rId3">
            <a:alphaModFix/>
          </a:blip>
          <a:srcRect b="0" l="0" r="0" t="0"/>
          <a:stretch/>
        </p:blipFill>
        <p:spPr>
          <a:xfrm>
            <a:off x="7086600" y="842963"/>
            <a:ext cx="1905000" cy="5629275"/>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6" name="Shape 1176"/>
        <p:cNvGrpSpPr/>
        <p:nvPr/>
      </p:nvGrpSpPr>
      <p:grpSpPr>
        <a:xfrm>
          <a:off x="0" y="0"/>
          <a:ext cx="0" cy="0"/>
          <a:chOff x="0" y="0"/>
          <a:chExt cx="0" cy="0"/>
        </a:xfrm>
      </p:grpSpPr>
      <p:sp>
        <p:nvSpPr>
          <p:cNvPr id="1177" name="Google Shape;1177;g248d9d2fd69_0_37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t/>
            </a:r>
            <a:endParaRPr/>
          </a:p>
        </p:txBody>
      </p:sp>
      <p:pic>
        <p:nvPicPr>
          <p:cNvPr id="1178" name="Google Shape;1178;g248d9d2fd69_0_376"/>
          <p:cNvPicPr preferRelativeResize="0"/>
          <p:nvPr/>
        </p:nvPicPr>
        <p:blipFill rotWithShape="1">
          <a:blip r:embed="rId3">
            <a:alphaModFix/>
          </a:blip>
          <a:srcRect b="0" l="0" r="0" t="0"/>
          <a:stretch/>
        </p:blipFill>
        <p:spPr>
          <a:xfrm>
            <a:off x="228600" y="274652"/>
            <a:ext cx="8674176" cy="61071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g281a99ff5b2_0_47"/>
          <p:cNvPicPr preferRelativeResize="0"/>
          <p:nvPr/>
        </p:nvPicPr>
        <p:blipFill rotWithShape="1">
          <a:blip r:embed="rId3">
            <a:alphaModFix/>
          </a:blip>
          <a:srcRect b="0" l="0" r="0" t="0"/>
          <a:stretch/>
        </p:blipFill>
        <p:spPr>
          <a:xfrm>
            <a:off x="0" y="0"/>
            <a:ext cx="9115574" cy="6699650"/>
          </a:xfrm>
          <a:prstGeom prst="rect">
            <a:avLst/>
          </a:prstGeom>
          <a:noFill/>
          <a:ln>
            <a:noFill/>
          </a:ln>
        </p:spPr>
      </p:pic>
      <p:pic>
        <p:nvPicPr>
          <p:cNvPr id="177" name="Google Shape;177;g281a99ff5b2_0_47"/>
          <p:cNvPicPr preferRelativeResize="0"/>
          <p:nvPr/>
        </p:nvPicPr>
        <p:blipFill rotWithShape="1">
          <a:blip r:embed="rId4">
            <a:alphaModFix/>
          </a:blip>
          <a:srcRect b="0" l="0" r="74077" t="-6496"/>
          <a:stretch/>
        </p:blipFill>
        <p:spPr>
          <a:xfrm>
            <a:off x="8322124" y="1166196"/>
            <a:ext cx="484225" cy="502604"/>
          </a:xfrm>
          <a:prstGeom prst="rect">
            <a:avLst/>
          </a:prstGeom>
          <a:noFill/>
          <a:ln>
            <a:noFill/>
          </a:ln>
        </p:spPr>
      </p:pic>
      <p:pic>
        <p:nvPicPr>
          <p:cNvPr id="178" name="Google Shape;178;g281a99ff5b2_0_47"/>
          <p:cNvPicPr preferRelativeResize="0"/>
          <p:nvPr/>
        </p:nvPicPr>
        <p:blipFill rotWithShape="1">
          <a:blip r:embed="rId4">
            <a:alphaModFix/>
          </a:blip>
          <a:srcRect b="0" l="50386" r="25057" t="0"/>
          <a:stretch/>
        </p:blipFill>
        <p:spPr>
          <a:xfrm>
            <a:off x="3348155" y="2752075"/>
            <a:ext cx="484225" cy="498200"/>
          </a:xfrm>
          <a:prstGeom prst="rect">
            <a:avLst/>
          </a:prstGeom>
          <a:noFill/>
          <a:ln>
            <a:noFill/>
          </a:ln>
        </p:spPr>
      </p:pic>
      <p:pic>
        <p:nvPicPr>
          <p:cNvPr id="179" name="Google Shape;179;g281a99ff5b2_0_47"/>
          <p:cNvPicPr preferRelativeResize="0"/>
          <p:nvPr/>
        </p:nvPicPr>
        <p:blipFill rotWithShape="1">
          <a:blip r:embed="rId4">
            <a:alphaModFix/>
          </a:blip>
          <a:srcRect b="-6496" l="26259" r="49186" t="0"/>
          <a:stretch/>
        </p:blipFill>
        <p:spPr>
          <a:xfrm>
            <a:off x="8040207" y="3733700"/>
            <a:ext cx="454694" cy="498200"/>
          </a:xfrm>
          <a:prstGeom prst="rect">
            <a:avLst/>
          </a:prstGeom>
          <a:noFill/>
          <a:ln>
            <a:noFill/>
          </a:ln>
        </p:spPr>
      </p:pic>
      <p:pic>
        <p:nvPicPr>
          <p:cNvPr id="180" name="Google Shape;180;g281a99ff5b2_0_47"/>
          <p:cNvPicPr preferRelativeResize="0"/>
          <p:nvPr/>
        </p:nvPicPr>
        <p:blipFill rotWithShape="1">
          <a:blip r:embed="rId4">
            <a:alphaModFix/>
          </a:blip>
          <a:srcRect b="0" l="75443" r="0" t="-6496"/>
          <a:stretch/>
        </p:blipFill>
        <p:spPr>
          <a:xfrm>
            <a:off x="4344124" y="3649325"/>
            <a:ext cx="354150" cy="388025"/>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2" name="Shape 1182"/>
        <p:cNvGrpSpPr/>
        <p:nvPr/>
      </p:nvGrpSpPr>
      <p:grpSpPr>
        <a:xfrm>
          <a:off x="0" y="0"/>
          <a:ext cx="0" cy="0"/>
          <a:chOff x="0" y="0"/>
          <a:chExt cx="0" cy="0"/>
        </a:xfrm>
      </p:grpSpPr>
      <p:sp>
        <p:nvSpPr>
          <p:cNvPr id="1183" name="Google Shape;1183;g282707cdc84_0_67"/>
          <p:cNvSpPr txBox="1"/>
          <p:nvPr/>
        </p:nvSpPr>
        <p:spPr>
          <a:xfrm>
            <a:off x="1655424" y="281675"/>
            <a:ext cx="4447500" cy="654600"/>
          </a:xfrm>
          <a:prstGeom prst="rect">
            <a:avLst/>
          </a:prstGeom>
          <a:noFill/>
          <a:ln>
            <a:noFill/>
          </a:ln>
        </p:spPr>
        <p:txBody>
          <a:bodyPr anchorCtr="0" anchor="ctr" bIns="80225" lIns="80225" spcFirstLastPara="1" rIns="80225" wrap="square" tIns="80225">
            <a:noAutofit/>
          </a:bodyPr>
          <a:lstStyle/>
          <a:p>
            <a:pPr indent="0" lvl="0" marL="0" marR="0" rtl="0" algn="ctr">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Year 4 ; Spring 1</a:t>
            </a:r>
            <a:endParaRPr b="1" i="0" sz="1900" u="none" cap="none" strike="noStrike">
              <a:solidFill>
                <a:srgbClr val="000000"/>
              </a:solidFill>
              <a:latin typeface="Ruluko"/>
              <a:ea typeface="Ruluko"/>
              <a:cs typeface="Ruluko"/>
              <a:sym typeface="Ruluko"/>
            </a:endParaRPr>
          </a:p>
          <a:p>
            <a:pPr indent="0" lvl="0" marL="0" marR="0" rtl="0" algn="ctr">
              <a:lnSpc>
                <a:spcPct val="100000"/>
              </a:lnSpc>
              <a:spcBef>
                <a:spcPts val="0"/>
              </a:spcBef>
              <a:spcAft>
                <a:spcPts val="0"/>
              </a:spcAft>
              <a:buClr>
                <a:srgbClr val="000000"/>
              </a:buClr>
              <a:buSzPts val="1900"/>
              <a:buFont typeface="Arial"/>
              <a:buNone/>
            </a:pPr>
            <a:r>
              <a:rPr b="1" i="0" lang="en-GB" sz="1300" u="none" cap="none" strike="noStrike">
                <a:solidFill>
                  <a:srgbClr val="000000"/>
                </a:solidFill>
                <a:latin typeface="Arial"/>
                <a:ea typeface="Arial"/>
                <a:cs typeface="Arial"/>
                <a:sym typeface="Arial"/>
              </a:rPr>
              <a:t>Torches</a:t>
            </a:r>
            <a:endParaRPr b="1" i="0" sz="1200" u="none" cap="none" strike="noStrike">
              <a:solidFill>
                <a:srgbClr val="000000"/>
              </a:solidFill>
              <a:latin typeface="Ruluko"/>
              <a:ea typeface="Ruluko"/>
              <a:cs typeface="Ruluko"/>
              <a:sym typeface="Ruluko"/>
            </a:endParaRPr>
          </a:p>
        </p:txBody>
      </p:sp>
      <p:sp>
        <p:nvSpPr>
          <p:cNvPr id="1184" name="Google Shape;1184;g282707cdc84_0_67"/>
          <p:cNvSpPr/>
          <p:nvPr/>
        </p:nvSpPr>
        <p:spPr>
          <a:xfrm>
            <a:off x="179500" y="1082576"/>
            <a:ext cx="3491700" cy="30111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Skills</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Pupils can / will: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Design a torch, giving consideration to the target audience and creating both design and success criteria focusing on features of individual design ideas.</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Make a torch with a working electrical circuit and switch.</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Use appropriate equipment to cut and attach materials.</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Assemble a torch according to the design and success criteria.</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Evaluate electrical products.</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Test and evaluate the success of a final product.</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538CD5"/>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97480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974806"/>
                </a:solidFill>
                <a:latin typeface="Calibri"/>
                <a:ea typeface="Calibri"/>
                <a:cs typeface="Calibri"/>
                <a:sym typeface="Calibri"/>
              </a:rPr>
              <a:t>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1185" name="Google Shape;1185;g282707cdc84_0_67"/>
          <p:cNvSpPr/>
          <p:nvPr/>
        </p:nvSpPr>
        <p:spPr>
          <a:xfrm>
            <a:off x="3803300" y="1063650"/>
            <a:ext cx="5255100" cy="2574900"/>
          </a:xfrm>
          <a:prstGeom prst="rect">
            <a:avLst/>
          </a:prstGeom>
          <a:no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Vocabulary</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1186" name="Google Shape;1186;g282707cdc84_0_67"/>
          <p:cNvSpPr/>
          <p:nvPr/>
        </p:nvSpPr>
        <p:spPr>
          <a:xfrm>
            <a:off x="3803300" y="3765925"/>
            <a:ext cx="1245000" cy="29034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Ruluko"/>
                <a:ea typeface="Ruluko"/>
                <a:cs typeface="Ruluko"/>
                <a:sym typeface="Ruluko"/>
              </a:rPr>
              <a:t>Designers</a:t>
            </a:r>
            <a:endParaRPr b="1" i="0" sz="12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chemeClr val="dk1"/>
              </a:buClr>
              <a:buSzPts val="1100"/>
              <a:buFont typeface="Arial"/>
              <a:buNone/>
            </a:pPr>
            <a:r>
              <a:rPr b="0" i="0" lang="en-GB" sz="1300" u="none" cap="none" strike="noStrike">
                <a:solidFill>
                  <a:srgbClr val="000000"/>
                </a:solidFill>
                <a:latin typeface="Ruluko"/>
                <a:ea typeface="Ruluko"/>
                <a:cs typeface="Ruluko"/>
                <a:sym typeface="Ruluko"/>
              </a:rPr>
              <a:t>David Misell 1899</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chemeClr val="dk1"/>
              </a:buClr>
              <a:buSzPts val="1100"/>
              <a:buFont typeface="Arial"/>
              <a:buNone/>
            </a:pPr>
            <a:r>
              <a:rPr b="0" i="0" lang="en-GB" sz="1300" u="none" cap="none" strike="noStrike">
                <a:solidFill>
                  <a:srgbClr val="000000"/>
                </a:solidFill>
                <a:latin typeface="Ruluko"/>
                <a:ea typeface="Ruluko"/>
                <a:cs typeface="Ruluko"/>
                <a:sym typeface="Ruluko"/>
              </a:rPr>
              <a:t>Alessandro Volta  first electric circuit in 1800</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300" u="none" cap="none" strike="noStrike">
                <a:solidFill>
                  <a:srgbClr val="000000"/>
                </a:solidFill>
                <a:latin typeface="Ruluko"/>
                <a:ea typeface="Ruluko"/>
                <a:cs typeface="Ruluko"/>
                <a:sym typeface="Ruluko"/>
              </a:rPr>
              <a:t>  </a:t>
            </a:r>
            <a:endParaRPr b="1"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1187" name="Google Shape;1187;g282707cdc84_0_67"/>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1188" name="Google Shape;1188;g282707cdc84_0_67"/>
          <p:cNvSpPr/>
          <p:nvPr/>
        </p:nvSpPr>
        <p:spPr>
          <a:xfrm>
            <a:off x="179500" y="4164024"/>
            <a:ext cx="3491700" cy="25053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Knowledge</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Ruluko"/>
                <a:ea typeface="Ruluko"/>
                <a:cs typeface="Ruluko"/>
                <a:sym typeface="Ruluko"/>
              </a:rPr>
              <a:t>Pupils will know/ can explain: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That electrical conductors are materials which electricity can pass through.</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That electrical insulators are materials which electricity cannot pass through.</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That a battery contains stored electricity that can be used to power products.</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That an electrical circuit must be complete for electricity to flow.</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That a switch can be used to complete and break an electrical circuit.</a:t>
            </a:r>
            <a:endParaRPr b="0" i="0" sz="1150" u="none" cap="none" strike="noStrike">
              <a:solidFill>
                <a:srgbClr val="222222"/>
              </a:solidFill>
              <a:highlight>
                <a:srgbClr val="F0F6FA"/>
              </a:highlight>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br>
              <a:rPr b="0" i="0" lang="en-GB" sz="1200" u="none" cap="none" strike="noStrike">
                <a:solidFill>
                  <a:schemeClr val="dk1"/>
                </a:solidFill>
                <a:latin typeface="Calibri"/>
                <a:ea typeface="Calibri"/>
                <a:cs typeface="Calibri"/>
                <a:sym typeface="Calibri"/>
              </a:rPr>
            </a:b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highlight>
                <a:srgbClr val="B7B7B7"/>
              </a:highlight>
              <a:latin typeface="Ruluko"/>
              <a:ea typeface="Ruluko"/>
              <a:cs typeface="Ruluko"/>
              <a:sym typeface="Ruluko"/>
            </a:endParaRPr>
          </a:p>
        </p:txBody>
      </p:sp>
      <p:pic>
        <p:nvPicPr>
          <p:cNvPr id="1189" name="Google Shape;1189;g282707cdc84_0_67"/>
          <p:cNvPicPr preferRelativeResize="0"/>
          <p:nvPr/>
        </p:nvPicPr>
        <p:blipFill rotWithShape="1">
          <a:blip r:embed="rId4">
            <a:alphaModFix/>
          </a:blip>
          <a:srcRect b="0" l="0" r="0" t="0"/>
          <a:stretch/>
        </p:blipFill>
        <p:spPr>
          <a:xfrm>
            <a:off x="6516216" y="188640"/>
            <a:ext cx="1296144" cy="840663"/>
          </a:xfrm>
          <a:prstGeom prst="rect">
            <a:avLst/>
          </a:prstGeom>
          <a:noFill/>
          <a:ln>
            <a:noFill/>
          </a:ln>
        </p:spPr>
      </p:pic>
      <p:sp>
        <p:nvSpPr>
          <p:cNvPr id="1190" name="Google Shape;1190;g282707cdc84_0_67"/>
          <p:cNvSpPr/>
          <p:nvPr/>
        </p:nvSpPr>
        <p:spPr>
          <a:xfrm>
            <a:off x="5180400" y="3766025"/>
            <a:ext cx="3878100" cy="29034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Questions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000" u="none" cap="none" strike="noStrike">
                <a:solidFill>
                  <a:srgbClr val="000000"/>
                </a:solidFill>
                <a:latin typeface="Ruluko"/>
                <a:ea typeface="Ruluko"/>
                <a:cs typeface="Ruluko"/>
                <a:sym typeface="Ruluko"/>
              </a:rPr>
              <a:t>What is electricity?Names some electrical devices in this room. How does electricity arrive in this room? Does all electricity travel to a device through wires? ive me an example or portable electricity. </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000" u="none" cap="none" strike="noStrike">
                <a:solidFill>
                  <a:srgbClr val="000000"/>
                </a:solidFill>
                <a:latin typeface="Ruluko"/>
                <a:ea typeface="Ruluko"/>
                <a:cs typeface="Ruluko"/>
                <a:sym typeface="Ruluko"/>
              </a:rPr>
              <a:t>What type of diagram is this ( show electrical circuit scientific symbols). What is a conductor / insulator? What is a resistor? Give me a material example. How is a series circuits different to a parallel circuit?Tell me 3 electrical safety tips.  How can electricity be dangerous? </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What is the purpose of a torch? (To create directional light – this makes the difference between this and a lamp more obvious.)Does the torch light up?</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Can the torch be switched on and off? How did you ensure that the circuit remain securely in place when carrying the torch. </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How does your torch work? (It has a circuit inside.)What features does your torch have?</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000" u="none" cap="none" strike="noStrike">
              <a:solidFill>
                <a:srgbClr val="000000"/>
              </a:solidFill>
              <a:latin typeface="Ruluko"/>
              <a:ea typeface="Ruluko"/>
              <a:cs typeface="Ruluko"/>
              <a:sym typeface="Ruluko"/>
            </a:endParaRPr>
          </a:p>
        </p:txBody>
      </p:sp>
      <p:pic>
        <p:nvPicPr>
          <p:cNvPr id="1191" name="Google Shape;1191;g282707cdc84_0_67"/>
          <p:cNvPicPr preferRelativeResize="0"/>
          <p:nvPr/>
        </p:nvPicPr>
        <p:blipFill rotWithShape="1">
          <a:blip r:embed="rId5">
            <a:alphaModFix/>
          </a:blip>
          <a:srcRect b="0" l="0" r="0" t="0"/>
          <a:stretch/>
        </p:blipFill>
        <p:spPr>
          <a:xfrm>
            <a:off x="6047351" y="257873"/>
            <a:ext cx="1734349" cy="722025"/>
          </a:xfrm>
          <a:prstGeom prst="rect">
            <a:avLst/>
          </a:prstGeom>
          <a:noFill/>
          <a:ln>
            <a:noFill/>
          </a:ln>
        </p:spPr>
      </p:pic>
      <p:pic>
        <p:nvPicPr>
          <p:cNvPr id="1192" name="Google Shape;1192;g282707cdc84_0_67"/>
          <p:cNvPicPr preferRelativeResize="0"/>
          <p:nvPr/>
        </p:nvPicPr>
        <p:blipFill rotWithShape="1">
          <a:blip r:embed="rId6">
            <a:alphaModFix/>
          </a:blip>
          <a:srcRect b="0" l="0" r="0" t="0"/>
          <a:stretch/>
        </p:blipFill>
        <p:spPr>
          <a:xfrm>
            <a:off x="179500" y="188650"/>
            <a:ext cx="1444050" cy="722025"/>
          </a:xfrm>
          <a:prstGeom prst="rect">
            <a:avLst/>
          </a:prstGeom>
          <a:noFill/>
          <a:ln>
            <a:noFill/>
          </a:ln>
        </p:spPr>
      </p:pic>
      <p:pic>
        <p:nvPicPr>
          <p:cNvPr id="1193" name="Google Shape;1193;g282707cdc84_0_67"/>
          <p:cNvPicPr preferRelativeResize="0"/>
          <p:nvPr/>
        </p:nvPicPr>
        <p:blipFill rotWithShape="1">
          <a:blip r:embed="rId7">
            <a:alphaModFix/>
          </a:blip>
          <a:srcRect b="0" l="0" r="0" t="0"/>
          <a:stretch/>
        </p:blipFill>
        <p:spPr>
          <a:xfrm>
            <a:off x="3915338" y="1320825"/>
            <a:ext cx="4822825" cy="2264425"/>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7" name="Shape 1197"/>
        <p:cNvGrpSpPr/>
        <p:nvPr/>
      </p:nvGrpSpPr>
      <p:grpSpPr>
        <a:xfrm>
          <a:off x="0" y="0"/>
          <a:ext cx="0" cy="0"/>
          <a:chOff x="0" y="0"/>
          <a:chExt cx="0" cy="0"/>
        </a:xfrm>
      </p:grpSpPr>
      <p:sp>
        <p:nvSpPr>
          <p:cNvPr id="1198" name="Google Shape;1198;g248d9d2fd69_0_14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900"/>
              <a:buFont typeface="Arial"/>
              <a:buNone/>
            </a:pPr>
            <a:r>
              <a:rPr b="1" lang="en-GB" sz="3200">
                <a:latin typeface="Ruluko"/>
                <a:ea typeface="Ruluko"/>
                <a:cs typeface="Ruluko"/>
                <a:sym typeface="Ruluko"/>
              </a:rPr>
              <a:t>Year 4 ; Spring 1</a:t>
            </a:r>
            <a:endParaRPr b="1" sz="3200">
              <a:latin typeface="Ruluko"/>
              <a:ea typeface="Ruluko"/>
              <a:cs typeface="Ruluko"/>
              <a:sym typeface="Ruluko"/>
            </a:endParaRPr>
          </a:p>
          <a:p>
            <a:pPr indent="0" lvl="0" marL="0" rtl="0" algn="ctr">
              <a:lnSpc>
                <a:spcPct val="100000"/>
              </a:lnSpc>
              <a:spcBef>
                <a:spcPts val="0"/>
              </a:spcBef>
              <a:spcAft>
                <a:spcPts val="0"/>
              </a:spcAft>
              <a:buClr>
                <a:schemeClr val="dk1"/>
              </a:buClr>
              <a:buSzPts val="1900"/>
              <a:buFont typeface="Arial"/>
              <a:buNone/>
            </a:pPr>
            <a:r>
              <a:rPr b="1" lang="en-GB" sz="3200">
                <a:latin typeface="Arial"/>
                <a:ea typeface="Arial"/>
                <a:cs typeface="Arial"/>
                <a:sym typeface="Arial"/>
              </a:rPr>
              <a:t>Torches</a:t>
            </a:r>
            <a:endParaRPr b="1" sz="3200">
              <a:latin typeface="Ruluko"/>
              <a:ea typeface="Ruluko"/>
              <a:cs typeface="Ruluko"/>
              <a:sym typeface="Ruluko"/>
            </a:endParaRPr>
          </a:p>
        </p:txBody>
      </p:sp>
      <p:sp>
        <p:nvSpPr>
          <p:cNvPr id="1199" name="Google Shape;1199;g248d9d2fd69_0_142"/>
          <p:cNvSpPr/>
          <p:nvPr/>
        </p:nvSpPr>
        <p:spPr>
          <a:xfrm>
            <a:off x="457194" y="1199034"/>
            <a:ext cx="4572000" cy="4247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Unit 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Pupils who are secure will be able to:</a:t>
            </a:r>
            <a:endParaRPr b="1" i="0" sz="1800" u="sng" cap="none" strike="noStrike">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Identify electrical products and explain why they are useful.</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Help to make a working switch.</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Identify the features of a torch and how it works.</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Describe what makes a torch successful.</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Create suitable designs that fit the success criteria and their own design criteria.</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Create a functioning torch with a switch according to their design criteria.</a:t>
            </a:r>
            <a:endParaRPr b="0" i="0" sz="1800" u="none" cap="none" strike="noStrike">
              <a:solidFill>
                <a:srgbClr val="222222"/>
              </a:solidFill>
              <a:highlight>
                <a:srgbClr val="FFFFFF"/>
              </a:highlight>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750"/>
              <a:buFont typeface="Arial"/>
              <a:buNone/>
            </a:pPr>
            <a:r>
              <a:t/>
            </a:r>
            <a:endParaRPr b="0" i="0" sz="1750" u="none" cap="none" strike="noStrike">
              <a:solidFill>
                <a:srgbClr val="222222"/>
              </a:solidFill>
              <a:highlight>
                <a:srgbClr val="FFFFFF"/>
              </a:highlight>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1350"/>
              <a:buFont typeface="Arial"/>
              <a:buNone/>
            </a:pPr>
            <a:r>
              <a:t/>
            </a:r>
            <a:endParaRPr b="0" i="0" sz="1350" u="none" cap="none" strike="noStrike">
              <a:solidFill>
                <a:srgbClr val="222222"/>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p:txBody>
      </p:sp>
      <p:pic>
        <p:nvPicPr>
          <p:cNvPr id="1200" name="Google Shape;1200;g248d9d2fd69_0_142"/>
          <p:cNvPicPr preferRelativeResize="0"/>
          <p:nvPr/>
        </p:nvPicPr>
        <p:blipFill rotWithShape="1">
          <a:blip r:embed="rId3">
            <a:alphaModFix/>
          </a:blip>
          <a:srcRect b="0" l="0" r="0" t="0"/>
          <a:stretch/>
        </p:blipFill>
        <p:spPr>
          <a:xfrm>
            <a:off x="6819900" y="942975"/>
            <a:ext cx="1866900" cy="5619750"/>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4" name="Shape 1204"/>
        <p:cNvGrpSpPr/>
        <p:nvPr/>
      </p:nvGrpSpPr>
      <p:grpSpPr>
        <a:xfrm>
          <a:off x="0" y="0"/>
          <a:ext cx="0" cy="0"/>
          <a:chOff x="0" y="0"/>
          <a:chExt cx="0" cy="0"/>
        </a:xfrm>
      </p:grpSpPr>
      <p:sp>
        <p:nvSpPr>
          <p:cNvPr id="1205" name="Google Shape;1205;g282707cdc84_0_80"/>
          <p:cNvSpPr txBox="1"/>
          <p:nvPr/>
        </p:nvSpPr>
        <p:spPr>
          <a:xfrm>
            <a:off x="1655424" y="281675"/>
            <a:ext cx="4447500" cy="654600"/>
          </a:xfrm>
          <a:prstGeom prst="rect">
            <a:avLst/>
          </a:prstGeom>
          <a:noFill/>
          <a:ln>
            <a:noFill/>
          </a:ln>
        </p:spPr>
        <p:txBody>
          <a:bodyPr anchorCtr="0" anchor="ctr" bIns="80225" lIns="80225" spcFirstLastPara="1" rIns="80225" wrap="square" tIns="80225">
            <a:noAutofit/>
          </a:bodyPr>
          <a:lstStyle/>
          <a:p>
            <a:pPr indent="0" lvl="0" marL="0" marR="0" rtl="0" algn="ctr">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Year 5 ; Summer 2</a:t>
            </a:r>
            <a:endParaRPr b="1" i="0" sz="1900" u="none" cap="none" strike="noStrike">
              <a:solidFill>
                <a:srgbClr val="000000"/>
              </a:solidFill>
              <a:latin typeface="Ruluko"/>
              <a:ea typeface="Ruluko"/>
              <a:cs typeface="Ruluko"/>
              <a:sym typeface="Ruluko"/>
            </a:endParaRPr>
          </a:p>
          <a:p>
            <a:pPr indent="0" lvl="0" marL="0" marR="0" rtl="0" algn="ctr">
              <a:lnSpc>
                <a:spcPct val="100000"/>
              </a:lnSpc>
              <a:spcBef>
                <a:spcPts val="0"/>
              </a:spcBef>
              <a:spcAft>
                <a:spcPts val="0"/>
              </a:spcAft>
              <a:buClr>
                <a:srgbClr val="000000"/>
              </a:buClr>
              <a:buSzPts val="1900"/>
              <a:buFont typeface="Arial"/>
              <a:buNone/>
            </a:pPr>
            <a:r>
              <a:rPr b="1" i="0" lang="en-GB" sz="1300" u="none" cap="none" strike="noStrike">
                <a:solidFill>
                  <a:srgbClr val="000000"/>
                </a:solidFill>
                <a:latin typeface="Arial"/>
                <a:ea typeface="Arial"/>
                <a:cs typeface="Arial"/>
                <a:sym typeface="Arial"/>
              </a:rPr>
              <a:t>Doodlers</a:t>
            </a:r>
            <a:endParaRPr b="1" i="0" sz="1200" u="none" cap="none" strike="noStrike">
              <a:solidFill>
                <a:srgbClr val="000000"/>
              </a:solidFill>
              <a:latin typeface="Ruluko"/>
              <a:ea typeface="Ruluko"/>
              <a:cs typeface="Ruluko"/>
              <a:sym typeface="Ruluko"/>
            </a:endParaRPr>
          </a:p>
        </p:txBody>
      </p:sp>
      <p:sp>
        <p:nvSpPr>
          <p:cNvPr id="1206" name="Google Shape;1206;g282707cdc84_0_80"/>
          <p:cNvSpPr/>
          <p:nvPr/>
        </p:nvSpPr>
        <p:spPr>
          <a:xfrm>
            <a:off x="179500" y="1082575"/>
            <a:ext cx="3491700" cy="35718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Skills</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Pupils can / will: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Identify factors that could be changed on existing products and explain how these would alter the form and function of the product.</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 Develop design criteria based on findings from investigating existing products.</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Develop design criteria that clarifies the target user.</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 Alter a product’s form and function by tinkering with its configuration.Make a functional series circuit, incorporating a motor. Construct a product with consideration for the design criteria.</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Break down the construction process into steps so that others can make the product. Carry out a product analysis to look at the purpose of a product along with its strengths and weaknesses. Determine which parts of a product affect its function and which parts affect its form. Analyse whether changes in configuration positively or negatively affect an existing product. Peer evaluate a set of instructions to build a product.</a:t>
            </a:r>
            <a:endParaRPr b="0" i="0" sz="1100" u="none" cap="none" strike="noStrike">
              <a:solidFill>
                <a:srgbClr val="222222"/>
              </a:solidFill>
              <a:highlight>
                <a:srgbClr val="FFFFFF"/>
              </a:highlight>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t/>
            </a:r>
            <a:endParaRPr b="0" i="0" sz="800" u="none" cap="none" strike="noStrike">
              <a:solidFill>
                <a:srgbClr val="FF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0" i="0" sz="700" u="none" cap="none" strike="noStrike">
              <a:solidFill>
                <a:srgbClr val="538CD5"/>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0" i="0" sz="700" u="none" cap="none" strike="noStrike">
              <a:solidFill>
                <a:srgbClr val="538CD5"/>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0" i="0" sz="700" u="none" cap="none" strike="noStrike">
              <a:solidFill>
                <a:srgbClr val="974806"/>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900" u="none" cap="none" strike="noStrike">
                <a:solidFill>
                  <a:srgbClr val="974806"/>
                </a:solidFill>
                <a:latin typeface="Ruluko"/>
                <a:ea typeface="Ruluko"/>
                <a:cs typeface="Ruluko"/>
                <a:sym typeface="Ruluko"/>
              </a:rPr>
              <a:t> </a:t>
            </a:r>
            <a:endParaRPr b="1" i="0" sz="9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9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900" u="none" cap="none" strike="noStrike">
              <a:solidFill>
                <a:srgbClr val="000000"/>
              </a:solidFill>
              <a:latin typeface="Ruluko"/>
              <a:ea typeface="Ruluko"/>
              <a:cs typeface="Ruluko"/>
              <a:sym typeface="Ruluko"/>
            </a:endParaRPr>
          </a:p>
        </p:txBody>
      </p:sp>
      <p:sp>
        <p:nvSpPr>
          <p:cNvPr id="1207" name="Google Shape;1207;g282707cdc84_0_80"/>
          <p:cNvSpPr/>
          <p:nvPr/>
        </p:nvSpPr>
        <p:spPr>
          <a:xfrm>
            <a:off x="3803300" y="1139850"/>
            <a:ext cx="5245500" cy="2717700"/>
          </a:xfrm>
          <a:prstGeom prst="rect">
            <a:avLst/>
          </a:prstGeom>
          <a:no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Vocabulary</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1208" name="Google Shape;1208;g282707cdc84_0_80"/>
          <p:cNvSpPr/>
          <p:nvPr/>
        </p:nvSpPr>
        <p:spPr>
          <a:xfrm>
            <a:off x="3803300" y="3865100"/>
            <a:ext cx="1216500" cy="28044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Ruluko"/>
                <a:ea typeface="Ruluko"/>
                <a:cs typeface="Ruluko"/>
                <a:sym typeface="Ruluko"/>
              </a:rPr>
              <a:t>Designers</a:t>
            </a:r>
            <a:endParaRPr b="1" i="0" sz="12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Frank Julian Sprague electric motor</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chemeClr val="dk1"/>
              </a:buClr>
              <a:buSzPts val="1100"/>
              <a:buFont typeface="Arial"/>
              <a:buNone/>
            </a:pPr>
            <a:r>
              <a:rPr b="0" i="0" lang="en-GB" sz="1200" u="none" cap="none" strike="noStrike">
                <a:solidFill>
                  <a:srgbClr val="000000"/>
                </a:solidFill>
                <a:latin typeface="Ruluko"/>
                <a:ea typeface="Ruluko"/>
                <a:cs typeface="Ruluko"/>
                <a:sym typeface="Ruluko"/>
              </a:rPr>
              <a:t>Michael Faraday</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chemeClr val="dk1"/>
              </a:buClr>
              <a:buSzPts val="1100"/>
              <a:buFont typeface="Arial"/>
              <a:buNone/>
            </a:pPr>
            <a:r>
              <a:rPr b="0" i="0" lang="en-GB" sz="1200" u="none" cap="none" strike="noStrike">
                <a:solidFill>
                  <a:srgbClr val="000000"/>
                </a:solidFill>
                <a:latin typeface="Ruluko"/>
                <a:ea typeface="Ruluko"/>
                <a:cs typeface="Ruluko"/>
                <a:sym typeface="Ruluko"/>
              </a:rPr>
              <a:t>Alessandro Volta  first electric circuit in 1800</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chemeClr val="dk1"/>
              </a:buClr>
              <a:buSzPts val="1100"/>
              <a:buFont typeface="Arial"/>
              <a:buNone/>
            </a:pPr>
            <a:r>
              <a:t/>
            </a:r>
            <a:endParaRPr b="0" i="0" sz="1200" u="none" cap="none" strike="noStrike">
              <a:solidFill>
                <a:srgbClr val="000000"/>
              </a:solidFill>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Arial"/>
                <a:ea typeface="Arial"/>
                <a:cs typeface="Arial"/>
                <a:sym typeface="Arial"/>
              </a:rPr>
              <a:t>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pic>
        <p:nvPicPr>
          <p:cNvPr id="1209" name="Google Shape;1209;g282707cdc84_0_80"/>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1210" name="Google Shape;1210;g282707cdc84_0_80"/>
          <p:cNvSpPr/>
          <p:nvPr/>
        </p:nvSpPr>
        <p:spPr>
          <a:xfrm>
            <a:off x="170975" y="4749575"/>
            <a:ext cx="3491700" cy="19200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Knowledge</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Ruluko"/>
                <a:ea typeface="Ruluko"/>
                <a:cs typeface="Ruluko"/>
                <a:sym typeface="Ruluko"/>
              </a:rPr>
              <a:t>Pupils will know/ can explain:</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That, in a series circuit, electricity only flows in one direction.</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When there is a break in a series circuit, all components turn off.</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That an electric motor converts electrical energy into rotational movement, causing the motor’s axle to spin.</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That a motorised product is one which uses a motor to function.</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br>
              <a:rPr b="0" i="0" lang="en-GB" sz="1100" u="none" cap="none" strike="noStrike">
                <a:solidFill>
                  <a:srgbClr val="000000"/>
                </a:solidFill>
                <a:latin typeface="Ruluko"/>
                <a:ea typeface="Ruluko"/>
                <a:cs typeface="Ruluko"/>
                <a:sym typeface="Ruluko"/>
              </a:rPr>
            </a:br>
            <a:endParaRPr b="1" i="0" sz="9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highlight>
                <a:srgbClr val="B7B7B7"/>
              </a:highlight>
              <a:latin typeface="Ruluko"/>
              <a:ea typeface="Ruluko"/>
              <a:cs typeface="Ruluko"/>
              <a:sym typeface="Ruluko"/>
            </a:endParaRPr>
          </a:p>
        </p:txBody>
      </p:sp>
      <p:pic>
        <p:nvPicPr>
          <p:cNvPr id="1211" name="Google Shape;1211;g282707cdc84_0_80"/>
          <p:cNvPicPr preferRelativeResize="0"/>
          <p:nvPr/>
        </p:nvPicPr>
        <p:blipFill rotWithShape="1">
          <a:blip r:embed="rId4">
            <a:alphaModFix/>
          </a:blip>
          <a:srcRect b="0" l="0" r="0" t="0"/>
          <a:stretch/>
        </p:blipFill>
        <p:spPr>
          <a:xfrm>
            <a:off x="6516216" y="188640"/>
            <a:ext cx="1296144" cy="840663"/>
          </a:xfrm>
          <a:prstGeom prst="rect">
            <a:avLst/>
          </a:prstGeom>
          <a:noFill/>
          <a:ln>
            <a:noFill/>
          </a:ln>
        </p:spPr>
      </p:pic>
      <p:sp>
        <p:nvSpPr>
          <p:cNvPr id="1212" name="Google Shape;1212;g282707cdc84_0_80"/>
          <p:cNvSpPr/>
          <p:nvPr/>
        </p:nvSpPr>
        <p:spPr>
          <a:xfrm>
            <a:off x="5151900" y="3941225"/>
            <a:ext cx="3897000" cy="28044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Questions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000" u="none" cap="none" strike="noStrike">
                <a:solidFill>
                  <a:srgbClr val="000000"/>
                </a:solidFill>
                <a:latin typeface="Ruluko"/>
                <a:ea typeface="Ruluko"/>
                <a:cs typeface="Ruluko"/>
                <a:sym typeface="Ruluko"/>
              </a:rPr>
              <a:t>What do we mean by electrical analysis? What would happen if there was a break in an electrical series circuit?</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000" u="none" cap="none" strike="noStrike">
                <a:solidFill>
                  <a:srgbClr val="000000"/>
                </a:solidFill>
                <a:latin typeface="Ruluko"/>
                <a:ea typeface="Ruluko"/>
                <a:cs typeface="Ruluko"/>
                <a:sym typeface="Ruluko"/>
              </a:rPr>
              <a:t>A motor converts what type of energy?Name a motorised device?What type of movement does a motor create? How are a bicycle and a desk fan operated differently? </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Explain a change you made as a team to the Doodler that improved it/ caused it a problem (e.g. it may have become unstable with fewer pens).</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Which drawing implements (e.g. pencil crayons) were most effective and why? Did the drawing implement work best at an angle or upright?</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Did the number of drawing implements affect the Doodler’s stability? Why?Did you come across any problems when testing configurations for your Doodler? How did you fix them? </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What is the purpose of the motor in the Doodler? (To shake and spin the Doodler on the drawing tools.)What is the purpose of the Doodler? (To generate scribbles using an electrical product.) Is your Doodler design fit for purpose (does it function as it should)? Why?Is there anything you could change about your Doodler design? What and why?</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000" u="none" cap="none" strike="noStrike">
                <a:solidFill>
                  <a:srgbClr val="000000"/>
                </a:solidFill>
                <a:latin typeface="Ruluko"/>
                <a:ea typeface="Ruluko"/>
                <a:cs typeface="Ruluko"/>
                <a:sym typeface="Ruluko"/>
              </a:rPr>
              <a:t> </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br>
              <a:rPr b="0" i="0" lang="en-GB" sz="1000" u="none" cap="none" strike="noStrike">
                <a:solidFill>
                  <a:srgbClr val="000000"/>
                </a:solidFill>
                <a:latin typeface="Ruluko"/>
                <a:ea typeface="Ruluko"/>
                <a:cs typeface="Ruluko"/>
                <a:sym typeface="Ruluko"/>
              </a:rPr>
            </a:br>
            <a:endParaRPr b="0" i="0" sz="1000" u="none" cap="none" strike="noStrike">
              <a:solidFill>
                <a:srgbClr val="000000"/>
              </a:solidFill>
              <a:latin typeface="Ruluko"/>
              <a:ea typeface="Ruluko"/>
              <a:cs typeface="Ruluko"/>
              <a:sym typeface="Ruluko"/>
            </a:endParaRPr>
          </a:p>
        </p:txBody>
      </p:sp>
      <p:pic>
        <p:nvPicPr>
          <p:cNvPr id="1213" name="Google Shape;1213;g282707cdc84_0_80"/>
          <p:cNvPicPr preferRelativeResize="0"/>
          <p:nvPr/>
        </p:nvPicPr>
        <p:blipFill rotWithShape="1">
          <a:blip r:embed="rId5">
            <a:alphaModFix/>
          </a:blip>
          <a:srcRect b="0" l="0" r="0" t="0"/>
          <a:stretch/>
        </p:blipFill>
        <p:spPr>
          <a:xfrm>
            <a:off x="6047351" y="257873"/>
            <a:ext cx="1734349" cy="722025"/>
          </a:xfrm>
          <a:prstGeom prst="rect">
            <a:avLst/>
          </a:prstGeom>
          <a:noFill/>
          <a:ln>
            <a:noFill/>
          </a:ln>
        </p:spPr>
      </p:pic>
      <p:pic>
        <p:nvPicPr>
          <p:cNvPr id="1214" name="Google Shape;1214;g282707cdc84_0_80"/>
          <p:cNvPicPr preferRelativeResize="0"/>
          <p:nvPr/>
        </p:nvPicPr>
        <p:blipFill rotWithShape="1">
          <a:blip r:embed="rId6">
            <a:alphaModFix/>
          </a:blip>
          <a:srcRect b="0" l="0" r="0" t="0"/>
          <a:stretch/>
        </p:blipFill>
        <p:spPr>
          <a:xfrm>
            <a:off x="179500" y="188650"/>
            <a:ext cx="1444050" cy="722025"/>
          </a:xfrm>
          <a:prstGeom prst="rect">
            <a:avLst/>
          </a:prstGeom>
          <a:noFill/>
          <a:ln>
            <a:noFill/>
          </a:ln>
        </p:spPr>
      </p:pic>
      <p:pic>
        <p:nvPicPr>
          <p:cNvPr id="1215" name="Google Shape;1215;g282707cdc84_0_80"/>
          <p:cNvPicPr preferRelativeResize="0"/>
          <p:nvPr/>
        </p:nvPicPr>
        <p:blipFill rotWithShape="1">
          <a:blip r:embed="rId7">
            <a:alphaModFix/>
          </a:blip>
          <a:srcRect b="0" l="0" r="0" t="0"/>
          <a:stretch/>
        </p:blipFill>
        <p:spPr>
          <a:xfrm>
            <a:off x="4103000" y="1329250"/>
            <a:ext cx="4447500" cy="2347400"/>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0" name="Shape 1220"/>
        <p:cNvGrpSpPr/>
        <p:nvPr/>
      </p:nvGrpSpPr>
      <p:grpSpPr>
        <a:xfrm>
          <a:off x="0" y="0"/>
          <a:ext cx="0" cy="0"/>
          <a:chOff x="0" y="0"/>
          <a:chExt cx="0" cy="0"/>
        </a:xfrm>
      </p:grpSpPr>
      <p:sp>
        <p:nvSpPr>
          <p:cNvPr id="1221" name="Google Shape;1221;g248d9d2fd69_0_28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t/>
            </a:r>
            <a:endParaRPr/>
          </a:p>
        </p:txBody>
      </p:sp>
      <p:pic>
        <p:nvPicPr>
          <p:cNvPr id="1222" name="Google Shape;1222;g248d9d2fd69_0_283"/>
          <p:cNvPicPr preferRelativeResize="0"/>
          <p:nvPr/>
        </p:nvPicPr>
        <p:blipFill rotWithShape="1">
          <a:blip r:embed="rId3">
            <a:alphaModFix/>
          </a:blip>
          <a:srcRect b="0" l="0" r="0" t="0"/>
          <a:stretch/>
        </p:blipFill>
        <p:spPr>
          <a:xfrm>
            <a:off x="95250" y="160353"/>
            <a:ext cx="8865850" cy="6259500"/>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6" name="Shape 1226"/>
        <p:cNvGrpSpPr/>
        <p:nvPr/>
      </p:nvGrpSpPr>
      <p:grpSpPr>
        <a:xfrm>
          <a:off x="0" y="0"/>
          <a:ext cx="0" cy="0"/>
          <a:chOff x="0" y="0"/>
          <a:chExt cx="0" cy="0"/>
        </a:xfrm>
      </p:grpSpPr>
      <p:sp>
        <p:nvSpPr>
          <p:cNvPr id="1227" name="Google Shape;1227;g248d9d2fd69_0_13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900"/>
              <a:buFont typeface="Arial"/>
              <a:buNone/>
            </a:pPr>
            <a:r>
              <a:rPr b="1" lang="en-GB" sz="3200">
                <a:latin typeface="Ruluko"/>
                <a:ea typeface="Ruluko"/>
                <a:cs typeface="Ruluko"/>
                <a:sym typeface="Ruluko"/>
              </a:rPr>
              <a:t>Year 5 ; Summer 2</a:t>
            </a:r>
            <a:endParaRPr b="1" sz="3200">
              <a:latin typeface="Ruluko"/>
              <a:ea typeface="Ruluko"/>
              <a:cs typeface="Ruluko"/>
              <a:sym typeface="Ruluko"/>
            </a:endParaRPr>
          </a:p>
          <a:p>
            <a:pPr indent="0" lvl="0" marL="0" rtl="0" algn="ctr">
              <a:lnSpc>
                <a:spcPct val="100000"/>
              </a:lnSpc>
              <a:spcBef>
                <a:spcPts val="0"/>
              </a:spcBef>
              <a:spcAft>
                <a:spcPts val="0"/>
              </a:spcAft>
              <a:buClr>
                <a:schemeClr val="dk1"/>
              </a:buClr>
              <a:buSzPts val="1900"/>
              <a:buFont typeface="Arial"/>
              <a:buNone/>
            </a:pPr>
            <a:r>
              <a:rPr b="1" lang="en-GB" sz="3200">
                <a:latin typeface="Arial"/>
                <a:ea typeface="Arial"/>
                <a:cs typeface="Arial"/>
                <a:sym typeface="Arial"/>
              </a:rPr>
              <a:t>Doodlers</a:t>
            </a:r>
            <a:endParaRPr b="1" sz="3200">
              <a:latin typeface="Ruluko"/>
              <a:ea typeface="Ruluko"/>
              <a:cs typeface="Ruluko"/>
              <a:sym typeface="Ruluko"/>
            </a:endParaRPr>
          </a:p>
        </p:txBody>
      </p:sp>
      <p:sp>
        <p:nvSpPr>
          <p:cNvPr id="1228" name="Google Shape;1228;g248d9d2fd69_0_137"/>
          <p:cNvSpPr/>
          <p:nvPr/>
        </p:nvSpPr>
        <p:spPr>
          <a:xfrm>
            <a:off x="457201" y="1199025"/>
            <a:ext cx="5696100" cy="4247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Unit 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Pupils who are secure will be able to:</a:t>
            </a:r>
            <a:endParaRPr b="1" i="0" sz="1800" u="sng" cap="none" strike="noStrike">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050"/>
              <a:buFont typeface="Arial"/>
              <a:buNone/>
            </a:pPr>
            <a:r>
              <a:rPr b="0" i="0" lang="en-GB" sz="1050" u="none" cap="none" strike="noStrike">
                <a:solidFill>
                  <a:srgbClr val="222222"/>
                </a:solidFill>
                <a:highlight>
                  <a:srgbClr val="FFFFFF"/>
                </a:highlight>
                <a:latin typeface="Arial"/>
                <a:ea typeface="Arial"/>
                <a:cs typeface="Arial"/>
                <a:sym typeface="Arial"/>
              </a:rPr>
              <a:t>Identify simple circuit components (battery, bulb and switch) with a basic explanation </a:t>
            </a:r>
            <a:r>
              <a:rPr b="0" i="0" lang="en-GB" sz="1000" u="none" cap="none" strike="noStrike">
                <a:solidFill>
                  <a:srgbClr val="222222"/>
                </a:solidFill>
                <a:highlight>
                  <a:srgbClr val="FFFFFF"/>
                </a:highlight>
                <a:latin typeface="Arial"/>
                <a:ea typeface="Arial"/>
                <a:cs typeface="Arial"/>
                <a:sym typeface="Arial"/>
              </a:rPr>
              <a:t>of their function.</a:t>
            </a:r>
            <a:endParaRPr b="0" i="0" sz="1000" u="none" cap="none" strike="noStrike">
              <a:solidFill>
                <a:srgbClr val="222222"/>
              </a:solidFill>
              <a:highlight>
                <a:srgbClr val="FFFFFF"/>
              </a:highlight>
              <a:latin typeface="Arial"/>
              <a:ea typeface="Arial"/>
              <a:cs typeface="Arial"/>
              <a:sym typeface="Arial"/>
            </a:endParaRPr>
          </a:p>
          <a:p>
            <a:pPr indent="-228600" lvl="0" marL="457200" marR="0" rtl="0" algn="l">
              <a:lnSpc>
                <a:spcPct val="115000"/>
              </a:lnSpc>
              <a:spcBef>
                <a:spcPts val="0"/>
              </a:spcBef>
              <a:spcAft>
                <a:spcPts val="0"/>
              </a:spcAft>
              <a:buClr>
                <a:srgbClr val="222222"/>
              </a:buClr>
              <a:buSzPts val="1000"/>
              <a:buFont typeface="Arial"/>
              <a:buNone/>
            </a:pPr>
            <a:r>
              <a:rPr b="0" i="0" lang="en-GB" sz="1000" u="none" cap="none" strike="noStrike">
                <a:solidFill>
                  <a:srgbClr val="222222"/>
                </a:solidFill>
                <a:highlight>
                  <a:srgbClr val="FFFFFF"/>
                </a:highlight>
                <a:latin typeface="Arial"/>
                <a:ea typeface="Arial"/>
                <a:cs typeface="Arial"/>
                <a:sym typeface="Arial"/>
              </a:rPr>
              <a:t>Explain that a series circuit is assembled in a loop to allow the electricity to flow along one path.</a:t>
            </a:r>
            <a:endParaRPr b="0" i="0" sz="1000" u="none" cap="none" strike="noStrike">
              <a:solidFill>
                <a:srgbClr val="222222"/>
              </a:solidFill>
              <a:highlight>
                <a:srgbClr val="FFFFFF"/>
              </a:highlight>
              <a:latin typeface="Arial"/>
              <a:ea typeface="Arial"/>
              <a:cs typeface="Arial"/>
              <a:sym typeface="Arial"/>
            </a:endParaRPr>
          </a:p>
          <a:p>
            <a:pPr indent="-228600" lvl="0" marL="457200" marR="0" rtl="0" algn="l">
              <a:lnSpc>
                <a:spcPct val="115000"/>
              </a:lnSpc>
              <a:spcBef>
                <a:spcPts val="0"/>
              </a:spcBef>
              <a:spcAft>
                <a:spcPts val="0"/>
              </a:spcAft>
              <a:buClr>
                <a:srgbClr val="222222"/>
              </a:buClr>
              <a:buSzPts val="1000"/>
              <a:buFont typeface="Arial"/>
              <a:buNone/>
            </a:pPr>
            <a:r>
              <a:rPr b="0" i="0" lang="en-GB" sz="1000" u="none" cap="none" strike="noStrike">
                <a:solidFill>
                  <a:srgbClr val="222222"/>
                </a:solidFill>
                <a:highlight>
                  <a:srgbClr val="FFFFFF"/>
                </a:highlight>
                <a:latin typeface="Arial"/>
                <a:ea typeface="Arial"/>
                <a:cs typeface="Arial"/>
                <a:sym typeface="Arial"/>
              </a:rPr>
              <a:t>Describe a motor as a circuit component that changes electrical energy into movement.</a:t>
            </a:r>
            <a:endParaRPr b="0" i="0" sz="1000" u="none" cap="none" strike="noStrike">
              <a:solidFill>
                <a:srgbClr val="222222"/>
              </a:solidFill>
              <a:highlight>
                <a:srgbClr val="FFFFFF"/>
              </a:highlight>
              <a:latin typeface="Arial"/>
              <a:ea typeface="Arial"/>
              <a:cs typeface="Arial"/>
              <a:sym typeface="Arial"/>
            </a:endParaRPr>
          </a:p>
          <a:p>
            <a:pPr indent="-228600" lvl="0" marL="457200" marR="0" rtl="0" algn="l">
              <a:lnSpc>
                <a:spcPct val="115000"/>
              </a:lnSpc>
              <a:spcBef>
                <a:spcPts val="0"/>
              </a:spcBef>
              <a:spcAft>
                <a:spcPts val="0"/>
              </a:spcAft>
              <a:buClr>
                <a:srgbClr val="222222"/>
              </a:buClr>
              <a:buSzPts val="1000"/>
              <a:buFont typeface="Arial"/>
              <a:buNone/>
            </a:pPr>
            <a:r>
              <a:rPr b="0" i="0" lang="en-GB" sz="1000" u="none" cap="none" strike="noStrike">
                <a:solidFill>
                  <a:srgbClr val="222222"/>
                </a:solidFill>
                <a:highlight>
                  <a:srgbClr val="FFFFFF"/>
                </a:highlight>
                <a:latin typeface="Arial"/>
                <a:ea typeface="Arial"/>
                <a:cs typeface="Arial"/>
                <a:sym typeface="Arial"/>
              </a:rPr>
              <a:t>Provide examples of motorised products that use movement to rotate or spin different parts.</a:t>
            </a:r>
            <a:endParaRPr b="0" i="0" sz="1000" u="none" cap="none" strike="noStrike">
              <a:solidFill>
                <a:srgbClr val="222222"/>
              </a:solidFill>
              <a:highlight>
                <a:srgbClr val="FFFFFF"/>
              </a:highlight>
              <a:latin typeface="Arial"/>
              <a:ea typeface="Arial"/>
              <a:cs typeface="Arial"/>
              <a:sym typeface="Arial"/>
            </a:endParaRPr>
          </a:p>
          <a:p>
            <a:pPr indent="-228600" lvl="0" marL="457200" marR="0" rtl="0" algn="l">
              <a:lnSpc>
                <a:spcPct val="115000"/>
              </a:lnSpc>
              <a:spcBef>
                <a:spcPts val="0"/>
              </a:spcBef>
              <a:spcAft>
                <a:spcPts val="0"/>
              </a:spcAft>
              <a:buClr>
                <a:srgbClr val="222222"/>
              </a:buClr>
              <a:buSzPts val="1000"/>
              <a:buFont typeface="Arial"/>
              <a:buNone/>
            </a:pPr>
            <a:r>
              <a:rPr b="0" i="0" lang="en-GB" sz="1000" u="none" cap="none" strike="noStrike">
                <a:solidFill>
                  <a:srgbClr val="222222"/>
                </a:solidFill>
                <a:highlight>
                  <a:srgbClr val="FFFFFF"/>
                </a:highlight>
                <a:latin typeface="Arial"/>
                <a:ea typeface="Arial"/>
                <a:cs typeface="Arial"/>
                <a:sym typeface="Arial"/>
              </a:rPr>
              <a:t>Remove and replace different parts of a Doodler, as part of a team.</a:t>
            </a:r>
            <a:endParaRPr b="0" i="0" sz="1000" u="none" cap="none" strike="noStrike">
              <a:solidFill>
                <a:srgbClr val="222222"/>
              </a:solidFill>
              <a:highlight>
                <a:srgbClr val="FFFFFF"/>
              </a:highlight>
              <a:latin typeface="Arial"/>
              <a:ea typeface="Arial"/>
              <a:cs typeface="Arial"/>
              <a:sym typeface="Arial"/>
            </a:endParaRPr>
          </a:p>
          <a:p>
            <a:pPr indent="-228600" lvl="0" marL="457200" marR="0" rtl="0" algn="l">
              <a:lnSpc>
                <a:spcPct val="115000"/>
              </a:lnSpc>
              <a:spcBef>
                <a:spcPts val="0"/>
              </a:spcBef>
              <a:spcAft>
                <a:spcPts val="0"/>
              </a:spcAft>
              <a:buClr>
                <a:srgbClr val="222222"/>
              </a:buClr>
              <a:buSzPts val="1000"/>
              <a:buFont typeface="Arial"/>
              <a:buNone/>
            </a:pPr>
            <a:r>
              <a:rPr b="0" i="0" lang="en-GB" sz="1000" u="none" cap="none" strike="noStrike">
                <a:solidFill>
                  <a:srgbClr val="222222"/>
                </a:solidFill>
                <a:highlight>
                  <a:srgbClr val="FFFFFF"/>
                </a:highlight>
                <a:latin typeface="Arial"/>
                <a:ea typeface="Arial"/>
                <a:cs typeface="Arial"/>
                <a:sym typeface="Arial"/>
              </a:rPr>
              <a:t>Suggest ways to switch the configuration to amend the form or function of the Doodler.</a:t>
            </a:r>
            <a:endParaRPr b="0" i="0" sz="1000" u="none" cap="none" strike="noStrike">
              <a:solidFill>
                <a:srgbClr val="222222"/>
              </a:solidFill>
              <a:highlight>
                <a:srgbClr val="FFFFFF"/>
              </a:highlight>
              <a:latin typeface="Arial"/>
              <a:ea typeface="Arial"/>
              <a:cs typeface="Arial"/>
              <a:sym typeface="Arial"/>
            </a:endParaRPr>
          </a:p>
          <a:p>
            <a:pPr indent="-228600" lvl="0" marL="457200" marR="0" rtl="0" algn="l">
              <a:lnSpc>
                <a:spcPct val="115000"/>
              </a:lnSpc>
              <a:spcBef>
                <a:spcPts val="0"/>
              </a:spcBef>
              <a:spcAft>
                <a:spcPts val="0"/>
              </a:spcAft>
              <a:buClr>
                <a:srgbClr val="222222"/>
              </a:buClr>
              <a:buSzPts val="1000"/>
              <a:buFont typeface="Arial"/>
              <a:buNone/>
            </a:pPr>
            <a:r>
              <a:rPr b="0" i="0" lang="en-GB" sz="1000" u="none" cap="none" strike="noStrike">
                <a:solidFill>
                  <a:srgbClr val="222222"/>
                </a:solidFill>
                <a:highlight>
                  <a:srgbClr val="FFFFFF"/>
                </a:highlight>
                <a:latin typeface="Arial"/>
                <a:ea typeface="Arial"/>
                <a:cs typeface="Arial"/>
                <a:sym typeface="Arial"/>
              </a:rPr>
              <a:t>Explain, in an investigation report, each of the changes they made and the effect this had on the Doodler’s ability to draw scribbles (function) and appearance (form).</a:t>
            </a:r>
            <a:endParaRPr b="0" i="0" sz="1000" u="none" cap="none" strike="noStrike">
              <a:solidFill>
                <a:srgbClr val="222222"/>
              </a:solidFill>
              <a:highlight>
                <a:srgbClr val="FFFFFF"/>
              </a:highlight>
              <a:latin typeface="Arial"/>
              <a:ea typeface="Arial"/>
              <a:cs typeface="Arial"/>
              <a:sym typeface="Arial"/>
            </a:endParaRPr>
          </a:p>
          <a:p>
            <a:pPr indent="-228600" lvl="0" marL="457200" marR="0" rtl="0" algn="l">
              <a:lnSpc>
                <a:spcPct val="115000"/>
              </a:lnSpc>
              <a:spcBef>
                <a:spcPts val="0"/>
              </a:spcBef>
              <a:spcAft>
                <a:spcPts val="0"/>
              </a:spcAft>
              <a:buClr>
                <a:srgbClr val="222222"/>
              </a:buClr>
              <a:buSzPts val="1000"/>
              <a:buFont typeface="Arial"/>
              <a:buNone/>
            </a:pPr>
            <a:r>
              <a:rPr b="0" i="0" lang="en-GB" sz="1000" u="none" cap="none" strike="noStrike">
                <a:solidFill>
                  <a:srgbClr val="222222"/>
                </a:solidFill>
                <a:highlight>
                  <a:srgbClr val="FFFFFF"/>
                </a:highlight>
                <a:latin typeface="Arial"/>
                <a:ea typeface="Arial"/>
                <a:cs typeface="Arial"/>
                <a:sym typeface="Arial"/>
              </a:rPr>
              <a:t>Develop design criteria with consideration for the target user, the purpose of their Doodler, a key function and the Doodler’s form and final appearance (e.g. fun, bright, soft).</a:t>
            </a:r>
            <a:endParaRPr b="0" i="0" sz="1000" u="none" cap="none" strike="noStrike">
              <a:solidFill>
                <a:srgbClr val="222222"/>
              </a:solidFill>
              <a:highlight>
                <a:srgbClr val="FFFFFF"/>
              </a:highlight>
              <a:latin typeface="Arial"/>
              <a:ea typeface="Arial"/>
              <a:cs typeface="Arial"/>
              <a:sym typeface="Arial"/>
            </a:endParaRPr>
          </a:p>
          <a:p>
            <a:pPr indent="-228600" lvl="0" marL="457200" marR="0" rtl="0" algn="l">
              <a:lnSpc>
                <a:spcPct val="115000"/>
              </a:lnSpc>
              <a:spcBef>
                <a:spcPts val="0"/>
              </a:spcBef>
              <a:spcAft>
                <a:spcPts val="0"/>
              </a:spcAft>
              <a:buClr>
                <a:srgbClr val="222222"/>
              </a:buClr>
              <a:buSzPts val="1000"/>
              <a:buFont typeface="Arial"/>
              <a:buNone/>
            </a:pPr>
            <a:r>
              <a:rPr b="0" i="0" lang="en-GB" sz="1000" u="none" cap="none" strike="noStrike">
                <a:solidFill>
                  <a:srgbClr val="222222"/>
                </a:solidFill>
                <a:highlight>
                  <a:srgbClr val="FFFFFF"/>
                </a:highlight>
                <a:latin typeface="Arial"/>
                <a:ea typeface="Arial"/>
                <a:cs typeface="Arial"/>
                <a:sym typeface="Arial"/>
              </a:rPr>
              <a:t>Explain simply why their Doodler has a certain configuration based on the findings of their investigation (e.g. I used four pens because the Doodler would fall over with two).</a:t>
            </a:r>
            <a:endParaRPr b="0" i="0" sz="1000" u="none" cap="none" strike="noStrike">
              <a:solidFill>
                <a:srgbClr val="222222"/>
              </a:solidFill>
              <a:highlight>
                <a:srgbClr val="FFFFFF"/>
              </a:highlight>
              <a:latin typeface="Arial"/>
              <a:ea typeface="Arial"/>
              <a:cs typeface="Arial"/>
              <a:sym typeface="Arial"/>
            </a:endParaRPr>
          </a:p>
          <a:p>
            <a:pPr indent="-228600" lvl="0" marL="457200" marR="0" rtl="0" algn="l">
              <a:lnSpc>
                <a:spcPct val="115000"/>
              </a:lnSpc>
              <a:spcBef>
                <a:spcPts val="0"/>
              </a:spcBef>
              <a:spcAft>
                <a:spcPts val="0"/>
              </a:spcAft>
              <a:buClr>
                <a:srgbClr val="222222"/>
              </a:buClr>
              <a:buSzPts val="1000"/>
              <a:buFont typeface="Arial"/>
              <a:buNone/>
            </a:pPr>
            <a:r>
              <a:rPr b="0" i="0" lang="en-GB" sz="1000" u="none" cap="none" strike="noStrike">
                <a:solidFill>
                  <a:srgbClr val="222222"/>
                </a:solidFill>
                <a:highlight>
                  <a:srgbClr val="FFFFFF"/>
                </a:highlight>
                <a:latin typeface="Arial"/>
                <a:ea typeface="Arial"/>
                <a:cs typeface="Arial"/>
                <a:sym typeface="Arial"/>
              </a:rPr>
              <a:t>Create a functional Doodler that creates scribbles on paper with or without a switch.</a:t>
            </a:r>
            <a:endParaRPr b="0" i="0" sz="1000" u="none" cap="none" strike="noStrike">
              <a:solidFill>
                <a:srgbClr val="222222"/>
              </a:solidFill>
              <a:highlight>
                <a:srgbClr val="FFFFFF"/>
              </a:highlight>
              <a:latin typeface="Arial"/>
              <a:ea typeface="Arial"/>
              <a:cs typeface="Arial"/>
              <a:sym typeface="Arial"/>
            </a:endParaRPr>
          </a:p>
          <a:p>
            <a:pPr indent="-228600" lvl="0" marL="457200" marR="0" rtl="0" algn="l">
              <a:lnSpc>
                <a:spcPct val="115000"/>
              </a:lnSpc>
              <a:spcBef>
                <a:spcPts val="0"/>
              </a:spcBef>
              <a:spcAft>
                <a:spcPts val="0"/>
              </a:spcAft>
              <a:buClr>
                <a:srgbClr val="222222"/>
              </a:buClr>
              <a:buSzPts val="1000"/>
              <a:buFont typeface="Arial"/>
              <a:buNone/>
            </a:pPr>
            <a:r>
              <a:rPr b="0" i="0" lang="en-GB" sz="1000" u="none" cap="none" strike="noStrike">
                <a:solidFill>
                  <a:srgbClr val="222222"/>
                </a:solidFill>
                <a:highlight>
                  <a:srgbClr val="FFFFFF"/>
                </a:highlight>
                <a:latin typeface="Arial"/>
                <a:ea typeface="Arial"/>
                <a:cs typeface="Arial"/>
                <a:sym typeface="Arial"/>
              </a:rPr>
              <a:t>Identify and list each of the required materials, tools and circuit components required to build a Doodler.</a:t>
            </a:r>
            <a:endParaRPr b="0" i="0" sz="1000" u="none" cap="none" strike="noStrike">
              <a:solidFill>
                <a:srgbClr val="222222"/>
              </a:solidFill>
              <a:highlight>
                <a:srgbClr val="FFFFFF"/>
              </a:highlight>
              <a:latin typeface="Arial"/>
              <a:ea typeface="Arial"/>
              <a:cs typeface="Arial"/>
              <a:sym typeface="Arial"/>
            </a:endParaRPr>
          </a:p>
          <a:p>
            <a:pPr indent="-228600" lvl="0" marL="457200" marR="0" rtl="0" algn="l">
              <a:lnSpc>
                <a:spcPct val="115000"/>
              </a:lnSpc>
              <a:spcBef>
                <a:spcPts val="0"/>
              </a:spcBef>
              <a:spcAft>
                <a:spcPts val="0"/>
              </a:spcAft>
              <a:buClr>
                <a:srgbClr val="222222"/>
              </a:buClr>
              <a:buSzPts val="1000"/>
              <a:buFont typeface="Arial"/>
              <a:buNone/>
            </a:pPr>
            <a:r>
              <a:rPr b="0" i="0" lang="en-GB" sz="1000" u="none" cap="none" strike="noStrike">
                <a:solidFill>
                  <a:srgbClr val="222222"/>
                </a:solidFill>
                <a:highlight>
                  <a:srgbClr val="FFFFFF"/>
                </a:highlight>
                <a:latin typeface="Arial"/>
                <a:ea typeface="Arial"/>
                <a:cs typeface="Arial"/>
                <a:sym typeface="Arial"/>
              </a:rPr>
              <a:t>Explain simply the steps to assemble a Doodler as part of a set of instructions (or storyboard).</a:t>
            </a:r>
            <a:endParaRPr b="0" i="0" sz="1000" u="none" cap="none" strike="noStrike">
              <a:solidFill>
                <a:srgbClr val="222222"/>
              </a:solidFill>
              <a:highlight>
                <a:srgbClr val="FFFFFF"/>
              </a:highlight>
              <a:latin typeface="Arial"/>
              <a:ea typeface="Arial"/>
              <a:cs typeface="Arial"/>
              <a:sym typeface="Arial"/>
            </a:endParaRPr>
          </a:p>
          <a:p>
            <a:pPr indent="-228600" lvl="0" marL="457200" marR="0" rtl="0" algn="l">
              <a:lnSpc>
                <a:spcPct val="115000"/>
              </a:lnSpc>
              <a:spcBef>
                <a:spcPts val="0"/>
              </a:spcBef>
              <a:spcAft>
                <a:spcPts val="0"/>
              </a:spcAft>
              <a:buClr>
                <a:srgbClr val="222222"/>
              </a:buClr>
              <a:buSzPts val="1000"/>
              <a:buFont typeface="Arial"/>
              <a:buNone/>
            </a:pPr>
            <a:r>
              <a:rPr b="0" i="0" lang="en-GB" sz="1000" u="none" cap="none" strike="noStrike">
                <a:solidFill>
                  <a:srgbClr val="222222"/>
                </a:solidFill>
                <a:highlight>
                  <a:srgbClr val="FFFFFF"/>
                </a:highlight>
                <a:latin typeface="Arial"/>
                <a:ea typeface="Arial"/>
                <a:cs typeface="Arial"/>
                <a:sym typeface="Arial"/>
              </a:rPr>
              <a:t>Write instructions to build a functional circuit, explaining how to identify if it is functional or not.</a:t>
            </a:r>
            <a:endParaRPr b="0" i="0" sz="1000" u="none" cap="none" strike="noStrike">
              <a:solidFill>
                <a:srgbClr val="222222"/>
              </a:solidFill>
              <a:highlight>
                <a:srgbClr val="FFFFFF"/>
              </a:highlight>
              <a:latin typeface="Arial"/>
              <a:ea typeface="Arial"/>
              <a:cs typeface="Arial"/>
              <a:sym typeface="Arial"/>
            </a:endParaRPr>
          </a:p>
          <a:p>
            <a:pPr indent="-228600" lvl="0" marL="457200" marR="0" rtl="0" algn="l">
              <a:lnSpc>
                <a:spcPct val="115000"/>
              </a:lnSpc>
              <a:spcBef>
                <a:spcPts val="0"/>
              </a:spcBef>
              <a:spcAft>
                <a:spcPts val="0"/>
              </a:spcAft>
              <a:buClr>
                <a:srgbClr val="222222"/>
              </a:buClr>
              <a:buSzPts val="1000"/>
              <a:buFont typeface="Arial"/>
              <a:buNone/>
            </a:pPr>
            <a:r>
              <a:rPr b="0" i="0" lang="en-GB" sz="1000" u="none" cap="none" strike="noStrike">
                <a:solidFill>
                  <a:srgbClr val="222222"/>
                </a:solidFill>
                <a:highlight>
                  <a:srgbClr val="FFFFFF"/>
                </a:highlight>
                <a:latin typeface="Arial"/>
                <a:ea typeface="Arial"/>
                <a:cs typeface="Arial"/>
                <a:sym typeface="Arial"/>
              </a:rPr>
              <a:t>Provide suggestions to improve a peer’s set of instructions after testing how effective they are at guiding someone.</a:t>
            </a:r>
            <a:endParaRPr b="0" i="0" sz="1000" u="none" cap="none" strike="noStrike">
              <a:solidFill>
                <a:srgbClr val="222222"/>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sng" cap="none" strike="noStrike">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750"/>
              <a:buFont typeface="Calibri"/>
              <a:buNone/>
            </a:pPr>
            <a:r>
              <a:t/>
            </a:r>
            <a:endParaRPr b="0" i="0" sz="1750" u="none" cap="none" strike="noStrike">
              <a:solidFill>
                <a:srgbClr val="222222"/>
              </a:solidFill>
              <a:highlight>
                <a:srgbClr val="FFFFFF"/>
              </a:highlight>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1350"/>
              <a:buFont typeface="Arial"/>
              <a:buNone/>
            </a:pPr>
            <a:r>
              <a:t/>
            </a:r>
            <a:endParaRPr b="0" i="0" sz="1350" u="none" cap="none" strike="noStrike">
              <a:solidFill>
                <a:srgbClr val="222222"/>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p:txBody>
      </p:sp>
      <p:pic>
        <p:nvPicPr>
          <p:cNvPr id="1229" name="Google Shape;1229;g248d9d2fd69_0_137"/>
          <p:cNvPicPr preferRelativeResize="0"/>
          <p:nvPr/>
        </p:nvPicPr>
        <p:blipFill rotWithShape="1">
          <a:blip r:embed="rId3">
            <a:alphaModFix/>
          </a:blip>
          <a:srcRect b="0" l="0" r="0" t="0"/>
          <a:stretch/>
        </p:blipFill>
        <p:spPr>
          <a:xfrm>
            <a:off x="6781951" y="1322388"/>
            <a:ext cx="1822862" cy="5135562"/>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3" name="Shape 1233"/>
        <p:cNvGrpSpPr/>
        <p:nvPr/>
      </p:nvGrpSpPr>
      <p:grpSpPr>
        <a:xfrm>
          <a:off x="0" y="0"/>
          <a:ext cx="0" cy="0"/>
          <a:chOff x="0" y="0"/>
          <a:chExt cx="0" cy="0"/>
        </a:xfrm>
      </p:grpSpPr>
      <p:sp>
        <p:nvSpPr>
          <p:cNvPr id="1234" name="Google Shape;1234;g282707cdc84_0_93"/>
          <p:cNvSpPr txBox="1"/>
          <p:nvPr/>
        </p:nvSpPr>
        <p:spPr>
          <a:xfrm>
            <a:off x="1655424" y="281675"/>
            <a:ext cx="4447500" cy="654600"/>
          </a:xfrm>
          <a:prstGeom prst="rect">
            <a:avLst/>
          </a:prstGeom>
          <a:noFill/>
          <a:ln>
            <a:noFill/>
          </a:ln>
        </p:spPr>
        <p:txBody>
          <a:bodyPr anchorCtr="0" anchor="ctr" bIns="80225" lIns="80225" spcFirstLastPara="1" rIns="80225" wrap="square" tIns="80225">
            <a:noAutofit/>
          </a:bodyPr>
          <a:lstStyle/>
          <a:p>
            <a:pPr indent="0" lvl="0" marL="0" marR="0" rtl="0" algn="ctr">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Year 6 ; Summer 1</a:t>
            </a:r>
            <a:endParaRPr b="1" i="0" sz="1900" u="none" cap="none" strike="noStrike">
              <a:solidFill>
                <a:srgbClr val="000000"/>
              </a:solidFill>
              <a:latin typeface="Ruluko"/>
              <a:ea typeface="Ruluko"/>
              <a:cs typeface="Ruluko"/>
              <a:sym typeface="Ruluko"/>
            </a:endParaRPr>
          </a:p>
          <a:p>
            <a:pPr indent="0" lvl="0" marL="0" marR="0" rtl="0" algn="ctr">
              <a:lnSpc>
                <a:spcPct val="100000"/>
              </a:lnSpc>
              <a:spcBef>
                <a:spcPts val="0"/>
              </a:spcBef>
              <a:spcAft>
                <a:spcPts val="0"/>
              </a:spcAft>
              <a:buClr>
                <a:srgbClr val="000000"/>
              </a:buClr>
              <a:buSzPts val="1900"/>
              <a:buFont typeface="Arial"/>
              <a:buNone/>
            </a:pPr>
            <a:r>
              <a:rPr b="1" i="0" lang="en-GB" sz="1300" u="none" cap="none" strike="noStrike">
                <a:solidFill>
                  <a:srgbClr val="000000"/>
                </a:solidFill>
                <a:latin typeface="Arial"/>
                <a:ea typeface="Arial"/>
                <a:cs typeface="Arial"/>
                <a:sym typeface="Arial"/>
              </a:rPr>
              <a:t>Steady Hand Games</a:t>
            </a:r>
            <a:endParaRPr b="1" i="0" sz="1200" u="none" cap="none" strike="noStrike">
              <a:solidFill>
                <a:srgbClr val="000000"/>
              </a:solidFill>
              <a:latin typeface="Ruluko"/>
              <a:ea typeface="Ruluko"/>
              <a:cs typeface="Ruluko"/>
              <a:sym typeface="Ruluko"/>
            </a:endParaRPr>
          </a:p>
        </p:txBody>
      </p:sp>
      <p:sp>
        <p:nvSpPr>
          <p:cNvPr id="1235" name="Google Shape;1235;g282707cdc84_0_93"/>
          <p:cNvSpPr/>
          <p:nvPr/>
        </p:nvSpPr>
        <p:spPr>
          <a:xfrm>
            <a:off x="179500" y="1082577"/>
            <a:ext cx="3491700" cy="33201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Skills</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Pupils can / will: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Design a steady hand game, identifying and naming the components required.</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Draw a design from three different perspectives.</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Generate ideas through sketching and discussion.</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 Model ideas through prototypes.</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 Understand the purpose of products (toys), including what is meant by ‘fit for purpose’ and ‘form over function’.</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Construct a stable base for a game.</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Accurately cut, fold and assemble a net. Decorate the base of the game to a high-quality finish.</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Make and test a circuit.Incorporating a circuit into a base.</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 Test their own and others’ finished games, identify what went well and make suggestions for improvement.</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Gather images and information about existing children’s toys.</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 Analyse a selection of existing children’s toys.</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538CD5"/>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538CD5"/>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97480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974806"/>
                </a:solidFill>
                <a:latin typeface="Calibri"/>
                <a:ea typeface="Calibri"/>
                <a:cs typeface="Calibri"/>
                <a:sym typeface="Calibri"/>
              </a:rPr>
              <a:t>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1236" name="Google Shape;1236;g282707cdc84_0_93"/>
          <p:cNvSpPr/>
          <p:nvPr/>
        </p:nvSpPr>
        <p:spPr>
          <a:xfrm>
            <a:off x="3803300" y="1063650"/>
            <a:ext cx="5274000" cy="2917800"/>
          </a:xfrm>
          <a:prstGeom prst="rect">
            <a:avLst/>
          </a:prstGeom>
          <a:no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Vocabulary</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1237" name="Google Shape;1237;g282707cdc84_0_93"/>
          <p:cNvSpPr/>
          <p:nvPr/>
        </p:nvSpPr>
        <p:spPr>
          <a:xfrm>
            <a:off x="3803300" y="4087500"/>
            <a:ext cx="1443900" cy="25818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Ruluko"/>
                <a:ea typeface="Ruluko"/>
                <a:cs typeface="Ruluko"/>
                <a:sym typeface="Ruluko"/>
              </a:rPr>
              <a:t>Designers</a:t>
            </a:r>
            <a:endParaRPr b="1" i="0" sz="12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300" u="none" cap="none" strike="noStrike">
                <a:solidFill>
                  <a:srgbClr val="000000"/>
                </a:solidFill>
                <a:latin typeface="Ruluko"/>
                <a:ea typeface="Ruluko"/>
                <a:cs typeface="Ruluko"/>
                <a:sym typeface="Ruluko"/>
              </a:rPr>
              <a:t> Robert (Bob) Scrimshaw 1953</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300" u="none" cap="none" strike="noStrike">
                <a:solidFill>
                  <a:srgbClr val="000000"/>
                </a:solidFill>
                <a:latin typeface="Ruluko"/>
                <a:ea typeface="Ruluko"/>
                <a:cs typeface="Ruluko"/>
                <a:sym typeface="Ruluko"/>
              </a:rPr>
              <a:t>John Spinello in 1962. ‘Operation’  </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1238" name="Google Shape;1238;g282707cdc84_0_93"/>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1239" name="Google Shape;1239;g282707cdc84_0_93"/>
          <p:cNvSpPr/>
          <p:nvPr/>
        </p:nvSpPr>
        <p:spPr>
          <a:xfrm>
            <a:off x="179500" y="4473525"/>
            <a:ext cx="3491700" cy="21957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Knowledge</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Ruluko"/>
                <a:ea typeface="Ruluko"/>
                <a:cs typeface="Ruluko"/>
                <a:sym typeface="Ruluko"/>
              </a:rPr>
              <a:t>Pupils will know/ can explain: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That ‘form’ means the shape and appearance of an object.</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The difference between ‘form’ and ‘function’.</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That ‘fit for purpose’ means that a product works how it should and is easy to use.</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That ‘form over purpose’ means that a product looks good but does not work very well.</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The importance of ‘form follows function’ when designing: the product must be designed primarily with the function in mind.</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The diagram perspectives ‘top view’, ‘side view’ and ‘back’.</a:t>
            </a:r>
            <a:endParaRPr b="0" i="0" sz="750" u="none" cap="none" strike="noStrike">
              <a:solidFill>
                <a:srgbClr val="222222"/>
              </a:solidFill>
              <a:highlight>
                <a:srgbClr val="FFFFFF"/>
              </a:highlight>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br>
              <a:rPr b="0" i="0" lang="en-GB" sz="1200" u="none" cap="none" strike="noStrike">
                <a:solidFill>
                  <a:schemeClr val="dk1"/>
                </a:solidFill>
                <a:latin typeface="Calibri"/>
                <a:ea typeface="Calibri"/>
                <a:cs typeface="Calibri"/>
                <a:sym typeface="Calibri"/>
              </a:rPr>
            </a:b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highlight>
                <a:srgbClr val="B7B7B7"/>
              </a:highlight>
              <a:latin typeface="Ruluko"/>
              <a:ea typeface="Ruluko"/>
              <a:cs typeface="Ruluko"/>
              <a:sym typeface="Ruluko"/>
            </a:endParaRPr>
          </a:p>
        </p:txBody>
      </p:sp>
      <p:pic>
        <p:nvPicPr>
          <p:cNvPr id="1240" name="Google Shape;1240;g282707cdc84_0_93"/>
          <p:cNvPicPr preferRelativeResize="0"/>
          <p:nvPr/>
        </p:nvPicPr>
        <p:blipFill rotWithShape="1">
          <a:blip r:embed="rId4">
            <a:alphaModFix/>
          </a:blip>
          <a:srcRect b="0" l="0" r="0" t="0"/>
          <a:stretch/>
        </p:blipFill>
        <p:spPr>
          <a:xfrm>
            <a:off x="6516216" y="188640"/>
            <a:ext cx="1296144" cy="840663"/>
          </a:xfrm>
          <a:prstGeom prst="rect">
            <a:avLst/>
          </a:prstGeom>
          <a:noFill/>
          <a:ln>
            <a:noFill/>
          </a:ln>
        </p:spPr>
      </p:pic>
      <p:sp>
        <p:nvSpPr>
          <p:cNvPr id="1241" name="Google Shape;1241;g282707cdc84_0_93"/>
          <p:cNvSpPr/>
          <p:nvPr/>
        </p:nvSpPr>
        <p:spPr>
          <a:xfrm>
            <a:off x="5314950" y="4087625"/>
            <a:ext cx="3762300" cy="25818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Questions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000" u="none" cap="none" strike="noStrike">
                <a:solidFill>
                  <a:srgbClr val="000000"/>
                </a:solidFill>
                <a:latin typeface="Ruluko"/>
                <a:ea typeface="Ruluko"/>
                <a:cs typeface="Ruluko"/>
                <a:sym typeface="Ruluko"/>
              </a:rPr>
              <a:t>What is product analysis?What do we mean by form over function?What is a buzzer/LED?What is the tool called we can carefully cut and trim wire with?</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000" u="none" cap="none" strike="noStrike">
                <a:solidFill>
                  <a:srgbClr val="000000"/>
                </a:solidFill>
                <a:latin typeface="Ruluko"/>
                <a:ea typeface="Ruluko"/>
                <a:cs typeface="Ruluko"/>
                <a:sym typeface="Ruluko"/>
              </a:rPr>
              <a:t>Series circuit don’t have any ….?</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Can a toy (product) have more than one function? </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Does the form of a toy (product) matter? (Encourage the children to think about points to agree and disagree with.)</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What makes the buzzer sound? (When the handle touches the wire, it closes the circuit, which allows the electricity to flow into the buzzer and make a noise.)What components did you use?</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How could you make the game more difficult or easier to complete?</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000" u="none" cap="none" strike="noStrike">
                <a:solidFill>
                  <a:srgbClr val="000000"/>
                </a:solidFill>
                <a:latin typeface="Ruluko"/>
                <a:ea typeface="Ruluko"/>
                <a:cs typeface="Ruluko"/>
                <a:sym typeface="Ruluko"/>
              </a:rPr>
              <a:t>What would a good quality base look like?</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000" u="none" cap="none" strike="noStrike">
                <a:solidFill>
                  <a:srgbClr val="000000"/>
                </a:solidFill>
                <a:latin typeface="Ruluko"/>
                <a:ea typeface="Ruluko"/>
                <a:cs typeface="Ruluko"/>
                <a:sym typeface="Ruluko"/>
              </a:rPr>
              <a:t>How did you make the buzzer sound or make the bulb light up? </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000" u="none" cap="none" strike="noStrike">
                <a:solidFill>
                  <a:srgbClr val="000000"/>
                </a:solidFill>
                <a:latin typeface="Ruluko"/>
                <a:ea typeface="Ruluko"/>
                <a:cs typeface="Ruluko"/>
                <a:sym typeface="Ruluko"/>
              </a:rPr>
              <a:t>Who was the target audience for this product?</a:t>
            </a:r>
            <a:br>
              <a:rPr b="0" i="0" lang="en-GB" sz="1000" u="none" cap="none" strike="noStrike">
                <a:solidFill>
                  <a:srgbClr val="000000"/>
                </a:solidFill>
                <a:latin typeface="Ruluko"/>
                <a:ea typeface="Ruluko"/>
                <a:cs typeface="Ruluko"/>
                <a:sym typeface="Ruluko"/>
              </a:rPr>
            </a:br>
            <a:endParaRPr b="0" i="0" sz="1000" u="none" cap="none" strike="noStrike">
              <a:solidFill>
                <a:srgbClr val="000000"/>
              </a:solidFill>
              <a:latin typeface="Ruluko"/>
              <a:ea typeface="Ruluko"/>
              <a:cs typeface="Ruluko"/>
              <a:sym typeface="Ruluko"/>
            </a:endParaRPr>
          </a:p>
        </p:txBody>
      </p:sp>
      <p:pic>
        <p:nvPicPr>
          <p:cNvPr id="1242" name="Google Shape;1242;g282707cdc84_0_93"/>
          <p:cNvPicPr preferRelativeResize="0"/>
          <p:nvPr/>
        </p:nvPicPr>
        <p:blipFill rotWithShape="1">
          <a:blip r:embed="rId5">
            <a:alphaModFix/>
          </a:blip>
          <a:srcRect b="0" l="0" r="0" t="0"/>
          <a:stretch/>
        </p:blipFill>
        <p:spPr>
          <a:xfrm>
            <a:off x="6047351" y="257873"/>
            <a:ext cx="1734349" cy="722025"/>
          </a:xfrm>
          <a:prstGeom prst="rect">
            <a:avLst/>
          </a:prstGeom>
          <a:noFill/>
          <a:ln>
            <a:noFill/>
          </a:ln>
        </p:spPr>
      </p:pic>
      <p:pic>
        <p:nvPicPr>
          <p:cNvPr id="1243" name="Google Shape;1243;g282707cdc84_0_93"/>
          <p:cNvPicPr preferRelativeResize="0"/>
          <p:nvPr/>
        </p:nvPicPr>
        <p:blipFill rotWithShape="1">
          <a:blip r:embed="rId6">
            <a:alphaModFix/>
          </a:blip>
          <a:srcRect b="0" l="0" r="0" t="0"/>
          <a:stretch/>
        </p:blipFill>
        <p:spPr>
          <a:xfrm>
            <a:off x="179500" y="188650"/>
            <a:ext cx="1444050" cy="722025"/>
          </a:xfrm>
          <a:prstGeom prst="rect">
            <a:avLst/>
          </a:prstGeom>
          <a:noFill/>
          <a:ln>
            <a:noFill/>
          </a:ln>
        </p:spPr>
      </p:pic>
      <p:pic>
        <p:nvPicPr>
          <p:cNvPr id="1244" name="Google Shape;1244;g282707cdc84_0_93"/>
          <p:cNvPicPr preferRelativeResize="0"/>
          <p:nvPr/>
        </p:nvPicPr>
        <p:blipFill rotWithShape="1">
          <a:blip r:embed="rId7">
            <a:alphaModFix/>
          </a:blip>
          <a:srcRect b="0" l="0" r="0" t="0"/>
          <a:stretch/>
        </p:blipFill>
        <p:spPr>
          <a:xfrm>
            <a:off x="4203700" y="1342375"/>
            <a:ext cx="4646425" cy="2581925"/>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8" name="Shape 1248"/>
        <p:cNvGrpSpPr/>
        <p:nvPr/>
      </p:nvGrpSpPr>
      <p:grpSpPr>
        <a:xfrm>
          <a:off x="0" y="0"/>
          <a:ext cx="0" cy="0"/>
          <a:chOff x="0" y="0"/>
          <a:chExt cx="0" cy="0"/>
        </a:xfrm>
      </p:grpSpPr>
      <p:sp>
        <p:nvSpPr>
          <p:cNvPr id="1249" name="Google Shape;1249;g248d9d2fd69_0_8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900"/>
              <a:buFont typeface="Arial"/>
              <a:buNone/>
            </a:pPr>
            <a:r>
              <a:rPr b="1" lang="en-GB" sz="3200">
                <a:latin typeface="Ruluko"/>
                <a:ea typeface="Ruluko"/>
                <a:cs typeface="Ruluko"/>
                <a:sym typeface="Ruluko"/>
              </a:rPr>
              <a:t>Year 6 ; Summer 1</a:t>
            </a:r>
            <a:endParaRPr b="1" sz="3200">
              <a:latin typeface="Ruluko"/>
              <a:ea typeface="Ruluko"/>
              <a:cs typeface="Ruluko"/>
              <a:sym typeface="Ruluko"/>
            </a:endParaRPr>
          </a:p>
          <a:p>
            <a:pPr indent="0" lvl="0" marL="0" rtl="0" algn="ctr">
              <a:lnSpc>
                <a:spcPct val="100000"/>
              </a:lnSpc>
              <a:spcBef>
                <a:spcPts val="0"/>
              </a:spcBef>
              <a:spcAft>
                <a:spcPts val="0"/>
              </a:spcAft>
              <a:buClr>
                <a:schemeClr val="dk1"/>
              </a:buClr>
              <a:buSzPts val="1900"/>
              <a:buFont typeface="Arial"/>
              <a:buNone/>
            </a:pPr>
            <a:r>
              <a:rPr b="1" lang="en-GB" sz="3200">
                <a:latin typeface="Arial"/>
                <a:ea typeface="Arial"/>
                <a:cs typeface="Arial"/>
                <a:sym typeface="Arial"/>
              </a:rPr>
              <a:t>Steady Hand Games</a:t>
            </a:r>
            <a:endParaRPr b="1" sz="3200">
              <a:latin typeface="Ruluko"/>
              <a:ea typeface="Ruluko"/>
              <a:cs typeface="Ruluko"/>
              <a:sym typeface="Ruluko"/>
            </a:endParaRPr>
          </a:p>
        </p:txBody>
      </p:sp>
      <p:sp>
        <p:nvSpPr>
          <p:cNvPr id="1250" name="Google Shape;1250;g248d9d2fd69_0_81"/>
          <p:cNvSpPr/>
          <p:nvPr/>
        </p:nvSpPr>
        <p:spPr>
          <a:xfrm>
            <a:off x="467544" y="1484784"/>
            <a:ext cx="4572000" cy="4247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Unit 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Pupils who are secure will be able to:</a:t>
            </a:r>
            <a:endParaRPr b="1" i="0" sz="1800" u="sng" cap="none" strike="noStrike">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550"/>
              <a:buFont typeface="Calibri"/>
              <a:buNone/>
            </a:pPr>
            <a:r>
              <a:rPr b="0" i="0" lang="en-GB" sz="1550" u="none" cap="none" strike="noStrike">
                <a:solidFill>
                  <a:srgbClr val="222222"/>
                </a:solidFill>
                <a:highlight>
                  <a:srgbClr val="FFFFFF"/>
                </a:highlight>
                <a:latin typeface="Calibri"/>
                <a:ea typeface="Calibri"/>
                <a:cs typeface="Calibri"/>
                <a:sym typeface="Calibri"/>
              </a:rPr>
              <a:t>Explain simply what is meant by ‘form’ (the shape of a product) and ‘function’ (how a product works).</a:t>
            </a:r>
            <a:endParaRPr b="0" i="0" sz="155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550"/>
              <a:buFont typeface="Calibri"/>
              <a:buNone/>
            </a:pPr>
            <a:r>
              <a:rPr b="0" i="0" lang="en-GB" sz="1550" u="none" cap="none" strike="noStrike">
                <a:solidFill>
                  <a:srgbClr val="222222"/>
                </a:solidFill>
                <a:highlight>
                  <a:srgbClr val="FFFFFF"/>
                </a:highlight>
                <a:latin typeface="Calibri"/>
                <a:ea typeface="Calibri"/>
                <a:cs typeface="Calibri"/>
                <a:sym typeface="Calibri"/>
              </a:rPr>
              <a:t>State what they like or dislike about an existing children’s toy and why.</a:t>
            </a:r>
            <a:endParaRPr b="0" i="0" sz="155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550"/>
              <a:buFont typeface="Calibri"/>
              <a:buNone/>
            </a:pPr>
            <a:r>
              <a:rPr b="0" i="0" lang="en-GB" sz="1550" u="none" cap="none" strike="noStrike">
                <a:solidFill>
                  <a:srgbClr val="222222"/>
                </a:solidFill>
                <a:highlight>
                  <a:srgbClr val="FFFFFF"/>
                </a:highlight>
                <a:latin typeface="Calibri"/>
                <a:ea typeface="Calibri"/>
                <a:cs typeface="Calibri"/>
                <a:sym typeface="Calibri"/>
              </a:rPr>
              <a:t>Learn about skills developed through play and apply this knowledge in a survey of one or more children’s toys.</a:t>
            </a:r>
            <a:endParaRPr b="0" i="0" sz="155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550"/>
              <a:buFont typeface="Calibri"/>
              <a:buNone/>
            </a:pPr>
            <a:r>
              <a:rPr b="0" i="0" lang="en-GB" sz="1550" u="none" cap="none" strike="noStrike">
                <a:solidFill>
                  <a:srgbClr val="222222"/>
                </a:solidFill>
                <a:highlight>
                  <a:srgbClr val="FFFFFF"/>
                </a:highlight>
                <a:latin typeface="Calibri"/>
                <a:ea typeface="Calibri"/>
                <a:cs typeface="Calibri"/>
                <a:sym typeface="Calibri"/>
              </a:rPr>
              <a:t>Identify the components of a steady hand game.</a:t>
            </a:r>
            <a:endParaRPr b="0" i="0" sz="155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550"/>
              <a:buFont typeface="Calibri"/>
              <a:buNone/>
            </a:pPr>
            <a:r>
              <a:rPr b="0" i="0" lang="en-GB" sz="1550" u="none" cap="none" strike="noStrike">
                <a:solidFill>
                  <a:srgbClr val="222222"/>
                </a:solidFill>
                <a:highlight>
                  <a:srgbClr val="FFFFFF"/>
                </a:highlight>
                <a:latin typeface="Calibri"/>
                <a:ea typeface="Calibri"/>
                <a:cs typeface="Calibri"/>
                <a:sym typeface="Calibri"/>
              </a:rPr>
              <a:t>Design a steady hand game of their own according to their design criteria, using four different perspective drawings.</a:t>
            </a:r>
            <a:endParaRPr b="0" i="0" sz="155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550"/>
              <a:buFont typeface="Calibri"/>
              <a:buNone/>
            </a:pPr>
            <a:r>
              <a:rPr b="0" i="0" lang="en-GB" sz="1550" u="none" cap="none" strike="noStrike">
                <a:solidFill>
                  <a:srgbClr val="222222"/>
                </a:solidFill>
                <a:highlight>
                  <a:srgbClr val="FFFFFF"/>
                </a:highlight>
                <a:latin typeface="Calibri"/>
                <a:ea typeface="Calibri"/>
                <a:cs typeface="Calibri"/>
                <a:sym typeface="Calibri"/>
              </a:rPr>
              <a:t>Create a secure base for their game, with neat edges, that relates to their design.</a:t>
            </a:r>
            <a:endParaRPr b="0" i="0" sz="155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550"/>
              <a:buFont typeface="Calibri"/>
              <a:buNone/>
            </a:pPr>
            <a:r>
              <a:rPr b="0" i="0" lang="en-GB" sz="1550" u="none" cap="none" strike="noStrike">
                <a:solidFill>
                  <a:srgbClr val="222222"/>
                </a:solidFill>
                <a:highlight>
                  <a:srgbClr val="FFFFFF"/>
                </a:highlight>
                <a:latin typeface="Calibri"/>
                <a:ea typeface="Calibri"/>
                <a:cs typeface="Calibri"/>
                <a:sym typeface="Calibri"/>
              </a:rPr>
              <a:t>Make and test a functioning circuit and assemble it within a case.</a:t>
            </a:r>
            <a:endParaRPr b="0" i="0" sz="1550" u="none" cap="none" strike="noStrike">
              <a:solidFill>
                <a:srgbClr val="222222"/>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1" i="0" sz="1800" u="sng"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p:txBody>
      </p:sp>
      <p:pic>
        <p:nvPicPr>
          <p:cNvPr id="1251" name="Google Shape;1251;g248d9d2fd69_0_81"/>
          <p:cNvPicPr preferRelativeResize="0"/>
          <p:nvPr/>
        </p:nvPicPr>
        <p:blipFill rotWithShape="1">
          <a:blip r:embed="rId3">
            <a:alphaModFix/>
          </a:blip>
          <a:srcRect b="0" l="0" r="0" t="0"/>
          <a:stretch/>
        </p:blipFill>
        <p:spPr>
          <a:xfrm>
            <a:off x="6049194" y="1417638"/>
            <a:ext cx="1802385" cy="5135562"/>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6" name="Shape 1256"/>
        <p:cNvGrpSpPr/>
        <p:nvPr/>
      </p:nvGrpSpPr>
      <p:grpSpPr>
        <a:xfrm>
          <a:off x="0" y="0"/>
          <a:ext cx="0" cy="0"/>
          <a:chOff x="0" y="0"/>
          <a:chExt cx="0" cy="0"/>
        </a:xfrm>
      </p:grpSpPr>
      <p:sp>
        <p:nvSpPr>
          <p:cNvPr id="1257" name="Google Shape;1257;g248d9d2fd69_0_65"/>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t/>
            </a:r>
            <a:endParaRPr/>
          </a:p>
        </p:txBody>
      </p:sp>
      <p:sp>
        <p:nvSpPr>
          <p:cNvPr id="1258" name="Google Shape;1258;g248d9d2fd69_0_6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640"/>
              </a:spcBef>
              <a:spcAft>
                <a:spcPts val="0"/>
              </a:spcAft>
              <a:buSzPts val="3200"/>
              <a:buNone/>
            </a:pPr>
            <a:r>
              <a:t/>
            </a:r>
            <a:endParaRPr/>
          </a:p>
        </p:txBody>
      </p:sp>
      <p:pic>
        <p:nvPicPr>
          <p:cNvPr id="1259" name="Google Shape;1259;g248d9d2fd69_0_65"/>
          <p:cNvPicPr preferRelativeResize="0"/>
          <p:nvPr/>
        </p:nvPicPr>
        <p:blipFill rotWithShape="1">
          <a:blip r:embed="rId3">
            <a:alphaModFix/>
          </a:blip>
          <a:srcRect b="0" l="0" r="0" t="0"/>
          <a:stretch/>
        </p:blipFill>
        <p:spPr>
          <a:xfrm>
            <a:off x="152400" y="152400"/>
            <a:ext cx="8841975" cy="6267450"/>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3" name="Shape 1263"/>
        <p:cNvGrpSpPr/>
        <p:nvPr/>
      </p:nvGrpSpPr>
      <p:grpSpPr>
        <a:xfrm>
          <a:off x="0" y="0"/>
          <a:ext cx="0" cy="0"/>
          <a:chOff x="0" y="0"/>
          <a:chExt cx="0" cy="0"/>
        </a:xfrm>
      </p:grpSpPr>
      <p:sp>
        <p:nvSpPr>
          <p:cNvPr id="1264" name="Google Shape;1264;g248d9d2fd69_0_7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900"/>
              <a:buFont typeface="Arial"/>
              <a:buNone/>
            </a:pPr>
            <a:r>
              <a:rPr b="1" lang="en-GB" sz="3200">
                <a:latin typeface="Ruluko"/>
                <a:ea typeface="Ruluko"/>
                <a:cs typeface="Ruluko"/>
                <a:sym typeface="Ruluko"/>
              </a:rPr>
              <a:t>Year 6 ; Summer 1</a:t>
            </a:r>
            <a:endParaRPr b="1" sz="3200">
              <a:latin typeface="Ruluko"/>
              <a:ea typeface="Ruluko"/>
              <a:cs typeface="Ruluko"/>
              <a:sym typeface="Ruluko"/>
            </a:endParaRPr>
          </a:p>
          <a:p>
            <a:pPr indent="0" lvl="0" marL="0" rtl="0" algn="ctr">
              <a:lnSpc>
                <a:spcPct val="100000"/>
              </a:lnSpc>
              <a:spcBef>
                <a:spcPts val="0"/>
              </a:spcBef>
              <a:spcAft>
                <a:spcPts val="0"/>
              </a:spcAft>
              <a:buClr>
                <a:schemeClr val="dk1"/>
              </a:buClr>
              <a:buSzPts val="1900"/>
              <a:buFont typeface="Arial"/>
              <a:buNone/>
            </a:pPr>
            <a:r>
              <a:rPr b="1" lang="en-GB" sz="3200">
                <a:latin typeface="Arial"/>
                <a:ea typeface="Arial"/>
                <a:cs typeface="Arial"/>
                <a:sym typeface="Arial"/>
              </a:rPr>
              <a:t>Steady Hand Games</a:t>
            </a:r>
            <a:endParaRPr b="1" sz="3200">
              <a:latin typeface="Ruluko"/>
              <a:ea typeface="Ruluko"/>
              <a:cs typeface="Ruluko"/>
              <a:sym typeface="Ruluko"/>
            </a:endParaRPr>
          </a:p>
        </p:txBody>
      </p:sp>
      <p:sp>
        <p:nvSpPr>
          <p:cNvPr id="1265" name="Google Shape;1265;g248d9d2fd69_0_72"/>
          <p:cNvSpPr/>
          <p:nvPr/>
        </p:nvSpPr>
        <p:spPr>
          <a:xfrm>
            <a:off x="467544" y="1484784"/>
            <a:ext cx="4572000" cy="4247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Unit 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Pupils who are secure will be able to:</a:t>
            </a:r>
            <a:endParaRPr b="1" i="0" sz="1800" u="sng" cap="none" strike="noStrike">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550"/>
              <a:buFont typeface="Calibri"/>
              <a:buNone/>
            </a:pPr>
            <a:r>
              <a:rPr b="0" i="0" lang="en-GB" sz="1550" u="none" cap="none" strike="noStrike">
                <a:solidFill>
                  <a:srgbClr val="222222"/>
                </a:solidFill>
                <a:highlight>
                  <a:srgbClr val="FFFFFF"/>
                </a:highlight>
                <a:latin typeface="Calibri"/>
                <a:ea typeface="Calibri"/>
                <a:cs typeface="Calibri"/>
                <a:sym typeface="Calibri"/>
              </a:rPr>
              <a:t>Explain simply what is meant by ‘form’ (the shape of a product) and ‘function’ (how a product works).</a:t>
            </a:r>
            <a:endParaRPr b="0" i="0" sz="155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550"/>
              <a:buFont typeface="Calibri"/>
              <a:buNone/>
            </a:pPr>
            <a:r>
              <a:rPr b="0" i="0" lang="en-GB" sz="1550" u="none" cap="none" strike="noStrike">
                <a:solidFill>
                  <a:srgbClr val="222222"/>
                </a:solidFill>
                <a:highlight>
                  <a:srgbClr val="FFFFFF"/>
                </a:highlight>
                <a:latin typeface="Calibri"/>
                <a:ea typeface="Calibri"/>
                <a:cs typeface="Calibri"/>
                <a:sym typeface="Calibri"/>
              </a:rPr>
              <a:t>State what they like or dislike about an existing children’s toy and why.</a:t>
            </a:r>
            <a:endParaRPr b="0" i="0" sz="155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550"/>
              <a:buFont typeface="Calibri"/>
              <a:buNone/>
            </a:pPr>
            <a:r>
              <a:rPr b="0" i="0" lang="en-GB" sz="1550" u="none" cap="none" strike="noStrike">
                <a:solidFill>
                  <a:srgbClr val="222222"/>
                </a:solidFill>
                <a:highlight>
                  <a:srgbClr val="FFFFFF"/>
                </a:highlight>
                <a:latin typeface="Calibri"/>
                <a:ea typeface="Calibri"/>
                <a:cs typeface="Calibri"/>
                <a:sym typeface="Calibri"/>
              </a:rPr>
              <a:t>Learn about skills developed through play and apply this knowledge in a survey of one or more children’s toys.</a:t>
            </a:r>
            <a:endParaRPr b="0" i="0" sz="155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550"/>
              <a:buFont typeface="Calibri"/>
              <a:buNone/>
            </a:pPr>
            <a:r>
              <a:rPr b="0" i="0" lang="en-GB" sz="1550" u="none" cap="none" strike="noStrike">
                <a:solidFill>
                  <a:srgbClr val="222222"/>
                </a:solidFill>
                <a:highlight>
                  <a:srgbClr val="FFFFFF"/>
                </a:highlight>
                <a:latin typeface="Calibri"/>
                <a:ea typeface="Calibri"/>
                <a:cs typeface="Calibri"/>
                <a:sym typeface="Calibri"/>
              </a:rPr>
              <a:t>Identify the components of a steady hand game.</a:t>
            </a:r>
            <a:endParaRPr b="0" i="0" sz="155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550"/>
              <a:buFont typeface="Calibri"/>
              <a:buNone/>
            </a:pPr>
            <a:r>
              <a:rPr b="0" i="0" lang="en-GB" sz="1550" u="none" cap="none" strike="noStrike">
                <a:solidFill>
                  <a:srgbClr val="222222"/>
                </a:solidFill>
                <a:highlight>
                  <a:srgbClr val="FFFFFF"/>
                </a:highlight>
                <a:latin typeface="Calibri"/>
                <a:ea typeface="Calibri"/>
                <a:cs typeface="Calibri"/>
                <a:sym typeface="Calibri"/>
              </a:rPr>
              <a:t>Design a steady hand game of their own according to their design criteria, using four different perspective drawings.</a:t>
            </a:r>
            <a:endParaRPr b="0" i="0" sz="155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550"/>
              <a:buFont typeface="Calibri"/>
              <a:buNone/>
            </a:pPr>
            <a:r>
              <a:rPr b="0" i="0" lang="en-GB" sz="1550" u="none" cap="none" strike="noStrike">
                <a:solidFill>
                  <a:srgbClr val="222222"/>
                </a:solidFill>
                <a:highlight>
                  <a:srgbClr val="FFFFFF"/>
                </a:highlight>
                <a:latin typeface="Calibri"/>
                <a:ea typeface="Calibri"/>
                <a:cs typeface="Calibri"/>
                <a:sym typeface="Calibri"/>
              </a:rPr>
              <a:t>Create a secure base for their game, with neat edges, that relates to their design.</a:t>
            </a:r>
            <a:endParaRPr b="0" i="0" sz="155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550"/>
              <a:buFont typeface="Calibri"/>
              <a:buNone/>
            </a:pPr>
            <a:r>
              <a:rPr b="0" i="0" lang="en-GB" sz="1550" u="none" cap="none" strike="noStrike">
                <a:solidFill>
                  <a:srgbClr val="222222"/>
                </a:solidFill>
                <a:highlight>
                  <a:srgbClr val="FFFFFF"/>
                </a:highlight>
                <a:latin typeface="Calibri"/>
                <a:ea typeface="Calibri"/>
                <a:cs typeface="Calibri"/>
                <a:sym typeface="Calibri"/>
              </a:rPr>
              <a:t>Make and test a functioning circuit and assemble it within a case.</a:t>
            </a:r>
            <a:endParaRPr b="0" i="0" sz="1550" u="none" cap="none" strike="noStrike">
              <a:solidFill>
                <a:srgbClr val="222222"/>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1" i="0" sz="1800" u="sng"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p:txBody>
      </p:sp>
      <p:pic>
        <p:nvPicPr>
          <p:cNvPr id="1266" name="Google Shape;1266;g248d9d2fd69_0_72"/>
          <p:cNvPicPr preferRelativeResize="0"/>
          <p:nvPr/>
        </p:nvPicPr>
        <p:blipFill rotWithShape="1">
          <a:blip r:embed="rId3">
            <a:alphaModFix/>
          </a:blip>
          <a:srcRect b="0" l="0" r="0" t="0"/>
          <a:stretch/>
        </p:blipFill>
        <p:spPr>
          <a:xfrm>
            <a:off x="6049194" y="1417638"/>
            <a:ext cx="1802385" cy="5135562"/>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0" name="Shape 1270"/>
        <p:cNvGrpSpPr/>
        <p:nvPr/>
      </p:nvGrpSpPr>
      <p:grpSpPr>
        <a:xfrm>
          <a:off x="0" y="0"/>
          <a:ext cx="0" cy="0"/>
          <a:chOff x="0" y="0"/>
          <a:chExt cx="0" cy="0"/>
        </a:xfrm>
      </p:grpSpPr>
      <p:pic>
        <p:nvPicPr>
          <p:cNvPr id="1271" name="Google Shape;1271;g282080d8ece_0_61"/>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1272" name="Google Shape;1272;g282080d8ece_0_61"/>
          <p:cNvSpPr txBox="1"/>
          <p:nvPr/>
        </p:nvSpPr>
        <p:spPr>
          <a:xfrm>
            <a:off x="399042" y="344046"/>
            <a:ext cx="8451000" cy="685500"/>
          </a:xfrm>
          <a:prstGeom prst="rect">
            <a:avLst/>
          </a:prstGeom>
          <a:noFill/>
          <a:ln>
            <a:noFill/>
          </a:ln>
        </p:spPr>
        <p:txBody>
          <a:bodyPr anchorCtr="0" anchor="t" bIns="80225" lIns="80225" spcFirstLastPara="1" rIns="80225" wrap="square" tIns="80225">
            <a:spAutoFit/>
          </a:bodyPr>
          <a:lstStyle/>
          <a:p>
            <a:pPr indent="0" lvl="0" marL="0" marR="0" rtl="0" algn="ctr">
              <a:lnSpc>
                <a:spcPct val="100000"/>
              </a:lnSpc>
              <a:spcBef>
                <a:spcPts val="0"/>
              </a:spcBef>
              <a:spcAft>
                <a:spcPts val="0"/>
              </a:spcAft>
              <a:buClr>
                <a:srgbClr val="000000"/>
              </a:buClr>
              <a:buSzPts val="3400"/>
              <a:buFont typeface="Arial"/>
              <a:buNone/>
            </a:pPr>
            <a:r>
              <a:rPr b="1" i="0" lang="en-GB" sz="3400" u="none" cap="none" strike="noStrike">
                <a:solidFill>
                  <a:srgbClr val="000000"/>
                </a:solidFill>
                <a:latin typeface="Ruluko"/>
                <a:ea typeface="Ruluko"/>
                <a:cs typeface="Ruluko"/>
                <a:sym typeface="Ruluko"/>
              </a:rPr>
              <a:t>Rationale</a:t>
            </a:r>
            <a:endParaRPr b="1" i="0" sz="3400" u="none" cap="none" strike="noStrike">
              <a:solidFill>
                <a:srgbClr val="000000"/>
              </a:solidFill>
              <a:latin typeface="Ruluko"/>
              <a:ea typeface="Ruluko"/>
              <a:cs typeface="Ruluko"/>
              <a:sym typeface="Ruluko"/>
            </a:endParaRPr>
          </a:p>
        </p:txBody>
      </p:sp>
      <p:sp>
        <p:nvSpPr>
          <p:cNvPr id="1273" name="Google Shape;1273;g282080d8ece_0_61"/>
          <p:cNvSpPr txBox="1"/>
          <p:nvPr/>
        </p:nvSpPr>
        <p:spPr>
          <a:xfrm>
            <a:off x="229800" y="2131950"/>
            <a:ext cx="8451000" cy="2594100"/>
          </a:xfrm>
          <a:prstGeom prst="rect">
            <a:avLst/>
          </a:prstGeom>
          <a:noFill/>
          <a:ln>
            <a:noFill/>
          </a:ln>
        </p:spPr>
        <p:txBody>
          <a:bodyPr anchorCtr="0" anchor="t" bIns="80225" lIns="80225" spcFirstLastPara="1" rIns="80225" wrap="square" tIns="80225">
            <a:spAutoFit/>
          </a:bodyPr>
          <a:lstStyle/>
          <a:p>
            <a:pPr indent="0" lvl="0" marL="0" marR="0" rtl="0" algn="just">
              <a:lnSpc>
                <a:spcPct val="100000"/>
              </a:lnSpc>
              <a:spcBef>
                <a:spcPts val="0"/>
              </a:spcBef>
              <a:spcAft>
                <a:spcPts val="0"/>
              </a:spcAft>
              <a:buClr>
                <a:schemeClr val="dk1"/>
              </a:buClr>
              <a:buSzPts val="1400"/>
              <a:buFont typeface="Arial"/>
              <a:buNone/>
            </a:pPr>
            <a:r>
              <a:rPr b="0" i="0" lang="en-GB" sz="1200" u="none" cap="none" strike="noStrike">
                <a:solidFill>
                  <a:schemeClr val="dk1"/>
                </a:solidFill>
                <a:latin typeface="Ruluko"/>
                <a:ea typeface="Ruluko"/>
                <a:cs typeface="Ruluko"/>
                <a:sym typeface="Ruluko"/>
              </a:rPr>
              <a:t>In this strand, pupils will be encouraged to design and make a variety of products which include mechanical systems such as levers, sliders, wheels and axles, pulleys, cams, levers and linkages. They will design and produce products in a range of relevant contexts including industry, health and the widr environment. They will use research to complete a variety of creative and practical activities and design innovative, purposeful, functional and appealing products that are fit for purpose. The pupils will learn the importance of communicating their ideas through talking, drawing, annotated sketches,using templates and nets, prototypes. mock=ups, exploded diagrams and CAD technology  as a fundamental aspect of the knowledge and skills of a designer.  They will select from and use a range of tools and equipment to perform practical tasks including cutting, shaping and joining and finishing. They will also select and use a wide range of materials and components which will include construction materials. according to their functional properties and aesthetic qualities. The pupils will evaluate,  investigate and analyse a range of existing products before  evaluating their ideas and products against their own design criteria and consider the views of others to improve their work.. The pupils will develop their critical thinking skills in line with our curriculum drivers.They will understand  how key events and individuals in design and technology have helped shape the world They will be taught how to manage risks safely. </a:t>
            </a:r>
            <a:endParaRPr b="0" i="0" sz="1200" u="none" cap="none" strike="noStrike">
              <a:solidFill>
                <a:schemeClr val="dk1"/>
              </a:solidFill>
              <a:latin typeface="Ruluko"/>
              <a:ea typeface="Ruluko"/>
              <a:cs typeface="Ruluko"/>
              <a:sym typeface="Ruluko"/>
            </a:endParaRPr>
          </a:p>
          <a:p>
            <a:pPr indent="0" lvl="0" marL="0" marR="0" rtl="0" algn="just">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uluko"/>
              <a:ea typeface="Ruluko"/>
              <a:cs typeface="Ruluko"/>
              <a:sym typeface="Ruluko"/>
            </a:endParaRPr>
          </a:p>
        </p:txBody>
      </p:sp>
      <p:sp>
        <p:nvSpPr>
          <p:cNvPr id="1274" name="Google Shape;1274;g282080d8ece_0_61"/>
          <p:cNvSpPr txBox="1"/>
          <p:nvPr/>
        </p:nvSpPr>
        <p:spPr>
          <a:xfrm>
            <a:off x="584790" y="4506546"/>
            <a:ext cx="4636800" cy="2009100"/>
          </a:xfrm>
          <a:prstGeom prst="rect">
            <a:avLst/>
          </a:prstGeom>
          <a:solidFill>
            <a:srgbClr val="EFEFEF"/>
          </a:solidFill>
          <a:ln cap="flat" cmpd="sng" w="19050">
            <a:solidFill>
              <a:schemeClr val="lt2"/>
            </a:solidFill>
            <a:prstDash val="solid"/>
            <a:round/>
            <a:headEnd len="sm" w="sm" type="none"/>
            <a:tailEnd len="sm" w="sm" type="none"/>
          </a:ln>
        </p:spPr>
        <p:txBody>
          <a:bodyPr anchorCtr="0" anchor="t" bIns="80225" lIns="80225" spcFirstLastPara="1" rIns="80225" wrap="square" tIns="80225">
            <a:sp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Ruluko"/>
                <a:ea typeface="Ruluko"/>
                <a:cs typeface="Ruluko"/>
                <a:sym typeface="Ruluko"/>
              </a:rPr>
              <a:t>Key Threads:</a:t>
            </a:r>
            <a:endParaRPr b="1" i="0" sz="16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Ruluko"/>
              <a:ea typeface="Ruluko"/>
              <a:cs typeface="Ruluko"/>
              <a:sym typeface="Ruluko"/>
            </a:endParaRPr>
          </a:p>
          <a:p>
            <a:pPr indent="-300929" lvl="0" marL="401238" marR="0" rtl="0" algn="l">
              <a:lnSpc>
                <a:spcPct val="100000"/>
              </a:lnSpc>
              <a:spcBef>
                <a:spcPts val="0"/>
              </a:spcBef>
              <a:spcAft>
                <a:spcPts val="0"/>
              </a:spcAft>
              <a:buClr>
                <a:srgbClr val="000000"/>
              </a:buClr>
              <a:buSzPts val="1800"/>
              <a:buFont typeface="Ruluko"/>
              <a:buChar char="-"/>
            </a:pPr>
            <a:r>
              <a:rPr b="0" i="0" lang="en-GB" sz="1600" u="none" cap="none" strike="noStrike">
                <a:solidFill>
                  <a:srgbClr val="000000"/>
                </a:solidFill>
                <a:latin typeface="Ruluko"/>
                <a:ea typeface="Ruluko"/>
                <a:cs typeface="Ruluko"/>
                <a:sym typeface="Ruluko"/>
              </a:rPr>
              <a:t>Generating Ideas</a:t>
            </a:r>
            <a:endParaRPr b="0" i="0" sz="1600" u="none" cap="none" strike="noStrike">
              <a:solidFill>
                <a:srgbClr val="000000"/>
              </a:solidFill>
              <a:latin typeface="Ruluko"/>
              <a:ea typeface="Ruluko"/>
              <a:cs typeface="Ruluko"/>
              <a:sym typeface="Ruluko"/>
            </a:endParaRPr>
          </a:p>
          <a:p>
            <a:pPr indent="-300929" lvl="0" marL="401238" marR="0" rtl="0" algn="l">
              <a:lnSpc>
                <a:spcPct val="100000"/>
              </a:lnSpc>
              <a:spcBef>
                <a:spcPts val="0"/>
              </a:spcBef>
              <a:spcAft>
                <a:spcPts val="0"/>
              </a:spcAft>
              <a:buClr>
                <a:srgbClr val="000000"/>
              </a:buClr>
              <a:buSzPts val="1800"/>
              <a:buFont typeface="Ruluko"/>
              <a:buChar char="-"/>
            </a:pPr>
            <a:r>
              <a:rPr b="0" i="0" lang="en-GB" sz="1600" u="none" cap="none" strike="noStrike">
                <a:solidFill>
                  <a:srgbClr val="000000"/>
                </a:solidFill>
                <a:latin typeface="Ruluko"/>
                <a:ea typeface="Ruluko"/>
                <a:cs typeface="Ruluko"/>
                <a:sym typeface="Ruluko"/>
              </a:rPr>
              <a:t>Designing</a:t>
            </a:r>
            <a:endParaRPr b="0" i="0" sz="1600" u="none" cap="none" strike="noStrike">
              <a:solidFill>
                <a:srgbClr val="000000"/>
              </a:solidFill>
              <a:latin typeface="Ruluko"/>
              <a:ea typeface="Ruluko"/>
              <a:cs typeface="Ruluko"/>
              <a:sym typeface="Ruluko"/>
            </a:endParaRPr>
          </a:p>
          <a:p>
            <a:pPr indent="-300929" lvl="0" marL="401238" marR="0" rtl="0" algn="l">
              <a:lnSpc>
                <a:spcPct val="100000"/>
              </a:lnSpc>
              <a:spcBef>
                <a:spcPts val="0"/>
              </a:spcBef>
              <a:spcAft>
                <a:spcPts val="0"/>
              </a:spcAft>
              <a:buClr>
                <a:srgbClr val="000000"/>
              </a:buClr>
              <a:buSzPts val="1800"/>
              <a:buFont typeface="Ruluko"/>
              <a:buChar char="-"/>
            </a:pPr>
            <a:r>
              <a:rPr b="0" i="0" lang="en-GB" sz="1600" u="none" cap="none" strike="noStrike">
                <a:solidFill>
                  <a:srgbClr val="000000"/>
                </a:solidFill>
                <a:latin typeface="Ruluko"/>
                <a:ea typeface="Ruluko"/>
                <a:cs typeface="Ruluko"/>
                <a:sym typeface="Ruluko"/>
              </a:rPr>
              <a:t>Making skills</a:t>
            </a:r>
            <a:endParaRPr b="0" i="0" sz="1400" u="none" cap="none" strike="noStrike">
              <a:solidFill>
                <a:srgbClr val="000000"/>
              </a:solidFill>
              <a:latin typeface="Arial"/>
              <a:ea typeface="Arial"/>
              <a:cs typeface="Arial"/>
              <a:sym typeface="Arial"/>
            </a:endParaRPr>
          </a:p>
          <a:p>
            <a:pPr indent="-300929" lvl="0" marL="401238" marR="0" rtl="0" algn="l">
              <a:lnSpc>
                <a:spcPct val="100000"/>
              </a:lnSpc>
              <a:spcBef>
                <a:spcPts val="0"/>
              </a:spcBef>
              <a:spcAft>
                <a:spcPts val="0"/>
              </a:spcAft>
              <a:buClr>
                <a:srgbClr val="000000"/>
              </a:buClr>
              <a:buSzPts val="1800"/>
              <a:buFont typeface="Ruluko"/>
              <a:buChar char="-"/>
            </a:pPr>
            <a:r>
              <a:rPr b="0" i="0" lang="en-GB" sz="1600" u="none" cap="none" strike="noStrike">
                <a:solidFill>
                  <a:srgbClr val="000000"/>
                </a:solidFill>
                <a:latin typeface="Ruluko"/>
                <a:ea typeface="Ruluko"/>
                <a:cs typeface="Ruluko"/>
                <a:sym typeface="Ruluko"/>
              </a:rPr>
              <a:t>Evaluating and analysing</a:t>
            </a:r>
            <a:endParaRPr b="0" i="0" sz="1600" u="none" cap="none" strike="noStrike">
              <a:solidFill>
                <a:srgbClr val="000000"/>
              </a:solidFill>
              <a:latin typeface="Ruluko"/>
              <a:ea typeface="Ruluko"/>
              <a:cs typeface="Ruluko"/>
              <a:sym typeface="Ruluko"/>
            </a:endParaRPr>
          </a:p>
          <a:p>
            <a:pPr indent="-288229" lvl="0" marL="401238" marR="0" rtl="0" algn="l">
              <a:lnSpc>
                <a:spcPct val="100000"/>
              </a:lnSpc>
              <a:spcBef>
                <a:spcPts val="0"/>
              </a:spcBef>
              <a:spcAft>
                <a:spcPts val="0"/>
              </a:spcAft>
              <a:buClr>
                <a:srgbClr val="000000"/>
              </a:buClr>
              <a:buSzPts val="1600"/>
              <a:buFont typeface="Ruluko"/>
              <a:buChar char="-"/>
            </a:pPr>
            <a:r>
              <a:rPr b="0" i="0" lang="en-GB" sz="1600" u="none" cap="none" strike="noStrike">
                <a:solidFill>
                  <a:srgbClr val="000000"/>
                </a:solidFill>
                <a:latin typeface="Ruluko"/>
                <a:ea typeface="Ruluko"/>
                <a:cs typeface="Ruluko"/>
                <a:sym typeface="Ruluko"/>
              </a:rPr>
              <a:t>Developing and use of technical vocabulary</a:t>
            </a:r>
            <a:endParaRPr b="0" i="0" sz="1600" u="none" cap="none" strike="noStrike">
              <a:solidFill>
                <a:srgbClr val="000000"/>
              </a:solidFill>
              <a:latin typeface="Ruluko"/>
              <a:ea typeface="Ruluko"/>
              <a:cs typeface="Ruluko"/>
              <a:sym typeface="Ruluko"/>
            </a:endParaRPr>
          </a:p>
        </p:txBody>
      </p:sp>
      <p:sp>
        <p:nvSpPr>
          <p:cNvPr id="1275" name="Google Shape;1275;g282080d8ece_0_61"/>
          <p:cNvSpPr txBox="1"/>
          <p:nvPr/>
        </p:nvSpPr>
        <p:spPr>
          <a:xfrm>
            <a:off x="5736688" y="4506546"/>
            <a:ext cx="2889600" cy="1947600"/>
          </a:xfrm>
          <a:prstGeom prst="rect">
            <a:avLst/>
          </a:prstGeom>
          <a:solidFill>
            <a:srgbClr val="EFEFEF"/>
          </a:solidFill>
          <a:ln cap="flat" cmpd="sng" w="19050">
            <a:solidFill>
              <a:schemeClr val="lt2"/>
            </a:solidFill>
            <a:prstDash val="solid"/>
            <a:round/>
            <a:headEnd len="sm" w="sm" type="none"/>
            <a:tailEnd len="sm" w="sm" type="none"/>
          </a:ln>
        </p:spPr>
        <p:txBody>
          <a:bodyPr anchorCtr="0" anchor="t" bIns="80225" lIns="80225" spcFirstLastPara="1" rIns="80225" wrap="square" tIns="80225">
            <a:sp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Ruluko"/>
                <a:ea typeface="Ruluko"/>
                <a:cs typeface="Ruluko"/>
                <a:sym typeface="Ruluko"/>
              </a:rPr>
              <a:t>Curriculum Driver:</a:t>
            </a:r>
            <a:endParaRPr b="1" i="0" sz="16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Ruluko"/>
              <a:ea typeface="Ruluko"/>
              <a:cs typeface="Ruluko"/>
              <a:sym typeface="Ruluko"/>
            </a:endParaRPr>
          </a:p>
          <a:p>
            <a:pPr indent="-300929" lvl="0" marL="401238" marR="0" rtl="0" algn="l">
              <a:lnSpc>
                <a:spcPct val="100000"/>
              </a:lnSpc>
              <a:spcBef>
                <a:spcPts val="0"/>
              </a:spcBef>
              <a:spcAft>
                <a:spcPts val="0"/>
              </a:spcAft>
              <a:buClr>
                <a:srgbClr val="000000"/>
              </a:buClr>
              <a:buSzPts val="1800"/>
              <a:buFont typeface="Ruluko"/>
              <a:buChar char="-"/>
            </a:pPr>
            <a:r>
              <a:rPr b="0" i="0" lang="en-GB" sz="1600" u="none" cap="none" strike="noStrike">
                <a:solidFill>
                  <a:srgbClr val="000000"/>
                </a:solidFill>
                <a:latin typeface="Ruluko"/>
                <a:ea typeface="Ruluko"/>
                <a:cs typeface="Ruluko"/>
                <a:sym typeface="Ruluko"/>
              </a:rPr>
              <a:t>Critical Thinking</a:t>
            </a:r>
            <a:endParaRPr b="0" i="0" sz="1400" u="none" cap="none" strike="noStrike">
              <a:solidFill>
                <a:srgbClr val="000000"/>
              </a:solidFill>
              <a:latin typeface="Arial"/>
              <a:ea typeface="Arial"/>
              <a:cs typeface="Arial"/>
              <a:sym typeface="Arial"/>
            </a:endParaRPr>
          </a:p>
          <a:p>
            <a:pPr indent="-300929" lvl="0" marL="401238" marR="0" rtl="0" algn="l">
              <a:lnSpc>
                <a:spcPct val="100000"/>
              </a:lnSpc>
              <a:spcBef>
                <a:spcPts val="0"/>
              </a:spcBef>
              <a:spcAft>
                <a:spcPts val="0"/>
              </a:spcAft>
              <a:buClr>
                <a:srgbClr val="000000"/>
              </a:buClr>
              <a:buSzPts val="1800"/>
              <a:buFont typeface="Ruluko"/>
              <a:buChar char="-"/>
            </a:pPr>
            <a:r>
              <a:rPr b="0" i="0" lang="en-GB" sz="1600" u="none" cap="none" strike="noStrike">
                <a:solidFill>
                  <a:srgbClr val="000000"/>
                </a:solidFill>
                <a:latin typeface="Ruluko"/>
                <a:ea typeface="Ruluko"/>
                <a:cs typeface="Ruluko"/>
                <a:sym typeface="Ruluko"/>
              </a:rPr>
              <a:t>Cultural Capital</a:t>
            </a:r>
            <a:endParaRPr b="1" i="0" sz="16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Ruluko"/>
              <a:ea typeface="Ruluko"/>
              <a:cs typeface="Ruluko"/>
              <a:sym typeface="Ruluko"/>
            </a:endParaRPr>
          </a:p>
        </p:txBody>
      </p:sp>
      <p:pic>
        <p:nvPicPr>
          <p:cNvPr id="1276" name="Google Shape;1276;g282080d8ece_0_61"/>
          <p:cNvPicPr preferRelativeResize="0"/>
          <p:nvPr/>
        </p:nvPicPr>
        <p:blipFill rotWithShape="1">
          <a:blip r:embed="rId4">
            <a:alphaModFix/>
          </a:blip>
          <a:srcRect b="0" l="0" r="0" t="0"/>
          <a:stretch/>
        </p:blipFill>
        <p:spPr>
          <a:xfrm>
            <a:off x="6047351" y="257873"/>
            <a:ext cx="1734349" cy="722025"/>
          </a:xfrm>
          <a:prstGeom prst="rect">
            <a:avLst/>
          </a:prstGeom>
          <a:noFill/>
          <a:ln>
            <a:noFill/>
          </a:ln>
        </p:spPr>
      </p:pic>
      <p:pic>
        <p:nvPicPr>
          <p:cNvPr id="1277" name="Google Shape;1277;g282080d8ece_0_61"/>
          <p:cNvPicPr preferRelativeResize="0"/>
          <p:nvPr/>
        </p:nvPicPr>
        <p:blipFill rotWithShape="1">
          <a:blip r:embed="rId5">
            <a:alphaModFix/>
          </a:blip>
          <a:srcRect b="0" l="0" r="0" t="0"/>
          <a:stretch/>
        </p:blipFill>
        <p:spPr>
          <a:xfrm>
            <a:off x="3729600" y="1029552"/>
            <a:ext cx="1640640" cy="1264100"/>
          </a:xfrm>
          <a:prstGeom prst="rect">
            <a:avLst/>
          </a:prstGeom>
          <a:noFill/>
          <a:ln>
            <a:noFill/>
          </a:ln>
        </p:spPr>
      </p:pic>
      <p:sp>
        <p:nvSpPr>
          <p:cNvPr id="1278" name="Google Shape;1278;g282080d8ece_0_61"/>
          <p:cNvSpPr txBox="1"/>
          <p:nvPr/>
        </p:nvSpPr>
        <p:spPr>
          <a:xfrm>
            <a:off x="-2930300" y="1219200"/>
            <a:ext cx="3260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g281a99ff5b2_0_75"/>
          <p:cNvSpPr/>
          <p:nvPr/>
        </p:nvSpPr>
        <p:spPr>
          <a:xfrm>
            <a:off x="141312" y="48165"/>
            <a:ext cx="45720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Calibri"/>
                <a:ea typeface="Calibri"/>
                <a:cs typeface="Calibri"/>
                <a:sym typeface="Calibri"/>
              </a:rPr>
              <a:t>Early Years Foundation Stage</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br>
              <a:rPr b="0" i="0" lang="en-GB" sz="1800" u="none" cap="none" strike="noStrike">
                <a:solidFill>
                  <a:schemeClr val="dk1"/>
                </a:solidFill>
                <a:latin typeface="Calibri"/>
                <a:ea typeface="Calibri"/>
                <a:cs typeface="Calibri"/>
                <a:sym typeface="Calibri"/>
              </a:rPr>
            </a:br>
            <a:endParaRPr b="0" i="0" sz="1800" u="none" cap="none" strike="noStrike">
              <a:solidFill>
                <a:schemeClr val="dk1"/>
              </a:solidFill>
              <a:latin typeface="Calibri"/>
              <a:ea typeface="Calibri"/>
              <a:cs typeface="Calibri"/>
              <a:sym typeface="Calibri"/>
            </a:endParaRPr>
          </a:p>
        </p:txBody>
      </p:sp>
      <p:sp>
        <p:nvSpPr>
          <p:cNvPr id="186" name="Google Shape;186;g281a99ff5b2_0_75"/>
          <p:cNvSpPr txBox="1"/>
          <p:nvPr/>
        </p:nvSpPr>
        <p:spPr>
          <a:xfrm>
            <a:off x="141300" y="297050"/>
            <a:ext cx="8861400" cy="203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Arial"/>
                <a:ea typeface="Arial"/>
                <a:cs typeface="Arial"/>
                <a:sym typeface="Arial"/>
              </a:rPr>
              <a:t>Child-led learning is integral to our Early Years curriculum. Supporting children in following and exploring their own interests allows for a greater depth of learning and understanding and much higher levels of wellbeing and engagement. Adults in the classroom will model how to use Design and technology to aid children in their pursuits and scaffold the learning so that they can reach a deeper level of understanding. We know that the difficulty with child-led Design and technology projects often arises when the pupils are not equipped to properly plan their creation or execute their ideas in the way that they wish, sometimes meaning that they will spend a very short amount of time at the workshop or junk modelling area before moving on. Planning, designing, making and developing skills and knowledge are all fundamental parts of our Design and technology scheme. The children will have plenty of opportunities to get to know each of these areas, as they explore different materials, processes and outcomes. When pupils are accessing these areas outside of lesson times, the teaching staff will support and scaffold their learning, offering suggestions or listening to their ideas. </a:t>
            </a:r>
            <a:endParaRPr b="0" i="0" sz="1200" u="none" cap="none" strike="noStrike">
              <a:solidFill>
                <a:srgbClr val="000000"/>
              </a:solidFill>
              <a:latin typeface="Arial"/>
              <a:ea typeface="Arial"/>
              <a:cs typeface="Arial"/>
              <a:sym typeface="Arial"/>
            </a:endParaRPr>
          </a:p>
        </p:txBody>
      </p:sp>
      <p:pic>
        <p:nvPicPr>
          <p:cNvPr id="187" name="Google Shape;187;g281a99ff5b2_0_75"/>
          <p:cNvPicPr preferRelativeResize="0"/>
          <p:nvPr/>
        </p:nvPicPr>
        <p:blipFill rotWithShape="1">
          <a:blip r:embed="rId3">
            <a:alphaModFix/>
          </a:blip>
          <a:srcRect b="0" l="0" r="0" t="15254"/>
          <a:stretch/>
        </p:blipFill>
        <p:spPr>
          <a:xfrm>
            <a:off x="141300" y="2328950"/>
            <a:ext cx="8760575" cy="4275675"/>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2" name="Shape 1282"/>
        <p:cNvGrpSpPr/>
        <p:nvPr/>
      </p:nvGrpSpPr>
      <p:grpSpPr>
        <a:xfrm>
          <a:off x="0" y="0"/>
          <a:ext cx="0" cy="0"/>
          <a:chOff x="0" y="0"/>
          <a:chExt cx="0" cy="0"/>
        </a:xfrm>
      </p:grpSpPr>
      <p:sp>
        <p:nvSpPr>
          <p:cNvPr id="1283" name="Google Shape;1283;g282707cdc84_0_106"/>
          <p:cNvSpPr txBox="1"/>
          <p:nvPr/>
        </p:nvSpPr>
        <p:spPr>
          <a:xfrm>
            <a:off x="1655424" y="281675"/>
            <a:ext cx="4447500" cy="654600"/>
          </a:xfrm>
          <a:prstGeom prst="rect">
            <a:avLst/>
          </a:prstGeom>
          <a:noFill/>
          <a:ln>
            <a:noFill/>
          </a:ln>
        </p:spPr>
        <p:txBody>
          <a:bodyPr anchorCtr="0" anchor="ctr" bIns="80225" lIns="80225" spcFirstLastPara="1" rIns="80225" wrap="square" tIns="80225">
            <a:noAutofit/>
          </a:bodyPr>
          <a:lstStyle/>
          <a:p>
            <a:pPr indent="0" lvl="0" marL="0" marR="0" rtl="0" algn="ctr">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Year 1 ; Autumn 2</a:t>
            </a:r>
            <a:endParaRPr b="1" i="0" sz="1900" u="none" cap="none" strike="noStrike">
              <a:solidFill>
                <a:srgbClr val="000000"/>
              </a:solidFill>
              <a:latin typeface="Ruluko"/>
              <a:ea typeface="Ruluko"/>
              <a:cs typeface="Ruluko"/>
              <a:sym typeface="Ruluko"/>
            </a:endParaRPr>
          </a:p>
          <a:p>
            <a:pPr indent="0" lvl="0" marL="0" marR="0" rtl="0" algn="ctr">
              <a:lnSpc>
                <a:spcPct val="100000"/>
              </a:lnSpc>
              <a:spcBef>
                <a:spcPts val="0"/>
              </a:spcBef>
              <a:spcAft>
                <a:spcPts val="0"/>
              </a:spcAft>
              <a:buClr>
                <a:srgbClr val="000000"/>
              </a:buClr>
              <a:buSzPts val="1900"/>
              <a:buFont typeface="Arial"/>
              <a:buNone/>
            </a:pPr>
            <a:r>
              <a:rPr b="1" i="0" lang="en-GB" sz="1300" u="none" cap="none" strike="noStrike">
                <a:solidFill>
                  <a:srgbClr val="000000"/>
                </a:solidFill>
                <a:latin typeface="Arial"/>
                <a:ea typeface="Arial"/>
                <a:cs typeface="Arial"/>
                <a:sym typeface="Arial"/>
              </a:rPr>
              <a:t>Moving Story Books</a:t>
            </a:r>
            <a:endParaRPr b="1" i="0" sz="1200" u="none" cap="none" strike="noStrike">
              <a:solidFill>
                <a:srgbClr val="000000"/>
              </a:solidFill>
              <a:latin typeface="Ruluko"/>
              <a:ea typeface="Ruluko"/>
              <a:cs typeface="Ruluko"/>
              <a:sym typeface="Ruluko"/>
            </a:endParaRPr>
          </a:p>
        </p:txBody>
      </p:sp>
      <p:sp>
        <p:nvSpPr>
          <p:cNvPr id="1284" name="Google Shape;1284;g282707cdc84_0_106"/>
          <p:cNvSpPr/>
          <p:nvPr/>
        </p:nvSpPr>
        <p:spPr>
          <a:xfrm>
            <a:off x="63500" y="1079250"/>
            <a:ext cx="4265100" cy="26109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Skills</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Pupils can / will:</a:t>
            </a:r>
            <a:endParaRPr b="0" i="0" sz="950" u="none" cap="none" strike="noStrike">
              <a:solidFill>
                <a:srgbClr val="222222"/>
              </a:solidFill>
              <a:highlight>
                <a:srgbClr val="F0F6FA"/>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Explain  how to adapt mechanisms, using bridges or guides to control the movement.</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Design a moving story book for a given audience.</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Follow a design to create moving models that use levers and sliders.</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Test a finished product, seeing whether it moves as planned and if not, explaining why and how it can be fixed.</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Review the success of a product by testing it with its intended audience.</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     </a:t>
            </a:r>
            <a:endParaRPr b="0" i="0" sz="1250" u="none" cap="none" strike="noStrike">
              <a:solidFill>
                <a:srgbClr val="222222"/>
              </a:solidFill>
              <a:highlight>
                <a:srgbClr val="FFFFFF"/>
              </a:highlight>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1285" name="Google Shape;1285;g282707cdc84_0_106"/>
          <p:cNvSpPr/>
          <p:nvPr/>
        </p:nvSpPr>
        <p:spPr>
          <a:xfrm>
            <a:off x="4402675" y="1063650"/>
            <a:ext cx="4447500" cy="2626500"/>
          </a:xfrm>
          <a:prstGeom prst="rect">
            <a:avLst/>
          </a:prstGeom>
          <a:no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Vocabulary</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pic>
        <p:nvPicPr>
          <p:cNvPr id="1286" name="Google Shape;1286;g282707cdc84_0_106"/>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1287" name="Google Shape;1287;g282707cdc84_0_106"/>
          <p:cNvSpPr/>
          <p:nvPr/>
        </p:nvSpPr>
        <p:spPr>
          <a:xfrm>
            <a:off x="63500" y="3773450"/>
            <a:ext cx="4265100" cy="29841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Knowledge</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Ruluko"/>
                <a:ea typeface="Ruluko"/>
                <a:cs typeface="Ruluko"/>
                <a:sym typeface="Ruluko"/>
              </a:rPr>
              <a:t>Pupils will know/ can explain:</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That a mechanism is the parts of an object that move together.</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That a slider mechanism moves an object from side to side.</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That a slider mechanism has a slider, slots, guides and an object.</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That bridges and guides are bits of card that purposefully restrict the movement of the slider.</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538CD5"/>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chemeClr val="dk1"/>
              </a:solidFill>
              <a:latin typeface="Calibri"/>
              <a:ea typeface="Calibri"/>
              <a:cs typeface="Calibri"/>
              <a:sym typeface="Calibri"/>
            </a:endParaRPr>
          </a:p>
          <a:p>
            <a:pPr indent="0" lvl="0" marL="0" marR="0" rtl="0" algn="l">
              <a:lnSpc>
                <a:spcPct val="100000"/>
              </a:lnSpc>
              <a:spcBef>
                <a:spcPts val="2400"/>
              </a:spcBef>
              <a:spcAft>
                <a:spcPts val="0"/>
              </a:spcAft>
              <a:buClr>
                <a:schemeClr val="dk1"/>
              </a:buClr>
              <a:buSzPts val="1100"/>
              <a:buFont typeface="Arial"/>
              <a:buNone/>
            </a:pPr>
            <a:r>
              <a:t/>
            </a:r>
            <a:endParaRPr b="0" i="0" sz="1000" u="none"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highlight>
                <a:srgbClr val="B7B7B7"/>
              </a:highlight>
              <a:latin typeface="Ruluko"/>
              <a:ea typeface="Ruluko"/>
              <a:cs typeface="Ruluko"/>
              <a:sym typeface="Ruluko"/>
            </a:endParaRPr>
          </a:p>
        </p:txBody>
      </p:sp>
      <p:pic>
        <p:nvPicPr>
          <p:cNvPr id="1288" name="Google Shape;1288;g282707cdc84_0_106"/>
          <p:cNvPicPr preferRelativeResize="0"/>
          <p:nvPr/>
        </p:nvPicPr>
        <p:blipFill rotWithShape="1">
          <a:blip r:embed="rId4">
            <a:alphaModFix/>
          </a:blip>
          <a:srcRect b="0" l="0" r="0" t="0"/>
          <a:stretch/>
        </p:blipFill>
        <p:spPr>
          <a:xfrm>
            <a:off x="6516216" y="188640"/>
            <a:ext cx="1296144" cy="840663"/>
          </a:xfrm>
          <a:prstGeom prst="rect">
            <a:avLst/>
          </a:prstGeom>
          <a:noFill/>
          <a:ln>
            <a:noFill/>
          </a:ln>
        </p:spPr>
      </p:pic>
      <p:sp>
        <p:nvSpPr>
          <p:cNvPr id="1289" name="Google Shape;1289;g282707cdc84_0_106"/>
          <p:cNvSpPr/>
          <p:nvPr/>
        </p:nvSpPr>
        <p:spPr>
          <a:xfrm>
            <a:off x="4402425" y="3789125"/>
            <a:ext cx="4447500" cy="29841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Questions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100" u="none" cap="none" strike="noStrike">
                <a:solidFill>
                  <a:schemeClr val="dk1"/>
                </a:solidFill>
                <a:latin typeface="Calibri"/>
                <a:ea typeface="Calibri"/>
                <a:cs typeface="Calibri"/>
                <a:sym typeface="Calibri"/>
              </a:rPr>
              <a:t> </a:t>
            </a:r>
            <a:endParaRPr b="0" i="0" sz="1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100" u="none" cap="none" strike="noStrike">
                <a:solidFill>
                  <a:schemeClr val="dk1"/>
                </a:solidFill>
                <a:latin typeface="Calibri"/>
                <a:ea typeface="Calibri"/>
                <a:cs typeface="Calibri"/>
                <a:sym typeface="Calibri"/>
              </a:rPr>
              <a:t>What is a slider mechanism - describe two directions they can move?</a:t>
            </a:r>
            <a:endParaRPr b="0" i="0" sz="1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100" u="none" cap="none" strike="noStrike">
                <a:solidFill>
                  <a:schemeClr val="dk1"/>
                </a:solidFill>
                <a:latin typeface="Calibri"/>
                <a:ea typeface="Calibri"/>
                <a:cs typeface="Calibri"/>
                <a:sym typeface="Calibri"/>
              </a:rPr>
              <a:t>What is a slot? What do guides help the slider to do?</a:t>
            </a:r>
            <a:endParaRPr b="0" i="0" sz="1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100" u="none" cap="none" strike="noStrike">
                <a:solidFill>
                  <a:schemeClr val="dk1"/>
                </a:solidFill>
                <a:latin typeface="Calibri"/>
                <a:ea typeface="Calibri"/>
                <a:cs typeface="Calibri"/>
                <a:sym typeface="Calibri"/>
              </a:rPr>
              <a:t>Using a slider picture - describe the movement of the …. What is happening behind the sliding picture? </a:t>
            </a:r>
            <a:r>
              <a:rPr b="0" i="0" lang="en-GB" sz="1100" u="none" cap="none" strike="noStrike">
                <a:solidFill>
                  <a:srgbClr val="222222"/>
                </a:solidFill>
                <a:latin typeface="Calibri"/>
                <a:ea typeface="Calibri"/>
                <a:cs typeface="Calibri"/>
                <a:sym typeface="Calibri"/>
              </a:rPr>
              <a:t>What do you think will move?  How will you make it move? Which part of the mechanism will move? In what way will it move?</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Calibri"/>
                <a:ea typeface="Calibri"/>
                <a:cs typeface="Calibri"/>
                <a:sym typeface="Calibri"/>
              </a:rPr>
              <a:t>What movement might there be in this part of the story?</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Calibri"/>
                <a:ea typeface="Calibri"/>
                <a:cs typeface="Calibri"/>
                <a:sym typeface="Calibri"/>
              </a:rPr>
              <a:t>Where might that part of the story be set? What would the background look like?How will we put our design on paper?</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Calibri"/>
                <a:ea typeface="Calibri"/>
                <a:cs typeface="Calibri"/>
                <a:sym typeface="Calibri"/>
              </a:rPr>
              <a:t>What details might we want to record on our design plans?</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Calibri"/>
                <a:ea typeface="Calibri"/>
                <a:cs typeface="Calibri"/>
                <a:sym typeface="Calibri"/>
              </a:rPr>
              <a:t>What bit do you like best and why?</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Calibri"/>
                <a:ea typeface="Calibri"/>
                <a:cs typeface="Calibri"/>
                <a:sym typeface="Calibri"/>
              </a:rPr>
              <a:t>What was easy  / more difficult to make and why?</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Calibri"/>
                <a:ea typeface="Calibri"/>
                <a:cs typeface="Calibri"/>
                <a:sym typeface="Calibri"/>
              </a:rPr>
              <a:t>Did you find cardboard easy to work with or would you have liked to have used a different material?</a:t>
            </a:r>
            <a:endParaRPr b="0" i="0" sz="1100" u="none" cap="none" strike="noStrike">
              <a:solidFill>
                <a:srgbClr val="000000"/>
              </a:solidFill>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000"/>
              <a:buFont typeface="Calibri"/>
              <a:buNone/>
            </a:pPr>
            <a:r>
              <a:t/>
            </a:r>
            <a:endParaRPr b="0" i="0" sz="1000" u="none" cap="none" strike="noStrike">
              <a:solidFill>
                <a:srgbClr val="000000"/>
              </a:solidFill>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000"/>
              <a:buFont typeface="Calibri"/>
              <a:buNone/>
            </a:pPr>
            <a:r>
              <a:t/>
            </a:r>
            <a:endParaRPr b="0" i="0" sz="1000" u="none" cap="none" strike="noStrike">
              <a:solidFill>
                <a:srgbClr val="000000"/>
              </a:solidFill>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000"/>
              <a:buFont typeface="Calibri"/>
              <a:buNone/>
            </a:pPr>
            <a:r>
              <a:t/>
            </a:r>
            <a:endParaRPr b="0" i="0" sz="1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000" u="none" cap="none" strike="noStrike">
              <a:solidFill>
                <a:srgbClr val="22222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br>
              <a:rPr b="0" i="0" lang="en-GB" sz="1200" u="none" cap="none" strike="noStrike">
                <a:solidFill>
                  <a:schemeClr val="dk1"/>
                </a:solidFill>
                <a:latin typeface="Calibri"/>
                <a:ea typeface="Calibri"/>
                <a:cs typeface="Calibri"/>
                <a:sym typeface="Calibri"/>
              </a:rPr>
            </a:br>
            <a:endParaRPr b="1" i="0" sz="1200" u="none" cap="none" strike="noStrike">
              <a:solidFill>
                <a:srgbClr val="000000"/>
              </a:solidFill>
              <a:latin typeface="Ruluko"/>
              <a:ea typeface="Ruluko"/>
              <a:cs typeface="Ruluko"/>
              <a:sym typeface="Ruluko"/>
            </a:endParaRPr>
          </a:p>
        </p:txBody>
      </p:sp>
      <p:pic>
        <p:nvPicPr>
          <p:cNvPr id="1290" name="Google Shape;1290;g282707cdc84_0_106"/>
          <p:cNvPicPr preferRelativeResize="0"/>
          <p:nvPr/>
        </p:nvPicPr>
        <p:blipFill rotWithShape="1">
          <a:blip r:embed="rId5">
            <a:alphaModFix/>
          </a:blip>
          <a:srcRect b="0" l="0" r="0" t="0"/>
          <a:stretch/>
        </p:blipFill>
        <p:spPr>
          <a:xfrm>
            <a:off x="6047351" y="257873"/>
            <a:ext cx="1734349" cy="722025"/>
          </a:xfrm>
          <a:prstGeom prst="rect">
            <a:avLst/>
          </a:prstGeom>
          <a:noFill/>
          <a:ln>
            <a:noFill/>
          </a:ln>
        </p:spPr>
      </p:pic>
      <p:pic>
        <p:nvPicPr>
          <p:cNvPr id="1291" name="Google Shape;1291;g282707cdc84_0_106"/>
          <p:cNvPicPr preferRelativeResize="0"/>
          <p:nvPr/>
        </p:nvPicPr>
        <p:blipFill rotWithShape="1">
          <a:blip r:embed="rId6">
            <a:alphaModFix/>
          </a:blip>
          <a:srcRect b="0" l="0" r="0" t="0"/>
          <a:stretch/>
        </p:blipFill>
        <p:spPr>
          <a:xfrm>
            <a:off x="232500" y="155300"/>
            <a:ext cx="1091073" cy="840650"/>
          </a:xfrm>
          <a:prstGeom prst="rect">
            <a:avLst/>
          </a:prstGeom>
          <a:noFill/>
          <a:ln>
            <a:noFill/>
          </a:ln>
        </p:spPr>
      </p:pic>
      <p:pic>
        <p:nvPicPr>
          <p:cNvPr id="1292" name="Google Shape;1292;g282707cdc84_0_106"/>
          <p:cNvPicPr preferRelativeResize="0"/>
          <p:nvPr/>
        </p:nvPicPr>
        <p:blipFill rotWithShape="1">
          <a:blip r:embed="rId7">
            <a:alphaModFix/>
          </a:blip>
          <a:srcRect b="0" l="0" r="0" t="0"/>
          <a:stretch/>
        </p:blipFill>
        <p:spPr>
          <a:xfrm>
            <a:off x="4572000" y="1392825"/>
            <a:ext cx="3987993" cy="2032775"/>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7" name="Shape 1297"/>
        <p:cNvGrpSpPr/>
        <p:nvPr/>
      </p:nvGrpSpPr>
      <p:grpSpPr>
        <a:xfrm>
          <a:off x="0" y="0"/>
          <a:ext cx="0" cy="0"/>
          <a:chOff x="0" y="0"/>
          <a:chExt cx="0" cy="0"/>
        </a:xfrm>
      </p:grpSpPr>
      <p:sp>
        <p:nvSpPr>
          <p:cNvPr id="1298" name="Google Shape;1298;g248d9d2fd69_0_16"/>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t/>
            </a:r>
            <a:endParaRPr/>
          </a:p>
        </p:txBody>
      </p:sp>
      <p:sp>
        <p:nvSpPr>
          <p:cNvPr id="1299" name="Google Shape;1299;g248d9d2fd69_0_16"/>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640"/>
              </a:spcBef>
              <a:spcAft>
                <a:spcPts val="0"/>
              </a:spcAft>
              <a:buSzPts val="3200"/>
              <a:buNone/>
            </a:pPr>
            <a:r>
              <a:t/>
            </a:r>
            <a:endParaRPr/>
          </a:p>
        </p:txBody>
      </p:sp>
      <p:pic>
        <p:nvPicPr>
          <p:cNvPr id="1300" name="Google Shape;1300;g248d9d2fd69_0_16"/>
          <p:cNvPicPr preferRelativeResize="0"/>
          <p:nvPr/>
        </p:nvPicPr>
        <p:blipFill rotWithShape="1">
          <a:blip r:embed="rId3">
            <a:alphaModFix/>
          </a:blip>
          <a:srcRect b="0" l="0" r="0" t="0"/>
          <a:stretch/>
        </p:blipFill>
        <p:spPr>
          <a:xfrm>
            <a:off x="152400" y="152400"/>
            <a:ext cx="8762999" cy="6457950"/>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4" name="Shape 1304"/>
        <p:cNvGrpSpPr/>
        <p:nvPr/>
      </p:nvGrpSpPr>
      <p:grpSpPr>
        <a:xfrm>
          <a:off x="0" y="0"/>
          <a:ext cx="0" cy="0"/>
          <a:chOff x="0" y="0"/>
          <a:chExt cx="0" cy="0"/>
        </a:xfrm>
      </p:grpSpPr>
      <p:sp>
        <p:nvSpPr>
          <p:cNvPr id="1305" name="Google Shape;1305;g248d9d2fd69_0_13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900"/>
              <a:buFont typeface="Arial"/>
              <a:buNone/>
            </a:pPr>
            <a:r>
              <a:rPr b="1" lang="en-GB" sz="3200">
                <a:latin typeface="Ruluko"/>
                <a:ea typeface="Ruluko"/>
                <a:cs typeface="Ruluko"/>
                <a:sym typeface="Ruluko"/>
              </a:rPr>
              <a:t>Year 1 ; Autumn 2</a:t>
            </a:r>
            <a:endParaRPr b="1" sz="3200">
              <a:latin typeface="Ruluko"/>
              <a:ea typeface="Ruluko"/>
              <a:cs typeface="Ruluko"/>
              <a:sym typeface="Ruluko"/>
            </a:endParaRPr>
          </a:p>
          <a:p>
            <a:pPr indent="0" lvl="0" marL="0" rtl="0" algn="ctr">
              <a:lnSpc>
                <a:spcPct val="100000"/>
              </a:lnSpc>
              <a:spcBef>
                <a:spcPts val="0"/>
              </a:spcBef>
              <a:spcAft>
                <a:spcPts val="0"/>
              </a:spcAft>
              <a:buClr>
                <a:schemeClr val="dk1"/>
              </a:buClr>
              <a:buSzPts val="1900"/>
              <a:buFont typeface="Arial"/>
              <a:buNone/>
            </a:pPr>
            <a:r>
              <a:rPr b="1" lang="en-GB" sz="3200">
                <a:latin typeface="Arial"/>
                <a:ea typeface="Arial"/>
                <a:cs typeface="Arial"/>
                <a:sym typeface="Arial"/>
              </a:rPr>
              <a:t>Moving Story Books</a:t>
            </a:r>
            <a:endParaRPr b="1" sz="3200">
              <a:latin typeface="Ruluko"/>
              <a:ea typeface="Ruluko"/>
              <a:cs typeface="Ruluko"/>
              <a:sym typeface="Ruluko"/>
            </a:endParaRPr>
          </a:p>
        </p:txBody>
      </p:sp>
      <p:sp>
        <p:nvSpPr>
          <p:cNvPr id="1306" name="Google Shape;1306;g248d9d2fd69_0_132"/>
          <p:cNvSpPr/>
          <p:nvPr/>
        </p:nvSpPr>
        <p:spPr>
          <a:xfrm>
            <a:off x="457194" y="1199034"/>
            <a:ext cx="4572000" cy="4247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Unit 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Pupils who are secure will be able to:</a:t>
            </a:r>
            <a:endParaRPr b="1" i="0" sz="1800" u="sng" cap="none" strike="noStrike">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Identify whether a mechanism is a side-to-side slider or an up-and-down slider and determine what movement the mechanism will make.</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Clearly label drawings to show which parts of their design will move and in which direction.</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Make a picture, which meets the design criteria, with parts that move purposefully as planned.</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Evaluate the main strengths and weaknesses of their design and suggest alterations.</a:t>
            </a:r>
            <a:endParaRPr b="0" i="0" sz="1800" u="none" cap="none" strike="noStrike">
              <a:solidFill>
                <a:srgbClr val="222222"/>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1" i="0" sz="1800" u="sng" cap="none" strike="noStrike">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750"/>
              <a:buFont typeface="Calibri"/>
              <a:buNone/>
            </a:pPr>
            <a:r>
              <a:t/>
            </a:r>
            <a:endParaRPr b="0" i="0" sz="1750" u="none" cap="none" strike="noStrike">
              <a:solidFill>
                <a:srgbClr val="222222"/>
              </a:solidFill>
              <a:highlight>
                <a:srgbClr val="FFFFFF"/>
              </a:highlight>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1350"/>
              <a:buFont typeface="Arial"/>
              <a:buNone/>
            </a:pPr>
            <a:r>
              <a:t/>
            </a:r>
            <a:endParaRPr b="0" i="0" sz="1350" u="none" cap="none" strike="noStrike">
              <a:solidFill>
                <a:srgbClr val="222222"/>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p:txBody>
      </p:sp>
      <p:pic>
        <p:nvPicPr>
          <p:cNvPr id="1307" name="Google Shape;1307;g248d9d2fd69_0_132"/>
          <p:cNvPicPr preferRelativeResize="0"/>
          <p:nvPr/>
        </p:nvPicPr>
        <p:blipFill rotWithShape="1">
          <a:blip r:embed="rId3">
            <a:alphaModFix/>
          </a:blip>
          <a:srcRect b="0" l="0" r="0" t="0"/>
          <a:stretch/>
        </p:blipFill>
        <p:spPr>
          <a:xfrm>
            <a:off x="6153144" y="1417638"/>
            <a:ext cx="1810443" cy="5135563"/>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1" name="Shape 1311"/>
        <p:cNvGrpSpPr/>
        <p:nvPr/>
      </p:nvGrpSpPr>
      <p:grpSpPr>
        <a:xfrm>
          <a:off x="0" y="0"/>
          <a:ext cx="0" cy="0"/>
          <a:chOff x="0" y="0"/>
          <a:chExt cx="0" cy="0"/>
        </a:xfrm>
      </p:grpSpPr>
      <p:sp>
        <p:nvSpPr>
          <p:cNvPr id="1312" name="Google Shape;1312;g39c7c7be935_0_27"/>
          <p:cNvSpPr txBox="1"/>
          <p:nvPr/>
        </p:nvSpPr>
        <p:spPr>
          <a:xfrm>
            <a:off x="1655424" y="281675"/>
            <a:ext cx="4447500" cy="654600"/>
          </a:xfrm>
          <a:prstGeom prst="rect">
            <a:avLst/>
          </a:prstGeom>
          <a:noFill/>
          <a:ln>
            <a:noFill/>
          </a:ln>
        </p:spPr>
        <p:txBody>
          <a:bodyPr anchorCtr="0" anchor="ctr" bIns="80225" lIns="80225" spcFirstLastPara="1" rIns="80225" wrap="square" tIns="80225">
            <a:noAutofit/>
          </a:bodyPr>
          <a:lstStyle/>
          <a:p>
            <a:pPr indent="0" lvl="0" marL="0" marR="0" rtl="0" algn="ctr">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Year 1 ; Autumn 2</a:t>
            </a:r>
            <a:endParaRPr b="1" i="0" sz="1900" u="none" cap="none" strike="noStrike">
              <a:solidFill>
                <a:srgbClr val="000000"/>
              </a:solidFill>
              <a:latin typeface="Ruluko"/>
              <a:ea typeface="Ruluko"/>
              <a:cs typeface="Ruluko"/>
              <a:sym typeface="Ruluko"/>
            </a:endParaRPr>
          </a:p>
          <a:p>
            <a:pPr indent="0" lvl="0" marL="0" marR="0" rtl="0" algn="ctr">
              <a:lnSpc>
                <a:spcPct val="100000"/>
              </a:lnSpc>
              <a:spcBef>
                <a:spcPts val="0"/>
              </a:spcBef>
              <a:spcAft>
                <a:spcPts val="0"/>
              </a:spcAft>
              <a:buClr>
                <a:srgbClr val="000000"/>
              </a:buClr>
              <a:buSzPts val="1900"/>
              <a:buFont typeface="Arial"/>
              <a:buNone/>
            </a:pPr>
            <a:r>
              <a:rPr b="1" lang="en-GB" sz="1300"/>
              <a:t>Matching Slider Game</a:t>
            </a:r>
            <a:endParaRPr b="1" i="0" sz="1200" u="none" cap="none" strike="noStrike">
              <a:solidFill>
                <a:srgbClr val="000000"/>
              </a:solidFill>
              <a:latin typeface="Ruluko"/>
              <a:ea typeface="Ruluko"/>
              <a:cs typeface="Ruluko"/>
              <a:sym typeface="Ruluko"/>
            </a:endParaRPr>
          </a:p>
        </p:txBody>
      </p:sp>
      <p:sp>
        <p:nvSpPr>
          <p:cNvPr id="1313" name="Google Shape;1313;g39c7c7be935_0_27"/>
          <p:cNvSpPr/>
          <p:nvPr/>
        </p:nvSpPr>
        <p:spPr>
          <a:xfrm>
            <a:off x="63500" y="1079250"/>
            <a:ext cx="4265100" cy="32118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rtl="0" algn="l">
              <a:spcBef>
                <a:spcPts val="0"/>
              </a:spcBef>
              <a:spcAft>
                <a:spcPts val="0"/>
              </a:spcAft>
              <a:buClr>
                <a:srgbClr val="000000"/>
              </a:buClr>
              <a:buSzPts val="1200"/>
              <a:buFont typeface="Arial"/>
              <a:buNone/>
            </a:pPr>
            <a:r>
              <a:rPr lang="en-GB" sz="900"/>
              <a:t>Key Learning: Skills</a:t>
            </a:r>
            <a:endParaRPr sz="900"/>
          </a:p>
          <a:p>
            <a:pPr indent="0" lvl="0" marL="0" rtl="0" algn="l">
              <a:spcBef>
                <a:spcPts val="0"/>
              </a:spcBef>
              <a:spcAft>
                <a:spcPts val="0"/>
              </a:spcAft>
              <a:buClr>
                <a:srgbClr val="000000"/>
              </a:buClr>
              <a:buSzPts val="1100"/>
              <a:buFont typeface="Arial"/>
              <a:buNone/>
            </a:pPr>
            <a:r>
              <a:rPr lang="en-GB" sz="900"/>
              <a:t>Pupils can / will:</a:t>
            </a:r>
            <a:endParaRPr sz="900"/>
          </a:p>
          <a:p>
            <a:pPr indent="0" lvl="0" marL="0" rtl="0" algn="l">
              <a:spcBef>
                <a:spcPts val="0"/>
              </a:spcBef>
              <a:spcAft>
                <a:spcPts val="0"/>
              </a:spcAft>
              <a:buNone/>
            </a:pPr>
            <a:r>
              <a:rPr lang="en-GB" sz="800"/>
              <a:t>Think about what others might want from a design.Recognise how products and designs in the world around us solve certain needs.</a:t>
            </a:r>
            <a:endParaRPr sz="800"/>
          </a:p>
          <a:p>
            <a:pPr indent="0" lvl="0" marL="0" rtl="0" algn="l">
              <a:spcBef>
                <a:spcPts val="0"/>
              </a:spcBef>
              <a:spcAft>
                <a:spcPts val="0"/>
              </a:spcAft>
              <a:buNone/>
            </a:pPr>
            <a:r>
              <a:rPr lang="en-GB" sz="800"/>
              <a:t>Consider who they are designing for, by identifying the user.State what they intend to make and why, by identifying the purpose.</a:t>
            </a:r>
            <a:endParaRPr sz="800"/>
          </a:p>
          <a:p>
            <a:pPr indent="0" lvl="0" marL="0" rtl="0" algn="l">
              <a:spcBef>
                <a:spcPts val="0"/>
              </a:spcBef>
              <a:spcAft>
                <a:spcPts val="0"/>
              </a:spcAft>
              <a:buNone/>
            </a:pPr>
            <a:r>
              <a:rPr lang="en-GB" sz="800"/>
              <a:t>Talk about ideas with purpose and the user in mind. Talk about existing products when generating ideas.Create mock-ups to communicate designs.</a:t>
            </a:r>
            <a:endParaRPr sz="800"/>
          </a:p>
          <a:p>
            <a:pPr indent="0" lvl="0" marL="0" rtl="0" algn="l">
              <a:spcBef>
                <a:spcPts val="0"/>
              </a:spcBef>
              <a:spcAft>
                <a:spcPts val="0"/>
              </a:spcAft>
              <a:buClr>
                <a:schemeClr val="dk1"/>
              </a:buClr>
              <a:buSzPts val="1100"/>
              <a:buFont typeface="Arial"/>
              <a:buNone/>
            </a:pPr>
            <a:r>
              <a:rPr lang="en-GB" sz="800"/>
              <a:t>Plan more than one step ahead.</a:t>
            </a:r>
            <a:endParaRPr sz="800"/>
          </a:p>
          <a:p>
            <a:pPr indent="0" lvl="0" marL="0" rtl="0" algn="l">
              <a:spcBef>
                <a:spcPts val="0"/>
              </a:spcBef>
              <a:spcAft>
                <a:spcPts val="0"/>
              </a:spcAft>
              <a:buNone/>
            </a:pPr>
            <a:r>
              <a:rPr lang="en-GB" sz="800"/>
              <a:t>Choose between a small number of materials, ingredients or components.</a:t>
            </a:r>
            <a:endParaRPr sz="800"/>
          </a:p>
          <a:p>
            <a:pPr indent="0" lvl="0" marL="0" rtl="0" algn="l">
              <a:spcBef>
                <a:spcPts val="0"/>
              </a:spcBef>
              <a:spcAft>
                <a:spcPts val="0"/>
              </a:spcAft>
              <a:buNone/>
            </a:pPr>
            <a:r>
              <a:rPr lang="en-GB" sz="800"/>
              <a:t>Explain their choices based on personal experiences.</a:t>
            </a:r>
            <a:endParaRPr sz="800"/>
          </a:p>
          <a:p>
            <a:pPr indent="0" lvl="0" marL="0" rtl="0" algn="l">
              <a:spcBef>
                <a:spcPts val="0"/>
              </a:spcBef>
              <a:spcAft>
                <a:spcPts val="0"/>
              </a:spcAft>
              <a:buNone/>
            </a:pPr>
            <a:r>
              <a:rPr lang="en-GB" sz="800"/>
              <a:t>Request equipment appropriate to the purpose (e.g. scissors for cutting, glue for joining).</a:t>
            </a:r>
            <a:endParaRPr sz="800"/>
          </a:p>
          <a:p>
            <a:pPr indent="0" lvl="0" marL="0" rtl="0" algn="l">
              <a:spcBef>
                <a:spcPts val="0"/>
              </a:spcBef>
              <a:spcAft>
                <a:spcPts val="0"/>
              </a:spcAft>
              <a:buNone/>
            </a:pPr>
            <a:r>
              <a:rPr lang="en-GB" sz="800"/>
              <a:t>Explain in simple terms why certain tools must be handled carefully.Follow and recall simple safety instructions.</a:t>
            </a:r>
            <a:endParaRPr sz="800"/>
          </a:p>
          <a:p>
            <a:pPr indent="0" lvl="0" marL="0" rtl="0" algn="l">
              <a:spcBef>
                <a:spcPts val="0"/>
              </a:spcBef>
              <a:spcAft>
                <a:spcPts val="0"/>
              </a:spcAft>
              <a:buNone/>
            </a:pPr>
            <a:r>
              <a:rPr lang="en-GB" sz="800"/>
              <a:t>Use objects with a fixed width or length to create even spacing of markings or cuts (e.g. a lolly stick). Refine their grip to cut competently and confidently. Cut straight lines and evenly spaced lines. Begin to cut large shapes and thicker materials like card.Puncture holes.</a:t>
            </a:r>
            <a:endParaRPr sz="800"/>
          </a:p>
          <a:p>
            <a:pPr indent="0" lvl="0" marL="0" rtl="0" algn="l">
              <a:spcBef>
                <a:spcPts val="0"/>
              </a:spcBef>
              <a:spcAft>
                <a:spcPts val="0"/>
              </a:spcAft>
              <a:buNone/>
            </a:pPr>
            <a:r>
              <a:rPr lang="en-GB" sz="800"/>
              <a:t>Apply masking tape to fix something in place or join the edges.</a:t>
            </a:r>
            <a:endParaRPr sz="800"/>
          </a:p>
          <a:p>
            <a:pPr indent="0" lvl="0" marL="0" rtl="0" algn="l">
              <a:spcBef>
                <a:spcPts val="0"/>
              </a:spcBef>
              <a:spcAft>
                <a:spcPts val="0"/>
              </a:spcAft>
              <a:buNone/>
            </a:pPr>
            <a:r>
              <a:rPr lang="en-GB" sz="800"/>
              <a:t>Use tools, like scissors, to create shapes.</a:t>
            </a:r>
            <a:endParaRPr sz="800"/>
          </a:p>
          <a:p>
            <a:pPr indent="0" lvl="0" marL="0" rtl="0" algn="l">
              <a:spcBef>
                <a:spcPts val="0"/>
              </a:spcBef>
              <a:spcAft>
                <a:spcPts val="0"/>
              </a:spcAft>
              <a:buClr>
                <a:schemeClr val="dk1"/>
              </a:buClr>
              <a:buSzPts val="1100"/>
              <a:buFont typeface="Arial"/>
              <a:buNone/>
            </a:pPr>
            <a:r>
              <a:rPr lang="en-GB" sz="800"/>
              <a:t>Discuss existing products, saying what they like about them.Discuss how their products could be improved based on personal preferences.Say what they like about their peers’ designs and products</a:t>
            </a:r>
            <a:endParaRPr sz="800"/>
          </a:p>
          <a:p>
            <a:pPr indent="0" lvl="0" marL="0" rtl="0" algn="l">
              <a:spcBef>
                <a:spcPts val="0"/>
              </a:spcBef>
              <a:spcAft>
                <a:spcPts val="0"/>
              </a:spcAft>
              <a:buClr>
                <a:schemeClr val="dk1"/>
              </a:buClr>
              <a:buSzPts val="1100"/>
              <a:buFont typeface="Arial"/>
              <a:buNone/>
            </a:pPr>
            <a:r>
              <a:rPr lang="en-GB" sz="900"/>
              <a:t>Recognise and exploring everyday objects that have mechanisms.</a:t>
            </a:r>
            <a:endParaRPr sz="900"/>
          </a:p>
          <a:p>
            <a:pPr indent="0" lvl="0" marL="0" rtl="0" algn="l">
              <a:spcBef>
                <a:spcPts val="0"/>
              </a:spcBef>
              <a:spcAft>
                <a:spcPts val="0"/>
              </a:spcAft>
              <a:buNone/>
            </a:pPr>
            <a:r>
              <a:rPr lang="en-GB" sz="900"/>
              <a:t>Recognise  everyday objects that use a slider mechanism (e.g. drawers, sliding doors, paper trimmer).</a:t>
            </a:r>
            <a:endParaRPr sz="900"/>
          </a:p>
          <a:p>
            <a:pPr indent="0" lvl="0" marL="0" rtl="0" algn="l">
              <a:spcBef>
                <a:spcPts val="0"/>
              </a:spcBef>
              <a:spcAft>
                <a:spcPts val="0"/>
              </a:spcAft>
              <a:buClr>
                <a:srgbClr val="000000"/>
              </a:buClr>
              <a:buSzPts val="1300"/>
              <a:buFont typeface="Arial"/>
              <a:buNone/>
            </a:pPr>
            <a:r>
              <a:t/>
            </a:r>
            <a:endParaRPr/>
          </a:p>
          <a:p>
            <a:pPr indent="0" lvl="0" marL="0" rtl="0" algn="l">
              <a:spcBef>
                <a:spcPts val="0"/>
              </a:spcBef>
              <a:spcAft>
                <a:spcPts val="0"/>
              </a:spcAft>
              <a:buClr>
                <a:srgbClr val="000000"/>
              </a:buClr>
              <a:buSzPts val="1300"/>
              <a:buFont typeface="Arial"/>
              <a:buNone/>
            </a:pPr>
            <a:r>
              <a:rPr lang="en-GB"/>
              <a:t>     </a:t>
            </a:r>
            <a:endParaRPr/>
          </a:p>
          <a:p>
            <a:pPr indent="0" lvl="0" marL="0" rtl="0" algn="l">
              <a:spcBef>
                <a:spcPts val="0"/>
              </a:spcBef>
              <a:spcAft>
                <a:spcPts val="0"/>
              </a:spcAft>
              <a:buClr>
                <a:srgbClr val="000000"/>
              </a:buClr>
              <a:buSzPts val="1200"/>
              <a:buFont typeface="Arial"/>
              <a:buNone/>
            </a:pPr>
            <a:r>
              <a:t/>
            </a:r>
            <a:endParaRPr/>
          </a:p>
        </p:txBody>
      </p:sp>
      <p:sp>
        <p:nvSpPr>
          <p:cNvPr id="1314" name="Google Shape;1314;g39c7c7be935_0_27"/>
          <p:cNvSpPr/>
          <p:nvPr/>
        </p:nvSpPr>
        <p:spPr>
          <a:xfrm>
            <a:off x="4402675" y="1063650"/>
            <a:ext cx="4447500" cy="2626500"/>
          </a:xfrm>
          <a:prstGeom prst="rect">
            <a:avLst/>
          </a:prstGeom>
          <a:no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Vocabulary</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pic>
        <p:nvPicPr>
          <p:cNvPr id="1315" name="Google Shape;1315;g39c7c7be935_0_27"/>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1316" name="Google Shape;1316;g39c7c7be935_0_27"/>
          <p:cNvSpPr/>
          <p:nvPr/>
        </p:nvSpPr>
        <p:spPr>
          <a:xfrm>
            <a:off x="63500" y="4374350"/>
            <a:ext cx="4265100" cy="23832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rtl="0" algn="l">
              <a:spcBef>
                <a:spcPts val="0"/>
              </a:spcBef>
              <a:spcAft>
                <a:spcPts val="0"/>
              </a:spcAft>
              <a:buClr>
                <a:srgbClr val="000000"/>
              </a:buClr>
              <a:buSzPts val="1200"/>
              <a:buFont typeface="Arial"/>
              <a:buNone/>
            </a:pPr>
            <a:r>
              <a:rPr lang="en-GB" sz="900"/>
              <a:t>Key Learning: Knowledge</a:t>
            </a:r>
            <a:endParaRPr sz="900"/>
          </a:p>
          <a:p>
            <a:pPr indent="0" lvl="0" marL="0" rtl="0" algn="l">
              <a:spcBef>
                <a:spcPts val="0"/>
              </a:spcBef>
              <a:spcAft>
                <a:spcPts val="0"/>
              </a:spcAft>
              <a:buClr>
                <a:srgbClr val="000000"/>
              </a:buClr>
              <a:buSzPts val="1000"/>
              <a:buFont typeface="Arial"/>
              <a:buNone/>
            </a:pPr>
            <a:r>
              <a:rPr lang="en-GB" sz="900"/>
              <a:t>Pupils will know/ can explain:</a:t>
            </a:r>
            <a:endParaRPr sz="900"/>
          </a:p>
          <a:p>
            <a:pPr indent="0" lvl="0" marL="0" rtl="0" algn="l">
              <a:spcBef>
                <a:spcPts val="0"/>
              </a:spcBef>
              <a:spcAft>
                <a:spcPts val="0"/>
              </a:spcAft>
              <a:buNone/>
            </a:pPr>
            <a:r>
              <a:rPr lang="en-GB" sz="800"/>
              <a:t>The user is the person who will use the product.Different users may want different things from a design.</a:t>
            </a:r>
            <a:endParaRPr sz="800"/>
          </a:p>
          <a:p>
            <a:pPr indent="0" lvl="0" marL="0" rtl="0" algn="l">
              <a:spcBef>
                <a:spcPts val="0"/>
              </a:spcBef>
              <a:spcAft>
                <a:spcPts val="0"/>
              </a:spcAft>
              <a:buNone/>
            </a:pPr>
            <a:r>
              <a:rPr lang="en-GB" sz="800"/>
              <a:t> Designers usually design and make something to solve a problem.</a:t>
            </a:r>
            <a:endParaRPr sz="800"/>
          </a:p>
          <a:p>
            <a:pPr indent="0" lvl="0" marL="0" rtl="0" algn="l">
              <a:spcBef>
                <a:spcPts val="0"/>
              </a:spcBef>
              <a:spcAft>
                <a:spcPts val="0"/>
              </a:spcAft>
              <a:buNone/>
            </a:pPr>
            <a:r>
              <a:rPr lang="en-GB" sz="800"/>
              <a:t>Who they are designing for makes a difference to what they design.The purpose is what something is for.A mock-up is a model of how something works.</a:t>
            </a:r>
            <a:endParaRPr sz="800"/>
          </a:p>
          <a:p>
            <a:pPr indent="0" lvl="0" marL="0" rtl="0" algn="l">
              <a:spcBef>
                <a:spcPts val="0"/>
              </a:spcBef>
              <a:spcAft>
                <a:spcPts val="0"/>
              </a:spcAft>
              <a:buNone/>
            </a:pPr>
            <a:r>
              <a:rPr lang="en-GB" sz="800"/>
              <a:t>Choosing different materials or components will have an effect on what their product does or looks like. Different equipment does different things.Names of common pieces of equipment.</a:t>
            </a:r>
            <a:endParaRPr sz="800"/>
          </a:p>
          <a:p>
            <a:pPr indent="0" lvl="0" marL="0" rtl="0" algn="l">
              <a:spcBef>
                <a:spcPts val="0"/>
              </a:spcBef>
              <a:spcAft>
                <a:spcPts val="0"/>
              </a:spcAft>
              <a:buNone/>
            </a:pPr>
            <a:r>
              <a:rPr lang="en-GB" sz="800"/>
              <a:t>Some tools are sharp like scissors and knives.Following instructions helps with safety.Cutting in a straight line can be helpful when making.</a:t>
            </a:r>
            <a:endParaRPr sz="800"/>
          </a:p>
          <a:p>
            <a:pPr indent="0" lvl="0" marL="0" rtl="0" algn="l">
              <a:spcBef>
                <a:spcPts val="0"/>
              </a:spcBef>
              <a:spcAft>
                <a:spcPts val="0"/>
              </a:spcAft>
              <a:buNone/>
            </a:pPr>
            <a:r>
              <a:rPr lang="en-GB" sz="800"/>
              <a:t>Some products will be better than others. Their ideas or products can be made better.</a:t>
            </a:r>
            <a:endParaRPr sz="800"/>
          </a:p>
          <a:p>
            <a:pPr indent="0" lvl="0" marL="0" rtl="0" algn="l">
              <a:spcBef>
                <a:spcPts val="0"/>
              </a:spcBef>
              <a:spcAft>
                <a:spcPts val="0"/>
              </a:spcAft>
              <a:buNone/>
            </a:pPr>
            <a:r>
              <a:rPr lang="en-GB" sz="800"/>
              <a:t>Many things that move have parts inside to help them work.</a:t>
            </a:r>
            <a:endParaRPr sz="800"/>
          </a:p>
          <a:p>
            <a:pPr indent="0" lvl="0" marL="0" rtl="0" algn="l">
              <a:spcBef>
                <a:spcPts val="0"/>
              </a:spcBef>
              <a:spcAft>
                <a:spcPts val="0"/>
              </a:spcAft>
              <a:buNone/>
            </a:pPr>
            <a:r>
              <a:rPr lang="en-GB" sz="800"/>
              <a:t>Mechanisms usually limit unwanted movement.</a:t>
            </a:r>
            <a:endParaRPr sz="800"/>
          </a:p>
          <a:p>
            <a:pPr indent="0" lvl="0" marL="0" rtl="0" algn="l">
              <a:spcBef>
                <a:spcPts val="0"/>
              </a:spcBef>
              <a:spcAft>
                <a:spcPts val="0"/>
              </a:spcAft>
              <a:buNone/>
            </a:pPr>
            <a:r>
              <a:rPr lang="en-GB" sz="800"/>
              <a:t>A slider mechanism moves an object in a straight line (e.g. left/right, up/down).</a:t>
            </a:r>
            <a:endParaRPr sz="800"/>
          </a:p>
          <a:p>
            <a:pPr indent="0" lvl="0" marL="0" rtl="0" algn="l">
              <a:spcBef>
                <a:spcPts val="0"/>
              </a:spcBef>
              <a:spcAft>
                <a:spcPts val="0"/>
              </a:spcAft>
              <a:buNone/>
            </a:pPr>
            <a:r>
              <a:rPr lang="en-GB" sz="800"/>
              <a:t>Sliding mechanisms are designed to keep movement in one direction (e.g. using guides/rails, etc.)</a:t>
            </a:r>
            <a:endParaRPr sz="800"/>
          </a:p>
          <a:p>
            <a:pPr indent="0" lvl="0" marL="0" rtl="0" algn="l">
              <a:spcBef>
                <a:spcPts val="0"/>
              </a:spcBef>
              <a:spcAft>
                <a:spcPts val="0"/>
              </a:spcAft>
              <a:buClr>
                <a:srgbClr val="000000"/>
              </a:buClr>
              <a:buSzPts val="1300"/>
              <a:buFont typeface="Arial"/>
              <a:buNone/>
            </a:pPr>
            <a:r>
              <a:t/>
            </a:r>
            <a:endParaRPr sz="900"/>
          </a:p>
          <a:p>
            <a:pPr indent="0" lvl="0" marL="0" rtl="0" algn="l">
              <a:spcBef>
                <a:spcPts val="0"/>
              </a:spcBef>
              <a:spcAft>
                <a:spcPts val="0"/>
              </a:spcAft>
              <a:buClr>
                <a:srgbClr val="000000"/>
              </a:buClr>
              <a:buSzPts val="1000"/>
              <a:buFont typeface="Arial"/>
              <a:buNone/>
            </a:pPr>
            <a:r>
              <a:t/>
            </a:r>
            <a:endParaRPr sz="900"/>
          </a:p>
          <a:p>
            <a:pPr indent="0" lvl="0" marL="0" rtl="0" algn="l">
              <a:spcBef>
                <a:spcPts val="0"/>
              </a:spcBef>
              <a:spcAft>
                <a:spcPts val="0"/>
              </a:spcAft>
              <a:buClr>
                <a:srgbClr val="000000"/>
              </a:buClr>
              <a:buSzPts val="1000"/>
              <a:buFont typeface="Arial"/>
              <a:buNone/>
            </a:pPr>
            <a:r>
              <a:t/>
            </a:r>
            <a:endParaRPr sz="900"/>
          </a:p>
          <a:p>
            <a:pPr indent="0" lvl="0" marL="0" rtl="0" algn="l">
              <a:spcBef>
                <a:spcPts val="0"/>
              </a:spcBef>
              <a:spcAft>
                <a:spcPts val="0"/>
              </a:spcAft>
              <a:buClr>
                <a:srgbClr val="000000"/>
              </a:buClr>
              <a:buSzPts val="1000"/>
              <a:buFont typeface="Arial"/>
              <a:buNone/>
            </a:pPr>
            <a:r>
              <a:t/>
            </a:r>
            <a:endParaRPr sz="900"/>
          </a:p>
          <a:p>
            <a:pPr indent="0" lvl="0" marL="0" rtl="0" algn="l">
              <a:spcBef>
                <a:spcPts val="0"/>
              </a:spcBef>
              <a:spcAft>
                <a:spcPts val="0"/>
              </a:spcAft>
              <a:buClr>
                <a:schemeClr val="dk1"/>
              </a:buClr>
              <a:buSzPts val="1100"/>
              <a:buFont typeface="Arial"/>
              <a:buNone/>
            </a:pPr>
            <a:r>
              <a:t/>
            </a:r>
            <a:endParaRPr sz="900"/>
          </a:p>
          <a:p>
            <a:pPr indent="0" lvl="0" marL="0" rtl="0" algn="l">
              <a:spcBef>
                <a:spcPts val="0"/>
              </a:spcBef>
              <a:spcAft>
                <a:spcPts val="0"/>
              </a:spcAft>
              <a:buClr>
                <a:srgbClr val="000000"/>
              </a:buClr>
              <a:buSzPts val="1000"/>
              <a:buFont typeface="Arial"/>
              <a:buNone/>
            </a:pPr>
            <a:r>
              <a:t/>
            </a:r>
            <a:endParaRPr sz="900"/>
          </a:p>
          <a:p>
            <a:pPr indent="0" lvl="0" marL="0" rtl="0" algn="l">
              <a:spcBef>
                <a:spcPts val="0"/>
              </a:spcBef>
              <a:spcAft>
                <a:spcPts val="0"/>
              </a:spcAft>
              <a:buClr>
                <a:srgbClr val="000000"/>
              </a:buClr>
              <a:buSzPts val="1000"/>
              <a:buFont typeface="Arial"/>
              <a:buNone/>
            </a:pPr>
            <a:r>
              <a:t/>
            </a:r>
            <a:endParaRPr sz="900"/>
          </a:p>
          <a:p>
            <a:pPr indent="0" lvl="0" marL="0" rtl="0" algn="l">
              <a:spcBef>
                <a:spcPts val="0"/>
              </a:spcBef>
              <a:spcAft>
                <a:spcPts val="0"/>
              </a:spcAft>
              <a:buClr>
                <a:srgbClr val="000000"/>
              </a:buClr>
              <a:buSzPts val="1200"/>
              <a:buFont typeface="Arial"/>
              <a:buNone/>
            </a:pPr>
            <a:r>
              <a:t/>
            </a:r>
            <a:endParaRPr sz="900"/>
          </a:p>
          <a:p>
            <a:pPr indent="0" lvl="0" marL="0" rtl="0" algn="l">
              <a:spcBef>
                <a:spcPts val="0"/>
              </a:spcBef>
              <a:spcAft>
                <a:spcPts val="0"/>
              </a:spcAft>
              <a:buClr>
                <a:srgbClr val="000000"/>
              </a:buClr>
              <a:buSzPts val="1200"/>
              <a:buFont typeface="Arial"/>
              <a:buNone/>
            </a:pPr>
            <a:r>
              <a:t/>
            </a:r>
            <a:endParaRPr sz="900"/>
          </a:p>
        </p:txBody>
      </p:sp>
      <p:pic>
        <p:nvPicPr>
          <p:cNvPr id="1317" name="Google Shape;1317;g39c7c7be935_0_27"/>
          <p:cNvPicPr preferRelativeResize="0"/>
          <p:nvPr/>
        </p:nvPicPr>
        <p:blipFill rotWithShape="1">
          <a:blip r:embed="rId4">
            <a:alphaModFix/>
          </a:blip>
          <a:srcRect b="0" l="0" r="0" t="0"/>
          <a:stretch/>
        </p:blipFill>
        <p:spPr>
          <a:xfrm>
            <a:off x="6516216" y="188640"/>
            <a:ext cx="1296144" cy="840663"/>
          </a:xfrm>
          <a:prstGeom prst="rect">
            <a:avLst/>
          </a:prstGeom>
          <a:noFill/>
          <a:ln>
            <a:noFill/>
          </a:ln>
        </p:spPr>
      </p:pic>
      <p:sp>
        <p:nvSpPr>
          <p:cNvPr id="1318" name="Google Shape;1318;g39c7c7be935_0_27"/>
          <p:cNvSpPr/>
          <p:nvPr/>
        </p:nvSpPr>
        <p:spPr>
          <a:xfrm>
            <a:off x="4402425" y="3789125"/>
            <a:ext cx="4447500" cy="29841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Questions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100" u="none" cap="none" strike="noStrike">
                <a:solidFill>
                  <a:schemeClr val="dk1"/>
                </a:solidFill>
                <a:latin typeface="Calibri"/>
                <a:ea typeface="Calibri"/>
                <a:cs typeface="Calibri"/>
                <a:sym typeface="Calibri"/>
              </a:rPr>
              <a:t> </a:t>
            </a:r>
            <a:endParaRPr b="0" i="0" sz="1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100" u="none" cap="none" strike="noStrike">
                <a:solidFill>
                  <a:schemeClr val="dk1"/>
                </a:solidFill>
                <a:latin typeface="Calibri"/>
                <a:ea typeface="Calibri"/>
                <a:cs typeface="Calibri"/>
                <a:sym typeface="Calibri"/>
              </a:rPr>
              <a:t>What is a slider mechanism - describe two directions they can move?</a:t>
            </a:r>
            <a:endParaRPr b="0" i="0" sz="1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100" u="none" cap="none" strike="noStrike">
                <a:solidFill>
                  <a:schemeClr val="dk1"/>
                </a:solidFill>
                <a:latin typeface="Calibri"/>
                <a:ea typeface="Calibri"/>
                <a:cs typeface="Calibri"/>
                <a:sym typeface="Calibri"/>
              </a:rPr>
              <a:t>What is a slot? What do guides help the slider to do?</a:t>
            </a:r>
            <a:endParaRPr b="0" i="0" sz="1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100" u="none" cap="none" strike="noStrike">
                <a:solidFill>
                  <a:schemeClr val="dk1"/>
                </a:solidFill>
                <a:latin typeface="Calibri"/>
                <a:ea typeface="Calibri"/>
                <a:cs typeface="Calibri"/>
                <a:sym typeface="Calibri"/>
              </a:rPr>
              <a:t>Using a slider picture - describe the movement of the …. What is happening behind the sliding picture? </a:t>
            </a:r>
            <a:r>
              <a:rPr b="0" i="0" lang="en-GB" sz="1100" u="none" cap="none" strike="noStrike">
                <a:solidFill>
                  <a:srgbClr val="222222"/>
                </a:solidFill>
                <a:latin typeface="Calibri"/>
                <a:ea typeface="Calibri"/>
                <a:cs typeface="Calibri"/>
                <a:sym typeface="Calibri"/>
              </a:rPr>
              <a:t>What do you think will move?  How will you make it move? Which part of the mechanism will move? In what way will it move?</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Calibri"/>
                <a:ea typeface="Calibri"/>
                <a:cs typeface="Calibri"/>
                <a:sym typeface="Calibri"/>
              </a:rPr>
              <a:t>What movement might there be in this part of the story?</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Calibri"/>
                <a:ea typeface="Calibri"/>
                <a:cs typeface="Calibri"/>
                <a:sym typeface="Calibri"/>
              </a:rPr>
              <a:t>Where might that part of the story be set? What would the background look like?How will we put our design on paper?</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Calibri"/>
                <a:ea typeface="Calibri"/>
                <a:cs typeface="Calibri"/>
                <a:sym typeface="Calibri"/>
              </a:rPr>
              <a:t>What details might we want to record on our design plans?</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Calibri"/>
                <a:ea typeface="Calibri"/>
                <a:cs typeface="Calibri"/>
                <a:sym typeface="Calibri"/>
              </a:rPr>
              <a:t>What bit do you like best and why?</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Calibri"/>
                <a:ea typeface="Calibri"/>
                <a:cs typeface="Calibri"/>
                <a:sym typeface="Calibri"/>
              </a:rPr>
              <a:t>What was easy  / more difficult to make and why?</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Calibri"/>
                <a:ea typeface="Calibri"/>
                <a:cs typeface="Calibri"/>
                <a:sym typeface="Calibri"/>
              </a:rPr>
              <a:t>Did you find cardboard easy to work with or would you have liked to have used a different material?</a:t>
            </a:r>
            <a:endParaRPr b="0" i="0" sz="1100" u="none" cap="none" strike="noStrike">
              <a:solidFill>
                <a:srgbClr val="000000"/>
              </a:solidFill>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000"/>
              <a:buFont typeface="Calibri"/>
              <a:buNone/>
            </a:pPr>
            <a:r>
              <a:t/>
            </a:r>
            <a:endParaRPr b="0" i="0" sz="1000" u="none" cap="none" strike="noStrike">
              <a:solidFill>
                <a:srgbClr val="000000"/>
              </a:solidFill>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000"/>
              <a:buFont typeface="Calibri"/>
              <a:buNone/>
            </a:pPr>
            <a:r>
              <a:t/>
            </a:r>
            <a:endParaRPr b="0" i="0" sz="1000" u="none" cap="none" strike="noStrike">
              <a:solidFill>
                <a:srgbClr val="000000"/>
              </a:solidFill>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000"/>
              <a:buFont typeface="Calibri"/>
              <a:buNone/>
            </a:pPr>
            <a:r>
              <a:t/>
            </a:r>
            <a:endParaRPr b="0" i="0" sz="1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000" u="none" cap="none" strike="noStrike">
              <a:solidFill>
                <a:srgbClr val="22222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br>
              <a:rPr b="0" i="0" lang="en-GB" sz="1200" u="none" cap="none" strike="noStrike">
                <a:solidFill>
                  <a:schemeClr val="dk1"/>
                </a:solidFill>
                <a:latin typeface="Calibri"/>
                <a:ea typeface="Calibri"/>
                <a:cs typeface="Calibri"/>
                <a:sym typeface="Calibri"/>
              </a:rPr>
            </a:br>
            <a:endParaRPr b="1" i="0" sz="1200" u="none" cap="none" strike="noStrike">
              <a:solidFill>
                <a:srgbClr val="000000"/>
              </a:solidFill>
              <a:latin typeface="Ruluko"/>
              <a:ea typeface="Ruluko"/>
              <a:cs typeface="Ruluko"/>
              <a:sym typeface="Ruluko"/>
            </a:endParaRPr>
          </a:p>
        </p:txBody>
      </p:sp>
      <p:pic>
        <p:nvPicPr>
          <p:cNvPr id="1319" name="Google Shape;1319;g39c7c7be935_0_27"/>
          <p:cNvPicPr preferRelativeResize="0"/>
          <p:nvPr/>
        </p:nvPicPr>
        <p:blipFill rotWithShape="1">
          <a:blip r:embed="rId5">
            <a:alphaModFix/>
          </a:blip>
          <a:srcRect b="0" l="0" r="0" t="0"/>
          <a:stretch/>
        </p:blipFill>
        <p:spPr>
          <a:xfrm>
            <a:off x="6047351" y="257873"/>
            <a:ext cx="1734349" cy="722025"/>
          </a:xfrm>
          <a:prstGeom prst="rect">
            <a:avLst/>
          </a:prstGeom>
          <a:noFill/>
          <a:ln>
            <a:noFill/>
          </a:ln>
        </p:spPr>
      </p:pic>
      <p:pic>
        <p:nvPicPr>
          <p:cNvPr id="1320" name="Google Shape;1320;g39c7c7be935_0_27"/>
          <p:cNvPicPr preferRelativeResize="0"/>
          <p:nvPr/>
        </p:nvPicPr>
        <p:blipFill rotWithShape="1">
          <a:blip r:embed="rId6">
            <a:alphaModFix/>
          </a:blip>
          <a:srcRect b="0" l="0" r="0" t="0"/>
          <a:stretch/>
        </p:blipFill>
        <p:spPr>
          <a:xfrm>
            <a:off x="232500" y="155300"/>
            <a:ext cx="1091073" cy="840650"/>
          </a:xfrm>
          <a:prstGeom prst="rect">
            <a:avLst/>
          </a:prstGeom>
          <a:noFill/>
          <a:ln>
            <a:noFill/>
          </a:ln>
        </p:spPr>
      </p:pic>
      <p:pic>
        <p:nvPicPr>
          <p:cNvPr id="1321" name="Google Shape;1321;g39c7c7be935_0_27"/>
          <p:cNvPicPr preferRelativeResize="0"/>
          <p:nvPr/>
        </p:nvPicPr>
        <p:blipFill>
          <a:blip r:embed="rId7">
            <a:alphaModFix/>
          </a:blip>
          <a:stretch>
            <a:fillRect/>
          </a:stretch>
        </p:blipFill>
        <p:spPr>
          <a:xfrm>
            <a:off x="4572000" y="1447800"/>
            <a:ext cx="2990850" cy="1009650"/>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6" name="Shape 1326"/>
        <p:cNvGrpSpPr/>
        <p:nvPr/>
      </p:nvGrpSpPr>
      <p:grpSpPr>
        <a:xfrm>
          <a:off x="0" y="0"/>
          <a:ext cx="0" cy="0"/>
          <a:chOff x="0" y="0"/>
          <a:chExt cx="0" cy="0"/>
        </a:xfrm>
      </p:grpSpPr>
      <p:sp>
        <p:nvSpPr>
          <p:cNvPr id="1327" name="Google Shape;1327;g39c7c7be935_0_53"/>
          <p:cNvSpPr txBox="1"/>
          <p:nvPr>
            <p:ph type="ctrTitle"/>
          </p:nvPr>
        </p:nvSpPr>
        <p:spPr>
          <a:xfrm>
            <a:off x="685800" y="2130425"/>
            <a:ext cx="7772400" cy="14700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t/>
            </a:r>
            <a:endParaRPr/>
          </a:p>
        </p:txBody>
      </p:sp>
      <p:sp>
        <p:nvSpPr>
          <p:cNvPr id="1328" name="Google Shape;1328;g39c7c7be935_0_53"/>
          <p:cNvSpPr txBox="1"/>
          <p:nvPr>
            <p:ph idx="1" type="subTitle"/>
          </p:nvPr>
        </p:nvSpPr>
        <p:spPr>
          <a:xfrm>
            <a:off x="1371600" y="3886200"/>
            <a:ext cx="6400800" cy="1752600"/>
          </a:xfrm>
          <a:prstGeom prst="rect">
            <a:avLst/>
          </a:prstGeom>
        </p:spPr>
        <p:txBody>
          <a:bodyPr anchorCtr="0" anchor="t" bIns="45700" lIns="91425" spcFirstLastPara="1" rIns="91425" wrap="square" tIns="45700">
            <a:normAutofit/>
          </a:bodyPr>
          <a:lstStyle/>
          <a:p>
            <a:pPr indent="0" lvl="0" marL="0" rtl="0" algn="ctr">
              <a:spcBef>
                <a:spcPts val="640"/>
              </a:spcBef>
              <a:spcAft>
                <a:spcPts val="0"/>
              </a:spcAft>
              <a:buNone/>
            </a:pPr>
            <a:r>
              <a:t/>
            </a:r>
            <a:endParaRPr/>
          </a:p>
        </p:txBody>
      </p:sp>
      <p:pic>
        <p:nvPicPr>
          <p:cNvPr id="1329" name="Google Shape;1329;g39c7c7be935_0_53"/>
          <p:cNvPicPr preferRelativeResize="0"/>
          <p:nvPr/>
        </p:nvPicPr>
        <p:blipFill>
          <a:blip r:embed="rId3">
            <a:alphaModFix/>
          </a:blip>
          <a:stretch>
            <a:fillRect/>
          </a:stretch>
        </p:blipFill>
        <p:spPr>
          <a:xfrm>
            <a:off x="152400" y="152400"/>
            <a:ext cx="8782049" cy="6438900"/>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3" name="Shape 1333"/>
        <p:cNvGrpSpPr/>
        <p:nvPr/>
      </p:nvGrpSpPr>
      <p:grpSpPr>
        <a:xfrm>
          <a:off x="0" y="0"/>
          <a:ext cx="0" cy="0"/>
          <a:chOff x="0" y="0"/>
          <a:chExt cx="0" cy="0"/>
        </a:xfrm>
      </p:grpSpPr>
      <p:sp>
        <p:nvSpPr>
          <p:cNvPr id="1334" name="Google Shape;1334;g39c7c7be935_0_5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900"/>
              <a:buFont typeface="Arial"/>
              <a:buNone/>
            </a:pPr>
            <a:r>
              <a:rPr b="1" lang="en-GB" sz="3200">
                <a:latin typeface="Ruluko"/>
                <a:ea typeface="Ruluko"/>
                <a:cs typeface="Ruluko"/>
                <a:sym typeface="Ruluko"/>
              </a:rPr>
              <a:t>Year 1 ; Autumn 2</a:t>
            </a:r>
            <a:endParaRPr b="1" sz="3200">
              <a:latin typeface="Ruluko"/>
              <a:ea typeface="Ruluko"/>
              <a:cs typeface="Ruluko"/>
              <a:sym typeface="Ruluko"/>
            </a:endParaRPr>
          </a:p>
          <a:p>
            <a:pPr indent="0" lvl="0" marL="0" rtl="0" algn="ctr">
              <a:lnSpc>
                <a:spcPct val="100000"/>
              </a:lnSpc>
              <a:spcBef>
                <a:spcPts val="0"/>
              </a:spcBef>
              <a:spcAft>
                <a:spcPts val="0"/>
              </a:spcAft>
              <a:buClr>
                <a:schemeClr val="dk1"/>
              </a:buClr>
              <a:buSzPts val="1900"/>
              <a:buFont typeface="Arial"/>
              <a:buNone/>
            </a:pPr>
            <a:r>
              <a:rPr b="1" lang="en-GB" sz="3200">
                <a:latin typeface="Arial"/>
                <a:ea typeface="Arial"/>
                <a:cs typeface="Arial"/>
                <a:sym typeface="Arial"/>
              </a:rPr>
              <a:t>Matching slider game</a:t>
            </a:r>
            <a:endParaRPr b="1" sz="3200">
              <a:latin typeface="Ruluko"/>
              <a:ea typeface="Ruluko"/>
              <a:cs typeface="Ruluko"/>
              <a:sym typeface="Ruluko"/>
            </a:endParaRPr>
          </a:p>
        </p:txBody>
      </p:sp>
      <p:sp>
        <p:nvSpPr>
          <p:cNvPr id="1335" name="Google Shape;1335;g39c7c7be935_0_59"/>
          <p:cNvSpPr/>
          <p:nvPr/>
        </p:nvSpPr>
        <p:spPr>
          <a:xfrm>
            <a:off x="457194" y="1199034"/>
            <a:ext cx="4572000" cy="4247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Unit 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Pupils who are secure will be able to:</a:t>
            </a:r>
            <a:endParaRPr b="1" i="0" sz="1800" u="sng" cap="none" strike="noStrike">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350">
                <a:solidFill>
                  <a:srgbClr val="222222"/>
                </a:solidFill>
                <a:highlight>
                  <a:srgbClr val="FFFFFF"/>
                </a:highlight>
              </a:rPr>
              <a:t>Pupils who are secure will be able to:</a:t>
            </a:r>
            <a:endParaRPr sz="1350">
              <a:solidFill>
                <a:srgbClr val="222222"/>
              </a:solidFill>
              <a:highlight>
                <a:srgbClr val="FFFFFF"/>
              </a:highlight>
            </a:endParaRPr>
          </a:p>
          <a:p>
            <a:pPr indent="-228600" lvl="0" marL="457200" rtl="0" algn="l">
              <a:lnSpc>
                <a:spcPct val="115000"/>
              </a:lnSpc>
              <a:spcBef>
                <a:spcPts val="0"/>
              </a:spcBef>
              <a:spcAft>
                <a:spcPts val="0"/>
              </a:spcAft>
              <a:buClr>
                <a:srgbClr val="222222"/>
              </a:buClr>
              <a:buSzPts val="1350"/>
              <a:buNone/>
            </a:pPr>
            <a:r>
              <a:rPr lang="en-GB" sz="1350">
                <a:solidFill>
                  <a:srgbClr val="222222"/>
                </a:solidFill>
                <a:highlight>
                  <a:srgbClr val="FFFFFF"/>
                </a:highlight>
              </a:rPr>
              <a:t>Understand that products all around us are designed and identify products that use mechanisms.</a:t>
            </a:r>
            <a:endParaRPr sz="1350">
              <a:solidFill>
                <a:srgbClr val="222222"/>
              </a:solidFill>
              <a:highlight>
                <a:srgbClr val="FFFFFF"/>
              </a:highlight>
            </a:endParaRPr>
          </a:p>
          <a:p>
            <a:pPr indent="-228600" lvl="0" marL="457200" rtl="0" algn="l">
              <a:lnSpc>
                <a:spcPct val="115000"/>
              </a:lnSpc>
              <a:spcBef>
                <a:spcPts val="0"/>
              </a:spcBef>
              <a:spcAft>
                <a:spcPts val="0"/>
              </a:spcAft>
              <a:buClr>
                <a:srgbClr val="222222"/>
              </a:buClr>
              <a:buSzPts val="1350"/>
              <a:buNone/>
            </a:pPr>
            <a:r>
              <a:rPr lang="en-GB" sz="1350">
                <a:solidFill>
                  <a:srgbClr val="222222"/>
                </a:solidFill>
                <a:highlight>
                  <a:srgbClr val="FFFFFF"/>
                </a:highlight>
              </a:rPr>
              <a:t>Describe the movement of sliding mechanisms as up and down, left and right or forwards and backwards.</a:t>
            </a:r>
            <a:endParaRPr sz="1350">
              <a:solidFill>
                <a:srgbClr val="222222"/>
              </a:solidFill>
              <a:highlight>
                <a:srgbClr val="FFFFFF"/>
              </a:highlight>
            </a:endParaRPr>
          </a:p>
          <a:p>
            <a:pPr indent="-228600" lvl="0" marL="457200" rtl="0" algn="l">
              <a:lnSpc>
                <a:spcPct val="115000"/>
              </a:lnSpc>
              <a:spcBef>
                <a:spcPts val="0"/>
              </a:spcBef>
              <a:spcAft>
                <a:spcPts val="0"/>
              </a:spcAft>
              <a:buClr>
                <a:srgbClr val="222222"/>
              </a:buClr>
              <a:buSzPts val="1350"/>
              <a:buNone/>
            </a:pPr>
            <a:r>
              <a:rPr lang="en-GB" sz="1350">
                <a:solidFill>
                  <a:srgbClr val="222222"/>
                </a:solidFill>
                <a:highlight>
                  <a:srgbClr val="FFFFFF"/>
                </a:highlight>
              </a:rPr>
              <a:t>Think about the needs of the user.</a:t>
            </a:r>
            <a:endParaRPr sz="1350">
              <a:solidFill>
                <a:srgbClr val="222222"/>
              </a:solidFill>
              <a:highlight>
                <a:srgbClr val="FFFFFF"/>
              </a:highlight>
            </a:endParaRPr>
          </a:p>
          <a:p>
            <a:pPr indent="-228600" lvl="0" marL="457200" rtl="0" algn="l">
              <a:lnSpc>
                <a:spcPct val="115000"/>
              </a:lnSpc>
              <a:spcBef>
                <a:spcPts val="0"/>
              </a:spcBef>
              <a:spcAft>
                <a:spcPts val="0"/>
              </a:spcAft>
              <a:buClr>
                <a:srgbClr val="222222"/>
              </a:buClr>
              <a:buSzPts val="1350"/>
              <a:buNone/>
            </a:pPr>
            <a:r>
              <a:rPr lang="en-GB" sz="1350">
                <a:solidFill>
                  <a:srgbClr val="222222"/>
                </a:solidFill>
                <a:highlight>
                  <a:srgbClr val="FFFFFF"/>
                </a:highlight>
              </a:rPr>
              <a:t>Communicate ideas.</a:t>
            </a:r>
            <a:endParaRPr sz="1350">
              <a:solidFill>
                <a:srgbClr val="222222"/>
              </a:solidFill>
              <a:highlight>
                <a:srgbClr val="FFFFFF"/>
              </a:highlight>
            </a:endParaRPr>
          </a:p>
          <a:p>
            <a:pPr indent="-228600" lvl="0" marL="457200" rtl="0" algn="l">
              <a:lnSpc>
                <a:spcPct val="115000"/>
              </a:lnSpc>
              <a:spcBef>
                <a:spcPts val="0"/>
              </a:spcBef>
              <a:spcAft>
                <a:spcPts val="0"/>
              </a:spcAft>
              <a:buClr>
                <a:srgbClr val="222222"/>
              </a:buClr>
              <a:buSzPts val="1350"/>
              <a:buNone/>
            </a:pPr>
            <a:r>
              <a:rPr lang="en-GB" sz="1350">
                <a:solidFill>
                  <a:srgbClr val="222222"/>
                </a:solidFill>
                <a:highlight>
                  <a:srgbClr val="FFFFFF"/>
                </a:highlight>
              </a:rPr>
              <a:t>Work independently to make a working slider mechanism.</a:t>
            </a:r>
            <a:endParaRPr sz="1350">
              <a:solidFill>
                <a:srgbClr val="222222"/>
              </a:solidFill>
              <a:highlight>
                <a:srgbClr val="FFFFFF"/>
              </a:highlight>
            </a:endParaRPr>
          </a:p>
          <a:p>
            <a:pPr indent="-228600" lvl="0" marL="457200" rtl="0" algn="l">
              <a:lnSpc>
                <a:spcPct val="115000"/>
              </a:lnSpc>
              <a:spcBef>
                <a:spcPts val="0"/>
              </a:spcBef>
              <a:spcAft>
                <a:spcPts val="0"/>
              </a:spcAft>
              <a:buClr>
                <a:srgbClr val="222222"/>
              </a:buClr>
              <a:buSzPts val="1350"/>
              <a:buNone/>
            </a:pPr>
            <a:r>
              <a:rPr lang="en-GB" sz="1350">
                <a:solidFill>
                  <a:srgbClr val="222222"/>
                </a:solidFill>
                <a:highlight>
                  <a:srgbClr val="FFFFFF"/>
                </a:highlight>
              </a:rPr>
              <a:t>Use a range of tools with increasing accuracy to cut and join materials.</a:t>
            </a:r>
            <a:endParaRPr sz="1350">
              <a:solidFill>
                <a:srgbClr val="222222"/>
              </a:solidFill>
              <a:highlight>
                <a:srgbClr val="FFFFFF"/>
              </a:highlight>
            </a:endParaRPr>
          </a:p>
          <a:p>
            <a:pPr indent="-228600" lvl="0" marL="457200" rtl="0" algn="l">
              <a:lnSpc>
                <a:spcPct val="115000"/>
              </a:lnSpc>
              <a:spcBef>
                <a:spcPts val="0"/>
              </a:spcBef>
              <a:spcAft>
                <a:spcPts val="0"/>
              </a:spcAft>
              <a:buClr>
                <a:srgbClr val="222222"/>
              </a:buClr>
              <a:buSzPts val="1350"/>
              <a:buNone/>
            </a:pPr>
            <a:r>
              <a:rPr lang="en-GB" sz="1350">
                <a:solidFill>
                  <a:srgbClr val="222222"/>
                </a:solidFill>
                <a:highlight>
                  <a:srgbClr val="FFFFFF"/>
                </a:highlight>
              </a:rPr>
              <a:t>Understand the benefits of using different materials and explain choices.</a:t>
            </a:r>
            <a:endParaRPr sz="1350">
              <a:solidFill>
                <a:srgbClr val="222222"/>
              </a:solidFill>
              <a:highlight>
                <a:srgbClr val="FFFFFF"/>
              </a:highlight>
            </a:endParaRPr>
          </a:p>
          <a:p>
            <a:pPr indent="-228600" lvl="0" marL="457200" rtl="0" algn="l">
              <a:lnSpc>
                <a:spcPct val="115000"/>
              </a:lnSpc>
              <a:spcBef>
                <a:spcPts val="0"/>
              </a:spcBef>
              <a:spcAft>
                <a:spcPts val="0"/>
              </a:spcAft>
              <a:buClr>
                <a:srgbClr val="222222"/>
              </a:buClr>
              <a:buSzPts val="1350"/>
              <a:buNone/>
            </a:pPr>
            <a:r>
              <a:rPr lang="en-GB" sz="1350">
                <a:solidFill>
                  <a:srgbClr val="222222"/>
                </a:solidFill>
                <a:highlight>
                  <a:srgbClr val="FFFFFF"/>
                </a:highlight>
              </a:rPr>
              <a:t>Explain what went well and what to improve about their product.</a:t>
            </a:r>
            <a:endParaRPr sz="1350">
              <a:solidFill>
                <a:srgbClr val="222222"/>
              </a:solidFill>
              <a:highlight>
                <a:srgbClr val="FFFFFF"/>
              </a:highlight>
            </a:endParaRPr>
          </a:p>
          <a:p>
            <a:pPr indent="0" lvl="0" marL="0" marR="0" rtl="0" algn="l">
              <a:lnSpc>
                <a:spcPct val="100000"/>
              </a:lnSpc>
              <a:spcBef>
                <a:spcPts val="0"/>
              </a:spcBef>
              <a:spcAft>
                <a:spcPts val="0"/>
              </a:spcAft>
              <a:buClr>
                <a:srgbClr val="000000"/>
              </a:buClr>
              <a:buSzPts val="1800"/>
              <a:buFont typeface="Arial"/>
              <a:buNone/>
            </a:pPr>
            <a:r>
              <a:t/>
            </a:r>
            <a:endParaRPr b="1" sz="1800" u="sng">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t/>
            </a:r>
            <a:endParaRPr b="0" i="0" sz="1800" u="none" cap="none" strike="noStrike">
              <a:solidFill>
                <a:srgbClr val="222222"/>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1" i="0" sz="1800" u="sng" cap="none" strike="noStrike">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750"/>
              <a:buFont typeface="Calibri"/>
              <a:buNone/>
            </a:pPr>
            <a:r>
              <a:t/>
            </a:r>
            <a:endParaRPr b="0" i="0" sz="1750" u="none" cap="none" strike="noStrike">
              <a:solidFill>
                <a:srgbClr val="222222"/>
              </a:solidFill>
              <a:highlight>
                <a:srgbClr val="FFFFFF"/>
              </a:highlight>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1350"/>
              <a:buFont typeface="Arial"/>
              <a:buNone/>
            </a:pPr>
            <a:r>
              <a:t/>
            </a:r>
            <a:endParaRPr b="0" i="0" sz="1350" u="none" cap="none" strike="noStrike">
              <a:solidFill>
                <a:srgbClr val="222222"/>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p:txBody>
      </p:sp>
      <p:pic>
        <p:nvPicPr>
          <p:cNvPr id="1336" name="Google Shape;1336;g39c7c7be935_0_59"/>
          <p:cNvPicPr preferRelativeResize="0"/>
          <p:nvPr/>
        </p:nvPicPr>
        <p:blipFill>
          <a:blip r:embed="rId3">
            <a:alphaModFix/>
          </a:blip>
          <a:stretch>
            <a:fillRect/>
          </a:stretch>
        </p:blipFill>
        <p:spPr>
          <a:xfrm>
            <a:off x="6272213" y="1333500"/>
            <a:ext cx="2314575" cy="4381500"/>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0" name="Shape 1340"/>
        <p:cNvGrpSpPr/>
        <p:nvPr/>
      </p:nvGrpSpPr>
      <p:grpSpPr>
        <a:xfrm>
          <a:off x="0" y="0"/>
          <a:ext cx="0" cy="0"/>
          <a:chOff x="0" y="0"/>
          <a:chExt cx="0" cy="0"/>
        </a:xfrm>
      </p:grpSpPr>
      <p:sp>
        <p:nvSpPr>
          <p:cNvPr id="1341" name="Google Shape;1341;g282707cdc84_0_199"/>
          <p:cNvSpPr txBox="1"/>
          <p:nvPr/>
        </p:nvSpPr>
        <p:spPr>
          <a:xfrm>
            <a:off x="1655424" y="281675"/>
            <a:ext cx="4447500" cy="654600"/>
          </a:xfrm>
          <a:prstGeom prst="rect">
            <a:avLst/>
          </a:prstGeom>
          <a:noFill/>
          <a:ln>
            <a:noFill/>
          </a:ln>
        </p:spPr>
        <p:txBody>
          <a:bodyPr anchorCtr="0" anchor="ctr" bIns="80225" lIns="80225" spcFirstLastPara="1" rIns="80225" wrap="square" tIns="80225">
            <a:noAutofit/>
          </a:bodyPr>
          <a:lstStyle/>
          <a:p>
            <a:pPr indent="0" lvl="0" marL="0" marR="0" rtl="0" algn="ctr">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Year 1 ; Summer 2</a:t>
            </a:r>
            <a:endParaRPr b="1" i="0" sz="1900" u="none" cap="none" strike="noStrike">
              <a:solidFill>
                <a:srgbClr val="000000"/>
              </a:solidFill>
              <a:latin typeface="Ruluko"/>
              <a:ea typeface="Ruluko"/>
              <a:cs typeface="Ruluko"/>
              <a:sym typeface="Ruluko"/>
            </a:endParaRPr>
          </a:p>
          <a:p>
            <a:pPr indent="0" lvl="0" marL="0" marR="0" rtl="0" algn="ctr">
              <a:lnSpc>
                <a:spcPct val="100000"/>
              </a:lnSpc>
              <a:spcBef>
                <a:spcPts val="0"/>
              </a:spcBef>
              <a:spcAft>
                <a:spcPts val="0"/>
              </a:spcAft>
              <a:buClr>
                <a:srgbClr val="000000"/>
              </a:buClr>
              <a:buSzPts val="1900"/>
              <a:buFont typeface="Arial"/>
              <a:buNone/>
            </a:pPr>
            <a:r>
              <a:rPr b="1" i="0" lang="en-GB" sz="1300" u="none" cap="none" strike="noStrike">
                <a:solidFill>
                  <a:srgbClr val="000000"/>
                </a:solidFill>
                <a:latin typeface="Arial"/>
                <a:ea typeface="Arial"/>
                <a:cs typeface="Arial"/>
                <a:sym typeface="Arial"/>
              </a:rPr>
              <a:t>Wheels and Axles: wheel</a:t>
            </a:r>
            <a:r>
              <a:rPr b="1" lang="en-GB" sz="1300"/>
              <a:t>ed vehicle</a:t>
            </a:r>
            <a:endParaRPr b="1" i="0" sz="1200" u="none" cap="none" strike="noStrike">
              <a:solidFill>
                <a:srgbClr val="000000"/>
              </a:solidFill>
              <a:latin typeface="Ruluko"/>
              <a:ea typeface="Ruluko"/>
              <a:cs typeface="Ruluko"/>
              <a:sym typeface="Ruluko"/>
            </a:endParaRPr>
          </a:p>
        </p:txBody>
      </p:sp>
      <p:sp>
        <p:nvSpPr>
          <p:cNvPr id="1342" name="Google Shape;1342;g282707cdc84_0_199"/>
          <p:cNvSpPr/>
          <p:nvPr/>
        </p:nvSpPr>
        <p:spPr>
          <a:xfrm>
            <a:off x="179512" y="1082568"/>
            <a:ext cx="3491700" cy="26265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Skills</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Pupils can / will: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Design a vehicle that includes wheels, axles and axle holders, which will allow the wheels to move.</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Create clearly labelled drawings that illustrate movement.</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Adapt mechanisms.</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Test mechanisms, identifying what stops wheels from turning, knowing that a wheel needs an axle in order to move.</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97480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974806"/>
                </a:solidFill>
                <a:latin typeface="Calibri"/>
                <a:ea typeface="Calibri"/>
                <a:cs typeface="Calibri"/>
                <a:sym typeface="Calibri"/>
              </a:rPr>
              <a:t>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1343" name="Google Shape;1343;g282707cdc84_0_199"/>
          <p:cNvSpPr/>
          <p:nvPr/>
        </p:nvSpPr>
        <p:spPr>
          <a:xfrm>
            <a:off x="3803300" y="1063650"/>
            <a:ext cx="5199000" cy="2626500"/>
          </a:xfrm>
          <a:prstGeom prst="rect">
            <a:avLst/>
          </a:prstGeom>
          <a:no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Vocabulary</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1344" name="Google Shape;1344;g282707cdc84_0_199"/>
          <p:cNvSpPr/>
          <p:nvPr/>
        </p:nvSpPr>
        <p:spPr>
          <a:xfrm>
            <a:off x="3803300" y="3789125"/>
            <a:ext cx="1091100" cy="28803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Ruluko"/>
                <a:ea typeface="Ruluko"/>
                <a:cs typeface="Ruluko"/>
                <a:sym typeface="Ruluko"/>
              </a:rPr>
              <a:t>Designers</a:t>
            </a:r>
            <a:endParaRPr b="1" i="0" sz="12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300" u="none" cap="none" strike="noStrike">
                <a:solidFill>
                  <a:srgbClr val="000000"/>
                </a:solidFill>
                <a:latin typeface="Ruluko"/>
                <a:ea typeface="Ruluko"/>
                <a:cs typeface="Ruluko"/>
                <a:sym typeface="Ruluko"/>
              </a:rPr>
              <a:t>True potter's wheels, Mesopotamia (Iraq) by 4200–4000 BCE.  </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300" u="none" cap="none" strike="noStrike">
                <a:solidFill>
                  <a:srgbClr val="000000"/>
                </a:solidFill>
                <a:latin typeface="Ruluko"/>
                <a:ea typeface="Ruluko"/>
                <a:cs typeface="Ruluko"/>
                <a:sym typeface="Ruluko"/>
              </a:rPr>
              <a:t>Karl Benz 1885 Car called Benz Motorwagen</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300" u="none" cap="none" strike="noStrike">
                <a:solidFill>
                  <a:srgbClr val="000000"/>
                </a:solidFill>
                <a:latin typeface="Ruluko"/>
                <a:ea typeface="Ruluko"/>
                <a:cs typeface="Ruluko"/>
                <a:sym typeface="Ruluko"/>
              </a:rPr>
              <a:t>Henry Ford</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1345" name="Google Shape;1345;g282707cdc84_0_199"/>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1346" name="Google Shape;1346;g282707cdc84_0_199"/>
          <p:cNvSpPr/>
          <p:nvPr/>
        </p:nvSpPr>
        <p:spPr>
          <a:xfrm>
            <a:off x="179512" y="3789041"/>
            <a:ext cx="3491700" cy="28803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Knowledge</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Ruluko"/>
                <a:ea typeface="Ruluko"/>
                <a:cs typeface="Ruluko"/>
                <a:sym typeface="Ruluko"/>
              </a:rPr>
              <a:t>Pupils will know/ can explain: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B05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That wheels need to be round to rotate and move.</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That for a wheel to move it must be attached to a rotating axle.</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That an axle moves within an axle holder which is fixed to the vehicle or toy.</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That the frame of a vehicle (chassis) needs to be balanced.</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Some real-life items that use wheels.</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5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538CD5"/>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highlight>
                <a:srgbClr val="B7B7B7"/>
              </a:highlight>
              <a:latin typeface="Ruluko"/>
              <a:ea typeface="Ruluko"/>
              <a:cs typeface="Ruluko"/>
              <a:sym typeface="Ruluko"/>
            </a:endParaRPr>
          </a:p>
        </p:txBody>
      </p:sp>
      <p:pic>
        <p:nvPicPr>
          <p:cNvPr id="1347" name="Google Shape;1347;g282707cdc84_0_199"/>
          <p:cNvPicPr preferRelativeResize="0"/>
          <p:nvPr/>
        </p:nvPicPr>
        <p:blipFill rotWithShape="1">
          <a:blip r:embed="rId4">
            <a:alphaModFix/>
          </a:blip>
          <a:srcRect b="0" l="0" r="0" t="0"/>
          <a:stretch/>
        </p:blipFill>
        <p:spPr>
          <a:xfrm>
            <a:off x="6516216" y="188640"/>
            <a:ext cx="1296144" cy="840663"/>
          </a:xfrm>
          <a:prstGeom prst="rect">
            <a:avLst/>
          </a:prstGeom>
          <a:noFill/>
          <a:ln>
            <a:noFill/>
          </a:ln>
        </p:spPr>
      </p:pic>
      <p:sp>
        <p:nvSpPr>
          <p:cNvPr id="1348" name="Google Shape;1348;g282707cdc84_0_199"/>
          <p:cNvSpPr/>
          <p:nvPr/>
        </p:nvSpPr>
        <p:spPr>
          <a:xfrm>
            <a:off x="4961650" y="3789125"/>
            <a:ext cx="4040700" cy="28803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Questions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100" u="none" cap="none" strike="noStrike">
                <a:solidFill>
                  <a:srgbClr val="000000"/>
                </a:solidFill>
                <a:latin typeface="Ruluko"/>
                <a:ea typeface="Ruluko"/>
                <a:cs typeface="Ruluko"/>
                <a:sym typeface="Ruluko"/>
              </a:rPr>
              <a:t>How does a pram / bike move?To what the wheels are attached.</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How the wheels are attached.</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Where the wheels are placed in relation to the shape of the body</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What items do you know that use wheels?</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Where can we find wheels in our school? (You may want to go for a walk to see this.)</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Why do we use wheels?</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100" u="none" cap="none" strike="noStrike">
                <a:solidFill>
                  <a:srgbClr val="000000"/>
                </a:solidFill>
                <a:latin typeface="Ruluko"/>
                <a:ea typeface="Ruluko"/>
                <a:cs typeface="Ruluko"/>
                <a:sym typeface="Ruluko"/>
              </a:rPr>
              <a:t>Look at this car - i has triangle wheels. What is not working?</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How do you know?</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What should it be doing?</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What would you need to change/fix to get it to work?</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100" u="none" cap="none" strike="noStrike">
                <a:solidFill>
                  <a:srgbClr val="000000"/>
                </a:solidFill>
                <a:latin typeface="Ruluko"/>
                <a:ea typeface="Ruluko"/>
                <a:cs typeface="Ruluko"/>
                <a:sym typeface="Ruluko"/>
              </a:rPr>
              <a:t>What is a wheel? Axle? Axle holder?chassis?</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How have car esigns changed  /stayed the same over time? (There is a roof on the modern car; windows all the way around; wing mirrors.) (Wheels and axles; steering wheel; windscreen; lights.)</a:t>
            </a:r>
            <a:endParaRPr b="0" i="0" sz="1050" u="none" cap="none" strike="noStrike">
              <a:solidFill>
                <a:srgbClr val="222222"/>
              </a:solidFill>
              <a:highlight>
                <a:srgbClr val="FFFFFF"/>
              </a:highlight>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br>
              <a:rPr b="0" i="0" lang="en-GB" sz="1200" u="none" cap="none" strike="noStrike">
                <a:solidFill>
                  <a:srgbClr val="000000"/>
                </a:solidFill>
                <a:latin typeface="Arial"/>
                <a:ea typeface="Arial"/>
                <a:cs typeface="Arial"/>
                <a:sym typeface="Arial"/>
              </a:rPr>
            </a:br>
            <a:endParaRPr b="1" i="0" sz="1000" u="none" cap="none" strike="noStrike">
              <a:solidFill>
                <a:srgbClr val="000000"/>
              </a:solidFill>
              <a:latin typeface="Ruluko"/>
              <a:ea typeface="Ruluko"/>
              <a:cs typeface="Ruluko"/>
              <a:sym typeface="Ruluko"/>
            </a:endParaRPr>
          </a:p>
        </p:txBody>
      </p:sp>
      <p:pic>
        <p:nvPicPr>
          <p:cNvPr id="1349" name="Google Shape;1349;g282707cdc84_0_199"/>
          <p:cNvPicPr preferRelativeResize="0"/>
          <p:nvPr/>
        </p:nvPicPr>
        <p:blipFill rotWithShape="1">
          <a:blip r:embed="rId5">
            <a:alphaModFix/>
          </a:blip>
          <a:srcRect b="0" l="0" r="0" t="0"/>
          <a:stretch/>
        </p:blipFill>
        <p:spPr>
          <a:xfrm>
            <a:off x="6047351" y="257873"/>
            <a:ext cx="1734349" cy="722025"/>
          </a:xfrm>
          <a:prstGeom prst="rect">
            <a:avLst/>
          </a:prstGeom>
          <a:noFill/>
          <a:ln>
            <a:noFill/>
          </a:ln>
        </p:spPr>
      </p:pic>
      <p:pic>
        <p:nvPicPr>
          <p:cNvPr id="1350" name="Google Shape;1350;g282707cdc84_0_199"/>
          <p:cNvPicPr preferRelativeResize="0"/>
          <p:nvPr/>
        </p:nvPicPr>
        <p:blipFill rotWithShape="1">
          <a:blip r:embed="rId6">
            <a:alphaModFix/>
          </a:blip>
          <a:srcRect b="0" l="0" r="0" t="0"/>
          <a:stretch/>
        </p:blipFill>
        <p:spPr>
          <a:xfrm>
            <a:off x="232500" y="155300"/>
            <a:ext cx="1091073" cy="840650"/>
          </a:xfrm>
          <a:prstGeom prst="rect">
            <a:avLst/>
          </a:prstGeom>
          <a:noFill/>
          <a:ln>
            <a:noFill/>
          </a:ln>
        </p:spPr>
      </p:pic>
      <p:pic>
        <p:nvPicPr>
          <p:cNvPr id="1351" name="Google Shape;1351;g282707cdc84_0_199"/>
          <p:cNvPicPr preferRelativeResize="0"/>
          <p:nvPr/>
        </p:nvPicPr>
        <p:blipFill rotWithShape="1">
          <a:blip r:embed="rId7">
            <a:alphaModFix/>
          </a:blip>
          <a:srcRect b="0" l="0" r="51790" t="0"/>
          <a:stretch/>
        </p:blipFill>
        <p:spPr>
          <a:xfrm>
            <a:off x="4166400" y="1366275"/>
            <a:ext cx="3931350" cy="1192600"/>
          </a:xfrm>
          <a:prstGeom prst="rect">
            <a:avLst/>
          </a:prstGeom>
          <a:noFill/>
          <a:ln>
            <a:noFill/>
          </a:ln>
        </p:spPr>
      </p:pic>
      <p:pic>
        <p:nvPicPr>
          <p:cNvPr id="1352" name="Google Shape;1352;g282707cdc84_0_199"/>
          <p:cNvPicPr preferRelativeResize="0"/>
          <p:nvPr/>
        </p:nvPicPr>
        <p:blipFill rotWithShape="1">
          <a:blip r:embed="rId7">
            <a:alphaModFix/>
          </a:blip>
          <a:srcRect b="0" l="48738" r="0" t="0"/>
          <a:stretch/>
        </p:blipFill>
        <p:spPr>
          <a:xfrm>
            <a:off x="4187900" y="2384950"/>
            <a:ext cx="3888350" cy="1250050"/>
          </a:xfrm>
          <a:prstGeom prst="rect">
            <a:avLst/>
          </a:prstGeom>
          <a:noFill/>
          <a:ln cap="flat" cmpd="sng" w="9525">
            <a:solidFill>
              <a:schemeClr val="dk2"/>
            </a:solidFill>
            <a:prstDash val="solid"/>
            <a:round/>
            <a:headEnd len="sm" w="sm" type="none"/>
            <a:tailEnd len="sm" w="sm" type="none"/>
          </a:ln>
        </p:spPr>
      </p:pic>
      <p:sp>
        <p:nvSpPr>
          <p:cNvPr id="1353" name="Google Shape;1353;g282707cdc84_0_199"/>
          <p:cNvSpPr txBox="1"/>
          <p:nvPr/>
        </p:nvSpPr>
        <p:spPr>
          <a:xfrm>
            <a:off x="4328350" y="3709075"/>
            <a:ext cx="4156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8" name="Shape 1358"/>
        <p:cNvGrpSpPr/>
        <p:nvPr/>
      </p:nvGrpSpPr>
      <p:grpSpPr>
        <a:xfrm>
          <a:off x="0" y="0"/>
          <a:ext cx="0" cy="0"/>
          <a:chOff x="0" y="0"/>
          <a:chExt cx="0" cy="0"/>
        </a:xfrm>
      </p:grpSpPr>
      <p:sp>
        <p:nvSpPr>
          <p:cNvPr id="1359" name="Google Shape;1359;g248d9d2fd69_0_23"/>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t/>
            </a:r>
            <a:endParaRPr/>
          </a:p>
        </p:txBody>
      </p:sp>
      <p:sp>
        <p:nvSpPr>
          <p:cNvPr id="1360" name="Google Shape;1360;g248d9d2fd69_0_2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640"/>
              </a:spcBef>
              <a:spcAft>
                <a:spcPts val="0"/>
              </a:spcAft>
              <a:buSzPts val="3200"/>
              <a:buNone/>
            </a:pPr>
            <a:r>
              <a:t/>
            </a:r>
            <a:endParaRPr/>
          </a:p>
        </p:txBody>
      </p:sp>
      <p:pic>
        <p:nvPicPr>
          <p:cNvPr id="1361" name="Google Shape;1361;g248d9d2fd69_0_23"/>
          <p:cNvPicPr preferRelativeResize="0"/>
          <p:nvPr/>
        </p:nvPicPr>
        <p:blipFill rotWithShape="1">
          <a:blip r:embed="rId3">
            <a:alphaModFix/>
          </a:blip>
          <a:srcRect b="0" l="0" r="0" t="0"/>
          <a:stretch/>
        </p:blipFill>
        <p:spPr>
          <a:xfrm>
            <a:off x="152400" y="152400"/>
            <a:ext cx="8762999" cy="6191824"/>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5" name="Shape 1365"/>
        <p:cNvGrpSpPr/>
        <p:nvPr/>
      </p:nvGrpSpPr>
      <p:grpSpPr>
        <a:xfrm>
          <a:off x="0" y="0"/>
          <a:ext cx="0" cy="0"/>
          <a:chOff x="0" y="0"/>
          <a:chExt cx="0" cy="0"/>
        </a:xfrm>
      </p:grpSpPr>
      <p:sp>
        <p:nvSpPr>
          <p:cNvPr id="1366" name="Google Shape;1366;g248d9d2fd69_0_12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900"/>
              <a:buFont typeface="Arial"/>
              <a:buNone/>
            </a:pPr>
            <a:r>
              <a:rPr b="1" lang="en-GB" sz="3200">
                <a:latin typeface="Ruluko"/>
                <a:ea typeface="Ruluko"/>
                <a:cs typeface="Ruluko"/>
                <a:sym typeface="Ruluko"/>
              </a:rPr>
              <a:t>Year 1 ; Summer 2</a:t>
            </a:r>
            <a:endParaRPr b="1" sz="3200">
              <a:latin typeface="Ruluko"/>
              <a:ea typeface="Ruluko"/>
              <a:cs typeface="Ruluko"/>
              <a:sym typeface="Ruluko"/>
            </a:endParaRPr>
          </a:p>
          <a:p>
            <a:pPr indent="0" lvl="0" marL="0" rtl="0" algn="ctr">
              <a:lnSpc>
                <a:spcPct val="100000"/>
              </a:lnSpc>
              <a:spcBef>
                <a:spcPts val="0"/>
              </a:spcBef>
              <a:spcAft>
                <a:spcPts val="0"/>
              </a:spcAft>
              <a:buClr>
                <a:schemeClr val="dk1"/>
              </a:buClr>
              <a:buSzPts val="1900"/>
              <a:buFont typeface="Arial"/>
              <a:buNone/>
            </a:pPr>
            <a:r>
              <a:rPr b="1" lang="en-GB" sz="3200">
                <a:latin typeface="Arial"/>
                <a:ea typeface="Arial"/>
                <a:cs typeface="Arial"/>
                <a:sym typeface="Arial"/>
              </a:rPr>
              <a:t>Wheels and Axles</a:t>
            </a:r>
            <a:endParaRPr b="1" sz="3200">
              <a:latin typeface="Ruluko"/>
              <a:ea typeface="Ruluko"/>
              <a:cs typeface="Ruluko"/>
              <a:sym typeface="Ruluko"/>
            </a:endParaRPr>
          </a:p>
        </p:txBody>
      </p:sp>
      <p:sp>
        <p:nvSpPr>
          <p:cNvPr id="1367" name="Google Shape;1367;g248d9d2fd69_0_125"/>
          <p:cNvSpPr/>
          <p:nvPr/>
        </p:nvSpPr>
        <p:spPr>
          <a:xfrm>
            <a:off x="457194" y="1199034"/>
            <a:ext cx="4572000" cy="4247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Unit 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Pupils who are secure will be able to:</a:t>
            </a:r>
            <a:endParaRPr b="1" i="0" sz="1800" u="sng" cap="none" strike="noStrike">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Explain that wheels move because they are attached to an axle.</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Recognise that wheels and axles are used in everyday life, not just in cars.</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Identify and explain vehicle design flaws using the correct vocabulary.</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Design a vehicle that includes functioning wheels, axles and axle holders.</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Make a moving vehicle with working wheels and axles.</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Explain what must be changed if there are any operational issues.</a:t>
            </a:r>
            <a:endParaRPr b="0" i="0" sz="1800" u="none" cap="none" strike="noStrike">
              <a:solidFill>
                <a:srgbClr val="222222"/>
              </a:solidFill>
              <a:highlight>
                <a:srgbClr val="FFFFFF"/>
              </a:highlight>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750"/>
              <a:buFont typeface="Arial"/>
              <a:buNone/>
            </a:pPr>
            <a:r>
              <a:t/>
            </a:r>
            <a:endParaRPr b="0" i="0" sz="1750" u="none" cap="none" strike="noStrike">
              <a:solidFill>
                <a:srgbClr val="222222"/>
              </a:solidFill>
              <a:highlight>
                <a:srgbClr val="FFFFFF"/>
              </a:highlight>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1350"/>
              <a:buFont typeface="Arial"/>
              <a:buNone/>
            </a:pPr>
            <a:r>
              <a:t/>
            </a:r>
            <a:endParaRPr b="0" i="0" sz="1350" u="none" cap="none" strike="noStrike">
              <a:solidFill>
                <a:srgbClr val="222222"/>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p:txBody>
      </p:sp>
      <p:pic>
        <p:nvPicPr>
          <p:cNvPr id="1368" name="Google Shape;1368;g248d9d2fd69_0_125"/>
          <p:cNvPicPr preferRelativeResize="0"/>
          <p:nvPr/>
        </p:nvPicPr>
        <p:blipFill rotWithShape="1">
          <a:blip r:embed="rId3">
            <a:alphaModFix/>
          </a:blip>
          <a:srcRect b="0" l="0" r="0" t="0"/>
          <a:stretch/>
        </p:blipFill>
        <p:spPr>
          <a:xfrm>
            <a:off x="5734044" y="1417638"/>
            <a:ext cx="1810443" cy="5135563"/>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2" name="Shape 1372"/>
        <p:cNvGrpSpPr/>
        <p:nvPr/>
      </p:nvGrpSpPr>
      <p:grpSpPr>
        <a:xfrm>
          <a:off x="0" y="0"/>
          <a:ext cx="0" cy="0"/>
          <a:chOff x="0" y="0"/>
          <a:chExt cx="0" cy="0"/>
        </a:xfrm>
      </p:grpSpPr>
      <p:sp>
        <p:nvSpPr>
          <p:cNvPr id="1373" name="Google Shape;1373;g3b8fb320046_0_55"/>
          <p:cNvSpPr txBox="1"/>
          <p:nvPr/>
        </p:nvSpPr>
        <p:spPr>
          <a:xfrm>
            <a:off x="1655424" y="281675"/>
            <a:ext cx="4447500" cy="654600"/>
          </a:xfrm>
          <a:prstGeom prst="rect">
            <a:avLst/>
          </a:prstGeom>
          <a:noFill/>
          <a:ln>
            <a:noFill/>
          </a:ln>
        </p:spPr>
        <p:txBody>
          <a:bodyPr anchorCtr="0" anchor="ctr" bIns="80225" lIns="80225" spcFirstLastPara="1" rIns="80225" wrap="square" tIns="80225">
            <a:noAutofit/>
          </a:bodyPr>
          <a:lstStyle/>
          <a:p>
            <a:pPr indent="0" lvl="0" marL="0" marR="0" rtl="0" algn="ctr">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Year 1 ; Summer 2</a:t>
            </a:r>
            <a:endParaRPr b="1" i="0" sz="1900" u="none" cap="none" strike="noStrike">
              <a:solidFill>
                <a:srgbClr val="000000"/>
              </a:solidFill>
              <a:latin typeface="Ruluko"/>
              <a:ea typeface="Ruluko"/>
              <a:cs typeface="Ruluko"/>
              <a:sym typeface="Ruluko"/>
            </a:endParaRPr>
          </a:p>
          <a:p>
            <a:pPr indent="0" lvl="0" marL="0" marR="0" rtl="0" algn="ctr">
              <a:lnSpc>
                <a:spcPct val="100000"/>
              </a:lnSpc>
              <a:spcBef>
                <a:spcPts val="0"/>
              </a:spcBef>
              <a:spcAft>
                <a:spcPts val="0"/>
              </a:spcAft>
              <a:buClr>
                <a:srgbClr val="000000"/>
              </a:buClr>
              <a:buSzPts val="1900"/>
              <a:buFont typeface="Arial"/>
              <a:buNone/>
            </a:pPr>
            <a:r>
              <a:rPr b="1" lang="en-GB" sz="1900">
                <a:latin typeface="Ruluko"/>
                <a:ea typeface="Ruluko"/>
                <a:cs typeface="Ruluko"/>
                <a:sym typeface="Ruluko"/>
              </a:rPr>
              <a:t>Wheels and Axles: Pull Along Toy</a:t>
            </a:r>
            <a:endParaRPr b="1" sz="1900">
              <a:latin typeface="Ruluko"/>
              <a:ea typeface="Ruluko"/>
              <a:cs typeface="Ruluko"/>
              <a:sym typeface="Ruluko"/>
            </a:endParaRPr>
          </a:p>
          <a:p>
            <a:pPr indent="0" lvl="0" marL="0" marR="0" rtl="0" algn="ctr">
              <a:lnSpc>
                <a:spcPct val="100000"/>
              </a:lnSpc>
              <a:spcBef>
                <a:spcPts val="0"/>
              </a:spcBef>
              <a:spcAft>
                <a:spcPts val="0"/>
              </a:spcAft>
              <a:buClr>
                <a:srgbClr val="000000"/>
              </a:buClr>
              <a:buSzPts val="1900"/>
              <a:buFont typeface="Arial"/>
              <a:buNone/>
            </a:pPr>
            <a:r>
              <a:t/>
            </a:r>
            <a:endParaRPr b="1" i="0" sz="1200" u="none" cap="none" strike="noStrike">
              <a:solidFill>
                <a:srgbClr val="000000"/>
              </a:solidFill>
              <a:latin typeface="Ruluko"/>
              <a:ea typeface="Ruluko"/>
              <a:cs typeface="Ruluko"/>
              <a:sym typeface="Ruluko"/>
            </a:endParaRPr>
          </a:p>
        </p:txBody>
      </p:sp>
      <p:sp>
        <p:nvSpPr>
          <p:cNvPr id="1374" name="Google Shape;1374;g3b8fb320046_0_55"/>
          <p:cNvSpPr/>
          <p:nvPr/>
        </p:nvSpPr>
        <p:spPr>
          <a:xfrm>
            <a:off x="179512" y="1082568"/>
            <a:ext cx="3491700" cy="26265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Skills</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Pupils can / will: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97480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974806"/>
                </a:solidFill>
                <a:latin typeface="Calibri"/>
                <a:ea typeface="Calibri"/>
                <a:cs typeface="Calibri"/>
                <a:sym typeface="Calibri"/>
              </a:rPr>
              <a:t>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1375" name="Google Shape;1375;g3b8fb320046_0_55"/>
          <p:cNvSpPr/>
          <p:nvPr/>
        </p:nvSpPr>
        <p:spPr>
          <a:xfrm>
            <a:off x="3803300" y="1063650"/>
            <a:ext cx="5199000" cy="2626500"/>
          </a:xfrm>
          <a:prstGeom prst="rect">
            <a:avLst/>
          </a:prstGeom>
          <a:no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Vocabulary</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1376" name="Google Shape;1376;g3b8fb320046_0_55"/>
          <p:cNvSpPr/>
          <p:nvPr/>
        </p:nvSpPr>
        <p:spPr>
          <a:xfrm>
            <a:off x="3803300" y="3789125"/>
            <a:ext cx="1091100" cy="28803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Ruluko"/>
                <a:ea typeface="Ruluko"/>
                <a:cs typeface="Ruluko"/>
                <a:sym typeface="Ruluko"/>
              </a:rPr>
              <a:t>Designers</a:t>
            </a:r>
            <a:endParaRPr b="1" i="0" sz="12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300" u="none" cap="none" strike="noStrike">
                <a:solidFill>
                  <a:srgbClr val="000000"/>
                </a:solidFill>
                <a:latin typeface="Ruluko"/>
                <a:ea typeface="Ruluko"/>
                <a:cs typeface="Ruluko"/>
                <a:sym typeface="Ruluko"/>
              </a:rPr>
              <a:t>True potter's wheels, Mesopotamia (Iraq) by 4200–4000 BCE.  </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300" u="none" cap="none" strike="noStrike">
                <a:solidFill>
                  <a:srgbClr val="000000"/>
                </a:solidFill>
                <a:latin typeface="Ruluko"/>
                <a:ea typeface="Ruluko"/>
                <a:cs typeface="Ruluko"/>
                <a:sym typeface="Ruluko"/>
              </a:rPr>
              <a:t>Karl Benz 1885 Car called Benz Motorwagen</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300" u="none" cap="none" strike="noStrike">
                <a:solidFill>
                  <a:srgbClr val="000000"/>
                </a:solidFill>
                <a:latin typeface="Ruluko"/>
                <a:ea typeface="Ruluko"/>
                <a:cs typeface="Ruluko"/>
                <a:sym typeface="Ruluko"/>
              </a:rPr>
              <a:t>Henry Ford</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1377" name="Google Shape;1377;g3b8fb320046_0_55"/>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1378" name="Google Shape;1378;g3b8fb320046_0_55"/>
          <p:cNvSpPr/>
          <p:nvPr/>
        </p:nvSpPr>
        <p:spPr>
          <a:xfrm>
            <a:off x="179512" y="3789041"/>
            <a:ext cx="3491700" cy="28803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Knowledge</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Ruluko"/>
                <a:ea typeface="Ruluko"/>
                <a:cs typeface="Ruluko"/>
                <a:sym typeface="Ruluko"/>
              </a:rPr>
              <a:t>Pupils will know/ can explain: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B05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5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538CD5"/>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highlight>
                <a:srgbClr val="B7B7B7"/>
              </a:highlight>
              <a:latin typeface="Ruluko"/>
              <a:ea typeface="Ruluko"/>
              <a:cs typeface="Ruluko"/>
              <a:sym typeface="Ruluko"/>
            </a:endParaRPr>
          </a:p>
        </p:txBody>
      </p:sp>
      <p:pic>
        <p:nvPicPr>
          <p:cNvPr id="1379" name="Google Shape;1379;g3b8fb320046_0_55"/>
          <p:cNvPicPr preferRelativeResize="0"/>
          <p:nvPr/>
        </p:nvPicPr>
        <p:blipFill rotWithShape="1">
          <a:blip r:embed="rId4">
            <a:alphaModFix/>
          </a:blip>
          <a:srcRect b="0" l="0" r="0" t="0"/>
          <a:stretch/>
        </p:blipFill>
        <p:spPr>
          <a:xfrm>
            <a:off x="6516216" y="188640"/>
            <a:ext cx="1296144" cy="840663"/>
          </a:xfrm>
          <a:prstGeom prst="rect">
            <a:avLst/>
          </a:prstGeom>
          <a:noFill/>
          <a:ln>
            <a:noFill/>
          </a:ln>
        </p:spPr>
      </p:pic>
      <p:sp>
        <p:nvSpPr>
          <p:cNvPr id="1380" name="Google Shape;1380;g3b8fb320046_0_55"/>
          <p:cNvSpPr/>
          <p:nvPr/>
        </p:nvSpPr>
        <p:spPr>
          <a:xfrm>
            <a:off x="4961650" y="3789125"/>
            <a:ext cx="4040700" cy="28803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Questions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100" u="none" cap="none" strike="noStrike">
                <a:solidFill>
                  <a:srgbClr val="000000"/>
                </a:solidFill>
                <a:latin typeface="Ruluko"/>
                <a:ea typeface="Ruluko"/>
                <a:cs typeface="Ruluko"/>
                <a:sym typeface="Ruluko"/>
              </a:rPr>
              <a:t>How does a pram / bike move?To what the wheels are attached.</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How the wheels are attached.</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Where the wheels are placed in relation to the shape of the body</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What items do you know that use wheels?</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Where can we find wheels in our school? (You may want to go for a walk to see this.)</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Why do we use wheels?</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100" u="none" cap="none" strike="noStrike">
                <a:solidFill>
                  <a:srgbClr val="000000"/>
                </a:solidFill>
                <a:latin typeface="Ruluko"/>
                <a:ea typeface="Ruluko"/>
                <a:cs typeface="Ruluko"/>
                <a:sym typeface="Ruluko"/>
              </a:rPr>
              <a:t>Look at this car - i has triangle wheels. What is not working?</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How do you know?</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What should it be doing?</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What would you need to change/fix to get it to work?</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100" u="none" cap="none" strike="noStrike">
                <a:solidFill>
                  <a:srgbClr val="000000"/>
                </a:solidFill>
                <a:latin typeface="Ruluko"/>
                <a:ea typeface="Ruluko"/>
                <a:cs typeface="Ruluko"/>
                <a:sym typeface="Ruluko"/>
              </a:rPr>
              <a:t>What is a wheel? Axle? Axle holder?chassis?</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How have car esigns changed  /stayed the same over time? (There is a roof on the modern car; windows all the way around; wing mirrors.) (Wheels and axles; steering wheel; windscreen; lights.)</a:t>
            </a:r>
            <a:endParaRPr b="0" i="0" sz="1050" u="none" cap="none" strike="noStrike">
              <a:solidFill>
                <a:srgbClr val="222222"/>
              </a:solidFill>
              <a:highlight>
                <a:srgbClr val="FFFFFF"/>
              </a:highlight>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br>
              <a:rPr b="0" i="0" lang="en-GB" sz="1200" u="none" cap="none" strike="noStrike">
                <a:solidFill>
                  <a:srgbClr val="000000"/>
                </a:solidFill>
                <a:latin typeface="Arial"/>
                <a:ea typeface="Arial"/>
                <a:cs typeface="Arial"/>
                <a:sym typeface="Arial"/>
              </a:rPr>
            </a:br>
            <a:endParaRPr b="1" i="0" sz="1000" u="none" cap="none" strike="noStrike">
              <a:solidFill>
                <a:srgbClr val="000000"/>
              </a:solidFill>
              <a:latin typeface="Ruluko"/>
              <a:ea typeface="Ruluko"/>
              <a:cs typeface="Ruluko"/>
              <a:sym typeface="Ruluko"/>
            </a:endParaRPr>
          </a:p>
        </p:txBody>
      </p:sp>
      <p:pic>
        <p:nvPicPr>
          <p:cNvPr id="1381" name="Google Shape;1381;g3b8fb320046_0_55"/>
          <p:cNvPicPr preferRelativeResize="0"/>
          <p:nvPr/>
        </p:nvPicPr>
        <p:blipFill rotWithShape="1">
          <a:blip r:embed="rId5">
            <a:alphaModFix/>
          </a:blip>
          <a:srcRect b="0" l="0" r="0" t="0"/>
          <a:stretch/>
        </p:blipFill>
        <p:spPr>
          <a:xfrm>
            <a:off x="6047351" y="257873"/>
            <a:ext cx="1734349" cy="722025"/>
          </a:xfrm>
          <a:prstGeom prst="rect">
            <a:avLst/>
          </a:prstGeom>
          <a:noFill/>
          <a:ln>
            <a:noFill/>
          </a:ln>
        </p:spPr>
      </p:pic>
      <p:pic>
        <p:nvPicPr>
          <p:cNvPr id="1382" name="Google Shape;1382;g3b8fb320046_0_55"/>
          <p:cNvPicPr preferRelativeResize="0"/>
          <p:nvPr/>
        </p:nvPicPr>
        <p:blipFill rotWithShape="1">
          <a:blip r:embed="rId6">
            <a:alphaModFix/>
          </a:blip>
          <a:srcRect b="0" l="0" r="0" t="0"/>
          <a:stretch/>
        </p:blipFill>
        <p:spPr>
          <a:xfrm>
            <a:off x="232500" y="155300"/>
            <a:ext cx="1091073" cy="840650"/>
          </a:xfrm>
          <a:prstGeom prst="rect">
            <a:avLst/>
          </a:prstGeom>
          <a:noFill/>
          <a:ln>
            <a:noFill/>
          </a:ln>
        </p:spPr>
      </p:pic>
      <p:sp>
        <p:nvSpPr>
          <p:cNvPr id="1383" name="Google Shape;1383;g3b8fb320046_0_55"/>
          <p:cNvSpPr txBox="1"/>
          <p:nvPr/>
        </p:nvSpPr>
        <p:spPr>
          <a:xfrm>
            <a:off x="4328350" y="3709075"/>
            <a:ext cx="4156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pic>
        <p:nvPicPr>
          <p:cNvPr id="1384" name="Google Shape;1384;g3b8fb320046_0_55"/>
          <p:cNvPicPr preferRelativeResize="0"/>
          <p:nvPr/>
        </p:nvPicPr>
        <p:blipFill>
          <a:blip r:embed="rId7">
            <a:alphaModFix/>
          </a:blip>
          <a:stretch>
            <a:fillRect/>
          </a:stretch>
        </p:blipFill>
        <p:spPr>
          <a:xfrm>
            <a:off x="3894675" y="1454800"/>
            <a:ext cx="4955400" cy="18288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g3e2c2f34d7a_1_110"/>
          <p:cNvSpPr txBox="1"/>
          <p:nvPr/>
        </p:nvSpPr>
        <p:spPr>
          <a:xfrm>
            <a:off x="3019003" y="190850"/>
            <a:ext cx="3791400" cy="453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750">
                <a:solidFill>
                  <a:schemeClr val="dk1"/>
                </a:solidFill>
                <a:highlight>
                  <a:srgbClr val="F0F6FA"/>
                </a:highlight>
                <a:uFill>
                  <a:noFill/>
                </a:uFill>
                <a:hlinkClick r:id="rId3">
                  <a:extLst>
                    <a:ext uri="{A12FA001-AC4F-418D-AE19-62706E023703}">
                      <ahyp:hlinkClr val="tx"/>
                    </a:ext>
                  </a:extLst>
                </a:hlinkClick>
              </a:rPr>
              <a:t>Transition from EYFS to KS1</a:t>
            </a:r>
            <a:endParaRPr sz="2100">
              <a:solidFill>
                <a:schemeClr val="dk1"/>
              </a:solidFill>
            </a:endParaRPr>
          </a:p>
        </p:txBody>
      </p:sp>
      <p:pic>
        <p:nvPicPr>
          <p:cNvPr id="194" name="Google Shape;194;g3e2c2f34d7a_1_110"/>
          <p:cNvPicPr preferRelativeResize="0"/>
          <p:nvPr/>
        </p:nvPicPr>
        <p:blipFill>
          <a:blip r:embed="rId4">
            <a:alphaModFix/>
          </a:blip>
          <a:stretch>
            <a:fillRect/>
          </a:stretch>
        </p:blipFill>
        <p:spPr>
          <a:xfrm>
            <a:off x="152400" y="797150"/>
            <a:ext cx="8850825" cy="5301725"/>
          </a:xfrm>
          <a:prstGeom prst="rect">
            <a:avLst/>
          </a:prstGeom>
          <a:no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9" name="Shape 1389"/>
        <p:cNvGrpSpPr/>
        <p:nvPr/>
      </p:nvGrpSpPr>
      <p:grpSpPr>
        <a:xfrm>
          <a:off x="0" y="0"/>
          <a:ext cx="0" cy="0"/>
          <a:chOff x="0" y="0"/>
          <a:chExt cx="0" cy="0"/>
        </a:xfrm>
      </p:grpSpPr>
      <p:pic>
        <p:nvPicPr>
          <p:cNvPr id="1390" name="Google Shape;1390;g3b8fb320046_0_79"/>
          <p:cNvPicPr preferRelativeResize="0"/>
          <p:nvPr/>
        </p:nvPicPr>
        <p:blipFill>
          <a:blip r:embed="rId3">
            <a:alphaModFix/>
          </a:blip>
          <a:stretch>
            <a:fillRect/>
          </a:stretch>
        </p:blipFill>
        <p:spPr>
          <a:xfrm>
            <a:off x="152400" y="152400"/>
            <a:ext cx="8854025" cy="6345775"/>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4" name="Shape 1394"/>
        <p:cNvGrpSpPr/>
        <p:nvPr/>
      </p:nvGrpSpPr>
      <p:grpSpPr>
        <a:xfrm>
          <a:off x="0" y="0"/>
          <a:ext cx="0" cy="0"/>
          <a:chOff x="0" y="0"/>
          <a:chExt cx="0" cy="0"/>
        </a:xfrm>
      </p:grpSpPr>
      <p:sp>
        <p:nvSpPr>
          <p:cNvPr id="1395" name="Google Shape;1395;g3b8fb320046_0_7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900"/>
              <a:buFont typeface="Arial"/>
              <a:buNone/>
            </a:pPr>
            <a:r>
              <a:rPr b="1" lang="en-GB" sz="3200">
                <a:latin typeface="Ruluko"/>
                <a:ea typeface="Ruluko"/>
                <a:cs typeface="Ruluko"/>
                <a:sym typeface="Ruluko"/>
              </a:rPr>
              <a:t>Year 1 ; Summer 2</a:t>
            </a:r>
            <a:endParaRPr b="1" sz="3200">
              <a:latin typeface="Ruluko"/>
              <a:ea typeface="Ruluko"/>
              <a:cs typeface="Ruluko"/>
              <a:sym typeface="Ruluko"/>
            </a:endParaRPr>
          </a:p>
          <a:p>
            <a:pPr indent="0" lvl="0" marL="0" rtl="0" algn="ctr">
              <a:lnSpc>
                <a:spcPct val="100000"/>
              </a:lnSpc>
              <a:spcBef>
                <a:spcPts val="0"/>
              </a:spcBef>
              <a:spcAft>
                <a:spcPts val="0"/>
              </a:spcAft>
              <a:buClr>
                <a:schemeClr val="dk1"/>
              </a:buClr>
              <a:buSzPts val="1900"/>
              <a:buFont typeface="Arial"/>
              <a:buNone/>
            </a:pPr>
            <a:r>
              <a:rPr b="1" lang="en-GB" sz="3200">
                <a:latin typeface="Arial"/>
                <a:ea typeface="Arial"/>
                <a:cs typeface="Arial"/>
                <a:sym typeface="Arial"/>
              </a:rPr>
              <a:t>Wheels and Axles: Pull Along Toy</a:t>
            </a:r>
            <a:endParaRPr b="1" sz="3200">
              <a:latin typeface="Ruluko"/>
              <a:ea typeface="Ruluko"/>
              <a:cs typeface="Ruluko"/>
              <a:sym typeface="Ruluko"/>
            </a:endParaRPr>
          </a:p>
        </p:txBody>
      </p:sp>
      <p:sp>
        <p:nvSpPr>
          <p:cNvPr id="1396" name="Google Shape;1396;g3b8fb320046_0_71"/>
          <p:cNvSpPr/>
          <p:nvPr/>
        </p:nvSpPr>
        <p:spPr>
          <a:xfrm>
            <a:off x="457194" y="1199034"/>
            <a:ext cx="4572000" cy="4247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Unit 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Pupils who are secure will be able to:</a:t>
            </a:r>
            <a:endParaRPr b="1" i="0" sz="1800" u="sng" cap="none" strike="noStrike">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350">
                <a:solidFill>
                  <a:srgbClr val="222222"/>
                </a:solidFill>
                <a:highlight>
                  <a:srgbClr val="FFFFFF"/>
                </a:highlight>
              </a:rPr>
              <a:t>Pupils who are secure will be able to:</a:t>
            </a:r>
            <a:endParaRPr sz="1350">
              <a:solidFill>
                <a:srgbClr val="222222"/>
              </a:solidFill>
              <a:highlight>
                <a:srgbClr val="FFFFFF"/>
              </a:highlight>
            </a:endParaRPr>
          </a:p>
          <a:p>
            <a:pPr indent="-228600" lvl="0" marL="457200" rtl="0" algn="l">
              <a:lnSpc>
                <a:spcPct val="115000"/>
              </a:lnSpc>
              <a:spcBef>
                <a:spcPts val="0"/>
              </a:spcBef>
              <a:spcAft>
                <a:spcPts val="0"/>
              </a:spcAft>
              <a:buClr>
                <a:srgbClr val="222222"/>
              </a:buClr>
              <a:buSzPts val="1350"/>
              <a:buNone/>
            </a:pPr>
            <a:r>
              <a:rPr lang="en-GB" sz="1350">
                <a:solidFill>
                  <a:srgbClr val="222222"/>
                </a:solidFill>
                <a:highlight>
                  <a:srgbClr val="FFFFFF"/>
                </a:highlight>
              </a:rPr>
              <a:t>Choose and use the most suitable tool for cutting out different shapes accurately.</a:t>
            </a:r>
            <a:endParaRPr sz="1350">
              <a:solidFill>
                <a:srgbClr val="222222"/>
              </a:solidFill>
              <a:highlight>
                <a:srgbClr val="FFFFFF"/>
              </a:highlight>
            </a:endParaRPr>
          </a:p>
          <a:p>
            <a:pPr indent="-228600" lvl="0" marL="457200" rtl="0" algn="l">
              <a:lnSpc>
                <a:spcPct val="115000"/>
              </a:lnSpc>
              <a:spcBef>
                <a:spcPts val="0"/>
              </a:spcBef>
              <a:spcAft>
                <a:spcPts val="0"/>
              </a:spcAft>
              <a:buClr>
                <a:srgbClr val="222222"/>
              </a:buClr>
              <a:buSzPts val="1350"/>
              <a:buNone/>
            </a:pPr>
            <a:r>
              <a:rPr lang="en-GB" sz="1350">
                <a:solidFill>
                  <a:srgbClr val="222222"/>
                </a:solidFill>
                <a:highlight>
                  <a:srgbClr val="FFFFFF"/>
                </a:highlight>
              </a:rPr>
              <a:t>Test and compare wheels of different shapes, thicknesses and smoothness.</a:t>
            </a:r>
            <a:endParaRPr sz="1350">
              <a:solidFill>
                <a:srgbClr val="222222"/>
              </a:solidFill>
              <a:highlight>
                <a:srgbClr val="FFFFFF"/>
              </a:highlight>
            </a:endParaRPr>
          </a:p>
          <a:p>
            <a:pPr indent="-228600" lvl="0" marL="457200" rtl="0" algn="l">
              <a:lnSpc>
                <a:spcPct val="115000"/>
              </a:lnSpc>
              <a:spcBef>
                <a:spcPts val="0"/>
              </a:spcBef>
              <a:spcAft>
                <a:spcPts val="0"/>
              </a:spcAft>
              <a:buClr>
                <a:srgbClr val="222222"/>
              </a:buClr>
              <a:buSzPts val="1350"/>
              <a:buNone/>
            </a:pPr>
            <a:r>
              <a:rPr lang="en-GB" sz="1350">
                <a:solidFill>
                  <a:srgbClr val="222222"/>
                </a:solidFill>
                <a:highlight>
                  <a:srgbClr val="FFFFFF"/>
                </a:highlight>
              </a:rPr>
              <a:t>Estimate the middle of a circle.</a:t>
            </a:r>
            <a:endParaRPr sz="1350">
              <a:solidFill>
                <a:srgbClr val="222222"/>
              </a:solidFill>
              <a:highlight>
                <a:srgbClr val="FFFFFF"/>
              </a:highlight>
            </a:endParaRPr>
          </a:p>
          <a:p>
            <a:pPr indent="-228600" lvl="0" marL="457200" rtl="0" algn="l">
              <a:lnSpc>
                <a:spcPct val="115000"/>
              </a:lnSpc>
              <a:spcBef>
                <a:spcPts val="0"/>
              </a:spcBef>
              <a:spcAft>
                <a:spcPts val="0"/>
              </a:spcAft>
              <a:buClr>
                <a:srgbClr val="222222"/>
              </a:buClr>
              <a:buSzPts val="1350"/>
              <a:buNone/>
            </a:pPr>
            <a:r>
              <a:rPr lang="en-GB" sz="1350">
                <a:solidFill>
                  <a:srgbClr val="222222"/>
                </a:solidFill>
                <a:highlight>
                  <a:srgbClr val="FFFFFF"/>
                </a:highlight>
              </a:rPr>
              <a:t>Design, draw and label a product that uses a simple mechanism.</a:t>
            </a:r>
            <a:endParaRPr sz="1350">
              <a:solidFill>
                <a:srgbClr val="222222"/>
              </a:solidFill>
              <a:highlight>
                <a:srgbClr val="FFFFFF"/>
              </a:highlight>
            </a:endParaRPr>
          </a:p>
          <a:p>
            <a:pPr indent="-228600" lvl="0" marL="457200" rtl="0" algn="l">
              <a:lnSpc>
                <a:spcPct val="115000"/>
              </a:lnSpc>
              <a:spcBef>
                <a:spcPts val="0"/>
              </a:spcBef>
              <a:spcAft>
                <a:spcPts val="0"/>
              </a:spcAft>
              <a:buClr>
                <a:srgbClr val="222222"/>
              </a:buClr>
              <a:buSzPts val="1350"/>
              <a:buNone/>
            </a:pPr>
            <a:r>
              <a:rPr lang="en-GB" sz="1350">
                <a:solidFill>
                  <a:srgbClr val="222222"/>
                </a:solidFill>
                <a:highlight>
                  <a:srgbClr val="FFFFFF"/>
                </a:highlight>
              </a:rPr>
              <a:t>Identify the needs of the user.</a:t>
            </a:r>
            <a:endParaRPr sz="1350">
              <a:solidFill>
                <a:srgbClr val="222222"/>
              </a:solidFill>
              <a:highlight>
                <a:srgbClr val="FFFFFF"/>
              </a:highlight>
            </a:endParaRPr>
          </a:p>
          <a:p>
            <a:pPr indent="-228600" lvl="0" marL="457200" rtl="0" algn="l">
              <a:lnSpc>
                <a:spcPct val="115000"/>
              </a:lnSpc>
              <a:spcBef>
                <a:spcPts val="0"/>
              </a:spcBef>
              <a:spcAft>
                <a:spcPts val="0"/>
              </a:spcAft>
              <a:buClr>
                <a:srgbClr val="222222"/>
              </a:buClr>
              <a:buSzPts val="1350"/>
              <a:buNone/>
            </a:pPr>
            <a:r>
              <a:rPr lang="en-GB" sz="1350">
                <a:solidFill>
                  <a:srgbClr val="222222"/>
                </a:solidFill>
                <a:highlight>
                  <a:srgbClr val="FFFFFF"/>
                </a:highlight>
              </a:rPr>
              <a:t>Make and finish a simple pull-along toy.</a:t>
            </a:r>
            <a:endParaRPr sz="1350">
              <a:solidFill>
                <a:srgbClr val="222222"/>
              </a:solidFill>
              <a:highlight>
                <a:srgbClr val="FFFFFF"/>
              </a:highlight>
            </a:endParaRPr>
          </a:p>
          <a:p>
            <a:pPr indent="-228600" lvl="0" marL="457200" rtl="0" algn="l">
              <a:lnSpc>
                <a:spcPct val="115000"/>
              </a:lnSpc>
              <a:spcBef>
                <a:spcPts val="0"/>
              </a:spcBef>
              <a:spcAft>
                <a:spcPts val="0"/>
              </a:spcAft>
              <a:buClr>
                <a:srgbClr val="222222"/>
              </a:buClr>
              <a:buSzPts val="1350"/>
              <a:buNone/>
            </a:pPr>
            <a:r>
              <a:rPr lang="en-GB" sz="1350">
                <a:solidFill>
                  <a:srgbClr val="222222"/>
                </a:solidFill>
                <a:highlight>
                  <a:srgbClr val="FFFFFF"/>
                </a:highlight>
              </a:rPr>
              <a:t>Evaluate a product against simple design criteria and provide feedback. </a:t>
            </a:r>
            <a:endParaRPr sz="1350">
              <a:solidFill>
                <a:srgbClr val="222222"/>
              </a:solidFill>
              <a:highlight>
                <a:srgbClr val="FFFFFF"/>
              </a:highlight>
            </a:endParaRPr>
          </a:p>
          <a:p>
            <a:pPr indent="-228600" lvl="0" marL="457200" marR="0" rtl="0" algn="l">
              <a:lnSpc>
                <a:spcPct val="115000"/>
              </a:lnSpc>
              <a:spcBef>
                <a:spcPts val="0"/>
              </a:spcBef>
              <a:spcAft>
                <a:spcPts val="0"/>
              </a:spcAft>
              <a:buClr>
                <a:srgbClr val="222222"/>
              </a:buClr>
              <a:buSzPts val="1800"/>
              <a:buFont typeface="Calibri"/>
              <a:buNone/>
            </a:pPr>
            <a:r>
              <a:t/>
            </a:r>
            <a:endParaRPr sz="1800">
              <a:solidFill>
                <a:srgbClr val="222222"/>
              </a:solidFill>
              <a:highlight>
                <a:srgbClr val="FFFFFF"/>
              </a:highlight>
              <a:latin typeface="Calibri"/>
              <a:ea typeface="Calibri"/>
              <a:cs typeface="Calibri"/>
              <a:sym typeface="Calibri"/>
            </a:endParaRPr>
          </a:p>
        </p:txBody>
      </p:sp>
      <p:pic>
        <p:nvPicPr>
          <p:cNvPr id="1397" name="Google Shape;1397;g3b8fb320046_0_71"/>
          <p:cNvPicPr preferRelativeResize="0"/>
          <p:nvPr/>
        </p:nvPicPr>
        <p:blipFill>
          <a:blip r:embed="rId3">
            <a:alphaModFix/>
          </a:blip>
          <a:stretch>
            <a:fillRect/>
          </a:stretch>
        </p:blipFill>
        <p:spPr>
          <a:xfrm>
            <a:off x="5763669" y="1417638"/>
            <a:ext cx="2019300" cy="3705225"/>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1" name="Shape 1401"/>
        <p:cNvGrpSpPr/>
        <p:nvPr/>
      </p:nvGrpSpPr>
      <p:grpSpPr>
        <a:xfrm>
          <a:off x="0" y="0"/>
          <a:ext cx="0" cy="0"/>
          <a:chOff x="0" y="0"/>
          <a:chExt cx="0" cy="0"/>
        </a:xfrm>
      </p:grpSpPr>
      <p:sp>
        <p:nvSpPr>
          <p:cNvPr id="1402" name="Google Shape;1402;g39c7c7be935_0_65"/>
          <p:cNvSpPr txBox="1"/>
          <p:nvPr/>
        </p:nvSpPr>
        <p:spPr>
          <a:xfrm>
            <a:off x="1655424" y="281675"/>
            <a:ext cx="4447500" cy="654600"/>
          </a:xfrm>
          <a:prstGeom prst="rect">
            <a:avLst/>
          </a:prstGeom>
          <a:noFill/>
          <a:ln>
            <a:noFill/>
          </a:ln>
        </p:spPr>
        <p:txBody>
          <a:bodyPr anchorCtr="0" anchor="ctr" bIns="80225" lIns="80225" spcFirstLastPara="1" rIns="80225" wrap="square" tIns="80225">
            <a:noAutofit/>
          </a:bodyPr>
          <a:lstStyle/>
          <a:p>
            <a:pPr indent="0" lvl="0" marL="0" marR="0" rtl="0" algn="ctr">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Year 1 ; Summer 2</a:t>
            </a:r>
            <a:endParaRPr b="1" i="0" sz="1900" u="none" cap="none" strike="noStrike">
              <a:solidFill>
                <a:srgbClr val="000000"/>
              </a:solidFill>
              <a:latin typeface="Ruluko"/>
              <a:ea typeface="Ruluko"/>
              <a:cs typeface="Ruluko"/>
              <a:sym typeface="Ruluko"/>
            </a:endParaRPr>
          </a:p>
          <a:p>
            <a:pPr indent="0" lvl="0" marL="0" marR="0" rtl="0" algn="ctr">
              <a:lnSpc>
                <a:spcPct val="100000"/>
              </a:lnSpc>
              <a:spcBef>
                <a:spcPts val="0"/>
              </a:spcBef>
              <a:spcAft>
                <a:spcPts val="0"/>
              </a:spcAft>
              <a:buClr>
                <a:srgbClr val="000000"/>
              </a:buClr>
              <a:buSzPts val="1900"/>
              <a:buFont typeface="Arial"/>
              <a:buNone/>
            </a:pPr>
            <a:r>
              <a:rPr b="1" i="0" lang="en-GB" sz="1300" u="none" cap="none" strike="noStrike">
                <a:solidFill>
                  <a:srgbClr val="000000"/>
                </a:solidFill>
                <a:latin typeface="Arial"/>
                <a:ea typeface="Arial"/>
                <a:cs typeface="Arial"/>
                <a:sym typeface="Arial"/>
              </a:rPr>
              <a:t>Wheels and Axles Pull along toy</a:t>
            </a:r>
            <a:endParaRPr b="1" i="0" sz="1200" u="none" cap="none" strike="noStrike">
              <a:solidFill>
                <a:srgbClr val="000000"/>
              </a:solidFill>
              <a:latin typeface="Ruluko"/>
              <a:ea typeface="Ruluko"/>
              <a:cs typeface="Ruluko"/>
              <a:sym typeface="Ruluko"/>
            </a:endParaRPr>
          </a:p>
        </p:txBody>
      </p:sp>
      <p:sp>
        <p:nvSpPr>
          <p:cNvPr id="1403" name="Google Shape;1403;g39c7c7be935_0_65"/>
          <p:cNvSpPr/>
          <p:nvPr/>
        </p:nvSpPr>
        <p:spPr>
          <a:xfrm>
            <a:off x="0" y="1082575"/>
            <a:ext cx="3743400" cy="44514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000" u="none" cap="none" strike="noStrike">
                <a:solidFill>
                  <a:srgbClr val="000000"/>
                </a:solidFill>
                <a:latin typeface="Ruluko"/>
                <a:ea typeface="Ruluko"/>
                <a:cs typeface="Ruluko"/>
                <a:sym typeface="Ruluko"/>
              </a:rPr>
              <a:t>Key Learning: Skills</a:t>
            </a:r>
            <a:endParaRPr b="1" i="0" sz="8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1" i="0" lang="en-GB" sz="900" u="none" cap="none" strike="noStrike">
                <a:solidFill>
                  <a:srgbClr val="000000"/>
                </a:solidFill>
                <a:latin typeface="Ruluko"/>
                <a:ea typeface="Ruluko"/>
                <a:cs typeface="Ruluko"/>
                <a:sym typeface="Ruluko"/>
              </a:rPr>
              <a:t>Pupils can / will:</a:t>
            </a:r>
            <a:endParaRPr b="1" i="0" sz="900" u="none" cap="none" strike="noStrike">
              <a:solidFill>
                <a:srgbClr val="000000"/>
              </a:solidFill>
              <a:latin typeface="Ruluko"/>
              <a:ea typeface="Ruluko"/>
              <a:cs typeface="Ruluko"/>
              <a:sym typeface="Ruluko"/>
            </a:endParaRPr>
          </a:p>
          <a:p>
            <a:pPr indent="0" lvl="0" marL="0" rtl="0" algn="l">
              <a:spcBef>
                <a:spcPts val="0"/>
              </a:spcBef>
              <a:spcAft>
                <a:spcPts val="0"/>
              </a:spcAft>
              <a:buClr>
                <a:schemeClr val="dk1"/>
              </a:buClr>
              <a:buSzPts val="1100"/>
              <a:buFont typeface="Arial"/>
              <a:buNone/>
            </a:pPr>
            <a:r>
              <a:rPr lang="en-GB" sz="1000">
                <a:latin typeface="Ruluko"/>
                <a:ea typeface="Ruluko"/>
                <a:cs typeface="Ruluko"/>
                <a:sym typeface="Ruluko"/>
              </a:rPr>
              <a:t>Design</a:t>
            </a:r>
            <a:endParaRPr sz="1000">
              <a:latin typeface="Ruluko"/>
              <a:ea typeface="Ruluko"/>
              <a:cs typeface="Ruluko"/>
              <a:sym typeface="Ruluko"/>
            </a:endParaRPr>
          </a:p>
          <a:p>
            <a:pPr indent="-228600" lvl="0" marL="457200" rtl="0" algn="l">
              <a:spcBef>
                <a:spcPts val="0"/>
              </a:spcBef>
              <a:spcAft>
                <a:spcPts val="0"/>
              </a:spcAft>
              <a:buSzPts val="1000"/>
              <a:buFont typeface="Ruluko"/>
              <a:buNone/>
            </a:pPr>
            <a:r>
              <a:rPr lang="en-GB" sz="1000">
                <a:latin typeface="Ruluko"/>
                <a:ea typeface="Ruluko"/>
                <a:cs typeface="Ruluko"/>
                <a:sym typeface="Ruluko"/>
              </a:rPr>
              <a:t>Thinking about what others might want from a design.</a:t>
            </a:r>
            <a:endParaRPr sz="1000">
              <a:latin typeface="Ruluko"/>
              <a:ea typeface="Ruluko"/>
              <a:cs typeface="Ruluko"/>
              <a:sym typeface="Ruluko"/>
            </a:endParaRPr>
          </a:p>
          <a:p>
            <a:pPr indent="-228600" lvl="0" marL="457200" rtl="0" algn="l">
              <a:spcBef>
                <a:spcPts val="0"/>
              </a:spcBef>
              <a:spcAft>
                <a:spcPts val="0"/>
              </a:spcAft>
              <a:buSzPts val="1000"/>
              <a:buFont typeface="Ruluko"/>
              <a:buNone/>
            </a:pPr>
            <a:r>
              <a:rPr lang="en-GB" sz="1000">
                <a:latin typeface="Ruluko"/>
                <a:ea typeface="Ruluko"/>
                <a:cs typeface="Ruluko"/>
                <a:sym typeface="Ruluko"/>
              </a:rPr>
              <a:t>Beginning to recognise how products and designs in the world around us solve certain needs. </a:t>
            </a:r>
            <a:endParaRPr sz="1000">
              <a:latin typeface="Ruluko"/>
              <a:ea typeface="Ruluko"/>
              <a:cs typeface="Ruluko"/>
              <a:sym typeface="Ruluko"/>
            </a:endParaRPr>
          </a:p>
          <a:p>
            <a:pPr indent="-228600" lvl="0" marL="457200" rtl="0" algn="l">
              <a:spcBef>
                <a:spcPts val="0"/>
              </a:spcBef>
              <a:spcAft>
                <a:spcPts val="0"/>
              </a:spcAft>
              <a:buSzPts val="1000"/>
              <a:buFont typeface="Ruluko"/>
              <a:buNone/>
            </a:pPr>
            <a:r>
              <a:rPr lang="en-GB" sz="1000">
                <a:latin typeface="Ruluko"/>
                <a:ea typeface="Ruluko"/>
                <a:cs typeface="Ruluko"/>
                <a:sym typeface="Ruluko"/>
              </a:rPr>
              <a:t>Considering who they are designing for – by identifying the user. </a:t>
            </a:r>
            <a:endParaRPr sz="1000">
              <a:latin typeface="Ruluko"/>
              <a:ea typeface="Ruluko"/>
              <a:cs typeface="Ruluko"/>
              <a:sym typeface="Ruluko"/>
            </a:endParaRPr>
          </a:p>
          <a:p>
            <a:pPr indent="-228600" lvl="0" marL="457200" rtl="0" algn="l">
              <a:spcBef>
                <a:spcPts val="0"/>
              </a:spcBef>
              <a:spcAft>
                <a:spcPts val="0"/>
              </a:spcAft>
              <a:buSzPts val="1000"/>
              <a:buFont typeface="Ruluko"/>
              <a:buNone/>
            </a:pPr>
            <a:r>
              <a:rPr lang="en-GB" sz="1000">
                <a:latin typeface="Ruluko"/>
                <a:ea typeface="Ruluko"/>
                <a:cs typeface="Ruluko"/>
                <a:sym typeface="Ruluko"/>
              </a:rPr>
              <a:t>Stating what they intend to make and why – by identifying the purpose. </a:t>
            </a:r>
            <a:endParaRPr sz="1000">
              <a:latin typeface="Ruluko"/>
              <a:ea typeface="Ruluko"/>
              <a:cs typeface="Ruluko"/>
              <a:sym typeface="Ruluko"/>
            </a:endParaRPr>
          </a:p>
          <a:p>
            <a:pPr indent="-228600" lvl="0" marL="457200" rtl="0" algn="l">
              <a:spcBef>
                <a:spcPts val="0"/>
              </a:spcBef>
              <a:spcAft>
                <a:spcPts val="0"/>
              </a:spcAft>
              <a:buSzPts val="1000"/>
              <a:buFont typeface="Ruluko"/>
              <a:buNone/>
            </a:pPr>
            <a:r>
              <a:rPr lang="en-GB" sz="1000">
                <a:latin typeface="Ruluko"/>
                <a:ea typeface="Ruluko"/>
                <a:cs typeface="Ruluko"/>
                <a:sym typeface="Ruluko"/>
              </a:rPr>
              <a:t>Talking about ideas with purpose and user in mind. </a:t>
            </a:r>
            <a:endParaRPr sz="1000">
              <a:latin typeface="Ruluko"/>
              <a:ea typeface="Ruluko"/>
              <a:cs typeface="Ruluko"/>
              <a:sym typeface="Ruluko"/>
            </a:endParaRPr>
          </a:p>
          <a:p>
            <a:pPr indent="-228600" lvl="0" marL="457200" rtl="0" algn="l">
              <a:spcBef>
                <a:spcPts val="0"/>
              </a:spcBef>
              <a:spcAft>
                <a:spcPts val="0"/>
              </a:spcAft>
              <a:buSzPts val="1000"/>
              <a:buFont typeface="Ruluko"/>
              <a:buNone/>
            </a:pPr>
            <a:r>
              <a:rPr lang="en-GB" sz="1000">
                <a:latin typeface="Ruluko"/>
                <a:ea typeface="Ruluko"/>
                <a:cs typeface="Ruluko"/>
                <a:sym typeface="Ruluko"/>
              </a:rPr>
              <a:t>Talking about existing products when generating ideas. </a:t>
            </a:r>
            <a:endParaRPr sz="1000">
              <a:latin typeface="Ruluko"/>
              <a:ea typeface="Ruluko"/>
              <a:cs typeface="Ruluko"/>
              <a:sym typeface="Ruluko"/>
            </a:endParaRPr>
          </a:p>
          <a:p>
            <a:pPr indent="-228600" lvl="0" marL="457200" rtl="0" algn="l">
              <a:spcBef>
                <a:spcPts val="0"/>
              </a:spcBef>
              <a:spcAft>
                <a:spcPts val="0"/>
              </a:spcAft>
              <a:buSzPts val="1000"/>
              <a:buFont typeface="Ruluko"/>
              <a:buNone/>
            </a:pPr>
            <a:r>
              <a:rPr lang="en-GB" sz="1000">
                <a:latin typeface="Ruluko"/>
                <a:ea typeface="Ruluko"/>
                <a:cs typeface="Ruluko"/>
                <a:sym typeface="Ruluko"/>
              </a:rPr>
              <a:t>Using basic drawing skills to communicate ideas. </a:t>
            </a:r>
            <a:endParaRPr sz="1000">
              <a:latin typeface="Ruluko"/>
              <a:ea typeface="Ruluko"/>
              <a:cs typeface="Ruluko"/>
              <a:sym typeface="Ruluko"/>
            </a:endParaRPr>
          </a:p>
          <a:p>
            <a:pPr indent="0" lvl="0" marL="0" rtl="0" algn="l">
              <a:spcBef>
                <a:spcPts val="0"/>
              </a:spcBef>
              <a:spcAft>
                <a:spcPts val="0"/>
              </a:spcAft>
              <a:buClr>
                <a:schemeClr val="dk1"/>
              </a:buClr>
              <a:buSzPts val="1100"/>
              <a:buFont typeface="Arial"/>
              <a:buNone/>
            </a:pPr>
            <a:r>
              <a:rPr lang="en-GB" sz="1000">
                <a:latin typeface="Ruluko"/>
                <a:ea typeface="Ruluko"/>
                <a:cs typeface="Ruluko"/>
                <a:sym typeface="Ruluko"/>
              </a:rPr>
              <a:t>Make</a:t>
            </a:r>
            <a:endParaRPr sz="1000">
              <a:latin typeface="Ruluko"/>
              <a:ea typeface="Ruluko"/>
              <a:cs typeface="Ruluko"/>
              <a:sym typeface="Ruluko"/>
            </a:endParaRPr>
          </a:p>
          <a:p>
            <a:pPr indent="-228600" lvl="0" marL="457200" rtl="0" algn="l">
              <a:spcBef>
                <a:spcPts val="0"/>
              </a:spcBef>
              <a:spcAft>
                <a:spcPts val="0"/>
              </a:spcAft>
              <a:buSzPts val="1000"/>
              <a:buFont typeface="Ruluko"/>
              <a:buNone/>
            </a:pPr>
            <a:r>
              <a:rPr lang="en-GB" sz="1000">
                <a:latin typeface="Ruluko"/>
                <a:ea typeface="Ruluko"/>
                <a:cs typeface="Ruluko"/>
                <a:sym typeface="Ruluko"/>
              </a:rPr>
              <a:t>Planning more than one step ahead. </a:t>
            </a:r>
            <a:endParaRPr sz="1000">
              <a:latin typeface="Ruluko"/>
              <a:ea typeface="Ruluko"/>
              <a:cs typeface="Ruluko"/>
              <a:sym typeface="Ruluko"/>
            </a:endParaRPr>
          </a:p>
          <a:p>
            <a:pPr indent="-228600" lvl="0" marL="457200" rtl="0" algn="l">
              <a:spcBef>
                <a:spcPts val="0"/>
              </a:spcBef>
              <a:spcAft>
                <a:spcPts val="0"/>
              </a:spcAft>
              <a:buSzPts val="1000"/>
              <a:buFont typeface="Ruluko"/>
              <a:buNone/>
            </a:pPr>
            <a:r>
              <a:rPr lang="en-GB" sz="1000">
                <a:latin typeface="Ruluko"/>
                <a:ea typeface="Ruluko"/>
                <a:cs typeface="Ruluko"/>
                <a:sym typeface="Ruluko"/>
              </a:rPr>
              <a:t>Choosing between a small number of materials, ingredients or components.</a:t>
            </a:r>
            <a:endParaRPr sz="1000">
              <a:latin typeface="Ruluko"/>
              <a:ea typeface="Ruluko"/>
              <a:cs typeface="Ruluko"/>
              <a:sym typeface="Ruluko"/>
            </a:endParaRPr>
          </a:p>
          <a:p>
            <a:pPr indent="-228600" lvl="0" marL="457200" rtl="0" algn="l">
              <a:spcBef>
                <a:spcPts val="0"/>
              </a:spcBef>
              <a:spcAft>
                <a:spcPts val="0"/>
              </a:spcAft>
              <a:buSzPts val="1000"/>
              <a:buFont typeface="Ruluko"/>
              <a:buNone/>
            </a:pPr>
            <a:r>
              <a:rPr lang="en-GB" sz="1000">
                <a:latin typeface="Ruluko"/>
                <a:ea typeface="Ruluko"/>
                <a:cs typeface="Ruluko"/>
                <a:sym typeface="Ruluko"/>
              </a:rPr>
              <a:t>Explaining their choices based on personal experiences.</a:t>
            </a:r>
            <a:endParaRPr sz="1000">
              <a:latin typeface="Ruluko"/>
              <a:ea typeface="Ruluko"/>
              <a:cs typeface="Ruluko"/>
              <a:sym typeface="Ruluko"/>
            </a:endParaRPr>
          </a:p>
          <a:p>
            <a:pPr indent="-228600" lvl="0" marL="457200" rtl="0" algn="l">
              <a:spcBef>
                <a:spcPts val="0"/>
              </a:spcBef>
              <a:spcAft>
                <a:spcPts val="0"/>
              </a:spcAft>
              <a:buSzPts val="1000"/>
              <a:buFont typeface="Ruluko"/>
              <a:buNone/>
            </a:pPr>
            <a:r>
              <a:rPr lang="en-GB" sz="1000">
                <a:latin typeface="Ruluko"/>
                <a:ea typeface="Ruluko"/>
                <a:cs typeface="Ruluko"/>
                <a:sym typeface="Ruluko"/>
              </a:rPr>
              <a:t>Requesting equipment appropriate to the purpose (e.g. scissors for cutting and glue for joining).</a:t>
            </a:r>
            <a:endParaRPr sz="1000">
              <a:latin typeface="Ruluko"/>
              <a:ea typeface="Ruluko"/>
              <a:cs typeface="Ruluko"/>
              <a:sym typeface="Ruluko"/>
            </a:endParaRPr>
          </a:p>
          <a:p>
            <a:pPr indent="-228600" lvl="0" marL="457200" rtl="0" algn="l">
              <a:spcBef>
                <a:spcPts val="0"/>
              </a:spcBef>
              <a:spcAft>
                <a:spcPts val="0"/>
              </a:spcAft>
              <a:buSzPts val="1000"/>
              <a:buFont typeface="Ruluko"/>
              <a:buNone/>
            </a:pPr>
            <a:r>
              <a:rPr lang="en-GB" sz="1000">
                <a:latin typeface="Ruluko"/>
                <a:ea typeface="Ruluko"/>
                <a:cs typeface="Ruluko"/>
                <a:sym typeface="Ruluko"/>
              </a:rPr>
              <a:t>Explaining in simple terms why certain tools must be handled carefully. </a:t>
            </a:r>
            <a:endParaRPr sz="1000">
              <a:latin typeface="Ruluko"/>
              <a:ea typeface="Ruluko"/>
              <a:cs typeface="Ruluko"/>
              <a:sym typeface="Ruluko"/>
            </a:endParaRPr>
          </a:p>
          <a:p>
            <a:pPr indent="-228600" lvl="0" marL="457200" rtl="0" algn="l">
              <a:spcBef>
                <a:spcPts val="0"/>
              </a:spcBef>
              <a:spcAft>
                <a:spcPts val="0"/>
              </a:spcAft>
              <a:buSzPts val="1000"/>
              <a:buFont typeface="Ruluko"/>
              <a:buNone/>
            </a:pPr>
            <a:r>
              <a:rPr lang="en-GB" sz="1000">
                <a:latin typeface="Ruluko"/>
                <a:ea typeface="Ruluko"/>
                <a:cs typeface="Ruluko"/>
                <a:sym typeface="Ruluko"/>
              </a:rPr>
              <a:t>Following and recalling simple safety instructions.</a:t>
            </a:r>
            <a:endParaRPr sz="1000">
              <a:latin typeface="Ruluko"/>
              <a:ea typeface="Ruluko"/>
              <a:cs typeface="Ruluko"/>
              <a:sym typeface="Ruluko"/>
            </a:endParaRPr>
          </a:p>
          <a:p>
            <a:pPr indent="-228600" lvl="0" marL="457200" rtl="0" algn="l">
              <a:spcBef>
                <a:spcPts val="0"/>
              </a:spcBef>
              <a:spcAft>
                <a:spcPts val="0"/>
              </a:spcAft>
              <a:buSzPts val="1000"/>
              <a:buFont typeface="Ruluko"/>
              <a:buNone/>
            </a:pPr>
            <a:r>
              <a:rPr lang="en-GB" sz="1000">
                <a:latin typeface="Ruluko"/>
                <a:ea typeface="Ruluko"/>
                <a:cs typeface="Ruluko"/>
                <a:sym typeface="Ruluko"/>
              </a:rPr>
              <a:t>Finding the middle of an object.</a:t>
            </a:r>
            <a:endParaRPr sz="1000">
              <a:latin typeface="Ruluko"/>
              <a:ea typeface="Ruluko"/>
              <a:cs typeface="Ruluko"/>
              <a:sym typeface="Ruluko"/>
            </a:endParaRPr>
          </a:p>
          <a:p>
            <a:pPr indent="-228600" lvl="0" marL="457200" rtl="0" algn="l">
              <a:spcBef>
                <a:spcPts val="0"/>
              </a:spcBef>
              <a:spcAft>
                <a:spcPts val="0"/>
              </a:spcAft>
              <a:buSzPts val="1000"/>
              <a:buFont typeface="Ruluko"/>
              <a:buNone/>
            </a:pPr>
            <a:r>
              <a:rPr lang="en-GB" sz="1000">
                <a:latin typeface="Ruluko"/>
                <a:ea typeface="Ruluko"/>
                <a:cs typeface="Ruluko"/>
                <a:sym typeface="Ruluko"/>
              </a:rPr>
              <a:t>Refining their grip to cut competently and confidently. </a:t>
            </a:r>
            <a:endParaRPr sz="1000">
              <a:latin typeface="Ruluko"/>
              <a:ea typeface="Ruluko"/>
              <a:cs typeface="Ruluko"/>
              <a:sym typeface="Ruluko"/>
            </a:endParaRPr>
          </a:p>
          <a:p>
            <a:pPr indent="-228600" lvl="0" marL="457200" rtl="0" algn="l">
              <a:spcBef>
                <a:spcPts val="0"/>
              </a:spcBef>
              <a:spcAft>
                <a:spcPts val="0"/>
              </a:spcAft>
              <a:buSzPts val="1000"/>
              <a:buFont typeface="Ruluko"/>
              <a:buNone/>
            </a:pPr>
            <a:r>
              <a:rPr lang="en-GB" sz="1000">
                <a:latin typeface="Ruluko"/>
                <a:ea typeface="Ruluko"/>
                <a:cs typeface="Ruluko"/>
                <a:sym typeface="Ruluko"/>
              </a:rPr>
              <a:t>Cutting straight lines and evenly spaced lines.</a:t>
            </a:r>
            <a:endParaRPr sz="1000">
              <a:latin typeface="Ruluko"/>
              <a:ea typeface="Ruluko"/>
              <a:cs typeface="Ruluko"/>
              <a:sym typeface="Ruluko"/>
            </a:endParaRPr>
          </a:p>
          <a:p>
            <a:pPr indent="-228600" lvl="0" marL="457200" rtl="0" algn="l">
              <a:spcBef>
                <a:spcPts val="0"/>
              </a:spcBef>
              <a:spcAft>
                <a:spcPts val="0"/>
              </a:spcAft>
              <a:buSzPts val="1000"/>
              <a:buFont typeface="Ruluko"/>
              <a:buNone/>
            </a:pPr>
            <a:r>
              <a:rPr lang="en-GB" sz="1000">
                <a:latin typeface="Ruluko"/>
                <a:ea typeface="Ruluko"/>
                <a:cs typeface="Ruluko"/>
                <a:sym typeface="Ruluko"/>
              </a:rPr>
              <a:t>Beginning to cut large shapes and thicker materials like card.</a:t>
            </a:r>
            <a:endParaRPr sz="1000">
              <a:latin typeface="Ruluko"/>
              <a:ea typeface="Ruluko"/>
              <a:cs typeface="Ruluko"/>
              <a:sym typeface="Ruluko"/>
            </a:endParaRPr>
          </a:p>
          <a:p>
            <a:pPr indent="-228600" lvl="0" marL="457200" rtl="0" algn="l">
              <a:spcBef>
                <a:spcPts val="0"/>
              </a:spcBef>
              <a:spcAft>
                <a:spcPts val="0"/>
              </a:spcAft>
              <a:buSzPts val="1000"/>
              <a:buFont typeface="Ruluko"/>
              <a:buNone/>
            </a:pPr>
            <a:r>
              <a:rPr lang="en-GB" sz="1000">
                <a:latin typeface="Ruluko"/>
                <a:ea typeface="Ruluko"/>
                <a:cs typeface="Ruluko"/>
                <a:sym typeface="Ruluko"/>
              </a:rPr>
              <a:t>Puncturing holes.</a:t>
            </a:r>
            <a:endParaRPr sz="1000">
              <a:latin typeface="Ruluko"/>
              <a:ea typeface="Ruluko"/>
              <a:cs typeface="Ruluko"/>
              <a:sym typeface="Ruluko"/>
            </a:endParaRPr>
          </a:p>
          <a:p>
            <a:pPr indent="-228600" lvl="0" marL="457200" rtl="0" algn="l">
              <a:spcBef>
                <a:spcPts val="0"/>
              </a:spcBef>
              <a:spcAft>
                <a:spcPts val="0"/>
              </a:spcAft>
              <a:buSzPts val="1000"/>
              <a:buFont typeface="Ruluko"/>
              <a:buNone/>
            </a:pPr>
            <a:r>
              <a:rPr lang="en-GB" sz="1000">
                <a:latin typeface="Ruluko"/>
                <a:ea typeface="Ruluko"/>
                <a:cs typeface="Ruluko"/>
                <a:sym typeface="Ruluko"/>
              </a:rPr>
              <a:t>Recognising the edges of paper and card need to be stuck firmly using a glue stick. </a:t>
            </a:r>
            <a:endParaRPr sz="1000">
              <a:latin typeface="Ruluko"/>
              <a:ea typeface="Ruluko"/>
              <a:cs typeface="Ruluko"/>
              <a:sym typeface="Ruluko"/>
            </a:endParaRPr>
          </a:p>
          <a:p>
            <a:pPr indent="-228600" lvl="0" marL="457200" rtl="0" algn="l">
              <a:spcBef>
                <a:spcPts val="0"/>
              </a:spcBef>
              <a:spcAft>
                <a:spcPts val="0"/>
              </a:spcAft>
              <a:buSzPts val="1000"/>
              <a:buFont typeface="Ruluko"/>
              <a:buNone/>
            </a:pPr>
            <a:r>
              <a:rPr lang="en-GB" sz="1000">
                <a:latin typeface="Ruluko"/>
                <a:ea typeface="Ruluko"/>
                <a:cs typeface="Ruluko"/>
                <a:sym typeface="Ruluko"/>
              </a:rPr>
              <a:t>Using tools, like scissors, to create shapes. </a:t>
            </a:r>
            <a:endParaRPr sz="1000">
              <a:latin typeface="Ruluko"/>
              <a:ea typeface="Ruluko"/>
              <a:cs typeface="Ruluko"/>
              <a:sym typeface="Ruluko"/>
            </a:endParaRPr>
          </a:p>
          <a:p>
            <a:pPr indent="-228600" lvl="0" marL="457200" rtl="0" algn="l">
              <a:spcBef>
                <a:spcPts val="0"/>
              </a:spcBef>
              <a:spcAft>
                <a:spcPts val="0"/>
              </a:spcAft>
              <a:buSzPts val="1000"/>
              <a:buFont typeface="Ruluko"/>
              <a:buNone/>
            </a:pPr>
            <a:r>
              <a:rPr lang="en-GB" sz="1000">
                <a:latin typeface="Ruluko"/>
                <a:ea typeface="Ruluko"/>
                <a:cs typeface="Ruluko"/>
                <a:sym typeface="Ruluko"/>
              </a:rPr>
              <a:t>Beginning to use controlled painting or colouring techniques to finish a product. </a:t>
            </a:r>
            <a:endParaRPr sz="1000">
              <a:latin typeface="Ruluko"/>
              <a:ea typeface="Ruluko"/>
              <a:cs typeface="Ruluko"/>
              <a:sym typeface="Ruluko"/>
            </a:endParaRPr>
          </a:p>
          <a:p>
            <a:pPr indent="-228600" lvl="0" marL="457200" rtl="0" algn="l">
              <a:spcBef>
                <a:spcPts val="0"/>
              </a:spcBef>
              <a:spcAft>
                <a:spcPts val="0"/>
              </a:spcAft>
              <a:buSzPts val="1000"/>
              <a:buFont typeface="Ruluko"/>
              <a:buNone/>
            </a:pPr>
            <a:r>
              <a:rPr lang="en-GB" sz="1000">
                <a:latin typeface="Ruluko"/>
                <a:ea typeface="Ruluko"/>
                <a:cs typeface="Ruluko"/>
                <a:sym typeface="Ruluko"/>
              </a:rPr>
              <a:t>Adding texture to create visual interest. </a:t>
            </a:r>
            <a:endParaRPr sz="1000">
              <a:latin typeface="Ruluko"/>
              <a:ea typeface="Ruluko"/>
              <a:cs typeface="Ruluko"/>
              <a:sym typeface="Ruluko"/>
            </a:endParaRPr>
          </a:p>
          <a:p>
            <a:pPr indent="0" lvl="0" marL="0" rtl="0" algn="l">
              <a:spcBef>
                <a:spcPts val="0"/>
              </a:spcBef>
              <a:spcAft>
                <a:spcPts val="0"/>
              </a:spcAft>
              <a:buClr>
                <a:schemeClr val="dk1"/>
              </a:buClr>
              <a:buSzPts val="1100"/>
              <a:buFont typeface="Arial"/>
              <a:buNone/>
            </a:pPr>
            <a:r>
              <a:rPr lang="en-GB" sz="1000">
                <a:latin typeface="Ruluko"/>
                <a:ea typeface="Ruluko"/>
                <a:cs typeface="Ruluko"/>
                <a:sym typeface="Ruluko"/>
              </a:rPr>
              <a:t>Evaluate</a:t>
            </a:r>
            <a:endParaRPr sz="1000">
              <a:latin typeface="Ruluko"/>
              <a:ea typeface="Ruluko"/>
              <a:cs typeface="Ruluko"/>
              <a:sym typeface="Ruluko"/>
            </a:endParaRPr>
          </a:p>
          <a:p>
            <a:pPr indent="-228600" lvl="0" marL="457200" rtl="0" algn="l">
              <a:spcBef>
                <a:spcPts val="0"/>
              </a:spcBef>
              <a:spcAft>
                <a:spcPts val="0"/>
              </a:spcAft>
              <a:buSzPts val="1000"/>
              <a:buFont typeface="Ruluko"/>
              <a:buNone/>
            </a:pPr>
            <a:r>
              <a:rPr lang="en-GB" sz="1000">
                <a:latin typeface="Ruluko"/>
                <a:ea typeface="Ruluko"/>
                <a:cs typeface="Ruluko"/>
                <a:sym typeface="Ruluko"/>
              </a:rPr>
              <a:t>Discussing existing products, saying what they like about them. </a:t>
            </a:r>
            <a:endParaRPr sz="1000">
              <a:latin typeface="Ruluko"/>
              <a:ea typeface="Ruluko"/>
              <a:cs typeface="Ruluko"/>
              <a:sym typeface="Ruluko"/>
            </a:endParaRPr>
          </a:p>
          <a:p>
            <a:pPr indent="-228600" lvl="0" marL="457200" rtl="0" algn="l">
              <a:spcBef>
                <a:spcPts val="0"/>
              </a:spcBef>
              <a:spcAft>
                <a:spcPts val="0"/>
              </a:spcAft>
              <a:buSzPts val="1000"/>
              <a:buFont typeface="Ruluko"/>
              <a:buNone/>
            </a:pPr>
            <a:r>
              <a:rPr lang="en-GB" sz="1000">
                <a:latin typeface="Ruluko"/>
                <a:ea typeface="Ruluko"/>
                <a:cs typeface="Ruluko"/>
                <a:sym typeface="Ruluko"/>
              </a:rPr>
              <a:t>Comparing two products and discussing which is better fo</a:t>
            </a:r>
            <a:r>
              <a:rPr lang="en-GB" sz="1000">
                <a:latin typeface="Ruluko"/>
                <a:ea typeface="Ruluko"/>
                <a:cs typeface="Ruluko"/>
                <a:sym typeface="Ruluko"/>
              </a:rPr>
              <a:t>r </a:t>
            </a:r>
            <a:r>
              <a:rPr lang="en-GB" sz="1000">
                <a:latin typeface="Ruluko"/>
                <a:ea typeface="Ruluko"/>
                <a:cs typeface="Ruluko"/>
                <a:sym typeface="Ruluko"/>
              </a:rPr>
              <a:t>a specific purpose. </a:t>
            </a:r>
            <a:endParaRPr sz="1000">
              <a:latin typeface="Ruluko"/>
              <a:ea typeface="Ruluko"/>
              <a:cs typeface="Ruluko"/>
              <a:sym typeface="Ruluko"/>
            </a:endParaRPr>
          </a:p>
          <a:p>
            <a:pPr indent="-228600" lvl="0" marL="457200" rtl="0" algn="l">
              <a:spcBef>
                <a:spcPts val="0"/>
              </a:spcBef>
              <a:spcAft>
                <a:spcPts val="0"/>
              </a:spcAft>
              <a:buSzPts val="1000"/>
              <a:buFont typeface="Ruluko"/>
              <a:buNone/>
            </a:pPr>
            <a:r>
              <a:rPr lang="en-GB" sz="1000">
                <a:latin typeface="Ruluko"/>
                <a:ea typeface="Ruluko"/>
                <a:cs typeface="Ruluko"/>
                <a:sym typeface="Ruluko"/>
              </a:rPr>
              <a:t>Discussing how their products could be improved based on personal preferences. </a:t>
            </a:r>
            <a:endParaRPr sz="1000">
              <a:latin typeface="Ruluko"/>
              <a:ea typeface="Ruluko"/>
              <a:cs typeface="Ruluko"/>
              <a:sym typeface="Ruluko"/>
            </a:endParaRPr>
          </a:p>
          <a:p>
            <a:pPr indent="-228600" lvl="0" marL="457200" rtl="0" algn="l">
              <a:spcBef>
                <a:spcPts val="0"/>
              </a:spcBef>
              <a:spcAft>
                <a:spcPts val="0"/>
              </a:spcAft>
              <a:buSzPts val="1000"/>
              <a:buFont typeface="Ruluko"/>
              <a:buNone/>
            </a:pPr>
            <a:r>
              <a:rPr lang="en-GB" sz="1000">
                <a:latin typeface="Ruluko"/>
                <a:ea typeface="Ruluko"/>
                <a:cs typeface="Ruluko"/>
                <a:sym typeface="Ruluko"/>
              </a:rPr>
              <a:t>Comparing their finished products with their original designs. </a:t>
            </a:r>
            <a:endParaRPr sz="1000">
              <a:latin typeface="Ruluko"/>
              <a:ea typeface="Ruluko"/>
              <a:cs typeface="Ruluko"/>
              <a:sym typeface="Ruluko"/>
            </a:endParaRPr>
          </a:p>
          <a:p>
            <a:pPr indent="-228600" lvl="0" marL="457200" rtl="0" algn="l">
              <a:spcBef>
                <a:spcPts val="0"/>
              </a:spcBef>
              <a:spcAft>
                <a:spcPts val="0"/>
              </a:spcAft>
              <a:buSzPts val="1000"/>
              <a:buFont typeface="Ruluko"/>
              <a:buNone/>
            </a:pPr>
            <a:r>
              <a:rPr lang="en-GB" sz="1000">
                <a:latin typeface="Ruluko"/>
                <a:ea typeface="Ruluko"/>
                <a:cs typeface="Ruluko"/>
                <a:sym typeface="Ruluko"/>
              </a:rPr>
              <a:t>Saying what they like about their peers’ designs and products.</a:t>
            </a:r>
            <a:endParaRPr sz="1000">
              <a:latin typeface="Ruluko"/>
              <a:ea typeface="Ruluko"/>
              <a:cs typeface="Ruluko"/>
              <a:sym typeface="Ruluko"/>
            </a:endParaRPr>
          </a:p>
          <a:p>
            <a:pPr indent="-228600" lvl="0" marL="457200" rtl="0" algn="l">
              <a:spcBef>
                <a:spcPts val="0"/>
              </a:spcBef>
              <a:spcAft>
                <a:spcPts val="0"/>
              </a:spcAft>
              <a:buSzPts val="1000"/>
              <a:buFont typeface="Ruluko"/>
              <a:buNone/>
            </a:pPr>
            <a:r>
              <a:rPr lang="en-GB" sz="1000">
                <a:latin typeface="Ruluko"/>
                <a:ea typeface="Ruluko"/>
                <a:cs typeface="Ruluko"/>
                <a:sym typeface="Ruluko"/>
              </a:rPr>
              <a:t>Accepting feedback and understanding it is meant to improve their work. </a:t>
            </a:r>
            <a:endParaRPr sz="1000">
              <a:latin typeface="Ruluko"/>
              <a:ea typeface="Ruluko"/>
              <a:cs typeface="Ruluko"/>
              <a:sym typeface="Ruluko"/>
            </a:endParaRPr>
          </a:p>
          <a:p>
            <a:pPr indent="0" lvl="0" marL="0" rtl="0" algn="l">
              <a:spcBef>
                <a:spcPts val="0"/>
              </a:spcBef>
              <a:spcAft>
                <a:spcPts val="0"/>
              </a:spcAft>
              <a:buClr>
                <a:schemeClr val="dk1"/>
              </a:buClr>
              <a:buSzPts val="1100"/>
              <a:buFont typeface="Arial"/>
              <a:buNone/>
            </a:pPr>
            <a:r>
              <a:rPr lang="en-GB" sz="1000">
                <a:latin typeface="Ruluko"/>
                <a:ea typeface="Ruluko"/>
                <a:cs typeface="Ruluko"/>
                <a:sym typeface="Ruluko"/>
              </a:rPr>
              <a:t>Technical</a:t>
            </a:r>
            <a:endParaRPr sz="1000">
              <a:latin typeface="Ruluko"/>
              <a:ea typeface="Ruluko"/>
              <a:cs typeface="Ruluko"/>
              <a:sym typeface="Ruluko"/>
            </a:endParaRPr>
          </a:p>
          <a:p>
            <a:pPr indent="-228600" lvl="0" marL="457200" rtl="0" algn="l">
              <a:spcBef>
                <a:spcPts val="0"/>
              </a:spcBef>
              <a:spcAft>
                <a:spcPts val="0"/>
              </a:spcAft>
              <a:buSzPts val="1000"/>
              <a:buFont typeface="Ruluko"/>
              <a:buNone/>
            </a:pPr>
            <a:r>
              <a:rPr lang="en-GB" sz="1000">
                <a:latin typeface="Ruluko"/>
                <a:ea typeface="Ruluko"/>
                <a:cs typeface="Ruluko"/>
                <a:sym typeface="Ruluko"/>
              </a:rPr>
              <a:t>Recognising and exploring everyday objects that have mechanisms.</a:t>
            </a:r>
            <a:endParaRPr sz="1000">
              <a:latin typeface="Ruluko"/>
              <a:ea typeface="Ruluko"/>
              <a:cs typeface="Ruluko"/>
              <a:sym typeface="Ruluko"/>
            </a:endParaRPr>
          </a:p>
          <a:p>
            <a:pPr indent="0" lvl="0" marL="0" rtl="0" algn="l">
              <a:spcBef>
                <a:spcPts val="0"/>
              </a:spcBef>
              <a:spcAft>
                <a:spcPts val="0"/>
              </a:spcAft>
              <a:buNone/>
            </a:pPr>
            <a:r>
              <a:t/>
            </a:r>
            <a:endParaRPr sz="1000">
              <a:latin typeface="Ruluko"/>
              <a:ea typeface="Ruluko"/>
              <a:cs typeface="Ruluko"/>
              <a:sym typeface="Ruluko"/>
            </a:endParaRPr>
          </a:p>
          <a:p>
            <a:pPr indent="0" lvl="0" marL="0" rtl="0" algn="l">
              <a:spcBef>
                <a:spcPts val="0"/>
              </a:spcBef>
              <a:spcAft>
                <a:spcPts val="0"/>
              </a:spcAft>
              <a:buClr>
                <a:srgbClr val="000000"/>
              </a:buClr>
              <a:buSzPts val="1100"/>
              <a:buFont typeface="Arial"/>
              <a:buNone/>
            </a:pPr>
            <a:r>
              <a:t/>
            </a:r>
            <a:endParaRPr>
              <a:latin typeface="Ruluko"/>
              <a:ea typeface="Ruluko"/>
              <a:cs typeface="Ruluko"/>
              <a:sym typeface="Ruluko"/>
            </a:endParaRPr>
          </a:p>
          <a:p>
            <a:pPr indent="0" lvl="0" marL="0" rtl="0" algn="l">
              <a:spcBef>
                <a:spcPts val="0"/>
              </a:spcBef>
              <a:spcAft>
                <a:spcPts val="0"/>
              </a:spcAft>
              <a:buClr>
                <a:srgbClr val="000000"/>
              </a:buClr>
              <a:buSzPts val="1200"/>
              <a:buFont typeface="Arial"/>
              <a:buNone/>
            </a:pPr>
            <a:r>
              <a:t/>
            </a:r>
            <a:endParaRPr>
              <a:latin typeface="Ruluko"/>
              <a:ea typeface="Ruluko"/>
              <a:cs typeface="Ruluko"/>
              <a:sym typeface="Ruluko"/>
            </a:endParaRPr>
          </a:p>
          <a:p>
            <a:pPr indent="0" lvl="0" marL="0" rtl="0" algn="l">
              <a:spcBef>
                <a:spcPts val="0"/>
              </a:spcBef>
              <a:spcAft>
                <a:spcPts val="0"/>
              </a:spcAft>
              <a:buClr>
                <a:srgbClr val="000000"/>
              </a:buClr>
              <a:buSzPts val="1000"/>
              <a:buFont typeface="Arial"/>
              <a:buNone/>
            </a:pPr>
            <a:r>
              <a:t/>
            </a:r>
            <a:endParaRPr>
              <a:latin typeface="Ruluko"/>
              <a:ea typeface="Ruluko"/>
              <a:cs typeface="Ruluko"/>
              <a:sym typeface="Ruluko"/>
            </a:endParaRPr>
          </a:p>
          <a:p>
            <a:pPr indent="0" lvl="0" marL="0" rtl="0" algn="l">
              <a:spcBef>
                <a:spcPts val="0"/>
              </a:spcBef>
              <a:spcAft>
                <a:spcPts val="0"/>
              </a:spcAft>
              <a:buClr>
                <a:srgbClr val="000000"/>
              </a:buClr>
              <a:buSzPts val="1200"/>
              <a:buFont typeface="Arial"/>
              <a:buNone/>
            </a:pPr>
            <a:r>
              <a:rPr lang="en-GB">
                <a:latin typeface="Ruluko"/>
                <a:ea typeface="Ruluko"/>
                <a:cs typeface="Ruluko"/>
                <a:sym typeface="Ruluko"/>
              </a:rPr>
              <a:t> </a:t>
            </a:r>
            <a:endParaRPr>
              <a:latin typeface="Ruluko"/>
              <a:ea typeface="Ruluko"/>
              <a:cs typeface="Ruluko"/>
              <a:sym typeface="Ruluko"/>
            </a:endParaRPr>
          </a:p>
          <a:p>
            <a:pPr indent="0" lvl="0" marL="0" rtl="0" algn="l">
              <a:spcBef>
                <a:spcPts val="0"/>
              </a:spcBef>
              <a:spcAft>
                <a:spcPts val="0"/>
              </a:spcAft>
              <a:buClr>
                <a:srgbClr val="000000"/>
              </a:buClr>
              <a:buSzPts val="1200"/>
              <a:buFont typeface="Arial"/>
              <a:buNone/>
            </a:pPr>
            <a:r>
              <a:t/>
            </a:r>
            <a:endParaRPr>
              <a:latin typeface="Ruluko"/>
              <a:ea typeface="Ruluko"/>
              <a:cs typeface="Ruluko"/>
              <a:sym typeface="Ruluko"/>
            </a:endParaRPr>
          </a:p>
          <a:p>
            <a:pPr indent="0" lvl="0" marL="0" rtl="0" algn="l">
              <a:spcBef>
                <a:spcPts val="0"/>
              </a:spcBef>
              <a:spcAft>
                <a:spcPts val="0"/>
              </a:spcAft>
              <a:buClr>
                <a:srgbClr val="000000"/>
              </a:buClr>
              <a:buSzPts val="1200"/>
              <a:buFont typeface="Arial"/>
              <a:buNone/>
            </a:pPr>
            <a:r>
              <a:t/>
            </a:r>
            <a:endParaRPr>
              <a:latin typeface="Ruluko"/>
              <a:ea typeface="Ruluko"/>
              <a:cs typeface="Ruluko"/>
              <a:sym typeface="Ruluko"/>
            </a:endParaRPr>
          </a:p>
        </p:txBody>
      </p:sp>
      <p:sp>
        <p:nvSpPr>
          <p:cNvPr id="1404" name="Google Shape;1404;g39c7c7be935_0_65"/>
          <p:cNvSpPr/>
          <p:nvPr/>
        </p:nvSpPr>
        <p:spPr>
          <a:xfrm>
            <a:off x="3803300" y="1063650"/>
            <a:ext cx="5199000" cy="2626500"/>
          </a:xfrm>
          <a:prstGeom prst="rect">
            <a:avLst/>
          </a:prstGeom>
          <a:no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Vocabulary</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1405" name="Google Shape;1405;g39c7c7be935_0_65"/>
          <p:cNvSpPr/>
          <p:nvPr/>
        </p:nvSpPr>
        <p:spPr>
          <a:xfrm>
            <a:off x="3803300" y="3789125"/>
            <a:ext cx="1091100" cy="28803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Ruluko"/>
                <a:ea typeface="Ruluko"/>
                <a:cs typeface="Ruluko"/>
                <a:sym typeface="Ruluko"/>
              </a:rPr>
              <a:t>Designers</a:t>
            </a:r>
            <a:endParaRPr b="1" i="0" sz="12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300" u="none" cap="none" strike="noStrike">
                <a:solidFill>
                  <a:srgbClr val="000000"/>
                </a:solidFill>
                <a:latin typeface="Ruluko"/>
                <a:ea typeface="Ruluko"/>
                <a:cs typeface="Ruluko"/>
                <a:sym typeface="Ruluko"/>
              </a:rPr>
              <a:t>True potter's wheels, Mesopotamia (Iraq) by 4200–4000 BCE.  </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300" u="none" cap="none" strike="noStrike">
                <a:solidFill>
                  <a:srgbClr val="000000"/>
                </a:solidFill>
                <a:latin typeface="Ruluko"/>
                <a:ea typeface="Ruluko"/>
                <a:cs typeface="Ruluko"/>
                <a:sym typeface="Ruluko"/>
              </a:rPr>
              <a:t>Karl Benz 1885 Car called Benz Motorwagen</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300" u="none" cap="none" strike="noStrike">
                <a:solidFill>
                  <a:srgbClr val="000000"/>
                </a:solidFill>
                <a:latin typeface="Ruluko"/>
                <a:ea typeface="Ruluko"/>
                <a:cs typeface="Ruluko"/>
                <a:sym typeface="Ruluko"/>
              </a:rPr>
              <a:t>Henry Ford</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1406" name="Google Shape;1406;g39c7c7be935_0_65"/>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1407" name="Google Shape;1407;g39c7c7be935_0_65"/>
          <p:cNvSpPr/>
          <p:nvPr/>
        </p:nvSpPr>
        <p:spPr>
          <a:xfrm>
            <a:off x="64950" y="5724475"/>
            <a:ext cx="3671100" cy="9450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000" u="none" cap="none" strike="noStrike">
                <a:solidFill>
                  <a:srgbClr val="000000"/>
                </a:solidFill>
                <a:latin typeface="Ruluko"/>
                <a:ea typeface="Ruluko"/>
                <a:cs typeface="Ruluko"/>
                <a:sym typeface="Ruluko"/>
              </a:rPr>
              <a:t>Key Learning: Knowledge</a:t>
            </a:r>
            <a:endParaRPr b="1" i="0" sz="8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1" i="0" lang="en-GB" sz="800" u="none" cap="none" strike="noStrike">
                <a:solidFill>
                  <a:srgbClr val="000000"/>
                </a:solidFill>
                <a:latin typeface="Ruluko"/>
                <a:ea typeface="Ruluko"/>
                <a:cs typeface="Ruluko"/>
                <a:sym typeface="Ruluko"/>
              </a:rPr>
              <a:t>Pupils will know/ can explain:</a:t>
            </a:r>
            <a:endParaRPr b="0" i="0" sz="1200" u="none" cap="none" strike="noStrike">
              <a:solidFill>
                <a:srgbClr val="000000"/>
              </a:solidFill>
              <a:latin typeface="Arial"/>
              <a:ea typeface="Arial"/>
              <a:cs typeface="Arial"/>
              <a:sym typeface="Arial"/>
            </a:endParaRPr>
          </a:p>
          <a:p>
            <a:pPr indent="0" lvl="0" marL="0" rtl="0" algn="l">
              <a:spcBef>
                <a:spcPts val="0"/>
              </a:spcBef>
              <a:spcAft>
                <a:spcPts val="0"/>
              </a:spcAft>
              <a:buNone/>
            </a:pPr>
            <a:r>
              <a:rPr lang="en-GB" sz="1000"/>
              <a:t>To know:Many things that move have parts inside to help them work. Mechanisms usually limit unwanted movement.</a:t>
            </a:r>
            <a:endParaRPr sz="1000"/>
          </a:p>
          <a:p>
            <a:pPr indent="0" lvl="0" marL="0" rtl="0" algn="l">
              <a:spcBef>
                <a:spcPts val="0"/>
              </a:spcBef>
              <a:spcAft>
                <a:spcPts val="0"/>
              </a:spcAft>
              <a:buNone/>
            </a:pPr>
            <a:r>
              <a:rPr lang="en-GB" sz="1000"/>
              <a:t>An axle allows the wheel to turn without falling off. </a:t>
            </a:r>
            <a:endParaRPr sz="1000"/>
          </a:p>
          <a:p>
            <a:pPr indent="0" lvl="0" marL="0" rtl="0" algn="l">
              <a:spcBef>
                <a:spcPts val="0"/>
              </a:spcBef>
              <a:spcAft>
                <a:spcPts val="0"/>
              </a:spcAft>
              <a:buNone/>
            </a:pPr>
            <a:r>
              <a:t/>
            </a:r>
            <a:endParaRPr sz="1000"/>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highlight>
                <a:srgbClr val="B7B7B7"/>
              </a:highlight>
              <a:latin typeface="Ruluko"/>
              <a:ea typeface="Ruluko"/>
              <a:cs typeface="Ruluko"/>
              <a:sym typeface="Ruluko"/>
            </a:endParaRPr>
          </a:p>
        </p:txBody>
      </p:sp>
      <p:pic>
        <p:nvPicPr>
          <p:cNvPr id="1408" name="Google Shape;1408;g39c7c7be935_0_65"/>
          <p:cNvPicPr preferRelativeResize="0"/>
          <p:nvPr/>
        </p:nvPicPr>
        <p:blipFill rotWithShape="1">
          <a:blip r:embed="rId4">
            <a:alphaModFix/>
          </a:blip>
          <a:srcRect b="0" l="0" r="0" t="0"/>
          <a:stretch/>
        </p:blipFill>
        <p:spPr>
          <a:xfrm>
            <a:off x="6516216" y="188640"/>
            <a:ext cx="1296144" cy="840663"/>
          </a:xfrm>
          <a:prstGeom prst="rect">
            <a:avLst/>
          </a:prstGeom>
          <a:noFill/>
          <a:ln>
            <a:noFill/>
          </a:ln>
        </p:spPr>
      </p:pic>
      <p:sp>
        <p:nvSpPr>
          <p:cNvPr id="1409" name="Google Shape;1409;g39c7c7be935_0_65"/>
          <p:cNvSpPr/>
          <p:nvPr/>
        </p:nvSpPr>
        <p:spPr>
          <a:xfrm>
            <a:off x="4961650" y="3789125"/>
            <a:ext cx="4040700" cy="28803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Questions</a:t>
            </a:r>
            <a:endParaRPr b="0" i="0" sz="1400" u="none" cap="none" strike="noStrike">
              <a:solidFill>
                <a:srgbClr val="000000"/>
              </a:solidFill>
              <a:latin typeface="Arial"/>
              <a:ea typeface="Arial"/>
              <a:cs typeface="Arial"/>
              <a:sym typeface="Arial"/>
            </a:endParaRPr>
          </a:p>
          <a:p>
            <a:pPr indent="0" lvl="0" marL="0" rtl="0" algn="l">
              <a:spcBef>
                <a:spcPts val="0"/>
              </a:spcBef>
              <a:spcAft>
                <a:spcPts val="0"/>
              </a:spcAft>
              <a:buNone/>
            </a:pPr>
            <a:r>
              <a:rPr lang="en-GB" sz="1000">
                <a:latin typeface="Ruluko"/>
                <a:ea typeface="Ruluko"/>
                <a:cs typeface="Ruluko"/>
                <a:sym typeface="Ruluko"/>
              </a:rPr>
              <a:t>What shape are the wheels? (Answers may include round, circles or circular.)What do the wheels help the toy do? (Answers may include move or roll.)What do the wheels do when the toy is pulled? (Answers may include turn, spin or rotate.)What other things use wheels to move? (Answers may include cars, toy cars, bicycles, pushchairs/prams, scooters, shopping trolleys or wheelchairs.)</a:t>
            </a:r>
            <a:endParaRPr sz="1000">
              <a:latin typeface="Ruluko"/>
              <a:ea typeface="Ruluko"/>
              <a:cs typeface="Ruluko"/>
              <a:sym typeface="Ruluko"/>
            </a:endParaRPr>
          </a:p>
          <a:p>
            <a:pPr indent="0" lvl="0" marL="0" rtl="0" algn="l">
              <a:spcBef>
                <a:spcPts val="0"/>
              </a:spcBef>
              <a:spcAft>
                <a:spcPts val="0"/>
              </a:spcAft>
              <a:buNone/>
            </a:pPr>
            <a:r>
              <a:rPr lang="en-GB" sz="1000">
                <a:latin typeface="Ruluko"/>
                <a:ea typeface="Ruluko"/>
                <a:cs typeface="Ruluko"/>
                <a:sym typeface="Ruluko"/>
              </a:rPr>
              <a:t>Why do some things have wheels? (To allow them to move/roll.)</a:t>
            </a:r>
            <a:endParaRPr sz="1000">
              <a:latin typeface="Ruluko"/>
              <a:ea typeface="Ruluko"/>
              <a:cs typeface="Ruluko"/>
              <a:sym typeface="Ruluko"/>
            </a:endParaRPr>
          </a:p>
          <a:p>
            <a:pPr indent="0" lvl="0" marL="0" rtl="0" algn="l">
              <a:spcBef>
                <a:spcPts val="0"/>
              </a:spcBef>
              <a:spcAft>
                <a:spcPts val="0"/>
              </a:spcAft>
              <a:buNone/>
            </a:pPr>
            <a:r>
              <a:rPr lang="en-GB" sz="1000">
                <a:latin typeface="Ruluko"/>
                <a:ea typeface="Ruluko"/>
                <a:cs typeface="Ruluko"/>
                <a:sym typeface="Ruluko"/>
              </a:rPr>
              <a:t>Order the three shapes (triangle, square and many-sided shape) from best to worst for a wheel. (The triangle and square are both poor choices; the many-sided shape will make the best wheel.)</a:t>
            </a:r>
            <a:endParaRPr sz="1000">
              <a:latin typeface="Ruluko"/>
              <a:ea typeface="Ruluko"/>
              <a:cs typeface="Ruluko"/>
              <a:sym typeface="Ruluko"/>
            </a:endParaRPr>
          </a:p>
          <a:p>
            <a:pPr indent="0" lvl="0" marL="0" rtl="0" algn="l">
              <a:spcBef>
                <a:spcPts val="0"/>
              </a:spcBef>
              <a:spcAft>
                <a:spcPts val="0"/>
              </a:spcAft>
              <a:buNone/>
            </a:pPr>
            <a:r>
              <a:rPr lang="en-GB" sz="1000">
                <a:latin typeface="Ruluko"/>
                <a:ea typeface="Ruluko"/>
                <a:cs typeface="Ruluko"/>
                <a:sym typeface="Ruluko"/>
              </a:rPr>
              <a:t>Why do you think your chosen shape is best? (It has the most sides so it will turn instead of sliding.)Which tool should you choose to cut out the wheel shapes? (Scissors.) Why is this tool the right choice? (Scissors are sharp, easy to control and therefore safe to use.What safety tips would you gove someone else about holding and using scissors?Which is the best choice (wooden dowel, pipe cleaner or plastic spoon) for attaching the two wheels together and why? Which is best for attaching your axle to the base and why? What do the wheels need to be able to do to make the base move? (Turn.)Do the triangle/square/many-sided shape wheels slide or turn?</a:t>
            </a:r>
            <a:r>
              <a:rPr lang="en-GB" sz="1200">
                <a:solidFill>
                  <a:srgbClr val="222222"/>
                </a:solidFill>
                <a:highlight>
                  <a:srgbClr val="F1F6F9"/>
                </a:highlight>
                <a:latin typeface="Ruluko"/>
                <a:ea typeface="Ruluko"/>
                <a:cs typeface="Ruluko"/>
                <a:sym typeface="Ruluko"/>
              </a:rPr>
              <a:t>What problems were there with the wheels?</a:t>
            </a:r>
            <a:r>
              <a:rPr lang="en-GB" sz="1200">
                <a:solidFill>
                  <a:srgbClr val="4A5865"/>
                </a:solidFill>
                <a:highlight>
                  <a:srgbClr val="F1F6F9"/>
                </a:highlight>
                <a:latin typeface="Ruluko"/>
                <a:ea typeface="Ruluko"/>
                <a:cs typeface="Ruluko"/>
                <a:sym typeface="Ruluko"/>
              </a:rPr>
              <a:t> (Answers may include the wheels were wobbly; the wheels fell off; the wheels did not turn; the wheels did not turn smoothly.)</a:t>
            </a:r>
            <a:r>
              <a:rPr lang="en-GB" sz="1200">
                <a:solidFill>
                  <a:srgbClr val="222222"/>
                </a:solidFill>
                <a:latin typeface="Ruluko"/>
                <a:ea typeface="Ruluko"/>
                <a:cs typeface="Ruluko"/>
                <a:sym typeface="Ruluko"/>
              </a:rPr>
              <a:t>What shape are all the wheels?</a:t>
            </a:r>
            <a:r>
              <a:rPr lang="en-GB" sz="1200">
                <a:solidFill>
                  <a:srgbClr val="4A5865"/>
                </a:solidFill>
                <a:latin typeface="Ruluko"/>
                <a:ea typeface="Ruluko"/>
                <a:cs typeface="Ruluko"/>
                <a:sym typeface="Ruluko"/>
              </a:rPr>
              <a:t> </a:t>
            </a:r>
            <a:r>
              <a:rPr lang="en-GB" sz="1200">
                <a:solidFill>
                  <a:srgbClr val="4A5865"/>
                </a:solidFill>
                <a:highlight>
                  <a:srgbClr val="F1F6F9"/>
                </a:highlight>
                <a:latin typeface="Ruluko"/>
                <a:ea typeface="Ruluko"/>
                <a:cs typeface="Ruluko"/>
                <a:sym typeface="Ruluko"/>
              </a:rPr>
              <a:t>(Answers may include round, circles or circular.) </a:t>
            </a:r>
            <a:r>
              <a:rPr lang="en-GB" sz="1200">
                <a:solidFill>
                  <a:srgbClr val="4A5865"/>
                </a:solidFill>
                <a:latin typeface="Ruluko"/>
                <a:ea typeface="Ruluko"/>
                <a:cs typeface="Ruluko"/>
                <a:sym typeface="Ruluko"/>
              </a:rPr>
              <a:t> </a:t>
            </a:r>
            <a:endParaRPr sz="1200">
              <a:solidFill>
                <a:srgbClr val="4A5865"/>
              </a:solidFill>
              <a:latin typeface="Ruluko"/>
              <a:ea typeface="Ruluko"/>
              <a:cs typeface="Ruluko"/>
              <a:sym typeface="Ruluko"/>
            </a:endParaRPr>
          </a:p>
          <a:p>
            <a:pPr indent="-228600" lvl="0" marL="457200" rtl="0" algn="l">
              <a:lnSpc>
                <a:spcPct val="115000"/>
              </a:lnSpc>
              <a:spcBef>
                <a:spcPts val="0"/>
              </a:spcBef>
              <a:spcAft>
                <a:spcPts val="0"/>
              </a:spcAft>
              <a:buClr>
                <a:srgbClr val="4A5865"/>
              </a:buClr>
              <a:buSzPts val="1200"/>
              <a:buFont typeface="Ruluko"/>
              <a:buNone/>
            </a:pPr>
            <a:r>
              <a:rPr lang="en-GB" sz="1200">
                <a:solidFill>
                  <a:srgbClr val="222222"/>
                </a:solidFill>
                <a:latin typeface="Ruluko"/>
                <a:ea typeface="Ruluko"/>
                <a:cs typeface="Ruluko"/>
                <a:sym typeface="Ruluko"/>
              </a:rPr>
              <a:t>What else do they have in common?</a:t>
            </a:r>
            <a:r>
              <a:rPr lang="en-GB" sz="1200">
                <a:solidFill>
                  <a:srgbClr val="4A5865"/>
                </a:solidFill>
                <a:latin typeface="Ruluko"/>
                <a:ea typeface="Ruluko"/>
                <a:cs typeface="Ruluko"/>
                <a:sym typeface="Ruluko"/>
              </a:rPr>
              <a:t> </a:t>
            </a:r>
            <a:r>
              <a:rPr lang="en-GB" sz="1200">
                <a:solidFill>
                  <a:srgbClr val="4A5865"/>
                </a:solidFill>
                <a:highlight>
                  <a:srgbClr val="F1F6F9"/>
                </a:highlight>
                <a:latin typeface="Ruluko"/>
                <a:ea typeface="Ruluko"/>
                <a:cs typeface="Ruluko"/>
                <a:sym typeface="Ruluko"/>
              </a:rPr>
              <a:t>(Answers may include that they are all joined to the object by an axle; they all help the object move; they can all turn.)</a:t>
            </a:r>
            <a:endParaRPr sz="1200">
              <a:solidFill>
                <a:srgbClr val="4A5865"/>
              </a:solidFill>
              <a:highlight>
                <a:srgbClr val="F1F6F9"/>
              </a:highlight>
              <a:latin typeface="Ruluko"/>
              <a:ea typeface="Ruluko"/>
              <a:cs typeface="Ruluko"/>
              <a:sym typeface="Ruluko"/>
            </a:endParaRPr>
          </a:p>
          <a:p>
            <a:pPr indent="-228600" lvl="0" marL="457200" rtl="0" algn="l">
              <a:lnSpc>
                <a:spcPct val="115000"/>
              </a:lnSpc>
              <a:spcBef>
                <a:spcPts val="0"/>
              </a:spcBef>
              <a:spcAft>
                <a:spcPts val="0"/>
              </a:spcAft>
              <a:buClr>
                <a:srgbClr val="4A5865"/>
              </a:buClr>
              <a:buSzPts val="1200"/>
              <a:buFont typeface="Ruluko"/>
              <a:buNone/>
            </a:pPr>
            <a:r>
              <a:rPr lang="en-GB" sz="1200">
                <a:solidFill>
                  <a:srgbClr val="222222"/>
                </a:solidFill>
                <a:latin typeface="Ruluko"/>
                <a:ea typeface="Ruluko"/>
                <a:cs typeface="Ruluko"/>
                <a:sym typeface="Ruluko"/>
              </a:rPr>
              <a:t>What differences are there?</a:t>
            </a:r>
            <a:r>
              <a:rPr lang="en-GB" sz="1200">
                <a:solidFill>
                  <a:srgbClr val="4A5865"/>
                </a:solidFill>
                <a:highlight>
                  <a:srgbClr val="F1F6F9"/>
                </a:highlight>
                <a:latin typeface="Ruluko"/>
                <a:ea typeface="Ruluko"/>
                <a:cs typeface="Ruluko"/>
                <a:sym typeface="Ruluko"/>
              </a:rPr>
              <a:t> (Answers may include that they are made from different materials like wood, plastic or metal; there are different numbers of wheels on different objects.)</a:t>
            </a:r>
            <a:endParaRPr sz="1200">
              <a:solidFill>
                <a:srgbClr val="4A5865"/>
              </a:solidFill>
              <a:highlight>
                <a:srgbClr val="F1F6F9"/>
              </a:highlight>
              <a:latin typeface="Ruluko"/>
              <a:ea typeface="Ruluko"/>
              <a:cs typeface="Ruluko"/>
              <a:sym typeface="Ruluko"/>
            </a:endParaRPr>
          </a:p>
          <a:p>
            <a:pPr indent="-228600" lvl="0" marL="457200" rtl="0" algn="l">
              <a:lnSpc>
                <a:spcPct val="115000"/>
              </a:lnSpc>
              <a:spcBef>
                <a:spcPts val="0"/>
              </a:spcBef>
              <a:spcAft>
                <a:spcPts val="0"/>
              </a:spcAft>
              <a:buClr>
                <a:srgbClr val="4A5865"/>
              </a:buClr>
              <a:buSzPts val="1200"/>
              <a:buFont typeface="Ruluko"/>
              <a:buNone/>
            </a:pPr>
            <a:r>
              <a:rPr lang="en-GB" sz="1200">
                <a:solidFill>
                  <a:srgbClr val="222222"/>
                </a:solidFill>
                <a:latin typeface="Ruluko"/>
                <a:ea typeface="Ruluko"/>
                <a:cs typeface="Ruluko"/>
                <a:sym typeface="Ruluko"/>
              </a:rPr>
              <a:t>How could we make our wheels better?</a:t>
            </a:r>
            <a:r>
              <a:rPr lang="en-GB" sz="1200">
                <a:solidFill>
                  <a:srgbClr val="4A5865"/>
                </a:solidFill>
                <a:latin typeface="Ruluko"/>
                <a:ea typeface="Ruluko"/>
                <a:cs typeface="Ruluko"/>
                <a:sym typeface="Ruluko"/>
              </a:rPr>
              <a:t> </a:t>
            </a:r>
            <a:r>
              <a:rPr lang="en-GB" sz="1200">
                <a:solidFill>
                  <a:srgbClr val="4A5865"/>
                </a:solidFill>
                <a:highlight>
                  <a:srgbClr val="F1F6F9"/>
                </a:highlight>
                <a:latin typeface="Ruluko"/>
                <a:ea typeface="Ruluko"/>
                <a:cs typeface="Ruluko"/>
                <a:sym typeface="Ruluko"/>
              </a:rPr>
              <a:t>(Answers may include making them from different materials like wood; making them rounder, thicker or smoother.)</a:t>
            </a:r>
            <a:r>
              <a:rPr lang="en-GB" sz="1200">
                <a:solidFill>
                  <a:srgbClr val="222222"/>
                </a:solidFill>
                <a:highlight>
                  <a:srgbClr val="F1F6F9"/>
                </a:highlight>
                <a:latin typeface="Ruluko"/>
                <a:ea typeface="Ruluko"/>
                <a:cs typeface="Ruluko"/>
                <a:sym typeface="Ruluko"/>
              </a:rPr>
              <a:t>What is causing the strange movement?</a:t>
            </a:r>
            <a:r>
              <a:rPr lang="en-GB" sz="1200">
                <a:solidFill>
                  <a:srgbClr val="4A5865"/>
                </a:solidFill>
                <a:highlight>
                  <a:srgbClr val="F1F6F9"/>
                </a:highlight>
                <a:latin typeface="Ruluko"/>
                <a:ea typeface="Ruluko"/>
                <a:cs typeface="Ruluko"/>
                <a:sym typeface="Ruluko"/>
              </a:rPr>
              <a:t> (The hole is not in the middle of a wheel so it moves wobbly. </a:t>
            </a:r>
            <a:r>
              <a:rPr lang="en-GB" sz="1200">
                <a:solidFill>
                  <a:srgbClr val="222222"/>
                </a:solidFill>
                <a:latin typeface="Ruluko"/>
                <a:ea typeface="Ruluko"/>
                <a:cs typeface="Ruluko"/>
                <a:sym typeface="Ruluko"/>
              </a:rPr>
              <a:t>Which are better, the round wheels or the many-sided shape wheels?</a:t>
            </a:r>
            <a:r>
              <a:rPr lang="en-GB" sz="1200">
                <a:solidFill>
                  <a:srgbClr val="4A5865"/>
                </a:solidFill>
                <a:latin typeface="Ruluko"/>
                <a:ea typeface="Ruluko"/>
                <a:cs typeface="Ruluko"/>
                <a:sym typeface="Ruluko"/>
              </a:rPr>
              <a:t> </a:t>
            </a:r>
            <a:r>
              <a:rPr lang="en-GB" sz="1200">
                <a:solidFill>
                  <a:srgbClr val="4A5865"/>
                </a:solidFill>
                <a:highlight>
                  <a:srgbClr val="F1F6F9"/>
                </a:highlight>
                <a:latin typeface="Ruluko"/>
                <a:ea typeface="Ruluko"/>
                <a:cs typeface="Ruluko"/>
                <a:sym typeface="Ruluko"/>
              </a:rPr>
              <a:t>(The round wheels because they turn more smoothly.)</a:t>
            </a:r>
            <a:endParaRPr sz="1200">
              <a:solidFill>
                <a:srgbClr val="4A5865"/>
              </a:solidFill>
              <a:highlight>
                <a:srgbClr val="F1F6F9"/>
              </a:highlight>
              <a:latin typeface="Ruluko"/>
              <a:ea typeface="Ruluko"/>
              <a:cs typeface="Ruluko"/>
              <a:sym typeface="Ruluko"/>
            </a:endParaRPr>
          </a:p>
          <a:p>
            <a:pPr indent="-228600" lvl="0" marL="457200" rtl="0" algn="l">
              <a:lnSpc>
                <a:spcPct val="115000"/>
              </a:lnSpc>
              <a:spcBef>
                <a:spcPts val="0"/>
              </a:spcBef>
              <a:spcAft>
                <a:spcPts val="0"/>
              </a:spcAft>
              <a:buClr>
                <a:srgbClr val="4A5865"/>
              </a:buClr>
              <a:buSzPts val="1200"/>
              <a:buFont typeface="Ruluko"/>
              <a:buNone/>
            </a:pPr>
            <a:r>
              <a:rPr lang="en-GB" sz="1200">
                <a:solidFill>
                  <a:srgbClr val="222222"/>
                </a:solidFill>
                <a:latin typeface="Ruluko"/>
                <a:ea typeface="Ruluko"/>
                <a:cs typeface="Ruluko"/>
                <a:sym typeface="Ruluko"/>
              </a:rPr>
              <a:t>Which is turning, the wheels or the axle?</a:t>
            </a:r>
            <a:r>
              <a:rPr lang="en-GB" sz="1200">
                <a:solidFill>
                  <a:srgbClr val="4A5865"/>
                </a:solidFill>
                <a:latin typeface="Ruluko"/>
                <a:ea typeface="Ruluko"/>
                <a:cs typeface="Ruluko"/>
                <a:sym typeface="Ruluko"/>
              </a:rPr>
              <a:t> </a:t>
            </a:r>
            <a:r>
              <a:rPr lang="en-GB" sz="1200">
                <a:solidFill>
                  <a:srgbClr val="4A5865"/>
                </a:solidFill>
                <a:highlight>
                  <a:srgbClr val="F1F6F9"/>
                </a:highlight>
                <a:latin typeface="Ruluko"/>
                <a:ea typeface="Ruluko"/>
                <a:cs typeface="Ruluko"/>
                <a:sym typeface="Ruluko"/>
              </a:rPr>
              <a:t>(The wheels).</a:t>
            </a:r>
            <a:endParaRPr sz="1200">
              <a:solidFill>
                <a:srgbClr val="4A5865"/>
              </a:solidFill>
              <a:highlight>
                <a:srgbClr val="F1F6F9"/>
              </a:highlight>
              <a:latin typeface="Ruluko"/>
              <a:ea typeface="Ruluko"/>
              <a:cs typeface="Ruluko"/>
              <a:sym typeface="Ruluko"/>
            </a:endParaRPr>
          </a:p>
          <a:p>
            <a:pPr indent="-228600" lvl="0" marL="457200" rtl="0" algn="l">
              <a:lnSpc>
                <a:spcPct val="115000"/>
              </a:lnSpc>
              <a:spcBef>
                <a:spcPts val="0"/>
              </a:spcBef>
              <a:spcAft>
                <a:spcPts val="0"/>
              </a:spcAft>
              <a:buClr>
                <a:srgbClr val="4A5865"/>
              </a:buClr>
              <a:buSzPts val="1200"/>
              <a:buFont typeface="Ruluko"/>
              <a:buNone/>
            </a:pPr>
            <a:r>
              <a:rPr lang="en-GB" sz="1200">
                <a:solidFill>
                  <a:srgbClr val="222222"/>
                </a:solidFill>
                <a:latin typeface="Ruluko"/>
                <a:ea typeface="Ruluko"/>
                <a:cs typeface="Ruluko"/>
                <a:sym typeface="Ruluko"/>
              </a:rPr>
              <a:t>How can we stop the wheels from falling off or wobbling around?</a:t>
            </a:r>
            <a:r>
              <a:rPr lang="en-GB" sz="1200">
                <a:solidFill>
                  <a:srgbClr val="4A5865"/>
                </a:solidFill>
                <a:latin typeface="Ruluko"/>
                <a:ea typeface="Ruluko"/>
                <a:cs typeface="Ruluko"/>
                <a:sym typeface="Ruluko"/>
              </a:rPr>
              <a:t> </a:t>
            </a:r>
            <a:r>
              <a:rPr lang="en-GB" sz="1200">
                <a:solidFill>
                  <a:srgbClr val="4A5865"/>
                </a:solidFill>
                <a:highlight>
                  <a:srgbClr val="F1F6F9"/>
                </a:highlight>
                <a:latin typeface="Ruluko"/>
                <a:ea typeface="Ruluko"/>
                <a:cs typeface="Ruluko"/>
                <a:sym typeface="Ruluko"/>
              </a:rPr>
              <a:t>(Stick them to the axle.</a:t>
            </a:r>
            <a:r>
              <a:rPr lang="en-GB" sz="1200">
                <a:solidFill>
                  <a:srgbClr val="222222"/>
                </a:solidFill>
                <a:latin typeface="Ruluko"/>
                <a:ea typeface="Ruluko"/>
                <a:cs typeface="Ruluko"/>
                <a:sym typeface="Ruluko"/>
              </a:rPr>
              <a:t>What happens when the wheels and axle are fixed?</a:t>
            </a:r>
            <a:r>
              <a:rPr lang="en-GB" sz="1200">
                <a:solidFill>
                  <a:srgbClr val="4A5865"/>
                </a:solidFill>
                <a:latin typeface="Ruluko"/>
                <a:ea typeface="Ruluko"/>
                <a:cs typeface="Ruluko"/>
                <a:sym typeface="Ruluko"/>
              </a:rPr>
              <a:t> </a:t>
            </a:r>
            <a:r>
              <a:rPr lang="en-GB" sz="1200">
                <a:solidFill>
                  <a:srgbClr val="4A5865"/>
                </a:solidFill>
                <a:highlight>
                  <a:srgbClr val="F1F6F9"/>
                </a:highlight>
                <a:latin typeface="Ruluko"/>
                <a:ea typeface="Ruluko"/>
                <a:cs typeface="Ruluko"/>
                <a:sym typeface="Ruluko"/>
              </a:rPr>
              <a:t>(The wheels slide instead of turning.)</a:t>
            </a:r>
            <a:endParaRPr sz="1200">
              <a:solidFill>
                <a:srgbClr val="4A5865"/>
              </a:solidFill>
              <a:highlight>
                <a:srgbClr val="F1F6F9"/>
              </a:highlight>
              <a:latin typeface="Ruluko"/>
              <a:ea typeface="Ruluko"/>
              <a:cs typeface="Ruluko"/>
              <a:sym typeface="Ruluko"/>
            </a:endParaRPr>
          </a:p>
          <a:p>
            <a:pPr indent="-228600" lvl="0" marL="457200" rtl="0" algn="l">
              <a:lnSpc>
                <a:spcPct val="115000"/>
              </a:lnSpc>
              <a:spcBef>
                <a:spcPts val="0"/>
              </a:spcBef>
              <a:spcAft>
                <a:spcPts val="0"/>
              </a:spcAft>
              <a:buClr>
                <a:srgbClr val="4A5865"/>
              </a:buClr>
              <a:buSzPts val="1200"/>
              <a:buFont typeface="Ruluko"/>
              <a:buNone/>
            </a:pPr>
            <a:r>
              <a:rPr lang="en-GB" sz="1200">
                <a:solidFill>
                  <a:srgbClr val="222222"/>
                </a:solidFill>
                <a:latin typeface="Ruluko"/>
                <a:ea typeface="Ruluko"/>
                <a:cs typeface="Ruluko"/>
                <a:sym typeface="Ruluko"/>
              </a:rPr>
              <a:t>If the wheels cannot turn, what has to turn instead?</a:t>
            </a:r>
            <a:r>
              <a:rPr lang="en-GB" sz="1200">
                <a:solidFill>
                  <a:srgbClr val="4A5865"/>
                </a:solidFill>
                <a:latin typeface="Ruluko"/>
                <a:ea typeface="Ruluko"/>
                <a:cs typeface="Ruluko"/>
                <a:sym typeface="Ruluko"/>
              </a:rPr>
              <a:t> </a:t>
            </a:r>
            <a:r>
              <a:rPr lang="en-GB" sz="1200">
                <a:solidFill>
                  <a:srgbClr val="4A5865"/>
                </a:solidFill>
                <a:highlight>
                  <a:srgbClr val="F1F6F9"/>
                </a:highlight>
                <a:latin typeface="Ruluko"/>
                <a:ea typeface="Ruluko"/>
                <a:cs typeface="Ruluko"/>
                <a:sym typeface="Ruluko"/>
              </a:rPr>
              <a:t>(The axle).</a:t>
            </a:r>
            <a:endParaRPr sz="1200">
              <a:solidFill>
                <a:srgbClr val="4A5865"/>
              </a:solidFill>
              <a:highlight>
                <a:srgbClr val="F1F6F9"/>
              </a:highlight>
              <a:latin typeface="Ruluko"/>
              <a:ea typeface="Ruluko"/>
              <a:cs typeface="Ruluko"/>
              <a:sym typeface="Ruluko"/>
            </a:endParaRPr>
          </a:p>
          <a:p>
            <a:pPr indent="-228600" lvl="0" marL="457200" rtl="0" algn="l">
              <a:lnSpc>
                <a:spcPct val="115000"/>
              </a:lnSpc>
              <a:spcBef>
                <a:spcPts val="0"/>
              </a:spcBef>
              <a:spcAft>
                <a:spcPts val="0"/>
              </a:spcAft>
              <a:buClr>
                <a:srgbClr val="4A5865"/>
              </a:buClr>
              <a:buSzPts val="1200"/>
              <a:buFont typeface="Ruluko"/>
              <a:buNone/>
            </a:pPr>
            <a:r>
              <a:rPr lang="en-GB" sz="1200">
                <a:solidFill>
                  <a:srgbClr val="222222"/>
                </a:solidFill>
                <a:latin typeface="Ruluko"/>
                <a:ea typeface="Ruluko"/>
                <a:cs typeface="Ruluko"/>
                <a:sym typeface="Ruluko"/>
              </a:rPr>
              <a:t>Are the wheels or axle fixed?</a:t>
            </a:r>
            <a:r>
              <a:rPr lang="en-GB" sz="1200">
                <a:solidFill>
                  <a:srgbClr val="4A5865"/>
                </a:solidFill>
                <a:latin typeface="Ruluko"/>
                <a:ea typeface="Ruluko"/>
                <a:cs typeface="Ruluko"/>
                <a:sym typeface="Ruluko"/>
              </a:rPr>
              <a:t> </a:t>
            </a:r>
            <a:r>
              <a:rPr lang="en-GB" sz="1200">
                <a:solidFill>
                  <a:srgbClr val="4A5865"/>
                </a:solidFill>
                <a:highlight>
                  <a:srgbClr val="F1F6F9"/>
                </a:highlight>
                <a:latin typeface="Ruluko"/>
                <a:ea typeface="Ruluko"/>
                <a:cs typeface="Ruluko"/>
                <a:sym typeface="Ruluko"/>
              </a:rPr>
              <a:t>(The axle.)</a:t>
            </a:r>
            <a:endParaRPr sz="1200">
              <a:solidFill>
                <a:srgbClr val="4A5865"/>
              </a:solidFill>
              <a:highlight>
                <a:srgbClr val="F1F6F9"/>
              </a:highlight>
              <a:latin typeface="Ruluko"/>
              <a:ea typeface="Ruluko"/>
              <a:cs typeface="Ruluko"/>
              <a:sym typeface="Ruluko"/>
            </a:endParaRPr>
          </a:p>
          <a:p>
            <a:pPr indent="-228600" lvl="0" marL="457200" rtl="0" algn="l">
              <a:lnSpc>
                <a:spcPct val="115000"/>
              </a:lnSpc>
              <a:spcBef>
                <a:spcPts val="0"/>
              </a:spcBef>
              <a:spcAft>
                <a:spcPts val="0"/>
              </a:spcAft>
              <a:buClr>
                <a:srgbClr val="4A5865"/>
              </a:buClr>
              <a:buSzPts val="1200"/>
              <a:buFont typeface="Ruluko"/>
              <a:buNone/>
            </a:pPr>
            <a:r>
              <a:rPr lang="en-GB" sz="1200">
                <a:solidFill>
                  <a:srgbClr val="222222"/>
                </a:solidFill>
                <a:latin typeface="Ruluko"/>
                <a:ea typeface="Ruluko"/>
                <a:cs typeface="Ruluko"/>
                <a:sym typeface="Ruluko"/>
              </a:rPr>
              <a:t>Which turns, the wheel or the axle?</a:t>
            </a:r>
            <a:r>
              <a:rPr lang="en-GB" sz="1200">
                <a:solidFill>
                  <a:srgbClr val="4A5865"/>
                </a:solidFill>
                <a:latin typeface="Ruluko"/>
                <a:ea typeface="Ruluko"/>
                <a:cs typeface="Ruluko"/>
                <a:sym typeface="Ruluko"/>
              </a:rPr>
              <a:t> </a:t>
            </a:r>
            <a:r>
              <a:rPr lang="en-GB" sz="1200">
                <a:solidFill>
                  <a:srgbClr val="4A5865"/>
                </a:solidFill>
                <a:highlight>
                  <a:srgbClr val="F1F6F9"/>
                </a:highlight>
                <a:latin typeface="Ruluko"/>
                <a:ea typeface="Ruluko"/>
                <a:cs typeface="Ruluko"/>
                <a:sym typeface="Ruluko"/>
              </a:rPr>
              <a:t>(The wheels.)</a:t>
            </a:r>
            <a:endParaRPr sz="1200">
              <a:solidFill>
                <a:srgbClr val="4A5865"/>
              </a:solidFill>
              <a:highlight>
                <a:srgbClr val="F1F6F9"/>
              </a:highlight>
              <a:latin typeface="Ruluko"/>
              <a:ea typeface="Ruluko"/>
              <a:cs typeface="Ruluko"/>
              <a:sym typeface="Ruluko"/>
            </a:endParaRPr>
          </a:p>
          <a:p>
            <a:pPr indent="-228600" lvl="0" marL="457200" rtl="0" algn="l">
              <a:lnSpc>
                <a:spcPct val="115000"/>
              </a:lnSpc>
              <a:spcBef>
                <a:spcPts val="0"/>
              </a:spcBef>
              <a:spcAft>
                <a:spcPts val="0"/>
              </a:spcAft>
              <a:buClr>
                <a:srgbClr val="4A5865"/>
              </a:buClr>
              <a:buSzPts val="1200"/>
              <a:buFont typeface="Ruluko"/>
              <a:buNone/>
            </a:pPr>
            <a:r>
              <a:rPr lang="en-GB" sz="1200">
                <a:solidFill>
                  <a:srgbClr val="222222"/>
                </a:solidFill>
                <a:latin typeface="Ruluko"/>
                <a:ea typeface="Ruluko"/>
                <a:cs typeface="Ruluko"/>
                <a:sym typeface="Ruluko"/>
              </a:rPr>
              <a:t>What happens if the axle and wheels are fixed together?</a:t>
            </a:r>
            <a:r>
              <a:rPr lang="en-GB" sz="1200">
                <a:solidFill>
                  <a:srgbClr val="4A5865"/>
                </a:solidFill>
                <a:latin typeface="Ruluko"/>
                <a:ea typeface="Ruluko"/>
                <a:cs typeface="Ruluko"/>
                <a:sym typeface="Ruluko"/>
              </a:rPr>
              <a:t> </a:t>
            </a:r>
            <a:r>
              <a:rPr lang="en-GB" sz="1200">
                <a:solidFill>
                  <a:srgbClr val="4A5865"/>
                </a:solidFill>
                <a:highlight>
                  <a:srgbClr val="F1F6F9"/>
                </a:highlight>
                <a:latin typeface="Ruluko"/>
                <a:ea typeface="Ruluko"/>
                <a:cs typeface="Ruluko"/>
                <a:sym typeface="Ruluko"/>
              </a:rPr>
              <a:t>(Neither can turn so the base cannot roll.)</a:t>
            </a:r>
            <a:endParaRPr sz="1200">
              <a:solidFill>
                <a:srgbClr val="4A5865"/>
              </a:solidFill>
              <a:highlight>
                <a:srgbClr val="F1F6F9"/>
              </a:highlight>
              <a:latin typeface="Ruluko"/>
              <a:ea typeface="Ruluko"/>
              <a:cs typeface="Ruluko"/>
              <a:sym typeface="Ruluko"/>
            </a:endParaRPr>
          </a:p>
          <a:p>
            <a:pPr indent="-228600" lvl="0" marL="457200" rtl="0" algn="l">
              <a:lnSpc>
                <a:spcPct val="115000"/>
              </a:lnSpc>
              <a:spcBef>
                <a:spcPts val="0"/>
              </a:spcBef>
              <a:spcAft>
                <a:spcPts val="0"/>
              </a:spcAft>
              <a:buClr>
                <a:srgbClr val="4A5865"/>
              </a:buClr>
              <a:buSzPts val="1200"/>
              <a:buFont typeface="Ruluko"/>
              <a:buNone/>
            </a:pPr>
            <a:r>
              <a:rPr lang="en-GB" sz="1200">
                <a:solidFill>
                  <a:srgbClr val="4A5865"/>
                </a:solidFill>
                <a:highlight>
                  <a:srgbClr val="F1F6F9"/>
                </a:highlight>
                <a:latin typeface="Ruluko"/>
                <a:ea typeface="Ruluko"/>
                <a:cs typeface="Ruluko"/>
                <a:sym typeface="Ruluko"/>
              </a:rPr>
              <a:t>Name some toys that have wheeled parts to help them move. Who is the user your product was </a:t>
            </a:r>
            <a:r>
              <a:rPr lang="en-GB" sz="1200">
                <a:solidFill>
                  <a:srgbClr val="4A5865"/>
                </a:solidFill>
                <a:highlight>
                  <a:srgbClr val="F1F6F9"/>
                </a:highlight>
                <a:latin typeface="Ruluko"/>
                <a:ea typeface="Ruluko"/>
                <a:cs typeface="Ruluko"/>
                <a:sym typeface="Ruluko"/>
              </a:rPr>
              <a:t>designed</a:t>
            </a:r>
            <a:r>
              <a:rPr lang="en-GB" sz="1200">
                <a:solidFill>
                  <a:srgbClr val="4A5865"/>
                </a:solidFill>
                <a:highlight>
                  <a:srgbClr val="F1F6F9"/>
                </a:highlight>
                <a:latin typeface="Ruluko"/>
                <a:ea typeface="Ruluko"/>
                <a:cs typeface="Ruluko"/>
                <a:sym typeface="Ruluko"/>
              </a:rPr>
              <a:t> for?</a:t>
            </a:r>
            <a:r>
              <a:rPr lang="en-GB" sz="1200">
                <a:solidFill>
                  <a:srgbClr val="222222"/>
                </a:solidFill>
                <a:highlight>
                  <a:srgbClr val="F1F6F9"/>
                </a:highlight>
                <a:latin typeface="Ruluko"/>
                <a:ea typeface="Ruluko"/>
                <a:cs typeface="Ruluko"/>
                <a:sym typeface="Ruluko"/>
              </a:rPr>
              <a:t>What are the problems with using cardboard for your toy?What would be a good material to use and why?What are some things you liked about the toys?What could you do to make your toy better?</a:t>
            </a:r>
            <a:r>
              <a:rPr lang="en-GB" sz="1200">
                <a:solidFill>
                  <a:srgbClr val="4A5865"/>
                </a:solidFill>
                <a:highlight>
                  <a:srgbClr val="F1F6F9"/>
                </a:highlight>
                <a:latin typeface="Ruluko"/>
                <a:ea typeface="Ruluko"/>
                <a:cs typeface="Ruluko"/>
                <a:sym typeface="Ruluko"/>
              </a:rPr>
              <a:t> </a:t>
            </a:r>
            <a:endParaRPr sz="1200">
              <a:solidFill>
                <a:srgbClr val="4A5865"/>
              </a:solidFill>
              <a:highlight>
                <a:srgbClr val="F1F6F9"/>
              </a:highlight>
              <a:latin typeface="Ruluko"/>
              <a:ea typeface="Ruluko"/>
              <a:cs typeface="Ruluko"/>
              <a:sym typeface="Ruluko"/>
            </a:endParaRPr>
          </a:p>
          <a:p>
            <a:pPr indent="0" lvl="0" marL="0" rtl="0" algn="l">
              <a:spcBef>
                <a:spcPts val="2400"/>
              </a:spcBef>
              <a:spcAft>
                <a:spcPts val="0"/>
              </a:spcAft>
              <a:buNone/>
            </a:pPr>
            <a:r>
              <a:t/>
            </a:r>
            <a:endParaRPr sz="1200">
              <a:solidFill>
                <a:srgbClr val="4A5865"/>
              </a:solidFill>
              <a:highlight>
                <a:srgbClr val="F1F6F9"/>
              </a:highlight>
              <a:latin typeface="Ruluko"/>
              <a:ea typeface="Ruluko"/>
              <a:cs typeface="Ruluko"/>
              <a:sym typeface="Ruluko"/>
            </a:endParaRPr>
          </a:p>
          <a:p>
            <a:pPr indent="0" lvl="0" marL="0" rtl="0" algn="l">
              <a:spcBef>
                <a:spcPts val="0"/>
              </a:spcBef>
              <a:spcAft>
                <a:spcPts val="0"/>
              </a:spcAft>
              <a:buClr>
                <a:srgbClr val="000000"/>
              </a:buClr>
              <a:buSzPts val="1200"/>
              <a:buFont typeface="Arial"/>
              <a:buNone/>
            </a:pPr>
            <a:r>
              <a:t/>
            </a:r>
            <a:endParaRPr sz="1000">
              <a:latin typeface="Ruluko"/>
              <a:ea typeface="Ruluko"/>
              <a:cs typeface="Ruluko"/>
              <a:sym typeface="Ruluko"/>
            </a:endParaRPr>
          </a:p>
          <a:p>
            <a:pPr indent="0" lvl="0" marL="0" rtl="0" algn="l">
              <a:spcBef>
                <a:spcPts val="0"/>
              </a:spcBef>
              <a:spcAft>
                <a:spcPts val="0"/>
              </a:spcAft>
              <a:buClr>
                <a:srgbClr val="000000"/>
              </a:buClr>
              <a:buSzPts val="1200"/>
              <a:buFont typeface="Arial"/>
              <a:buNone/>
            </a:pPr>
            <a:br>
              <a:rPr lang="en-GB" sz="1000">
                <a:latin typeface="Ruluko"/>
                <a:ea typeface="Ruluko"/>
                <a:cs typeface="Ruluko"/>
                <a:sym typeface="Ruluko"/>
              </a:rPr>
            </a:br>
            <a:endParaRPr sz="1000">
              <a:latin typeface="Ruluko"/>
              <a:ea typeface="Ruluko"/>
              <a:cs typeface="Ruluko"/>
              <a:sym typeface="Ruluko"/>
            </a:endParaRPr>
          </a:p>
        </p:txBody>
      </p:sp>
      <p:pic>
        <p:nvPicPr>
          <p:cNvPr id="1410" name="Google Shape;1410;g39c7c7be935_0_65"/>
          <p:cNvPicPr preferRelativeResize="0"/>
          <p:nvPr/>
        </p:nvPicPr>
        <p:blipFill rotWithShape="1">
          <a:blip r:embed="rId5">
            <a:alphaModFix/>
          </a:blip>
          <a:srcRect b="0" l="0" r="0" t="0"/>
          <a:stretch/>
        </p:blipFill>
        <p:spPr>
          <a:xfrm>
            <a:off x="6047351" y="257873"/>
            <a:ext cx="1734349" cy="722025"/>
          </a:xfrm>
          <a:prstGeom prst="rect">
            <a:avLst/>
          </a:prstGeom>
          <a:noFill/>
          <a:ln>
            <a:noFill/>
          </a:ln>
        </p:spPr>
      </p:pic>
      <p:pic>
        <p:nvPicPr>
          <p:cNvPr id="1411" name="Google Shape;1411;g39c7c7be935_0_65"/>
          <p:cNvPicPr preferRelativeResize="0"/>
          <p:nvPr/>
        </p:nvPicPr>
        <p:blipFill rotWithShape="1">
          <a:blip r:embed="rId6">
            <a:alphaModFix/>
          </a:blip>
          <a:srcRect b="0" l="0" r="0" t="0"/>
          <a:stretch/>
        </p:blipFill>
        <p:spPr>
          <a:xfrm>
            <a:off x="232500" y="155300"/>
            <a:ext cx="1091073" cy="840650"/>
          </a:xfrm>
          <a:prstGeom prst="rect">
            <a:avLst/>
          </a:prstGeom>
          <a:noFill/>
          <a:ln>
            <a:noFill/>
          </a:ln>
        </p:spPr>
      </p:pic>
      <p:pic>
        <p:nvPicPr>
          <p:cNvPr id="1412" name="Google Shape;1412;g39c7c7be935_0_65"/>
          <p:cNvPicPr preferRelativeResize="0"/>
          <p:nvPr/>
        </p:nvPicPr>
        <p:blipFill>
          <a:blip r:embed="rId7">
            <a:alphaModFix/>
          </a:blip>
          <a:stretch>
            <a:fillRect/>
          </a:stretch>
        </p:blipFill>
        <p:spPr>
          <a:xfrm>
            <a:off x="3888500" y="1311875"/>
            <a:ext cx="5036225" cy="2226087"/>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7" name="Shape 1417"/>
        <p:cNvGrpSpPr/>
        <p:nvPr/>
      </p:nvGrpSpPr>
      <p:grpSpPr>
        <a:xfrm>
          <a:off x="0" y="0"/>
          <a:ext cx="0" cy="0"/>
          <a:chOff x="0" y="0"/>
          <a:chExt cx="0" cy="0"/>
        </a:xfrm>
      </p:grpSpPr>
      <p:sp>
        <p:nvSpPr>
          <p:cNvPr id="1418" name="Google Shape;1418;g39c7c7be935_0_81"/>
          <p:cNvSpPr txBox="1"/>
          <p:nvPr>
            <p:ph type="ctrTitle"/>
          </p:nvPr>
        </p:nvSpPr>
        <p:spPr>
          <a:xfrm>
            <a:off x="685800" y="2130425"/>
            <a:ext cx="7772400" cy="14700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t/>
            </a:r>
            <a:endParaRPr/>
          </a:p>
        </p:txBody>
      </p:sp>
      <p:sp>
        <p:nvSpPr>
          <p:cNvPr id="1419" name="Google Shape;1419;g39c7c7be935_0_81"/>
          <p:cNvSpPr txBox="1"/>
          <p:nvPr>
            <p:ph idx="1" type="subTitle"/>
          </p:nvPr>
        </p:nvSpPr>
        <p:spPr>
          <a:xfrm>
            <a:off x="1371600" y="3886200"/>
            <a:ext cx="6400800" cy="1752600"/>
          </a:xfrm>
          <a:prstGeom prst="rect">
            <a:avLst/>
          </a:prstGeom>
        </p:spPr>
        <p:txBody>
          <a:bodyPr anchorCtr="0" anchor="t" bIns="45700" lIns="91425" spcFirstLastPara="1" rIns="91425" wrap="square" tIns="45700">
            <a:normAutofit/>
          </a:bodyPr>
          <a:lstStyle/>
          <a:p>
            <a:pPr indent="0" lvl="0" marL="0" rtl="0" algn="ctr">
              <a:spcBef>
                <a:spcPts val="640"/>
              </a:spcBef>
              <a:spcAft>
                <a:spcPts val="0"/>
              </a:spcAft>
              <a:buNone/>
            </a:pPr>
            <a:r>
              <a:t/>
            </a:r>
            <a:endParaRPr/>
          </a:p>
        </p:txBody>
      </p:sp>
      <p:pic>
        <p:nvPicPr>
          <p:cNvPr id="1420" name="Google Shape;1420;g39c7c7be935_0_81"/>
          <p:cNvPicPr preferRelativeResize="0"/>
          <p:nvPr/>
        </p:nvPicPr>
        <p:blipFill>
          <a:blip r:embed="rId3">
            <a:alphaModFix/>
          </a:blip>
          <a:stretch>
            <a:fillRect/>
          </a:stretch>
        </p:blipFill>
        <p:spPr>
          <a:xfrm>
            <a:off x="152400" y="152400"/>
            <a:ext cx="8811126" cy="6162449"/>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4" name="Shape 1424"/>
        <p:cNvGrpSpPr/>
        <p:nvPr/>
      </p:nvGrpSpPr>
      <p:grpSpPr>
        <a:xfrm>
          <a:off x="0" y="0"/>
          <a:ext cx="0" cy="0"/>
          <a:chOff x="0" y="0"/>
          <a:chExt cx="0" cy="0"/>
        </a:xfrm>
      </p:grpSpPr>
      <p:sp>
        <p:nvSpPr>
          <p:cNvPr id="1425" name="Google Shape;1425;g39c7c7be935_0_8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900"/>
              <a:buFont typeface="Arial"/>
              <a:buNone/>
            </a:pPr>
            <a:r>
              <a:rPr b="1" lang="en-GB" sz="3200">
                <a:latin typeface="Ruluko"/>
                <a:ea typeface="Ruluko"/>
                <a:cs typeface="Ruluko"/>
                <a:sym typeface="Ruluko"/>
              </a:rPr>
              <a:t>Year 1 ; Summer 2</a:t>
            </a:r>
            <a:endParaRPr b="1" sz="3200">
              <a:latin typeface="Ruluko"/>
              <a:ea typeface="Ruluko"/>
              <a:cs typeface="Ruluko"/>
              <a:sym typeface="Ruluko"/>
            </a:endParaRPr>
          </a:p>
          <a:p>
            <a:pPr indent="0" lvl="0" marL="0" rtl="0" algn="ctr">
              <a:lnSpc>
                <a:spcPct val="100000"/>
              </a:lnSpc>
              <a:spcBef>
                <a:spcPts val="0"/>
              </a:spcBef>
              <a:spcAft>
                <a:spcPts val="0"/>
              </a:spcAft>
              <a:buClr>
                <a:schemeClr val="dk1"/>
              </a:buClr>
              <a:buSzPts val="1900"/>
              <a:buFont typeface="Arial"/>
              <a:buNone/>
            </a:pPr>
            <a:r>
              <a:rPr b="1" lang="en-GB" sz="3200">
                <a:latin typeface="Arial"/>
                <a:ea typeface="Arial"/>
                <a:cs typeface="Arial"/>
                <a:sym typeface="Arial"/>
              </a:rPr>
              <a:t>Wheels and Axles Pull along toy</a:t>
            </a:r>
            <a:endParaRPr b="1" sz="3200">
              <a:latin typeface="Ruluko"/>
              <a:ea typeface="Ruluko"/>
              <a:cs typeface="Ruluko"/>
              <a:sym typeface="Ruluko"/>
            </a:endParaRPr>
          </a:p>
        </p:txBody>
      </p:sp>
      <p:sp>
        <p:nvSpPr>
          <p:cNvPr id="1426" name="Google Shape;1426;g39c7c7be935_0_87"/>
          <p:cNvSpPr/>
          <p:nvPr/>
        </p:nvSpPr>
        <p:spPr>
          <a:xfrm>
            <a:off x="457194" y="1199034"/>
            <a:ext cx="4572000" cy="4247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Unit 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Pupils who are secure will be able to:</a:t>
            </a:r>
            <a:endParaRPr b="1" i="0" sz="1800" u="sng" cap="none" strike="noStrike">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350">
                <a:solidFill>
                  <a:srgbClr val="222222"/>
                </a:solidFill>
                <a:highlight>
                  <a:srgbClr val="FFFFFF"/>
                </a:highlight>
              </a:rPr>
              <a:t>Pupils who are secure will be able to:</a:t>
            </a:r>
            <a:endParaRPr sz="1350">
              <a:solidFill>
                <a:srgbClr val="222222"/>
              </a:solidFill>
              <a:highlight>
                <a:srgbClr val="FFFFFF"/>
              </a:highlight>
            </a:endParaRPr>
          </a:p>
          <a:p>
            <a:pPr indent="-228600" lvl="0" marL="457200" rtl="0" algn="l">
              <a:lnSpc>
                <a:spcPct val="115000"/>
              </a:lnSpc>
              <a:spcBef>
                <a:spcPts val="0"/>
              </a:spcBef>
              <a:spcAft>
                <a:spcPts val="0"/>
              </a:spcAft>
              <a:buClr>
                <a:srgbClr val="222222"/>
              </a:buClr>
              <a:buSzPts val="1350"/>
              <a:buNone/>
            </a:pPr>
            <a:r>
              <a:rPr lang="en-GB" sz="1350">
                <a:solidFill>
                  <a:srgbClr val="222222"/>
                </a:solidFill>
                <a:highlight>
                  <a:srgbClr val="FFFFFF"/>
                </a:highlight>
              </a:rPr>
              <a:t>Choose and use the most suitable tool for cutting out different shapes accurately.</a:t>
            </a:r>
            <a:endParaRPr sz="1350">
              <a:solidFill>
                <a:srgbClr val="222222"/>
              </a:solidFill>
              <a:highlight>
                <a:srgbClr val="FFFFFF"/>
              </a:highlight>
            </a:endParaRPr>
          </a:p>
          <a:p>
            <a:pPr indent="-228600" lvl="0" marL="457200" rtl="0" algn="l">
              <a:lnSpc>
                <a:spcPct val="115000"/>
              </a:lnSpc>
              <a:spcBef>
                <a:spcPts val="0"/>
              </a:spcBef>
              <a:spcAft>
                <a:spcPts val="0"/>
              </a:spcAft>
              <a:buClr>
                <a:srgbClr val="222222"/>
              </a:buClr>
              <a:buSzPts val="1350"/>
              <a:buNone/>
            </a:pPr>
            <a:r>
              <a:rPr lang="en-GB" sz="1350">
                <a:solidFill>
                  <a:srgbClr val="222222"/>
                </a:solidFill>
                <a:highlight>
                  <a:srgbClr val="FFFFFF"/>
                </a:highlight>
              </a:rPr>
              <a:t>Test and compare wheels of different shapes, thicknesses and smoothness.</a:t>
            </a:r>
            <a:endParaRPr sz="1350">
              <a:solidFill>
                <a:srgbClr val="222222"/>
              </a:solidFill>
              <a:highlight>
                <a:srgbClr val="FFFFFF"/>
              </a:highlight>
            </a:endParaRPr>
          </a:p>
          <a:p>
            <a:pPr indent="-228600" lvl="0" marL="457200" rtl="0" algn="l">
              <a:lnSpc>
                <a:spcPct val="115000"/>
              </a:lnSpc>
              <a:spcBef>
                <a:spcPts val="0"/>
              </a:spcBef>
              <a:spcAft>
                <a:spcPts val="0"/>
              </a:spcAft>
              <a:buClr>
                <a:srgbClr val="222222"/>
              </a:buClr>
              <a:buSzPts val="1350"/>
              <a:buNone/>
            </a:pPr>
            <a:r>
              <a:rPr lang="en-GB" sz="1350">
                <a:solidFill>
                  <a:srgbClr val="222222"/>
                </a:solidFill>
                <a:highlight>
                  <a:srgbClr val="FFFFFF"/>
                </a:highlight>
              </a:rPr>
              <a:t>Estimate the middle of a circle.</a:t>
            </a:r>
            <a:endParaRPr sz="1350">
              <a:solidFill>
                <a:srgbClr val="222222"/>
              </a:solidFill>
              <a:highlight>
                <a:srgbClr val="FFFFFF"/>
              </a:highlight>
            </a:endParaRPr>
          </a:p>
          <a:p>
            <a:pPr indent="-228600" lvl="0" marL="457200" rtl="0" algn="l">
              <a:lnSpc>
                <a:spcPct val="115000"/>
              </a:lnSpc>
              <a:spcBef>
                <a:spcPts val="0"/>
              </a:spcBef>
              <a:spcAft>
                <a:spcPts val="0"/>
              </a:spcAft>
              <a:buClr>
                <a:srgbClr val="222222"/>
              </a:buClr>
              <a:buSzPts val="1350"/>
              <a:buNone/>
            </a:pPr>
            <a:r>
              <a:rPr lang="en-GB" sz="1350">
                <a:solidFill>
                  <a:srgbClr val="222222"/>
                </a:solidFill>
                <a:highlight>
                  <a:srgbClr val="FFFFFF"/>
                </a:highlight>
              </a:rPr>
              <a:t>Design, draw and label a product that uses a simple mechanism.</a:t>
            </a:r>
            <a:endParaRPr sz="1350">
              <a:solidFill>
                <a:srgbClr val="222222"/>
              </a:solidFill>
              <a:highlight>
                <a:srgbClr val="FFFFFF"/>
              </a:highlight>
            </a:endParaRPr>
          </a:p>
          <a:p>
            <a:pPr indent="-228600" lvl="0" marL="457200" rtl="0" algn="l">
              <a:lnSpc>
                <a:spcPct val="115000"/>
              </a:lnSpc>
              <a:spcBef>
                <a:spcPts val="0"/>
              </a:spcBef>
              <a:spcAft>
                <a:spcPts val="0"/>
              </a:spcAft>
              <a:buClr>
                <a:srgbClr val="222222"/>
              </a:buClr>
              <a:buSzPts val="1350"/>
              <a:buNone/>
            </a:pPr>
            <a:r>
              <a:rPr lang="en-GB" sz="1350">
                <a:solidFill>
                  <a:srgbClr val="222222"/>
                </a:solidFill>
                <a:highlight>
                  <a:srgbClr val="FFFFFF"/>
                </a:highlight>
              </a:rPr>
              <a:t>Identify the needs of the user.</a:t>
            </a:r>
            <a:endParaRPr sz="1350">
              <a:solidFill>
                <a:srgbClr val="222222"/>
              </a:solidFill>
              <a:highlight>
                <a:srgbClr val="FFFFFF"/>
              </a:highlight>
            </a:endParaRPr>
          </a:p>
          <a:p>
            <a:pPr indent="-228600" lvl="0" marL="457200" rtl="0" algn="l">
              <a:lnSpc>
                <a:spcPct val="115000"/>
              </a:lnSpc>
              <a:spcBef>
                <a:spcPts val="0"/>
              </a:spcBef>
              <a:spcAft>
                <a:spcPts val="0"/>
              </a:spcAft>
              <a:buClr>
                <a:srgbClr val="222222"/>
              </a:buClr>
              <a:buSzPts val="1350"/>
              <a:buNone/>
            </a:pPr>
            <a:r>
              <a:rPr lang="en-GB" sz="1350">
                <a:solidFill>
                  <a:srgbClr val="222222"/>
                </a:solidFill>
                <a:highlight>
                  <a:srgbClr val="FFFFFF"/>
                </a:highlight>
              </a:rPr>
              <a:t>Make and finish a simple pull-along toy.</a:t>
            </a:r>
            <a:endParaRPr sz="1350">
              <a:solidFill>
                <a:srgbClr val="222222"/>
              </a:solidFill>
              <a:highlight>
                <a:srgbClr val="FFFFFF"/>
              </a:highlight>
            </a:endParaRPr>
          </a:p>
          <a:p>
            <a:pPr indent="-228600" lvl="0" marL="457200" rtl="0" algn="l">
              <a:lnSpc>
                <a:spcPct val="115000"/>
              </a:lnSpc>
              <a:spcBef>
                <a:spcPts val="0"/>
              </a:spcBef>
              <a:spcAft>
                <a:spcPts val="0"/>
              </a:spcAft>
              <a:buClr>
                <a:srgbClr val="222222"/>
              </a:buClr>
              <a:buSzPts val="1350"/>
              <a:buNone/>
            </a:pPr>
            <a:r>
              <a:rPr lang="en-GB" sz="1350">
                <a:solidFill>
                  <a:srgbClr val="222222"/>
                </a:solidFill>
                <a:highlight>
                  <a:srgbClr val="FFFFFF"/>
                </a:highlight>
              </a:rPr>
              <a:t>Evaluate a product against simple design criteria and provide feedback. </a:t>
            </a:r>
            <a:endParaRPr sz="1350">
              <a:solidFill>
                <a:srgbClr val="222222"/>
              </a:solidFill>
              <a:highlight>
                <a:srgbClr val="FFFFFF"/>
              </a:highlight>
            </a:endParaRPr>
          </a:p>
          <a:p>
            <a:pPr indent="0" lvl="0" marL="0" marR="0" rtl="0" algn="l">
              <a:lnSpc>
                <a:spcPct val="100000"/>
              </a:lnSpc>
              <a:spcBef>
                <a:spcPts val="0"/>
              </a:spcBef>
              <a:spcAft>
                <a:spcPts val="0"/>
              </a:spcAft>
              <a:buClr>
                <a:srgbClr val="000000"/>
              </a:buClr>
              <a:buSzPts val="1800"/>
              <a:buFont typeface="Arial"/>
              <a:buNone/>
            </a:pPr>
            <a:r>
              <a:t/>
            </a:r>
            <a:endParaRPr b="1" sz="1800" u="sng">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t/>
            </a:r>
            <a:endParaRPr b="0" i="0" sz="1800" u="none" cap="none" strike="noStrike">
              <a:solidFill>
                <a:srgbClr val="222222"/>
              </a:solidFill>
              <a:highlight>
                <a:srgbClr val="FFFFFF"/>
              </a:highlight>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750"/>
              <a:buFont typeface="Arial"/>
              <a:buNone/>
            </a:pPr>
            <a:r>
              <a:t/>
            </a:r>
            <a:endParaRPr b="0" i="0" sz="1750" u="none" cap="none" strike="noStrike">
              <a:solidFill>
                <a:srgbClr val="222222"/>
              </a:solidFill>
              <a:highlight>
                <a:srgbClr val="FFFFFF"/>
              </a:highlight>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1350"/>
              <a:buFont typeface="Arial"/>
              <a:buNone/>
            </a:pPr>
            <a:r>
              <a:t/>
            </a:r>
            <a:endParaRPr b="0" i="0" sz="1350" u="none" cap="none" strike="noStrike">
              <a:solidFill>
                <a:srgbClr val="222222"/>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p:txBody>
      </p:sp>
      <p:pic>
        <p:nvPicPr>
          <p:cNvPr id="1427" name="Google Shape;1427;g39c7c7be935_0_87"/>
          <p:cNvPicPr preferRelativeResize="0"/>
          <p:nvPr/>
        </p:nvPicPr>
        <p:blipFill>
          <a:blip r:embed="rId3">
            <a:alphaModFix/>
          </a:blip>
          <a:stretch>
            <a:fillRect/>
          </a:stretch>
        </p:blipFill>
        <p:spPr>
          <a:xfrm>
            <a:off x="6304544" y="1417638"/>
            <a:ext cx="2171700" cy="4295775"/>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1" name="Shape 1431"/>
        <p:cNvGrpSpPr/>
        <p:nvPr/>
      </p:nvGrpSpPr>
      <p:grpSpPr>
        <a:xfrm>
          <a:off x="0" y="0"/>
          <a:ext cx="0" cy="0"/>
          <a:chOff x="0" y="0"/>
          <a:chExt cx="0" cy="0"/>
        </a:xfrm>
      </p:grpSpPr>
      <p:sp>
        <p:nvSpPr>
          <p:cNvPr id="1432" name="Google Shape;1432;g282707cdc84_0_133"/>
          <p:cNvSpPr txBox="1"/>
          <p:nvPr/>
        </p:nvSpPr>
        <p:spPr>
          <a:xfrm>
            <a:off x="1655424" y="281675"/>
            <a:ext cx="4447500" cy="654600"/>
          </a:xfrm>
          <a:prstGeom prst="rect">
            <a:avLst/>
          </a:prstGeom>
          <a:noFill/>
          <a:ln>
            <a:noFill/>
          </a:ln>
        </p:spPr>
        <p:txBody>
          <a:bodyPr anchorCtr="0" anchor="ctr" bIns="80225" lIns="80225" spcFirstLastPara="1" rIns="80225" wrap="square" tIns="80225">
            <a:noAutofit/>
          </a:bodyPr>
          <a:lstStyle/>
          <a:p>
            <a:pPr indent="0" lvl="0" marL="0" marR="0" rtl="0" algn="ctr">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Year 2 ; Autumn 1</a:t>
            </a:r>
            <a:endParaRPr b="1" i="0" sz="1900" u="none" cap="none" strike="noStrike">
              <a:solidFill>
                <a:srgbClr val="000000"/>
              </a:solidFill>
              <a:latin typeface="Ruluko"/>
              <a:ea typeface="Ruluko"/>
              <a:cs typeface="Ruluko"/>
              <a:sym typeface="Ruluko"/>
            </a:endParaRPr>
          </a:p>
          <a:p>
            <a:pPr indent="0" lvl="0" marL="0" marR="0" rtl="0" algn="ctr">
              <a:lnSpc>
                <a:spcPct val="100000"/>
              </a:lnSpc>
              <a:spcBef>
                <a:spcPts val="0"/>
              </a:spcBef>
              <a:spcAft>
                <a:spcPts val="0"/>
              </a:spcAft>
              <a:buClr>
                <a:srgbClr val="000000"/>
              </a:buClr>
              <a:buSzPts val="1900"/>
              <a:buFont typeface="Arial"/>
              <a:buNone/>
            </a:pPr>
            <a:r>
              <a:rPr b="1" i="0" lang="en-GB" sz="1300" u="none" cap="none" strike="noStrike">
                <a:solidFill>
                  <a:srgbClr val="000000"/>
                </a:solidFill>
                <a:latin typeface="Arial"/>
                <a:ea typeface="Arial"/>
                <a:cs typeface="Arial"/>
                <a:sym typeface="Arial"/>
              </a:rPr>
              <a:t>Moving Monsters</a:t>
            </a:r>
            <a:endParaRPr b="1" i="0" sz="1200" u="none" cap="none" strike="noStrike">
              <a:solidFill>
                <a:srgbClr val="000000"/>
              </a:solidFill>
              <a:latin typeface="Ruluko"/>
              <a:ea typeface="Ruluko"/>
              <a:cs typeface="Ruluko"/>
              <a:sym typeface="Ruluko"/>
            </a:endParaRPr>
          </a:p>
        </p:txBody>
      </p:sp>
      <p:sp>
        <p:nvSpPr>
          <p:cNvPr id="1433" name="Google Shape;1433;g282707cdc84_0_133"/>
          <p:cNvSpPr/>
          <p:nvPr/>
        </p:nvSpPr>
        <p:spPr>
          <a:xfrm>
            <a:off x="74075" y="1082575"/>
            <a:ext cx="4265100" cy="28854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Skills</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Pupils can / will: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Create  a design criteria for a moving monster as a class.</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Design  a moving monster for a specific audience in accordance with a design criteria.</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Make  linkages using card for levers and split pins for pivots.</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Experiment with linkages adjusting the widths, lengths and thicknesses of card used.</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Cut and assemble  components neatly.</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Evaluate own designs against design criteria.</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Use peer feedback to modify a final design.</a:t>
            </a:r>
            <a:endParaRPr b="0" i="0" sz="1250" u="none" cap="none" strike="noStrike">
              <a:solidFill>
                <a:srgbClr val="222222"/>
              </a:solidFill>
              <a:highlight>
                <a:srgbClr val="F0F6FA"/>
              </a:highlight>
              <a:latin typeface="Ruluko"/>
              <a:ea typeface="Ruluko"/>
              <a:cs typeface="Ruluko"/>
              <a:sym typeface="Ruluko"/>
            </a:endParaRPr>
          </a:p>
          <a:p>
            <a:pPr indent="-228600" lvl="0" marL="457200" marR="0" rtl="0" algn="l">
              <a:lnSpc>
                <a:spcPct val="115000"/>
              </a:lnSpc>
              <a:spcBef>
                <a:spcPts val="0"/>
              </a:spcBef>
              <a:spcAft>
                <a:spcPts val="0"/>
              </a:spcAft>
              <a:buClr>
                <a:srgbClr val="222222"/>
              </a:buClr>
              <a:buSzPts val="1350"/>
              <a:buFont typeface="Arial"/>
              <a:buNone/>
            </a:pPr>
            <a:r>
              <a:t/>
            </a:r>
            <a:endParaRPr b="0" i="0" sz="1350" u="none" cap="none" strike="noStrike">
              <a:solidFill>
                <a:srgbClr val="222222"/>
              </a:solidFill>
              <a:highlight>
                <a:srgbClr val="F0F6FA"/>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950" u="none" cap="none" strike="noStrike">
              <a:solidFill>
                <a:srgbClr val="222222"/>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538CD5"/>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538CD5"/>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97480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974806"/>
                </a:solidFill>
                <a:latin typeface="Calibri"/>
                <a:ea typeface="Calibri"/>
                <a:cs typeface="Calibri"/>
                <a:sym typeface="Calibri"/>
              </a:rPr>
              <a:t>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1434" name="Google Shape;1434;g282707cdc84_0_133"/>
          <p:cNvSpPr/>
          <p:nvPr/>
        </p:nvSpPr>
        <p:spPr>
          <a:xfrm>
            <a:off x="4434400" y="1063650"/>
            <a:ext cx="4416000" cy="2885400"/>
          </a:xfrm>
          <a:prstGeom prst="rect">
            <a:avLst/>
          </a:prstGeom>
          <a:no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Vocabulary</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pic>
        <p:nvPicPr>
          <p:cNvPr id="1435" name="Google Shape;1435;g282707cdc84_0_133"/>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1436" name="Google Shape;1436;g282707cdc84_0_133"/>
          <p:cNvSpPr/>
          <p:nvPr/>
        </p:nvSpPr>
        <p:spPr>
          <a:xfrm>
            <a:off x="74075" y="4044700"/>
            <a:ext cx="4265100" cy="26970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Knowledge</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Ruluko"/>
                <a:ea typeface="Ruluko"/>
                <a:cs typeface="Ruluko"/>
                <a:sym typeface="Ruluko"/>
              </a:rPr>
              <a:t>Pupils will know/ can explain:</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That mechanisms are a collection of moving parts that work together as a machine to produce movement.</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 That there is always an input and an output in a mechanism.</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That an input is the energy that is used to start something working.</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 That an output is the movement that happens as a result of the input.</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That a lever is something that turns on a pivot.</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 That a linkage mechanism is made up of a series of levers.</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950"/>
              <a:buFont typeface="Arial"/>
              <a:buNone/>
            </a:pPr>
            <a:r>
              <a:t/>
            </a:r>
            <a:endParaRPr b="0" i="0" sz="950" u="none" cap="none" strike="noStrike">
              <a:solidFill>
                <a:srgbClr val="00B050"/>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538CD5"/>
              </a:solidFill>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1350"/>
              <a:buFont typeface="Arial"/>
              <a:buNone/>
            </a:pPr>
            <a:r>
              <a:t/>
            </a:r>
            <a:endParaRPr b="0" i="0" sz="1350" u="none" cap="none" strike="noStrike">
              <a:solidFill>
                <a:srgbClr val="222222"/>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accent6"/>
              </a:solidFill>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000"/>
              <a:buFont typeface="Calibri"/>
              <a:buNone/>
            </a:pPr>
            <a:r>
              <a:t/>
            </a:r>
            <a:endParaRPr b="0" i="0" sz="1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538CD5"/>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538CD5"/>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br>
              <a:rPr b="0" i="0" lang="en-GB" sz="1200" u="none" cap="none" strike="noStrike">
                <a:solidFill>
                  <a:schemeClr val="dk1"/>
                </a:solidFill>
                <a:latin typeface="Calibri"/>
                <a:ea typeface="Calibri"/>
                <a:cs typeface="Calibri"/>
                <a:sym typeface="Calibri"/>
              </a:rPr>
            </a:b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highlight>
                <a:srgbClr val="B7B7B7"/>
              </a:highlight>
              <a:latin typeface="Ruluko"/>
              <a:ea typeface="Ruluko"/>
              <a:cs typeface="Ruluko"/>
              <a:sym typeface="Ruluko"/>
            </a:endParaRPr>
          </a:p>
        </p:txBody>
      </p:sp>
      <p:pic>
        <p:nvPicPr>
          <p:cNvPr id="1437" name="Google Shape;1437;g282707cdc84_0_133"/>
          <p:cNvPicPr preferRelativeResize="0"/>
          <p:nvPr/>
        </p:nvPicPr>
        <p:blipFill rotWithShape="1">
          <a:blip r:embed="rId4">
            <a:alphaModFix/>
          </a:blip>
          <a:srcRect b="0" l="0" r="0" t="0"/>
          <a:stretch/>
        </p:blipFill>
        <p:spPr>
          <a:xfrm>
            <a:off x="6516216" y="188640"/>
            <a:ext cx="1296144" cy="840663"/>
          </a:xfrm>
          <a:prstGeom prst="rect">
            <a:avLst/>
          </a:prstGeom>
          <a:noFill/>
          <a:ln>
            <a:noFill/>
          </a:ln>
        </p:spPr>
      </p:pic>
      <p:sp>
        <p:nvSpPr>
          <p:cNvPr id="1438" name="Google Shape;1438;g282707cdc84_0_133"/>
          <p:cNvSpPr/>
          <p:nvPr/>
        </p:nvSpPr>
        <p:spPr>
          <a:xfrm>
            <a:off x="4434400" y="4044700"/>
            <a:ext cx="4416000" cy="26970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Questions</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Calibri"/>
                <a:ea typeface="Calibri"/>
                <a:cs typeface="Calibri"/>
                <a:sym typeface="Calibri"/>
              </a:rPr>
              <a:t>What is a mechanism? (A collection of parts that work together to create a movement, for example, a bicycle.)</a:t>
            </a:r>
            <a:endParaRPr b="0" i="0" sz="1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Calibri"/>
                <a:ea typeface="Calibri"/>
                <a:cs typeface="Calibri"/>
                <a:sym typeface="Calibri"/>
              </a:rPr>
              <a:t>What is an input and an output? (An input is something that starts a system, for example: pushing a bicycle; an output is the result of the input, for example, bicycle wheels turning.)</a:t>
            </a:r>
            <a:endParaRPr b="0" i="0" sz="1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Calibri"/>
                <a:ea typeface="Calibri"/>
                <a:cs typeface="Calibri"/>
                <a:sym typeface="Calibri"/>
              </a:rPr>
              <a:t>What is a lever? (Something that turns on a pivot, for example, a door handle.)</a:t>
            </a:r>
            <a:endParaRPr b="0" i="0" sz="1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Calibri"/>
                <a:ea typeface="Calibri"/>
                <a:cs typeface="Calibri"/>
                <a:sym typeface="Calibri"/>
              </a:rPr>
              <a:t>What is a linkage? (A system of levers, for example, a skeleton.)</a:t>
            </a:r>
            <a:endParaRPr b="0" i="0" sz="1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Calibri"/>
                <a:ea typeface="Calibri"/>
                <a:cs typeface="Calibri"/>
                <a:sym typeface="Calibri"/>
              </a:rPr>
              <a:t>What are levers and linkages used for?</a:t>
            </a:r>
            <a:endParaRPr b="0" i="0" sz="1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Calibri"/>
                <a:ea typeface="Calibri"/>
                <a:cs typeface="Calibri"/>
                <a:sym typeface="Calibri"/>
              </a:rPr>
              <a:t>Can you name any products that use levers and linkages? (Scissors; seesaw; wheelbarrow)</a:t>
            </a:r>
            <a:endParaRPr b="0" i="0" sz="1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Calibri"/>
                <a:ea typeface="Calibri"/>
                <a:cs typeface="Calibri"/>
                <a:sym typeface="Calibri"/>
              </a:rPr>
              <a:t>What is a pivot? Which materials are suitable for creating a moving picture?</a:t>
            </a:r>
            <a:endParaRPr b="0" i="0" sz="1000" u="none" cap="none" strike="noStrike">
              <a:solidFill>
                <a:srgbClr val="00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000"/>
              <a:buFont typeface="Arial"/>
              <a:buNone/>
            </a:pPr>
            <a:r>
              <a:rPr b="0" i="0" lang="en-GB" sz="1000" u="none" cap="none" strike="noStrike">
                <a:solidFill>
                  <a:srgbClr val="222222"/>
                </a:solidFill>
                <a:latin typeface="Calibri"/>
                <a:ea typeface="Calibri"/>
                <a:cs typeface="Calibri"/>
                <a:sym typeface="Calibri"/>
              </a:rPr>
              <a:t>What changes did you make to improve your linkage design? (such as the thickness and width of card). Why did you make these changes?                                                     </a:t>
            </a:r>
            <a:r>
              <a:rPr b="0" i="0" lang="en-GB" sz="1000" u="none" cap="none" strike="noStrike">
                <a:solidFill>
                  <a:schemeClr val="dk1"/>
                </a:solidFill>
                <a:latin typeface="Calibri"/>
                <a:ea typeface="Calibri"/>
                <a:cs typeface="Calibri"/>
                <a:sym typeface="Calibri"/>
              </a:rPr>
              <a:t>What length/width of the card strip made for the strongest linkage?Did the thickness of the card make a difference in how sturdy the linkage was?</a:t>
            </a:r>
            <a:endParaRPr b="0" i="0" sz="1000" u="none" cap="none" strike="noStrike">
              <a:solidFill>
                <a:schemeClr val="dk1"/>
              </a:solidFill>
              <a:latin typeface="Calibri"/>
              <a:ea typeface="Calibri"/>
              <a:cs typeface="Calibri"/>
              <a:sym typeface="Calibri"/>
            </a:endParaRPr>
          </a:p>
          <a:p>
            <a:pPr indent="0" lvl="0" marL="0" marR="0" rtl="0" algn="l">
              <a:lnSpc>
                <a:spcPct val="100000"/>
              </a:lnSpc>
              <a:spcBef>
                <a:spcPts val="4800"/>
              </a:spcBef>
              <a:spcAft>
                <a:spcPts val="0"/>
              </a:spcAft>
              <a:buClr>
                <a:srgbClr val="000000"/>
              </a:buClr>
              <a:buSzPts val="1100"/>
              <a:buFont typeface="Arial"/>
              <a:buNone/>
            </a:pPr>
            <a:r>
              <a:t/>
            </a:r>
            <a:endParaRPr b="0" i="0" sz="11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Clr>
                <a:schemeClr val="dk1"/>
              </a:buClr>
              <a:buSzPts val="1100"/>
              <a:buFont typeface="Calibri"/>
              <a:buNone/>
            </a:pPr>
            <a:r>
              <a:t/>
            </a:r>
            <a:endParaRPr b="0" i="0" sz="950" u="none" cap="none" strike="noStrike">
              <a:solidFill>
                <a:srgbClr val="222222"/>
              </a:solidFill>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100"/>
              <a:buFont typeface="Calibri"/>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100"/>
              <a:buFont typeface="Arial"/>
              <a:buNone/>
            </a:pPr>
            <a:r>
              <a:t/>
            </a:r>
            <a:endParaRPr b="0" i="0" sz="950" u="none" cap="none" strike="noStrike">
              <a:solidFill>
                <a:srgbClr val="222222"/>
              </a:solidFill>
              <a:latin typeface="Calibri"/>
              <a:ea typeface="Calibri"/>
              <a:cs typeface="Calibri"/>
              <a:sym typeface="Calibri"/>
            </a:endParaRPr>
          </a:p>
          <a:p>
            <a:pPr indent="0" lvl="0" marL="0" marR="0" rtl="0" algn="l">
              <a:lnSpc>
                <a:spcPct val="100000"/>
              </a:lnSpc>
              <a:spcBef>
                <a:spcPts val="4800"/>
              </a:spcBef>
              <a:spcAft>
                <a:spcPts val="0"/>
              </a:spcAft>
              <a:buClr>
                <a:srgbClr val="000000"/>
              </a:buClr>
              <a:buSzPts val="1000"/>
              <a:buFont typeface="Arial"/>
              <a:buNone/>
            </a:pPr>
            <a:r>
              <a:t/>
            </a:r>
            <a:endParaRPr b="0" i="0" sz="1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000" u="none" cap="none" strike="noStrike">
                <a:solidFill>
                  <a:srgbClr val="000000"/>
                </a:solidFill>
                <a:latin typeface="Calibri"/>
                <a:ea typeface="Calibri"/>
                <a:cs typeface="Calibri"/>
                <a:sym typeface="Calibri"/>
              </a:rPr>
              <a:t> </a:t>
            </a:r>
            <a:endParaRPr b="0" i="0" sz="1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br>
              <a:rPr b="0" i="0" lang="en-GB" sz="1000" u="none" cap="none" strike="noStrike">
                <a:solidFill>
                  <a:srgbClr val="000000"/>
                </a:solidFill>
                <a:latin typeface="Calibri"/>
                <a:ea typeface="Calibri"/>
                <a:cs typeface="Calibri"/>
                <a:sym typeface="Calibri"/>
              </a:rPr>
            </a:br>
            <a:endParaRPr b="0" i="0" sz="1000" u="none" cap="none" strike="noStrike">
              <a:solidFill>
                <a:srgbClr val="000000"/>
              </a:solidFill>
              <a:latin typeface="Calibri"/>
              <a:ea typeface="Calibri"/>
              <a:cs typeface="Calibri"/>
              <a:sym typeface="Calibri"/>
            </a:endParaRPr>
          </a:p>
        </p:txBody>
      </p:sp>
      <p:pic>
        <p:nvPicPr>
          <p:cNvPr id="1439" name="Google Shape;1439;g282707cdc84_0_133"/>
          <p:cNvPicPr preferRelativeResize="0"/>
          <p:nvPr/>
        </p:nvPicPr>
        <p:blipFill rotWithShape="1">
          <a:blip r:embed="rId5">
            <a:alphaModFix/>
          </a:blip>
          <a:srcRect b="0" l="0" r="0" t="0"/>
          <a:stretch/>
        </p:blipFill>
        <p:spPr>
          <a:xfrm>
            <a:off x="6047351" y="257873"/>
            <a:ext cx="1734349" cy="722025"/>
          </a:xfrm>
          <a:prstGeom prst="rect">
            <a:avLst/>
          </a:prstGeom>
          <a:noFill/>
          <a:ln>
            <a:noFill/>
          </a:ln>
        </p:spPr>
      </p:pic>
      <p:pic>
        <p:nvPicPr>
          <p:cNvPr id="1440" name="Google Shape;1440;g282707cdc84_0_133"/>
          <p:cNvPicPr preferRelativeResize="0"/>
          <p:nvPr/>
        </p:nvPicPr>
        <p:blipFill rotWithShape="1">
          <a:blip r:embed="rId6">
            <a:alphaModFix/>
          </a:blip>
          <a:srcRect b="0" l="0" r="0" t="0"/>
          <a:stretch/>
        </p:blipFill>
        <p:spPr>
          <a:xfrm>
            <a:off x="232500" y="155300"/>
            <a:ext cx="1091073" cy="840650"/>
          </a:xfrm>
          <a:prstGeom prst="rect">
            <a:avLst/>
          </a:prstGeom>
          <a:noFill/>
          <a:ln>
            <a:noFill/>
          </a:ln>
        </p:spPr>
      </p:pic>
      <p:pic>
        <p:nvPicPr>
          <p:cNvPr id="1441" name="Google Shape;1441;g282707cdc84_0_133"/>
          <p:cNvPicPr preferRelativeResize="0"/>
          <p:nvPr/>
        </p:nvPicPr>
        <p:blipFill rotWithShape="1">
          <a:blip r:embed="rId7">
            <a:alphaModFix/>
          </a:blip>
          <a:srcRect b="0" l="0" r="0" t="0"/>
          <a:stretch/>
        </p:blipFill>
        <p:spPr>
          <a:xfrm>
            <a:off x="4434400" y="1428200"/>
            <a:ext cx="4345551" cy="2069200"/>
          </a:xfrm>
          <a:prstGeom prst="rect">
            <a:avLst/>
          </a:prstGeom>
          <a:noFill/>
          <a:ln>
            <a:noFill/>
          </a:ln>
        </p:spPr>
      </p:pic>
      <p:sp>
        <p:nvSpPr>
          <p:cNvPr id="1442" name="Google Shape;1442;g282707cdc84_0_133"/>
          <p:cNvSpPr txBox="1"/>
          <p:nvPr/>
        </p:nvSpPr>
        <p:spPr>
          <a:xfrm>
            <a:off x="-2820500" y="-181325"/>
            <a:ext cx="3000000" cy="800400"/>
          </a:xfrm>
          <a:prstGeom prst="rect">
            <a:avLst/>
          </a:prstGeom>
          <a:noFill/>
          <a:ln>
            <a:noFill/>
          </a:ln>
        </p:spPr>
        <p:txBody>
          <a:bodyPr anchorCtr="0" anchor="t" bIns="91425" lIns="91425" spcFirstLastPara="1" rIns="91425" wrap="square" tIns="91425">
            <a:spAutoFit/>
          </a:bodyPr>
          <a:lstStyle/>
          <a:p>
            <a:pPr indent="-228600" lvl="0" marL="457200" marR="0" rtl="0" algn="l">
              <a:lnSpc>
                <a:spcPct val="100000"/>
              </a:lnSpc>
              <a:spcBef>
                <a:spcPts val="0"/>
              </a:spcBef>
              <a:spcAft>
                <a:spcPts val="0"/>
              </a:spcAft>
              <a:buClr>
                <a:srgbClr val="000000"/>
              </a:buClr>
              <a:buSzPts val="1000"/>
              <a:buFont typeface="Calibri"/>
              <a:buNone/>
            </a:pPr>
            <a:r>
              <a:t/>
            </a:r>
            <a:endParaRPr b="0" i="0" sz="1000" u="none" cap="none" strike="noStrike">
              <a:solidFill>
                <a:srgbClr val="000000"/>
              </a:solidFill>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000"/>
              <a:buFont typeface="Calibri"/>
              <a:buNone/>
            </a:pPr>
            <a:r>
              <a:t/>
            </a:r>
            <a:endParaRPr b="0" i="0" sz="10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000"/>
              <a:buFont typeface="Calibri"/>
              <a:buNone/>
            </a:pPr>
            <a:r>
              <a:t/>
            </a:r>
            <a:endParaRPr b="0" i="0" sz="1000" u="none" cap="none" strike="noStrike">
              <a:solidFill>
                <a:srgbClr val="000000"/>
              </a:solidFill>
              <a:latin typeface="Calibri"/>
              <a:ea typeface="Calibri"/>
              <a:cs typeface="Calibri"/>
              <a:sym typeface="Calibri"/>
            </a:endParaRPr>
          </a:p>
        </p:txBody>
      </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7" name="Shape 1447"/>
        <p:cNvGrpSpPr/>
        <p:nvPr/>
      </p:nvGrpSpPr>
      <p:grpSpPr>
        <a:xfrm>
          <a:off x="0" y="0"/>
          <a:ext cx="0" cy="0"/>
          <a:chOff x="0" y="0"/>
          <a:chExt cx="0" cy="0"/>
        </a:xfrm>
      </p:grpSpPr>
      <p:sp>
        <p:nvSpPr>
          <p:cNvPr id="1448" name="Google Shape;1448;g248d9d2fd69_0_30"/>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t/>
            </a:r>
            <a:endParaRPr/>
          </a:p>
        </p:txBody>
      </p:sp>
      <p:sp>
        <p:nvSpPr>
          <p:cNvPr id="1449" name="Google Shape;1449;g248d9d2fd69_0_30"/>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640"/>
              </a:spcBef>
              <a:spcAft>
                <a:spcPts val="0"/>
              </a:spcAft>
              <a:buSzPts val="3200"/>
              <a:buNone/>
            </a:pPr>
            <a:r>
              <a:t/>
            </a:r>
            <a:endParaRPr/>
          </a:p>
        </p:txBody>
      </p:sp>
      <p:pic>
        <p:nvPicPr>
          <p:cNvPr id="1450" name="Google Shape;1450;g248d9d2fd69_0_30"/>
          <p:cNvPicPr preferRelativeResize="0"/>
          <p:nvPr/>
        </p:nvPicPr>
        <p:blipFill rotWithShape="1">
          <a:blip r:embed="rId3">
            <a:alphaModFix/>
          </a:blip>
          <a:srcRect b="0" l="0" r="0" t="0"/>
          <a:stretch/>
        </p:blipFill>
        <p:spPr>
          <a:xfrm>
            <a:off x="152400" y="152400"/>
            <a:ext cx="8788200" cy="6229349"/>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4" name="Shape 1454"/>
        <p:cNvGrpSpPr/>
        <p:nvPr/>
      </p:nvGrpSpPr>
      <p:grpSpPr>
        <a:xfrm>
          <a:off x="0" y="0"/>
          <a:ext cx="0" cy="0"/>
          <a:chOff x="0" y="0"/>
          <a:chExt cx="0" cy="0"/>
        </a:xfrm>
      </p:grpSpPr>
      <p:sp>
        <p:nvSpPr>
          <p:cNvPr id="1455" name="Google Shape;1455;p1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900"/>
              <a:buFont typeface="Arial"/>
              <a:buNone/>
            </a:pPr>
            <a:r>
              <a:rPr b="1" lang="en-GB" sz="3200">
                <a:latin typeface="Ruluko"/>
                <a:ea typeface="Ruluko"/>
                <a:cs typeface="Ruluko"/>
                <a:sym typeface="Ruluko"/>
              </a:rPr>
              <a:t>Year 2 ; Autumn 1</a:t>
            </a:r>
            <a:endParaRPr b="1" sz="3200">
              <a:latin typeface="Ruluko"/>
              <a:ea typeface="Ruluko"/>
              <a:cs typeface="Ruluko"/>
              <a:sym typeface="Ruluko"/>
            </a:endParaRPr>
          </a:p>
          <a:p>
            <a:pPr indent="0" lvl="0" marL="0" rtl="0" algn="ctr">
              <a:lnSpc>
                <a:spcPct val="100000"/>
              </a:lnSpc>
              <a:spcBef>
                <a:spcPts val="0"/>
              </a:spcBef>
              <a:spcAft>
                <a:spcPts val="0"/>
              </a:spcAft>
              <a:buClr>
                <a:schemeClr val="dk1"/>
              </a:buClr>
              <a:buSzPts val="1900"/>
              <a:buFont typeface="Arial"/>
              <a:buNone/>
            </a:pPr>
            <a:r>
              <a:rPr b="1" lang="en-GB" sz="3200">
                <a:latin typeface="Arial"/>
                <a:ea typeface="Arial"/>
                <a:cs typeface="Arial"/>
                <a:sym typeface="Arial"/>
              </a:rPr>
              <a:t>Moving Monsters</a:t>
            </a:r>
            <a:endParaRPr b="1" sz="3200">
              <a:latin typeface="Ruluko"/>
              <a:ea typeface="Ruluko"/>
              <a:cs typeface="Ruluko"/>
              <a:sym typeface="Ruluko"/>
            </a:endParaRPr>
          </a:p>
        </p:txBody>
      </p:sp>
      <p:sp>
        <p:nvSpPr>
          <p:cNvPr id="1456" name="Google Shape;1456;p14"/>
          <p:cNvSpPr/>
          <p:nvPr/>
        </p:nvSpPr>
        <p:spPr>
          <a:xfrm>
            <a:off x="457202" y="1199025"/>
            <a:ext cx="5829300" cy="4247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Unit 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Pupils who are secure will be able to:</a:t>
            </a:r>
            <a:endParaRPr b="1" i="0" sz="1800" u="sng" cap="none" strike="noStrike">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Identify the correct terms for levers, linkages and pivots.</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Analyse popular toys with the correct terminology.</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Create functional linkages that produce the desired input and output motions.</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Design monsters suitable for children, which satisfy most of the design criteria.</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Evaluate their two designs against the design criteria, using this information and the feedback of their peers to choose their best design.</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Select and assemble materials to create their planned monster features.</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Assemble the monster to their linkages without affecting their functionality.</a:t>
            </a:r>
            <a:endParaRPr b="0" i="0" sz="1800" u="none" cap="none" strike="noStrike">
              <a:solidFill>
                <a:srgbClr val="222222"/>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1" i="0" sz="1800" u="sng" cap="none" strike="noStrike">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750"/>
              <a:buFont typeface="Calibri"/>
              <a:buNone/>
            </a:pPr>
            <a:r>
              <a:t/>
            </a:r>
            <a:endParaRPr b="0" i="0" sz="1750" u="none" cap="none" strike="noStrike">
              <a:solidFill>
                <a:srgbClr val="222222"/>
              </a:solidFill>
              <a:highlight>
                <a:srgbClr val="FFFFFF"/>
              </a:highlight>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1350"/>
              <a:buFont typeface="Arial"/>
              <a:buNone/>
            </a:pPr>
            <a:r>
              <a:t/>
            </a:r>
            <a:endParaRPr b="0" i="0" sz="1350" u="none" cap="none" strike="noStrike">
              <a:solidFill>
                <a:srgbClr val="222222"/>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p:txBody>
      </p:sp>
      <p:pic>
        <p:nvPicPr>
          <p:cNvPr id="1457" name="Google Shape;1457;p14"/>
          <p:cNvPicPr preferRelativeResize="0"/>
          <p:nvPr/>
        </p:nvPicPr>
        <p:blipFill rotWithShape="1">
          <a:blip r:embed="rId3">
            <a:alphaModFix/>
          </a:blip>
          <a:srcRect b="0" l="0" r="0" t="0"/>
          <a:stretch/>
        </p:blipFill>
        <p:spPr>
          <a:xfrm>
            <a:off x="6800850" y="728663"/>
            <a:ext cx="1885950" cy="5667375"/>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1" name="Shape 1461"/>
        <p:cNvGrpSpPr/>
        <p:nvPr/>
      </p:nvGrpSpPr>
      <p:grpSpPr>
        <a:xfrm>
          <a:off x="0" y="0"/>
          <a:ext cx="0" cy="0"/>
          <a:chOff x="0" y="0"/>
          <a:chExt cx="0" cy="0"/>
        </a:xfrm>
      </p:grpSpPr>
      <p:sp>
        <p:nvSpPr>
          <p:cNvPr id="1462" name="Google Shape;1462;g282707cdc84_0_216"/>
          <p:cNvSpPr txBox="1"/>
          <p:nvPr/>
        </p:nvSpPr>
        <p:spPr>
          <a:xfrm>
            <a:off x="1655424" y="281675"/>
            <a:ext cx="4447500" cy="654600"/>
          </a:xfrm>
          <a:prstGeom prst="rect">
            <a:avLst/>
          </a:prstGeom>
          <a:noFill/>
          <a:ln>
            <a:noFill/>
          </a:ln>
        </p:spPr>
        <p:txBody>
          <a:bodyPr anchorCtr="0" anchor="ctr" bIns="80225" lIns="80225" spcFirstLastPara="1" rIns="80225" wrap="square" tIns="80225">
            <a:noAutofit/>
          </a:bodyPr>
          <a:lstStyle/>
          <a:p>
            <a:pPr indent="0" lvl="0" marL="0" marR="0" rtl="0" algn="ctr">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Year 2 ; Summer 2</a:t>
            </a:r>
            <a:endParaRPr b="1" i="0" sz="1900" u="none" cap="none" strike="noStrike">
              <a:solidFill>
                <a:srgbClr val="000000"/>
              </a:solidFill>
              <a:latin typeface="Ruluko"/>
              <a:ea typeface="Ruluko"/>
              <a:cs typeface="Ruluko"/>
              <a:sym typeface="Ruluko"/>
            </a:endParaRPr>
          </a:p>
          <a:p>
            <a:pPr indent="0" lvl="0" marL="0" marR="0" rtl="0" algn="ctr">
              <a:lnSpc>
                <a:spcPct val="100000"/>
              </a:lnSpc>
              <a:spcBef>
                <a:spcPts val="0"/>
              </a:spcBef>
              <a:spcAft>
                <a:spcPts val="0"/>
              </a:spcAft>
              <a:buClr>
                <a:srgbClr val="000000"/>
              </a:buClr>
              <a:buSzPts val="1900"/>
              <a:buFont typeface="Arial"/>
              <a:buNone/>
            </a:pPr>
            <a:r>
              <a:rPr b="1" i="0" lang="en-GB" sz="1300" u="none" cap="none" strike="noStrike">
                <a:solidFill>
                  <a:srgbClr val="000000"/>
                </a:solidFill>
                <a:latin typeface="Arial"/>
                <a:ea typeface="Arial"/>
                <a:cs typeface="Arial"/>
                <a:sym typeface="Arial"/>
              </a:rPr>
              <a:t>Ferris Wheel</a:t>
            </a:r>
            <a:endParaRPr b="1" i="0" sz="1200" u="none" cap="none" strike="noStrike">
              <a:solidFill>
                <a:srgbClr val="000000"/>
              </a:solidFill>
              <a:latin typeface="Ruluko"/>
              <a:ea typeface="Ruluko"/>
              <a:cs typeface="Ruluko"/>
              <a:sym typeface="Ruluko"/>
            </a:endParaRPr>
          </a:p>
        </p:txBody>
      </p:sp>
      <p:sp>
        <p:nvSpPr>
          <p:cNvPr id="1463" name="Google Shape;1463;g282707cdc84_0_216"/>
          <p:cNvSpPr/>
          <p:nvPr/>
        </p:nvSpPr>
        <p:spPr>
          <a:xfrm>
            <a:off x="179512" y="1082568"/>
            <a:ext cx="3491700" cy="26265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Skills</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Pupils can / will: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Select a suitable linkage system to produce the desired motions.</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Design a wheel.</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Select appropriate materials based on their properties.</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Select materials according to their characteristics.</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Follow a design brief.</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Evaluate different designs.</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Test and adapt a design.</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Arial"/>
                <a:ea typeface="Arial"/>
                <a:cs typeface="Arial"/>
                <a:sym typeface="Arial"/>
              </a:rPr>
              <a:t>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464" name="Google Shape;1464;g282707cdc84_0_216"/>
          <p:cNvSpPr/>
          <p:nvPr/>
        </p:nvSpPr>
        <p:spPr>
          <a:xfrm>
            <a:off x="3803300" y="1036553"/>
            <a:ext cx="5046900" cy="2386800"/>
          </a:xfrm>
          <a:prstGeom prst="rect">
            <a:avLst/>
          </a:prstGeom>
          <a:no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Vocabulary</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1465" name="Google Shape;1465;g282707cdc84_0_216"/>
          <p:cNvSpPr/>
          <p:nvPr/>
        </p:nvSpPr>
        <p:spPr>
          <a:xfrm>
            <a:off x="3803300" y="3523625"/>
            <a:ext cx="1296000" cy="31458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Ruluko"/>
                <a:ea typeface="Ruluko"/>
                <a:cs typeface="Ruluko"/>
                <a:sym typeface="Ruluko"/>
              </a:rPr>
              <a:t>Designers</a:t>
            </a:r>
            <a:endParaRPr b="1" i="0" sz="12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300" u="none" cap="none" strike="noStrike">
                <a:solidFill>
                  <a:srgbClr val="000000"/>
                </a:solidFill>
                <a:latin typeface="Ruluko"/>
                <a:ea typeface="Ruluko"/>
                <a:cs typeface="Ruluko"/>
                <a:sym typeface="Ruluko"/>
              </a:rPr>
              <a:t>George Washington Gale Ferris Jr 1893</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300" u="none" cap="none" strike="noStrike">
                <a:solidFill>
                  <a:srgbClr val="000000"/>
                </a:solidFill>
                <a:latin typeface="Ruluko"/>
                <a:ea typeface="Ruluko"/>
                <a:cs typeface="Ruluko"/>
                <a:sym typeface="Ruluko"/>
              </a:rPr>
              <a:t>True potter's wheels, Mesopotamia (Iraq) by 4200–4000 BCE.  </a:t>
            </a:r>
            <a:endParaRPr b="1" i="0" sz="9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1466" name="Google Shape;1466;g282707cdc84_0_216"/>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1467" name="Google Shape;1467;g282707cdc84_0_216"/>
          <p:cNvSpPr/>
          <p:nvPr/>
        </p:nvSpPr>
        <p:spPr>
          <a:xfrm>
            <a:off x="179512" y="3789041"/>
            <a:ext cx="3491700" cy="28803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Knowledge</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Ruluko"/>
                <a:ea typeface="Ruluko"/>
                <a:cs typeface="Ruluko"/>
                <a:sym typeface="Ruluko"/>
              </a:rPr>
              <a:t>Pupils will know/ can explain: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That different materials have different properties and are therefore suitable for different uses.</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What the features of a Ferris wheel include the wheel, frame, pods, a base, an axle and an axle holder.</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That it is important to test a design as we go along so that we can solve any problems that may occur.</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br>
              <a:rPr b="0" i="0" lang="en-GB" sz="1200" u="none" cap="none" strike="noStrike">
                <a:solidFill>
                  <a:schemeClr val="dk1"/>
                </a:solidFill>
                <a:latin typeface="Calibri"/>
                <a:ea typeface="Calibri"/>
                <a:cs typeface="Calibri"/>
                <a:sym typeface="Calibri"/>
              </a:rPr>
            </a:b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highlight>
                <a:srgbClr val="B7B7B7"/>
              </a:highlight>
              <a:latin typeface="Ruluko"/>
              <a:ea typeface="Ruluko"/>
              <a:cs typeface="Ruluko"/>
              <a:sym typeface="Ruluko"/>
            </a:endParaRPr>
          </a:p>
        </p:txBody>
      </p:sp>
      <p:pic>
        <p:nvPicPr>
          <p:cNvPr id="1468" name="Google Shape;1468;g282707cdc84_0_216"/>
          <p:cNvPicPr preferRelativeResize="0"/>
          <p:nvPr/>
        </p:nvPicPr>
        <p:blipFill rotWithShape="1">
          <a:blip r:embed="rId4">
            <a:alphaModFix/>
          </a:blip>
          <a:srcRect b="0" l="0" r="0" t="0"/>
          <a:stretch/>
        </p:blipFill>
        <p:spPr>
          <a:xfrm>
            <a:off x="6516216" y="188640"/>
            <a:ext cx="1296144" cy="840663"/>
          </a:xfrm>
          <a:prstGeom prst="rect">
            <a:avLst/>
          </a:prstGeom>
          <a:noFill/>
          <a:ln>
            <a:noFill/>
          </a:ln>
        </p:spPr>
      </p:pic>
      <p:sp>
        <p:nvSpPr>
          <p:cNvPr id="1469" name="Google Shape;1469;g282707cdc84_0_216"/>
          <p:cNvSpPr/>
          <p:nvPr/>
        </p:nvSpPr>
        <p:spPr>
          <a:xfrm>
            <a:off x="5231400" y="3523625"/>
            <a:ext cx="3618600" cy="31458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Questions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Name 3 design criteria points for a ferris wheel.</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Explain what a strong frame is important when designing a ferris wheel.</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Explain which materials you selected to make the wheel / pods/frame. Why did you select these materials?</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How did you attach the wheel to the frame?</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Tell me a safety rule for when i am using wood.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What is a fair test?</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After constructing your wheel : Does the wheel hold the required number of people?Does the wheel spin?Does the frame holding the wheel stand up by itself?Do the pods rotate?</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Did you have any difficulties when constructing your ferris wheel?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br>
              <a:rPr b="0" i="0" lang="en-GB" sz="1200" u="none" cap="none" strike="noStrike">
                <a:solidFill>
                  <a:srgbClr val="000000"/>
                </a:solidFill>
                <a:latin typeface="Ruluko"/>
                <a:ea typeface="Ruluko"/>
                <a:cs typeface="Ruluko"/>
                <a:sym typeface="Ruluko"/>
              </a:rPr>
            </a:br>
            <a:endParaRPr b="0" i="0" sz="1200" u="none" cap="none" strike="noStrike">
              <a:solidFill>
                <a:srgbClr val="000000"/>
              </a:solidFill>
              <a:latin typeface="Ruluko"/>
              <a:ea typeface="Ruluko"/>
              <a:cs typeface="Ruluko"/>
              <a:sym typeface="Ruluko"/>
            </a:endParaRPr>
          </a:p>
        </p:txBody>
      </p:sp>
      <p:pic>
        <p:nvPicPr>
          <p:cNvPr id="1470" name="Google Shape;1470;g282707cdc84_0_216"/>
          <p:cNvPicPr preferRelativeResize="0"/>
          <p:nvPr/>
        </p:nvPicPr>
        <p:blipFill rotWithShape="1">
          <a:blip r:embed="rId5">
            <a:alphaModFix/>
          </a:blip>
          <a:srcRect b="0" l="0" r="0" t="0"/>
          <a:stretch/>
        </p:blipFill>
        <p:spPr>
          <a:xfrm>
            <a:off x="6047351" y="257873"/>
            <a:ext cx="1734349" cy="722025"/>
          </a:xfrm>
          <a:prstGeom prst="rect">
            <a:avLst/>
          </a:prstGeom>
          <a:noFill/>
          <a:ln>
            <a:noFill/>
          </a:ln>
        </p:spPr>
      </p:pic>
      <p:pic>
        <p:nvPicPr>
          <p:cNvPr id="1471" name="Google Shape;1471;g282707cdc84_0_216"/>
          <p:cNvPicPr preferRelativeResize="0"/>
          <p:nvPr/>
        </p:nvPicPr>
        <p:blipFill rotWithShape="1">
          <a:blip r:embed="rId6">
            <a:alphaModFix/>
          </a:blip>
          <a:srcRect b="0" l="0" r="0" t="0"/>
          <a:stretch/>
        </p:blipFill>
        <p:spPr>
          <a:xfrm>
            <a:off x="232500" y="155300"/>
            <a:ext cx="1091073" cy="840650"/>
          </a:xfrm>
          <a:prstGeom prst="rect">
            <a:avLst/>
          </a:prstGeom>
          <a:noFill/>
          <a:ln>
            <a:noFill/>
          </a:ln>
        </p:spPr>
      </p:pic>
      <p:pic>
        <p:nvPicPr>
          <p:cNvPr id="1472" name="Google Shape;1472;g282707cdc84_0_216"/>
          <p:cNvPicPr preferRelativeResize="0"/>
          <p:nvPr/>
        </p:nvPicPr>
        <p:blipFill rotWithShape="1">
          <a:blip r:embed="rId7">
            <a:alphaModFix/>
          </a:blip>
          <a:srcRect b="0" l="0" r="0" t="0"/>
          <a:stretch/>
        </p:blipFill>
        <p:spPr>
          <a:xfrm>
            <a:off x="3999550" y="1442828"/>
            <a:ext cx="4404125" cy="972175"/>
          </a:xfrm>
          <a:prstGeom prst="rect">
            <a:avLst/>
          </a:prstGeom>
          <a:noFill/>
          <a:ln>
            <a:noFill/>
          </a:ln>
        </p:spPr>
      </p:pic>
      <p:pic>
        <p:nvPicPr>
          <p:cNvPr id="1473" name="Google Shape;1473;g282707cdc84_0_216"/>
          <p:cNvPicPr preferRelativeResize="0"/>
          <p:nvPr/>
        </p:nvPicPr>
        <p:blipFill rotWithShape="1">
          <a:blip r:embed="rId8">
            <a:alphaModFix/>
          </a:blip>
          <a:srcRect b="0" l="0" r="0" t="0"/>
          <a:stretch/>
        </p:blipFill>
        <p:spPr>
          <a:xfrm>
            <a:off x="4146125" y="2451300"/>
            <a:ext cx="4257550" cy="972175"/>
          </a:xfrm>
          <a:prstGeom prst="rect">
            <a:avLst/>
          </a:prstGeom>
          <a:noFill/>
          <a:ln>
            <a:noFill/>
          </a:ln>
        </p:spPr>
      </p:pic>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8" name="Shape 1478"/>
        <p:cNvGrpSpPr/>
        <p:nvPr/>
      </p:nvGrpSpPr>
      <p:grpSpPr>
        <a:xfrm>
          <a:off x="0" y="0"/>
          <a:ext cx="0" cy="0"/>
          <a:chOff x="0" y="0"/>
          <a:chExt cx="0" cy="0"/>
        </a:xfrm>
      </p:grpSpPr>
      <p:sp>
        <p:nvSpPr>
          <p:cNvPr id="1479" name="Google Shape;1479;g248d9d2fd69_0_466"/>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t/>
            </a:r>
            <a:endParaRPr/>
          </a:p>
        </p:txBody>
      </p:sp>
      <p:sp>
        <p:nvSpPr>
          <p:cNvPr id="1480" name="Google Shape;1480;g248d9d2fd69_0_466"/>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640"/>
              </a:spcBef>
              <a:spcAft>
                <a:spcPts val="0"/>
              </a:spcAft>
              <a:buSzPts val="3200"/>
              <a:buNone/>
            </a:pPr>
            <a:r>
              <a:t/>
            </a:r>
            <a:endParaRPr/>
          </a:p>
        </p:txBody>
      </p:sp>
      <p:pic>
        <p:nvPicPr>
          <p:cNvPr id="1481" name="Google Shape;1481;g248d9d2fd69_0_466"/>
          <p:cNvPicPr preferRelativeResize="0"/>
          <p:nvPr/>
        </p:nvPicPr>
        <p:blipFill rotWithShape="1">
          <a:blip r:embed="rId3">
            <a:alphaModFix/>
          </a:blip>
          <a:srcRect b="0" l="0" r="0" t="0"/>
          <a:stretch/>
        </p:blipFill>
        <p:spPr>
          <a:xfrm>
            <a:off x="152400" y="152400"/>
            <a:ext cx="8870149" cy="63055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grpSp>
        <p:nvGrpSpPr>
          <p:cNvPr id="199" name="Google Shape;199;p7"/>
          <p:cNvGrpSpPr/>
          <p:nvPr/>
        </p:nvGrpSpPr>
        <p:grpSpPr>
          <a:xfrm rot="-5400000">
            <a:off x="-2817832" y="3127602"/>
            <a:ext cx="5536816" cy="1923963"/>
            <a:chOff x="1076691" y="771399"/>
            <a:chExt cx="8132808" cy="2375556"/>
          </a:xfrm>
        </p:grpSpPr>
        <p:sp>
          <p:nvSpPr>
            <p:cNvPr id="200" name="Google Shape;200;p7"/>
            <p:cNvSpPr/>
            <p:nvPr/>
          </p:nvSpPr>
          <p:spPr>
            <a:xfrm>
              <a:off x="2182121" y="771399"/>
              <a:ext cx="1116330" cy="1012190"/>
            </a:xfrm>
            <a:custGeom>
              <a:rect b="b" l="l" r="r" t="t"/>
              <a:pathLst>
                <a:path extrusionOk="0" h="1012189" w="1116329">
                  <a:moveTo>
                    <a:pt x="0" y="0"/>
                  </a:moveTo>
                  <a:lnTo>
                    <a:pt x="1116123" y="0"/>
                  </a:lnTo>
                  <a:lnTo>
                    <a:pt x="1116123" y="809490"/>
                  </a:lnTo>
                  <a:lnTo>
                    <a:pt x="558061" y="1011862"/>
                  </a:lnTo>
                  <a:lnTo>
                    <a:pt x="0" y="809490"/>
                  </a:lnTo>
                  <a:lnTo>
                    <a:pt x="0" y="0"/>
                  </a:lnTo>
                  <a:close/>
                </a:path>
              </a:pathLst>
            </a:custGeom>
            <a:noFill/>
            <a:ln cap="flat" cmpd="sng" w="33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1" name="Google Shape;201;p7"/>
            <p:cNvSpPr/>
            <p:nvPr/>
          </p:nvSpPr>
          <p:spPr>
            <a:xfrm>
              <a:off x="3287552" y="771399"/>
              <a:ext cx="1116330" cy="1012190"/>
            </a:xfrm>
            <a:custGeom>
              <a:rect b="b" l="l" r="r" t="t"/>
              <a:pathLst>
                <a:path extrusionOk="0" h="1012189" w="1116329">
                  <a:moveTo>
                    <a:pt x="0" y="0"/>
                  </a:moveTo>
                  <a:lnTo>
                    <a:pt x="1116123" y="0"/>
                  </a:lnTo>
                  <a:lnTo>
                    <a:pt x="1116123" y="809490"/>
                  </a:lnTo>
                  <a:lnTo>
                    <a:pt x="558061" y="1011862"/>
                  </a:lnTo>
                  <a:lnTo>
                    <a:pt x="0" y="809490"/>
                  </a:lnTo>
                  <a:lnTo>
                    <a:pt x="0" y="0"/>
                  </a:lnTo>
                  <a:close/>
                </a:path>
              </a:pathLst>
            </a:custGeom>
            <a:noFill/>
            <a:ln cap="flat" cmpd="sng" w="33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2" name="Google Shape;202;p7"/>
            <p:cNvSpPr/>
            <p:nvPr/>
          </p:nvSpPr>
          <p:spPr>
            <a:xfrm>
              <a:off x="3808548" y="2134766"/>
              <a:ext cx="1117600" cy="1012189"/>
            </a:xfrm>
            <a:custGeom>
              <a:rect b="b" l="l" r="r" t="t"/>
              <a:pathLst>
                <a:path extrusionOk="0" h="1012189" w="1117600">
                  <a:moveTo>
                    <a:pt x="0" y="0"/>
                  </a:moveTo>
                  <a:lnTo>
                    <a:pt x="0" y="809478"/>
                  </a:lnTo>
                  <a:lnTo>
                    <a:pt x="558730" y="1011862"/>
                  </a:lnTo>
                  <a:lnTo>
                    <a:pt x="1117448" y="809478"/>
                  </a:lnTo>
                  <a:lnTo>
                    <a:pt x="1117448" y="0"/>
                  </a:lnTo>
                  <a:lnTo>
                    <a:pt x="0" y="0"/>
                  </a:lnTo>
                  <a:close/>
                </a:path>
              </a:pathLst>
            </a:custGeom>
            <a:solidFill>
              <a:srgbClr val="0000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3" name="Google Shape;203;p7"/>
            <p:cNvSpPr/>
            <p:nvPr/>
          </p:nvSpPr>
          <p:spPr>
            <a:xfrm>
              <a:off x="4395655" y="771399"/>
              <a:ext cx="1117600" cy="1012190"/>
            </a:xfrm>
            <a:custGeom>
              <a:rect b="b" l="l" r="r" t="t"/>
              <a:pathLst>
                <a:path extrusionOk="0" h="1012189" w="1117600">
                  <a:moveTo>
                    <a:pt x="0" y="0"/>
                  </a:moveTo>
                  <a:lnTo>
                    <a:pt x="1117460" y="0"/>
                  </a:lnTo>
                  <a:lnTo>
                    <a:pt x="1117460" y="809490"/>
                  </a:lnTo>
                  <a:lnTo>
                    <a:pt x="558730" y="1011862"/>
                  </a:lnTo>
                  <a:lnTo>
                    <a:pt x="0" y="809490"/>
                  </a:lnTo>
                  <a:lnTo>
                    <a:pt x="0" y="0"/>
                  </a:lnTo>
                  <a:close/>
                </a:path>
              </a:pathLst>
            </a:custGeom>
            <a:noFill/>
            <a:ln cap="flat" cmpd="sng" w="33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4" name="Google Shape;204;p7"/>
            <p:cNvSpPr/>
            <p:nvPr/>
          </p:nvSpPr>
          <p:spPr>
            <a:xfrm>
              <a:off x="5513115" y="771399"/>
              <a:ext cx="1116330" cy="1012190"/>
            </a:xfrm>
            <a:custGeom>
              <a:rect b="b" l="l" r="r" t="t"/>
              <a:pathLst>
                <a:path extrusionOk="0" h="1012189" w="1116329">
                  <a:moveTo>
                    <a:pt x="0" y="0"/>
                  </a:moveTo>
                  <a:lnTo>
                    <a:pt x="1116123" y="0"/>
                  </a:lnTo>
                  <a:lnTo>
                    <a:pt x="1116123" y="809490"/>
                  </a:lnTo>
                  <a:lnTo>
                    <a:pt x="558061" y="1011862"/>
                  </a:lnTo>
                  <a:lnTo>
                    <a:pt x="0" y="809490"/>
                  </a:lnTo>
                  <a:lnTo>
                    <a:pt x="0" y="0"/>
                  </a:lnTo>
                  <a:close/>
                </a:path>
              </a:pathLst>
            </a:custGeom>
            <a:noFill/>
            <a:ln cap="flat" cmpd="sng" w="33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5" name="Google Shape;205;p7"/>
            <p:cNvSpPr/>
            <p:nvPr/>
          </p:nvSpPr>
          <p:spPr>
            <a:xfrm>
              <a:off x="5832832" y="2097921"/>
              <a:ext cx="1117600" cy="1012190"/>
            </a:xfrm>
            <a:custGeom>
              <a:rect b="b" l="l" r="r" t="t"/>
              <a:pathLst>
                <a:path extrusionOk="0" h="1012189" w="1117600">
                  <a:moveTo>
                    <a:pt x="0" y="0"/>
                  </a:moveTo>
                  <a:lnTo>
                    <a:pt x="0" y="809478"/>
                  </a:lnTo>
                  <a:lnTo>
                    <a:pt x="558730" y="1011862"/>
                  </a:lnTo>
                  <a:lnTo>
                    <a:pt x="1117450" y="809478"/>
                  </a:lnTo>
                  <a:lnTo>
                    <a:pt x="1117450" y="0"/>
                  </a:lnTo>
                  <a:lnTo>
                    <a:pt x="0" y="0"/>
                  </a:lnTo>
                  <a:close/>
                </a:path>
              </a:pathLst>
            </a:custGeom>
            <a:solidFill>
              <a:srgbClr val="0000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6" name="Google Shape;206;p7"/>
            <p:cNvSpPr/>
            <p:nvPr/>
          </p:nvSpPr>
          <p:spPr>
            <a:xfrm>
              <a:off x="6629240" y="771399"/>
              <a:ext cx="1117600" cy="1012190"/>
            </a:xfrm>
            <a:custGeom>
              <a:rect b="b" l="l" r="r" t="t"/>
              <a:pathLst>
                <a:path extrusionOk="0" h="1012189" w="1117600">
                  <a:moveTo>
                    <a:pt x="0" y="0"/>
                  </a:moveTo>
                  <a:lnTo>
                    <a:pt x="1117460" y="0"/>
                  </a:lnTo>
                  <a:lnTo>
                    <a:pt x="1117460" y="809490"/>
                  </a:lnTo>
                  <a:lnTo>
                    <a:pt x="558730" y="1011862"/>
                  </a:lnTo>
                  <a:lnTo>
                    <a:pt x="0" y="809490"/>
                  </a:lnTo>
                  <a:lnTo>
                    <a:pt x="0" y="0"/>
                  </a:lnTo>
                  <a:close/>
                </a:path>
              </a:pathLst>
            </a:custGeom>
            <a:noFill/>
            <a:ln cap="flat" cmpd="sng" w="33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7" name="Google Shape;207;p7"/>
            <p:cNvSpPr/>
            <p:nvPr/>
          </p:nvSpPr>
          <p:spPr>
            <a:xfrm>
              <a:off x="8095709" y="2083526"/>
              <a:ext cx="1113790" cy="1012190"/>
            </a:xfrm>
            <a:custGeom>
              <a:rect b="b" l="l" r="r" t="t"/>
              <a:pathLst>
                <a:path extrusionOk="0" h="1012189" w="1113790">
                  <a:moveTo>
                    <a:pt x="0" y="0"/>
                  </a:moveTo>
                  <a:lnTo>
                    <a:pt x="0" y="809478"/>
                  </a:lnTo>
                  <a:lnTo>
                    <a:pt x="556736" y="1011862"/>
                  </a:lnTo>
                  <a:lnTo>
                    <a:pt x="1113449" y="809478"/>
                  </a:lnTo>
                  <a:lnTo>
                    <a:pt x="1113449" y="0"/>
                  </a:lnTo>
                  <a:lnTo>
                    <a:pt x="0" y="0"/>
                  </a:lnTo>
                  <a:close/>
                </a:path>
              </a:pathLst>
            </a:custGeom>
            <a:solidFill>
              <a:srgbClr val="0000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8" name="Google Shape;208;p7"/>
            <p:cNvSpPr/>
            <p:nvPr/>
          </p:nvSpPr>
          <p:spPr>
            <a:xfrm>
              <a:off x="7750709" y="771399"/>
              <a:ext cx="1113790" cy="1012190"/>
            </a:xfrm>
            <a:custGeom>
              <a:rect b="b" l="l" r="r" t="t"/>
              <a:pathLst>
                <a:path extrusionOk="0" h="1012189" w="1113790">
                  <a:moveTo>
                    <a:pt x="0" y="0"/>
                  </a:moveTo>
                  <a:lnTo>
                    <a:pt x="1113450" y="0"/>
                  </a:lnTo>
                  <a:lnTo>
                    <a:pt x="1113450" y="809490"/>
                  </a:lnTo>
                  <a:lnTo>
                    <a:pt x="556725" y="1011862"/>
                  </a:lnTo>
                  <a:lnTo>
                    <a:pt x="0" y="809490"/>
                  </a:lnTo>
                  <a:lnTo>
                    <a:pt x="0" y="0"/>
                  </a:lnTo>
                  <a:close/>
                </a:path>
              </a:pathLst>
            </a:custGeom>
            <a:noFill/>
            <a:ln cap="flat" cmpd="sng" w="33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9" name="Google Shape;209;p7"/>
            <p:cNvSpPr/>
            <p:nvPr/>
          </p:nvSpPr>
          <p:spPr>
            <a:xfrm>
              <a:off x="1076691" y="771399"/>
              <a:ext cx="1113790" cy="1012190"/>
            </a:xfrm>
            <a:custGeom>
              <a:rect b="b" l="l" r="r" t="t"/>
              <a:pathLst>
                <a:path extrusionOk="0" h="1012189" w="1113789">
                  <a:moveTo>
                    <a:pt x="0" y="0"/>
                  </a:moveTo>
                  <a:lnTo>
                    <a:pt x="1113450" y="0"/>
                  </a:lnTo>
                  <a:lnTo>
                    <a:pt x="1113450" y="809490"/>
                  </a:lnTo>
                  <a:lnTo>
                    <a:pt x="556725" y="1011862"/>
                  </a:lnTo>
                  <a:lnTo>
                    <a:pt x="0" y="809490"/>
                  </a:lnTo>
                  <a:lnTo>
                    <a:pt x="0" y="0"/>
                  </a:lnTo>
                  <a:close/>
                </a:path>
              </a:pathLst>
            </a:custGeom>
            <a:noFill/>
            <a:ln cap="flat" cmpd="sng" w="33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10" name="Google Shape;210;p7"/>
          <p:cNvSpPr txBox="1"/>
          <p:nvPr/>
        </p:nvSpPr>
        <p:spPr>
          <a:xfrm flipH="1">
            <a:off x="70382" y="3056541"/>
            <a:ext cx="654000" cy="565500"/>
          </a:xfrm>
          <a:prstGeom prst="rect">
            <a:avLst/>
          </a:prstGeom>
          <a:noFill/>
          <a:ln>
            <a:noFill/>
          </a:ln>
        </p:spPr>
        <p:txBody>
          <a:bodyPr anchorCtr="0" anchor="t" bIns="0" lIns="0" spcFirstLastPara="1" rIns="0" wrap="square" tIns="11125">
            <a:spAutoFit/>
          </a:bodyPr>
          <a:lstStyle/>
          <a:p>
            <a:pPr indent="0" lvl="0" marL="11135" marR="0" rtl="0" algn="l">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Arial"/>
                <a:ea typeface="Arial"/>
                <a:cs typeface="Arial"/>
                <a:sym typeface="Arial"/>
              </a:rPr>
              <a:t>Year 1</a:t>
            </a:r>
            <a:endParaRPr b="0" i="0" sz="1800" u="none" cap="none" strike="noStrike">
              <a:solidFill>
                <a:schemeClr val="dk1"/>
              </a:solidFill>
              <a:latin typeface="Arial"/>
              <a:ea typeface="Arial"/>
              <a:cs typeface="Arial"/>
              <a:sym typeface="Arial"/>
            </a:endParaRPr>
          </a:p>
        </p:txBody>
      </p:sp>
      <p:sp>
        <p:nvSpPr>
          <p:cNvPr id="211" name="Google Shape;211;p7"/>
          <p:cNvSpPr txBox="1"/>
          <p:nvPr/>
        </p:nvSpPr>
        <p:spPr>
          <a:xfrm>
            <a:off x="3143091" y="1078005"/>
            <a:ext cx="309506" cy="149743"/>
          </a:xfrm>
          <a:prstGeom prst="rect">
            <a:avLst/>
          </a:prstGeom>
          <a:noFill/>
          <a:ln>
            <a:noFill/>
          </a:ln>
        </p:spPr>
        <p:txBody>
          <a:bodyPr anchorCtr="0" anchor="t" bIns="0" lIns="0" spcFirstLastPara="1" rIns="0" wrap="square" tIns="11125">
            <a:spAutoFit/>
          </a:bodyPr>
          <a:lstStyle/>
          <a:p>
            <a:pPr indent="0" lvl="0" marL="11135" marR="0" rtl="0" algn="l">
              <a:lnSpc>
                <a:spcPct val="100000"/>
              </a:lnSpc>
              <a:spcBef>
                <a:spcPts val="0"/>
              </a:spcBef>
              <a:spcAft>
                <a:spcPts val="0"/>
              </a:spcAft>
              <a:buClr>
                <a:srgbClr val="000000"/>
              </a:buClr>
              <a:buSzPts val="900"/>
              <a:buFont typeface="Arial"/>
              <a:buNone/>
            </a:pPr>
            <a:r>
              <a:rPr b="1" i="0" lang="en-GB" sz="900" u="none" cap="none" strike="noStrike">
                <a:solidFill>
                  <a:srgbClr val="FFFFFF"/>
                </a:solidFill>
                <a:latin typeface="Calibri"/>
                <a:ea typeface="Calibri"/>
                <a:cs typeface="Calibri"/>
                <a:sym typeface="Calibri"/>
              </a:rPr>
              <a:t>Year 2</a:t>
            </a:r>
            <a:endParaRPr b="0" i="0" sz="900" u="none" cap="none" strike="noStrike">
              <a:solidFill>
                <a:schemeClr val="dk1"/>
              </a:solidFill>
              <a:latin typeface="Calibri"/>
              <a:ea typeface="Calibri"/>
              <a:cs typeface="Calibri"/>
              <a:sym typeface="Calibri"/>
            </a:endParaRPr>
          </a:p>
        </p:txBody>
      </p:sp>
      <p:sp>
        <p:nvSpPr>
          <p:cNvPr id="212" name="Google Shape;212;p7"/>
          <p:cNvSpPr txBox="1"/>
          <p:nvPr/>
        </p:nvSpPr>
        <p:spPr>
          <a:xfrm>
            <a:off x="4079551" y="1078489"/>
            <a:ext cx="309506" cy="149743"/>
          </a:xfrm>
          <a:prstGeom prst="rect">
            <a:avLst/>
          </a:prstGeom>
          <a:noFill/>
          <a:ln>
            <a:noFill/>
          </a:ln>
        </p:spPr>
        <p:txBody>
          <a:bodyPr anchorCtr="0" anchor="t" bIns="0" lIns="0" spcFirstLastPara="1" rIns="0" wrap="square" tIns="11125">
            <a:spAutoFit/>
          </a:bodyPr>
          <a:lstStyle/>
          <a:p>
            <a:pPr indent="0" lvl="0" marL="11135" marR="0" rtl="0" algn="l">
              <a:lnSpc>
                <a:spcPct val="100000"/>
              </a:lnSpc>
              <a:spcBef>
                <a:spcPts val="0"/>
              </a:spcBef>
              <a:spcAft>
                <a:spcPts val="0"/>
              </a:spcAft>
              <a:buClr>
                <a:srgbClr val="000000"/>
              </a:buClr>
              <a:buSzPts val="900"/>
              <a:buFont typeface="Arial"/>
              <a:buNone/>
            </a:pPr>
            <a:r>
              <a:rPr b="1" i="0" lang="en-GB" sz="900" u="none" cap="none" strike="noStrike">
                <a:solidFill>
                  <a:srgbClr val="FFFFFF"/>
                </a:solidFill>
                <a:latin typeface="Calibri"/>
                <a:ea typeface="Calibri"/>
                <a:cs typeface="Calibri"/>
                <a:sym typeface="Calibri"/>
              </a:rPr>
              <a:t>Year 3</a:t>
            </a:r>
            <a:endParaRPr b="0" i="0" sz="900" u="none" cap="none" strike="noStrike">
              <a:solidFill>
                <a:schemeClr val="dk1"/>
              </a:solidFill>
              <a:latin typeface="Calibri"/>
              <a:ea typeface="Calibri"/>
              <a:cs typeface="Calibri"/>
              <a:sym typeface="Calibri"/>
            </a:endParaRPr>
          </a:p>
        </p:txBody>
      </p:sp>
      <p:sp>
        <p:nvSpPr>
          <p:cNvPr id="213" name="Google Shape;213;p7"/>
          <p:cNvSpPr txBox="1"/>
          <p:nvPr/>
        </p:nvSpPr>
        <p:spPr>
          <a:xfrm>
            <a:off x="5034756" y="1078489"/>
            <a:ext cx="309506" cy="149743"/>
          </a:xfrm>
          <a:prstGeom prst="rect">
            <a:avLst/>
          </a:prstGeom>
          <a:noFill/>
          <a:ln>
            <a:noFill/>
          </a:ln>
        </p:spPr>
        <p:txBody>
          <a:bodyPr anchorCtr="0" anchor="t" bIns="0" lIns="0" spcFirstLastPara="1" rIns="0" wrap="square" tIns="11125">
            <a:spAutoFit/>
          </a:bodyPr>
          <a:lstStyle/>
          <a:p>
            <a:pPr indent="0" lvl="0" marL="11135" marR="0" rtl="0" algn="l">
              <a:lnSpc>
                <a:spcPct val="100000"/>
              </a:lnSpc>
              <a:spcBef>
                <a:spcPts val="0"/>
              </a:spcBef>
              <a:spcAft>
                <a:spcPts val="0"/>
              </a:spcAft>
              <a:buClr>
                <a:srgbClr val="000000"/>
              </a:buClr>
              <a:buSzPts val="900"/>
              <a:buFont typeface="Arial"/>
              <a:buNone/>
            </a:pPr>
            <a:r>
              <a:rPr b="1" i="0" lang="en-GB" sz="900" u="none" cap="none" strike="noStrike">
                <a:solidFill>
                  <a:srgbClr val="FFFFFF"/>
                </a:solidFill>
                <a:latin typeface="Calibri"/>
                <a:ea typeface="Calibri"/>
                <a:cs typeface="Calibri"/>
                <a:sym typeface="Calibri"/>
              </a:rPr>
              <a:t>Year 4</a:t>
            </a:r>
            <a:endParaRPr b="0" i="0" sz="900" u="none" cap="none" strike="noStrike">
              <a:solidFill>
                <a:schemeClr val="dk1"/>
              </a:solidFill>
              <a:latin typeface="Calibri"/>
              <a:ea typeface="Calibri"/>
              <a:cs typeface="Calibri"/>
              <a:sym typeface="Calibri"/>
            </a:endParaRPr>
          </a:p>
        </p:txBody>
      </p:sp>
      <p:sp>
        <p:nvSpPr>
          <p:cNvPr id="214" name="Google Shape;214;p7"/>
          <p:cNvSpPr txBox="1"/>
          <p:nvPr/>
        </p:nvSpPr>
        <p:spPr>
          <a:xfrm>
            <a:off x="5989960" y="1078489"/>
            <a:ext cx="309506" cy="149743"/>
          </a:xfrm>
          <a:prstGeom prst="rect">
            <a:avLst/>
          </a:prstGeom>
          <a:noFill/>
          <a:ln>
            <a:noFill/>
          </a:ln>
        </p:spPr>
        <p:txBody>
          <a:bodyPr anchorCtr="0" anchor="t" bIns="0" lIns="0" spcFirstLastPara="1" rIns="0" wrap="square" tIns="11125">
            <a:spAutoFit/>
          </a:bodyPr>
          <a:lstStyle/>
          <a:p>
            <a:pPr indent="0" lvl="0" marL="11135" marR="0" rtl="0" algn="l">
              <a:lnSpc>
                <a:spcPct val="100000"/>
              </a:lnSpc>
              <a:spcBef>
                <a:spcPts val="0"/>
              </a:spcBef>
              <a:spcAft>
                <a:spcPts val="0"/>
              </a:spcAft>
              <a:buClr>
                <a:srgbClr val="000000"/>
              </a:buClr>
              <a:buSzPts val="900"/>
              <a:buFont typeface="Arial"/>
              <a:buNone/>
            </a:pPr>
            <a:r>
              <a:rPr b="1" i="0" lang="en-GB" sz="900" u="none" cap="none" strike="noStrike">
                <a:solidFill>
                  <a:srgbClr val="FFFFFF"/>
                </a:solidFill>
                <a:latin typeface="Calibri"/>
                <a:ea typeface="Calibri"/>
                <a:cs typeface="Calibri"/>
                <a:sym typeface="Calibri"/>
              </a:rPr>
              <a:t>Year 5</a:t>
            </a:r>
            <a:endParaRPr b="0" i="0" sz="900" u="none" cap="none" strike="noStrike">
              <a:solidFill>
                <a:schemeClr val="dk1"/>
              </a:solidFill>
              <a:latin typeface="Calibri"/>
              <a:ea typeface="Calibri"/>
              <a:cs typeface="Calibri"/>
              <a:sym typeface="Calibri"/>
            </a:endParaRPr>
          </a:p>
        </p:txBody>
      </p:sp>
      <p:sp>
        <p:nvSpPr>
          <p:cNvPr id="215" name="Google Shape;215;p7"/>
          <p:cNvSpPr txBox="1"/>
          <p:nvPr/>
        </p:nvSpPr>
        <p:spPr>
          <a:xfrm>
            <a:off x="6948138" y="1078489"/>
            <a:ext cx="309506" cy="149743"/>
          </a:xfrm>
          <a:prstGeom prst="rect">
            <a:avLst/>
          </a:prstGeom>
          <a:noFill/>
          <a:ln>
            <a:noFill/>
          </a:ln>
        </p:spPr>
        <p:txBody>
          <a:bodyPr anchorCtr="0" anchor="t" bIns="0" lIns="0" spcFirstLastPara="1" rIns="0" wrap="square" tIns="11125">
            <a:spAutoFit/>
          </a:bodyPr>
          <a:lstStyle/>
          <a:p>
            <a:pPr indent="0" lvl="0" marL="11135" marR="0" rtl="0" algn="l">
              <a:lnSpc>
                <a:spcPct val="100000"/>
              </a:lnSpc>
              <a:spcBef>
                <a:spcPts val="0"/>
              </a:spcBef>
              <a:spcAft>
                <a:spcPts val="0"/>
              </a:spcAft>
              <a:buClr>
                <a:srgbClr val="000000"/>
              </a:buClr>
              <a:buSzPts val="900"/>
              <a:buFont typeface="Arial"/>
              <a:buNone/>
            </a:pPr>
            <a:r>
              <a:rPr b="1" i="0" lang="en-GB" sz="900" u="none" cap="none" strike="noStrike">
                <a:solidFill>
                  <a:srgbClr val="FFFFFF"/>
                </a:solidFill>
                <a:latin typeface="Calibri"/>
                <a:ea typeface="Calibri"/>
                <a:cs typeface="Calibri"/>
                <a:sym typeface="Calibri"/>
              </a:rPr>
              <a:t>Year 6</a:t>
            </a:r>
            <a:endParaRPr b="0" i="0" sz="900" u="none" cap="none" strike="noStrike">
              <a:solidFill>
                <a:schemeClr val="dk1"/>
              </a:solidFill>
              <a:latin typeface="Calibri"/>
              <a:ea typeface="Calibri"/>
              <a:cs typeface="Calibri"/>
              <a:sym typeface="Calibri"/>
            </a:endParaRPr>
          </a:p>
        </p:txBody>
      </p:sp>
      <p:sp>
        <p:nvSpPr>
          <p:cNvPr id="216" name="Google Shape;216;p7"/>
          <p:cNvSpPr/>
          <p:nvPr/>
        </p:nvSpPr>
        <p:spPr>
          <a:xfrm>
            <a:off x="25046" y="47740"/>
            <a:ext cx="803069" cy="608515"/>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7" name="Google Shape;217;p7"/>
          <p:cNvSpPr txBox="1"/>
          <p:nvPr/>
        </p:nvSpPr>
        <p:spPr>
          <a:xfrm>
            <a:off x="1254339" y="1077973"/>
            <a:ext cx="242718" cy="149743"/>
          </a:xfrm>
          <a:prstGeom prst="rect">
            <a:avLst/>
          </a:prstGeom>
          <a:noFill/>
          <a:ln>
            <a:noFill/>
          </a:ln>
        </p:spPr>
        <p:txBody>
          <a:bodyPr anchorCtr="0" anchor="t" bIns="0" lIns="0" spcFirstLastPara="1" rIns="0" wrap="square" tIns="11125">
            <a:spAutoFit/>
          </a:bodyPr>
          <a:lstStyle/>
          <a:p>
            <a:pPr indent="0" lvl="0" marL="11135" marR="0" rtl="0" algn="l">
              <a:lnSpc>
                <a:spcPct val="100000"/>
              </a:lnSpc>
              <a:spcBef>
                <a:spcPts val="0"/>
              </a:spcBef>
              <a:spcAft>
                <a:spcPts val="0"/>
              </a:spcAft>
              <a:buClr>
                <a:srgbClr val="000000"/>
              </a:buClr>
              <a:buSzPts val="900"/>
              <a:buFont typeface="Arial"/>
              <a:buNone/>
            </a:pPr>
            <a:r>
              <a:rPr b="1" i="0" lang="en-GB" sz="900" u="none" cap="none" strike="noStrike">
                <a:solidFill>
                  <a:srgbClr val="FFFFFF"/>
                </a:solidFill>
                <a:latin typeface="Calibri"/>
                <a:ea typeface="Calibri"/>
                <a:cs typeface="Calibri"/>
                <a:sym typeface="Calibri"/>
              </a:rPr>
              <a:t>EYFS</a:t>
            </a:r>
            <a:endParaRPr b="0" i="0" sz="900" u="none" cap="none" strike="noStrike">
              <a:solidFill>
                <a:schemeClr val="dk1"/>
              </a:solidFill>
              <a:latin typeface="Calibri"/>
              <a:ea typeface="Calibri"/>
              <a:cs typeface="Calibri"/>
              <a:sym typeface="Calibri"/>
            </a:endParaRPr>
          </a:p>
        </p:txBody>
      </p:sp>
      <p:sp>
        <p:nvSpPr>
          <p:cNvPr id="218" name="Google Shape;218;p7"/>
          <p:cNvSpPr txBox="1"/>
          <p:nvPr/>
        </p:nvSpPr>
        <p:spPr>
          <a:xfrm>
            <a:off x="856368" y="29353"/>
            <a:ext cx="8120560" cy="854369"/>
          </a:xfrm>
          <a:prstGeom prst="rect">
            <a:avLst/>
          </a:prstGeom>
          <a:noFill/>
          <a:ln>
            <a:noFill/>
          </a:ln>
        </p:spPr>
        <p:txBody>
          <a:bodyPr anchorCtr="0" anchor="t" bIns="40075" lIns="80175" spcFirstLastPara="1" rIns="80175" wrap="square" tIns="40075">
            <a:noAutofit/>
          </a:bodyPr>
          <a:lstStyle/>
          <a:p>
            <a:pPr indent="0" lvl="0" marL="0" marR="0" rtl="0" algn="ctr">
              <a:lnSpc>
                <a:spcPct val="100000"/>
              </a:lnSpc>
              <a:spcBef>
                <a:spcPts val="0"/>
              </a:spcBef>
              <a:spcAft>
                <a:spcPts val="0"/>
              </a:spcAft>
              <a:buClr>
                <a:srgbClr val="000000"/>
              </a:buClr>
              <a:buSzPts val="1050"/>
              <a:buFont typeface="Arial"/>
              <a:buNone/>
            </a:pPr>
            <a:r>
              <a:rPr b="0" i="0" lang="en-GB" sz="1050" u="none" cap="none" strike="noStrike">
                <a:solidFill>
                  <a:srgbClr val="222222"/>
                </a:solidFill>
                <a:latin typeface="Calibri"/>
                <a:ea typeface="Calibri"/>
                <a:cs typeface="Calibri"/>
                <a:sym typeface="Calibri"/>
              </a:rPr>
              <a:t>Each year group features: </a:t>
            </a:r>
            <a:r>
              <a:rPr b="0" i="0" lang="en-GB" sz="1050" u="none" cap="none" strike="noStrike">
                <a:solidFill>
                  <a:schemeClr val="dk1"/>
                </a:solidFill>
                <a:latin typeface="Calibri"/>
                <a:ea typeface="Calibri"/>
                <a:cs typeface="Calibri"/>
                <a:sym typeface="Calibri"/>
              </a:rPr>
              <a:t>The revised Design and Technology scheme has units divided into four core areas which are repeated in each year group. This provides teachers with greater clarity over knowledge and skills progression within the four areas.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50"/>
              <a:buFont typeface="Arial"/>
              <a:buNone/>
            </a:pPr>
            <a:r>
              <a:rPr b="0" i="0" lang="en-GB" sz="1050" u="none" cap="none" strike="noStrike">
                <a:solidFill>
                  <a:schemeClr val="dk1"/>
                </a:solidFill>
                <a:latin typeface="Calibri"/>
                <a:ea typeface="Calibri"/>
                <a:cs typeface="Calibri"/>
                <a:sym typeface="Calibri"/>
              </a:rPr>
              <a:t> Lessons in the scheme are sequential, so will be taught in order. All units contain 4 lessons unless stated otherwise. Each lesson builds on the previous one to provide opportunities for children to practice skills and apply their knowledge to consolidate learning.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50"/>
              <a:buFont typeface="Arial"/>
              <a:buNone/>
            </a:pPr>
            <a:r>
              <a:rPr b="0" i="0" lang="en-GB" sz="1050" u="none" cap="none" strike="noStrike">
                <a:solidFill>
                  <a:schemeClr val="dk1"/>
                </a:solidFill>
                <a:latin typeface="Calibri"/>
                <a:ea typeface="Calibri"/>
                <a:cs typeface="Calibri"/>
                <a:sym typeface="Calibri"/>
              </a:rPr>
              <a:t>Opportunities are planned so the children are given opportunities to develop mastery by revisiting core subject knowledge and applying that knowledge practically in a range of contexts with growing complexity</a:t>
            </a:r>
            <a:r>
              <a:rPr b="0" i="0" lang="en-GB" sz="1100" u="none" cap="none" strike="noStrike">
                <a:solidFill>
                  <a:schemeClr val="dk1"/>
                </a:solidFill>
                <a:latin typeface="Calibri"/>
                <a:ea typeface="Calibri"/>
                <a:cs typeface="Calibri"/>
                <a:sym typeface="Calibri"/>
              </a:rPr>
              <a:t>.</a:t>
            </a:r>
            <a:endParaRPr b="0" i="0" sz="1100" u="none" cap="none" strike="noStrike">
              <a:solidFill>
                <a:schemeClr val="dk1"/>
              </a:solidFill>
              <a:latin typeface="Calibri"/>
              <a:ea typeface="Calibri"/>
              <a:cs typeface="Calibri"/>
              <a:sym typeface="Calibri"/>
            </a:endParaRPr>
          </a:p>
        </p:txBody>
      </p:sp>
      <p:sp>
        <p:nvSpPr>
          <p:cNvPr id="219" name="Google Shape;219;p7"/>
          <p:cNvSpPr txBox="1"/>
          <p:nvPr/>
        </p:nvSpPr>
        <p:spPr>
          <a:xfrm flipH="1">
            <a:off x="130529" y="6323345"/>
            <a:ext cx="654115" cy="288243"/>
          </a:xfrm>
          <a:prstGeom prst="rect">
            <a:avLst/>
          </a:prstGeom>
          <a:noFill/>
          <a:ln>
            <a:noFill/>
          </a:ln>
        </p:spPr>
        <p:txBody>
          <a:bodyPr anchorCtr="0" anchor="t" bIns="0" lIns="0" spcFirstLastPara="1" rIns="0" wrap="square" tIns="11125">
            <a:spAutoFit/>
          </a:bodyPr>
          <a:lstStyle/>
          <a:p>
            <a:pPr indent="0" lvl="0" marL="11135" marR="0" rtl="0" algn="l">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Arial"/>
                <a:ea typeface="Arial"/>
                <a:cs typeface="Arial"/>
                <a:sym typeface="Arial"/>
              </a:rPr>
              <a:t>Year 6</a:t>
            </a:r>
            <a:endParaRPr b="0" i="0" sz="1800" u="none" cap="none" strike="noStrike">
              <a:solidFill>
                <a:schemeClr val="dk1"/>
              </a:solidFill>
              <a:latin typeface="Arial"/>
              <a:ea typeface="Arial"/>
              <a:cs typeface="Arial"/>
              <a:sym typeface="Arial"/>
            </a:endParaRPr>
          </a:p>
        </p:txBody>
      </p:sp>
      <p:sp>
        <p:nvSpPr>
          <p:cNvPr id="220" name="Google Shape;220;p7"/>
          <p:cNvSpPr txBox="1"/>
          <p:nvPr/>
        </p:nvSpPr>
        <p:spPr>
          <a:xfrm flipH="1">
            <a:off x="165806" y="5593394"/>
            <a:ext cx="654115" cy="288243"/>
          </a:xfrm>
          <a:prstGeom prst="rect">
            <a:avLst/>
          </a:prstGeom>
          <a:noFill/>
          <a:ln>
            <a:noFill/>
          </a:ln>
        </p:spPr>
        <p:txBody>
          <a:bodyPr anchorCtr="0" anchor="t" bIns="0" lIns="0" spcFirstLastPara="1" rIns="0" wrap="square" tIns="11125">
            <a:spAutoFit/>
          </a:bodyPr>
          <a:lstStyle/>
          <a:p>
            <a:pPr indent="0" lvl="0" marL="11135" marR="0" rtl="0" algn="l">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Arial"/>
                <a:ea typeface="Arial"/>
                <a:cs typeface="Arial"/>
                <a:sym typeface="Arial"/>
              </a:rPr>
              <a:t>Year 5</a:t>
            </a:r>
            <a:endParaRPr b="0" i="0" sz="1800" u="none" cap="none" strike="noStrike">
              <a:solidFill>
                <a:schemeClr val="dk1"/>
              </a:solidFill>
              <a:latin typeface="Arial"/>
              <a:ea typeface="Arial"/>
              <a:cs typeface="Arial"/>
              <a:sym typeface="Arial"/>
            </a:endParaRPr>
          </a:p>
        </p:txBody>
      </p:sp>
      <p:sp>
        <p:nvSpPr>
          <p:cNvPr id="221" name="Google Shape;221;p7"/>
          <p:cNvSpPr txBox="1"/>
          <p:nvPr/>
        </p:nvSpPr>
        <p:spPr>
          <a:xfrm flipH="1">
            <a:off x="165918" y="4463605"/>
            <a:ext cx="654000" cy="565500"/>
          </a:xfrm>
          <a:prstGeom prst="rect">
            <a:avLst/>
          </a:prstGeom>
          <a:noFill/>
          <a:ln>
            <a:noFill/>
          </a:ln>
        </p:spPr>
        <p:txBody>
          <a:bodyPr anchorCtr="0" anchor="t" bIns="0" lIns="0" spcFirstLastPara="1" rIns="0" wrap="square" tIns="11125">
            <a:spAutoFit/>
          </a:bodyPr>
          <a:lstStyle/>
          <a:p>
            <a:pPr indent="0" lvl="0" marL="11135" marR="0" rtl="0" algn="l">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Arial"/>
                <a:ea typeface="Arial"/>
                <a:cs typeface="Arial"/>
                <a:sym typeface="Arial"/>
              </a:rPr>
              <a:t>Year 2 </a:t>
            </a:r>
            <a:endParaRPr b="0" i="0" sz="1800" u="none" cap="none" strike="noStrike">
              <a:solidFill>
                <a:schemeClr val="dk1"/>
              </a:solidFill>
              <a:latin typeface="Arial"/>
              <a:ea typeface="Arial"/>
              <a:cs typeface="Arial"/>
              <a:sym typeface="Arial"/>
            </a:endParaRPr>
          </a:p>
        </p:txBody>
      </p:sp>
      <p:sp>
        <p:nvSpPr>
          <p:cNvPr id="222" name="Google Shape;222;p7"/>
          <p:cNvSpPr txBox="1"/>
          <p:nvPr/>
        </p:nvSpPr>
        <p:spPr>
          <a:xfrm flipH="1">
            <a:off x="109523" y="1783697"/>
            <a:ext cx="654115" cy="288243"/>
          </a:xfrm>
          <a:prstGeom prst="rect">
            <a:avLst/>
          </a:prstGeom>
          <a:noFill/>
          <a:ln>
            <a:noFill/>
          </a:ln>
        </p:spPr>
        <p:txBody>
          <a:bodyPr anchorCtr="0" anchor="t" bIns="0" lIns="0" spcFirstLastPara="1" rIns="0" wrap="square" tIns="11125">
            <a:spAutoFit/>
          </a:bodyPr>
          <a:lstStyle/>
          <a:p>
            <a:pPr indent="0" lvl="0" marL="11135" marR="0" rtl="0" algn="l">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Arial"/>
                <a:ea typeface="Arial"/>
                <a:cs typeface="Arial"/>
                <a:sym typeface="Arial"/>
              </a:rPr>
              <a:t>EYFS</a:t>
            </a:r>
            <a:endParaRPr b="0" i="0" sz="1800" u="none" cap="none" strike="noStrike">
              <a:solidFill>
                <a:schemeClr val="dk1"/>
              </a:solidFill>
              <a:latin typeface="Arial"/>
              <a:ea typeface="Arial"/>
              <a:cs typeface="Arial"/>
              <a:sym typeface="Arial"/>
            </a:endParaRPr>
          </a:p>
        </p:txBody>
      </p:sp>
      <p:graphicFrame>
        <p:nvGraphicFramePr>
          <p:cNvPr id="223" name="Google Shape;223;p7"/>
          <p:cNvGraphicFramePr/>
          <p:nvPr/>
        </p:nvGraphicFramePr>
        <p:xfrm>
          <a:off x="912539" y="1078490"/>
          <a:ext cx="3000000" cy="3000000"/>
        </p:xfrm>
        <a:graphic>
          <a:graphicData uri="http://schemas.openxmlformats.org/drawingml/2006/table">
            <a:tbl>
              <a:tblPr>
                <a:noFill/>
                <a:tableStyleId>{3010141B-11AB-44BC-A88E-FCD61BF980EF}</a:tableStyleId>
              </a:tblPr>
              <a:tblGrid>
                <a:gridCol w="1341050"/>
                <a:gridCol w="1341050"/>
                <a:gridCol w="1341050"/>
                <a:gridCol w="1341050"/>
                <a:gridCol w="1341050"/>
                <a:gridCol w="1341050"/>
              </a:tblGrid>
              <a:tr h="345975">
                <a:tc>
                  <a:txBody>
                    <a:bodyPr/>
                    <a:lstStyle/>
                    <a:p>
                      <a:pPr indent="0" lvl="0" marL="0" marR="0" rtl="0" algn="ctr">
                        <a:lnSpc>
                          <a:spcPct val="119000"/>
                        </a:lnSpc>
                        <a:spcBef>
                          <a:spcPts val="0"/>
                        </a:spcBef>
                        <a:spcAft>
                          <a:spcPts val="0"/>
                        </a:spcAft>
                        <a:buClr>
                          <a:srgbClr val="000000"/>
                        </a:buClr>
                        <a:buSzPts val="1400"/>
                        <a:buFont typeface="Arial"/>
                        <a:buNone/>
                      </a:pPr>
                      <a:r>
                        <a:rPr lang="en-GB" sz="1400" u="none" cap="none" strike="noStrike">
                          <a:solidFill>
                            <a:srgbClr val="000000"/>
                          </a:solidFill>
                          <a:latin typeface="Arial"/>
                          <a:ea typeface="Arial"/>
                          <a:cs typeface="Arial"/>
                          <a:sym typeface="Arial"/>
                        </a:rPr>
                        <a:t>Aut 1</a:t>
                      </a:r>
                      <a:endParaRPr sz="600" u="none" cap="none" strike="noStrike">
                        <a:solidFill>
                          <a:srgbClr val="000000"/>
                        </a:solidFill>
                        <a:latin typeface="Calibri"/>
                        <a:ea typeface="Calibri"/>
                        <a:cs typeface="Calibri"/>
                        <a:sym typeface="Calibri"/>
                      </a:endParaRPr>
                    </a:p>
                  </a:txBody>
                  <a:tcPr marT="24150" marB="24150" marR="22750" marL="22750">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tcPr>
                </a:tc>
                <a:tc>
                  <a:txBody>
                    <a:bodyPr/>
                    <a:lstStyle/>
                    <a:p>
                      <a:pPr indent="0" lvl="0" marL="0" marR="0" rtl="0" algn="ctr">
                        <a:lnSpc>
                          <a:spcPct val="119000"/>
                        </a:lnSpc>
                        <a:spcBef>
                          <a:spcPts val="0"/>
                        </a:spcBef>
                        <a:spcAft>
                          <a:spcPts val="0"/>
                        </a:spcAft>
                        <a:buClr>
                          <a:srgbClr val="000000"/>
                        </a:buClr>
                        <a:buSzPts val="1400"/>
                        <a:buFont typeface="Arial"/>
                        <a:buNone/>
                      </a:pPr>
                      <a:r>
                        <a:rPr lang="en-GB" sz="1400" u="none" cap="none" strike="noStrike">
                          <a:solidFill>
                            <a:srgbClr val="000000"/>
                          </a:solidFill>
                          <a:latin typeface="Arial"/>
                          <a:ea typeface="Arial"/>
                          <a:cs typeface="Arial"/>
                          <a:sym typeface="Arial"/>
                        </a:rPr>
                        <a:t>Aut 2</a:t>
                      </a:r>
                      <a:endParaRPr sz="600" u="none" cap="none" strike="noStrike">
                        <a:solidFill>
                          <a:srgbClr val="000000"/>
                        </a:solidFill>
                        <a:latin typeface="Calibri"/>
                        <a:ea typeface="Calibri"/>
                        <a:cs typeface="Calibri"/>
                        <a:sym typeface="Calibri"/>
                      </a:endParaRPr>
                    </a:p>
                  </a:txBody>
                  <a:tcPr marT="24150" marB="24150" marR="22750" marL="22750">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tcPr>
                </a:tc>
                <a:tc>
                  <a:txBody>
                    <a:bodyPr/>
                    <a:lstStyle/>
                    <a:p>
                      <a:pPr indent="0" lvl="0" marL="0" marR="0" rtl="0" algn="ctr">
                        <a:lnSpc>
                          <a:spcPct val="119000"/>
                        </a:lnSpc>
                        <a:spcBef>
                          <a:spcPts val="0"/>
                        </a:spcBef>
                        <a:spcAft>
                          <a:spcPts val="0"/>
                        </a:spcAft>
                        <a:buClr>
                          <a:srgbClr val="000000"/>
                        </a:buClr>
                        <a:buSzPts val="1400"/>
                        <a:buFont typeface="Arial"/>
                        <a:buNone/>
                      </a:pPr>
                      <a:r>
                        <a:rPr lang="en-GB" sz="1400" u="none" cap="none" strike="noStrike">
                          <a:solidFill>
                            <a:srgbClr val="000000"/>
                          </a:solidFill>
                          <a:latin typeface="Arial"/>
                          <a:ea typeface="Arial"/>
                          <a:cs typeface="Arial"/>
                          <a:sym typeface="Arial"/>
                        </a:rPr>
                        <a:t>Spr 1</a:t>
                      </a:r>
                      <a:endParaRPr sz="600" u="none" cap="none" strike="noStrike">
                        <a:solidFill>
                          <a:srgbClr val="000000"/>
                        </a:solidFill>
                        <a:latin typeface="Calibri"/>
                        <a:ea typeface="Calibri"/>
                        <a:cs typeface="Calibri"/>
                        <a:sym typeface="Calibri"/>
                      </a:endParaRPr>
                    </a:p>
                  </a:txBody>
                  <a:tcPr marT="24150" marB="24150" marR="22750" marL="22750">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tcPr>
                </a:tc>
                <a:tc>
                  <a:txBody>
                    <a:bodyPr/>
                    <a:lstStyle/>
                    <a:p>
                      <a:pPr indent="0" lvl="0" marL="0" marR="0" rtl="0" algn="ctr">
                        <a:lnSpc>
                          <a:spcPct val="119000"/>
                        </a:lnSpc>
                        <a:spcBef>
                          <a:spcPts val="0"/>
                        </a:spcBef>
                        <a:spcAft>
                          <a:spcPts val="0"/>
                        </a:spcAft>
                        <a:buClr>
                          <a:srgbClr val="000000"/>
                        </a:buClr>
                        <a:buSzPts val="1400"/>
                        <a:buFont typeface="Arial"/>
                        <a:buNone/>
                      </a:pPr>
                      <a:r>
                        <a:rPr lang="en-GB" sz="1400" u="none" cap="none" strike="noStrike">
                          <a:solidFill>
                            <a:srgbClr val="000000"/>
                          </a:solidFill>
                          <a:latin typeface="Arial"/>
                          <a:ea typeface="Arial"/>
                          <a:cs typeface="Arial"/>
                          <a:sym typeface="Arial"/>
                        </a:rPr>
                        <a:t>Spr 2</a:t>
                      </a:r>
                      <a:endParaRPr sz="600" u="none" cap="none" strike="noStrike">
                        <a:solidFill>
                          <a:srgbClr val="000000"/>
                        </a:solidFill>
                        <a:latin typeface="Calibri"/>
                        <a:ea typeface="Calibri"/>
                        <a:cs typeface="Calibri"/>
                        <a:sym typeface="Calibri"/>
                      </a:endParaRPr>
                    </a:p>
                  </a:txBody>
                  <a:tcPr marT="24150" marB="24150" marR="22750" marL="22750">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tcPr>
                </a:tc>
                <a:tc>
                  <a:txBody>
                    <a:bodyPr/>
                    <a:lstStyle/>
                    <a:p>
                      <a:pPr indent="0" lvl="0" marL="0" marR="0" rtl="0" algn="ctr">
                        <a:lnSpc>
                          <a:spcPct val="119000"/>
                        </a:lnSpc>
                        <a:spcBef>
                          <a:spcPts val="0"/>
                        </a:spcBef>
                        <a:spcAft>
                          <a:spcPts val="0"/>
                        </a:spcAft>
                        <a:buClr>
                          <a:srgbClr val="000000"/>
                        </a:buClr>
                        <a:buSzPts val="1400"/>
                        <a:buFont typeface="Arial"/>
                        <a:buNone/>
                      </a:pPr>
                      <a:r>
                        <a:rPr lang="en-GB" sz="1400" u="none" cap="none" strike="noStrike">
                          <a:solidFill>
                            <a:srgbClr val="000000"/>
                          </a:solidFill>
                          <a:latin typeface="Arial"/>
                          <a:ea typeface="Arial"/>
                          <a:cs typeface="Arial"/>
                          <a:sym typeface="Arial"/>
                        </a:rPr>
                        <a:t>Summ 1</a:t>
                      </a:r>
                      <a:endParaRPr sz="600" u="none" cap="none" strike="noStrike">
                        <a:solidFill>
                          <a:srgbClr val="000000"/>
                        </a:solidFill>
                        <a:latin typeface="Calibri"/>
                        <a:ea typeface="Calibri"/>
                        <a:cs typeface="Calibri"/>
                        <a:sym typeface="Calibri"/>
                      </a:endParaRPr>
                    </a:p>
                  </a:txBody>
                  <a:tcPr marT="24150" marB="24150" marR="22750" marL="22750">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tcPr>
                </a:tc>
                <a:tc>
                  <a:txBody>
                    <a:bodyPr/>
                    <a:lstStyle/>
                    <a:p>
                      <a:pPr indent="0" lvl="0" marL="0" marR="0" rtl="0" algn="ctr">
                        <a:lnSpc>
                          <a:spcPct val="119000"/>
                        </a:lnSpc>
                        <a:spcBef>
                          <a:spcPts val="0"/>
                        </a:spcBef>
                        <a:spcAft>
                          <a:spcPts val="0"/>
                        </a:spcAft>
                        <a:buClr>
                          <a:srgbClr val="000000"/>
                        </a:buClr>
                        <a:buSzPts val="1400"/>
                        <a:buFont typeface="Arial"/>
                        <a:buNone/>
                      </a:pPr>
                      <a:r>
                        <a:rPr lang="en-GB" sz="1400" u="none" cap="none" strike="noStrike">
                          <a:solidFill>
                            <a:srgbClr val="000000"/>
                          </a:solidFill>
                          <a:latin typeface="Arial"/>
                          <a:ea typeface="Arial"/>
                          <a:cs typeface="Arial"/>
                          <a:sym typeface="Arial"/>
                        </a:rPr>
                        <a:t>Summ 2</a:t>
                      </a:r>
                      <a:endParaRPr sz="600" u="none" cap="none" strike="noStrike">
                        <a:solidFill>
                          <a:srgbClr val="000000"/>
                        </a:solidFill>
                        <a:latin typeface="Calibri"/>
                        <a:ea typeface="Calibri"/>
                        <a:cs typeface="Calibri"/>
                        <a:sym typeface="Calibri"/>
                      </a:endParaRPr>
                    </a:p>
                  </a:txBody>
                  <a:tcPr marT="24150" marB="24150" marR="22750" marL="22750">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tcPr>
                </a:tc>
              </a:tr>
              <a:tr h="1040250">
                <a:tc gridSpan="2">
                  <a:txBody>
                    <a:bodyPr/>
                    <a:lstStyle/>
                    <a:p>
                      <a:pPr indent="0" lvl="0" marL="0" marR="0" rtl="0" algn="ctr">
                        <a:lnSpc>
                          <a:spcPct val="119000"/>
                        </a:lnSpc>
                        <a:spcBef>
                          <a:spcPts val="0"/>
                        </a:spcBef>
                        <a:spcAft>
                          <a:spcPts val="0"/>
                        </a:spcAft>
                        <a:buClr>
                          <a:srgbClr val="000000"/>
                        </a:buClr>
                        <a:buSzPts val="1000"/>
                        <a:buFont typeface="Arial"/>
                        <a:buNone/>
                      </a:pPr>
                      <a:r>
                        <a:rPr b="1" lang="en-GB" sz="1100" u="none" cap="none" strike="noStrike"/>
                        <a:t>Seasonal Project Food and N</a:t>
                      </a:r>
                      <a:r>
                        <a:rPr b="1" lang="en-GB" sz="1100"/>
                        <a:t>u</a:t>
                      </a:r>
                      <a:r>
                        <a:rPr b="1" lang="en-GB" sz="1100" u="none" cap="none" strike="noStrike"/>
                        <a:t>trition :Pumpkin soup</a:t>
                      </a:r>
                      <a:endParaRPr b="1" sz="1100" u="none" cap="none" strike="noStrike"/>
                    </a:p>
                    <a:p>
                      <a:pPr indent="0" lvl="0" marL="0" marR="0" rtl="0" algn="ctr">
                        <a:lnSpc>
                          <a:spcPct val="119000"/>
                        </a:lnSpc>
                        <a:spcBef>
                          <a:spcPts val="600"/>
                        </a:spcBef>
                        <a:spcAft>
                          <a:spcPts val="0"/>
                        </a:spcAft>
                        <a:buClr>
                          <a:srgbClr val="000000"/>
                        </a:buClr>
                        <a:buSzPts val="1000"/>
                        <a:buFont typeface="Arial"/>
                        <a:buNone/>
                      </a:pPr>
                      <a:r>
                        <a:t/>
                      </a:r>
                      <a:endParaRPr b="1" sz="1100" u="none" cap="none" strike="noStrike"/>
                    </a:p>
                    <a:p>
                      <a:pPr indent="0" lvl="0" marL="0" marR="0" rtl="0" algn="ctr">
                        <a:lnSpc>
                          <a:spcPct val="119000"/>
                        </a:lnSpc>
                        <a:spcBef>
                          <a:spcPts val="600"/>
                        </a:spcBef>
                        <a:spcAft>
                          <a:spcPts val="0"/>
                        </a:spcAft>
                        <a:buClr>
                          <a:srgbClr val="000000"/>
                        </a:buClr>
                        <a:buSzPts val="1000"/>
                        <a:buFont typeface="Arial"/>
                        <a:buNone/>
                      </a:pPr>
                      <a:r>
                        <a:rPr b="1" lang="en-GB" sz="1100" u="none" cap="none" strike="noStrike"/>
                        <a:t>Seasonal Project : Sliding Santa Chimneys</a:t>
                      </a:r>
                      <a:endParaRPr b="1" sz="1100" u="none" cap="none" strike="noStrike"/>
                    </a:p>
                  </a:txBody>
                  <a:tcPr marT="33200" marB="33200" marR="31275" marL="31275">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chemeClr val="accent6"/>
                    </a:solidFill>
                  </a:tcPr>
                </a:tc>
                <a:tc hMerge="1"/>
                <a:tc gridSpan="2">
                  <a:txBody>
                    <a:bodyPr/>
                    <a:lstStyle/>
                    <a:p>
                      <a:pPr indent="0" lvl="0" marL="0" rtl="0" algn="ctr">
                        <a:lnSpc>
                          <a:spcPct val="119000"/>
                        </a:lnSpc>
                        <a:spcBef>
                          <a:spcPts val="0"/>
                        </a:spcBef>
                        <a:spcAft>
                          <a:spcPts val="0"/>
                        </a:spcAft>
                        <a:buNone/>
                      </a:pPr>
                      <a:r>
                        <a:rPr b="1" lang="en-GB" sz="1100"/>
                        <a:t>Structures</a:t>
                      </a:r>
                      <a:endParaRPr b="1" sz="1100"/>
                    </a:p>
                    <a:p>
                      <a:pPr indent="0" lvl="0" marL="0" rtl="0" algn="ctr">
                        <a:lnSpc>
                          <a:spcPct val="119000"/>
                        </a:lnSpc>
                        <a:spcBef>
                          <a:spcPts val="600"/>
                        </a:spcBef>
                        <a:spcAft>
                          <a:spcPts val="0"/>
                        </a:spcAft>
                        <a:buNone/>
                      </a:pPr>
                      <a:r>
                        <a:rPr b="1" lang="en-GB" sz="1100"/>
                        <a:t>Boats</a:t>
                      </a:r>
                      <a:endParaRPr b="1" sz="1100"/>
                    </a:p>
                  </a:txBody>
                  <a:tcPr marT="33200" marB="33200" marR="31275" marL="31275">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FFFF00"/>
                    </a:solidFill>
                  </a:tcPr>
                </a:tc>
                <a:tc hMerge="1"/>
                <a:tc gridSpan="2">
                  <a:txBody>
                    <a:bodyPr/>
                    <a:lstStyle/>
                    <a:p>
                      <a:pPr indent="0" lvl="0" marL="0" rtl="0" algn="ctr">
                        <a:spcBef>
                          <a:spcPts val="0"/>
                        </a:spcBef>
                        <a:spcAft>
                          <a:spcPts val="0"/>
                        </a:spcAft>
                        <a:buNone/>
                      </a:pPr>
                      <a:r>
                        <a:rPr b="1" lang="en-GB" sz="1100"/>
                        <a:t>Textiles </a:t>
                      </a:r>
                      <a:endParaRPr b="1" sz="1100"/>
                    </a:p>
                    <a:p>
                      <a:pPr indent="0" lvl="0" marL="0" rtl="0" algn="ctr">
                        <a:spcBef>
                          <a:spcPts val="0"/>
                        </a:spcBef>
                        <a:spcAft>
                          <a:spcPts val="0"/>
                        </a:spcAft>
                        <a:buNone/>
                      </a:pPr>
                      <a:r>
                        <a:rPr b="1" lang="en-GB" sz="1100"/>
                        <a:t>Easter Egg threading</a:t>
                      </a:r>
                      <a:endParaRPr b="1" sz="1100"/>
                    </a:p>
                  </a:txBody>
                  <a:tcPr marT="33200" marB="33200" marR="31275" marL="31275">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FF33CC"/>
                    </a:solidFill>
                  </a:tcPr>
                </a:tc>
                <a:tc hMerge="1"/>
              </a:tr>
              <a:tr h="1017250">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solidFill>
                            <a:schemeClr val="dk1"/>
                          </a:solidFill>
                        </a:rPr>
                        <a:t>Food and Nutrition</a:t>
                      </a:r>
                      <a:endParaRPr b="1" sz="1100" u="none" cap="none" strike="noStrike">
                        <a:solidFill>
                          <a:schemeClr val="dk1"/>
                        </a:solidFill>
                      </a:endParaRPr>
                    </a:p>
                    <a:p>
                      <a:pPr indent="0" lvl="0" marL="0" marR="0" rtl="0" algn="ctr">
                        <a:lnSpc>
                          <a:spcPct val="100000"/>
                        </a:lnSpc>
                        <a:spcBef>
                          <a:spcPts val="0"/>
                        </a:spcBef>
                        <a:spcAft>
                          <a:spcPts val="0"/>
                        </a:spcAft>
                        <a:buClr>
                          <a:srgbClr val="000000"/>
                        </a:buClr>
                        <a:buSzPts val="1200"/>
                        <a:buFont typeface="Arial"/>
                        <a:buNone/>
                      </a:pPr>
                      <a:r>
                        <a:t/>
                      </a:r>
                      <a:endParaRPr b="1" sz="1200" u="none" cap="none" strike="noStrike">
                        <a:solidFill>
                          <a:schemeClr val="dk1"/>
                        </a:solidFill>
                      </a:endParaRPr>
                    </a:p>
                    <a:p>
                      <a:pPr indent="0" lvl="0" marL="0" marR="0" rtl="0" algn="ctr">
                        <a:lnSpc>
                          <a:spcPct val="100000"/>
                        </a:lnSpc>
                        <a:spcBef>
                          <a:spcPts val="0"/>
                        </a:spcBef>
                        <a:spcAft>
                          <a:spcPts val="0"/>
                        </a:spcAft>
                        <a:buClr>
                          <a:srgbClr val="000000"/>
                        </a:buClr>
                        <a:buSzPts val="1200"/>
                        <a:buFont typeface="Arial"/>
                        <a:buNone/>
                      </a:pPr>
                      <a:r>
                        <a:rPr b="1" lang="en-GB" sz="1200" u="none" cap="none" strike="noStrike">
                          <a:solidFill>
                            <a:schemeClr val="dk1"/>
                          </a:solidFill>
                        </a:rPr>
                        <a:t>Fruit and Vegetable</a:t>
                      </a:r>
                      <a:endParaRPr sz="1400" u="none" cap="none" strike="noStrike">
                        <a:solidFill>
                          <a:schemeClr val="dk1"/>
                        </a:solidFill>
                      </a:endParaRPr>
                    </a:p>
                    <a:p>
                      <a:pPr indent="0" lvl="0" marL="0" marR="0" rtl="0" algn="ctr">
                        <a:lnSpc>
                          <a:spcPct val="100000"/>
                        </a:lnSpc>
                        <a:spcBef>
                          <a:spcPts val="0"/>
                        </a:spcBef>
                        <a:spcAft>
                          <a:spcPts val="0"/>
                        </a:spcAft>
                        <a:buClr>
                          <a:schemeClr val="dk1"/>
                        </a:buClr>
                        <a:buSzPts val="1200"/>
                        <a:buFont typeface="Arial"/>
                        <a:buNone/>
                      </a:pPr>
                      <a:r>
                        <a:rPr b="1" lang="en-GB" sz="1200" u="none" cap="none" strike="noStrike">
                          <a:solidFill>
                            <a:schemeClr val="dk1"/>
                          </a:solidFill>
                        </a:rPr>
                        <a:t>Smoothies </a:t>
                      </a:r>
                      <a:endParaRPr b="1" sz="1200" u="none" cap="none" strike="noStrike">
                        <a:solidFill>
                          <a:schemeClr val="dk1"/>
                        </a:solidFill>
                      </a:endParaRPr>
                    </a:p>
                  </a:txBody>
                  <a:tcPr marT="24150" marB="24150" marR="22750" marL="22750">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chemeClr val="accent6"/>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GB" sz="1200" u="none" cap="none" strike="noStrike">
                          <a:solidFill>
                            <a:schemeClr val="dk1"/>
                          </a:solidFill>
                        </a:rPr>
                        <a:t>Mechanisms</a:t>
                      </a:r>
                      <a:endParaRPr b="1" sz="1200" u="none" cap="none" strike="noStrike">
                        <a:solidFill>
                          <a:schemeClr val="dk1"/>
                        </a:solidFill>
                      </a:endParaRPr>
                    </a:p>
                    <a:p>
                      <a:pPr indent="0" lvl="0" marL="0" marR="0" rtl="0" algn="ctr">
                        <a:lnSpc>
                          <a:spcPct val="100000"/>
                        </a:lnSpc>
                        <a:spcBef>
                          <a:spcPts val="0"/>
                        </a:spcBef>
                        <a:spcAft>
                          <a:spcPts val="0"/>
                        </a:spcAft>
                        <a:buClr>
                          <a:srgbClr val="000000"/>
                        </a:buClr>
                        <a:buSzPts val="1200"/>
                        <a:buFont typeface="Arial"/>
                        <a:buNone/>
                      </a:pPr>
                      <a:r>
                        <a:t/>
                      </a:r>
                      <a:endParaRPr b="1" sz="1200" u="none" cap="none" strike="noStrike">
                        <a:solidFill>
                          <a:schemeClr val="dk1"/>
                        </a:solidFill>
                      </a:endParaRPr>
                    </a:p>
                    <a:p>
                      <a:pPr indent="0" lvl="0" marL="0" marR="0" rtl="0" algn="ctr">
                        <a:lnSpc>
                          <a:spcPct val="100000"/>
                        </a:lnSpc>
                        <a:spcBef>
                          <a:spcPts val="0"/>
                        </a:spcBef>
                        <a:spcAft>
                          <a:spcPts val="0"/>
                        </a:spcAft>
                        <a:buClr>
                          <a:schemeClr val="dk1"/>
                        </a:buClr>
                        <a:buSzPts val="1200"/>
                        <a:buFont typeface="Arial"/>
                        <a:buNone/>
                      </a:pPr>
                      <a:r>
                        <a:rPr b="1" lang="en-GB" sz="1100" u="none" cap="none" strike="noStrike">
                          <a:solidFill>
                            <a:schemeClr val="dk1"/>
                          </a:solidFill>
                        </a:rPr>
                        <a:t>Moving story books </a:t>
                      </a:r>
                      <a:r>
                        <a:rPr b="1" i="1" lang="en-GB" sz="1100" u="none" cap="none" strike="noStrike">
                          <a:solidFill>
                            <a:schemeClr val="dk1"/>
                          </a:solidFill>
                        </a:rPr>
                        <a:t>Or Matching </a:t>
                      </a:r>
                      <a:r>
                        <a:rPr b="1" i="1" lang="en-GB" sz="1100">
                          <a:solidFill>
                            <a:schemeClr val="dk1"/>
                          </a:solidFill>
                        </a:rPr>
                        <a:t>S</a:t>
                      </a:r>
                      <a:r>
                        <a:rPr b="1" i="1" lang="en-GB" sz="1100" u="none" cap="none" strike="noStrike">
                          <a:solidFill>
                            <a:schemeClr val="dk1"/>
                          </a:solidFill>
                        </a:rPr>
                        <a:t>lid</a:t>
                      </a:r>
                      <a:r>
                        <a:rPr b="1" i="1" lang="en-GB" sz="1100">
                          <a:solidFill>
                            <a:schemeClr val="dk1"/>
                          </a:solidFill>
                        </a:rPr>
                        <a:t>er game</a:t>
                      </a:r>
                      <a:endParaRPr b="1" i="1" sz="1100" u="none" cap="none" strike="noStrike">
                        <a:solidFill>
                          <a:schemeClr val="dk1"/>
                        </a:solidFill>
                      </a:endParaRPr>
                    </a:p>
                  </a:txBody>
                  <a:tcPr marT="24150" marB="24150" marR="22750" marL="22750">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00B050"/>
                    </a:solidFill>
                  </a:tcPr>
                </a:tc>
                <a:tc gridSpan="2">
                  <a:txBody>
                    <a:bodyPr/>
                    <a:lstStyle/>
                    <a:p>
                      <a:pPr indent="0" lvl="0" marL="0" marR="0" rtl="0" algn="ctr">
                        <a:lnSpc>
                          <a:spcPct val="100000"/>
                        </a:lnSpc>
                        <a:spcBef>
                          <a:spcPts val="0"/>
                        </a:spcBef>
                        <a:spcAft>
                          <a:spcPts val="0"/>
                        </a:spcAft>
                        <a:buClr>
                          <a:srgbClr val="000000"/>
                        </a:buClr>
                        <a:buSzPts val="1200"/>
                        <a:buFont typeface="Arial"/>
                        <a:buNone/>
                      </a:pPr>
                      <a:r>
                        <a:rPr b="1" lang="en-GB" sz="1200" u="none" cap="none" strike="noStrike"/>
                        <a:t> Textiles</a:t>
                      </a:r>
                      <a:endParaRPr b="1" sz="1200" u="none" cap="none" strike="noStrike"/>
                    </a:p>
                    <a:p>
                      <a:pPr indent="0" lvl="0" marL="0" marR="0" rtl="0" algn="ctr">
                        <a:lnSpc>
                          <a:spcPct val="100000"/>
                        </a:lnSpc>
                        <a:spcBef>
                          <a:spcPts val="0"/>
                        </a:spcBef>
                        <a:spcAft>
                          <a:spcPts val="0"/>
                        </a:spcAft>
                        <a:buClr>
                          <a:srgbClr val="000000"/>
                        </a:buClr>
                        <a:buSzPts val="1200"/>
                        <a:buFont typeface="Arial"/>
                        <a:buNone/>
                      </a:pPr>
                      <a:r>
                        <a:t/>
                      </a:r>
                      <a:endParaRPr b="1" sz="1200" u="none" cap="none" strike="noStrike"/>
                    </a:p>
                    <a:p>
                      <a:pPr indent="0" lvl="0" marL="0" marR="0" rtl="0" algn="ctr">
                        <a:lnSpc>
                          <a:spcPct val="100000"/>
                        </a:lnSpc>
                        <a:spcBef>
                          <a:spcPts val="0"/>
                        </a:spcBef>
                        <a:spcAft>
                          <a:spcPts val="0"/>
                        </a:spcAft>
                        <a:buClr>
                          <a:srgbClr val="000000"/>
                        </a:buClr>
                        <a:buSzPts val="1200"/>
                        <a:buFont typeface="Arial"/>
                        <a:buNone/>
                      </a:pPr>
                      <a:r>
                        <a:rPr b="1" i="0" lang="en-GB" sz="1200" u="none" cap="none" strike="noStrike">
                          <a:latin typeface="Arial"/>
                          <a:ea typeface="Arial"/>
                          <a:cs typeface="Arial"/>
                          <a:sym typeface="Arial"/>
                        </a:rPr>
                        <a:t>Puppets </a:t>
                      </a:r>
                      <a:endParaRPr b="1" i="0" sz="1200" u="none" cap="none" strike="noStrike">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lang="en-GB" sz="1200" u="none" cap="none" strike="noStrike"/>
                        <a:t>Optional Easter Themed Puppets</a:t>
                      </a:r>
                      <a:endParaRPr b="1" sz="1200" u="none" cap="none" strike="noStrike"/>
                    </a:p>
                    <a:p>
                      <a:pPr indent="0" lvl="0" marL="0" marR="0" rtl="0" algn="ctr">
                        <a:lnSpc>
                          <a:spcPct val="100000"/>
                        </a:lnSpc>
                        <a:spcBef>
                          <a:spcPts val="0"/>
                        </a:spcBef>
                        <a:spcAft>
                          <a:spcPts val="0"/>
                        </a:spcAft>
                        <a:buClr>
                          <a:srgbClr val="000000"/>
                        </a:buClr>
                        <a:buSzPts val="1200"/>
                        <a:buFont typeface="Arial"/>
                        <a:buNone/>
                      </a:pPr>
                      <a:r>
                        <a:rPr b="1" lang="en-GB" sz="1200"/>
                        <a:t>Or Simple Stitches</a:t>
                      </a:r>
                      <a:endParaRPr b="1" sz="1200"/>
                    </a:p>
                  </a:txBody>
                  <a:tcPr marT="24150" marB="24150" marR="22750" marL="22750">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FF33CC"/>
                    </a:solidFill>
                  </a:tcPr>
                </a:tc>
                <a:tc hMerge="1"/>
                <a:tc>
                  <a:txBody>
                    <a:bodyPr/>
                    <a:lstStyle/>
                    <a:p>
                      <a:pPr indent="0" lvl="0" marL="0" marR="0" rtl="0" algn="ctr">
                        <a:lnSpc>
                          <a:spcPct val="100000"/>
                        </a:lnSpc>
                        <a:spcBef>
                          <a:spcPts val="0"/>
                        </a:spcBef>
                        <a:spcAft>
                          <a:spcPts val="0"/>
                        </a:spcAft>
                        <a:buClr>
                          <a:srgbClr val="000000"/>
                        </a:buClr>
                        <a:buSzPts val="1100"/>
                        <a:buFont typeface="Arial"/>
                        <a:buNone/>
                      </a:pPr>
                      <a:r>
                        <a:rPr b="1" lang="en-GB" sz="1100" u="none" cap="none" strike="noStrike">
                          <a:solidFill>
                            <a:schemeClr val="dk1"/>
                          </a:solidFill>
                        </a:rPr>
                        <a:t>Structures</a:t>
                      </a:r>
                      <a:endParaRPr b="1" sz="1100" u="none" cap="none" strike="noStrike">
                        <a:solidFill>
                          <a:schemeClr val="dk1"/>
                        </a:solidFill>
                      </a:endParaRPr>
                    </a:p>
                    <a:p>
                      <a:pPr indent="0" lvl="0" marL="0" marR="0" rtl="0" algn="ctr">
                        <a:lnSpc>
                          <a:spcPct val="100000"/>
                        </a:lnSpc>
                        <a:spcBef>
                          <a:spcPts val="0"/>
                        </a:spcBef>
                        <a:spcAft>
                          <a:spcPts val="0"/>
                        </a:spcAft>
                        <a:buClr>
                          <a:srgbClr val="000000"/>
                        </a:buClr>
                        <a:buSzPts val="1200"/>
                        <a:buFont typeface="Arial"/>
                        <a:buNone/>
                      </a:pPr>
                      <a:r>
                        <a:t/>
                      </a:r>
                      <a:endParaRPr b="1" sz="1200" u="none" cap="none" strike="noStrike"/>
                    </a:p>
                    <a:p>
                      <a:pPr indent="0" lvl="0" marL="0" marR="0" rtl="0" algn="ctr">
                        <a:lnSpc>
                          <a:spcPct val="100000"/>
                        </a:lnSpc>
                        <a:spcBef>
                          <a:spcPts val="0"/>
                        </a:spcBef>
                        <a:spcAft>
                          <a:spcPts val="0"/>
                        </a:spcAft>
                        <a:buClr>
                          <a:srgbClr val="000000"/>
                        </a:buClr>
                        <a:buSzPts val="1200"/>
                        <a:buFont typeface="Arial"/>
                        <a:buNone/>
                      </a:pPr>
                      <a:r>
                        <a:rPr b="1" i="0" lang="en-GB" sz="1100" u="none" cap="none" strike="noStrike">
                          <a:latin typeface="Arial"/>
                          <a:ea typeface="Arial"/>
                          <a:cs typeface="Arial"/>
                          <a:sym typeface="Arial"/>
                        </a:rPr>
                        <a:t>Windmills  Or </a:t>
                      </a:r>
                      <a:r>
                        <a:rPr b="1" i="1" lang="en-GB" sz="1100" u="none" cap="none" strike="noStrike">
                          <a:latin typeface="Arial"/>
                          <a:ea typeface="Arial"/>
                          <a:cs typeface="Arial"/>
                          <a:sym typeface="Arial"/>
                        </a:rPr>
                        <a:t>Stable Structures </a:t>
                      </a:r>
                      <a:r>
                        <a:rPr b="1" i="1" lang="en-GB" sz="1100"/>
                        <a:t>P</a:t>
                      </a:r>
                      <a:r>
                        <a:rPr b="1" i="1" lang="en-GB" sz="1100" u="none" cap="none" strike="noStrike">
                          <a:latin typeface="Arial"/>
                          <a:ea typeface="Arial"/>
                          <a:cs typeface="Arial"/>
                          <a:sym typeface="Arial"/>
                        </a:rPr>
                        <a:t>encil Pots</a:t>
                      </a:r>
                      <a:endParaRPr b="1" i="1" sz="1100" u="none" cap="none" strike="noStrike">
                        <a:latin typeface="Arial"/>
                        <a:ea typeface="Arial"/>
                        <a:cs typeface="Arial"/>
                        <a:sym typeface="Arial"/>
                      </a:endParaRPr>
                    </a:p>
                  </a:txBody>
                  <a:tcPr marT="24150" marB="24150" marR="22750" marL="22750">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FFFF00"/>
                    </a:solidFill>
                  </a:tcPr>
                </a:tc>
                <a:tc>
                  <a:txBody>
                    <a:bodyPr/>
                    <a:lstStyle/>
                    <a:p>
                      <a:pPr indent="0" lvl="0" marL="0" marR="0" rtl="0" algn="ctr">
                        <a:lnSpc>
                          <a:spcPct val="119000"/>
                        </a:lnSpc>
                        <a:spcBef>
                          <a:spcPts val="0"/>
                        </a:spcBef>
                        <a:spcAft>
                          <a:spcPts val="0"/>
                        </a:spcAft>
                        <a:buClr>
                          <a:srgbClr val="000000"/>
                        </a:buClr>
                        <a:buSzPts val="1200"/>
                        <a:buFont typeface="Arial"/>
                        <a:buNone/>
                      </a:pPr>
                      <a:r>
                        <a:rPr b="1" lang="en-GB" sz="1200" u="none" cap="none" strike="noStrike"/>
                        <a:t>Mechanisms</a:t>
                      </a:r>
                      <a:endParaRPr b="1" sz="1200" u="none" cap="none" strike="noStrike"/>
                    </a:p>
                    <a:p>
                      <a:pPr indent="0" lvl="0" marL="0" marR="0" rtl="0" algn="ctr">
                        <a:lnSpc>
                          <a:spcPct val="119000"/>
                        </a:lnSpc>
                        <a:spcBef>
                          <a:spcPts val="0"/>
                        </a:spcBef>
                        <a:spcAft>
                          <a:spcPts val="0"/>
                        </a:spcAft>
                        <a:buClr>
                          <a:srgbClr val="000000"/>
                        </a:buClr>
                        <a:buSzPts val="1200"/>
                        <a:buFont typeface="Arial"/>
                        <a:buNone/>
                      </a:pPr>
                      <a:r>
                        <a:t/>
                      </a:r>
                      <a:endParaRPr b="1" sz="1200" u="none" cap="none" strike="noStrike"/>
                    </a:p>
                    <a:p>
                      <a:pPr indent="0" lvl="0" marL="0" marR="0" rtl="0" algn="ctr">
                        <a:lnSpc>
                          <a:spcPct val="119000"/>
                        </a:lnSpc>
                        <a:spcBef>
                          <a:spcPts val="0"/>
                        </a:spcBef>
                        <a:spcAft>
                          <a:spcPts val="0"/>
                        </a:spcAft>
                        <a:buClr>
                          <a:srgbClr val="000000"/>
                        </a:buClr>
                        <a:buSzPts val="1200"/>
                        <a:buFont typeface="Arial"/>
                        <a:buNone/>
                      </a:pPr>
                      <a:r>
                        <a:rPr b="1" i="0" lang="en-GB" sz="1000" u="none" cap="none" strike="noStrike">
                          <a:latin typeface="Arial"/>
                          <a:ea typeface="Arial"/>
                          <a:cs typeface="Arial"/>
                          <a:sym typeface="Arial"/>
                        </a:rPr>
                        <a:t>Wheels and axles veh</a:t>
                      </a:r>
                      <a:r>
                        <a:rPr b="1" lang="en-GB" sz="1000"/>
                        <a:t>icle</a:t>
                      </a:r>
                      <a:r>
                        <a:rPr b="1" i="0" lang="en-GB" sz="1000" u="none" cap="none" strike="noStrike">
                          <a:latin typeface="Arial"/>
                          <a:ea typeface="Arial"/>
                          <a:cs typeface="Arial"/>
                          <a:sym typeface="Arial"/>
                        </a:rPr>
                        <a:t> Or </a:t>
                      </a:r>
                      <a:r>
                        <a:rPr b="1" i="1" lang="en-GB" sz="1000">
                          <a:solidFill>
                            <a:schemeClr val="dk1"/>
                          </a:solidFill>
                        </a:rPr>
                        <a:t>Wheels and axles Pull along toy</a:t>
                      </a:r>
                      <a:endParaRPr b="1" i="1" sz="1200" u="none" cap="none" strike="noStrike">
                        <a:solidFill>
                          <a:srgbClr val="000000"/>
                        </a:solidFill>
                        <a:latin typeface="Arial"/>
                        <a:ea typeface="Arial"/>
                        <a:cs typeface="Arial"/>
                        <a:sym typeface="Arial"/>
                      </a:endParaRPr>
                    </a:p>
                  </a:txBody>
                  <a:tcPr marT="24150" marB="24150" marR="22750" marL="22750">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00B050"/>
                    </a:solidFill>
                  </a:tcPr>
                </a:tc>
              </a:tr>
              <a:tr h="1544300">
                <a:tc>
                  <a:txBody>
                    <a:bodyPr/>
                    <a:lstStyle/>
                    <a:p>
                      <a:pPr indent="0" lvl="0" marL="0" marR="0" rtl="0" algn="ctr">
                        <a:lnSpc>
                          <a:spcPct val="100000"/>
                        </a:lnSpc>
                        <a:spcBef>
                          <a:spcPts val="0"/>
                        </a:spcBef>
                        <a:spcAft>
                          <a:spcPts val="0"/>
                        </a:spcAft>
                        <a:buClr>
                          <a:schemeClr val="dk1"/>
                        </a:buClr>
                        <a:buSzPts val="1200"/>
                        <a:buFont typeface="Arial"/>
                        <a:buNone/>
                      </a:pPr>
                      <a:r>
                        <a:rPr b="1" lang="en-GB" sz="1200" u="none" cap="none" strike="noStrike">
                          <a:solidFill>
                            <a:schemeClr val="dk1"/>
                          </a:solidFill>
                        </a:rPr>
                        <a:t>Mechanisms</a:t>
                      </a:r>
                      <a:endParaRPr b="1" sz="1200" u="none" cap="none" strike="noStrike">
                        <a:solidFill>
                          <a:schemeClr val="dk1"/>
                        </a:solidFill>
                      </a:endParaRPr>
                    </a:p>
                    <a:p>
                      <a:pPr indent="0" lvl="0" marL="0" marR="0" rtl="0" algn="ctr">
                        <a:lnSpc>
                          <a:spcPct val="100000"/>
                        </a:lnSpc>
                        <a:spcBef>
                          <a:spcPts val="0"/>
                        </a:spcBef>
                        <a:spcAft>
                          <a:spcPts val="0"/>
                        </a:spcAft>
                        <a:buClr>
                          <a:schemeClr val="dk1"/>
                        </a:buClr>
                        <a:buSzPts val="1200"/>
                        <a:buFont typeface="Arial"/>
                        <a:buNone/>
                      </a:pPr>
                      <a:r>
                        <a:t/>
                      </a:r>
                      <a:endParaRPr b="1" sz="1200" u="none" cap="none" strike="noStrike">
                        <a:solidFill>
                          <a:schemeClr val="dk1"/>
                        </a:solidFill>
                      </a:endParaRPr>
                    </a:p>
                    <a:p>
                      <a:pPr indent="0" lvl="0" marL="0" marR="0" rtl="0" algn="ctr">
                        <a:lnSpc>
                          <a:spcPct val="100000"/>
                        </a:lnSpc>
                        <a:spcBef>
                          <a:spcPts val="0"/>
                        </a:spcBef>
                        <a:spcAft>
                          <a:spcPts val="0"/>
                        </a:spcAft>
                        <a:buClr>
                          <a:schemeClr val="dk1"/>
                        </a:buClr>
                        <a:buSzPts val="1200"/>
                        <a:buFont typeface="Arial"/>
                        <a:buNone/>
                      </a:pPr>
                      <a:r>
                        <a:rPr b="1" lang="en-GB" sz="1200" u="none" cap="none" strike="noStrike">
                          <a:solidFill>
                            <a:schemeClr val="dk1"/>
                          </a:solidFill>
                        </a:rPr>
                        <a:t>Moving Monsters or </a:t>
                      </a:r>
                      <a:r>
                        <a:rPr b="1" lang="en-GB" sz="1200">
                          <a:solidFill>
                            <a:schemeClr val="dk1"/>
                          </a:solidFill>
                        </a:rPr>
                        <a:t>L</a:t>
                      </a:r>
                      <a:r>
                        <a:rPr b="1" lang="en-GB" sz="1200" u="none" cap="none" strike="noStrike">
                          <a:solidFill>
                            <a:schemeClr val="dk1"/>
                          </a:solidFill>
                        </a:rPr>
                        <a:t>evers</a:t>
                      </a:r>
                      <a:endParaRPr b="1" sz="1200" u="none" cap="none" strike="noStrike"/>
                    </a:p>
                    <a:p>
                      <a:pPr indent="0" lvl="0" marL="0" marR="0" rtl="0" algn="ctr">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Arial"/>
                        <a:ea typeface="Arial"/>
                        <a:cs typeface="Arial"/>
                        <a:sym typeface="Arial"/>
                      </a:endParaRPr>
                    </a:p>
                  </a:txBody>
                  <a:tcPr marT="24150" marB="24150" marR="22750" marL="22750">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chemeClr val="dk1"/>
                        </a:buClr>
                        <a:buSzPts val="1100"/>
                        <a:buFont typeface="Arial"/>
                        <a:buNone/>
                      </a:pPr>
                      <a:r>
                        <a:rPr b="1" lang="en-GB" sz="1100" u="none" cap="none" strike="noStrike">
                          <a:solidFill>
                            <a:schemeClr val="dk1"/>
                          </a:solidFill>
                        </a:rPr>
                        <a:t>Food and Nutrition</a:t>
                      </a:r>
                      <a:endParaRPr b="1" sz="1100" u="none" cap="none" strike="noStrike">
                        <a:solidFill>
                          <a:schemeClr val="dk1"/>
                        </a:solidFill>
                      </a:endParaRPr>
                    </a:p>
                    <a:p>
                      <a:pPr indent="0" lvl="0" marL="0" marR="0" rtl="0" algn="ctr">
                        <a:lnSpc>
                          <a:spcPct val="100000"/>
                        </a:lnSpc>
                        <a:spcBef>
                          <a:spcPts val="0"/>
                        </a:spcBef>
                        <a:spcAft>
                          <a:spcPts val="0"/>
                        </a:spcAft>
                        <a:buClr>
                          <a:schemeClr val="dk1"/>
                        </a:buClr>
                        <a:buSzPts val="1100"/>
                        <a:buFont typeface="Arial"/>
                        <a:buNone/>
                      </a:pPr>
                      <a:r>
                        <a:t/>
                      </a:r>
                      <a:endParaRPr b="1" sz="1100" u="none" cap="none" strike="noStrike">
                        <a:solidFill>
                          <a:schemeClr val="dk1"/>
                        </a:solidFill>
                      </a:endParaRPr>
                    </a:p>
                    <a:p>
                      <a:pPr indent="0" lvl="0" marL="0" marR="0" rtl="0" algn="ctr">
                        <a:lnSpc>
                          <a:spcPct val="100000"/>
                        </a:lnSpc>
                        <a:spcBef>
                          <a:spcPts val="0"/>
                        </a:spcBef>
                        <a:spcAft>
                          <a:spcPts val="0"/>
                        </a:spcAft>
                        <a:buClr>
                          <a:schemeClr val="dk1"/>
                        </a:buClr>
                        <a:buSzPts val="1200"/>
                        <a:buFont typeface="Arial"/>
                        <a:buNone/>
                      </a:pPr>
                      <a:r>
                        <a:rPr b="1" lang="en-GB" sz="1200" u="none" cap="none" strike="noStrike">
                          <a:solidFill>
                            <a:schemeClr val="dk1"/>
                          </a:solidFill>
                        </a:rPr>
                        <a:t>A </a:t>
                      </a:r>
                      <a:r>
                        <a:rPr b="1" lang="en-GB" sz="1200">
                          <a:solidFill>
                            <a:schemeClr val="dk1"/>
                          </a:solidFill>
                        </a:rPr>
                        <a:t>B</a:t>
                      </a:r>
                      <a:r>
                        <a:rPr b="1" lang="en-GB" sz="1200" u="none" cap="none" strike="noStrike">
                          <a:solidFill>
                            <a:schemeClr val="dk1"/>
                          </a:solidFill>
                        </a:rPr>
                        <a:t>alanced Diet</a:t>
                      </a:r>
                      <a:endParaRPr b="1" sz="1200" u="none" cap="none" strike="noStrike"/>
                    </a:p>
                  </a:txBody>
                  <a:tcPr marT="24150" marB="24150" marR="22750" marL="22750">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chemeClr val="accent6"/>
                    </a:solidFill>
                  </a:tcPr>
                </a:tc>
                <a:tc gridSpan="2">
                  <a:txBody>
                    <a:bodyPr/>
                    <a:lstStyle/>
                    <a:p>
                      <a:pPr indent="0" lvl="0" marL="0" marR="0" rtl="0" algn="ctr">
                        <a:lnSpc>
                          <a:spcPct val="100000"/>
                        </a:lnSpc>
                        <a:spcBef>
                          <a:spcPts val="0"/>
                        </a:spcBef>
                        <a:spcAft>
                          <a:spcPts val="0"/>
                        </a:spcAft>
                        <a:buClr>
                          <a:srgbClr val="000000"/>
                        </a:buClr>
                        <a:buSzPts val="1200"/>
                        <a:buFont typeface="Arial"/>
                        <a:buNone/>
                      </a:pPr>
                      <a:r>
                        <a:rPr b="1" lang="en-GB" sz="1200" u="none" cap="none" strike="noStrike"/>
                        <a:t>Textiles</a:t>
                      </a:r>
                      <a:endParaRPr b="1" sz="1200" u="none" cap="none" strike="noStrike"/>
                    </a:p>
                    <a:p>
                      <a:pPr indent="0" lvl="0" marL="0" marR="0" rtl="0" algn="ctr">
                        <a:lnSpc>
                          <a:spcPct val="100000"/>
                        </a:lnSpc>
                        <a:spcBef>
                          <a:spcPts val="0"/>
                        </a:spcBef>
                        <a:spcAft>
                          <a:spcPts val="0"/>
                        </a:spcAft>
                        <a:buClr>
                          <a:srgbClr val="000000"/>
                        </a:buClr>
                        <a:buSzPts val="1200"/>
                        <a:buFont typeface="Arial"/>
                        <a:buNone/>
                      </a:pPr>
                      <a:r>
                        <a:t/>
                      </a:r>
                      <a:endParaRPr b="1" sz="1200" u="none" cap="none" strike="noStrike"/>
                    </a:p>
                    <a:p>
                      <a:pPr indent="0" lvl="0" marL="0" marR="0" rtl="0" algn="ctr">
                        <a:lnSpc>
                          <a:spcPct val="100000"/>
                        </a:lnSpc>
                        <a:spcBef>
                          <a:spcPts val="0"/>
                        </a:spcBef>
                        <a:spcAft>
                          <a:spcPts val="0"/>
                        </a:spcAft>
                        <a:buClr>
                          <a:srgbClr val="000000"/>
                        </a:buClr>
                        <a:buSzPts val="1200"/>
                        <a:buFont typeface="Arial"/>
                        <a:buNone/>
                      </a:pPr>
                      <a:r>
                        <a:rPr b="1" lang="en-GB" sz="1200"/>
                        <a:t>P</a:t>
                      </a:r>
                      <a:r>
                        <a:rPr b="1" i="0" lang="en-GB" sz="1200" u="none" cap="none" strike="noStrike">
                          <a:solidFill>
                            <a:srgbClr val="000000"/>
                          </a:solidFill>
                          <a:latin typeface="Arial"/>
                          <a:ea typeface="Arial"/>
                          <a:cs typeface="Arial"/>
                          <a:sym typeface="Arial"/>
                        </a:rPr>
                        <a:t>ouches</a:t>
                      </a:r>
                      <a:endParaRPr b="1" i="0" sz="1200" u="none" cap="none" strike="noStrike">
                        <a:solidFill>
                          <a:srgbClr val="000000"/>
                        </a:solidFill>
                        <a:latin typeface="Arial"/>
                        <a:ea typeface="Arial"/>
                        <a:cs typeface="Arial"/>
                        <a:sym typeface="Arial"/>
                      </a:endParaRPr>
                    </a:p>
                  </a:txBody>
                  <a:tcPr marT="24150" marB="24150" marR="22750" marL="22750">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FF33CC"/>
                    </a:solidFill>
                  </a:tcPr>
                </a:tc>
                <a:tc hMerge="1"/>
                <a:tc>
                  <a:txBody>
                    <a:bodyPr/>
                    <a:lstStyle/>
                    <a:p>
                      <a:pPr indent="0" lvl="0" marL="0" marR="0" rtl="0" algn="ctr">
                        <a:lnSpc>
                          <a:spcPct val="119000"/>
                        </a:lnSpc>
                        <a:spcBef>
                          <a:spcPts val="0"/>
                        </a:spcBef>
                        <a:spcAft>
                          <a:spcPts val="0"/>
                        </a:spcAft>
                        <a:buClr>
                          <a:srgbClr val="000000"/>
                        </a:buClr>
                        <a:buSzPts val="1000"/>
                        <a:buFont typeface="Arial"/>
                        <a:buNone/>
                      </a:pPr>
                      <a:r>
                        <a:rPr b="1" lang="en-GB" sz="1100" u="none" cap="none" strike="noStrike">
                          <a:solidFill>
                            <a:schemeClr val="dk1"/>
                          </a:solidFill>
                        </a:rPr>
                        <a:t>Structures</a:t>
                      </a:r>
                      <a:endParaRPr b="1" sz="1100" u="none" cap="none" strike="noStrike">
                        <a:solidFill>
                          <a:schemeClr val="dk1"/>
                        </a:solidFill>
                      </a:endParaRPr>
                    </a:p>
                    <a:p>
                      <a:pPr indent="0" lvl="0" marL="0" marR="0" rtl="0" algn="ctr">
                        <a:lnSpc>
                          <a:spcPct val="119000"/>
                        </a:lnSpc>
                        <a:spcBef>
                          <a:spcPts val="600"/>
                        </a:spcBef>
                        <a:spcAft>
                          <a:spcPts val="0"/>
                        </a:spcAft>
                        <a:buClr>
                          <a:schemeClr val="dk1"/>
                        </a:buClr>
                        <a:buSzPts val="1000"/>
                        <a:buFont typeface="Arial"/>
                        <a:buNone/>
                      </a:pPr>
                      <a:r>
                        <a:t/>
                      </a:r>
                      <a:endParaRPr b="1" sz="1100" u="none" cap="none" strike="noStrike">
                        <a:solidFill>
                          <a:schemeClr val="dk1"/>
                        </a:solidFill>
                      </a:endParaRPr>
                    </a:p>
                    <a:p>
                      <a:pPr indent="0" lvl="0" marL="0" marR="0" rtl="0" algn="ctr">
                        <a:lnSpc>
                          <a:spcPct val="100000"/>
                        </a:lnSpc>
                        <a:spcBef>
                          <a:spcPts val="0"/>
                        </a:spcBef>
                        <a:spcAft>
                          <a:spcPts val="0"/>
                        </a:spcAft>
                        <a:buClr>
                          <a:srgbClr val="000000"/>
                        </a:buClr>
                        <a:buSzPts val="1200"/>
                        <a:buFont typeface="Arial"/>
                        <a:buNone/>
                      </a:pPr>
                      <a:r>
                        <a:rPr b="1" i="0" lang="en-GB" sz="1100" u="none" cap="none" strike="noStrike">
                          <a:solidFill>
                            <a:srgbClr val="000000"/>
                          </a:solidFill>
                          <a:latin typeface="Arial"/>
                          <a:ea typeface="Arial"/>
                          <a:cs typeface="Arial"/>
                          <a:sym typeface="Arial"/>
                        </a:rPr>
                        <a:t>Baby Bear’s chair Or </a:t>
                      </a:r>
                      <a:r>
                        <a:rPr b="1" i="1" lang="en-GB" sz="1100" u="none" cap="none" strike="noStrike">
                          <a:solidFill>
                            <a:srgbClr val="000000"/>
                          </a:solidFill>
                          <a:latin typeface="Arial"/>
                          <a:ea typeface="Arial"/>
                          <a:cs typeface="Arial"/>
                          <a:sym typeface="Arial"/>
                        </a:rPr>
                        <a:t>A Chair for Bear</a:t>
                      </a:r>
                      <a:endParaRPr b="1" i="1" sz="1100" u="none" cap="none" strike="noStrike">
                        <a:solidFill>
                          <a:srgbClr val="000000"/>
                        </a:solidFill>
                        <a:latin typeface="Arial"/>
                        <a:ea typeface="Arial"/>
                        <a:cs typeface="Arial"/>
                        <a:sym typeface="Arial"/>
                      </a:endParaRPr>
                    </a:p>
                  </a:txBody>
                  <a:tcPr marT="24150" marB="24150" marR="22750" marL="22750">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FFFF00"/>
                    </a:solidFill>
                  </a:tcPr>
                </a:tc>
                <a:tc>
                  <a:txBody>
                    <a:bodyPr/>
                    <a:lstStyle/>
                    <a:p>
                      <a:pPr indent="0" lvl="0" marL="0" marR="0" rtl="0" algn="ctr">
                        <a:lnSpc>
                          <a:spcPct val="119000"/>
                        </a:lnSpc>
                        <a:spcBef>
                          <a:spcPts val="0"/>
                        </a:spcBef>
                        <a:spcAft>
                          <a:spcPts val="0"/>
                        </a:spcAft>
                        <a:buClr>
                          <a:schemeClr val="dk1"/>
                        </a:buClr>
                        <a:buSzPts val="1200"/>
                        <a:buFont typeface="Arial"/>
                        <a:buNone/>
                      </a:pPr>
                      <a:r>
                        <a:rPr b="1" lang="en-GB" sz="1200" u="none" cap="none" strike="noStrike">
                          <a:solidFill>
                            <a:schemeClr val="dk1"/>
                          </a:solidFill>
                        </a:rPr>
                        <a:t>Mechanisms</a:t>
                      </a:r>
                      <a:endParaRPr b="1" sz="1100" u="none" cap="none" strike="noStrike">
                        <a:solidFill>
                          <a:schemeClr val="dk1"/>
                        </a:solidFill>
                      </a:endParaRPr>
                    </a:p>
                    <a:p>
                      <a:pPr indent="0" lvl="0" marL="0" marR="0" rtl="0" algn="ctr">
                        <a:lnSpc>
                          <a:spcPct val="119000"/>
                        </a:lnSpc>
                        <a:spcBef>
                          <a:spcPts val="600"/>
                        </a:spcBef>
                        <a:spcAft>
                          <a:spcPts val="0"/>
                        </a:spcAft>
                        <a:buClr>
                          <a:schemeClr val="dk1"/>
                        </a:buClr>
                        <a:buSzPts val="1000"/>
                        <a:buFont typeface="Arial"/>
                        <a:buNone/>
                      </a:pPr>
                      <a:r>
                        <a:t/>
                      </a:r>
                      <a:endParaRPr b="1" sz="1100" u="none" cap="none" strike="noStrike">
                        <a:solidFill>
                          <a:schemeClr val="dk1"/>
                        </a:solidFill>
                      </a:endParaRPr>
                    </a:p>
                    <a:p>
                      <a:pPr indent="0" lvl="0" marL="0" marR="0" rtl="0" algn="ctr">
                        <a:lnSpc>
                          <a:spcPct val="100000"/>
                        </a:lnSpc>
                        <a:spcBef>
                          <a:spcPts val="0"/>
                        </a:spcBef>
                        <a:spcAft>
                          <a:spcPts val="0"/>
                        </a:spcAft>
                        <a:buClr>
                          <a:srgbClr val="000000"/>
                        </a:buClr>
                        <a:buSzPts val="1200"/>
                        <a:buFont typeface="Arial"/>
                        <a:buNone/>
                      </a:pPr>
                      <a:r>
                        <a:rPr b="1" i="1" lang="en-GB" sz="1200"/>
                        <a:t>Fairground </a:t>
                      </a:r>
                      <a:r>
                        <a:rPr b="1" i="1" lang="en-GB" sz="1200" u="none" cap="none" strike="noStrike">
                          <a:solidFill>
                            <a:srgbClr val="000000"/>
                          </a:solidFill>
                          <a:latin typeface="Arial"/>
                          <a:ea typeface="Arial"/>
                          <a:cs typeface="Arial"/>
                          <a:sym typeface="Arial"/>
                        </a:rPr>
                        <a:t> Wheel</a:t>
                      </a:r>
                      <a:endParaRPr b="1" i="1" sz="1200" u="none" cap="none" strike="noStrike">
                        <a:solidFill>
                          <a:srgbClr val="000000"/>
                        </a:solidFill>
                        <a:latin typeface="Arial"/>
                        <a:ea typeface="Arial"/>
                        <a:cs typeface="Arial"/>
                        <a:sym typeface="Arial"/>
                      </a:endParaRPr>
                    </a:p>
                  </a:txBody>
                  <a:tcPr marT="24150" marB="24150" marR="22750" marL="22750">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00B050"/>
                    </a:solidFill>
                  </a:tcPr>
                </a:tc>
              </a:tr>
            </a:tbl>
          </a:graphicData>
        </a:graphic>
      </p:graphicFrame>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5" name="Shape 1485"/>
        <p:cNvGrpSpPr/>
        <p:nvPr/>
      </p:nvGrpSpPr>
      <p:grpSpPr>
        <a:xfrm>
          <a:off x="0" y="0"/>
          <a:ext cx="0" cy="0"/>
          <a:chOff x="0" y="0"/>
          <a:chExt cx="0" cy="0"/>
        </a:xfrm>
      </p:grpSpPr>
      <p:sp>
        <p:nvSpPr>
          <p:cNvPr id="1486" name="Google Shape;1486;g248d9d2fd69_0_11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900"/>
              <a:buFont typeface="Arial"/>
              <a:buNone/>
            </a:pPr>
            <a:r>
              <a:rPr b="1" lang="en-GB" sz="3200">
                <a:latin typeface="Ruluko"/>
                <a:ea typeface="Ruluko"/>
                <a:cs typeface="Ruluko"/>
                <a:sym typeface="Ruluko"/>
              </a:rPr>
              <a:t>Year 2 ; Summer 2</a:t>
            </a:r>
            <a:endParaRPr b="1" sz="3200">
              <a:latin typeface="Ruluko"/>
              <a:ea typeface="Ruluko"/>
              <a:cs typeface="Ruluko"/>
              <a:sym typeface="Ruluko"/>
            </a:endParaRPr>
          </a:p>
          <a:p>
            <a:pPr indent="0" lvl="0" marL="0" rtl="0" algn="ctr">
              <a:lnSpc>
                <a:spcPct val="100000"/>
              </a:lnSpc>
              <a:spcBef>
                <a:spcPts val="0"/>
              </a:spcBef>
              <a:spcAft>
                <a:spcPts val="0"/>
              </a:spcAft>
              <a:buClr>
                <a:schemeClr val="dk1"/>
              </a:buClr>
              <a:buSzPts val="1900"/>
              <a:buFont typeface="Arial"/>
              <a:buNone/>
            </a:pPr>
            <a:r>
              <a:rPr b="1" lang="en-GB" sz="3200">
                <a:latin typeface="Arial"/>
                <a:ea typeface="Arial"/>
                <a:cs typeface="Arial"/>
                <a:sym typeface="Arial"/>
              </a:rPr>
              <a:t>Ferris Wheel</a:t>
            </a:r>
            <a:endParaRPr b="1" sz="3200">
              <a:latin typeface="Ruluko"/>
              <a:ea typeface="Ruluko"/>
              <a:cs typeface="Ruluko"/>
              <a:sym typeface="Ruluko"/>
            </a:endParaRPr>
          </a:p>
        </p:txBody>
      </p:sp>
      <p:sp>
        <p:nvSpPr>
          <p:cNvPr id="1487" name="Google Shape;1487;g248d9d2fd69_0_115"/>
          <p:cNvSpPr/>
          <p:nvPr/>
        </p:nvSpPr>
        <p:spPr>
          <a:xfrm>
            <a:off x="457194" y="1199034"/>
            <a:ext cx="4572000" cy="4247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Unit 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Pupils who are secure will be able to:</a:t>
            </a:r>
            <a:endParaRPr b="1" i="0" sz="1800" u="sng" cap="none" strike="noStrike">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Design and label a wheel.</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Consider the designs of others and make comments about their practicality or appeal.</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Consider the materials, shape, construction and mechanisms of their wheel.</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Label their designs.</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Build a stable structure with a rotating wheel.</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Test and adapt their designs as necessary.</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Follow a design plan to make a completed model of the wheel.</a:t>
            </a:r>
            <a:endParaRPr b="0" i="0" sz="1800" u="none" cap="none" strike="noStrike">
              <a:solidFill>
                <a:srgbClr val="222222"/>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1" i="0" sz="1800" u="sng" cap="none" strike="noStrike">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750"/>
              <a:buFont typeface="Calibri"/>
              <a:buNone/>
            </a:pPr>
            <a:r>
              <a:t/>
            </a:r>
            <a:endParaRPr b="0" i="0" sz="1750" u="none" cap="none" strike="noStrike">
              <a:solidFill>
                <a:srgbClr val="222222"/>
              </a:solidFill>
              <a:highlight>
                <a:srgbClr val="FFFFFF"/>
              </a:highlight>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1350"/>
              <a:buFont typeface="Arial"/>
              <a:buNone/>
            </a:pPr>
            <a:r>
              <a:t/>
            </a:r>
            <a:endParaRPr b="0" i="0" sz="1350" u="none" cap="none" strike="noStrike">
              <a:solidFill>
                <a:srgbClr val="222222"/>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p:txBody>
      </p:sp>
      <p:pic>
        <p:nvPicPr>
          <p:cNvPr id="1488" name="Google Shape;1488;g248d9d2fd69_0_115"/>
          <p:cNvPicPr preferRelativeResize="0"/>
          <p:nvPr/>
        </p:nvPicPr>
        <p:blipFill rotWithShape="1">
          <a:blip r:embed="rId3">
            <a:alphaModFix/>
          </a:blip>
          <a:srcRect b="0" l="0" r="0" t="0"/>
          <a:stretch/>
        </p:blipFill>
        <p:spPr>
          <a:xfrm>
            <a:off x="6324594" y="1199013"/>
            <a:ext cx="1821183" cy="5135563"/>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2" name="Shape 1492"/>
        <p:cNvGrpSpPr/>
        <p:nvPr/>
      </p:nvGrpSpPr>
      <p:grpSpPr>
        <a:xfrm>
          <a:off x="0" y="0"/>
          <a:ext cx="0" cy="0"/>
          <a:chOff x="0" y="0"/>
          <a:chExt cx="0" cy="0"/>
        </a:xfrm>
      </p:grpSpPr>
      <p:sp>
        <p:nvSpPr>
          <p:cNvPr id="1493" name="Google Shape;1493;g282707cdc84_0_146"/>
          <p:cNvSpPr txBox="1"/>
          <p:nvPr/>
        </p:nvSpPr>
        <p:spPr>
          <a:xfrm>
            <a:off x="1655424" y="281675"/>
            <a:ext cx="4447500" cy="654600"/>
          </a:xfrm>
          <a:prstGeom prst="rect">
            <a:avLst/>
          </a:prstGeom>
          <a:noFill/>
          <a:ln>
            <a:noFill/>
          </a:ln>
        </p:spPr>
        <p:txBody>
          <a:bodyPr anchorCtr="0" anchor="ctr" bIns="80225" lIns="80225" spcFirstLastPara="1" rIns="80225" wrap="square" tIns="80225">
            <a:noAutofit/>
          </a:bodyPr>
          <a:lstStyle/>
          <a:p>
            <a:pPr indent="0" lvl="0" marL="0" marR="0" rtl="0" algn="ctr">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Year 3 ; Autumn 2</a:t>
            </a:r>
            <a:endParaRPr b="1" i="0" sz="1900" u="none" cap="none" strike="noStrike">
              <a:solidFill>
                <a:srgbClr val="000000"/>
              </a:solidFill>
              <a:latin typeface="Ruluko"/>
              <a:ea typeface="Ruluko"/>
              <a:cs typeface="Ruluko"/>
              <a:sym typeface="Ruluko"/>
            </a:endParaRPr>
          </a:p>
          <a:p>
            <a:pPr indent="0" lvl="0" marL="0" marR="0" rtl="0" algn="ctr">
              <a:lnSpc>
                <a:spcPct val="100000"/>
              </a:lnSpc>
              <a:spcBef>
                <a:spcPts val="0"/>
              </a:spcBef>
              <a:spcAft>
                <a:spcPts val="0"/>
              </a:spcAft>
              <a:buClr>
                <a:schemeClr val="dk1"/>
              </a:buClr>
              <a:buSzPts val="1900"/>
              <a:buFont typeface="Arial"/>
              <a:buNone/>
            </a:pPr>
            <a:r>
              <a:rPr b="1" i="0" lang="en-GB" sz="1300" u="none" cap="none" strike="noStrike">
                <a:solidFill>
                  <a:schemeClr val="dk1"/>
                </a:solidFill>
                <a:latin typeface="Arial"/>
                <a:ea typeface="Arial"/>
                <a:cs typeface="Arial"/>
                <a:sym typeface="Arial"/>
              </a:rPr>
              <a:t>Pneumatic Toys</a:t>
            </a:r>
            <a:endParaRPr b="1" i="0" sz="1200" u="none" cap="none" strike="noStrike">
              <a:solidFill>
                <a:srgbClr val="000000"/>
              </a:solidFill>
              <a:latin typeface="Ruluko"/>
              <a:ea typeface="Ruluko"/>
              <a:cs typeface="Ruluko"/>
              <a:sym typeface="Ruluko"/>
            </a:endParaRPr>
          </a:p>
        </p:txBody>
      </p:sp>
      <p:sp>
        <p:nvSpPr>
          <p:cNvPr id="1494" name="Google Shape;1494;g282707cdc84_0_146"/>
          <p:cNvSpPr/>
          <p:nvPr/>
        </p:nvSpPr>
        <p:spPr>
          <a:xfrm>
            <a:off x="179500" y="1082577"/>
            <a:ext cx="3491700" cy="35175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Skills</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Pupils can / will: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Design a toy that uses a pneumatic system.</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Develop design criteria from a design brief.</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Generate  ideas using thumbnail sketches and exploded diagrams.</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Learn that different types of drawings are used in design to explain ideas clearly.</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Create a pneumatic system to create a desired motion.</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Build secure housing for a pneumatic system.</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Use syringes and balloons to create different types of pneumatic systems to make a functional and appealing pneumatic toy.</a:t>
            </a:r>
            <a:endParaRPr b="0" i="0" sz="1000" u="none" cap="none" strike="noStrike">
              <a:solidFill>
                <a:srgbClr val="000000"/>
              </a:solidFill>
              <a:latin typeface="Ruluko"/>
              <a:ea typeface="Ruluko"/>
              <a:cs typeface="Ruluko"/>
              <a:sym typeface="Ruluko"/>
            </a:endParaRPr>
          </a:p>
          <a:p>
            <a:pPr indent="0" lvl="0" marL="0" marR="0" rtl="0" algn="l">
              <a:lnSpc>
                <a:spcPct val="115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Select materials due to their functional and aesthetic characteristics.</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Manipulate materials to create different effects by cutting, creasing, folding and weaving.</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Use the views of others to improve designs.</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Test and modifying the outcome, suggesting improvements.</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Understanding the purpose of exploded-diagrams through the eyes of a designer and their client.</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0"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900" u="none" cap="none" strike="noStrike">
                <a:solidFill>
                  <a:srgbClr val="000000"/>
                </a:solidFill>
                <a:latin typeface="Arial"/>
                <a:ea typeface="Arial"/>
                <a:cs typeface="Arial"/>
                <a:sym typeface="Arial"/>
              </a:rPr>
              <a:t> </a:t>
            </a:r>
            <a:endParaRPr b="0"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900" u="none" cap="none" strike="noStrike">
              <a:solidFill>
                <a:srgbClr val="000000"/>
              </a:solidFill>
              <a:latin typeface="Arial"/>
              <a:ea typeface="Arial"/>
              <a:cs typeface="Arial"/>
              <a:sym typeface="Arial"/>
            </a:endParaRPr>
          </a:p>
        </p:txBody>
      </p:sp>
      <p:sp>
        <p:nvSpPr>
          <p:cNvPr id="1495" name="Google Shape;1495;g282707cdc84_0_146"/>
          <p:cNvSpPr/>
          <p:nvPr/>
        </p:nvSpPr>
        <p:spPr>
          <a:xfrm>
            <a:off x="3803300" y="1063650"/>
            <a:ext cx="5255100" cy="2075700"/>
          </a:xfrm>
          <a:prstGeom prst="rect">
            <a:avLst/>
          </a:prstGeom>
          <a:no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Vocabulary</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1496" name="Google Shape;1496;g282707cdc84_0_146"/>
          <p:cNvSpPr/>
          <p:nvPr/>
        </p:nvSpPr>
        <p:spPr>
          <a:xfrm>
            <a:off x="3738400" y="3209925"/>
            <a:ext cx="698400" cy="34593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000" u="none" cap="none" strike="noStrike">
                <a:solidFill>
                  <a:schemeClr val="dk1"/>
                </a:solidFill>
                <a:latin typeface="Ruluko"/>
                <a:ea typeface="Ruluko"/>
                <a:cs typeface="Ruluko"/>
                <a:sym typeface="Ruluko"/>
              </a:rPr>
              <a:t>Designers</a:t>
            </a:r>
            <a:endParaRPr b="1" i="0" sz="10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0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100" u="none" cap="none" strike="noStrike">
                <a:solidFill>
                  <a:srgbClr val="000000"/>
                </a:solidFill>
                <a:latin typeface="Ruluko"/>
                <a:ea typeface="Ruluko"/>
                <a:cs typeface="Ruluko"/>
                <a:sym typeface="Ruluko"/>
              </a:rPr>
              <a:t> </a:t>
            </a:r>
            <a:r>
              <a:rPr b="0" i="0" lang="en-GB" sz="1000" u="none" cap="none" strike="noStrike">
                <a:solidFill>
                  <a:srgbClr val="000000"/>
                </a:solidFill>
                <a:latin typeface="Ruluko"/>
                <a:ea typeface="Ruluko"/>
                <a:cs typeface="Ruluko"/>
                <a:sym typeface="Ruluko"/>
              </a:rPr>
              <a:t>Otto von Guericke  </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000" u="none" cap="none" strike="noStrike">
                <a:solidFill>
                  <a:srgbClr val="000000"/>
                </a:solidFill>
                <a:latin typeface="Ruluko"/>
                <a:ea typeface="Ruluko"/>
                <a:cs typeface="Ruluko"/>
                <a:sym typeface="Ruluko"/>
              </a:rPr>
              <a:t> William Murdoch</a:t>
            </a:r>
            <a:r>
              <a:rPr b="0" i="0" lang="en-GB" sz="1200" u="none" cap="none" strike="noStrike">
                <a:solidFill>
                  <a:srgbClr val="000000"/>
                </a:solidFill>
                <a:latin typeface="Ruluko"/>
                <a:ea typeface="Ruluko"/>
                <a:cs typeface="Ruluko"/>
                <a:sym typeface="Ruluko"/>
              </a:rPr>
              <a:t>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1497" name="Google Shape;1497;g282707cdc84_0_146"/>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1498" name="Google Shape;1498;g282707cdc84_0_146"/>
          <p:cNvSpPr/>
          <p:nvPr/>
        </p:nvSpPr>
        <p:spPr>
          <a:xfrm>
            <a:off x="179500" y="4654247"/>
            <a:ext cx="3491700" cy="20151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Knowledge</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Ruluko"/>
                <a:ea typeface="Ruluko"/>
                <a:cs typeface="Ruluko"/>
                <a:sym typeface="Ruluko"/>
              </a:rPr>
              <a:t>Pupils will know/ can explain: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How pneumatic systems work.</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That pneumatic systems can be used as part of a mechanism.</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That pneumatic systems operate by drawing in, releasing and compressing air.</a:t>
            </a:r>
            <a:endParaRPr b="0" i="0" sz="1150" u="none" cap="none" strike="noStrike">
              <a:solidFill>
                <a:srgbClr val="222222"/>
              </a:solidFill>
              <a:highlight>
                <a:srgbClr val="F0F6FA"/>
              </a:highlight>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000" u="none" cap="none" strike="noStrike">
              <a:solidFill>
                <a:srgbClr val="FF0000"/>
              </a:solidFill>
              <a:latin typeface="Calibri"/>
              <a:ea typeface="Calibri"/>
              <a:cs typeface="Calibri"/>
              <a:sym typeface="Calibri"/>
            </a:endParaRPr>
          </a:p>
        </p:txBody>
      </p:sp>
      <p:pic>
        <p:nvPicPr>
          <p:cNvPr id="1499" name="Google Shape;1499;g282707cdc84_0_146"/>
          <p:cNvPicPr preferRelativeResize="0"/>
          <p:nvPr/>
        </p:nvPicPr>
        <p:blipFill rotWithShape="1">
          <a:blip r:embed="rId4">
            <a:alphaModFix/>
          </a:blip>
          <a:srcRect b="0" l="0" r="0" t="0"/>
          <a:stretch/>
        </p:blipFill>
        <p:spPr>
          <a:xfrm>
            <a:off x="6516216" y="188640"/>
            <a:ext cx="1296144" cy="840663"/>
          </a:xfrm>
          <a:prstGeom prst="rect">
            <a:avLst/>
          </a:prstGeom>
          <a:noFill/>
          <a:ln>
            <a:noFill/>
          </a:ln>
        </p:spPr>
      </p:pic>
      <p:sp>
        <p:nvSpPr>
          <p:cNvPr id="1500" name="Google Shape;1500;g282707cdc84_0_146"/>
          <p:cNvSpPr/>
          <p:nvPr/>
        </p:nvSpPr>
        <p:spPr>
          <a:xfrm>
            <a:off x="4504000" y="3151925"/>
            <a:ext cx="4516200" cy="35175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Questions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900" u="none" cap="none" strike="noStrike">
                <a:solidFill>
                  <a:srgbClr val="000000"/>
                </a:solidFill>
                <a:latin typeface="Ruluko"/>
                <a:ea typeface="Ruluko"/>
                <a:cs typeface="Ruluko"/>
                <a:sym typeface="Ruluko"/>
              </a:rPr>
              <a:t>When a car or bike tyres are pumped up, what happens? (Air is pushed into the tyres and is compressed so that it can hold up your weight.) Why are most car tyres called ‘pneumatic’? (Car tyres are filled with compressed air.)</a:t>
            </a:r>
            <a:endParaRPr b="0" i="0" sz="9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900" u="none" cap="none" strike="noStrike">
                <a:solidFill>
                  <a:srgbClr val="000000"/>
                </a:solidFill>
                <a:latin typeface="Ruluko"/>
                <a:ea typeface="Ruluko"/>
                <a:cs typeface="Ruluko"/>
                <a:sym typeface="Ruluko"/>
              </a:rPr>
              <a:t>What is compressed air? (Air squeezed together into a small space.)</a:t>
            </a:r>
            <a:endParaRPr b="0" i="0" sz="9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900" u="none" cap="none" strike="noStrike">
                <a:solidFill>
                  <a:srgbClr val="000000"/>
                </a:solidFill>
                <a:latin typeface="Ruluko"/>
                <a:ea typeface="Ruluko"/>
                <a:cs typeface="Ruluko"/>
                <a:sym typeface="Ruluko"/>
              </a:rPr>
              <a:t>What happens when the air escapes a tyre? (It becomes flat.)</a:t>
            </a:r>
            <a:endParaRPr b="0" i="0" sz="9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900" u="none" cap="none" strike="noStrike">
                <a:solidFill>
                  <a:srgbClr val="000000"/>
                </a:solidFill>
                <a:latin typeface="Ruluko"/>
                <a:ea typeface="Ruluko"/>
                <a:cs typeface="Ruluko"/>
                <a:sym typeface="Ruluko"/>
              </a:rPr>
              <a:t>Is electricity needed to make all machines work? (No, as human energy or the energy from wind and water can also make machines work.) How did machines work before electricity was discovered? (Wind, water or humans.)</a:t>
            </a:r>
            <a:endParaRPr b="0" i="0" sz="9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900" u="none" cap="none" strike="noStrike">
                <a:solidFill>
                  <a:srgbClr val="000000"/>
                </a:solidFill>
                <a:latin typeface="Ruluko"/>
                <a:ea typeface="Ruluko"/>
                <a:cs typeface="Ruluko"/>
                <a:sym typeface="Ruluko"/>
              </a:rPr>
              <a:t>Do you think air has power? Does water have power?</a:t>
            </a:r>
            <a:endParaRPr b="0" i="0" sz="9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900" u="none" cap="none" strike="noStrike">
                <a:solidFill>
                  <a:srgbClr val="000000"/>
                </a:solidFill>
                <a:latin typeface="Ruluko"/>
                <a:ea typeface="Ruluko"/>
                <a:cs typeface="Ruluko"/>
                <a:sym typeface="Ruluko"/>
              </a:rPr>
              <a:t>How is most electricity made? (From something moving, for example, water, wind, steam, which moves turbines. )</a:t>
            </a:r>
            <a:endParaRPr b="0" i="0" sz="9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900" u="none" cap="none" strike="noStrike">
                <a:solidFill>
                  <a:srgbClr val="000000"/>
                </a:solidFill>
                <a:latin typeface="Ruluko"/>
                <a:ea typeface="Ruluko"/>
                <a:cs typeface="Ruluko"/>
                <a:sym typeface="Ruluko"/>
              </a:rPr>
              <a:t>What are turbines?( are big drums that water, wind or steam turn to make electricity.)</a:t>
            </a:r>
            <a:endParaRPr b="0" i="0" sz="9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900" u="none" cap="none" strike="noStrike">
                <a:solidFill>
                  <a:srgbClr val="000000"/>
                </a:solidFill>
                <a:latin typeface="Ruluko"/>
                <a:ea typeface="Ruluko"/>
                <a:cs typeface="Ruluko"/>
                <a:sym typeface="Ruluko"/>
              </a:rPr>
              <a:t>What happens when the plunger is lifted on the syringe? (The syringe fills with air.)  What happens when you let the plunger go? (The plunger shoots back up and then stops.)</a:t>
            </a:r>
            <a:endParaRPr b="0" i="0" sz="9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900" u="none" cap="none" strike="noStrike">
                <a:solidFill>
                  <a:srgbClr val="000000"/>
                </a:solidFill>
                <a:latin typeface="Ruluko"/>
                <a:ea typeface="Ruluko"/>
                <a:cs typeface="Ruluko"/>
                <a:sym typeface="Ruluko"/>
              </a:rPr>
              <a:t>What will happen if the size of one of those syringes is changed?</a:t>
            </a:r>
            <a:endParaRPr b="0" i="0" sz="9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900" u="none" cap="none" strike="noStrike">
                <a:solidFill>
                  <a:srgbClr val="000000"/>
                </a:solidFill>
                <a:latin typeface="Ruluko"/>
                <a:ea typeface="Ruluko"/>
                <a:cs typeface="Ruluko"/>
                <a:sym typeface="Ruluko"/>
              </a:rPr>
              <a:t>How are thumbnail sketches and exploded diagrams different?What is a pneumatic system? (A system that forces air over a distance to create movement.) Describe the three different ways to create a pneumatic system? How can you use pneumatic systems with linkage systems to create motion? (A creature’s mouth – opening and closing.)</a:t>
            </a:r>
            <a:endParaRPr b="0" i="0" sz="9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900" u="none" cap="none" strike="noStrike">
                <a:solidFill>
                  <a:srgbClr val="000000"/>
                </a:solidFill>
                <a:latin typeface="Ruluko"/>
                <a:ea typeface="Ruluko"/>
                <a:cs typeface="Ruluko"/>
                <a:sym typeface="Ruluko"/>
              </a:rPr>
              <a:t>What products use pneumatic systems? What do we mean by ‘housing’?</a:t>
            </a:r>
            <a:endParaRPr b="0" i="0" sz="850" u="none" cap="none" strike="noStrike">
              <a:solidFill>
                <a:srgbClr val="222222"/>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Ruluko"/>
              <a:ea typeface="Ruluko"/>
              <a:cs typeface="Ruluko"/>
              <a:sym typeface="Ruluko"/>
            </a:endParaRPr>
          </a:p>
          <a:p>
            <a:pPr indent="-228600" lvl="0" marL="457200" marR="0" rtl="0" algn="l">
              <a:lnSpc>
                <a:spcPct val="100000"/>
              </a:lnSpc>
              <a:spcBef>
                <a:spcPts val="0"/>
              </a:spcBef>
              <a:spcAft>
                <a:spcPts val="0"/>
              </a:spcAft>
              <a:buClr>
                <a:srgbClr val="000000"/>
              </a:buClr>
              <a:buSzPts val="1100"/>
              <a:buFont typeface="Ruluko"/>
              <a:buNone/>
            </a:pPr>
            <a:r>
              <a:t/>
            </a:r>
            <a:endParaRPr b="0" i="0" sz="1100" u="none" cap="none" strike="noStrike">
              <a:solidFill>
                <a:srgbClr val="000000"/>
              </a:solidFill>
              <a:latin typeface="Ruluko"/>
              <a:ea typeface="Ruluko"/>
              <a:cs typeface="Ruluko"/>
              <a:sym typeface="Ruluko"/>
            </a:endParaRPr>
          </a:p>
        </p:txBody>
      </p:sp>
      <p:pic>
        <p:nvPicPr>
          <p:cNvPr id="1501" name="Google Shape;1501;g282707cdc84_0_146"/>
          <p:cNvPicPr preferRelativeResize="0"/>
          <p:nvPr/>
        </p:nvPicPr>
        <p:blipFill rotWithShape="1">
          <a:blip r:embed="rId5">
            <a:alphaModFix/>
          </a:blip>
          <a:srcRect b="0" l="0" r="0" t="0"/>
          <a:stretch/>
        </p:blipFill>
        <p:spPr>
          <a:xfrm>
            <a:off x="6047351" y="257873"/>
            <a:ext cx="1734349" cy="722025"/>
          </a:xfrm>
          <a:prstGeom prst="rect">
            <a:avLst/>
          </a:prstGeom>
          <a:noFill/>
          <a:ln>
            <a:noFill/>
          </a:ln>
        </p:spPr>
      </p:pic>
      <p:pic>
        <p:nvPicPr>
          <p:cNvPr id="1502" name="Google Shape;1502;g282707cdc84_0_146"/>
          <p:cNvPicPr preferRelativeResize="0"/>
          <p:nvPr/>
        </p:nvPicPr>
        <p:blipFill rotWithShape="1">
          <a:blip r:embed="rId6">
            <a:alphaModFix/>
          </a:blip>
          <a:srcRect b="0" l="0" r="0" t="0"/>
          <a:stretch/>
        </p:blipFill>
        <p:spPr>
          <a:xfrm>
            <a:off x="232500" y="155300"/>
            <a:ext cx="1091073" cy="840650"/>
          </a:xfrm>
          <a:prstGeom prst="rect">
            <a:avLst/>
          </a:prstGeom>
          <a:noFill/>
          <a:ln>
            <a:noFill/>
          </a:ln>
        </p:spPr>
      </p:pic>
      <p:pic>
        <p:nvPicPr>
          <p:cNvPr id="1503" name="Google Shape;1503;g282707cdc84_0_146"/>
          <p:cNvPicPr preferRelativeResize="0"/>
          <p:nvPr/>
        </p:nvPicPr>
        <p:blipFill rotWithShape="1">
          <a:blip r:embed="rId7">
            <a:alphaModFix/>
          </a:blip>
          <a:srcRect b="0" l="0" r="0" t="0"/>
          <a:stretch/>
        </p:blipFill>
        <p:spPr>
          <a:xfrm>
            <a:off x="3860425" y="1353175"/>
            <a:ext cx="4901401" cy="1786150"/>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8" name="Shape 1508"/>
        <p:cNvGrpSpPr/>
        <p:nvPr/>
      </p:nvGrpSpPr>
      <p:grpSpPr>
        <a:xfrm>
          <a:off x="0" y="0"/>
          <a:ext cx="0" cy="0"/>
          <a:chOff x="0" y="0"/>
          <a:chExt cx="0" cy="0"/>
        </a:xfrm>
      </p:grpSpPr>
      <p:sp>
        <p:nvSpPr>
          <p:cNvPr id="1509" name="Google Shape;1509;g248d9d2fd69_0_44"/>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t/>
            </a:r>
            <a:endParaRPr/>
          </a:p>
        </p:txBody>
      </p:sp>
      <p:sp>
        <p:nvSpPr>
          <p:cNvPr id="1510" name="Google Shape;1510;g248d9d2fd69_0_4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640"/>
              </a:spcBef>
              <a:spcAft>
                <a:spcPts val="0"/>
              </a:spcAft>
              <a:buSzPts val="3200"/>
              <a:buNone/>
            </a:pPr>
            <a:r>
              <a:t/>
            </a:r>
            <a:endParaRPr/>
          </a:p>
        </p:txBody>
      </p:sp>
      <p:pic>
        <p:nvPicPr>
          <p:cNvPr id="1511" name="Google Shape;1511;g248d9d2fd69_0_44"/>
          <p:cNvPicPr preferRelativeResize="0"/>
          <p:nvPr/>
        </p:nvPicPr>
        <p:blipFill rotWithShape="1">
          <a:blip r:embed="rId3">
            <a:alphaModFix/>
          </a:blip>
          <a:srcRect b="0" l="0" r="0" t="0"/>
          <a:stretch/>
        </p:blipFill>
        <p:spPr>
          <a:xfrm>
            <a:off x="152400" y="228600"/>
            <a:ext cx="8680700" cy="6153149"/>
          </a:xfrm>
          <a:prstGeom prst="rect">
            <a:avLst/>
          </a:prstGeom>
          <a:noFill/>
          <a:ln>
            <a:noFill/>
          </a:ln>
        </p:spPr>
      </p:pic>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5" name="Shape 1515"/>
        <p:cNvGrpSpPr/>
        <p:nvPr/>
      </p:nvGrpSpPr>
      <p:grpSpPr>
        <a:xfrm>
          <a:off x="0" y="0"/>
          <a:ext cx="0" cy="0"/>
          <a:chOff x="0" y="0"/>
          <a:chExt cx="0" cy="0"/>
        </a:xfrm>
      </p:grpSpPr>
      <p:sp>
        <p:nvSpPr>
          <p:cNvPr id="1516" name="Google Shape;1516;g248d9d2fd69_0_11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900"/>
              <a:buFont typeface="Arial"/>
              <a:buNone/>
            </a:pPr>
            <a:r>
              <a:rPr b="1" lang="en-GB" sz="3200">
                <a:latin typeface="Ruluko"/>
                <a:ea typeface="Ruluko"/>
                <a:cs typeface="Ruluko"/>
                <a:sym typeface="Ruluko"/>
              </a:rPr>
              <a:t>Year 3 ; Autumn 2</a:t>
            </a:r>
            <a:endParaRPr b="1" sz="3200">
              <a:latin typeface="Ruluko"/>
              <a:ea typeface="Ruluko"/>
              <a:cs typeface="Ruluko"/>
              <a:sym typeface="Ruluko"/>
            </a:endParaRPr>
          </a:p>
          <a:p>
            <a:pPr indent="0" lvl="0" marL="0" rtl="0" algn="ctr">
              <a:lnSpc>
                <a:spcPct val="100000"/>
              </a:lnSpc>
              <a:spcBef>
                <a:spcPts val="0"/>
              </a:spcBef>
              <a:spcAft>
                <a:spcPts val="0"/>
              </a:spcAft>
              <a:buClr>
                <a:schemeClr val="dk1"/>
              </a:buClr>
              <a:buSzPts val="1900"/>
              <a:buFont typeface="Arial"/>
              <a:buNone/>
            </a:pPr>
            <a:r>
              <a:rPr b="1" lang="en-GB" sz="3200">
                <a:latin typeface="Arial"/>
                <a:ea typeface="Arial"/>
                <a:cs typeface="Arial"/>
                <a:sym typeface="Arial"/>
              </a:rPr>
              <a:t>Pneumatic Toys</a:t>
            </a:r>
            <a:endParaRPr b="1" sz="3200">
              <a:latin typeface="Ruluko"/>
              <a:ea typeface="Ruluko"/>
              <a:cs typeface="Ruluko"/>
              <a:sym typeface="Ruluko"/>
            </a:endParaRPr>
          </a:p>
        </p:txBody>
      </p:sp>
      <p:sp>
        <p:nvSpPr>
          <p:cNvPr id="1517" name="Google Shape;1517;g248d9d2fd69_0_110"/>
          <p:cNvSpPr/>
          <p:nvPr/>
        </p:nvSpPr>
        <p:spPr>
          <a:xfrm>
            <a:off x="457202" y="1199025"/>
            <a:ext cx="6057900" cy="4247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Unit 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Pupils who are secure will be able to:</a:t>
            </a:r>
            <a:endParaRPr b="1" i="0" sz="1800" u="sng" cap="none" strike="noStrike">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Arial"/>
              <a:buNone/>
            </a:pPr>
            <a:r>
              <a:rPr b="0" i="0" lang="en-GB" sz="1800" u="none" cap="none" strike="noStrike">
                <a:solidFill>
                  <a:srgbClr val="222222"/>
                </a:solidFill>
                <a:highlight>
                  <a:srgbClr val="FFFFFF"/>
                </a:highlight>
                <a:latin typeface="Arial"/>
                <a:ea typeface="Arial"/>
                <a:cs typeface="Arial"/>
                <a:sym typeface="Arial"/>
              </a:rPr>
              <a:t>Draw accurate diagrams with correct labels, arrows and explanations.</a:t>
            </a:r>
            <a:endParaRPr b="0" i="0" sz="1800" u="none" cap="none" strike="noStrike">
              <a:solidFill>
                <a:srgbClr val="222222"/>
              </a:solidFill>
              <a:highlight>
                <a:srgbClr val="FFFFFF"/>
              </a:highlight>
              <a:latin typeface="Arial"/>
              <a:ea typeface="Arial"/>
              <a:cs typeface="Arial"/>
              <a:sym typeface="Arial"/>
            </a:endParaRPr>
          </a:p>
          <a:p>
            <a:pPr indent="-228600" lvl="0" marL="457200" marR="0" rtl="0" algn="l">
              <a:lnSpc>
                <a:spcPct val="115000"/>
              </a:lnSpc>
              <a:spcBef>
                <a:spcPts val="0"/>
              </a:spcBef>
              <a:spcAft>
                <a:spcPts val="0"/>
              </a:spcAft>
              <a:buClr>
                <a:srgbClr val="222222"/>
              </a:buClr>
              <a:buSzPts val="1800"/>
              <a:buFont typeface="Arial"/>
              <a:buNone/>
            </a:pPr>
            <a:r>
              <a:rPr b="0" i="0" lang="en-GB" sz="1800" u="none" cap="none" strike="noStrike">
                <a:solidFill>
                  <a:srgbClr val="222222"/>
                </a:solidFill>
                <a:highlight>
                  <a:srgbClr val="FFFFFF"/>
                </a:highlight>
                <a:latin typeface="Arial"/>
                <a:ea typeface="Arial"/>
                <a:cs typeface="Arial"/>
                <a:sym typeface="Arial"/>
              </a:rPr>
              <a:t>Correctly identify definitions for key terms.</a:t>
            </a:r>
            <a:endParaRPr b="0" i="0" sz="1800" u="none" cap="none" strike="noStrike">
              <a:solidFill>
                <a:srgbClr val="222222"/>
              </a:solidFill>
              <a:highlight>
                <a:srgbClr val="FFFFFF"/>
              </a:highlight>
              <a:latin typeface="Arial"/>
              <a:ea typeface="Arial"/>
              <a:cs typeface="Arial"/>
              <a:sym typeface="Arial"/>
            </a:endParaRPr>
          </a:p>
          <a:p>
            <a:pPr indent="-228600" lvl="0" marL="457200" marR="0" rtl="0" algn="l">
              <a:lnSpc>
                <a:spcPct val="115000"/>
              </a:lnSpc>
              <a:spcBef>
                <a:spcPts val="0"/>
              </a:spcBef>
              <a:spcAft>
                <a:spcPts val="0"/>
              </a:spcAft>
              <a:buClr>
                <a:srgbClr val="222222"/>
              </a:buClr>
              <a:buSzPts val="1800"/>
              <a:buFont typeface="Arial"/>
              <a:buNone/>
            </a:pPr>
            <a:r>
              <a:rPr b="0" i="0" lang="en-GB" sz="1800" u="none" cap="none" strike="noStrike">
                <a:solidFill>
                  <a:srgbClr val="222222"/>
                </a:solidFill>
                <a:highlight>
                  <a:srgbClr val="FFFFFF"/>
                </a:highlight>
                <a:latin typeface="Arial"/>
                <a:ea typeface="Arial"/>
                <a:cs typeface="Arial"/>
                <a:sym typeface="Arial"/>
              </a:rPr>
              <a:t>Identify five appropriate design criteria.</a:t>
            </a:r>
            <a:endParaRPr b="0" i="0" sz="1800" u="none" cap="none" strike="noStrike">
              <a:solidFill>
                <a:srgbClr val="222222"/>
              </a:solidFill>
              <a:highlight>
                <a:srgbClr val="FFFFFF"/>
              </a:highlight>
              <a:latin typeface="Arial"/>
              <a:ea typeface="Arial"/>
              <a:cs typeface="Arial"/>
              <a:sym typeface="Arial"/>
            </a:endParaRPr>
          </a:p>
          <a:p>
            <a:pPr indent="-228600" lvl="0" marL="457200" marR="0" rtl="0" algn="l">
              <a:lnSpc>
                <a:spcPct val="115000"/>
              </a:lnSpc>
              <a:spcBef>
                <a:spcPts val="0"/>
              </a:spcBef>
              <a:spcAft>
                <a:spcPts val="0"/>
              </a:spcAft>
              <a:buClr>
                <a:srgbClr val="222222"/>
              </a:buClr>
              <a:buSzPts val="1800"/>
              <a:buFont typeface="Arial"/>
              <a:buNone/>
            </a:pPr>
            <a:r>
              <a:rPr b="0" i="0" lang="en-GB" sz="1800" u="none" cap="none" strike="noStrike">
                <a:solidFill>
                  <a:srgbClr val="222222"/>
                </a:solidFill>
                <a:highlight>
                  <a:srgbClr val="FFFFFF"/>
                </a:highlight>
                <a:latin typeface="Arial"/>
                <a:ea typeface="Arial"/>
                <a:cs typeface="Arial"/>
                <a:sym typeface="Arial"/>
              </a:rPr>
              <a:t>Communicate two ideas using thumbnail sketches.</a:t>
            </a:r>
            <a:endParaRPr b="0" i="0" sz="1800" u="none" cap="none" strike="noStrike">
              <a:solidFill>
                <a:srgbClr val="222222"/>
              </a:solidFill>
              <a:highlight>
                <a:srgbClr val="FFFFFF"/>
              </a:highlight>
              <a:latin typeface="Arial"/>
              <a:ea typeface="Arial"/>
              <a:cs typeface="Arial"/>
              <a:sym typeface="Arial"/>
            </a:endParaRPr>
          </a:p>
          <a:p>
            <a:pPr indent="-228600" lvl="0" marL="457200" marR="0" rtl="0" algn="l">
              <a:lnSpc>
                <a:spcPct val="115000"/>
              </a:lnSpc>
              <a:spcBef>
                <a:spcPts val="0"/>
              </a:spcBef>
              <a:spcAft>
                <a:spcPts val="0"/>
              </a:spcAft>
              <a:buClr>
                <a:srgbClr val="222222"/>
              </a:buClr>
              <a:buSzPts val="1800"/>
              <a:buFont typeface="Arial"/>
              <a:buNone/>
            </a:pPr>
            <a:r>
              <a:rPr b="0" i="0" lang="en-GB" sz="1800" u="none" cap="none" strike="noStrike">
                <a:solidFill>
                  <a:srgbClr val="222222"/>
                </a:solidFill>
                <a:highlight>
                  <a:srgbClr val="FFFFFF"/>
                </a:highlight>
                <a:latin typeface="Arial"/>
                <a:ea typeface="Arial"/>
                <a:cs typeface="Arial"/>
                <a:sym typeface="Arial"/>
              </a:rPr>
              <a:t>Communicate and develop one idea using an exploded diagram.</a:t>
            </a:r>
            <a:endParaRPr b="0" i="0" sz="1800" u="none" cap="none" strike="noStrike">
              <a:solidFill>
                <a:srgbClr val="222222"/>
              </a:solidFill>
              <a:highlight>
                <a:srgbClr val="FFFFFF"/>
              </a:highlight>
              <a:latin typeface="Arial"/>
              <a:ea typeface="Arial"/>
              <a:cs typeface="Arial"/>
              <a:sym typeface="Arial"/>
            </a:endParaRPr>
          </a:p>
          <a:p>
            <a:pPr indent="-228600" lvl="0" marL="457200" marR="0" rtl="0" algn="l">
              <a:lnSpc>
                <a:spcPct val="115000"/>
              </a:lnSpc>
              <a:spcBef>
                <a:spcPts val="0"/>
              </a:spcBef>
              <a:spcAft>
                <a:spcPts val="0"/>
              </a:spcAft>
              <a:buClr>
                <a:srgbClr val="222222"/>
              </a:buClr>
              <a:buSzPts val="1800"/>
              <a:buFont typeface="Arial"/>
              <a:buNone/>
            </a:pPr>
            <a:r>
              <a:rPr b="0" i="0" lang="en-GB" sz="1800" u="none" cap="none" strike="noStrike">
                <a:solidFill>
                  <a:srgbClr val="222222"/>
                </a:solidFill>
                <a:highlight>
                  <a:srgbClr val="FFFFFF"/>
                </a:highlight>
                <a:latin typeface="Arial"/>
                <a:ea typeface="Arial"/>
                <a:cs typeface="Arial"/>
                <a:sym typeface="Arial"/>
              </a:rPr>
              <a:t>Select appropriate equipment and materials to build a working pneumatic system.</a:t>
            </a:r>
            <a:endParaRPr b="0" i="0" sz="1800" u="none" cap="none" strike="noStrike">
              <a:solidFill>
                <a:srgbClr val="222222"/>
              </a:solidFill>
              <a:highlight>
                <a:srgbClr val="FFFFFF"/>
              </a:highlight>
              <a:latin typeface="Arial"/>
              <a:ea typeface="Arial"/>
              <a:cs typeface="Arial"/>
              <a:sym typeface="Arial"/>
            </a:endParaRPr>
          </a:p>
          <a:p>
            <a:pPr indent="-228600" lvl="0" marL="457200" marR="0" rtl="0" algn="l">
              <a:lnSpc>
                <a:spcPct val="115000"/>
              </a:lnSpc>
              <a:spcBef>
                <a:spcPts val="0"/>
              </a:spcBef>
              <a:spcAft>
                <a:spcPts val="0"/>
              </a:spcAft>
              <a:buClr>
                <a:srgbClr val="222222"/>
              </a:buClr>
              <a:buSzPts val="1800"/>
              <a:buFont typeface="Arial"/>
              <a:buNone/>
            </a:pPr>
            <a:r>
              <a:rPr b="0" i="0" lang="en-GB" sz="1800" u="none" cap="none" strike="noStrike">
                <a:solidFill>
                  <a:srgbClr val="222222"/>
                </a:solidFill>
                <a:highlight>
                  <a:srgbClr val="FFFFFF"/>
                </a:highlight>
                <a:latin typeface="Arial"/>
                <a:ea typeface="Arial"/>
                <a:cs typeface="Arial"/>
                <a:sym typeface="Arial"/>
              </a:rPr>
              <a:t>Assemble their pneumatic system within the housing to create the desired motion.</a:t>
            </a:r>
            <a:endParaRPr b="0" i="0" sz="1800" u="none" cap="none" strike="noStrike">
              <a:solidFill>
                <a:srgbClr val="222222"/>
              </a:solidFill>
              <a:highlight>
                <a:srgbClr val="FFFFFF"/>
              </a:highlight>
              <a:latin typeface="Arial"/>
              <a:ea typeface="Arial"/>
              <a:cs typeface="Arial"/>
              <a:sym typeface="Arial"/>
            </a:endParaRPr>
          </a:p>
          <a:p>
            <a:pPr indent="-228600" lvl="0" marL="457200" marR="0" rtl="0" algn="l">
              <a:lnSpc>
                <a:spcPct val="115000"/>
              </a:lnSpc>
              <a:spcBef>
                <a:spcPts val="0"/>
              </a:spcBef>
              <a:spcAft>
                <a:spcPts val="0"/>
              </a:spcAft>
              <a:buClr>
                <a:srgbClr val="222222"/>
              </a:buClr>
              <a:buSzPts val="1800"/>
              <a:buFont typeface="Arial"/>
              <a:buNone/>
            </a:pPr>
            <a:r>
              <a:rPr b="0" i="0" lang="en-GB" sz="1800" u="none" cap="none" strike="noStrike">
                <a:solidFill>
                  <a:srgbClr val="222222"/>
                </a:solidFill>
                <a:highlight>
                  <a:srgbClr val="FFFFFF"/>
                </a:highlight>
                <a:latin typeface="Arial"/>
                <a:ea typeface="Arial"/>
                <a:cs typeface="Arial"/>
                <a:sym typeface="Arial"/>
              </a:rPr>
              <a:t>Create a finished pneumatic toy that fulfills the design brief.</a:t>
            </a:r>
            <a:endParaRPr b="0" i="0" sz="1800" u="none" cap="none" strike="noStrike">
              <a:solidFill>
                <a:srgbClr val="222222"/>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sng" cap="none" strike="noStrike">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750"/>
              <a:buFont typeface="Calibri"/>
              <a:buNone/>
            </a:pPr>
            <a:r>
              <a:t/>
            </a:r>
            <a:endParaRPr b="0" i="0" sz="1750" u="none" cap="none" strike="noStrike">
              <a:solidFill>
                <a:srgbClr val="222222"/>
              </a:solidFill>
              <a:highlight>
                <a:srgbClr val="FFFFFF"/>
              </a:highlight>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1350"/>
              <a:buFont typeface="Arial"/>
              <a:buNone/>
            </a:pPr>
            <a:r>
              <a:t/>
            </a:r>
            <a:endParaRPr b="0" i="0" sz="1350" u="none" cap="none" strike="noStrike">
              <a:solidFill>
                <a:srgbClr val="222222"/>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p:txBody>
      </p:sp>
      <p:pic>
        <p:nvPicPr>
          <p:cNvPr id="1518" name="Google Shape;1518;g248d9d2fd69_0_110"/>
          <p:cNvPicPr preferRelativeResize="0"/>
          <p:nvPr/>
        </p:nvPicPr>
        <p:blipFill rotWithShape="1">
          <a:blip r:embed="rId3">
            <a:alphaModFix/>
          </a:blip>
          <a:srcRect b="0" l="0" r="0" t="0"/>
          <a:stretch/>
        </p:blipFill>
        <p:spPr>
          <a:xfrm>
            <a:off x="6819900" y="781050"/>
            <a:ext cx="1866900" cy="5524500"/>
          </a:xfrm>
          <a:prstGeom prst="rect">
            <a:avLst/>
          </a:prstGeom>
          <a:noFill/>
          <a:ln>
            <a:noFill/>
          </a:ln>
        </p:spPr>
      </p:pic>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2" name="Shape 1522"/>
        <p:cNvGrpSpPr/>
        <p:nvPr/>
      </p:nvGrpSpPr>
      <p:grpSpPr>
        <a:xfrm>
          <a:off x="0" y="0"/>
          <a:ext cx="0" cy="0"/>
          <a:chOff x="0" y="0"/>
          <a:chExt cx="0" cy="0"/>
        </a:xfrm>
      </p:grpSpPr>
      <p:sp>
        <p:nvSpPr>
          <p:cNvPr id="1523" name="Google Shape;1523;g282707cdc84_0_159"/>
          <p:cNvSpPr txBox="1"/>
          <p:nvPr/>
        </p:nvSpPr>
        <p:spPr>
          <a:xfrm>
            <a:off x="1655424" y="281675"/>
            <a:ext cx="4447500" cy="654600"/>
          </a:xfrm>
          <a:prstGeom prst="rect">
            <a:avLst/>
          </a:prstGeom>
          <a:noFill/>
          <a:ln>
            <a:noFill/>
          </a:ln>
        </p:spPr>
        <p:txBody>
          <a:bodyPr anchorCtr="0" anchor="ctr" bIns="80225" lIns="80225" spcFirstLastPara="1" rIns="80225" wrap="square" tIns="80225">
            <a:noAutofit/>
          </a:bodyPr>
          <a:lstStyle/>
          <a:p>
            <a:pPr indent="0" lvl="0" marL="0" marR="0" rtl="0" algn="ctr">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Year 4 ; Summer 1</a:t>
            </a:r>
            <a:endParaRPr b="1" i="0" sz="1900" u="none" cap="none" strike="noStrike">
              <a:solidFill>
                <a:srgbClr val="000000"/>
              </a:solidFill>
              <a:latin typeface="Ruluko"/>
              <a:ea typeface="Ruluko"/>
              <a:cs typeface="Ruluko"/>
              <a:sym typeface="Ruluko"/>
            </a:endParaRPr>
          </a:p>
          <a:p>
            <a:pPr indent="0" lvl="0" marL="0" marR="0" rtl="0" algn="ctr">
              <a:lnSpc>
                <a:spcPct val="100000"/>
              </a:lnSpc>
              <a:spcBef>
                <a:spcPts val="0"/>
              </a:spcBef>
              <a:spcAft>
                <a:spcPts val="0"/>
              </a:spcAft>
              <a:buClr>
                <a:srgbClr val="000000"/>
              </a:buClr>
              <a:buSzPts val="1900"/>
              <a:buFont typeface="Arial"/>
              <a:buNone/>
            </a:pPr>
            <a:r>
              <a:rPr b="1" i="0" lang="en-GB" sz="1300" u="none" cap="none" strike="noStrike">
                <a:solidFill>
                  <a:srgbClr val="000000"/>
                </a:solidFill>
                <a:latin typeface="Arial"/>
                <a:ea typeface="Arial"/>
                <a:cs typeface="Arial"/>
                <a:sym typeface="Arial"/>
              </a:rPr>
              <a:t>Slingshot Cars</a:t>
            </a:r>
            <a:endParaRPr b="1" i="0" sz="1200" u="none" cap="none" strike="noStrike">
              <a:solidFill>
                <a:srgbClr val="000000"/>
              </a:solidFill>
              <a:latin typeface="Ruluko"/>
              <a:ea typeface="Ruluko"/>
              <a:cs typeface="Ruluko"/>
              <a:sym typeface="Ruluko"/>
            </a:endParaRPr>
          </a:p>
        </p:txBody>
      </p:sp>
      <p:sp>
        <p:nvSpPr>
          <p:cNvPr id="1524" name="Google Shape;1524;g282707cdc84_0_159"/>
          <p:cNvSpPr/>
          <p:nvPr/>
        </p:nvSpPr>
        <p:spPr>
          <a:xfrm>
            <a:off x="179512" y="1082568"/>
            <a:ext cx="3491700" cy="26265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Skills</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Pupils can / will: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Design a shape that reduces air resistance.</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Draw a net to create a structure from.</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Choose shapes that increase or decrease speed as a result of air resistance.</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Personalise a design.</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Measure, mark, cut and assemble with increasing accuracy.</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Make a model based on a chosen design.</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Evaluate the speed of a final product based on: the effect of shape on speed and the accuracy of workmanship on performance.</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538CD5"/>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538CD5"/>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97480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974806"/>
                </a:solidFill>
                <a:latin typeface="Calibri"/>
                <a:ea typeface="Calibri"/>
                <a:cs typeface="Calibri"/>
                <a:sym typeface="Calibri"/>
              </a:rPr>
              <a:t>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1525" name="Google Shape;1525;g282707cdc84_0_159"/>
          <p:cNvSpPr/>
          <p:nvPr/>
        </p:nvSpPr>
        <p:spPr>
          <a:xfrm>
            <a:off x="3803300" y="1063650"/>
            <a:ext cx="5255100" cy="2365200"/>
          </a:xfrm>
          <a:prstGeom prst="rect">
            <a:avLst/>
          </a:prstGeom>
          <a:no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Vocabulary</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1526" name="Google Shape;1526;g282707cdc84_0_159"/>
          <p:cNvSpPr/>
          <p:nvPr/>
        </p:nvSpPr>
        <p:spPr>
          <a:xfrm>
            <a:off x="3803300" y="3512600"/>
            <a:ext cx="1403700" cy="31569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Ruluko"/>
                <a:ea typeface="Ruluko"/>
                <a:cs typeface="Ruluko"/>
                <a:sym typeface="Ruluko"/>
              </a:rPr>
              <a:t>Designers</a:t>
            </a:r>
            <a:endParaRPr b="1" i="0" sz="12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chemeClr val="dk1"/>
              </a:buClr>
              <a:buSzPts val="1100"/>
              <a:buFont typeface="Arial"/>
              <a:buNone/>
            </a:pPr>
            <a:r>
              <a:rPr b="0" i="0" lang="en-GB" sz="1100" u="sng" cap="none" strike="noStrike">
                <a:solidFill>
                  <a:schemeClr val="hlink"/>
                </a:solidFill>
                <a:latin typeface="Ruluko"/>
                <a:ea typeface="Ruluko"/>
                <a:cs typeface="Ruluko"/>
                <a:sym typeface="Ruluko"/>
                <a:hlinkClick r:id="rId3"/>
              </a:rPr>
              <a:t>Charles Goodyear</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chemeClr val="dk1"/>
              </a:buClr>
              <a:buSzPts val="1100"/>
              <a:buFont typeface="Arial"/>
              <a:buNone/>
            </a:pPr>
            <a:r>
              <a:rPr b="0" i="0" lang="en-GB" sz="1100" u="none" cap="none" strike="noStrike">
                <a:solidFill>
                  <a:srgbClr val="000000"/>
                </a:solidFill>
                <a:latin typeface="Ruluko"/>
                <a:ea typeface="Ruluko"/>
                <a:cs typeface="Ruluko"/>
                <a:sym typeface="Ruluko"/>
              </a:rPr>
              <a:t> Galileo Galilei</a:t>
            </a:r>
            <a:endParaRPr b="1" i="0" sz="750" u="none" cap="none" strike="noStrike">
              <a:solidFill>
                <a:srgbClr val="202122"/>
              </a:solidFill>
              <a:uFill>
                <a:noFill/>
              </a:uFill>
              <a:latin typeface="Ruluko"/>
              <a:ea typeface="Ruluko"/>
              <a:cs typeface="Ruluko"/>
              <a:sym typeface="Ruluko"/>
              <a:hlinkClick r:id="rId4">
                <a:extLst>
                  <a:ext uri="{A12FA001-AC4F-418D-AE19-62706E023703}">
                    <ahyp:hlinkClr val="tx"/>
                  </a:ext>
                </a:extLst>
              </a:hlinkClick>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Ruluko"/>
                <a:ea typeface="Ruluko"/>
                <a:cs typeface="Ruluko"/>
                <a:sym typeface="Ruluko"/>
              </a:rPr>
              <a:t> </a:t>
            </a:r>
            <a:r>
              <a:rPr b="1" i="0" lang="en-GB" sz="1200" u="none" cap="none" strike="noStrike">
                <a:solidFill>
                  <a:srgbClr val="000000"/>
                </a:solidFill>
                <a:latin typeface="Calibri"/>
                <a:ea typeface="Calibri"/>
                <a:cs typeface="Calibri"/>
                <a:sym typeface="Calibri"/>
              </a:rPr>
              <a:t> </a:t>
            </a:r>
            <a:endParaRPr b="1"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1527" name="Google Shape;1527;g282707cdc84_0_159"/>
          <p:cNvPicPr preferRelativeResize="0"/>
          <p:nvPr/>
        </p:nvPicPr>
        <p:blipFill rotWithShape="1">
          <a:blip r:embed="rId5">
            <a:alphaModFix/>
          </a:blip>
          <a:srcRect b="0" l="0" r="0" t="0"/>
          <a:stretch/>
        </p:blipFill>
        <p:spPr>
          <a:xfrm>
            <a:off x="7888834" y="257864"/>
            <a:ext cx="961252" cy="722045"/>
          </a:xfrm>
          <a:prstGeom prst="rect">
            <a:avLst/>
          </a:prstGeom>
          <a:noFill/>
          <a:ln>
            <a:noFill/>
          </a:ln>
        </p:spPr>
      </p:pic>
      <p:sp>
        <p:nvSpPr>
          <p:cNvPr id="1528" name="Google Shape;1528;g282707cdc84_0_159"/>
          <p:cNvSpPr/>
          <p:nvPr/>
        </p:nvSpPr>
        <p:spPr>
          <a:xfrm>
            <a:off x="179512" y="3789041"/>
            <a:ext cx="3491700" cy="28803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Knowledge</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Ruluko"/>
                <a:ea typeface="Ruluko"/>
                <a:cs typeface="Ruluko"/>
                <a:sym typeface="Ruluko"/>
              </a:rPr>
              <a:t>Pupils will know/ can explain: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That all moving things have kinetic energy.</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That kinetic energy is the energy that something (object/person) has by being in motion.</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That air resistance is the level of drag on an object as it is forced through the air.</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That the shape of a moving object will affect how it moves due to air resistance.</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pic>
        <p:nvPicPr>
          <p:cNvPr id="1529" name="Google Shape;1529;g282707cdc84_0_159"/>
          <p:cNvPicPr preferRelativeResize="0"/>
          <p:nvPr/>
        </p:nvPicPr>
        <p:blipFill rotWithShape="1">
          <a:blip r:embed="rId6">
            <a:alphaModFix/>
          </a:blip>
          <a:srcRect b="0" l="0" r="0" t="0"/>
          <a:stretch/>
        </p:blipFill>
        <p:spPr>
          <a:xfrm>
            <a:off x="6516216" y="188640"/>
            <a:ext cx="1296144" cy="840663"/>
          </a:xfrm>
          <a:prstGeom prst="rect">
            <a:avLst/>
          </a:prstGeom>
          <a:noFill/>
          <a:ln>
            <a:noFill/>
          </a:ln>
        </p:spPr>
      </p:pic>
      <p:sp>
        <p:nvSpPr>
          <p:cNvPr id="1530" name="Google Shape;1530;g282707cdc84_0_159"/>
          <p:cNvSpPr/>
          <p:nvPr/>
        </p:nvSpPr>
        <p:spPr>
          <a:xfrm>
            <a:off x="5281075" y="3512525"/>
            <a:ext cx="3777300" cy="31569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Questions</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50"/>
              <a:buFont typeface="Arial"/>
              <a:buNone/>
            </a:pPr>
            <a:r>
              <a:rPr b="0" i="0" lang="en-GB" sz="1050" u="none" cap="none" strike="noStrike">
                <a:solidFill>
                  <a:srgbClr val="000000"/>
                </a:solidFill>
                <a:latin typeface="Ruluko"/>
                <a:ea typeface="Ruluko"/>
                <a:cs typeface="Ruluko"/>
                <a:sym typeface="Ruluko"/>
              </a:rPr>
              <a:t>What an input and output is.</a:t>
            </a:r>
            <a:endParaRPr b="0" i="0" sz="105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50"/>
              <a:buFont typeface="Arial"/>
              <a:buNone/>
            </a:pPr>
            <a:r>
              <a:rPr b="0" i="0" lang="en-GB" sz="1050" u="none" cap="none" strike="noStrike">
                <a:solidFill>
                  <a:srgbClr val="000000"/>
                </a:solidFill>
                <a:latin typeface="Ruluko"/>
                <a:ea typeface="Ruluko"/>
                <a:cs typeface="Ruluko"/>
                <a:sym typeface="Ruluko"/>
              </a:rPr>
              <a:t>How might your life change if cars didn’t exist?</a:t>
            </a:r>
            <a:endParaRPr b="0" i="0" sz="105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50"/>
              <a:buFont typeface="Arial"/>
              <a:buNone/>
            </a:pPr>
            <a:r>
              <a:rPr b="0" i="0" lang="en-GB" sz="1050" u="none" cap="none" strike="noStrike">
                <a:solidFill>
                  <a:srgbClr val="000000"/>
                </a:solidFill>
                <a:latin typeface="Ruluko"/>
                <a:ea typeface="Ruluko"/>
                <a:cs typeface="Ruluko"/>
                <a:sym typeface="Ruluko"/>
              </a:rPr>
              <a:t>Can you identify any types of mechanisms that you know of in a car?</a:t>
            </a:r>
            <a:endParaRPr b="0" i="0" sz="105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50"/>
              <a:buFont typeface="Arial"/>
              <a:buNone/>
            </a:pPr>
            <a:r>
              <a:rPr b="0" i="0" lang="en-GB" sz="1050" u="none" cap="none" strike="noStrike">
                <a:solidFill>
                  <a:srgbClr val="000000"/>
                </a:solidFill>
                <a:latin typeface="Ruluko"/>
                <a:ea typeface="Ruluko"/>
                <a:cs typeface="Ruluko"/>
                <a:sym typeface="Ruluko"/>
              </a:rPr>
              <a:t>How are cars fuelled? Can you think of more eco-friendly alternatives? (electric, solar, etc.)</a:t>
            </a:r>
            <a:endParaRPr b="0" i="0" sz="105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50"/>
              <a:buFont typeface="Arial"/>
              <a:buNone/>
            </a:pPr>
            <a:r>
              <a:rPr b="0" i="0" lang="en-GB" sz="1050" u="none" cap="none" strike="noStrike">
                <a:solidFill>
                  <a:srgbClr val="000000"/>
                </a:solidFill>
                <a:latin typeface="Ruluko"/>
                <a:ea typeface="Ruluko"/>
                <a:cs typeface="Ruluko"/>
                <a:sym typeface="Ruluko"/>
              </a:rPr>
              <a:t>slingshot cars will work by storing what type of energy? (kinetic energy ) Where is the energy stored? ( in the elastic band before launching)</a:t>
            </a:r>
            <a:endParaRPr b="0" i="0" sz="105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50"/>
              <a:buFont typeface="Arial"/>
              <a:buNone/>
            </a:pPr>
            <a:r>
              <a:rPr b="0" i="0" lang="en-GB" sz="1050" u="none" cap="none" strike="noStrike">
                <a:solidFill>
                  <a:srgbClr val="000000"/>
                </a:solidFill>
                <a:latin typeface="Ruluko"/>
                <a:ea typeface="Ruluko"/>
                <a:cs typeface="Ruluko"/>
                <a:sym typeface="Ruluko"/>
              </a:rPr>
              <a:t>What is air resistance? Why might larger objects move more slowly through the air than smaller ones?</a:t>
            </a:r>
            <a:endParaRPr b="0" i="0" sz="105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50"/>
              <a:buFont typeface="Arial"/>
              <a:buNone/>
            </a:pPr>
            <a:r>
              <a:rPr b="0" i="0" lang="en-GB" sz="1050" u="none" cap="none" strike="noStrike">
                <a:solidFill>
                  <a:srgbClr val="000000"/>
                </a:solidFill>
                <a:latin typeface="Ruluko"/>
                <a:ea typeface="Ruluko"/>
                <a:cs typeface="Ruluko"/>
                <a:sym typeface="Ruluko"/>
              </a:rPr>
              <a:t>What is a panel? How did you attach the chassis without affecting the mechanism?</a:t>
            </a:r>
            <a:endParaRPr b="0" i="0" sz="105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50"/>
              <a:buFont typeface="Arial"/>
              <a:buNone/>
            </a:pPr>
            <a:r>
              <a:rPr b="0" i="0" lang="en-GB" sz="1050" u="none" cap="none" strike="noStrike">
                <a:solidFill>
                  <a:srgbClr val="000000"/>
                </a:solidFill>
                <a:latin typeface="Ruluko"/>
                <a:ea typeface="Ruluko"/>
                <a:cs typeface="Ruluko"/>
                <a:sym typeface="Ruluko"/>
              </a:rPr>
              <a:t>Tell me a safety rule when using low melt glue guns.</a:t>
            </a:r>
            <a:endParaRPr b="0" i="0" sz="105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50"/>
              <a:buFont typeface="Arial"/>
              <a:buNone/>
            </a:pPr>
            <a:r>
              <a:rPr b="0" i="0" lang="en-GB" sz="1050" u="none" cap="none" strike="noStrike">
                <a:solidFill>
                  <a:srgbClr val="000000"/>
                </a:solidFill>
                <a:latin typeface="Ruluko"/>
                <a:ea typeface="Ruluko"/>
                <a:cs typeface="Ruluko"/>
                <a:sym typeface="Ruluko"/>
              </a:rPr>
              <a:t>Did you encounter any design problems when constructing your model? How did you overcome this?</a:t>
            </a:r>
            <a:endParaRPr b="0" i="0" sz="105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50"/>
              <a:buFont typeface="Arial"/>
              <a:buNone/>
            </a:pPr>
            <a:r>
              <a:rPr b="0" i="0" lang="en-GB" sz="1050" u="none" cap="none" strike="noStrike">
                <a:solidFill>
                  <a:srgbClr val="000000"/>
                </a:solidFill>
                <a:latin typeface="Ruluko"/>
                <a:ea typeface="Ruluko"/>
                <a:cs typeface="Ruluko"/>
                <a:sym typeface="Ruluko"/>
              </a:rPr>
              <a:t>How would you change or modify your design plans for future slingshot cars?</a:t>
            </a:r>
            <a:endParaRPr b="0" i="0" sz="105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br>
              <a:rPr b="0" i="0" lang="en-GB" sz="1200" u="none" cap="none" strike="noStrike">
                <a:solidFill>
                  <a:schemeClr val="dk1"/>
                </a:solidFill>
                <a:latin typeface="Calibri"/>
                <a:ea typeface="Calibri"/>
                <a:cs typeface="Calibri"/>
                <a:sym typeface="Calibri"/>
              </a:rPr>
            </a:br>
            <a:endParaRPr b="1" i="0" sz="1200" u="none" cap="none" strike="noStrike">
              <a:solidFill>
                <a:srgbClr val="000000"/>
              </a:solidFill>
              <a:latin typeface="Ruluko"/>
              <a:ea typeface="Ruluko"/>
              <a:cs typeface="Ruluko"/>
              <a:sym typeface="Ruluko"/>
            </a:endParaRPr>
          </a:p>
        </p:txBody>
      </p:sp>
      <p:pic>
        <p:nvPicPr>
          <p:cNvPr id="1531" name="Google Shape;1531;g282707cdc84_0_159"/>
          <p:cNvPicPr preferRelativeResize="0"/>
          <p:nvPr/>
        </p:nvPicPr>
        <p:blipFill rotWithShape="1">
          <a:blip r:embed="rId7">
            <a:alphaModFix/>
          </a:blip>
          <a:srcRect b="0" l="0" r="0" t="0"/>
          <a:stretch/>
        </p:blipFill>
        <p:spPr>
          <a:xfrm>
            <a:off x="6047351" y="257873"/>
            <a:ext cx="1734349" cy="722025"/>
          </a:xfrm>
          <a:prstGeom prst="rect">
            <a:avLst/>
          </a:prstGeom>
          <a:noFill/>
          <a:ln>
            <a:noFill/>
          </a:ln>
        </p:spPr>
      </p:pic>
      <p:pic>
        <p:nvPicPr>
          <p:cNvPr id="1532" name="Google Shape;1532;g282707cdc84_0_159"/>
          <p:cNvPicPr preferRelativeResize="0"/>
          <p:nvPr/>
        </p:nvPicPr>
        <p:blipFill rotWithShape="1">
          <a:blip r:embed="rId8">
            <a:alphaModFix/>
          </a:blip>
          <a:srcRect b="0" l="0" r="0" t="0"/>
          <a:stretch/>
        </p:blipFill>
        <p:spPr>
          <a:xfrm>
            <a:off x="232500" y="155300"/>
            <a:ext cx="1091073" cy="840650"/>
          </a:xfrm>
          <a:prstGeom prst="rect">
            <a:avLst/>
          </a:prstGeom>
          <a:noFill/>
          <a:ln>
            <a:noFill/>
          </a:ln>
        </p:spPr>
      </p:pic>
      <p:pic>
        <p:nvPicPr>
          <p:cNvPr id="1533" name="Google Shape;1533;g282707cdc84_0_159"/>
          <p:cNvPicPr preferRelativeResize="0"/>
          <p:nvPr/>
        </p:nvPicPr>
        <p:blipFill rotWithShape="1">
          <a:blip r:embed="rId9">
            <a:alphaModFix/>
          </a:blip>
          <a:srcRect b="0" l="0" r="0" t="0"/>
          <a:stretch/>
        </p:blipFill>
        <p:spPr>
          <a:xfrm>
            <a:off x="3855975" y="1503126"/>
            <a:ext cx="4872375" cy="1829125"/>
          </a:xfrm>
          <a:prstGeom prst="rect">
            <a:avLst/>
          </a:prstGeom>
          <a:noFill/>
          <a:ln>
            <a:noFill/>
          </a:ln>
        </p:spPr>
      </p:pic>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8" name="Shape 1538"/>
        <p:cNvGrpSpPr/>
        <p:nvPr/>
      </p:nvGrpSpPr>
      <p:grpSpPr>
        <a:xfrm>
          <a:off x="0" y="0"/>
          <a:ext cx="0" cy="0"/>
          <a:chOff x="0" y="0"/>
          <a:chExt cx="0" cy="0"/>
        </a:xfrm>
      </p:grpSpPr>
      <p:sp>
        <p:nvSpPr>
          <p:cNvPr id="1539" name="Google Shape;1539;g248d9d2fd69_0_51"/>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t/>
            </a:r>
            <a:endParaRPr/>
          </a:p>
        </p:txBody>
      </p:sp>
      <p:sp>
        <p:nvSpPr>
          <p:cNvPr id="1540" name="Google Shape;1540;g248d9d2fd69_0_51"/>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640"/>
              </a:spcBef>
              <a:spcAft>
                <a:spcPts val="0"/>
              </a:spcAft>
              <a:buSzPts val="3200"/>
              <a:buNone/>
            </a:pPr>
            <a:r>
              <a:t/>
            </a:r>
            <a:endParaRPr/>
          </a:p>
        </p:txBody>
      </p:sp>
      <p:pic>
        <p:nvPicPr>
          <p:cNvPr id="1541" name="Google Shape;1541;g248d9d2fd69_0_51"/>
          <p:cNvPicPr preferRelativeResize="0"/>
          <p:nvPr/>
        </p:nvPicPr>
        <p:blipFill rotWithShape="1">
          <a:blip r:embed="rId3">
            <a:alphaModFix/>
          </a:blip>
          <a:srcRect b="0" l="0" r="0" t="0"/>
          <a:stretch/>
        </p:blipFill>
        <p:spPr>
          <a:xfrm>
            <a:off x="152400" y="152400"/>
            <a:ext cx="8868824" cy="6286500"/>
          </a:xfrm>
          <a:prstGeom prst="rect">
            <a:avLst/>
          </a:prstGeom>
          <a:noFill/>
          <a:ln>
            <a:noFill/>
          </a:ln>
        </p:spPr>
      </p:pic>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5" name="Shape 1545"/>
        <p:cNvGrpSpPr/>
        <p:nvPr/>
      </p:nvGrpSpPr>
      <p:grpSpPr>
        <a:xfrm>
          <a:off x="0" y="0"/>
          <a:ext cx="0" cy="0"/>
          <a:chOff x="0" y="0"/>
          <a:chExt cx="0" cy="0"/>
        </a:xfrm>
      </p:grpSpPr>
      <p:sp>
        <p:nvSpPr>
          <p:cNvPr id="1546" name="Google Shape;1546;g248d9d2fd69_0_10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900"/>
              <a:buFont typeface="Arial"/>
              <a:buNone/>
            </a:pPr>
            <a:r>
              <a:rPr b="1" lang="en-GB" sz="3200">
                <a:latin typeface="Ruluko"/>
                <a:ea typeface="Ruluko"/>
                <a:cs typeface="Ruluko"/>
                <a:sym typeface="Ruluko"/>
              </a:rPr>
              <a:t>Year 4 ; Summer 1</a:t>
            </a:r>
            <a:endParaRPr b="1" sz="3200">
              <a:latin typeface="Ruluko"/>
              <a:ea typeface="Ruluko"/>
              <a:cs typeface="Ruluko"/>
              <a:sym typeface="Ruluko"/>
            </a:endParaRPr>
          </a:p>
          <a:p>
            <a:pPr indent="0" lvl="0" marL="0" rtl="0" algn="ctr">
              <a:lnSpc>
                <a:spcPct val="100000"/>
              </a:lnSpc>
              <a:spcBef>
                <a:spcPts val="0"/>
              </a:spcBef>
              <a:spcAft>
                <a:spcPts val="0"/>
              </a:spcAft>
              <a:buClr>
                <a:schemeClr val="dk1"/>
              </a:buClr>
              <a:buSzPts val="1900"/>
              <a:buFont typeface="Arial"/>
              <a:buNone/>
            </a:pPr>
            <a:r>
              <a:rPr b="1" lang="en-GB" sz="3200">
                <a:latin typeface="Arial"/>
                <a:ea typeface="Arial"/>
                <a:cs typeface="Arial"/>
                <a:sym typeface="Arial"/>
              </a:rPr>
              <a:t>Slingshot Cars</a:t>
            </a:r>
            <a:endParaRPr b="1" sz="3200">
              <a:latin typeface="Ruluko"/>
              <a:ea typeface="Ruluko"/>
              <a:cs typeface="Ruluko"/>
              <a:sym typeface="Ruluko"/>
            </a:endParaRPr>
          </a:p>
        </p:txBody>
      </p:sp>
      <p:sp>
        <p:nvSpPr>
          <p:cNvPr id="1547" name="Google Shape;1547;g248d9d2fd69_0_105"/>
          <p:cNvSpPr/>
          <p:nvPr/>
        </p:nvSpPr>
        <p:spPr>
          <a:xfrm>
            <a:off x="457194" y="1199034"/>
            <a:ext cx="4572000" cy="4247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Unit 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Pupils who are secure will be able to:</a:t>
            </a:r>
            <a:endParaRPr b="1" i="0" sz="1800" u="sng" cap="none" strike="noStrike">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Work independently to produce an accurate, functioning car chassis.</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Design a shape that is suitable for the project.</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Attempt to reduce air resistance through the design of the shape.</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Produce panels that will fit the chassis and can be assembled effectively using the tabs they have designed.</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Construct car bodies effectively.</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Conduct a trial accurately and draw conclusions and improvements from the results.</a:t>
            </a:r>
            <a:endParaRPr b="0" i="0" sz="1800" u="none" cap="none" strike="noStrike">
              <a:solidFill>
                <a:srgbClr val="222222"/>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1" i="0" sz="1800" u="sng" cap="none" strike="noStrike">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750"/>
              <a:buFont typeface="Calibri"/>
              <a:buNone/>
            </a:pPr>
            <a:r>
              <a:t/>
            </a:r>
            <a:endParaRPr b="0" i="0" sz="1750" u="none" cap="none" strike="noStrike">
              <a:solidFill>
                <a:srgbClr val="222222"/>
              </a:solidFill>
              <a:highlight>
                <a:srgbClr val="FFFFFF"/>
              </a:highlight>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1350"/>
              <a:buFont typeface="Arial"/>
              <a:buNone/>
            </a:pPr>
            <a:r>
              <a:t/>
            </a:r>
            <a:endParaRPr b="0" i="0" sz="1350" u="none" cap="none" strike="noStrike">
              <a:solidFill>
                <a:srgbClr val="222222"/>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p:txBody>
      </p:sp>
      <p:pic>
        <p:nvPicPr>
          <p:cNvPr id="1548" name="Google Shape;1548;g248d9d2fd69_0_105"/>
          <p:cNvPicPr preferRelativeResize="0"/>
          <p:nvPr/>
        </p:nvPicPr>
        <p:blipFill rotWithShape="1">
          <a:blip r:embed="rId3">
            <a:alphaModFix/>
          </a:blip>
          <a:srcRect b="0" l="0" r="0" t="0"/>
          <a:stretch/>
        </p:blipFill>
        <p:spPr>
          <a:xfrm>
            <a:off x="6762750" y="976313"/>
            <a:ext cx="1924050" cy="5743575"/>
          </a:xfrm>
          <a:prstGeom prst="rect">
            <a:avLst/>
          </a:prstGeom>
          <a:noFill/>
          <a:ln>
            <a:noFill/>
          </a:ln>
        </p:spPr>
      </p:pic>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2" name="Shape 1552"/>
        <p:cNvGrpSpPr/>
        <p:nvPr/>
      </p:nvGrpSpPr>
      <p:grpSpPr>
        <a:xfrm>
          <a:off x="0" y="0"/>
          <a:ext cx="0" cy="0"/>
          <a:chOff x="0" y="0"/>
          <a:chExt cx="0" cy="0"/>
        </a:xfrm>
      </p:grpSpPr>
      <p:sp>
        <p:nvSpPr>
          <p:cNvPr id="1553" name="Google Shape;1553;g282707cdc84_0_172"/>
          <p:cNvSpPr txBox="1"/>
          <p:nvPr/>
        </p:nvSpPr>
        <p:spPr>
          <a:xfrm>
            <a:off x="1655424" y="281675"/>
            <a:ext cx="4447500" cy="654600"/>
          </a:xfrm>
          <a:prstGeom prst="rect">
            <a:avLst/>
          </a:prstGeom>
          <a:noFill/>
          <a:ln>
            <a:noFill/>
          </a:ln>
        </p:spPr>
        <p:txBody>
          <a:bodyPr anchorCtr="0" anchor="ctr" bIns="80225" lIns="80225" spcFirstLastPara="1" rIns="80225" wrap="square" tIns="80225">
            <a:noAutofit/>
          </a:bodyPr>
          <a:lstStyle/>
          <a:p>
            <a:pPr indent="0" lvl="0" marL="0" marR="0" rtl="0" algn="ctr">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Year 5 ; Spring 2</a:t>
            </a:r>
            <a:endParaRPr b="1" i="0" sz="1900" u="none" cap="none" strike="noStrike">
              <a:solidFill>
                <a:srgbClr val="000000"/>
              </a:solidFill>
              <a:latin typeface="Ruluko"/>
              <a:ea typeface="Ruluko"/>
              <a:cs typeface="Ruluko"/>
              <a:sym typeface="Ruluko"/>
            </a:endParaRPr>
          </a:p>
          <a:p>
            <a:pPr indent="0" lvl="0" marL="0" marR="0" rtl="0" algn="ctr">
              <a:lnSpc>
                <a:spcPct val="100000"/>
              </a:lnSpc>
              <a:spcBef>
                <a:spcPts val="0"/>
              </a:spcBef>
              <a:spcAft>
                <a:spcPts val="0"/>
              </a:spcAft>
              <a:buClr>
                <a:srgbClr val="000000"/>
              </a:buClr>
              <a:buSzPts val="1900"/>
              <a:buFont typeface="Arial"/>
              <a:buNone/>
            </a:pPr>
            <a:r>
              <a:rPr b="1" i="0" lang="en-GB" sz="1300" u="none" cap="none" strike="noStrike">
                <a:solidFill>
                  <a:srgbClr val="000000"/>
                </a:solidFill>
                <a:latin typeface="Arial"/>
                <a:ea typeface="Arial"/>
                <a:cs typeface="Arial"/>
                <a:sym typeface="Arial"/>
              </a:rPr>
              <a:t>Pop Up Books</a:t>
            </a:r>
            <a:endParaRPr b="1" i="0" sz="1200" u="none" cap="none" strike="noStrike">
              <a:solidFill>
                <a:srgbClr val="000000"/>
              </a:solidFill>
              <a:latin typeface="Ruluko"/>
              <a:ea typeface="Ruluko"/>
              <a:cs typeface="Ruluko"/>
              <a:sym typeface="Ruluko"/>
            </a:endParaRPr>
          </a:p>
        </p:txBody>
      </p:sp>
      <p:sp>
        <p:nvSpPr>
          <p:cNvPr id="1554" name="Google Shape;1554;g282707cdc84_0_172"/>
          <p:cNvSpPr/>
          <p:nvPr/>
        </p:nvSpPr>
        <p:spPr>
          <a:xfrm>
            <a:off x="179512" y="1082568"/>
            <a:ext cx="3491700" cy="26265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Skills</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Pupils can / will: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Design a pop-up book which uses a mixture of structures and mechanisms.</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Name each mechanism, input and output accurately.</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Storyboard ideas for a book.</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Follow a design brief to make a pop up book, neatly and with focus on accuracy.</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Make mechanisms and/or structures using sliders, pivots and folds to produce movement.</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Use layers and spacers to hide the workings of mechanical parts for an aesthetically pleasing result.</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Feedback on own work.</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Suggest  points for improvement.</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100" u="none" cap="none" strike="noStrike">
                <a:solidFill>
                  <a:srgbClr val="000000"/>
                </a:solidFill>
                <a:latin typeface="Ruluko"/>
                <a:ea typeface="Ruluko"/>
                <a:cs typeface="Ruluko"/>
                <a:sym typeface="Ruluko"/>
              </a:rPr>
              <a:t>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100" u="none" cap="none" strike="noStrike">
              <a:solidFill>
                <a:srgbClr val="000000"/>
              </a:solidFill>
              <a:latin typeface="Ruluko"/>
              <a:ea typeface="Ruluko"/>
              <a:cs typeface="Ruluko"/>
              <a:sym typeface="Ruluko"/>
            </a:endParaRPr>
          </a:p>
        </p:txBody>
      </p:sp>
      <p:sp>
        <p:nvSpPr>
          <p:cNvPr id="1555" name="Google Shape;1555;g282707cdc84_0_172"/>
          <p:cNvSpPr/>
          <p:nvPr/>
        </p:nvSpPr>
        <p:spPr>
          <a:xfrm>
            <a:off x="3803300" y="1063650"/>
            <a:ext cx="5046900" cy="2418300"/>
          </a:xfrm>
          <a:prstGeom prst="rect">
            <a:avLst/>
          </a:prstGeom>
          <a:no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Vocabulary</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1556" name="Google Shape;1556;g282707cdc84_0_172"/>
          <p:cNvSpPr/>
          <p:nvPr/>
        </p:nvSpPr>
        <p:spPr>
          <a:xfrm>
            <a:off x="3803300" y="3516325"/>
            <a:ext cx="1245000" cy="31530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Ruluko"/>
                <a:ea typeface="Ruluko"/>
                <a:cs typeface="Ruluko"/>
                <a:sym typeface="Ruluko"/>
              </a:rPr>
              <a:t>Designers </a:t>
            </a:r>
            <a:endParaRPr b="1" i="0" sz="12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400" u="none" cap="none" strike="noStrike">
                <a:solidFill>
                  <a:srgbClr val="040C28"/>
                </a:solidFill>
                <a:latin typeface="Ruluko"/>
                <a:ea typeface="Ruluko"/>
                <a:cs typeface="Ruluko"/>
                <a:sym typeface="Ruluko"/>
              </a:rPr>
              <a:t>Lothar Meggendorfer</a:t>
            </a:r>
            <a:r>
              <a:rPr b="1" i="0" lang="en-GB" sz="1100" u="none" cap="none" strike="noStrike">
                <a:solidFill>
                  <a:srgbClr val="000000"/>
                </a:solidFill>
                <a:latin typeface="Ruluko"/>
                <a:ea typeface="Ruluko"/>
                <a:cs typeface="Ruluko"/>
                <a:sym typeface="Ruluko"/>
              </a:rPr>
              <a:t> </a:t>
            </a:r>
            <a:endParaRPr b="1"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1557" name="Google Shape;1557;g282707cdc84_0_172"/>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1558" name="Google Shape;1558;g282707cdc84_0_172"/>
          <p:cNvSpPr/>
          <p:nvPr/>
        </p:nvSpPr>
        <p:spPr>
          <a:xfrm>
            <a:off x="179512" y="3789041"/>
            <a:ext cx="3491700" cy="28803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Knowledge</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Ruluko"/>
                <a:ea typeface="Ruluko"/>
                <a:cs typeface="Ruluko"/>
                <a:sym typeface="Ruluko"/>
              </a:rPr>
              <a:t>Pupils will know/ can explain: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That mechanisms control movement.</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That mechanisms can be used to change one kind of motion into another.</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How to use sliders, pivots and folds to create paper-based mechanisms.</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That a design brief is a description of what I am going to design and make.</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That designers often want to hide mechanisms to make a product more aesthetically pleasing.</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highlight>
                <a:srgbClr val="B7B7B7"/>
              </a:highlight>
              <a:latin typeface="Ruluko"/>
              <a:ea typeface="Ruluko"/>
              <a:cs typeface="Ruluko"/>
              <a:sym typeface="Ruluko"/>
            </a:endParaRPr>
          </a:p>
        </p:txBody>
      </p:sp>
      <p:pic>
        <p:nvPicPr>
          <p:cNvPr id="1559" name="Google Shape;1559;g282707cdc84_0_172"/>
          <p:cNvPicPr preferRelativeResize="0"/>
          <p:nvPr/>
        </p:nvPicPr>
        <p:blipFill rotWithShape="1">
          <a:blip r:embed="rId4">
            <a:alphaModFix/>
          </a:blip>
          <a:srcRect b="0" l="0" r="0" t="0"/>
          <a:stretch/>
        </p:blipFill>
        <p:spPr>
          <a:xfrm>
            <a:off x="6516216" y="188640"/>
            <a:ext cx="1296144" cy="840663"/>
          </a:xfrm>
          <a:prstGeom prst="rect">
            <a:avLst/>
          </a:prstGeom>
          <a:noFill/>
          <a:ln>
            <a:noFill/>
          </a:ln>
        </p:spPr>
      </p:pic>
      <p:sp>
        <p:nvSpPr>
          <p:cNvPr id="1560" name="Google Shape;1560;g282707cdc84_0_172"/>
          <p:cNvSpPr/>
          <p:nvPr/>
        </p:nvSpPr>
        <p:spPr>
          <a:xfrm>
            <a:off x="5101175" y="3516300"/>
            <a:ext cx="3749100" cy="31530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Questions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How is a pop up book different to other story books?</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What mechanisms can be used to make parts of the picture move?</a:t>
            </a:r>
            <a:r>
              <a:rPr b="0" i="0" lang="en-GB" sz="1200" u="none" cap="none" strike="noStrike">
                <a:solidFill>
                  <a:srgbClr val="000000"/>
                </a:solidFill>
                <a:latin typeface="Ruluko"/>
                <a:ea typeface="Ruluko"/>
                <a:cs typeface="Ruluko"/>
                <a:sym typeface="Ruluko"/>
              </a:rPr>
              <a:t> (sliders, pivots and folds to produce movement)</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What is motion?</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What do we need layers and spacers for?</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Who stuck to their plan and who deviated? Why?</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Why do designers create prototypes?</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Was your practical work better than their original designs? Why?</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Can you think of what you need to do to improve your designs next time?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Have you produced the outputs you planned?</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What might a client expect a good quality pop-up book to look like?</a:t>
            </a:r>
            <a:endParaRPr b="0" i="0" sz="1200" u="none" cap="none" strike="noStrike">
              <a:solidFill>
                <a:srgbClr val="000000"/>
              </a:solidFill>
              <a:latin typeface="Ruluko"/>
              <a:ea typeface="Ruluko"/>
              <a:cs typeface="Ruluko"/>
              <a:sym typeface="Ruluko"/>
            </a:endParaRPr>
          </a:p>
        </p:txBody>
      </p:sp>
      <p:pic>
        <p:nvPicPr>
          <p:cNvPr id="1561" name="Google Shape;1561;g282707cdc84_0_172"/>
          <p:cNvPicPr preferRelativeResize="0"/>
          <p:nvPr/>
        </p:nvPicPr>
        <p:blipFill rotWithShape="1">
          <a:blip r:embed="rId5">
            <a:alphaModFix/>
          </a:blip>
          <a:srcRect b="0" l="0" r="0" t="0"/>
          <a:stretch/>
        </p:blipFill>
        <p:spPr>
          <a:xfrm>
            <a:off x="6047351" y="257873"/>
            <a:ext cx="1734349" cy="722025"/>
          </a:xfrm>
          <a:prstGeom prst="rect">
            <a:avLst/>
          </a:prstGeom>
          <a:noFill/>
          <a:ln>
            <a:noFill/>
          </a:ln>
        </p:spPr>
      </p:pic>
      <p:pic>
        <p:nvPicPr>
          <p:cNvPr id="1562" name="Google Shape;1562;g282707cdc84_0_172"/>
          <p:cNvPicPr preferRelativeResize="0"/>
          <p:nvPr/>
        </p:nvPicPr>
        <p:blipFill rotWithShape="1">
          <a:blip r:embed="rId6">
            <a:alphaModFix/>
          </a:blip>
          <a:srcRect b="0" l="0" r="0" t="0"/>
          <a:stretch/>
        </p:blipFill>
        <p:spPr>
          <a:xfrm>
            <a:off x="232500" y="155300"/>
            <a:ext cx="1091073" cy="840650"/>
          </a:xfrm>
          <a:prstGeom prst="rect">
            <a:avLst/>
          </a:prstGeom>
          <a:noFill/>
          <a:ln>
            <a:noFill/>
          </a:ln>
        </p:spPr>
      </p:pic>
      <p:pic>
        <p:nvPicPr>
          <p:cNvPr id="1563" name="Google Shape;1563;g282707cdc84_0_172"/>
          <p:cNvPicPr preferRelativeResize="0"/>
          <p:nvPr/>
        </p:nvPicPr>
        <p:blipFill rotWithShape="1">
          <a:blip r:embed="rId7">
            <a:alphaModFix/>
          </a:blip>
          <a:srcRect b="0" l="0" r="0" t="0"/>
          <a:stretch/>
        </p:blipFill>
        <p:spPr>
          <a:xfrm>
            <a:off x="4025400" y="1352050"/>
            <a:ext cx="4494199" cy="2076950"/>
          </a:xfrm>
          <a:prstGeom prst="rect">
            <a:avLst/>
          </a:prstGeom>
          <a:noFill/>
          <a:ln>
            <a:noFill/>
          </a:ln>
        </p:spPr>
      </p:pic>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8" name="Shape 1568"/>
        <p:cNvGrpSpPr/>
        <p:nvPr/>
      </p:nvGrpSpPr>
      <p:grpSpPr>
        <a:xfrm>
          <a:off x="0" y="0"/>
          <a:ext cx="0" cy="0"/>
          <a:chOff x="0" y="0"/>
          <a:chExt cx="0" cy="0"/>
        </a:xfrm>
      </p:grpSpPr>
      <p:sp>
        <p:nvSpPr>
          <p:cNvPr id="1569" name="Google Shape;1569;g248d9d2fd69_0_58"/>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t/>
            </a:r>
            <a:endParaRPr/>
          </a:p>
        </p:txBody>
      </p:sp>
      <p:sp>
        <p:nvSpPr>
          <p:cNvPr id="1570" name="Google Shape;1570;g248d9d2fd69_0_58"/>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640"/>
              </a:spcBef>
              <a:spcAft>
                <a:spcPts val="0"/>
              </a:spcAft>
              <a:buSzPts val="3200"/>
              <a:buNone/>
            </a:pPr>
            <a:r>
              <a:t/>
            </a:r>
            <a:endParaRPr/>
          </a:p>
        </p:txBody>
      </p:sp>
      <p:pic>
        <p:nvPicPr>
          <p:cNvPr id="1571" name="Google Shape;1571;g248d9d2fd69_0_58"/>
          <p:cNvPicPr preferRelativeResize="0"/>
          <p:nvPr/>
        </p:nvPicPr>
        <p:blipFill rotWithShape="1">
          <a:blip r:embed="rId3">
            <a:alphaModFix/>
          </a:blip>
          <a:srcRect b="0" l="0" r="0" t="0"/>
          <a:stretch/>
        </p:blipFill>
        <p:spPr>
          <a:xfrm>
            <a:off x="152400" y="152400"/>
            <a:ext cx="8734451" cy="6191250"/>
          </a:xfrm>
          <a:prstGeom prst="rect">
            <a:avLst/>
          </a:prstGeom>
          <a:noFill/>
          <a:ln>
            <a:noFill/>
          </a:ln>
        </p:spPr>
      </p:pic>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5" name="Shape 1575"/>
        <p:cNvGrpSpPr/>
        <p:nvPr/>
      </p:nvGrpSpPr>
      <p:grpSpPr>
        <a:xfrm>
          <a:off x="0" y="0"/>
          <a:ext cx="0" cy="0"/>
          <a:chOff x="0" y="0"/>
          <a:chExt cx="0" cy="0"/>
        </a:xfrm>
      </p:grpSpPr>
      <p:sp>
        <p:nvSpPr>
          <p:cNvPr id="1576" name="Google Shape;1576;g248d9d2fd69_0_9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900"/>
              <a:buFont typeface="Arial"/>
              <a:buNone/>
            </a:pPr>
            <a:r>
              <a:rPr b="1" lang="en-GB" sz="3200">
                <a:latin typeface="Ruluko"/>
                <a:ea typeface="Ruluko"/>
                <a:cs typeface="Ruluko"/>
                <a:sym typeface="Ruluko"/>
              </a:rPr>
              <a:t>Year 5 ; Spring 2</a:t>
            </a:r>
            <a:endParaRPr b="1" sz="3200">
              <a:latin typeface="Ruluko"/>
              <a:ea typeface="Ruluko"/>
              <a:cs typeface="Ruluko"/>
              <a:sym typeface="Ruluko"/>
            </a:endParaRPr>
          </a:p>
          <a:p>
            <a:pPr indent="0" lvl="0" marL="0" rtl="0" algn="ctr">
              <a:lnSpc>
                <a:spcPct val="100000"/>
              </a:lnSpc>
              <a:spcBef>
                <a:spcPts val="0"/>
              </a:spcBef>
              <a:spcAft>
                <a:spcPts val="0"/>
              </a:spcAft>
              <a:buClr>
                <a:schemeClr val="dk1"/>
              </a:buClr>
              <a:buSzPts val="1900"/>
              <a:buFont typeface="Arial"/>
              <a:buNone/>
            </a:pPr>
            <a:r>
              <a:rPr b="1" lang="en-GB" sz="3200">
                <a:latin typeface="Arial"/>
                <a:ea typeface="Arial"/>
                <a:cs typeface="Arial"/>
                <a:sym typeface="Arial"/>
              </a:rPr>
              <a:t>Pop Up Books</a:t>
            </a:r>
            <a:endParaRPr b="1" sz="3200">
              <a:latin typeface="Ruluko"/>
              <a:ea typeface="Ruluko"/>
              <a:cs typeface="Ruluko"/>
              <a:sym typeface="Ruluko"/>
            </a:endParaRPr>
          </a:p>
        </p:txBody>
      </p:sp>
      <p:sp>
        <p:nvSpPr>
          <p:cNvPr id="1577" name="Google Shape;1577;g248d9d2fd69_0_97"/>
          <p:cNvSpPr/>
          <p:nvPr/>
        </p:nvSpPr>
        <p:spPr>
          <a:xfrm>
            <a:off x="457194" y="1199034"/>
            <a:ext cx="4572000" cy="4247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Unit 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Pupils who are secure will be able to:</a:t>
            </a:r>
            <a:endParaRPr b="1" i="0" sz="1800" u="sng" cap="none" strike="noStrike">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750"/>
              <a:buFont typeface="Calibri"/>
              <a:buNone/>
            </a:pPr>
            <a:r>
              <a:rPr b="0" i="0" lang="en-GB" sz="1750" u="none" cap="none" strike="noStrike">
                <a:solidFill>
                  <a:srgbClr val="222222"/>
                </a:solidFill>
                <a:highlight>
                  <a:srgbClr val="FFFFFF"/>
                </a:highlight>
                <a:latin typeface="Calibri"/>
                <a:ea typeface="Calibri"/>
                <a:cs typeface="Calibri"/>
                <a:sym typeface="Calibri"/>
              </a:rPr>
              <a:t>Produce a suitable plan for each page of their book.</a:t>
            </a:r>
            <a:endParaRPr b="0" i="0" sz="175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750"/>
              <a:buFont typeface="Calibri"/>
              <a:buNone/>
            </a:pPr>
            <a:r>
              <a:rPr b="0" i="0" lang="en-GB" sz="1750" u="none" cap="none" strike="noStrike">
                <a:solidFill>
                  <a:srgbClr val="222222"/>
                </a:solidFill>
                <a:highlight>
                  <a:srgbClr val="FFFFFF"/>
                </a:highlight>
                <a:latin typeface="Calibri"/>
                <a:ea typeface="Calibri"/>
                <a:cs typeface="Calibri"/>
                <a:sym typeface="Calibri"/>
              </a:rPr>
              <a:t>Produce the structure of the book.</a:t>
            </a:r>
            <a:endParaRPr b="0" i="0" sz="175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750"/>
              <a:buFont typeface="Calibri"/>
              <a:buNone/>
            </a:pPr>
            <a:r>
              <a:rPr b="0" i="0" lang="en-GB" sz="1750" u="none" cap="none" strike="noStrike">
                <a:solidFill>
                  <a:srgbClr val="222222"/>
                </a:solidFill>
                <a:highlight>
                  <a:srgbClr val="FFFFFF"/>
                </a:highlight>
                <a:latin typeface="Calibri"/>
                <a:ea typeface="Calibri"/>
                <a:cs typeface="Calibri"/>
                <a:sym typeface="Calibri"/>
              </a:rPr>
              <a:t>Assemble the components necessary for all their structures/mechanisms.</a:t>
            </a:r>
            <a:endParaRPr b="0" i="0" sz="175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750"/>
              <a:buFont typeface="Calibri"/>
              <a:buNone/>
            </a:pPr>
            <a:r>
              <a:rPr b="0" i="0" lang="en-GB" sz="1750" u="none" cap="none" strike="noStrike">
                <a:solidFill>
                  <a:srgbClr val="222222"/>
                </a:solidFill>
                <a:highlight>
                  <a:srgbClr val="FFFFFF"/>
                </a:highlight>
                <a:latin typeface="Calibri"/>
                <a:ea typeface="Calibri"/>
                <a:cs typeface="Calibri"/>
                <a:sym typeface="Calibri"/>
              </a:rPr>
              <a:t>Hide the mechanical elements with more layers using spacers where needed.</a:t>
            </a:r>
            <a:endParaRPr b="0" i="0" sz="175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750"/>
              <a:buFont typeface="Calibri"/>
              <a:buNone/>
            </a:pPr>
            <a:r>
              <a:rPr b="0" i="0" lang="en-GB" sz="1750" u="none" cap="none" strike="noStrike">
                <a:solidFill>
                  <a:srgbClr val="222222"/>
                </a:solidFill>
                <a:highlight>
                  <a:srgbClr val="FFFFFF"/>
                </a:highlight>
                <a:latin typeface="Calibri"/>
                <a:ea typeface="Calibri"/>
                <a:cs typeface="Calibri"/>
                <a:sym typeface="Calibri"/>
              </a:rPr>
              <a:t>Use a range of mechanisms and structures to illustrate their story and make it interactive for the users.</a:t>
            </a:r>
            <a:endParaRPr b="0" i="0" sz="175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750"/>
              <a:buFont typeface="Calibri"/>
              <a:buNone/>
            </a:pPr>
            <a:r>
              <a:rPr b="0" i="0" lang="en-GB" sz="1750" u="none" cap="none" strike="noStrike">
                <a:solidFill>
                  <a:srgbClr val="222222"/>
                </a:solidFill>
                <a:highlight>
                  <a:srgbClr val="FFFFFF"/>
                </a:highlight>
                <a:latin typeface="Calibri"/>
                <a:ea typeface="Calibri"/>
                <a:cs typeface="Calibri"/>
                <a:sym typeface="Calibri"/>
              </a:rPr>
              <a:t>Use appropriate materials and captions to illustrate the story.</a:t>
            </a:r>
            <a:endParaRPr b="0" i="0" sz="1750" u="none" cap="none" strike="noStrike">
              <a:solidFill>
                <a:srgbClr val="222222"/>
              </a:solidFill>
              <a:highlight>
                <a:srgbClr val="FFFFFF"/>
              </a:highlight>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1350"/>
              <a:buFont typeface="Arial"/>
              <a:buNone/>
            </a:pPr>
            <a:r>
              <a:t/>
            </a:r>
            <a:endParaRPr b="0" i="0" sz="1350" u="none" cap="none" strike="noStrike">
              <a:solidFill>
                <a:srgbClr val="222222"/>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p:txBody>
      </p:sp>
      <p:pic>
        <p:nvPicPr>
          <p:cNvPr id="1578" name="Google Shape;1578;g248d9d2fd69_0_97"/>
          <p:cNvPicPr preferRelativeResize="0"/>
          <p:nvPr/>
        </p:nvPicPr>
        <p:blipFill rotWithShape="1">
          <a:blip r:embed="rId3">
            <a:alphaModFix/>
          </a:blip>
          <a:srcRect b="0" l="0" r="0" t="0"/>
          <a:stretch/>
        </p:blipFill>
        <p:spPr>
          <a:xfrm>
            <a:off x="5676894" y="1417638"/>
            <a:ext cx="1802385" cy="513556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8"/>
          <p:cNvSpPr txBox="1"/>
          <p:nvPr/>
        </p:nvSpPr>
        <p:spPr>
          <a:xfrm flipH="1">
            <a:off x="130600" y="2294888"/>
            <a:ext cx="654000" cy="565500"/>
          </a:xfrm>
          <a:prstGeom prst="rect">
            <a:avLst/>
          </a:prstGeom>
          <a:noFill/>
          <a:ln>
            <a:noFill/>
          </a:ln>
        </p:spPr>
        <p:txBody>
          <a:bodyPr anchorCtr="0" anchor="t" bIns="0" lIns="0" spcFirstLastPara="1" rIns="0" wrap="square" tIns="11125">
            <a:spAutoFit/>
          </a:bodyPr>
          <a:lstStyle/>
          <a:p>
            <a:pPr indent="0" lvl="0" marL="11135" marR="0" rtl="0" algn="l">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Arial"/>
                <a:ea typeface="Arial"/>
                <a:cs typeface="Arial"/>
                <a:sym typeface="Arial"/>
              </a:rPr>
              <a:t>Year </a:t>
            </a:r>
            <a:endParaRPr b="1" i="0" sz="1800" u="none" cap="none" strike="noStrike">
              <a:solidFill>
                <a:srgbClr val="FFFFFF"/>
              </a:solidFill>
              <a:latin typeface="Arial"/>
              <a:ea typeface="Arial"/>
              <a:cs typeface="Arial"/>
              <a:sym typeface="Arial"/>
            </a:endParaRPr>
          </a:p>
          <a:p>
            <a:pPr indent="0" lvl="0" marL="11135" marR="0" rtl="0" algn="l">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Arial"/>
                <a:ea typeface="Arial"/>
                <a:cs typeface="Arial"/>
                <a:sym typeface="Arial"/>
              </a:rPr>
              <a:t>4</a:t>
            </a:r>
            <a:endParaRPr b="0" i="0" sz="1800" u="none" cap="none" strike="noStrike">
              <a:solidFill>
                <a:schemeClr val="dk1"/>
              </a:solidFill>
              <a:latin typeface="Arial"/>
              <a:ea typeface="Arial"/>
              <a:cs typeface="Arial"/>
              <a:sym typeface="Arial"/>
            </a:endParaRPr>
          </a:p>
        </p:txBody>
      </p:sp>
      <p:sp>
        <p:nvSpPr>
          <p:cNvPr id="229" name="Google Shape;229;p8"/>
          <p:cNvSpPr txBox="1"/>
          <p:nvPr/>
        </p:nvSpPr>
        <p:spPr>
          <a:xfrm>
            <a:off x="3143091" y="1078005"/>
            <a:ext cx="309506" cy="149743"/>
          </a:xfrm>
          <a:prstGeom prst="rect">
            <a:avLst/>
          </a:prstGeom>
          <a:noFill/>
          <a:ln>
            <a:noFill/>
          </a:ln>
        </p:spPr>
        <p:txBody>
          <a:bodyPr anchorCtr="0" anchor="t" bIns="0" lIns="0" spcFirstLastPara="1" rIns="0" wrap="square" tIns="11125">
            <a:spAutoFit/>
          </a:bodyPr>
          <a:lstStyle/>
          <a:p>
            <a:pPr indent="0" lvl="0" marL="11135" marR="0" rtl="0" algn="l">
              <a:lnSpc>
                <a:spcPct val="100000"/>
              </a:lnSpc>
              <a:spcBef>
                <a:spcPts val="0"/>
              </a:spcBef>
              <a:spcAft>
                <a:spcPts val="0"/>
              </a:spcAft>
              <a:buClr>
                <a:srgbClr val="000000"/>
              </a:buClr>
              <a:buSzPts val="900"/>
              <a:buFont typeface="Arial"/>
              <a:buNone/>
            </a:pPr>
            <a:r>
              <a:rPr b="1" i="0" lang="en-GB" sz="900" u="none" cap="none" strike="noStrike">
                <a:solidFill>
                  <a:srgbClr val="FFFFFF"/>
                </a:solidFill>
                <a:latin typeface="Calibri"/>
                <a:ea typeface="Calibri"/>
                <a:cs typeface="Calibri"/>
                <a:sym typeface="Calibri"/>
              </a:rPr>
              <a:t>Year 2</a:t>
            </a:r>
            <a:endParaRPr b="0" i="0" sz="900" u="none" cap="none" strike="noStrike">
              <a:solidFill>
                <a:schemeClr val="dk1"/>
              </a:solidFill>
              <a:latin typeface="Calibri"/>
              <a:ea typeface="Calibri"/>
              <a:cs typeface="Calibri"/>
              <a:sym typeface="Calibri"/>
            </a:endParaRPr>
          </a:p>
        </p:txBody>
      </p:sp>
      <p:sp>
        <p:nvSpPr>
          <p:cNvPr id="230" name="Google Shape;230;p8"/>
          <p:cNvSpPr txBox="1"/>
          <p:nvPr/>
        </p:nvSpPr>
        <p:spPr>
          <a:xfrm>
            <a:off x="4079551" y="1078489"/>
            <a:ext cx="309506" cy="149743"/>
          </a:xfrm>
          <a:prstGeom prst="rect">
            <a:avLst/>
          </a:prstGeom>
          <a:noFill/>
          <a:ln>
            <a:noFill/>
          </a:ln>
        </p:spPr>
        <p:txBody>
          <a:bodyPr anchorCtr="0" anchor="t" bIns="0" lIns="0" spcFirstLastPara="1" rIns="0" wrap="square" tIns="11125">
            <a:spAutoFit/>
          </a:bodyPr>
          <a:lstStyle/>
          <a:p>
            <a:pPr indent="0" lvl="0" marL="11135" marR="0" rtl="0" algn="l">
              <a:lnSpc>
                <a:spcPct val="100000"/>
              </a:lnSpc>
              <a:spcBef>
                <a:spcPts val="0"/>
              </a:spcBef>
              <a:spcAft>
                <a:spcPts val="0"/>
              </a:spcAft>
              <a:buClr>
                <a:srgbClr val="000000"/>
              </a:buClr>
              <a:buSzPts val="900"/>
              <a:buFont typeface="Arial"/>
              <a:buNone/>
            </a:pPr>
            <a:r>
              <a:rPr b="1" i="0" lang="en-GB" sz="900" u="none" cap="none" strike="noStrike">
                <a:solidFill>
                  <a:srgbClr val="FFFFFF"/>
                </a:solidFill>
                <a:latin typeface="Calibri"/>
                <a:ea typeface="Calibri"/>
                <a:cs typeface="Calibri"/>
                <a:sym typeface="Calibri"/>
              </a:rPr>
              <a:t>Year 3</a:t>
            </a:r>
            <a:endParaRPr b="0" i="0" sz="900" u="none" cap="none" strike="noStrike">
              <a:solidFill>
                <a:schemeClr val="dk1"/>
              </a:solidFill>
              <a:latin typeface="Calibri"/>
              <a:ea typeface="Calibri"/>
              <a:cs typeface="Calibri"/>
              <a:sym typeface="Calibri"/>
            </a:endParaRPr>
          </a:p>
        </p:txBody>
      </p:sp>
      <p:sp>
        <p:nvSpPr>
          <p:cNvPr id="231" name="Google Shape;231;p8"/>
          <p:cNvSpPr txBox="1"/>
          <p:nvPr/>
        </p:nvSpPr>
        <p:spPr>
          <a:xfrm>
            <a:off x="5034756" y="1078489"/>
            <a:ext cx="309506" cy="149743"/>
          </a:xfrm>
          <a:prstGeom prst="rect">
            <a:avLst/>
          </a:prstGeom>
          <a:noFill/>
          <a:ln>
            <a:noFill/>
          </a:ln>
        </p:spPr>
        <p:txBody>
          <a:bodyPr anchorCtr="0" anchor="t" bIns="0" lIns="0" spcFirstLastPara="1" rIns="0" wrap="square" tIns="11125">
            <a:spAutoFit/>
          </a:bodyPr>
          <a:lstStyle/>
          <a:p>
            <a:pPr indent="0" lvl="0" marL="11135" marR="0" rtl="0" algn="l">
              <a:lnSpc>
                <a:spcPct val="100000"/>
              </a:lnSpc>
              <a:spcBef>
                <a:spcPts val="0"/>
              </a:spcBef>
              <a:spcAft>
                <a:spcPts val="0"/>
              </a:spcAft>
              <a:buClr>
                <a:srgbClr val="000000"/>
              </a:buClr>
              <a:buSzPts val="900"/>
              <a:buFont typeface="Arial"/>
              <a:buNone/>
            </a:pPr>
            <a:r>
              <a:rPr b="1" i="0" lang="en-GB" sz="900" u="none" cap="none" strike="noStrike">
                <a:solidFill>
                  <a:srgbClr val="FFFFFF"/>
                </a:solidFill>
                <a:latin typeface="Calibri"/>
                <a:ea typeface="Calibri"/>
                <a:cs typeface="Calibri"/>
                <a:sym typeface="Calibri"/>
              </a:rPr>
              <a:t>Year 4</a:t>
            </a:r>
            <a:endParaRPr b="0" i="0" sz="900" u="none" cap="none" strike="noStrike">
              <a:solidFill>
                <a:schemeClr val="dk1"/>
              </a:solidFill>
              <a:latin typeface="Calibri"/>
              <a:ea typeface="Calibri"/>
              <a:cs typeface="Calibri"/>
              <a:sym typeface="Calibri"/>
            </a:endParaRPr>
          </a:p>
        </p:txBody>
      </p:sp>
      <p:sp>
        <p:nvSpPr>
          <p:cNvPr id="232" name="Google Shape;232;p8"/>
          <p:cNvSpPr txBox="1"/>
          <p:nvPr/>
        </p:nvSpPr>
        <p:spPr>
          <a:xfrm>
            <a:off x="5989960" y="1078489"/>
            <a:ext cx="309506" cy="149743"/>
          </a:xfrm>
          <a:prstGeom prst="rect">
            <a:avLst/>
          </a:prstGeom>
          <a:noFill/>
          <a:ln>
            <a:noFill/>
          </a:ln>
        </p:spPr>
        <p:txBody>
          <a:bodyPr anchorCtr="0" anchor="t" bIns="0" lIns="0" spcFirstLastPara="1" rIns="0" wrap="square" tIns="11125">
            <a:spAutoFit/>
          </a:bodyPr>
          <a:lstStyle/>
          <a:p>
            <a:pPr indent="0" lvl="0" marL="11135" marR="0" rtl="0" algn="l">
              <a:lnSpc>
                <a:spcPct val="100000"/>
              </a:lnSpc>
              <a:spcBef>
                <a:spcPts val="0"/>
              </a:spcBef>
              <a:spcAft>
                <a:spcPts val="0"/>
              </a:spcAft>
              <a:buClr>
                <a:srgbClr val="000000"/>
              </a:buClr>
              <a:buSzPts val="900"/>
              <a:buFont typeface="Arial"/>
              <a:buNone/>
            </a:pPr>
            <a:r>
              <a:rPr b="1" i="0" lang="en-GB" sz="900" u="none" cap="none" strike="noStrike">
                <a:solidFill>
                  <a:srgbClr val="FFFFFF"/>
                </a:solidFill>
                <a:latin typeface="Calibri"/>
                <a:ea typeface="Calibri"/>
                <a:cs typeface="Calibri"/>
                <a:sym typeface="Calibri"/>
              </a:rPr>
              <a:t>Year 5</a:t>
            </a:r>
            <a:endParaRPr b="0" i="0" sz="900" u="none" cap="none" strike="noStrike">
              <a:solidFill>
                <a:schemeClr val="dk1"/>
              </a:solidFill>
              <a:latin typeface="Calibri"/>
              <a:ea typeface="Calibri"/>
              <a:cs typeface="Calibri"/>
              <a:sym typeface="Calibri"/>
            </a:endParaRPr>
          </a:p>
        </p:txBody>
      </p:sp>
      <p:sp>
        <p:nvSpPr>
          <p:cNvPr id="233" name="Google Shape;233;p8"/>
          <p:cNvSpPr txBox="1"/>
          <p:nvPr/>
        </p:nvSpPr>
        <p:spPr>
          <a:xfrm>
            <a:off x="6948138" y="1078489"/>
            <a:ext cx="309506" cy="149743"/>
          </a:xfrm>
          <a:prstGeom prst="rect">
            <a:avLst/>
          </a:prstGeom>
          <a:noFill/>
          <a:ln>
            <a:noFill/>
          </a:ln>
        </p:spPr>
        <p:txBody>
          <a:bodyPr anchorCtr="0" anchor="t" bIns="0" lIns="0" spcFirstLastPara="1" rIns="0" wrap="square" tIns="11125">
            <a:spAutoFit/>
          </a:bodyPr>
          <a:lstStyle/>
          <a:p>
            <a:pPr indent="0" lvl="0" marL="11135" marR="0" rtl="0" algn="l">
              <a:lnSpc>
                <a:spcPct val="100000"/>
              </a:lnSpc>
              <a:spcBef>
                <a:spcPts val="0"/>
              </a:spcBef>
              <a:spcAft>
                <a:spcPts val="0"/>
              </a:spcAft>
              <a:buClr>
                <a:srgbClr val="000000"/>
              </a:buClr>
              <a:buSzPts val="900"/>
              <a:buFont typeface="Arial"/>
              <a:buNone/>
            </a:pPr>
            <a:r>
              <a:rPr b="1" i="0" lang="en-GB" sz="900" u="none" cap="none" strike="noStrike">
                <a:solidFill>
                  <a:srgbClr val="FFFFFF"/>
                </a:solidFill>
                <a:latin typeface="Calibri"/>
                <a:ea typeface="Calibri"/>
                <a:cs typeface="Calibri"/>
                <a:sym typeface="Calibri"/>
              </a:rPr>
              <a:t>Year 6</a:t>
            </a:r>
            <a:endParaRPr b="0" i="0" sz="900" u="none" cap="none" strike="noStrike">
              <a:solidFill>
                <a:schemeClr val="dk1"/>
              </a:solidFill>
              <a:latin typeface="Calibri"/>
              <a:ea typeface="Calibri"/>
              <a:cs typeface="Calibri"/>
              <a:sym typeface="Calibri"/>
            </a:endParaRPr>
          </a:p>
        </p:txBody>
      </p:sp>
      <p:sp>
        <p:nvSpPr>
          <p:cNvPr id="234" name="Google Shape;234;p8"/>
          <p:cNvSpPr/>
          <p:nvPr/>
        </p:nvSpPr>
        <p:spPr>
          <a:xfrm>
            <a:off x="36556" y="51983"/>
            <a:ext cx="803069" cy="608515"/>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5" name="Google Shape;235;p8"/>
          <p:cNvSpPr txBox="1"/>
          <p:nvPr/>
        </p:nvSpPr>
        <p:spPr>
          <a:xfrm>
            <a:off x="1254339" y="1077973"/>
            <a:ext cx="242718" cy="149743"/>
          </a:xfrm>
          <a:prstGeom prst="rect">
            <a:avLst/>
          </a:prstGeom>
          <a:noFill/>
          <a:ln>
            <a:noFill/>
          </a:ln>
        </p:spPr>
        <p:txBody>
          <a:bodyPr anchorCtr="0" anchor="t" bIns="0" lIns="0" spcFirstLastPara="1" rIns="0" wrap="square" tIns="11125">
            <a:spAutoFit/>
          </a:bodyPr>
          <a:lstStyle/>
          <a:p>
            <a:pPr indent="0" lvl="0" marL="11135" marR="0" rtl="0" algn="l">
              <a:lnSpc>
                <a:spcPct val="100000"/>
              </a:lnSpc>
              <a:spcBef>
                <a:spcPts val="0"/>
              </a:spcBef>
              <a:spcAft>
                <a:spcPts val="0"/>
              </a:spcAft>
              <a:buClr>
                <a:srgbClr val="000000"/>
              </a:buClr>
              <a:buSzPts val="900"/>
              <a:buFont typeface="Arial"/>
              <a:buNone/>
            </a:pPr>
            <a:r>
              <a:rPr b="1" i="0" lang="en-GB" sz="900" u="none" cap="none" strike="noStrike">
                <a:solidFill>
                  <a:srgbClr val="FFFFFF"/>
                </a:solidFill>
                <a:latin typeface="Calibri"/>
                <a:ea typeface="Calibri"/>
                <a:cs typeface="Calibri"/>
                <a:sym typeface="Calibri"/>
              </a:rPr>
              <a:t>EYFS</a:t>
            </a:r>
            <a:endParaRPr b="0" i="0" sz="900" u="none" cap="none" strike="noStrike">
              <a:solidFill>
                <a:schemeClr val="dk1"/>
              </a:solidFill>
              <a:latin typeface="Calibri"/>
              <a:ea typeface="Calibri"/>
              <a:cs typeface="Calibri"/>
              <a:sym typeface="Calibri"/>
            </a:endParaRPr>
          </a:p>
        </p:txBody>
      </p:sp>
      <p:sp>
        <p:nvSpPr>
          <p:cNvPr id="236" name="Google Shape;236;p8"/>
          <p:cNvSpPr txBox="1"/>
          <p:nvPr/>
        </p:nvSpPr>
        <p:spPr>
          <a:xfrm flipH="1">
            <a:off x="130598" y="723526"/>
            <a:ext cx="654000" cy="565500"/>
          </a:xfrm>
          <a:prstGeom prst="rect">
            <a:avLst/>
          </a:prstGeom>
          <a:noFill/>
          <a:ln>
            <a:noFill/>
          </a:ln>
        </p:spPr>
        <p:txBody>
          <a:bodyPr anchorCtr="0" anchor="t" bIns="0" lIns="0" spcFirstLastPara="1" rIns="0" wrap="square" tIns="11125">
            <a:spAutoFit/>
          </a:bodyPr>
          <a:lstStyle/>
          <a:p>
            <a:pPr indent="0" lvl="0" marL="11135" marR="0" rtl="0" algn="l">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Arial"/>
                <a:ea typeface="Arial"/>
                <a:cs typeface="Arial"/>
                <a:sym typeface="Arial"/>
              </a:rPr>
              <a:t>Year 3</a:t>
            </a:r>
            <a:endParaRPr b="0" i="0" sz="1800" u="none" cap="none" strike="noStrike">
              <a:solidFill>
                <a:schemeClr val="dk1"/>
              </a:solidFill>
              <a:latin typeface="Arial"/>
              <a:ea typeface="Arial"/>
              <a:cs typeface="Arial"/>
              <a:sym typeface="Arial"/>
            </a:endParaRPr>
          </a:p>
        </p:txBody>
      </p:sp>
      <p:sp>
        <p:nvSpPr>
          <p:cNvPr id="237" name="Google Shape;237;p8"/>
          <p:cNvSpPr txBox="1"/>
          <p:nvPr/>
        </p:nvSpPr>
        <p:spPr>
          <a:xfrm flipH="1">
            <a:off x="130529" y="6323345"/>
            <a:ext cx="654115" cy="288243"/>
          </a:xfrm>
          <a:prstGeom prst="rect">
            <a:avLst/>
          </a:prstGeom>
          <a:noFill/>
          <a:ln>
            <a:noFill/>
          </a:ln>
        </p:spPr>
        <p:txBody>
          <a:bodyPr anchorCtr="0" anchor="t" bIns="0" lIns="0" spcFirstLastPara="1" rIns="0" wrap="square" tIns="11125">
            <a:spAutoFit/>
          </a:bodyPr>
          <a:lstStyle/>
          <a:p>
            <a:pPr indent="0" lvl="0" marL="11135" marR="0" rtl="0" algn="l">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Arial"/>
                <a:ea typeface="Arial"/>
                <a:cs typeface="Arial"/>
                <a:sym typeface="Arial"/>
              </a:rPr>
              <a:t>Year 6</a:t>
            </a:r>
            <a:endParaRPr b="0" i="0" sz="1800" u="none" cap="none" strike="noStrike">
              <a:solidFill>
                <a:schemeClr val="dk1"/>
              </a:solidFill>
              <a:latin typeface="Arial"/>
              <a:ea typeface="Arial"/>
              <a:cs typeface="Arial"/>
              <a:sym typeface="Arial"/>
            </a:endParaRPr>
          </a:p>
        </p:txBody>
      </p:sp>
      <p:sp>
        <p:nvSpPr>
          <p:cNvPr id="238" name="Google Shape;238;p8"/>
          <p:cNvSpPr txBox="1"/>
          <p:nvPr/>
        </p:nvSpPr>
        <p:spPr>
          <a:xfrm flipH="1">
            <a:off x="36543" y="5203972"/>
            <a:ext cx="654000" cy="565500"/>
          </a:xfrm>
          <a:prstGeom prst="rect">
            <a:avLst/>
          </a:prstGeom>
          <a:noFill/>
          <a:ln>
            <a:noFill/>
          </a:ln>
        </p:spPr>
        <p:txBody>
          <a:bodyPr anchorCtr="0" anchor="t" bIns="0" lIns="0" spcFirstLastPara="1" rIns="0" wrap="square" tIns="11125">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Arial"/>
                <a:ea typeface="Arial"/>
                <a:cs typeface="Arial"/>
                <a:sym typeface="Arial"/>
              </a:rPr>
              <a:t>Year 6</a:t>
            </a:r>
            <a:endParaRPr b="0" i="0" sz="1800" u="none" cap="none" strike="noStrike">
              <a:solidFill>
                <a:schemeClr val="dk1"/>
              </a:solidFill>
              <a:latin typeface="Arial"/>
              <a:ea typeface="Arial"/>
              <a:cs typeface="Arial"/>
              <a:sym typeface="Arial"/>
            </a:endParaRPr>
          </a:p>
        </p:txBody>
      </p:sp>
      <p:sp>
        <p:nvSpPr>
          <p:cNvPr id="239" name="Google Shape;239;p8"/>
          <p:cNvSpPr txBox="1"/>
          <p:nvPr/>
        </p:nvSpPr>
        <p:spPr>
          <a:xfrm flipH="1">
            <a:off x="70266" y="4715367"/>
            <a:ext cx="654115" cy="288243"/>
          </a:xfrm>
          <a:prstGeom prst="rect">
            <a:avLst/>
          </a:prstGeom>
          <a:noFill/>
          <a:ln>
            <a:noFill/>
          </a:ln>
        </p:spPr>
        <p:txBody>
          <a:bodyPr anchorCtr="0" anchor="t" bIns="0" lIns="0" spcFirstLastPara="1" rIns="0" wrap="square" tIns="11125">
            <a:spAutoFit/>
          </a:bodyPr>
          <a:lstStyle/>
          <a:p>
            <a:pPr indent="0" lvl="0" marL="11135" marR="0" rtl="0" algn="l">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Arial"/>
                <a:ea typeface="Arial"/>
                <a:cs typeface="Arial"/>
                <a:sym typeface="Arial"/>
              </a:rPr>
              <a:t>Ye </a:t>
            </a:r>
            <a:endParaRPr b="0" i="0" sz="1800" u="none" cap="none" strike="noStrike">
              <a:solidFill>
                <a:schemeClr val="dk1"/>
              </a:solidFill>
              <a:latin typeface="Arial"/>
              <a:ea typeface="Arial"/>
              <a:cs typeface="Arial"/>
              <a:sym typeface="Arial"/>
            </a:endParaRPr>
          </a:p>
        </p:txBody>
      </p:sp>
      <p:graphicFrame>
        <p:nvGraphicFramePr>
          <p:cNvPr id="240" name="Google Shape;240;p8"/>
          <p:cNvGraphicFramePr/>
          <p:nvPr/>
        </p:nvGraphicFramePr>
        <p:xfrm>
          <a:off x="902929" y="109604"/>
          <a:ext cx="3000000" cy="3000000"/>
        </p:xfrm>
        <a:graphic>
          <a:graphicData uri="http://schemas.openxmlformats.org/drawingml/2006/table">
            <a:tbl>
              <a:tblPr>
                <a:noFill/>
                <a:tableStyleId>{3010141B-11AB-44BC-A88E-FCD61BF980EF}</a:tableStyleId>
              </a:tblPr>
              <a:tblGrid>
                <a:gridCol w="1341050"/>
                <a:gridCol w="1341050"/>
                <a:gridCol w="1341050"/>
                <a:gridCol w="1341050"/>
                <a:gridCol w="1341050"/>
                <a:gridCol w="1341050"/>
              </a:tblGrid>
              <a:tr h="295175">
                <a:tc>
                  <a:txBody>
                    <a:bodyPr/>
                    <a:lstStyle/>
                    <a:p>
                      <a:pPr indent="0" lvl="0" marL="0" marR="0" rtl="0" algn="ctr">
                        <a:lnSpc>
                          <a:spcPct val="119000"/>
                        </a:lnSpc>
                        <a:spcBef>
                          <a:spcPts val="0"/>
                        </a:spcBef>
                        <a:spcAft>
                          <a:spcPts val="0"/>
                        </a:spcAft>
                        <a:buClr>
                          <a:srgbClr val="000000"/>
                        </a:buClr>
                        <a:buSzPts val="1400"/>
                        <a:buFont typeface="Arial"/>
                        <a:buNone/>
                      </a:pPr>
                      <a:r>
                        <a:rPr lang="en-GB" sz="1400" u="none" cap="none" strike="noStrike">
                          <a:solidFill>
                            <a:srgbClr val="000000"/>
                          </a:solidFill>
                          <a:latin typeface="Arial"/>
                          <a:ea typeface="Arial"/>
                          <a:cs typeface="Arial"/>
                          <a:sym typeface="Arial"/>
                        </a:rPr>
                        <a:t>Aut 1</a:t>
                      </a:r>
                      <a:endParaRPr sz="600" u="none" cap="none" strike="noStrike">
                        <a:solidFill>
                          <a:srgbClr val="000000"/>
                        </a:solidFill>
                        <a:latin typeface="Calibri"/>
                        <a:ea typeface="Calibri"/>
                        <a:cs typeface="Calibri"/>
                        <a:sym typeface="Calibri"/>
                      </a:endParaRPr>
                    </a:p>
                  </a:txBody>
                  <a:tcPr marT="24150" marB="24150" marR="22750" marL="22750">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tcPr>
                </a:tc>
                <a:tc>
                  <a:txBody>
                    <a:bodyPr/>
                    <a:lstStyle/>
                    <a:p>
                      <a:pPr indent="0" lvl="0" marL="0" marR="0" rtl="0" algn="ctr">
                        <a:lnSpc>
                          <a:spcPct val="119000"/>
                        </a:lnSpc>
                        <a:spcBef>
                          <a:spcPts val="0"/>
                        </a:spcBef>
                        <a:spcAft>
                          <a:spcPts val="0"/>
                        </a:spcAft>
                        <a:buClr>
                          <a:srgbClr val="000000"/>
                        </a:buClr>
                        <a:buSzPts val="1400"/>
                        <a:buFont typeface="Arial"/>
                        <a:buNone/>
                      </a:pPr>
                      <a:r>
                        <a:rPr lang="en-GB" sz="1400" u="none" cap="none" strike="noStrike">
                          <a:solidFill>
                            <a:srgbClr val="000000"/>
                          </a:solidFill>
                          <a:latin typeface="Arial"/>
                          <a:ea typeface="Arial"/>
                          <a:cs typeface="Arial"/>
                          <a:sym typeface="Arial"/>
                        </a:rPr>
                        <a:t>Aut 2</a:t>
                      </a:r>
                      <a:endParaRPr sz="600" u="none" cap="none" strike="noStrike">
                        <a:solidFill>
                          <a:srgbClr val="000000"/>
                        </a:solidFill>
                        <a:latin typeface="Calibri"/>
                        <a:ea typeface="Calibri"/>
                        <a:cs typeface="Calibri"/>
                        <a:sym typeface="Calibri"/>
                      </a:endParaRPr>
                    </a:p>
                  </a:txBody>
                  <a:tcPr marT="24150" marB="24150" marR="22750" marL="22750">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tcPr>
                </a:tc>
                <a:tc>
                  <a:txBody>
                    <a:bodyPr/>
                    <a:lstStyle/>
                    <a:p>
                      <a:pPr indent="0" lvl="0" marL="0" marR="0" rtl="0" algn="ctr">
                        <a:lnSpc>
                          <a:spcPct val="119000"/>
                        </a:lnSpc>
                        <a:spcBef>
                          <a:spcPts val="0"/>
                        </a:spcBef>
                        <a:spcAft>
                          <a:spcPts val="0"/>
                        </a:spcAft>
                        <a:buClr>
                          <a:srgbClr val="000000"/>
                        </a:buClr>
                        <a:buSzPts val="1400"/>
                        <a:buFont typeface="Arial"/>
                        <a:buNone/>
                      </a:pPr>
                      <a:r>
                        <a:rPr lang="en-GB" sz="1400" u="none" cap="none" strike="noStrike">
                          <a:solidFill>
                            <a:srgbClr val="000000"/>
                          </a:solidFill>
                          <a:latin typeface="Arial"/>
                          <a:ea typeface="Arial"/>
                          <a:cs typeface="Arial"/>
                          <a:sym typeface="Arial"/>
                        </a:rPr>
                        <a:t>Spr 1</a:t>
                      </a:r>
                      <a:endParaRPr sz="600" u="none" cap="none" strike="noStrike">
                        <a:solidFill>
                          <a:srgbClr val="000000"/>
                        </a:solidFill>
                        <a:latin typeface="Calibri"/>
                        <a:ea typeface="Calibri"/>
                        <a:cs typeface="Calibri"/>
                        <a:sym typeface="Calibri"/>
                      </a:endParaRPr>
                    </a:p>
                  </a:txBody>
                  <a:tcPr marT="24150" marB="24150" marR="22750" marL="22750">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tcPr>
                </a:tc>
                <a:tc>
                  <a:txBody>
                    <a:bodyPr/>
                    <a:lstStyle/>
                    <a:p>
                      <a:pPr indent="0" lvl="0" marL="0" marR="0" rtl="0" algn="ctr">
                        <a:lnSpc>
                          <a:spcPct val="119000"/>
                        </a:lnSpc>
                        <a:spcBef>
                          <a:spcPts val="0"/>
                        </a:spcBef>
                        <a:spcAft>
                          <a:spcPts val="0"/>
                        </a:spcAft>
                        <a:buClr>
                          <a:srgbClr val="000000"/>
                        </a:buClr>
                        <a:buSzPts val="1400"/>
                        <a:buFont typeface="Arial"/>
                        <a:buNone/>
                      </a:pPr>
                      <a:r>
                        <a:rPr lang="en-GB" sz="1400" u="none" cap="none" strike="noStrike">
                          <a:solidFill>
                            <a:srgbClr val="000000"/>
                          </a:solidFill>
                          <a:latin typeface="Arial"/>
                          <a:ea typeface="Arial"/>
                          <a:cs typeface="Arial"/>
                          <a:sym typeface="Arial"/>
                        </a:rPr>
                        <a:t>Spr 2</a:t>
                      </a:r>
                      <a:endParaRPr sz="600" u="none" cap="none" strike="noStrike">
                        <a:solidFill>
                          <a:srgbClr val="000000"/>
                        </a:solidFill>
                        <a:latin typeface="Calibri"/>
                        <a:ea typeface="Calibri"/>
                        <a:cs typeface="Calibri"/>
                        <a:sym typeface="Calibri"/>
                      </a:endParaRPr>
                    </a:p>
                  </a:txBody>
                  <a:tcPr marT="24150" marB="24150" marR="22750" marL="22750">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tcPr>
                </a:tc>
                <a:tc>
                  <a:txBody>
                    <a:bodyPr/>
                    <a:lstStyle/>
                    <a:p>
                      <a:pPr indent="0" lvl="0" marL="0" marR="0" rtl="0" algn="ctr">
                        <a:lnSpc>
                          <a:spcPct val="119000"/>
                        </a:lnSpc>
                        <a:spcBef>
                          <a:spcPts val="0"/>
                        </a:spcBef>
                        <a:spcAft>
                          <a:spcPts val="0"/>
                        </a:spcAft>
                        <a:buClr>
                          <a:srgbClr val="000000"/>
                        </a:buClr>
                        <a:buSzPts val="1400"/>
                        <a:buFont typeface="Arial"/>
                        <a:buNone/>
                      </a:pPr>
                      <a:r>
                        <a:rPr lang="en-GB" sz="1400" u="none" cap="none" strike="noStrike">
                          <a:solidFill>
                            <a:srgbClr val="000000"/>
                          </a:solidFill>
                          <a:latin typeface="Arial"/>
                          <a:ea typeface="Arial"/>
                          <a:cs typeface="Arial"/>
                          <a:sym typeface="Arial"/>
                        </a:rPr>
                        <a:t>Summ 1</a:t>
                      </a:r>
                      <a:endParaRPr sz="600" u="none" cap="none" strike="noStrike">
                        <a:solidFill>
                          <a:srgbClr val="000000"/>
                        </a:solidFill>
                        <a:latin typeface="Calibri"/>
                        <a:ea typeface="Calibri"/>
                        <a:cs typeface="Calibri"/>
                        <a:sym typeface="Calibri"/>
                      </a:endParaRPr>
                    </a:p>
                  </a:txBody>
                  <a:tcPr marT="24150" marB="24150" marR="22750" marL="22750">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tcPr>
                </a:tc>
                <a:tc>
                  <a:txBody>
                    <a:bodyPr/>
                    <a:lstStyle/>
                    <a:p>
                      <a:pPr indent="0" lvl="0" marL="0" marR="0" rtl="0" algn="ctr">
                        <a:lnSpc>
                          <a:spcPct val="119000"/>
                        </a:lnSpc>
                        <a:spcBef>
                          <a:spcPts val="0"/>
                        </a:spcBef>
                        <a:spcAft>
                          <a:spcPts val="0"/>
                        </a:spcAft>
                        <a:buClr>
                          <a:srgbClr val="000000"/>
                        </a:buClr>
                        <a:buSzPts val="1400"/>
                        <a:buFont typeface="Arial"/>
                        <a:buNone/>
                      </a:pPr>
                      <a:r>
                        <a:rPr lang="en-GB" sz="1400" u="none" cap="none" strike="noStrike">
                          <a:solidFill>
                            <a:srgbClr val="000000"/>
                          </a:solidFill>
                          <a:latin typeface="Arial"/>
                          <a:ea typeface="Arial"/>
                          <a:cs typeface="Arial"/>
                          <a:sym typeface="Arial"/>
                        </a:rPr>
                        <a:t>Summ 2</a:t>
                      </a:r>
                      <a:endParaRPr sz="600" u="none" cap="none" strike="noStrike">
                        <a:solidFill>
                          <a:srgbClr val="000000"/>
                        </a:solidFill>
                        <a:latin typeface="Calibri"/>
                        <a:ea typeface="Calibri"/>
                        <a:cs typeface="Calibri"/>
                        <a:sym typeface="Calibri"/>
                      </a:endParaRPr>
                    </a:p>
                  </a:txBody>
                  <a:tcPr marT="24150" marB="24150" marR="22750" marL="22750">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tcPr>
                </a:tc>
              </a:tr>
              <a:tr h="1184250">
                <a:tc>
                  <a:txBody>
                    <a:bodyPr/>
                    <a:lstStyle/>
                    <a:p>
                      <a:pPr indent="0" lvl="0" marL="0" marR="0" rtl="0" algn="ctr">
                        <a:lnSpc>
                          <a:spcPct val="119000"/>
                        </a:lnSpc>
                        <a:spcBef>
                          <a:spcPts val="0"/>
                        </a:spcBef>
                        <a:spcAft>
                          <a:spcPts val="0"/>
                        </a:spcAft>
                        <a:buClr>
                          <a:srgbClr val="000000"/>
                        </a:buClr>
                        <a:buSzPts val="1100"/>
                        <a:buFont typeface="Calibri"/>
                        <a:buNone/>
                      </a:pPr>
                      <a:r>
                        <a:rPr b="1" lang="en-GB" sz="1000" u="none" cap="none" strike="noStrike"/>
                        <a:t>Structures</a:t>
                      </a:r>
                      <a:endParaRPr b="1" sz="1000" u="none" cap="none" strike="noStrike"/>
                    </a:p>
                    <a:p>
                      <a:pPr indent="0" lvl="0" marL="0" marR="0" rtl="0" algn="ctr">
                        <a:lnSpc>
                          <a:spcPct val="119000"/>
                        </a:lnSpc>
                        <a:spcBef>
                          <a:spcPts val="0"/>
                        </a:spcBef>
                        <a:spcAft>
                          <a:spcPts val="0"/>
                        </a:spcAft>
                        <a:buClr>
                          <a:srgbClr val="000000"/>
                        </a:buClr>
                        <a:buSzPts val="1100"/>
                        <a:buFont typeface="Calibri"/>
                        <a:buNone/>
                      </a:pPr>
                      <a:r>
                        <a:t/>
                      </a:r>
                      <a:endParaRPr b="1" sz="1000" u="none" cap="none" strike="noStrike"/>
                    </a:p>
                    <a:p>
                      <a:pPr indent="0" lvl="0" marL="0" marR="0" rtl="0" algn="ctr">
                        <a:lnSpc>
                          <a:spcPct val="119000"/>
                        </a:lnSpc>
                        <a:spcBef>
                          <a:spcPts val="0"/>
                        </a:spcBef>
                        <a:spcAft>
                          <a:spcPts val="0"/>
                        </a:spcAft>
                        <a:buClr>
                          <a:srgbClr val="000000"/>
                        </a:buClr>
                        <a:buSzPts val="1100"/>
                        <a:buFont typeface="Calibri"/>
                        <a:buNone/>
                      </a:pPr>
                      <a:r>
                        <a:rPr b="1" lang="en-GB" sz="1000" u="none" cap="none" strike="noStrike"/>
                        <a:t>Constructing a Castle</a:t>
                      </a:r>
                      <a:r>
                        <a:rPr b="1" lang="en-GB" sz="1000"/>
                        <a:t> or Product </a:t>
                      </a:r>
                      <a:r>
                        <a:rPr b="1" lang="en-GB" sz="1000"/>
                        <a:t>packaging</a:t>
                      </a:r>
                      <a:endParaRPr b="1" sz="1000" u="none" cap="none" strike="noStrike"/>
                    </a:p>
                    <a:p>
                      <a:pPr indent="0" lvl="0" marL="0" marR="0" rtl="0" algn="ctr">
                        <a:lnSpc>
                          <a:spcPct val="119000"/>
                        </a:lnSpc>
                        <a:spcBef>
                          <a:spcPts val="600"/>
                        </a:spcBef>
                        <a:spcAft>
                          <a:spcPts val="0"/>
                        </a:spcAft>
                        <a:buClr>
                          <a:srgbClr val="000000"/>
                        </a:buClr>
                        <a:buSzPts val="1100"/>
                        <a:buFont typeface="Arial"/>
                        <a:buNone/>
                      </a:pPr>
                      <a:r>
                        <a:t/>
                      </a:r>
                      <a:endParaRPr b="1" sz="1000" u="none" cap="none" strike="noStrike">
                        <a:solidFill>
                          <a:srgbClr val="000000"/>
                        </a:solidFill>
                      </a:endParaRPr>
                    </a:p>
                  </a:txBody>
                  <a:tcPr marT="33200" marB="33200" marR="31275" marL="31275">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FFFF00"/>
                    </a:solidFill>
                  </a:tcPr>
                </a:tc>
                <a:tc>
                  <a:txBody>
                    <a:bodyPr/>
                    <a:lstStyle/>
                    <a:p>
                      <a:pPr indent="0" lvl="0" marL="0" marR="0" rtl="0" algn="ctr">
                        <a:lnSpc>
                          <a:spcPct val="119000"/>
                        </a:lnSpc>
                        <a:spcBef>
                          <a:spcPts val="0"/>
                        </a:spcBef>
                        <a:spcAft>
                          <a:spcPts val="0"/>
                        </a:spcAft>
                        <a:buClr>
                          <a:schemeClr val="dk1"/>
                        </a:buClr>
                        <a:buSzPts val="1100"/>
                        <a:buFont typeface="Calibri"/>
                        <a:buNone/>
                      </a:pPr>
                      <a:r>
                        <a:rPr b="1" lang="en-GB" sz="1000" u="none" cap="none" strike="noStrike"/>
                        <a:t>Mechanisms</a:t>
                      </a:r>
                      <a:endParaRPr b="1" sz="1000" u="none" cap="none" strike="noStrike"/>
                    </a:p>
                    <a:p>
                      <a:pPr indent="0" lvl="0" marL="0" marR="0" rtl="0" algn="ctr">
                        <a:lnSpc>
                          <a:spcPct val="119000"/>
                        </a:lnSpc>
                        <a:spcBef>
                          <a:spcPts val="600"/>
                        </a:spcBef>
                        <a:spcAft>
                          <a:spcPts val="0"/>
                        </a:spcAft>
                        <a:buClr>
                          <a:schemeClr val="dk1"/>
                        </a:buClr>
                        <a:buSzPts val="1100"/>
                        <a:buFont typeface="Calibri"/>
                        <a:buNone/>
                      </a:pPr>
                      <a:r>
                        <a:t/>
                      </a:r>
                      <a:endParaRPr b="1" sz="1000" u="none" cap="none" strike="noStrike"/>
                    </a:p>
                    <a:p>
                      <a:pPr indent="0" lvl="0" marL="0" marR="0" rtl="0" algn="ctr">
                        <a:lnSpc>
                          <a:spcPct val="119000"/>
                        </a:lnSpc>
                        <a:spcBef>
                          <a:spcPts val="600"/>
                        </a:spcBef>
                        <a:spcAft>
                          <a:spcPts val="0"/>
                        </a:spcAft>
                        <a:buClr>
                          <a:schemeClr val="dk1"/>
                        </a:buClr>
                        <a:buSzPts val="1100"/>
                        <a:buFont typeface="Calibri"/>
                        <a:buNone/>
                      </a:pPr>
                      <a:r>
                        <a:rPr b="1" lang="en-GB" sz="1000" u="none" cap="none" strike="noStrike"/>
                        <a:t>Pneumatic Toys OR </a:t>
                      </a:r>
                      <a:r>
                        <a:rPr b="1" i="1" lang="en-GB" sz="1000"/>
                        <a:t>Mechanical systems: Pneumatic toys</a:t>
                      </a:r>
                      <a:endParaRPr b="1" i="1" sz="1000" u="none" cap="none" strike="noStrike"/>
                    </a:p>
                    <a:p>
                      <a:pPr indent="0" lvl="0" marL="0" marR="0" rtl="0" algn="ctr">
                        <a:lnSpc>
                          <a:spcPct val="119000"/>
                        </a:lnSpc>
                        <a:spcBef>
                          <a:spcPts val="600"/>
                        </a:spcBef>
                        <a:spcAft>
                          <a:spcPts val="0"/>
                        </a:spcAft>
                        <a:buClr>
                          <a:schemeClr val="dk1"/>
                        </a:buClr>
                        <a:buSzPts val="1100"/>
                        <a:buFont typeface="Calibri"/>
                        <a:buNone/>
                      </a:pPr>
                      <a:r>
                        <a:t/>
                      </a:r>
                      <a:endParaRPr b="1" sz="1000" u="none" cap="none" strike="noStrike">
                        <a:solidFill>
                          <a:srgbClr val="000000"/>
                        </a:solidFill>
                      </a:endParaRPr>
                    </a:p>
                  </a:txBody>
                  <a:tcPr marT="33200" marB="33200" marR="31275" marL="31275">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00B050"/>
                    </a:solidFill>
                  </a:tcPr>
                </a:tc>
                <a:tc>
                  <a:txBody>
                    <a:bodyPr/>
                    <a:lstStyle/>
                    <a:p>
                      <a:pPr indent="0" lvl="0" marL="0" marR="0" rtl="0" algn="ctr">
                        <a:lnSpc>
                          <a:spcPct val="119000"/>
                        </a:lnSpc>
                        <a:spcBef>
                          <a:spcPts val="0"/>
                        </a:spcBef>
                        <a:spcAft>
                          <a:spcPts val="0"/>
                        </a:spcAft>
                        <a:buClr>
                          <a:schemeClr val="dk1"/>
                        </a:buClr>
                        <a:buSzPts val="1100"/>
                        <a:buFont typeface="Calibri"/>
                        <a:buNone/>
                      </a:pPr>
                      <a:r>
                        <a:rPr b="1" lang="en-GB" sz="1000" u="none" cap="none" strike="noStrike"/>
                        <a:t>Electrical Systems</a:t>
                      </a:r>
                      <a:endParaRPr b="1" sz="1000" u="none" cap="none" strike="noStrike"/>
                    </a:p>
                    <a:p>
                      <a:pPr indent="0" lvl="0" marL="0" marR="0" rtl="0" algn="ctr">
                        <a:lnSpc>
                          <a:spcPct val="119000"/>
                        </a:lnSpc>
                        <a:spcBef>
                          <a:spcPts val="0"/>
                        </a:spcBef>
                        <a:spcAft>
                          <a:spcPts val="0"/>
                        </a:spcAft>
                        <a:buClr>
                          <a:schemeClr val="dk1"/>
                        </a:buClr>
                        <a:buSzPts val="1100"/>
                        <a:buFont typeface="Calibri"/>
                        <a:buNone/>
                      </a:pPr>
                      <a:r>
                        <a:t/>
                      </a:r>
                      <a:endParaRPr b="1" sz="1000" u="none" cap="none" strike="noStrike"/>
                    </a:p>
                    <a:p>
                      <a:pPr indent="0" lvl="0" marL="0" marR="0" rtl="0" algn="ctr">
                        <a:lnSpc>
                          <a:spcPct val="119000"/>
                        </a:lnSpc>
                        <a:spcBef>
                          <a:spcPts val="0"/>
                        </a:spcBef>
                        <a:spcAft>
                          <a:spcPts val="0"/>
                        </a:spcAft>
                        <a:buClr>
                          <a:schemeClr val="dk1"/>
                        </a:buClr>
                        <a:buSzPts val="1100"/>
                        <a:buFont typeface="Calibri"/>
                        <a:buNone/>
                      </a:pPr>
                      <a:r>
                        <a:rPr b="1" lang="en-GB" sz="1000" u="none" cap="none" strike="noStrike"/>
                        <a:t>Electric Poster</a:t>
                      </a:r>
                      <a:endParaRPr b="1" sz="1000" u="none" cap="none" strike="noStrike"/>
                    </a:p>
                  </a:txBody>
                  <a:tcPr marT="33200" marB="33200" marR="31275" marL="31275">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00B0F0"/>
                    </a:solidFill>
                  </a:tcPr>
                </a:tc>
                <a:tc>
                  <a:txBody>
                    <a:bodyPr/>
                    <a:lstStyle/>
                    <a:p>
                      <a:pPr indent="0" lvl="0" marL="0" marR="0" rtl="0" algn="ctr">
                        <a:lnSpc>
                          <a:spcPct val="119000"/>
                        </a:lnSpc>
                        <a:spcBef>
                          <a:spcPts val="0"/>
                        </a:spcBef>
                        <a:spcAft>
                          <a:spcPts val="0"/>
                        </a:spcAft>
                        <a:buClr>
                          <a:srgbClr val="000000"/>
                        </a:buClr>
                        <a:buSzPts val="1100"/>
                        <a:buFont typeface="Calibri"/>
                        <a:buNone/>
                      </a:pPr>
                      <a:r>
                        <a:rPr b="1" lang="en-GB" sz="1000" u="none" cap="none" strike="noStrike"/>
                        <a:t>Cooking and Nutrition</a:t>
                      </a:r>
                      <a:endParaRPr b="1" sz="1000" u="none" cap="none" strike="noStrike"/>
                    </a:p>
                    <a:p>
                      <a:pPr indent="0" lvl="0" marL="0" marR="0" rtl="0" algn="ctr">
                        <a:lnSpc>
                          <a:spcPct val="119000"/>
                        </a:lnSpc>
                        <a:spcBef>
                          <a:spcPts val="0"/>
                        </a:spcBef>
                        <a:spcAft>
                          <a:spcPts val="0"/>
                        </a:spcAft>
                        <a:buClr>
                          <a:srgbClr val="000000"/>
                        </a:buClr>
                        <a:buSzPts val="1100"/>
                        <a:buFont typeface="Calibri"/>
                        <a:buNone/>
                      </a:pPr>
                      <a:r>
                        <a:t/>
                      </a:r>
                      <a:endParaRPr b="1" sz="1000" u="none" cap="none" strike="noStrike"/>
                    </a:p>
                    <a:p>
                      <a:pPr indent="0" lvl="0" marL="0" marR="0" rtl="0" algn="ctr">
                        <a:lnSpc>
                          <a:spcPct val="119000"/>
                        </a:lnSpc>
                        <a:spcBef>
                          <a:spcPts val="0"/>
                        </a:spcBef>
                        <a:spcAft>
                          <a:spcPts val="0"/>
                        </a:spcAft>
                        <a:buClr>
                          <a:srgbClr val="000000"/>
                        </a:buClr>
                        <a:buSzPts val="1100"/>
                        <a:buFont typeface="Calibri"/>
                        <a:buNone/>
                      </a:pPr>
                      <a:r>
                        <a:rPr b="1" lang="en-GB" sz="1000" u="none" cap="none" strike="noStrike"/>
                        <a:t>Eating Seasonally</a:t>
                      </a:r>
                      <a:endParaRPr b="1" sz="1000" u="none" cap="none" strike="noStrike"/>
                    </a:p>
                    <a:p>
                      <a:pPr indent="0" lvl="0" marL="0" marR="0" rtl="0" algn="ctr">
                        <a:lnSpc>
                          <a:spcPct val="119000"/>
                        </a:lnSpc>
                        <a:spcBef>
                          <a:spcPts val="600"/>
                        </a:spcBef>
                        <a:spcAft>
                          <a:spcPts val="0"/>
                        </a:spcAft>
                        <a:buClr>
                          <a:schemeClr val="dk1"/>
                        </a:buClr>
                        <a:buSzPts val="1100"/>
                        <a:buFont typeface="Calibri"/>
                        <a:buNone/>
                      </a:pPr>
                      <a:r>
                        <a:t/>
                      </a:r>
                      <a:endParaRPr b="1" sz="1000" u="none" cap="none" strike="noStrike">
                        <a:solidFill>
                          <a:srgbClr val="000000"/>
                        </a:solidFill>
                      </a:endParaRPr>
                    </a:p>
                    <a:p>
                      <a:pPr indent="0" lvl="0" marL="0" marR="0" rtl="0" algn="ctr">
                        <a:lnSpc>
                          <a:spcPct val="119000"/>
                        </a:lnSpc>
                        <a:spcBef>
                          <a:spcPts val="600"/>
                        </a:spcBef>
                        <a:spcAft>
                          <a:spcPts val="0"/>
                        </a:spcAft>
                        <a:buClr>
                          <a:schemeClr val="dk1"/>
                        </a:buClr>
                        <a:buSzPts val="1100"/>
                        <a:buFont typeface="Calibri"/>
                        <a:buNone/>
                      </a:pPr>
                      <a:r>
                        <a:t/>
                      </a:r>
                      <a:endParaRPr b="1" sz="1000" u="none" cap="none" strike="noStrike">
                        <a:solidFill>
                          <a:srgbClr val="000000"/>
                        </a:solidFill>
                      </a:endParaRPr>
                    </a:p>
                  </a:txBody>
                  <a:tcPr marT="33200" marB="33200" marR="31275" marL="31275">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E36C09"/>
                    </a:solidFill>
                  </a:tcPr>
                </a:tc>
                <a:tc>
                  <a:txBody>
                    <a:bodyPr/>
                    <a:lstStyle/>
                    <a:p>
                      <a:pPr indent="0" lvl="0" marL="0" marR="0" rtl="0" algn="ctr">
                        <a:lnSpc>
                          <a:spcPct val="119000"/>
                        </a:lnSpc>
                        <a:spcBef>
                          <a:spcPts val="0"/>
                        </a:spcBef>
                        <a:spcAft>
                          <a:spcPts val="0"/>
                        </a:spcAft>
                        <a:buClr>
                          <a:srgbClr val="000000"/>
                        </a:buClr>
                        <a:buSzPts val="1100"/>
                        <a:buFont typeface="Calibri"/>
                        <a:buNone/>
                      </a:pPr>
                      <a:r>
                        <a:rPr b="1" lang="en-GB" sz="1000" u="none" cap="none" strike="noStrike"/>
                        <a:t>Digital Technologies</a:t>
                      </a:r>
                      <a:endParaRPr b="1" sz="1000" u="none" cap="none" strike="noStrike"/>
                    </a:p>
                    <a:p>
                      <a:pPr indent="0" lvl="0" marL="0" marR="0" rtl="0" algn="ctr">
                        <a:lnSpc>
                          <a:spcPct val="119000"/>
                        </a:lnSpc>
                        <a:spcBef>
                          <a:spcPts val="600"/>
                        </a:spcBef>
                        <a:spcAft>
                          <a:spcPts val="0"/>
                        </a:spcAft>
                        <a:buClr>
                          <a:srgbClr val="000000"/>
                        </a:buClr>
                        <a:buSzPts val="1100"/>
                        <a:buFont typeface="Calibri"/>
                        <a:buNone/>
                      </a:pPr>
                      <a:r>
                        <a:t/>
                      </a:r>
                      <a:endParaRPr b="1" sz="1000" u="none" cap="none" strike="noStrike"/>
                    </a:p>
                    <a:p>
                      <a:pPr indent="0" lvl="0" marL="0" marR="0" rtl="0" algn="ctr">
                        <a:lnSpc>
                          <a:spcPct val="119000"/>
                        </a:lnSpc>
                        <a:spcBef>
                          <a:spcPts val="600"/>
                        </a:spcBef>
                        <a:spcAft>
                          <a:spcPts val="0"/>
                        </a:spcAft>
                        <a:buClr>
                          <a:srgbClr val="000000"/>
                        </a:buClr>
                        <a:buSzPts val="1100"/>
                        <a:buFont typeface="Calibri"/>
                        <a:buNone/>
                      </a:pPr>
                      <a:r>
                        <a:rPr b="1" lang="en-GB" sz="1000" u="none" cap="none" strike="noStrike"/>
                        <a:t>Wearable Technology</a:t>
                      </a:r>
                      <a:endParaRPr b="1" sz="1000" u="none" cap="none" strike="noStrike"/>
                    </a:p>
                    <a:p>
                      <a:pPr indent="0" lvl="0" marL="0" marR="0" rtl="0" algn="ctr">
                        <a:lnSpc>
                          <a:spcPct val="119000"/>
                        </a:lnSpc>
                        <a:spcBef>
                          <a:spcPts val="600"/>
                        </a:spcBef>
                        <a:spcAft>
                          <a:spcPts val="0"/>
                        </a:spcAft>
                        <a:buClr>
                          <a:srgbClr val="000000"/>
                        </a:buClr>
                        <a:buSzPts val="1100"/>
                        <a:buFont typeface="Arial"/>
                        <a:buNone/>
                      </a:pPr>
                      <a:r>
                        <a:t/>
                      </a:r>
                      <a:endParaRPr b="1" sz="1000" u="none" cap="none" strike="noStrike">
                        <a:solidFill>
                          <a:srgbClr val="000000"/>
                        </a:solidFill>
                      </a:endParaRPr>
                    </a:p>
                  </a:txBody>
                  <a:tcPr marT="33200" marB="33200" marR="31275" marL="31275">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9900FF"/>
                    </a:solidFill>
                  </a:tcPr>
                </a:tc>
                <a:tc>
                  <a:txBody>
                    <a:bodyPr/>
                    <a:lstStyle/>
                    <a:p>
                      <a:pPr indent="0" lvl="0" marL="0" marR="0" rtl="0" algn="ctr">
                        <a:lnSpc>
                          <a:spcPct val="119000"/>
                        </a:lnSpc>
                        <a:spcBef>
                          <a:spcPts val="0"/>
                        </a:spcBef>
                        <a:spcAft>
                          <a:spcPts val="0"/>
                        </a:spcAft>
                        <a:buClr>
                          <a:srgbClr val="000000"/>
                        </a:buClr>
                        <a:buSzPts val="1100"/>
                        <a:buFont typeface="Calibri"/>
                        <a:buNone/>
                      </a:pPr>
                      <a:r>
                        <a:rPr b="1" lang="en-GB" sz="1000" u="none" cap="none" strike="noStrike">
                          <a:solidFill>
                            <a:srgbClr val="000000"/>
                          </a:solidFill>
                        </a:rPr>
                        <a:t> </a:t>
                      </a:r>
                      <a:r>
                        <a:rPr b="1" lang="en-GB" sz="1000" u="none" cap="none" strike="noStrike">
                          <a:solidFill>
                            <a:schemeClr val="dk1"/>
                          </a:solidFill>
                        </a:rPr>
                        <a:t>Textiles</a:t>
                      </a:r>
                      <a:endParaRPr b="1" sz="1000" u="none" cap="none" strike="noStrike">
                        <a:solidFill>
                          <a:schemeClr val="dk1"/>
                        </a:solidFill>
                      </a:endParaRPr>
                    </a:p>
                    <a:p>
                      <a:pPr indent="0" lvl="0" marL="0" marR="0" rtl="0" algn="ctr">
                        <a:lnSpc>
                          <a:spcPct val="119000"/>
                        </a:lnSpc>
                        <a:spcBef>
                          <a:spcPts val="0"/>
                        </a:spcBef>
                        <a:spcAft>
                          <a:spcPts val="0"/>
                        </a:spcAft>
                        <a:buClr>
                          <a:srgbClr val="000000"/>
                        </a:buClr>
                        <a:buSzPts val="1100"/>
                        <a:buFont typeface="Calibri"/>
                        <a:buNone/>
                      </a:pPr>
                      <a:r>
                        <a:t/>
                      </a:r>
                      <a:endParaRPr b="1" sz="1000" u="none" cap="none" strike="noStrike">
                        <a:solidFill>
                          <a:schemeClr val="dk1"/>
                        </a:solidFill>
                      </a:endParaRPr>
                    </a:p>
                    <a:p>
                      <a:pPr indent="0" lvl="0" marL="0" marR="0" rtl="0" algn="ctr">
                        <a:lnSpc>
                          <a:spcPct val="119000"/>
                        </a:lnSpc>
                        <a:spcBef>
                          <a:spcPts val="600"/>
                        </a:spcBef>
                        <a:spcAft>
                          <a:spcPts val="0"/>
                        </a:spcAft>
                        <a:buClr>
                          <a:schemeClr val="dk1"/>
                        </a:buClr>
                        <a:buSzPts val="1100"/>
                        <a:buFont typeface="Calibri"/>
                        <a:buNone/>
                      </a:pPr>
                      <a:r>
                        <a:rPr b="1" lang="en-GB" sz="1000" u="none" cap="none" strike="noStrike"/>
                        <a:t>Egyptian Collars or Cushions</a:t>
                      </a:r>
                      <a:endParaRPr b="1" sz="1000" u="none" cap="none" strike="noStrike">
                        <a:solidFill>
                          <a:srgbClr val="000000"/>
                        </a:solidFill>
                      </a:endParaRPr>
                    </a:p>
                  </a:txBody>
                  <a:tcPr marT="33200" marB="33200" marR="31275" marL="31275">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FF33CC"/>
                    </a:solidFill>
                  </a:tcPr>
                </a:tc>
              </a:tr>
              <a:tr h="1544300">
                <a:tc>
                  <a:txBody>
                    <a:bodyPr/>
                    <a:lstStyle/>
                    <a:p>
                      <a:pPr indent="0" lvl="0" marL="0" marR="0" rtl="0" algn="ctr">
                        <a:lnSpc>
                          <a:spcPct val="119000"/>
                        </a:lnSpc>
                        <a:spcBef>
                          <a:spcPts val="0"/>
                        </a:spcBef>
                        <a:spcAft>
                          <a:spcPts val="0"/>
                        </a:spcAft>
                        <a:buClr>
                          <a:srgbClr val="000000"/>
                        </a:buClr>
                        <a:buSzPts val="1100"/>
                        <a:buFont typeface="Arial"/>
                        <a:buNone/>
                      </a:pPr>
                      <a:r>
                        <a:rPr b="1" lang="en-GB" sz="1000" u="none" cap="none" strike="noStrike">
                          <a:solidFill>
                            <a:schemeClr val="dk1"/>
                          </a:solidFill>
                        </a:rPr>
                        <a:t>Cooking and Nutrition</a:t>
                      </a:r>
                      <a:endParaRPr b="1" sz="1000" u="none" cap="none" strike="noStrike">
                        <a:solidFill>
                          <a:schemeClr val="dk1"/>
                        </a:solidFill>
                      </a:endParaRPr>
                    </a:p>
                    <a:p>
                      <a:pPr indent="0" lvl="0" marL="0" marR="0" rtl="0" algn="ctr">
                        <a:lnSpc>
                          <a:spcPct val="119000"/>
                        </a:lnSpc>
                        <a:spcBef>
                          <a:spcPts val="0"/>
                        </a:spcBef>
                        <a:spcAft>
                          <a:spcPts val="0"/>
                        </a:spcAft>
                        <a:buClr>
                          <a:schemeClr val="dk1"/>
                        </a:buClr>
                        <a:buSzPts val="1100"/>
                        <a:buFont typeface="Calibri"/>
                        <a:buNone/>
                      </a:pPr>
                      <a:r>
                        <a:t/>
                      </a:r>
                      <a:endParaRPr b="1" sz="1000" u="none" cap="none" strike="noStrike">
                        <a:solidFill>
                          <a:schemeClr val="dk1"/>
                        </a:solidFill>
                      </a:endParaRPr>
                    </a:p>
                    <a:p>
                      <a:pPr indent="0" lvl="0" marL="0" marR="0" rtl="0" algn="ctr">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Arial"/>
                          <a:ea typeface="Arial"/>
                          <a:cs typeface="Arial"/>
                          <a:sym typeface="Arial"/>
                        </a:rPr>
                        <a:t>Adapting a recipe</a:t>
                      </a:r>
                      <a:endParaRPr b="1" i="0" sz="1200" u="none" cap="none" strike="noStrike">
                        <a:solidFill>
                          <a:srgbClr val="000000"/>
                        </a:solidFill>
                        <a:latin typeface="Arial"/>
                        <a:ea typeface="Arial"/>
                        <a:cs typeface="Arial"/>
                        <a:sym typeface="Arial"/>
                      </a:endParaRPr>
                    </a:p>
                  </a:txBody>
                  <a:tcPr marT="24150" marB="24150" marR="22750" marL="22750">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FF9900"/>
                    </a:solidFill>
                  </a:tcPr>
                </a:tc>
                <a:tc>
                  <a:txBody>
                    <a:bodyPr/>
                    <a:lstStyle/>
                    <a:p>
                      <a:pPr indent="0" lvl="0" marL="0" marR="0" rtl="0" algn="ctr">
                        <a:lnSpc>
                          <a:spcPct val="100000"/>
                        </a:lnSpc>
                        <a:spcBef>
                          <a:spcPts val="0"/>
                        </a:spcBef>
                        <a:spcAft>
                          <a:spcPts val="0"/>
                        </a:spcAft>
                        <a:buClr>
                          <a:schemeClr val="dk1"/>
                        </a:buClr>
                        <a:buSzPts val="1200"/>
                        <a:buFont typeface="Arial"/>
                        <a:buNone/>
                      </a:pPr>
                      <a:r>
                        <a:rPr b="1" lang="en-GB" sz="1200" u="none" cap="none" strike="noStrike">
                          <a:solidFill>
                            <a:schemeClr val="dk1"/>
                          </a:solidFill>
                        </a:rPr>
                        <a:t>Structures</a:t>
                      </a:r>
                      <a:endParaRPr b="1" sz="1200" u="none" cap="none" strike="noStrike">
                        <a:solidFill>
                          <a:schemeClr val="dk1"/>
                        </a:solidFill>
                      </a:endParaRPr>
                    </a:p>
                    <a:p>
                      <a:pPr indent="0" lvl="0" marL="0" marR="0" rtl="0" algn="ctr">
                        <a:lnSpc>
                          <a:spcPct val="100000"/>
                        </a:lnSpc>
                        <a:spcBef>
                          <a:spcPts val="0"/>
                        </a:spcBef>
                        <a:spcAft>
                          <a:spcPts val="0"/>
                        </a:spcAft>
                        <a:buClr>
                          <a:schemeClr val="dk1"/>
                        </a:buClr>
                        <a:buSzPts val="1200"/>
                        <a:buFont typeface="Arial"/>
                        <a:buNone/>
                      </a:pPr>
                      <a:r>
                        <a:t/>
                      </a:r>
                      <a:endParaRPr b="1" sz="1200" u="none" cap="none" strike="noStrike">
                        <a:solidFill>
                          <a:schemeClr val="dk1"/>
                        </a:solidFill>
                      </a:endParaRPr>
                    </a:p>
                    <a:p>
                      <a:pPr indent="0" lvl="0" marL="0" marR="0" rtl="0" algn="ctr">
                        <a:lnSpc>
                          <a:spcPct val="100000"/>
                        </a:lnSpc>
                        <a:spcBef>
                          <a:spcPts val="0"/>
                        </a:spcBef>
                        <a:spcAft>
                          <a:spcPts val="0"/>
                        </a:spcAft>
                        <a:buClr>
                          <a:schemeClr val="dk1"/>
                        </a:buClr>
                        <a:buSzPts val="1200"/>
                        <a:buFont typeface="Arial"/>
                        <a:buNone/>
                      </a:pPr>
                      <a:r>
                        <a:rPr b="1" lang="en-GB" sz="1100" u="none" cap="none" strike="noStrike">
                          <a:solidFill>
                            <a:schemeClr val="dk1"/>
                          </a:solidFill>
                        </a:rPr>
                        <a:t>Pavilions OR </a:t>
                      </a:r>
                      <a:r>
                        <a:rPr b="1" i="1" lang="en-GB" sz="1100" u="none" cap="none" strike="noStrike">
                          <a:solidFill>
                            <a:schemeClr val="dk1"/>
                          </a:solidFill>
                        </a:rPr>
                        <a:t>Helmets</a:t>
                      </a:r>
                      <a:endParaRPr b="1" i="1" sz="1100" u="none" cap="none" strike="noStrike"/>
                    </a:p>
                  </a:txBody>
                  <a:tcPr marT="24150" marB="24150" marR="22750" marL="22750">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FFFF00"/>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GB" sz="1200" u="none" cap="none" strike="noStrike"/>
                        <a:t>Electrical Systems</a:t>
                      </a:r>
                      <a:endParaRPr b="1" sz="1200" u="none" cap="none" strike="noStrike"/>
                    </a:p>
                    <a:p>
                      <a:pPr indent="0" lvl="0" marL="0" marR="0" rtl="0" algn="ctr">
                        <a:lnSpc>
                          <a:spcPct val="100000"/>
                        </a:lnSpc>
                        <a:spcBef>
                          <a:spcPts val="0"/>
                        </a:spcBef>
                        <a:spcAft>
                          <a:spcPts val="0"/>
                        </a:spcAft>
                        <a:buClr>
                          <a:srgbClr val="000000"/>
                        </a:buClr>
                        <a:buSzPts val="1200"/>
                        <a:buFont typeface="Arial"/>
                        <a:buNone/>
                      </a:pPr>
                      <a:r>
                        <a:t/>
                      </a:r>
                      <a:endParaRPr b="1" sz="1200" u="none" cap="none" strike="noStrike"/>
                    </a:p>
                    <a:p>
                      <a:pPr indent="0" lvl="0" marL="0" marR="0" rtl="0" algn="ctr">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Arial"/>
                          <a:ea typeface="Arial"/>
                          <a:cs typeface="Arial"/>
                          <a:sym typeface="Arial"/>
                        </a:rPr>
                        <a:t>Torches </a:t>
                      </a:r>
                      <a:endParaRPr b="1" i="0" sz="1200" u="none" cap="none" strike="noStrike">
                        <a:solidFill>
                          <a:srgbClr val="000000"/>
                        </a:solidFill>
                        <a:latin typeface="Arial"/>
                        <a:ea typeface="Arial"/>
                        <a:cs typeface="Arial"/>
                        <a:sym typeface="Arial"/>
                      </a:endParaRPr>
                    </a:p>
                  </a:txBody>
                  <a:tcPr marT="24150" marB="24150" marR="22750" marL="22750">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00B0F0"/>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GB" sz="1200" u="none" cap="none" strike="noStrike"/>
                        <a:t>Textiles</a:t>
                      </a:r>
                      <a:endParaRPr b="1" sz="1200" u="none" cap="none" strike="noStrike"/>
                    </a:p>
                    <a:p>
                      <a:pPr indent="0" lvl="0" marL="0" marR="0" rtl="0" algn="ctr">
                        <a:lnSpc>
                          <a:spcPct val="100000"/>
                        </a:lnSpc>
                        <a:spcBef>
                          <a:spcPts val="0"/>
                        </a:spcBef>
                        <a:spcAft>
                          <a:spcPts val="0"/>
                        </a:spcAft>
                        <a:buClr>
                          <a:srgbClr val="000000"/>
                        </a:buClr>
                        <a:buSzPts val="1200"/>
                        <a:buFont typeface="Arial"/>
                        <a:buNone/>
                      </a:pPr>
                      <a:r>
                        <a:t/>
                      </a:r>
                      <a:endParaRPr b="1" sz="1200" u="none" cap="none" strike="noStrike"/>
                    </a:p>
                    <a:p>
                      <a:pPr indent="0" lvl="0" marL="0" marR="0" rtl="0" algn="ctr">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Arial"/>
                          <a:ea typeface="Arial"/>
                          <a:cs typeface="Arial"/>
                          <a:sym typeface="Arial"/>
                        </a:rPr>
                        <a:t>Fastenings</a:t>
                      </a:r>
                      <a:endParaRPr b="1" i="0" sz="1200" u="none" cap="none" strike="noStrike">
                        <a:solidFill>
                          <a:srgbClr val="000000"/>
                        </a:solidFill>
                        <a:latin typeface="Arial"/>
                        <a:ea typeface="Arial"/>
                        <a:cs typeface="Arial"/>
                        <a:sym typeface="Arial"/>
                      </a:endParaRPr>
                    </a:p>
                  </a:txBody>
                  <a:tcPr marT="24150" marB="24150" marR="22750" marL="22750">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FF33CC"/>
                    </a:solidFill>
                  </a:tcPr>
                </a:tc>
                <a:tc>
                  <a:txBody>
                    <a:bodyPr/>
                    <a:lstStyle/>
                    <a:p>
                      <a:pPr indent="0" lvl="0" marL="0" marR="0" rtl="0" algn="ctr">
                        <a:lnSpc>
                          <a:spcPct val="100000"/>
                        </a:lnSpc>
                        <a:spcBef>
                          <a:spcPts val="0"/>
                        </a:spcBef>
                        <a:spcAft>
                          <a:spcPts val="0"/>
                        </a:spcAft>
                        <a:buClr>
                          <a:schemeClr val="dk1"/>
                        </a:buClr>
                        <a:buSzPts val="1200"/>
                        <a:buFont typeface="Arial"/>
                        <a:buNone/>
                      </a:pPr>
                      <a:r>
                        <a:rPr b="1" lang="en-GB" sz="1200" u="none" cap="none" strike="noStrike">
                          <a:solidFill>
                            <a:schemeClr val="dk1"/>
                          </a:solidFill>
                        </a:rPr>
                        <a:t>Mechanisms</a:t>
                      </a:r>
                      <a:endParaRPr b="1" sz="1200" u="none" cap="none" strike="noStrike">
                        <a:solidFill>
                          <a:schemeClr val="dk1"/>
                        </a:solidFill>
                      </a:endParaRPr>
                    </a:p>
                    <a:p>
                      <a:pPr indent="0" lvl="0" marL="0" marR="0" rtl="0" algn="ctr">
                        <a:lnSpc>
                          <a:spcPct val="100000"/>
                        </a:lnSpc>
                        <a:spcBef>
                          <a:spcPts val="0"/>
                        </a:spcBef>
                        <a:spcAft>
                          <a:spcPts val="0"/>
                        </a:spcAft>
                        <a:buClr>
                          <a:schemeClr val="dk1"/>
                        </a:buClr>
                        <a:buSzPts val="1200"/>
                        <a:buFont typeface="Arial"/>
                        <a:buNone/>
                      </a:pPr>
                      <a:r>
                        <a:t/>
                      </a:r>
                      <a:endParaRPr b="1" sz="1200" u="none" cap="none" strike="noStrike">
                        <a:solidFill>
                          <a:schemeClr val="dk1"/>
                        </a:solidFill>
                      </a:endParaRPr>
                    </a:p>
                    <a:p>
                      <a:pPr indent="0" lvl="0" marL="0" marR="0" rtl="0" algn="ctr">
                        <a:lnSpc>
                          <a:spcPct val="100000"/>
                        </a:lnSpc>
                        <a:spcBef>
                          <a:spcPts val="0"/>
                        </a:spcBef>
                        <a:spcAft>
                          <a:spcPts val="0"/>
                        </a:spcAft>
                        <a:buClr>
                          <a:schemeClr val="dk1"/>
                        </a:buClr>
                        <a:buSzPts val="1200"/>
                        <a:buFont typeface="Arial"/>
                        <a:buNone/>
                      </a:pPr>
                      <a:r>
                        <a:rPr b="1" lang="en-GB" sz="1100" u="none" cap="none" strike="noStrike">
                          <a:solidFill>
                            <a:schemeClr val="dk1"/>
                          </a:solidFill>
                        </a:rPr>
                        <a:t>Slingshot</a:t>
                      </a:r>
                      <a:endParaRPr sz="1100" u="none" cap="none" strike="noStrike">
                        <a:solidFill>
                          <a:schemeClr val="dk1"/>
                        </a:solidFill>
                      </a:endParaRPr>
                    </a:p>
                    <a:p>
                      <a:pPr indent="0" lvl="0" marL="0" marR="0" rtl="0" algn="ctr">
                        <a:lnSpc>
                          <a:spcPct val="100000"/>
                        </a:lnSpc>
                        <a:spcBef>
                          <a:spcPts val="0"/>
                        </a:spcBef>
                        <a:spcAft>
                          <a:spcPts val="0"/>
                        </a:spcAft>
                        <a:buClr>
                          <a:schemeClr val="dk1"/>
                        </a:buClr>
                        <a:buSzPts val="1200"/>
                        <a:buFont typeface="Arial"/>
                        <a:buNone/>
                      </a:pPr>
                      <a:r>
                        <a:rPr b="1" lang="en-GB" sz="1100" u="none" cap="none" strike="noStrike">
                          <a:solidFill>
                            <a:schemeClr val="dk1"/>
                          </a:solidFill>
                        </a:rPr>
                        <a:t>Cars  O</a:t>
                      </a:r>
                      <a:r>
                        <a:rPr b="1" lang="en-GB" sz="1100">
                          <a:solidFill>
                            <a:schemeClr val="dk1"/>
                          </a:solidFill>
                        </a:rPr>
                        <a:t>R </a:t>
                      </a:r>
                      <a:r>
                        <a:rPr b="1" i="1" lang="en-GB" sz="1100">
                          <a:solidFill>
                            <a:schemeClr val="dk1"/>
                          </a:solidFill>
                        </a:rPr>
                        <a:t>Mechanical</a:t>
                      </a:r>
                      <a:r>
                        <a:rPr b="1" i="1" lang="en-GB" sz="1100">
                          <a:solidFill>
                            <a:schemeClr val="dk1"/>
                          </a:solidFill>
                        </a:rPr>
                        <a:t> cars</a:t>
                      </a:r>
                      <a:endParaRPr b="1" i="1" sz="1100" u="none" cap="none" strike="noStrike"/>
                    </a:p>
                  </a:txBody>
                  <a:tcPr marT="45725" marB="45725" marR="68575" marL="68575">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GB" sz="1200" u="none" cap="none" strike="noStrike"/>
                        <a:t>Digital Technologies</a:t>
                      </a:r>
                      <a:endParaRPr b="1" sz="1200" u="none" cap="none" strike="noStrike"/>
                    </a:p>
                    <a:p>
                      <a:pPr indent="0" lvl="0" marL="0" marR="0" rtl="0" algn="ctr">
                        <a:lnSpc>
                          <a:spcPct val="100000"/>
                        </a:lnSpc>
                        <a:spcBef>
                          <a:spcPts val="0"/>
                        </a:spcBef>
                        <a:spcAft>
                          <a:spcPts val="0"/>
                        </a:spcAft>
                        <a:buClr>
                          <a:srgbClr val="000000"/>
                        </a:buClr>
                        <a:buSzPts val="1200"/>
                        <a:buFont typeface="Arial"/>
                        <a:buNone/>
                      </a:pPr>
                      <a:r>
                        <a:t/>
                      </a:r>
                      <a:endParaRPr b="1" sz="1200" u="none" cap="none" strike="noStrike"/>
                    </a:p>
                    <a:p>
                      <a:pPr indent="0" lvl="0" marL="0" marR="0" rtl="0" algn="ctr">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Arial"/>
                          <a:ea typeface="Arial"/>
                          <a:cs typeface="Arial"/>
                          <a:sym typeface="Arial"/>
                        </a:rPr>
                        <a:t>Mindful moments timer</a:t>
                      </a:r>
                      <a:endParaRPr b="1" i="0" sz="1200" u="none" cap="none" strike="noStrike">
                        <a:solidFill>
                          <a:srgbClr val="000000"/>
                        </a:solidFill>
                        <a:latin typeface="Arial"/>
                        <a:ea typeface="Arial"/>
                        <a:cs typeface="Arial"/>
                        <a:sym typeface="Arial"/>
                      </a:endParaRPr>
                    </a:p>
                  </a:txBody>
                  <a:tcPr marT="45725" marB="45725" marR="68575" marL="68575">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9900FF"/>
                    </a:solidFill>
                  </a:tcPr>
                </a:tc>
              </a:tr>
              <a:tr h="1544300">
                <a:tc>
                  <a:txBody>
                    <a:bodyPr/>
                    <a:lstStyle/>
                    <a:p>
                      <a:pPr indent="0" lvl="0" marL="0" marR="0" rtl="0" algn="ctr">
                        <a:lnSpc>
                          <a:spcPct val="100000"/>
                        </a:lnSpc>
                        <a:spcBef>
                          <a:spcPts val="0"/>
                        </a:spcBef>
                        <a:spcAft>
                          <a:spcPts val="0"/>
                        </a:spcAft>
                        <a:buClr>
                          <a:schemeClr val="dk1"/>
                        </a:buClr>
                        <a:buSzPts val="1200"/>
                        <a:buFont typeface="Arial"/>
                        <a:buNone/>
                      </a:pPr>
                      <a:r>
                        <a:rPr b="1" lang="en-GB" sz="1200" u="none" cap="none" strike="noStrike">
                          <a:solidFill>
                            <a:schemeClr val="dk1"/>
                          </a:solidFill>
                        </a:rPr>
                        <a:t>Structures</a:t>
                      </a:r>
                      <a:endParaRPr b="1" sz="1200" u="none" cap="none" strike="noStrike">
                        <a:solidFill>
                          <a:schemeClr val="dk1"/>
                        </a:solidFill>
                      </a:endParaRPr>
                    </a:p>
                    <a:p>
                      <a:pPr indent="0" lvl="0" marL="0" marR="0" rtl="0" algn="ctr">
                        <a:lnSpc>
                          <a:spcPct val="100000"/>
                        </a:lnSpc>
                        <a:spcBef>
                          <a:spcPts val="0"/>
                        </a:spcBef>
                        <a:spcAft>
                          <a:spcPts val="0"/>
                        </a:spcAft>
                        <a:buClr>
                          <a:schemeClr val="dk1"/>
                        </a:buClr>
                        <a:buSzPts val="1200"/>
                        <a:buFont typeface="Arial"/>
                        <a:buNone/>
                      </a:pPr>
                      <a:r>
                        <a:t/>
                      </a:r>
                      <a:endParaRPr b="1" sz="1200" u="none" cap="none" strike="noStrike">
                        <a:solidFill>
                          <a:schemeClr val="dk1"/>
                        </a:solidFill>
                      </a:endParaRPr>
                    </a:p>
                    <a:p>
                      <a:pPr indent="0" lvl="0" marL="0" marR="0" rtl="0" algn="ctr">
                        <a:lnSpc>
                          <a:spcPct val="100000"/>
                        </a:lnSpc>
                        <a:spcBef>
                          <a:spcPts val="0"/>
                        </a:spcBef>
                        <a:spcAft>
                          <a:spcPts val="0"/>
                        </a:spcAft>
                        <a:buClr>
                          <a:schemeClr val="dk1"/>
                        </a:buClr>
                        <a:buSzPts val="1200"/>
                        <a:buFont typeface="Arial"/>
                        <a:buNone/>
                      </a:pPr>
                      <a:r>
                        <a:rPr b="1" lang="en-GB" sz="1200" u="none" cap="none" strike="noStrike">
                          <a:solidFill>
                            <a:schemeClr val="dk1"/>
                          </a:solidFill>
                        </a:rPr>
                        <a:t>Bridges</a:t>
                      </a:r>
                      <a:endParaRPr b="1" sz="1200" u="none" cap="none" strike="noStrike"/>
                    </a:p>
                  </a:txBody>
                  <a:tcPr marT="24150" marB="24150" marR="22750" marL="22750">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FFFF00"/>
                    </a:solidFill>
                  </a:tcPr>
                </a:tc>
                <a:tc>
                  <a:txBody>
                    <a:bodyPr/>
                    <a:lstStyle/>
                    <a:p>
                      <a:pPr indent="0" lvl="0" marL="0" marR="0" rtl="0" algn="ctr">
                        <a:lnSpc>
                          <a:spcPct val="100000"/>
                        </a:lnSpc>
                        <a:spcBef>
                          <a:spcPts val="0"/>
                        </a:spcBef>
                        <a:spcAft>
                          <a:spcPts val="0"/>
                        </a:spcAft>
                        <a:buClr>
                          <a:schemeClr val="dk1"/>
                        </a:buClr>
                        <a:buSzPts val="1200"/>
                        <a:buFont typeface="Arial"/>
                        <a:buNone/>
                      </a:pPr>
                      <a:r>
                        <a:rPr b="1" lang="en-GB" sz="1200" u="none" cap="none" strike="noStrike">
                          <a:solidFill>
                            <a:schemeClr val="dk1"/>
                          </a:solidFill>
                        </a:rPr>
                        <a:t>Textiles</a:t>
                      </a:r>
                      <a:endParaRPr b="1" sz="1200" u="none" cap="none" strike="noStrike">
                        <a:solidFill>
                          <a:schemeClr val="dk1"/>
                        </a:solidFill>
                      </a:endParaRPr>
                    </a:p>
                    <a:p>
                      <a:pPr indent="0" lvl="0" marL="0" marR="0" rtl="0" algn="ctr">
                        <a:lnSpc>
                          <a:spcPct val="100000"/>
                        </a:lnSpc>
                        <a:spcBef>
                          <a:spcPts val="0"/>
                        </a:spcBef>
                        <a:spcAft>
                          <a:spcPts val="0"/>
                        </a:spcAft>
                        <a:buClr>
                          <a:schemeClr val="dk1"/>
                        </a:buClr>
                        <a:buSzPts val="1200"/>
                        <a:buFont typeface="Arial"/>
                        <a:buNone/>
                      </a:pPr>
                      <a:r>
                        <a:t/>
                      </a:r>
                      <a:endParaRPr b="1" sz="1200" u="none" cap="none" strike="noStrike">
                        <a:solidFill>
                          <a:schemeClr val="dk1"/>
                        </a:solidFill>
                      </a:endParaRPr>
                    </a:p>
                    <a:p>
                      <a:pPr indent="0" lvl="0" marL="0" marR="0" rtl="0" algn="ctr">
                        <a:lnSpc>
                          <a:spcPct val="100000"/>
                        </a:lnSpc>
                        <a:spcBef>
                          <a:spcPts val="0"/>
                        </a:spcBef>
                        <a:spcAft>
                          <a:spcPts val="0"/>
                        </a:spcAft>
                        <a:buClr>
                          <a:schemeClr val="dk1"/>
                        </a:buClr>
                        <a:buSzPts val="1200"/>
                        <a:buFont typeface="Arial"/>
                        <a:buNone/>
                      </a:pPr>
                      <a:r>
                        <a:rPr b="1" lang="en-GB" sz="1200" u="none" cap="none" strike="noStrike">
                          <a:solidFill>
                            <a:schemeClr val="dk1"/>
                          </a:solidFill>
                        </a:rPr>
                        <a:t>Stuffed toys</a:t>
                      </a:r>
                      <a:endParaRPr b="1" sz="1200" u="none" cap="none" strike="noStrike"/>
                    </a:p>
                  </a:txBody>
                  <a:tcPr marT="24150" marB="24150" marR="22750" marL="22750">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FF33CC"/>
                    </a:solidFill>
                  </a:tcPr>
                </a:tc>
                <a:tc>
                  <a:txBody>
                    <a:bodyPr/>
                    <a:lstStyle/>
                    <a:p>
                      <a:pPr indent="0" lvl="0" marL="0" marR="0" rtl="0" algn="ctr">
                        <a:lnSpc>
                          <a:spcPct val="100000"/>
                        </a:lnSpc>
                        <a:spcBef>
                          <a:spcPts val="0"/>
                        </a:spcBef>
                        <a:spcAft>
                          <a:spcPts val="0"/>
                        </a:spcAft>
                        <a:buClr>
                          <a:schemeClr val="dk1"/>
                        </a:buClr>
                        <a:buSzPts val="1200"/>
                        <a:buFont typeface="Arial"/>
                        <a:buNone/>
                      </a:pPr>
                      <a:r>
                        <a:rPr b="1" lang="en-GB" sz="1200" u="none" cap="none" strike="noStrike">
                          <a:solidFill>
                            <a:schemeClr val="dk1"/>
                          </a:solidFill>
                        </a:rPr>
                        <a:t>Cooking and Nutrition</a:t>
                      </a:r>
                      <a:endParaRPr b="1" sz="1200" u="none" cap="none" strike="noStrike">
                        <a:solidFill>
                          <a:schemeClr val="dk1"/>
                        </a:solidFill>
                      </a:endParaRPr>
                    </a:p>
                    <a:p>
                      <a:pPr indent="0" lvl="0" marL="0" marR="0" rtl="0" algn="ctr">
                        <a:lnSpc>
                          <a:spcPct val="100000"/>
                        </a:lnSpc>
                        <a:spcBef>
                          <a:spcPts val="0"/>
                        </a:spcBef>
                        <a:spcAft>
                          <a:spcPts val="0"/>
                        </a:spcAft>
                        <a:buClr>
                          <a:schemeClr val="dk1"/>
                        </a:buClr>
                        <a:buSzPts val="1200"/>
                        <a:buFont typeface="Arial"/>
                        <a:buNone/>
                      </a:pPr>
                      <a:r>
                        <a:t/>
                      </a:r>
                      <a:endParaRPr b="1" sz="1200" u="none" cap="none" strike="noStrike">
                        <a:solidFill>
                          <a:schemeClr val="dk1"/>
                        </a:solidFill>
                      </a:endParaRPr>
                    </a:p>
                    <a:p>
                      <a:pPr indent="0" lvl="0" marL="0" marR="0" rtl="0" algn="ctr">
                        <a:lnSpc>
                          <a:spcPct val="100000"/>
                        </a:lnSpc>
                        <a:spcBef>
                          <a:spcPts val="0"/>
                        </a:spcBef>
                        <a:spcAft>
                          <a:spcPts val="0"/>
                        </a:spcAft>
                        <a:buClr>
                          <a:schemeClr val="dk1"/>
                        </a:buClr>
                        <a:buSzPts val="1200"/>
                        <a:buFont typeface="Arial"/>
                        <a:buNone/>
                      </a:pPr>
                      <a:r>
                        <a:rPr b="1" lang="en-GB" sz="1200" u="none" cap="none" strike="noStrike">
                          <a:solidFill>
                            <a:schemeClr val="dk1"/>
                          </a:solidFill>
                        </a:rPr>
                        <a:t>What could be healthier?</a:t>
                      </a:r>
                      <a:endParaRPr b="1" sz="1200" u="none" cap="none" strike="noStrike"/>
                    </a:p>
                  </a:txBody>
                  <a:tcPr marT="24150" marB="24150" marR="22750" marL="22750">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FF9900"/>
                    </a:solidFill>
                  </a:tcPr>
                </a:tc>
                <a:tc>
                  <a:txBody>
                    <a:bodyPr/>
                    <a:lstStyle/>
                    <a:p>
                      <a:pPr indent="0" lvl="0" marL="0" marR="0" rtl="0" algn="ctr">
                        <a:lnSpc>
                          <a:spcPct val="100000"/>
                        </a:lnSpc>
                        <a:spcBef>
                          <a:spcPts val="0"/>
                        </a:spcBef>
                        <a:spcAft>
                          <a:spcPts val="0"/>
                        </a:spcAft>
                        <a:buClr>
                          <a:schemeClr val="dk1"/>
                        </a:buClr>
                        <a:buSzPts val="1200"/>
                        <a:buFont typeface="Arial"/>
                        <a:buNone/>
                      </a:pPr>
                      <a:r>
                        <a:rPr b="1" lang="en-GB" sz="1200" u="none" cap="none" strike="noStrike">
                          <a:solidFill>
                            <a:schemeClr val="dk1"/>
                          </a:solidFill>
                        </a:rPr>
                        <a:t>Mechanisms</a:t>
                      </a:r>
                      <a:endParaRPr b="1" sz="1200" u="none" cap="none" strike="noStrike">
                        <a:solidFill>
                          <a:schemeClr val="dk1"/>
                        </a:solidFill>
                      </a:endParaRPr>
                    </a:p>
                    <a:p>
                      <a:pPr indent="0" lvl="0" marL="0" marR="0" rtl="0" algn="l">
                        <a:lnSpc>
                          <a:spcPct val="100000"/>
                        </a:lnSpc>
                        <a:spcBef>
                          <a:spcPts val="0"/>
                        </a:spcBef>
                        <a:spcAft>
                          <a:spcPts val="0"/>
                        </a:spcAft>
                        <a:buClr>
                          <a:schemeClr val="dk1"/>
                        </a:buClr>
                        <a:buSzPts val="1200"/>
                        <a:buFont typeface="Arial"/>
                        <a:buNone/>
                      </a:pPr>
                      <a:r>
                        <a:t/>
                      </a:r>
                      <a:endParaRPr b="1" sz="1200">
                        <a:solidFill>
                          <a:schemeClr val="dk1"/>
                        </a:solidFill>
                      </a:endParaRPr>
                    </a:p>
                    <a:p>
                      <a:pPr indent="0" lvl="0" marL="0" marR="0" rtl="0" algn="l">
                        <a:lnSpc>
                          <a:spcPct val="100000"/>
                        </a:lnSpc>
                        <a:spcBef>
                          <a:spcPts val="0"/>
                        </a:spcBef>
                        <a:spcAft>
                          <a:spcPts val="0"/>
                        </a:spcAft>
                        <a:buClr>
                          <a:schemeClr val="dk1"/>
                        </a:buClr>
                        <a:buSzPts val="1200"/>
                        <a:buFont typeface="Arial"/>
                        <a:buNone/>
                      </a:pPr>
                      <a:r>
                        <a:rPr b="1" lang="en-GB" sz="1100"/>
                        <a:t> </a:t>
                      </a:r>
                      <a:r>
                        <a:rPr b="1" i="1" lang="en-GB" sz="1100"/>
                        <a:t>Gears and Pulleys</a:t>
                      </a:r>
                      <a:endParaRPr b="1" i="1" sz="1100" u="none" cap="none" strike="noStrike"/>
                    </a:p>
                  </a:txBody>
                  <a:tcPr marT="24150" marB="24150" marR="22750" marL="22750">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GB" sz="1200" u="none" cap="none" strike="noStrike"/>
                        <a:t>Digital Technologies</a:t>
                      </a:r>
                      <a:endParaRPr b="1" sz="1200" u="none" cap="none" strike="noStrike"/>
                    </a:p>
                    <a:p>
                      <a:pPr indent="0" lvl="0" marL="0" marR="0" rtl="0" algn="ctr">
                        <a:lnSpc>
                          <a:spcPct val="100000"/>
                        </a:lnSpc>
                        <a:spcBef>
                          <a:spcPts val="0"/>
                        </a:spcBef>
                        <a:spcAft>
                          <a:spcPts val="0"/>
                        </a:spcAft>
                        <a:buClr>
                          <a:srgbClr val="000000"/>
                        </a:buClr>
                        <a:buSzPts val="1200"/>
                        <a:buFont typeface="Arial"/>
                        <a:buNone/>
                      </a:pPr>
                      <a:r>
                        <a:t/>
                      </a:r>
                      <a:endParaRPr b="1" sz="1200" u="none" cap="none" strike="noStrike"/>
                    </a:p>
                    <a:p>
                      <a:pPr indent="0" lvl="0" marL="0" marR="0" rtl="0" algn="ctr">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Arial"/>
                          <a:ea typeface="Arial"/>
                          <a:cs typeface="Arial"/>
                          <a:sym typeface="Arial"/>
                        </a:rPr>
                        <a:t>Digital monitoring </a:t>
                      </a:r>
                      <a:r>
                        <a:rPr b="1" lang="en-GB" sz="1200" u="none" cap="none" strike="noStrike"/>
                        <a:t>Devices</a:t>
                      </a:r>
                      <a:endParaRPr b="1" i="0" sz="1200" u="none" cap="none" strike="noStrike">
                        <a:solidFill>
                          <a:srgbClr val="000000"/>
                        </a:solidFill>
                        <a:latin typeface="Arial"/>
                        <a:ea typeface="Arial"/>
                        <a:cs typeface="Arial"/>
                        <a:sym typeface="Arial"/>
                      </a:endParaRPr>
                    </a:p>
                  </a:txBody>
                  <a:tcPr marT="45725" marB="45725" marR="68575" marL="68575">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9900FF"/>
                    </a:solidFill>
                  </a:tcPr>
                </a:tc>
                <a:tc>
                  <a:txBody>
                    <a:bodyPr/>
                    <a:lstStyle/>
                    <a:p>
                      <a:pPr indent="0" lvl="0" marL="0" marR="0" rtl="0" algn="ctr">
                        <a:lnSpc>
                          <a:spcPct val="100000"/>
                        </a:lnSpc>
                        <a:spcBef>
                          <a:spcPts val="0"/>
                        </a:spcBef>
                        <a:spcAft>
                          <a:spcPts val="0"/>
                        </a:spcAft>
                        <a:buClr>
                          <a:schemeClr val="dk1"/>
                        </a:buClr>
                        <a:buSzPts val="1200"/>
                        <a:buFont typeface="Arial"/>
                        <a:buNone/>
                      </a:pPr>
                      <a:r>
                        <a:rPr b="1" lang="en-GB" sz="1200" u="none" cap="none" strike="noStrike">
                          <a:solidFill>
                            <a:schemeClr val="dk1"/>
                          </a:solidFill>
                        </a:rPr>
                        <a:t>Electrical Systems</a:t>
                      </a:r>
                      <a:endParaRPr b="1" sz="1200" u="none" cap="none" strike="noStrike">
                        <a:solidFill>
                          <a:schemeClr val="dk1"/>
                        </a:solidFill>
                      </a:endParaRPr>
                    </a:p>
                    <a:p>
                      <a:pPr indent="0" lvl="0" marL="0" marR="0" rtl="0" algn="ctr">
                        <a:lnSpc>
                          <a:spcPct val="100000"/>
                        </a:lnSpc>
                        <a:spcBef>
                          <a:spcPts val="0"/>
                        </a:spcBef>
                        <a:spcAft>
                          <a:spcPts val="0"/>
                        </a:spcAft>
                        <a:buClr>
                          <a:schemeClr val="dk1"/>
                        </a:buClr>
                        <a:buSzPts val="1200"/>
                        <a:buFont typeface="Arial"/>
                        <a:buNone/>
                      </a:pPr>
                      <a:r>
                        <a:t/>
                      </a:r>
                      <a:endParaRPr b="1" sz="1200" u="none" cap="none" strike="noStrike">
                        <a:solidFill>
                          <a:schemeClr val="dk1"/>
                        </a:solidFill>
                      </a:endParaRPr>
                    </a:p>
                    <a:p>
                      <a:pPr indent="0" lvl="0" marL="0" marR="0" rtl="0" algn="ctr">
                        <a:lnSpc>
                          <a:spcPct val="100000"/>
                        </a:lnSpc>
                        <a:spcBef>
                          <a:spcPts val="0"/>
                        </a:spcBef>
                        <a:spcAft>
                          <a:spcPts val="0"/>
                        </a:spcAft>
                        <a:buClr>
                          <a:schemeClr val="dk1"/>
                        </a:buClr>
                        <a:buSzPts val="1200"/>
                        <a:buFont typeface="Arial"/>
                        <a:buNone/>
                      </a:pPr>
                      <a:r>
                        <a:rPr b="1" lang="en-GB" sz="1100" u="none" cap="none" strike="noStrike">
                          <a:solidFill>
                            <a:schemeClr val="dk1"/>
                          </a:solidFill>
                        </a:rPr>
                        <a:t>Doodlers OR </a:t>
                      </a:r>
                      <a:r>
                        <a:rPr b="1" i="1" lang="en-GB" sz="1100" u="none" cap="none" strike="noStrike">
                          <a:solidFill>
                            <a:schemeClr val="dk1"/>
                          </a:solidFill>
                        </a:rPr>
                        <a:t>Wobble Bots</a:t>
                      </a:r>
                      <a:endParaRPr b="1" i="1" sz="1100" u="none" cap="none" strike="noStrike"/>
                    </a:p>
                  </a:txBody>
                  <a:tcPr marT="45725" marB="45725" marR="68575" marL="68575">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00B0F0"/>
                    </a:solidFill>
                  </a:tcPr>
                </a:tc>
              </a:tr>
              <a:tr h="1544300">
                <a:tc>
                  <a:txBody>
                    <a:bodyPr/>
                    <a:lstStyle/>
                    <a:p>
                      <a:pPr indent="0" lvl="0" marL="0" marR="0" rtl="0" algn="ctr">
                        <a:lnSpc>
                          <a:spcPct val="100000"/>
                        </a:lnSpc>
                        <a:spcBef>
                          <a:spcPts val="0"/>
                        </a:spcBef>
                        <a:spcAft>
                          <a:spcPts val="0"/>
                        </a:spcAft>
                        <a:buClr>
                          <a:schemeClr val="dk1"/>
                        </a:buClr>
                        <a:buSzPts val="1200"/>
                        <a:buFont typeface="Arial"/>
                        <a:buNone/>
                      </a:pPr>
                      <a:r>
                        <a:rPr b="1" lang="en-GB" sz="1200" u="none" cap="none" strike="noStrike">
                          <a:solidFill>
                            <a:schemeClr val="dk1"/>
                          </a:solidFill>
                        </a:rPr>
                        <a:t>Mechanisms</a:t>
                      </a:r>
                      <a:endParaRPr b="1" sz="1200" u="none" cap="none" strike="noStrike">
                        <a:solidFill>
                          <a:schemeClr val="dk1"/>
                        </a:solidFill>
                      </a:endParaRPr>
                    </a:p>
                    <a:p>
                      <a:pPr indent="0" lvl="0" marL="0" marR="0" rtl="0" algn="ctr">
                        <a:lnSpc>
                          <a:spcPct val="100000"/>
                        </a:lnSpc>
                        <a:spcBef>
                          <a:spcPts val="0"/>
                        </a:spcBef>
                        <a:spcAft>
                          <a:spcPts val="0"/>
                        </a:spcAft>
                        <a:buClr>
                          <a:schemeClr val="dk1"/>
                        </a:buClr>
                        <a:buSzPts val="1200"/>
                        <a:buFont typeface="Arial"/>
                        <a:buNone/>
                      </a:pPr>
                      <a:r>
                        <a:t/>
                      </a:r>
                      <a:endParaRPr b="1" sz="1200" u="none" cap="none" strike="noStrike">
                        <a:solidFill>
                          <a:schemeClr val="dk1"/>
                        </a:solidFill>
                      </a:endParaRPr>
                    </a:p>
                    <a:p>
                      <a:pPr indent="0" lvl="0" marL="0" marR="0" rtl="0" algn="ctr">
                        <a:lnSpc>
                          <a:spcPct val="100000"/>
                        </a:lnSpc>
                        <a:spcBef>
                          <a:spcPts val="0"/>
                        </a:spcBef>
                        <a:spcAft>
                          <a:spcPts val="0"/>
                        </a:spcAft>
                        <a:buClr>
                          <a:schemeClr val="dk1"/>
                        </a:buClr>
                        <a:buSzPts val="1200"/>
                        <a:buFont typeface="Arial"/>
                        <a:buNone/>
                      </a:pPr>
                      <a:r>
                        <a:rPr b="1" lang="en-GB" sz="1200" u="none" cap="none" strike="noStrike">
                          <a:solidFill>
                            <a:schemeClr val="dk1"/>
                          </a:solidFill>
                        </a:rPr>
                        <a:t>Automata Toys</a:t>
                      </a:r>
                      <a:endParaRPr b="1" sz="1200" u="none" cap="none" strike="noStrike"/>
                    </a:p>
                  </a:txBody>
                  <a:tcPr marT="24150" marB="24150" marR="22750" marL="22750">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chemeClr val="dk1"/>
                        </a:buClr>
                        <a:buSzPts val="1200"/>
                        <a:buFont typeface="Arial"/>
                        <a:buNone/>
                      </a:pPr>
                      <a:r>
                        <a:rPr b="1" lang="en-GB" sz="1200" u="none" cap="none" strike="noStrike">
                          <a:solidFill>
                            <a:schemeClr val="dk1"/>
                          </a:solidFill>
                        </a:rPr>
                        <a:t>Cooking and Nutrition</a:t>
                      </a:r>
                      <a:endParaRPr b="1" sz="1200" u="none" cap="none" strike="noStrike">
                        <a:solidFill>
                          <a:schemeClr val="dk1"/>
                        </a:solidFill>
                      </a:endParaRPr>
                    </a:p>
                    <a:p>
                      <a:pPr indent="0" lvl="0" marL="0" marR="0" rtl="0" algn="ctr">
                        <a:lnSpc>
                          <a:spcPct val="100000"/>
                        </a:lnSpc>
                        <a:spcBef>
                          <a:spcPts val="0"/>
                        </a:spcBef>
                        <a:spcAft>
                          <a:spcPts val="0"/>
                        </a:spcAft>
                        <a:buClr>
                          <a:schemeClr val="dk1"/>
                        </a:buClr>
                        <a:buSzPts val="1200"/>
                        <a:buFont typeface="Arial"/>
                        <a:buNone/>
                      </a:pPr>
                      <a:r>
                        <a:t/>
                      </a:r>
                      <a:endParaRPr b="1" sz="1200" u="none" cap="none" strike="noStrike">
                        <a:solidFill>
                          <a:schemeClr val="dk1"/>
                        </a:solidFill>
                      </a:endParaRPr>
                    </a:p>
                    <a:p>
                      <a:pPr indent="0" lvl="0" marL="0" marR="0" rtl="0" algn="ctr">
                        <a:lnSpc>
                          <a:spcPct val="100000"/>
                        </a:lnSpc>
                        <a:spcBef>
                          <a:spcPts val="0"/>
                        </a:spcBef>
                        <a:spcAft>
                          <a:spcPts val="0"/>
                        </a:spcAft>
                        <a:buClr>
                          <a:schemeClr val="dk1"/>
                        </a:buClr>
                        <a:buSzPts val="1200"/>
                        <a:buFont typeface="Arial"/>
                        <a:buNone/>
                      </a:pPr>
                      <a:r>
                        <a:rPr b="1" lang="en-GB" sz="1200" u="none" cap="none" strike="noStrike">
                          <a:solidFill>
                            <a:schemeClr val="dk1"/>
                          </a:solidFill>
                        </a:rPr>
                        <a:t>Come Dine with me</a:t>
                      </a:r>
                      <a:endParaRPr b="1" sz="1200" u="none" cap="none" strike="noStrike"/>
                    </a:p>
                  </a:txBody>
                  <a:tcPr marT="24150" marB="24150" marR="22750" marL="22750">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FF9900"/>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GB" sz="1200" u="none" cap="none" strike="noStrike">
                          <a:solidFill>
                            <a:schemeClr val="dk1"/>
                          </a:solidFill>
                        </a:rPr>
                        <a:t>Structures</a:t>
                      </a:r>
                      <a:endParaRPr b="1" sz="1200" u="none" cap="none" strike="noStrike">
                        <a:solidFill>
                          <a:schemeClr val="dk1"/>
                        </a:solidFill>
                      </a:endParaRPr>
                    </a:p>
                    <a:p>
                      <a:pPr indent="0" lvl="0" marL="0" marR="0" rtl="0" algn="ctr">
                        <a:lnSpc>
                          <a:spcPct val="100000"/>
                        </a:lnSpc>
                        <a:spcBef>
                          <a:spcPts val="0"/>
                        </a:spcBef>
                        <a:spcAft>
                          <a:spcPts val="0"/>
                        </a:spcAft>
                        <a:buClr>
                          <a:srgbClr val="000000"/>
                        </a:buClr>
                        <a:buSzPts val="1200"/>
                        <a:buFont typeface="Arial"/>
                        <a:buNone/>
                      </a:pPr>
                      <a:r>
                        <a:t/>
                      </a:r>
                      <a:endParaRPr b="1" sz="1200" u="none" cap="none" strike="noStrike">
                        <a:solidFill>
                          <a:schemeClr val="dk1"/>
                        </a:solidFill>
                      </a:endParaRPr>
                    </a:p>
                    <a:p>
                      <a:pPr indent="0" lvl="0" marL="0" marR="0" rtl="0" algn="ctr">
                        <a:lnSpc>
                          <a:spcPct val="100000"/>
                        </a:lnSpc>
                        <a:spcBef>
                          <a:spcPts val="0"/>
                        </a:spcBef>
                        <a:spcAft>
                          <a:spcPts val="0"/>
                        </a:spcAft>
                        <a:buClr>
                          <a:schemeClr val="dk1"/>
                        </a:buClr>
                        <a:buSzPts val="1200"/>
                        <a:buFont typeface="Arial"/>
                        <a:buNone/>
                      </a:pPr>
                      <a:r>
                        <a:rPr b="1" lang="en-GB" sz="1200" u="none" cap="none" strike="noStrike">
                          <a:solidFill>
                            <a:schemeClr val="dk1"/>
                          </a:solidFill>
                        </a:rPr>
                        <a:t>Playgrounds</a:t>
                      </a:r>
                      <a:endParaRPr b="1" sz="1200" u="none" cap="none" strike="noStrike">
                        <a:solidFill>
                          <a:schemeClr val="dk1"/>
                        </a:solidFill>
                      </a:endParaRPr>
                    </a:p>
                  </a:txBody>
                  <a:tcPr marT="24150" marB="24150" marR="22750" marL="22750">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FFFF00"/>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GB" sz="1200" u="none" cap="none" strike="noStrike"/>
                        <a:t>Textiles</a:t>
                      </a:r>
                      <a:endParaRPr b="1" sz="1200" u="none" cap="none" strike="noStrike"/>
                    </a:p>
                    <a:p>
                      <a:pPr indent="0" lvl="0" marL="0" marR="0" rtl="0" algn="ctr">
                        <a:lnSpc>
                          <a:spcPct val="100000"/>
                        </a:lnSpc>
                        <a:spcBef>
                          <a:spcPts val="0"/>
                        </a:spcBef>
                        <a:spcAft>
                          <a:spcPts val="0"/>
                        </a:spcAft>
                        <a:buClr>
                          <a:srgbClr val="000000"/>
                        </a:buClr>
                        <a:buSzPts val="1200"/>
                        <a:buFont typeface="Arial"/>
                        <a:buNone/>
                      </a:pPr>
                      <a:r>
                        <a:t/>
                      </a:r>
                      <a:endParaRPr b="1" sz="1200" u="none" cap="none" strike="noStrike"/>
                    </a:p>
                    <a:p>
                      <a:pPr indent="0" lvl="0" marL="0" marR="0" rtl="0" algn="ctr">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Arial"/>
                          <a:ea typeface="Arial"/>
                          <a:cs typeface="Arial"/>
                          <a:sym typeface="Arial"/>
                        </a:rPr>
                        <a:t>Waistcoats </a:t>
                      </a:r>
                      <a:r>
                        <a:rPr b="1" lang="en-GB" sz="1200" u="none" cap="none" strike="noStrike"/>
                        <a:t>or</a:t>
                      </a:r>
                      <a:endParaRPr b="1" i="1" sz="1100" u="none" cap="none" strike="noStrike"/>
                    </a:p>
                    <a:p>
                      <a:pPr indent="0" lvl="0" marL="0" marR="0" rtl="0" algn="ctr">
                        <a:lnSpc>
                          <a:spcPct val="100000"/>
                        </a:lnSpc>
                        <a:spcBef>
                          <a:spcPts val="0"/>
                        </a:spcBef>
                        <a:spcAft>
                          <a:spcPts val="0"/>
                        </a:spcAft>
                        <a:buClr>
                          <a:srgbClr val="000000"/>
                        </a:buClr>
                        <a:buSzPts val="1200"/>
                        <a:buFont typeface="Arial"/>
                        <a:buNone/>
                      </a:pPr>
                      <a:r>
                        <a:rPr b="1" lang="en-GB" sz="1200" u="none" cap="none" strike="noStrike"/>
                        <a:t>Leavers </a:t>
                      </a:r>
                      <a:r>
                        <a:rPr b="1" lang="en-GB" sz="1200"/>
                        <a:t>Bags</a:t>
                      </a:r>
                      <a:endParaRPr b="1" i="0" sz="1200" u="none" cap="none" strike="noStrike">
                        <a:solidFill>
                          <a:srgbClr val="000000"/>
                        </a:solidFill>
                        <a:latin typeface="Arial"/>
                        <a:ea typeface="Arial"/>
                        <a:cs typeface="Arial"/>
                        <a:sym typeface="Arial"/>
                      </a:endParaRPr>
                    </a:p>
                  </a:txBody>
                  <a:tcPr marT="24150" marB="24150" marR="22750" marL="22750">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FF6699"/>
                    </a:solidFill>
                  </a:tcPr>
                </a:tc>
                <a:tc>
                  <a:txBody>
                    <a:bodyPr/>
                    <a:lstStyle/>
                    <a:p>
                      <a:pPr indent="0" lvl="0" marL="0" marR="0" rtl="0" algn="ctr">
                        <a:lnSpc>
                          <a:spcPct val="100000"/>
                        </a:lnSpc>
                        <a:spcBef>
                          <a:spcPts val="0"/>
                        </a:spcBef>
                        <a:spcAft>
                          <a:spcPts val="0"/>
                        </a:spcAft>
                        <a:buClr>
                          <a:schemeClr val="dk1"/>
                        </a:buClr>
                        <a:buSzPts val="1200"/>
                        <a:buFont typeface="Arial"/>
                        <a:buNone/>
                      </a:pPr>
                      <a:r>
                        <a:rPr b="1" lang="en-GB" sz="1200" u="none" cap="none" strike="noStrike">
                          <a:solidFill>
                            <a:schemeClr val="dk1"/>
                          </a:solidFill>
                        </a:rPr>
                        <a:t>Electrical Systems</a:t>
                      </a:r>
                      <a:endParaRPr b="1" sz="1200" u="none" cap="none" strike="noStrike">
                        <a:solidFill>
                          <a:schemeClr val="dk1"/>
                        </a:solidFill>
                      </a:endParaRPr>
                    </a:p>
                    <a:p>
                      <a:pPr indent="0" lvl="0" marL="0" marR="0" rtl="0" algn="ctr">
                        <a:lnSpc>
                          <a:spcPct val="100000"/>
                        </a:lnSpc>
                        <a:spcBef>
                          <a:spcPts val="0"/>
                        </a:spcBef>
                        <a:spcAft>
                          <a:spcPts val="0"/>
                        </a:spcAft>
                        <a:buClr>
                          <a:schemeClr val="dk1"/>
                        </a:buClr>
                        <a:buSzPts val="1200"/>
                        <a:buFont typeface="Arial"/>
                        <a:buNone/>
                      </a:pPr>
                      <a:r>
                        <a:t/>
                      </a:r>
                      <a:endParaRPr b="1" sz="1200" u="none" cap="none" strike="noStrike">
                        <a:solidFill>
                          <a:schemeClr val="dk1"/>
                        </a:solidFill>
                      </a:endParaRPr>
                    </a:p>
                    <a:p>
                      <a:pPr indent="0" lvl="0" marL="0" marR="0" rtl="0" algn="ctr">
                        <a:lnSpc>
                          <a:spcPct val="100000"/>
                        </a:lnSpc>
                        <a:spcBef>
                          <a:spcPts val="0"/>
                        </a:spcBef>
                        <a:spcAft>
                          <a:spcPts val="0"/>
                        </a:spcAft>
                        <a:buClr>
                          <a:schemeClr val="dk1"/>
                        </a:buClr>
                        <a:buSzPts val="1200"/>
                        <a:buFont typeface="Arial"/>
                        <a:buNone/>
                      </a:pPr>
                      <a:r>
                        <a:rPr b="1" lang="en-GB" sz="1200" u="none" cap="none" strike="noStrike">
                          <a:solidFill>
                            <a:schemeClr val="dk1"/>
                          </a:solidFill>
                        </a:rPr>
                        <a:t>Steady Hand Games</a:t>
                      </a:r>
                      <a:endParaRPr b="1" sz="1200" u="none" cap="none" strike="noStrike"/>
                    </a:p>
                  </a:txBody>
                  <a:tcPr marT="45725" marB="45725" marR="68575" marL="68575">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00B0F0"/>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Arial"/>
                          <a:ea typeface="Arial"/>
                          <a:cs typeface="Arial"/>
                          <a:sym typeface="Arial"/>
                        </a:rPr>
                        <a:t>Digital</a:t>
                      </a:r>
                      <a:r>
                        <a:rPr b="1" lang="en-GB" sz="1200" u="none" cap="none" strike="noStrike"/>
                        <a:t> Technologies</a:t>
                      </a:r>
                      <a:endParaRPr b="1" sz="1200" u="none" cap="none" strike="noStrike"/>
                    </a:p>
                    <a:p>
                      <a:pPr indent="0" lvl="0" marL="0" marR="0" rtl="0" algn="ctr">
                        <a:lnSpc>
                          <a:spcPct val="100000"/>
                        </a:lnSpc>
                        <a:spcBef>
                          <a:spcPts val="0"/>
                        </a:spcBef>
                        <a:spcAft>
                          <a:spcPts val="0"/>
                        </a:spcAft>
                        <a:buClr>
                          <a:srgbClr val="000000"/>
                        </a:buClr>
                        <a:buSzPts val="1200"/>
                        <a:buFont typeface="Arial"/>
                        <a:buNone/>
                      </a:pPr>
                      <a:r>
                        <a:t/>
                      </a:r>
                      <a:endParaRPr b="1" sz="1200" u="none" cap="none" strike="noStrike"/>
                    </a:p>
                    <a:p>
                      <a:pPr indent="0" lvl="0" marL="0" marR="0" rtl="0" algn="ctr">
                        <a:lnSpc>
                          <a:spcPct val="100000"/>
                        </a:lnSpc>
                        <a:spcBef>
                          <a:spcPts val="0"/>
                        </a:spcBef>
                        <a:spcAft>
                          <a:spcPts val="0"/>
                        </a:spcAft>
                        <a:buClr>
                          <a:srgbClr val="000000"/>
                        </a:buClr>
                        <a:buSzPts val="1200"/>
                        <a:buFont typeface="Arial"/>
                        <a:buNone/>
                      </a:pPr>
                      <a:r>
                        <a:rPr b="1" lang="en-GB" sz="1200" u="none" cap="none" strike="noStrike"/>
                        <a:t>Navigating the World</a:t>
                      </a:r>
                      <a:endParaRPr b="1" sz="1200" u="none" cap="none" strike="noStrike"/>
                    </a:p>
                  </a:txBody>
                  <a:tcPr marT="45725" marB="45725" marR="68575" marL="68575">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9900FF"/>
                    </a:solidFill>
                  </a:tcPr>
                </a:tc>
              </a:tr>
            </a:tbl>
          </a:graphicData>
        </a:graphic>
      </p:graphicFrame>
      <p:sp>
        <p:nvSpPr>
          <p:cNvPr id="241" name="Google Shape;241;p8"/>
          <p:cNvSpPr txBox="1"/>
          <p:nvPr/>
        </p:nvSpPr>
        <p:spPr>
          <a:xfrm flipH="1">
            <a:off x="89054" y="3866275"/>
            <a:ext cx="509100" cy="565500"/>
          </a:xfrm>
          <a:prstGeom prst="rect">
            <a:avLst/>
          </a:prstGeom>
          <a:noFill/>
          <a:ln>
            <a:noFill/>
          </a:ln>
        </p:spPr>
        <p:txBody>
          <a:bodyPr anchorCtr="0" anchor="t" bIns="0" lIns="0" spcFirstLastPara="1" rIns="0" wrap="square" tIns="11125">
            <a:spAutoFit/>
          </a:bodyPr>
          <a:lstStyle/>
          <a:p>
            <a:pPr indent="0" lvl="0" marL="11135" marR="0" rtl="0" algn="l">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Arial"/>
                <a:ea typeface="Arial"/>
                <a:cs typeface="Arial"/>
                <a:sym typeface="Arial"/>
              </a:rPr>
              <a:t>Year 5</a:t>
            </a:r>
            <a:endParaRPr b="0" i="0" sz="1800" u="none" cap="none" strike="noStrike">
              <a:solidFill>
                <a:schemeClr val="dk1"/>
              </a:solidFill>
              <a:latin typeface="Arial"/>
              <a:ea typeface="Arial"/>
              <a:cs typeface="Arial"/>
              <a:sym typeface="Arial"/>
            </a:endParaRPr>
          </a:p>
        </p:txBody>
      </p:sp>
      <p:sp>
        <p:nvSpPr>
          <p:cNvPr id="242" name="Google Shape;242;p8"/>
          <p:cNvSpPr/>
          <p:nvPr/>
        </p:nvSpPr>
        <p:spPr>
          <a:xfrm rot="-5400000">
            <a:off x="90450" y="5126445"/>
            <a:ext cx="759997" cy="819772"/>
          </a:xfrm>
          <a:custGeom>
            <a:rect b="b" l="l" r="r" t="t"/>
            <a:pathLst>
              <a:path extrusionOk="0" h="1012189" w="1116329">
                <a:moveTo>
                  <a:pt x="0" y="0"/>
                </a:moveTo>
                <a:lnTo>
                  <a:pt x="0" y="809478"/>
                </a:lnTo>
                <a:lnTo>
                  <a:pt x="558062" y="1011862"/>
                </a:lnTo>
                <a:lnTo>
                  <a:pt x="1116134" y="809478"/>
                </a:lnTo>
                <a:lnTo>
                  <a:pt x="1116134" y="0"/>
                </a:lnTo>
                <a:lnTo>
                  <a:pt x="0" y="0"/>
                </a:lnTo>
                <a:close/>
              </a:path>
            </a:pathLst>
          </a:custGeom>
          <a:solidFill>
            <a:srgbClr val="0000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3" name="Google Shape;243;p8"/>
          <p:cNvSpPr/>
          <p:nvPr/>
        </p:nvSpPr>
        <p:spPr>
          <a:xfrm rot="-5400000">
            <a:off x="-949656" y="3965298"/>
            <a:ext cx="759997" cy="819772"/>
          </a:xfrm>
          <a:custGeom>
            <a:rect b="b" l="l" r="r" t="t"/>
            <a:pathLst>
              <a:path extrusionOk="0" h="1012189" w="1116329">
                <a:moveTo>
                  <a:pt x="0" y="0"/>
                </a:moveTo>
                <a:lnTo>
                  <a:pt x="1116123" y="0"/>
                </a:lnTo>
                <a:lnTo>
                  <a:pt x="1116123" y="809490"/>
                </a:lnTo>
                <a:lnTo>
                  <a:pt x="558061" y="1011862"/>
                </a:lnTo>
                <a:lnTo>
                  <a:pt x="0" y="809490"/>
                </a:lnTo>
                <a:lnTo>
                  <a:pt x="0" y="0"/>
                </a:lnTo>
                <a:close/>
              </a:path>
            </a:pathLst>
          </a:custGeom>
          <a:noFill/>
          <a:ln cap="flat" cmpd="sng" w="33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4" name="Google Shape;244;p8"/>
          <p:cNvSpPr/>
          <p:nvPr/>
        </p:nvSpPr>
        <p:spPr>
          <a:xfrm rot="-5400000">
            <a:off x="79391" y="3610569"/>
            <a:ext cx="759968" cy="819873"/>
          </a:xfrm>
          <a:custGeom>
            <a:rect b="b" l="l" r="r" t="t"/>
            <a:pathLst>
              <a:path extrusionOk="0" h="1012189" w="1117600">
                <a:moveTo>
                  <a:pt x="0" y="0"/>
                </a:moveTo>
                <a:lnTo>
                  <a:pt x="0" y="809478"/>
                </a:lnTo>
                <a:lnTo>
                  <a:pt x="558730" y="1011862"/>
                </a:lnTo>
                <a:lnTo>
                  <a:pt x="1117448" y="809478"/>
                </a:lnTo>
                <a:lnTo>
                  <a:pt x="1117448" y="0"/>
                </a:lnTo>
                <a:lnTo>
                  <a:pt x="0" y="0"/>
                </a:lnTo>
                <a:close/>
              </a:path>
            </a:pathLst>
          </a:custGeom>
          <a:solidFill>
            <a:srgbClr val="0000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5" name="Google Shape;245;p8"/>
          <p:cNvSpPr/>
          <p:nvPr/>
        </p:nvSpPr>
        <p:spPr>
          <a:xfrm rot="-5400000">
            <a:off x="-950089" y="3210469"/>
            <a:ext cx="760862" cy="819772"/>
          </a:xfrm>
          <a:custGeom>
            <a:rect b="b" l="l" r="r" t="t"/>
            <a:pathLst>
              <a:path extrusionOk="0" h="1012189" w="1117600">
                <a:moveTo>
                  <a:pt x="0" y="0"/>
                </a:moveTo>
                <a:lnTo>
                  <a:pt x="1117460" y="0"/>
                </a:lnTo>
                <a:lnTo>
                  <a:pt x="1117460" y="809490"/>
                </a:lnTo>
                <a:lnTo>
                  <a:pt x="558730" y="1011862"/>
                </a:lnTo>
                <a:lnTo>
                  <a:pt x="0" y="809490"/>
                </a:lnTo>
                <a:lnTo>
                  <a:pt x="0" y="0"/>
                </a:lnTo>
                <a:close/>
              </a:path>
            </a:pathLst>
          </a:custGeom>
          <a:noFill/>
          <a:ln cap="flat" cmpd="sng" w="33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6" name="Google Shape;246;p8"/>
          <p:cNvSpPr/>
          <p:nvPr/>
        </p:nvSpPr>
        <p:spPr>
          <a:xfrm rot="-5400000">
            <a:off x="86645" y="2207421"/>
            <a:ext cx="760862" cy="819772"/>
          </a:xfrm>
          <a:custGeom>
            <a:rect b="b" l="l" r="r" t="t"/>
            <a:pathLst>
              <a:path extrusionOk="0" h="1012189" w="1117600">
                <a:moveTo>
                  <a:pt x="0" y="0"/>
                </a:moveTo>
                <a:lnTo>
                  <a:pt x="0" y="809478"/>
                </a:lnTo>
                <a:lnTo>
                  <a:pt x="558730" y="1011862"/>
                </a:lnTo>
                <a:lnTo>
                  <a:pt x="1117450" y="809478"/>
                </a:lnTo>
                <a:lnTo>
                  <a:pt x="1117450" y="0"/>
                </a:lnTo>
                <a:lnTo>
                  <a:pt x="0" y="0"/>
                </a:lnTo>
                <a:close/>
              </a:path>
            </a:pathLst>
          </a:custGeom>
          <a:solidFill>
            <a:srgbClr val="0000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7" name="Google Shape;247;p8"/>
          <p:cNvSpPr/>
          <p:nvPr/>
        </p:nvSpPr>
        <p:spPr>
          <a:xfrm rot="-5400000">
            <a:off x="113900" y="692769"/>
            <a:ext cx="758268" cy="819772"/>
          </a:xfrm>
          <a:custGeom>
            <a:rect b="b" l="l" r="r" t="t"/>
            <a:pathLst>
              <a:path extrusionOk="0" h="1012189" w="1113790">
                <a:moveTo>
                  <a:pt x="0" y="0"/>
                </a:moveTo>
                <a:lnTo>
                  <a:pt x="0" y="809478"/>
                </a:lnTo>
                <a:lnTo>
                  <a:pt x="556736" y="1011862"/>
                </a:lnTo>
                <a:lnTo>
                  <a:pt x="1113449" y="809478"/>
                </a:lnTo>
                <a:lnTo>
                  <a:pt x="1113449" y="0"/>
                </a:lnTo>
                <a:lnTo>
                  <a:pt x="0" y="0"/>
                </a:lnTo>
                <a:close/>
              </a:path>
            </a:pathLst>
          </a:custGeom>
          <a:solidFill>
            <a:srgbClr val="0000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8" name="Google Shape;248;p8"/>
          <p:cNvSpPr/>
          <p:nvPr/>
        </p:nvSpPr>
        <p:spPr>
          <a:xfrm rot="-5400000">
            <a:off x="-1009621" y="949990"/>
            <a:ext cx="757377" cy="819873"/>
          </a:xfrm>
          <a:custGeom>
            <a:rect b="b" l="l" r="r" t="t"/>
            <a:pathLst>
              <a:path extrusionOk="0" h="1012189" w="1113790">
                <a:moveTo>
                  <a:pt x="0" y="0"/>
                </a:moveTo>
                <a:lnTo>
                  <a:pt x="1113450" y="0"/>
                </a:lnTo>
                <a:lnTo>
                  <a:pt x="1113450" y="809490"/>
                </a:lnTo>
                <a:lnTo>
                  <a:pt x="556725" y="1011862"/>
                </a:lnTo>
                <a:lnTo>
                  <a:pt x="0" y="809490"/>
                </a:lnTo>
                <a:lnTo>
                  <a:pt x="0" y="0"/>
                </a:lnTo>
                <a:close/>
              </a:path>
            </a:pathLst>
          </a:custGeom>
          <a:noFill/>
          <a:ln cap="flat" cmpd="sng" w="33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9" name="Google Shape;249;p8"/>
          <p:cNvSpPr txBox="1"/>
          <p:nvPr/>
        </p:nvSpPr>
        <p:spPr>
          <a:xfrm flipH="1">
            <a:off x="111081" y="5380730"/>
            <a:ext cx="654000" cy="565500"/>
          </a:xfrm>
          <a:prstGeom prst="rect">
            <a:avLst/>
          </a:prstGeom>
          <a:noFill/>
          <a:ln>
            <a:noFill/>
          </a:ln>
        </p:spPr>
        <p:txBody>
          <a:bodyPr anchorCtr="0" anchor="t" bIns="0" lIns="0" spcFirstLastPara="1" rIns="0" wrap="square" tIns="11125">
            <a:spAutoFit/>
          </a:bodyPr>
          <a:lstStyle/>
          <a:p>
            <a:pPr indent="0" lvl="0" marL="11135" marR="0" rtl="0" algn="l">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Arial"/>
                <a:ea typeface="Arial"/>
                <a:cs typeface="Arial"/>
                <a:sym typeface="Arial"/>
              </a:rPr>
              <a:t>Year 6</a:t>
            </a:r>
            <a:endParaRPr b="0" i="0" sz="1800" u="none" cap="none" strike="noStrike">
              <a:solidFill>
                <a:schemeClr val="dk1"/>
              </a:solidFill>
              <a:latin typeface="Arial"/>
              <a:ea typeface="Arial"/>
              <a:cs typeface="Arial"/>
              <a:sym typeface="Arial"/>
            </a:endParaRPr>
          </a:p>
        </p:txBody>
      </p:sp>
      <p:sp>
        <p:nvSpPr>
          <p:cNvPr id="250" name="Google Shape;250;p8"/>
          <p:cNvSpPr txBox="1"/>
          <p:nvPr/>
        </p:nvSpPr>
        <p:spPr>
          <a:xfrm flipH="1">
            <a:off x="111069" y="3794292"/>
            <a:ext cx="654000" cy="565500"/>
          </a:xfrm>
          <a:prstGeom prst="rect">
            <a:avLst/>
          </a:prstGeom>
          <a:noFill/>
          <a:ln>
            <a:noFill/>
          </a:ln>
        </p:spPr>
        <p:txBody>
          <a:bodyPr anchorCtr="0" anchor="t" bIns="0" lIns="0" spcFirstLastPara="1" rIns="0" wrap="square" tIns="11125">
            <a:spAutoFit/>
          </a:bodyPr>
          <a:lstStyle/>
          <a:p>
            <a:pPr indent="0" lvl="0" marL="11135" marR="0" rtl="0" algn="l">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Arial"/>
                <a:ea typeface="Arial"/>
                <a:cs typeface="Arial"/>
                <a:sym typeface="Arial"/>
              </a:rPr>
              <a:t>Year 5</a:t>
            </a:r>
            <a:endParaRPr b="0" i="0" sz="1800" u="none" cap="none" strike="noStrike">
              <a:solidFill>
                <a:schemeClr val="dk1"/>
              </a:solidFill>
              <a:latin typeface="Arial"/>
              <a:ea typeface="Arial"/>
              <a:cs typeface="Arial"/>
              <a:sym typeface="Arial"/>
            </a:endParaRPr>
          </a:p>
        </p:txBody>
      </p:sp>
      <p:sp>
        <p:nvSpPr>
          <p:cNvPr id="251" name="Google Shape;251;p8"/>
          <p:cNvSpPr txBox="1"/>
          <p:nvPr/>
        </p:nvSpPr>
        <p:spPr>
          <a:xfrm flipH="1">
            <a:off x="44569" y="2391292"/>
            <a:ext cx="654000" cy="565500"/>
          </a:xfrm>
          <a:prstGeom prst="rect">
            <a:avLst/>
          </a:prstGeom>
          <a:noFill/>
          <a:ln>
            <a:noFill/>
          </a:ln>
        </p:spPr>
        <p:txBody>
          <a:bodyPr anchorCtr="0" anchor="t" bIns="0" lIns="0" spcFirstLastPara="1" rIns="0" wrap="square" tIns="11125">
            <a:spAutoFit/>
          </a:bodyPr>
          <a:lstStyle/>
          <a:p>
            <a:pPr indent="0" lvl="0" marL="11135" marR="0" rtl="0" algn="l">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Arial"/>
                <a:ea typeface="Arial"/>
                <a:cs typeface="Arial"/>
                <a:sym typeface="Arial"/>
              </a:rPr>
              <a:t>Year 4</a:t>
            </a:r>
            <a:endParaRPr b="0" i="0" sz="1800" u="none" cap="none" strike="noStrike">
              <a:solidFill>
                <a:schemeClr val="dk1"/>
              </a:solidFill>
              <a:latin typeface="Arial"/>
              <a:ea typeface="Arial"/>
              <a:cs typeface="Arial"/>
              <a:sym typeface="Arial"/>
            </a:endParaRPr>
          </a:p>
        </p:txBody>
      </p:sp>
      <p:sp>
        <p:nvSpPr>
          <p:cNvPr id="252" name="Google Shape;252;p8"/>
          <p:cNvSpPr txBox="1"/>
          <p:nvPr/>
        </p:nvSpPr>
        <p:spPr>
          <a:xfrm flipH="1">
            <a:off x="70319" y="874830"/>
            <a:ext cx="654000" cy="565500"/>
          </a:xfrm>
          <a:prstGeom prst="rect">
            <a:avLst/>
          </a:prstGeom>
          <a:noFill/>
          <a:ln>
            <a:noFill/>
          </a:ln>
        </p:spPr>
        <p:txBody>
          <a:bodyPr anchorCtr="0" anchor="t" bIns="0" lIns="0" spcFirstLastPara="1" rIns="0" wrap="square" tIns="11125">
            <a:spAutoFit/>
          </a:bodyPr>
          <a:lstStyle/>
          <a:p>
            <a:pPr indent="0" lvl="0" marL="11135" marR="0" rtl="0" algn="l">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Arial"/>
                <a:ea typeface="Arial"/>
                <a:cs typeface="Arial"/>
                <a:sym typeface="Arial"/>
              </a:rPr>
              <a:t>Year 3</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2" name="Shape 1582"/>
        <p:cNvGrpSpPr/>
        <p:nvPr/>
      </p:nvGrpSpPr>
      <p:grpSpPr>
        <a:xfrm>
          <a:off x="0" y="0"/>
          <a:ext cx="0" cy="0"/>
          <a:chOff x="0" y="0"/>
          <a:chExt cx="0" cy="0"/>
        </a:xfrm>
      </p:grpSpPr>
      <p:sp>
        <p:nvSpPr>
          <p:cNvPr id="1583" name="Google Shape;1583;g282707cdc84_0_185"/>
          <p:cNvSpPr txBox="1"/>
          <p:nvPr/>
        </p:nvSpPr>
        <p:spPr>
          <a:xfrm>
            <a:off x="1655424" y="281675"/>
            <a:ext cx="4447500" cy="654600"/>
          </a:xfrm>
          <a:prstGeom prst="rect">
            <a:avLst/>
          </a:prstGeom>
          <a:noFill/>
          <a:ln>
            <a:noFill/>
          </a:ln>
        </p:spPr>
        <p:txBody>
          <a:bodyPr anchorCtr="0" anchor="ctr" bIns="80225" lIns="80225" spcFirstLastPara="1" rIns="80225" wrap="square" tIns="80225">
            <a:noAutofit/>
          </a:bodyPr>
          <a:lstStyle/>
          <a:p>
            <a:pPr indent="0" lvl="0" marL="0" marR="0" rtl="0" algn="ctr">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Year 6 ; Autumn 1</a:t>
            </a:r>
            <a:endParaRPr b="1" i="0" sz="1900" u="none" cap="none" strike="noStrike">
              <a:solidFill>
                <a:srgbClr val="000000"/>
              </a:solidFill>
              <a:latin typeface="Ruluko"/>
              <a:ea typeface="Ruluko"/>
              <a:cs typeface="Ruluko"/>
              <a:sym typeface="Ruluko"/>
            </a:endParaRPr>
          </a:p>
          <a:p>
            <a:pPr indent="0" lvl="0" marL="0" marR="0" rtl="0" algn="ctr">
              <a:lnSpc>
                <a:spcPct val="100000"/>
              </a:lnSpc>
              <a:spcBef>
                <a:spcPts val="0"/>
              </a:spcBef>
              <a:spcAft>
                <a:spcPts val="0"/>
              </a:spcAft>
              <a:buClr>
                <a:srgbClr val="000000"/>
              </a:buClr>
              <a:buSzPts val="1900"/>
              <a:buFont typeface="Arial"/>
              <a:buNone/>
            </a:pPr>
            <a:r>
              <a:rPr b="1" i="0" lang="en-GB" sz="1300" u="none" cap="none" strike="noStrike">
                <a:solidFill>
                  <a:srgbClr val="000000"/>
                </a:solidFill>
                <a:latin typeface="Arial"/>
                <a:ea typeface="Arial"/>
                <a:cs typeface="Arial"/>
                <a:sym typeface="Arial"/>
              </a:rPr>
              <a:t>Automata Toys</a:t>
            </a:r>
            <a:endParaRPr b="1" i="0" sz="1200" u="none" cap="none" strike="noStrike">
              <a:solidFill>
                <a:srgbClr val="000000"/>
              </a:solidFill>
              <a:latin typeface="Ruluko"/>
              <a:ea typeface="Ruluko"/>
              <a:cs typeface="Ruluko"/>
              <a:sym typeface="Ruluko"/>
            </a:endParaRPr>
          </a:p>
        </p:txBody>
      </p:sp>
      <p:sp>
        <p:nvSpPr>
          <p:cNvPr id="1584" name="Google Shape;1584;g282707cdc84_0_185"/>
          <p:cNvSpPr/>
          <p:nvPr/>
        </p:nvSpPr>
        <p:spPr>
          <a:xfrm>
            <a:off x="179500" y="1082578"/>
            <a:ext cx="3491700" cy="38259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Skills</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Pupils can / will: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Experiment with a range of cams, creating a design for an automata toy based on a choice of cam to create a desired movement.</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 Understand how linkages change the direction of a force.</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 Make things move at the same time.</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 Understand and draw cross-sectional diagrams to show the inner-workings of my design.</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Measure, mark and check the accuracy of the jelutong and dowel pieces required.</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 Measure mark and cut components accurately using a ruler and scissors.</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 Assemble components accurately to make a stable frame.</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 Understand that for the frame to function effectively the components must be cut accurately and the joints of the frame secured at right angles.</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 Select appropriate materials based on the materials being joined and the speed at which the glue needs to dry/set.</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 Evaluate the work of others and receiving feedback on own work.</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 Apply points of improvement to their toys.</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 Describe changes they would make/do if they were to do the project again.</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538CD5"/>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538CD5"/>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97480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974806"/>
                </a:solidFill>
                <a:latin typeface="Calibri"/>
                <a:ea typeface="Calibri"/>
                <a:cs typeface="Calibri"/>
                <a:sym typeface="Calibri"/>
              </a:rPr>
              <a:t>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1585" name="Google Shape;1585;g282707cdc84_0_185"/>
          <p:cNvSpPr/>
          <p:nvPr/>
        </p:nvSpPr>
        <p:spPr>
          <a:xfrm>
            <a:off x="3803300" y="1063650"/>
            <a:ext cx="5046900" cy="2450100"/>
          </a:xfrm>
          <a:prstGeom prst="rect">
            <a:avLst/>
          </a:prstGeom>
          <a:no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Vocabulary</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1586" name="Google Shape;1586;g282707cdc84_0_185"/>
          <p:cNvSpPr/>
          <p:nvPr/>
        </p:nvSpPr>
        <p:spPr>
          <a:xfrm>
            <a:off x="3803300" y="3641125"/>
            <a:ext cx="1091100" cy="32169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Ruluko"/>
                <a:ea typeface="Ruluko"/>
                <a:cs typeface="Ruluko"/>
                <a:sym typeface="Ruluko"/>
              </a:rPr>
              <a:t>Designers </a:t>
            </a:r>
            <a:r>
              <a:rPr b="1" i="0" lang="en-GB" sz="1200" u="none" cap="none" strike="noStrike">
                <a:solidFill>
                  <a:srgbClr val="000000"/>
                </a:solidFill>
                <a:latin typeface="Calibri"/>
                <a:ea typeface="Calibri"/>
                <a:cs typeface="Calibri"/>
                <a:sym typeface="Calibri"/>
              </a:rPr>
              <a:t> </a:t>
            </a:r>
            <a:endParaRPr b="1"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400" u="none" cap="none" strike="noStrike">
                <a:solidFill>
                  <a:srgbClr val="000000"/>
                </a:solidFill>
                <a:latin typeface="Ruluko"/>
                <a:ea typeface="Ruluko"/>
                <a:cs typeface="Ruluko"/>
                <a:sym typeface="Ruluko"/>
              </a:rPr>
              <a:t>Joseph Merlin</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1587" name="Google Shape;1587;g282707cdc84_0_185"/>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1588" name="Google Shape;1588;g282707cdc84_0_185"/>
          <p:cNvSpPr/>
          <p:nvPr/>
        </p:nvSpPr>
        <p:spPr>
          <a:xfrm>
            <a:off x="179500" y="5008100"/>
            <a:ext cx="3491700" cy="18498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Knowledge</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Ruluko"/>
                <a:ea typeface="Ruluko"/>
                <a:cs typeface="Ruluko"/>
                <a:sym typeface="Ruluko"/>
              </a:rPr>
              <a:t>Pupils will know/ can explain: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300" u="none" cap="none" strike="noStrike">
                <a:solidFill>
                  <a:srgbClr val="000000"/>
                </a:solidFill>
                <a:latin typeface="Arial"/>
                <a:ea typeface="Arial"/>
                <a:cs typeface="Arial"/>
                <a:sym typeface="Arial"/>
              </a:rPr>
              <a:t>T</a:t>
            </a:r>
            <a:r>
              <a:rPr b="0" i="0" lang="en-GB" sz="1100" u="none" cap="none" strike="noStrike">
                <a:solidFill>
                  <a:srgbClr val="000000"/>
                </a:solidFill>
                <a:latin typeface="Ruluko"/>
                <a:ea typeface="Ruluko"/>
                <a:cs typeface="Ruluko"/>
                <a:sym typeface="Ruluko"/>
              </a:rPr>
              <a:t>hat the mechanism in an automata uses a system of cams, axles and followers.</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That different shaped cams produce different outputs.</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That an automata is a hand-powered mechanical toy.</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That a cross-sectional diagram shows the inner workings of a product.</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br>
              <a:rPr b="0" i="0" lang="en-GB" sz="1200" u="none" cap="none" strike="noStrike">
                <a:solidFill>
                  <a:schemeClr val="dk1"/>
                </a:solidFill>
                <a:latin typeface="Calibri"/>
                <a:ea typeface="Calibri"/>
                <a:cs typeface="Calibri"/>
                <a:sym typeface="Calibri"/>
              </a:rPr>
            </a:b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highlight>
                <a:srgbClr val="B7B7B7"/>
              </a:highlight>
              <a:latin typeface="Ruluko"/>
              <a:ea typeface="Ruluko"/>
              <a:cs typeface="Ruluko"/>
              <a:sym typeface="Ruluko"/>
            </a:endParaRPr>
          </a:p>
        </p:txBody>
      </p:sp>
      <p:pic>
        <p:nvPicPr>
          <p:cNvPr id="1589" name="Google Shape;1589;g282707cdc84_0_185"/>
          <p:cNvPicPr preferRelativeResize="0"/>
          <p:nvPr/>
        </p:nvPicPr>
        <p:blipFill rotWithShape="1">
          <a:blip r:embed="rId4">
            <a:alphaModFix/>
          </a:blip>
          <a:srcRect b="0" l="0" r="0" t="0"/>
          <a:stretch/>
        </p:blipFill>
        <p:spPr>
          <a:xfrm>
            <a:off x="6516216" y="188640"/>
            <a:ext cx="1296144" cy="840663"/>
          </a:xfrm>
          <a:prstGeom prst="rect">
            <a:avLst/>
          </a:prstGeom>
          <a:noFill/>
          <a:ln>
            <a:noFill/>
          </a:ln>
        </p:spPr>
      </p:pic>
      <p:sp>
        <p:nvSpPr>
          <p:cNvPr id="1590" name="Google Shape;1590;g282707cdc84_0_185"/>
          <p:cNvSpPr/>
          <p:nvPr/>
        </p:nvSpPr>
        <p:spPr>
          <a:xfrm>
            <a:off x="5026500" y="3641125"/>
            <a:ext cx="3955800" cy="32169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Questions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What do mechanisms control ?(movement and one kind of motion into another. What is a frame structure?</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How should we  carry and use a saw safely.? Can you share a health and safety rule for using a tool? ( hand drill, bench hook, sand or glass paper and scissors.)</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Why are exploded diagrams important for a designer and their client? </a:t>
            </a:r>
            <a:r>
              <a:rPr b="0" i="0" lang="en-GB" sz="1100" u="none" cap="none" strike="noStrike">
                <a:solidFill>
                  <a:srgbClr val="000000"/>
                </a:solidFill>
                <a:latin typeface="Ruluko"/>
                <a:ea typeface="Ruluko"/>
                <a:cs typeface="Ruluko"/>
                <a:sym typeface="Ruluko"/>
              </a:rPr>
              <a:t>(</a:t>
            </a:r>
            <a:r>
              <a:rPr b="0" i="0" lang="en-GB" sz="900" u="none" cap="none" strike="noStrike">
                <a:solidFill>
                  <a:srgbClr val="000000"/>
                </a:solidFill>
                <a:latin typeface="Ruluko"/>
                <a:ea typeface="Ruluko"/>
                <a:cs typeface="Ruluko"/>
                <a:sym typeface="Ruluko"/>
              </a:rPr>
              <a:t>good communication  through visual methods such as diagrams, sketches and thumbnail drawings / illustrates how different parts of a product fit together, giving a clear idea of how to make it/</a:t>
            </a:r>
            <a:r>
              <a:rPr b="0" i="0" lang="en-GB" sz="900" u="none" cap="none" strike="noStrike">
                <a:solidFill>
                  <a:schemeClr val="dk1"/>
                </a:solidFill>
                <a:latin typeface="Ruluko"/>
                <a:ea typeface="Ruluko"/>
                <a:cs typeface="Ruluko"/>
                <a:sym typeface="Ruluko"/>
              </a:rPr>
              <a:t>A diagram which shows all of the internal and external parts of a product – exploded diagram.)</a:t>
            </a:r>
            <a:endParaRPr b="0" i="0" sz="9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Ruluko"/>
                <a:ea typeface="Ruluko"/>
                <a:cs typeface="Ruluko"/>
                <a:sym typeface="Ruluko"/>
              </a:rPr>
              <a:t>Describe how to  measure and mark wood accurately.</a:t>
            </a:r>
            <a:endParaRPr b="0" i="0" sz="9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Ruluko"/>
                <a:ea typeface="Ruluko"/>
                <a:cs typeface="Ruluko"/>
                <a:sym typeface="Ruluko"/>
              </a:rPr>
              <a:t>Can you define the word ‘accurate’? (Neat and correct to the intended measurements.)Why do the automata frame components need to be accurate? </a:t>
            </a:r>
            <a:endParaRPr b="0" i="0" sz="9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Ruluko"/>
                <a:ea typeface="Ruluko"/>
                <a:cs typeface="Ruluko"/>
                <a:sym typeface="Ruluko"/>
              </a:rPr>
              <a:t>What is a temporary fix? How is it useful? When assembling the automata, what difficulties did you come across? How did you resolve these difficulties?Can you think of a toy or product with inner workings (electronics, mechanisms, springs, magnets)? What is a cross-sectional diagram? What is a cam? Cam profile? Follower? Follower topper? Follower base? Explain how the cam profile affects the follower. What are the advantages and disadvantages of having a mechanical shop window display? (For example, it may need to be operated by a staff member to function.)</a:t>
            </a:r>
            <a:endParaRPr b="0" i="0" sz="900" u="none" cap="none" strike="noStrike">
              <a:solidFill>
                <a:srgbClr val="000000"/>
              </a:solidFill>
              <a:latin typeface="Ruluko"/>
              <a:ea typeface="Ruluko"/>
              <a:cs typeface="Ruluko"/>
              <a:sym typeface="Ruluko"/>
            </a:endParaRPr>
          </a:p>
          <a:p>
            <a:pPr indent="-228600" lvl="0" marL="457200" marR="0" rtl="0" algn="l">
              <a:lnSpc>
                <a:spcPct val="100000"/>
              </a:lnSpc>
              <a:spcBef>
                <a:spcPts val="0"/>
              </a:spcBef>
              <a:spcAft>
                <a:spcPts val="0"/>
              </a:spcAft>
              <a:buClr>
                <a:srgbClr val="000000"/>
              </a:buClr>
              <a:buSzPts val="1100"/>
              <a:buFont typeface="Ruluko"/>
              <a:buNone/>
            </a:pPr>
            <a:r>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br>
              <a:rPr b="0" i="0" lang="en-GB" sz="1100" u="none" cap="none" strike="noStrike">
                <a:solidFill>
                  <a:srgbClr val="000000"/>
                </a:solidFill>
                <a:latin typeface="Ruluko"/>
                <a:ea typeface="Ruluko"/>
                <a:cs typeface="Ruluko"/>
                <a:sym typeface="Ruluko"/>
              </a:rPr>
            </a:br>
            <a:endParaRPr b="0" i="0" sz="1100" u="none" cap="none" strike="noStrike">
              <a:solidFill>
                <a:srgbClr val="000000"/>
              </a:solidFill>
              <a:latin typeface="Ruluko"/>
              <a:ea typeface="Ruluko"/>
              <a:cs typeface="Ruluko"/>
              <a:sym typeface="Ruluko"/>
            </a:endParaRPr>
          </a:p>
        </p:txBody>
      </p:sp>
      <p:pic>
        <p:nvPicPr>
          <p:cNvPr id="1591" name="Google Shape;1591;g282707cdc84_0_185"/>
          <p:cNvPicPr preferRelativeResize="0"/>
          <p:nvPr/>
        </p:nvPicPr>
        <p:blipFill rotWithShape="1">
          <a:blip r:embed="rId5">
            <a:alphaModFix/>
          </a:blip>
          <a:srcRect b="0" l="0" r="0" t="0"/>
          <a:stretch/>
        </p:blipFill>
        <p:spPr>
          <a:xfrm>
            <a:off x="6047351" y="257873"/>
            <a:ext cx="1734349" cy="722025"/>
          </a:xfrm>
          <a:prstGeom prst="rect">
            <a:avLst/>
          </a:prstGeom>
          <a:noFill/>
          <a:ln>
            <a:noFill/>
          </a:ln>
        </p:spPr>
      </p:pic>
      <p:pic>
        <p:nvPicPr>
          <p:cNvPr id="1592" name="Google Shape;1592;g282707cdc84_0_185"/>
          <p:cNvPicPr preferRelativeResize="0"/>
          <p:nvPr/>
        </p:nvPicPr>
        <p:blipFill rotWithShape="1">
          <a:blip r:embed="rId6">
            <a:alphaModFix/>
          </a:blip>
          <a:srcRect b="0" l="0" r="0" t="0"/>
          <a:stretch/>
        </p:blipFill>
        <p:spPr>
          <a:xfrm>
            <a:off x="232500" y="155300"/>
            <a:ext cx="1091073" cy="840650"/>
          </a:xfrm>
          <a:prstGeom prst="rect">
            <a:avLst/>
          </a:prstGeom>
          <a:noFill/>
          <a:ln>
            <a:noFill/>
          </a:ln>
        </p:spPr>
      </p:pic>
      <p:pic>
        <p:nvPicPr>
          <p:cNvPr id="1593" name="Google Shape;1593;g282707cdc84_0_185"/>
          <p:cNvPicPr preferRelativeResize="0"/>
          <p:nvPr/>
        </p:nvPicPr>
        <p:blipFill rotWithShape="1">
          <a:blip r:embed="rId7">
            <a:alphaModFix/>
          </a:blip>
          <a:srcRect b="0" l="0" r="0" t="0"/>
          <a:stretch/>
        </p:blipFill>
        <p:spPr>
          <a:xfrm>
            <a:off x="3852025" y="1350450"/>
            <a:ext cx="4852324" cy="2117825"/>
          </a:xfrm>
          <a:prstGeom prst="rect">
            <a:avLst/>
          </a:prstGeom>
          <a:noFill/>
          <a:ln>
            <a:noFill/>
          </a:ln>
        </p:spPr>
      </p:pic>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7" name="Shape 1597"/>
        <p:cNvGrpSpPr/>
        <p:nvPr/>
      </p:nvGrpSpPr>
      <p:grpSpPr>
        <a:xfrm>
          <a:off x="0" y="0"/>
          <a:ext cx="0" cy="0"/>
          <a:chOff x="0" y="0"/>
          <a:chExt cx="0" cy="0"/>
        </a:xfrm>
      </p:grpSpPr>
      <p:sp>
        <p:nvSpPr>
          <p:cNvPr id="1598" name="Google Shape;1598;g248d9d2fd69_0_8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900"/>
              <a:buFont typeface="Arial"/>
              <a:buNone/>
            </a:pPr>
            <a:r>
              <a:rPr b="1" lang="en-GB" sz="3200">
                <a:latin typeface="Ruluko"/>
                <a:ea typeface="Ruluko"/>
                <a:cs typeface="Ruluko"/>
                <a:sym typeface="Ruluko"/>
              </a:rPr>
              <a:t>Year 6 ; Autumn 1 : </a:t>
            </a:r>
            <a:r>
              <a:rPr b="1" lang="en-GB" sz="3200">
                <a:latin typeface="Arial"/>
                <a:ea typeface="Arial"/>
                <a:cs typeface="Arial"/>
                <a:sym typeface="Arial"/>
              </a:rPr>
              <a:t>Automata Toys</a:t>
            </a:r>
            <a:endParaRPr b="1" sz="3200">
              <a:solidFill>
                <a:srgbClr val="000000"/>
              </a:solidFill>
              <a:latin typeface="Ruluko"/>
              <a:ea typeface="Ruluko"/>
              <a:cs typeface="Ruluko"/>
              <a:sym typeface="Ruluko"/>
            </a:endParaRPr>
          </a:p>
        </p:txBody>
      </p:sp>
      <p:sp>
        <p:nvSpPr>
          <p:cNvPr id="1599" name="Google Shape;1599;g248d9d2fd69_0_89"/>
          <p:cNvSpPr/>
          <p:nvPr/>
        </p:nvSpPr>
        <p:spPr>
          <a:xfrm>
            <a:off x="457194" y="1199034"/>
            <a:ext cx="4572000" cy="4247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Unit 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Pupils who are secure will be able to:</a:t>
            </a:r>
            <a:endParaRPr b="1" i="0" sz="1800" u="sng" cap="none" strike="noStrike">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350"/>
              <a:buFont typeface="Calibri"/>
              <a:buNone/>
            </a:pPr>
            <a:r>
              <a:rPr b="0" i="0" lang="en-GB" sz="1350" u="none" cap="none" strike="noStrike">
                <a:solidFill>
                  <a:srgbClr val="222222"/>
                </a:solidFill>
                <a:highlight>
                  <a:srgbClr val="FFFFFF"/>
                </a:highlight>
                <a:latin typeface="Calibri"/>
                <a:ea typeface="Calibri"/>
                <a:cs typeface="Calibri"/>
                <a:sym typeface="Calibri"/>
              </a:rPr>
              <a:t>Mark, saw and cut out the components and supports of their toy with a varying degree of accuracy to the intended measurements.</a:t>
            </a:r>
            <a:endParaRPr b="0" i="0" sz="135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350"/>
              <a:buFont typeface="Calibri"/>
              <a:buNone/>
            </a:pPr>
            <a:r>
              <a:rPr b="0" i="0" lang="en-GB" sz="1350" u="none" cap="none" strike="noStrike">
                <a:solidFill>
                  <a:srgbClr val="222222"/>
                </a:solidFill>
                <a:highlight>
                  <a:srgbClr val="FFFFFF"/>
                </a:highlight>
                <a:latin typeface="Calibri"/>
                <a:ea typeface="Calibri"/>
                <a:cs typeface="Calibri"/>
                <a:sym typeface="Calibri"/>
              </a:rPr>
              <a:t>Follow health and safety rules, taking care with the equipment.</a:t>
            </a:r>
            <a:endParaRPr b="0" i="0" sz="135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350"/>
              <a:buFont typeface="Calibri"/>
              <a:buNone/>
            </a:pPr>
            <a:r>
              <a:rPr b="0" i="0" lang="en-GB" sz="1350" u="none" cap="none" strike="noStrike">
                <a:solidFill>
                  <a:srgbClr val="222222"/>
                </a:solidFill>
                <a:highlight>
                  <a:srgbClr val="FFFFFF"/>
                </a:highlight>
                <a:latin typeface="Calibri"/>
                <a:ea typeface="Calibri"/>
                <a:cs typeface="Calibri"/>
                <a:sym typeface="Calibri"/>
              </a:rPr>
              <a:t>Attempt a partial assembly of their toys using an exploded-diagram, following a teacher’s demonstration.</a:t>
            </a:r>
            <a:endParaRPr b="0" i="0" sz="135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350"/>
              <a:buFont typeface="Calibri"/>
              <a:buNone/>
            </a:pPr>
            <a:r>
              <a:rPr b="0" i="0" lang="en-GB" sz="1350" u="none" cap="none" strike="noStrike">
                <a:solidFill>
                  <a:srgbClr val="222222"/>
                </a:solidFill>
                <a:highlight>
                  <a:srgbClr val="FFFFFF"/>
                </a:highlight>
                <a:latin typeface="Calibri"/>
                <a:ea typeface="Calibri"/>
                <a:cs typeface="Calibri"/>
                <a:sym typeface="Calibri"/>
              </a:rPr>
              <a:t>Develop a design idea with some descriptive notes.</a:t>
            </a:r>
            <a:endParaRPr b="0" i="0" sz="135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350"/>
              <a:buFont typeface="Calibri"/>
              <a:buNone/>
            </a:pPr>
            <a:r>
              <a:rPr b="0" i="0" lang="en-GB" sz="1350" u="none" cap="none" strike="noStrike">
                <a:solidFill>
                  <a:srgbClr val="222222"/>
                </a:solidFill>
                <a:highlight>
                  <a:srgbClr val="FFFFFF"/>
                </a:highlight>
                <a:latin typeface="Calibri"/>
                <a:ea typeface="Calibri"/>
                <a:cs typeface="Calibri"/>
                <a:sym typeface="Calibri"/>
              </a:rPr>
              <a:t>Explore different cam profiles and choose three for their follower toppers with an explanation of their choices.</a:t>
            </a:r>
            <a:endParaRPr b="0" i="0" sz="135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350"/>
              <a:buFont typeface="Calibri"/>
              <a:buNone/>
            </a:pPr>
            <a:r>
              <a:rPr b="0" i="0" lang="en-GB" sz="1350" u="none" cap="none" strike="noStrike">
                <a:solidFill>
                  <a:srgbClr val="222222"/>
                </a:solidFill>
                <a:highlight>
                  <a:srgbClr val="FFFFFF"/>
                </a:highlight>
                <a:latin typeface="Calibri"/>
                <a:ea typeface="Calibri"/>
                <a:cs typeface="Calibri"/>
                <a:sym typeface="Calibri"/>
              </a:rPr>
              <a:t>Create neat, decorated follower toppers with some accuracy.</a:t>
            </a:r>
            <a:endParaRPr b="0" i="0" sz="135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350"/>
              <a:buFont typeface="Calibri"/>
              <a:buNone/>
            </a:pPr>
            <a:r>
              <a:rPr b="0" i="0" lang="en-GB" sz="1350" u="none" cap="none" strike="noStrike">
                <a:solidFill>
                  <a:srgbClr val="222222"/>
                </a:solidFill>
                <a:highlight>
                  <a:srgbClr val="FFFFFF"/>
                </a:highlight>
                <a:latin typeface="Calibri"/>
                <a:ea typeface="Calibri"/>
                <a:cs typeface="Calibri"/>
                <a:sym typeface="Calibri"/>
              </a:rPr>
              <a:t>Measure and cut panels that fit with some inaccuracies to conceal the inner workings of the automata.</a:t>
            </a:r>
            <a:endParaRPr b="0" i="0" sz="135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350"/>
              <a:buFont typeface="Calibri"/>
              <a:buNone/>
            </a:pPr>
            <a:r>
              <a:rPr b="0" i="0" lang="en-GB" sz="1350" u="none" cap="none" strike="noStrike">
                <a:solidFill>
                  <a:srgbClr val="222222"/>
                </a:solidFill>
                <a:highlight>
                  <a:srgbClr val="FFFFFF"/>
                </a:highlight>
                <a:latin typeface="Calibri"/>
                <a:ea typeface="Calibri"/>
                <a:cs typeface="Calibri"/>
                <a:sym typeface="Calibri"/>
              </a:rPr>
              <a:t>Decorate and finish the automata to meet the design criteria and brief.</a:t>
            </a:r>
            <a:endParaRPr b="0" i="0" sz="135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350"/>
              <a:buFont typeface="Calibri"/>
              <a:buNone/>
            </a:pPr>
            <a:r>
              <a:rPr b="0" i="0" lang="en-GB" sz="1350" u="none" cap="none" strike="noStrike">
                <a:solidFill>
                  <a:srgbClr val="222222"/>
                </a:solidFill>
                <a:highlight>
                  <a:srgbClr val="FFFFFF"/>
                </a:highlight>
                <a:latin typeface="Calibri"/>
                <a:ea typeface="Calibri"/>
                <a:cs typeface="Calibri"/>
                <a:sym typeface="Calibri"/>
              </a:rPr>
              <a:t>Evaluate their finished product, making descriptive and reflective points on function and form.</a:t>
            </a:r>
            <a:endParaRPr b="1" i="0" sz="1800" u="sng"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p:txBody>
      </p:sp>
      <p:pic>
        <p:nvPicPr>
          <p:cNvPr id="1600" name="Google Shape;1600;g248d9d2fd69_0_89"/>
          <p:cNvPicPr preferRelativeResize="0"/>
          <p:nvPr/>
        </p:nvPicPr>
        <p:blipFill rotWithShape="1">
          <a:blip r:embed="rId3">
            <a:alphaModFix/>
          </a:blip>
          <a:srcRect b="0" l="0" r="0" t="0"/>
          <a:stretch/>
        </p:blipFill>
        <p:spPr>
          <a:xfrm>
            <a:off x="5676894" y="1417638"/>
            <a:ext cx="1802385" cy="513556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pic>
        <p:nvPicPr>
          <p:cNvPr id="258" name="Google Shape;258;g3e2c2f34d7a_0_0"/>
          <p:cNvPicPr preferRelativeResize="0"/>
          <p:nvPr/>
        </p:nvPicPr>
        <p:blipFill>
          <a:blip r:embed="rId3">
            <a:alphaModFix/>
          </a:blip>
          <a:stretch>
            <a:fillRect/>
          </a:stretch>
        </p:blipFill>
        <p:spPr>
          <a:xfrm>
            <a:off x="2719925" y="777400"/>
            <a:ext cx="4053624" cy="1114425"/>
          </a:xfrm>
          <a:prstGeom prst="rect">
            <a:avLst/>
          </a:prstGeom>
          <a:noFill/>
          <a:ln>
            <a:noFill/>
          </a:ln>
        </p:spPr>
      </p:pic>
      <p:pic>
        <p:nvPicPr>
          <p:cNvPr id="259" name="Google Shape;259;g3e2c2f34d7a_0_0"/>
          <p:cNvPicPr preferRelativeResize="0"/>
          <p:nvPr/>
        </p:nvPicPr>
        <p:blipFill>
          <a:blip r:embed="rId4">
            <a:alphaModFix/>
          </a:blip>
          <a:stretch>
            <a:fillRect/>
          </a:stretch>
        </p:blipFill>
        <p:spPr>
          <a:xfrm>
            <a:off x="2331425" y="0"/>
            <a:ext cx="4987700" cy="861475"/>
          </a:xfrm>
          <a:prstGeom prst="rect">
            <a:avLst/>
          </a:prstGeom>
          <a:noFill/>
          <a:ln>
            <a:noFill/>
          </a:ln>
        </p:spPr>
      </p:pic>
      <p:pic>
        <p:nvPicPr>
          <p:cNvPr id="260" name="Google Shape;260;g3e2c2f34d7a_0_0"/>
          <p:cNvPicPr preferRelativeResize="0"/>
          <p:nvPr/>
        </p:nvPicPr>
        <p:blipFill>
          <a:blip r:embed="rId5">
            <a:alphaModFix/>
          </a:blip>
          <a:stretch>
            <a:fillRect/>
          </a:stretch>
        </p:blipFill>
        <p:spPr>
          <a:xfrm>
            <a:off x="439550" y="1976650"/>
            <a:ext cx="8394775" cy="47341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pic>
        <p:nvPicPr>
          <p:cNvPr id="266" name="Google Shape;266;g3e2c2f34d7a_0_7"/>
          <p:cNvPicPr preferRelativeResize="0"/>
          <p:nvPr/>
        </p:nvPicPr>
        <p:blipFill>
          <a:blip r:embed="rId3">
            <a:alphaModFix/>
          </a:blip>
          <a:stretch>
            <a:fillRect/>
          </a:stretch>
        </p:blipFill>
        <p:spPr>
          <a:xfrm>
            <a:off x="152400" y="152400"/>
            <a:ext cx="8654550" cy="54387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pic>
        <p:nvPicPr>
          <p:cNvPr id="272" name="Google Shape;272;g3e2c2f34d7a_0_12"/>
          <p:cNvPicPr preferRelativeResize="0"/>
          <p:nvPr/>
        </p:nvPicPr>
        <p:blipFill>
          <a:blip r:embed="rId3">
            <a:alphaModFix/>
          </a:blip>
          <a:stretch>
            <a:fillRect/>
          </a:stretch>
        </p:blipFill>
        <p:spPr>
          <a:xfrm>
            <a:off x="152400" y="152400"/>
            <a:ext cx="8715701" cy="54771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pic>
        <p:nvPicPr>
          <p:cNvPr id="278" name="Google Shape;278;g3e2c2f34d7a_0_17"/>
          <p:cNvPicPr preferRelativeResize="0"/>
          <p:nvPr/>
        </p:nvPicPr>
        <p:blipFill>
          <a:blip r:embed="rId3">
            <a:alphaModFix/>
          </a:blip>
          <a:stretch>
            <a:fillRect/>
          </a:stretch>
        </p:blipFill>
        <p:spPr>
          <a:xfrm>
            <a:off x="152400" y="152400"/>
            <a:ext cx="8850825" cy="55620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2"/>
          <p:cNvSpPr txBox="1"/>
          <p:nvPr>
            <p:ph type="ctrTitle"/>
          </p:nvPr>
        </p:nvSpPr>
        <p:spPr>
          <a:xfrm>
            <a:off x="683568" y="-99392"/>
            <a:ext cx="7772400" cy="1470025"/>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400"/>
              <a:buFont typeface="Calibri"/>
              <a:buNone/>
            </a:pPr>
            <a:r>
              <a:rPr b="1" lang="en-GB" sz="1400" u="sng">
                <a:latin typeface="Calibri"/>
                <a:ea typeface="Calibri"/>
                <a:cs typeface="Calibri"/>
                <a:sym typeface="Calibri"/>
              </a:rPr>
              <a:t>Statutory guidance for </a:t>
            </a:r>
            <a:r>
              <a:rPr b="1" lang="en-GB" sz="1400" u="sng"/>
              <a:t>Design and Technology</a:t>
            </a:r>
            <a:br>
              <a:rPr lang="en-GB" sz="1400">
                <a:latin typeface="Calibri"/>
                <a:ea typeface="Calibri"/>
                <a:cs typeface="Calibri"/>
                <a:sym typeface="Calibri"/>
              </a:rPr>
            </a:br>
            <a:r>
              <a:rPr lang="en-GB" sz="1400">
                <a:latin typeface="Calibri"/>
                <a:ea typeface="Calibri"/>
                <a:cs typeface="Calibri"/>
                <a:sym typeface="Calibri"/>
              </a:rPr>
              <a:t>Our scheme of work fulfils the statutory requirements outlined in the National Curriculum (2014). </a:t>
            </a:r>
            <a:br>
              <a:rPr lang="en-GB" sz="1400">
                <a:latin typeface="Calibri"/>
                <a:ea typeface="Calibri"/>
                <a:cs typeface="Calibri"/>
                <a:sym typeface="Calibri"/>
              </a:rPr>
            </a:br>
            <a:r>
              <a:rPr lang="en-GB" sz="1400">
                <a:latin typeface="Calibri"/>
                <a:ea typeface="Calibri"/>
                <a:cs typeface="Calibri"/>
                <a:sym typeface="Calibri"/>
              </a:rPr>
              <a:t>The National Curriculum for </a:t>
            </a:r>
            <a:r>
              <a:rPr lang="en-GB" sz="1400"/>
              <a:t>Design and Technology</a:t>
            </a:r>
            <a:r>
              <a:rPr lang="en-GB" sz="1400">
                <a:latin typeface="Calibri"/>
                <a:ea typeface="Calibri"/>
                <a:cs typeface="Calibri"/>
                <a:sym typeface="Calibri"/>
              </a:rPr>
              <a:t> aims to ensure that all pupils: </a:t>
            </a:r>
            <a:r>
              <a:rPr lang="en-GB" sz="1400"/>
              <a:t>Our National curriculum mapping document shows which of Kapow Primary’s units cover each of the National Curriculum Attainment targets as well as each of these four strands. National Curriculum links are also on each individual lesson plan, along with cross-curricular links to other subjects</a:t>
            </a:r>
            <a:endParaRPr sz="1400">
              <a:latin typeface="Calibri"/>
              <a:ea typeface="Calibri"/>
              <a:cs typeface="Calibri"/>
              <a:sym typeface="Calibri"/>
            </a:endParaRPr>
          </a:p>
        </p:txBody>
      </p:sp>
      <p:sp>
        <p:nvSpPr>
          <p:cNvPr id="95" name="Google Shape;95;p2"/>
          <p:cNvSpPr/>
          <p:nvPr/>
        </p:nvSpPr>
        <p:spPr>
          <a:xfrm>
            <a:off x="174754" y="1418773"/>
            <a:ext cx="896448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Calibri"/>
                <a:ea typeface="Calibri"/>
                <a:cs typeface="Calibri"/>
                <a:sym typeface="Calibri"/>
              </a:rPr>
              <a:t>From these aims, we have identified four threads which run throughout our scheme of work:</a:t>
            </a:r>
            <a:endParaRPr b="1" i="0" sz="1800" u="none" cap="none" strike="noStrike">
              <a:solidFill>
                <a:schemeClr val="dk1"/>
              </a:solidFill>
              <a:latin typeface="Calibri"/>
              <a:ea typeface="Calibri"/>
              <a:cs typeface="Calibri"/>
              <a:sym typeface="Calibri"/>
            </a:endParaRPr>
          </a:p>
        </p:txBody>
      </p:sp>
      <p:sp>
        <p:nvSpPr>
          <p:cNvPr id="96" name="Google Shape;96;p2"/>
          <p:cNvSpPr/>
          <p:nvPr/>
        </p:nvSpPr>
        <p:spPr>
          <a:xfrm>
            <a:off x="6819200" y="1836250"/>
            <a:ext cx="1703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Calibri"/>
                <a:ea typeface="Calibri"/>
                <a:cs typeface="Calibri"/>
                <a:sym typeface="Calibri"/>
              </a:rPr>
              <a:t>Four threads</a:t>
            </a:r>
            <a:endParaRPr b="0" i="0" sz="1800" u="none" cap="none" strike="noStrike">
              <a:solidFill>
                <a:schemeClr val="dk1"/>
              </a:solidFill>
              <a:latin typeface="Calibri"/>
              <a:ea typeface="Calibri"/>
              <a:cs typeface="Calibri"/>
              <a:sym typeface="Calibri"/>
            </a:endParaRPr>
          </a:p>
        </p:txBody>
      </p:sp>
      <p:sp>
        <p:nvSpPr>
          <p:cNvPr id="97" name="Google Shape;97;p2"/>
          <p:cNvSpPr/>
          <p:nvPr/>
        </p:nvSpPr>
        <p:spPr>
          <a:xfrm>
            <a:off x="1763688" y="1769521"/>
            <a:ext cx="262712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Calibri"/>
                <a:ea typeface="Calibri"/>
                <a:cs typeface="Calibri"/>
                <a:sym typeface="Calibri"/>
              </a:rPr>
              <a:t>National Curriculum 2014</a:t>
            </a:r>
            <a:endParaRPr b="0" i="0" sz="1800" u="none" cap="none" strike="noStrike">
              <a:solidFill>
                <a:schemeClr val="dk1"/>
              </a:solidFill>
              <a:latin typeface="Calibri"/>
              <a:ea typeface="Calibri"/>
              <a:cs typeface="Calibri"/>
              <a:sym typeface="Calibri"/>
            </a:endParaRPr>
          </a:p>
        </p:txBody>
      </p:sp>
      <p:pic>
        <p:nvPicPr>
          <p:cNvPr id="98" name="Google Shape;98;p2"/>
          <p:cNvPicPr preferRelativeResize="0"/>
          <p:nvPr/>
        </p:nvPicPr>
        <p:blipFill rotWithShape="1">
          <a:blip r:embed="rId3">
            <a:alphaModFix/>
          </a:blip>
          <a:srcRect b="0" l="0" r="0" t="0"/>
          <a:stretch/>
        </p:blipFill>
        <p:spPr>
          <a:xfrm>
            <a:off x="152400" y="2324000"/>
            <a:ext cx="8839201" cy="406024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pic>
        <p:nvPicPr>
          <p:cNvPr id="284" name="Google Shape;284;g3e2c2f34d7a_0_22"/>
          <p:cNvPicPr preferRelativeResize="0"/>
          <p:nvPr/>
        </p:nvPicPr>
        <p:blipFill>
          <a:blip r:embed="rId3">
            <a:alphaModFix/>
          </a:blip>
          <a:stretch>
            <a:fillRect/>
          </a:stretch>
        </p:blipFill>
        <p:spPr>
          <a:xfrm>
            <a:off x="152400" y="152400"/>
            <a:ext cx="8681925" cy="54559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g3e2c2f34d7a_1_192"/>
          <p:cNvSpPr txBox="1"/>
          <p:nvPr/>
        </p:nvSpPr>
        <p:spPr>
          <a:xfrm>
            <a:off x="3315700" y="0"/>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solidFill>
                  <a:srgbClr val="000000"/>
                </a:solidFill>
                <a:highlight>
                  <a:srgbClr val="F0F6FA"/>
                </a:highlight>
                <a:uFill>
                  <a:noFill/>
                </a:uFill>
                <a:hlinkClick r:id="rId3">
                  <a:extLst>
                    <a:ext uri="{A12FA001-AC4F-418D-AE19-62706E023703}">
                      <ahyp:hlinkClr val="tx"/>
                    </a:ext>
                  </a:extLst>
                </a:hlinkClick>
              </a:rPr>
              <a:t>Inclusion and diversi</a:t>
            </a:r>
            <a:r>
              <a:rPr b="1" lang="en-GB" sz="1800">
                <a:solidFill>
                  <a:srgbClr val="000000"/>
                </a:solidFill>
              </a:rPr>
              <a:t>ty</a:t>
            </a:r>
            <a:endParaRPr b="1" sz="1800">
              <a:solidFill>
                <a:srgbClr val="000000"/>
              </a:solidFill>
            </a:endParaRPr>
          </a:p>
        </p:txBody>
      </p:sp>
      <p:pic>
        <p:nvPicPr>
          <p:cNvPr id="291" name="Google Shape;291;g3e2c2f34d7a_1_192"/>
          <p:cNvPicPr preferRelativeResize="0"/>
          <p:nvPr/>
        </p:nvPicPr>
        <p:blipFill>
          <a:blip r:embed="rId4">
            <a:alphaModFix/>
          </a:blip>
          <a:stretch>
            <a:fillRect/>
          </a:stretch>
        </p:blipFill>
        <p:spPr>
          <a:xfrm>
            <a:off x="152400" y="614100"/>
            <a:ext cx="8867725" cy="59703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pic>
        <p:nvPicPr>
          <p:cNvPr id="297" name="Google Shape;297;g3e2c2f34d7a_1_196"/>
          <p:cNvPicPr preferRelativeResize="0"/>
          <p:nvPr/>
        </p:nvPicPr>
        <p:blipFill rotWithShape="1">
          <a:blip r:embed="rId3">
            <a:alphaModFix/>
          </a:blip>
          <a:srcRect b="0" l="0" r="0" t="7936"/>
          <a:stretch/>
        </p:blipFill>
        <p:spPr>
          <a:xfrm>
            <a:off x="192200" y="895275"/>
            <a:ext cx="8759600" cy="4306800"/>
          </a:xfrm>
          <a:prstGeom prst="rect">
            <a:avLst/>
          </a:prstGeom>
          <a:noFill/>
          <a:ln>
            <a:noFill/>
          </a:ln>
        </p:spPr>
      </p:pic>
      <p:sp>
        <p:nvSpPr>
          <p:cNvPr id="298" name="Google Shape;298;g3e2c2f34d7a_1_196"/>
          <p:cNvSpPr txBox="1"/>
          <p:nvPr/>
        </p:nvSpPr>
        <p:spPr>
          <a:xfrm>
            <a:off x="202700" y="152025"/>
            <a:ext cx="8395200" cy="675600"/>
          </a:xfrm>
          <a:prstGeom prst="rect">
            <a:avLst/>
          </a:prstGeom>
          <a:solidFill>
            <a:srgbClr val="C9DAF8"/>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3200">
                <a:solidFill>
                  <a:schemeClr val="dk1"/>
                </a:solidFill>
                <a:latin typeface="Calibri"/>
                <a:ea typeface="Calibri"/>
                <a:cs typeface="Calibri"/>
                <a:sym typeface="Calibri"/>
              </a:rPr>
              <a:t>Adaptive Teaching in Design Technology</a:t>
            </a:r>
            <a:endParaRPr sz="320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pic>
        <p:nvPicPr>
          <p:cNvPr id="303" name="Google Shape;303;p9"/>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304" name="Google Shape;304;p9"/>
          <p:cNvSpPr txBox="1"/>
          <p:nvPr/>
        </p:nvSpPr>
        <p:spPr>
          <a:xfrm>
            <a:off x="399042" y="344046"/>
            <a:ext cx="8451108" cy="685257"/>
          </a:xfrm>
          <a:prstGeom prst="rect">
            <a:avLst/>
          </a:prstGeom>
          <a:noFill/>
          <a:ln>
            <a:noFill/>
          </a:ln>
        </p:spPr>
        <p:txBody>
          <a:bodyPr anchorCtr="0" anchor="t" bIns="80225" lIns="80225" spcFirstLastPara="1" rIns="80225" wrap="square" tIns="80225">
            <a:spAutoFit/>
          </a:bodyPr>
          <a:lstStyle/>
          <a:p>
            <a:pPr indent="0" lvl="0" marL="0" marR="0" rtl="0" algn="ctr">
              <a:lnSpc>
                <a:spcPct val="100000"/>
              </a:lnSpc>
              <a:spcBef>
                <a:spcPts val="0"/>
              </a:spcBef>
              <a:spcAft>
                <a:spcPts val="0"/>
              </a:spcAft>
              <a:buClr>
                <a:srgbClr val="000000"/>
              </a:buClr>
              <a:buSzPts val="3400"/>
              <a:buFont typeface="Arial"/>
              <a:buNone/>
            </a:pPr>
            <a:r>
              <a:rPr b="1" i="0" lang="en-GB" sz="3400" u="none" cap="none" strike="noStrike">
                <a:solidFill>
                  <a:srgbClr val="000000"/>
                </a:solidFill>
                <a:latin typeface="Ruluko"/>
                <a:ea typeface="Ruluko"/>
                <a:cs typeface="Ruluko"/>
                <a:sym typeface="Ruluko"/>
              </a:rPr>
              <a:t>Rationale</a:t>
            </a:r>
            <a:endParaRPr b="1" i="0" sz="3400" u="none" cap="none" strike="noStrike">
              <a:solidFill>
                <a:srgbClr val="000000"/>
              </a:solidFill>
              <a:latin typeface="Ruluko"/>
              <a:ea typeface="Ruluko"/>
              <a:cs typeface="Ruluko"/>
              <a:sym typeface="Ruluko"/>
            </a:endParaRPr>
          </a:p>
        </p:txBody>
      </p:sp>
      <p:sp>
        <p:nvSpPr>
          <p:cNvPr id="305" name="Google Shape;305;p9"/>
          <p:cNvSpPr txBox="1"/>
          <p:nvPr/>
        </p:nvSpPr>
        <p:spPr>
          <a:xfrm>
            <a:off x="399050" y="2087350"/>
            <a:ext cx="8184900" cy="2578800"/>
          </a:xfrm>
          <a:prstGeom prst="rect">
            <a:avLst/>
          </a:prstGeom>
          <a:noFill/>
          <a:ln>
            <a:noFill/>
          </a:ln>
        </p:spPr>
        <p:txBody>
          <a:bodyPr anchorCtr="0" anchor="t" bIns="80225" lIns="80225" spcFirstLastPara="1" rIns="80225" wrap="square" tIns="80225">
            <a:spAutoFit/>
          </a:bodyPr>
          <a:lstStyle/>
          <a:p>
            <a:pPr indent="0" lvl="0" marL="0" marR="0" rtl="0" algn="just">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Ruluko"/>
                <a:ea typeface="Ruluko"/>
                <a:cs typeface="Ruluko"/>
                <a:sym typeface="Ruluko"/>
              </a:rPr>
              <a:t>I</a:t>
            </a:r>
            <a:r>
              <a:rPr b="0" i="0" lang="en-GB" sz="1300" u="none" cap="none" strike="noStrike">
                <a:solidFill>
                  <a:srgbClr val="000000"/>
                </a:solidFill>
                <a:latin typeface="Ruluko"/>
                <a:ea typeface="Ruluko"/>
                <a:cs typeface="Ruluko"/>
                <a:sym typeface="Ruluko"/>
              </a:rPr>
              <a:t>n this strand, pupils will be introduced to a range of baking and cookery skills and apply the principles of nutrition and healthy eating.  They will learn practical skills progressively and they will develop a love of cooking. They will build on previous experiences of cooking and use creativity and imagination to design a real life product. They will also solve real life problems in a range of contexts as learning how to cook is a fundamental life skill.The children will explore where world foods originate from and  identify seasonal produce.They will know where a variety of ingredients are grown, reared and processed . The pupils will </a:t>
            </a:r>
            <a:r>
              <a:rPr b="0" i="0" lang="en-GB" sz="1300" u="none" cap="none" strike="noStrike">
                <a:solidFill>
                  <a:schemeClr val="dk1"/>
                </a:solidFill>
                <a:latin typeface="Ruluko"/>
                <a:ea typeface="Ruluko"/>
                <a:cs typeface="Ruluko"/>
                <a:sym typeface="Ruluko"/>
              </a:rPr>
              <a:t>select from and use a wider range of tools and equipment to perform practical tasks [for example, cutting, shaping, joining and finishing], accurately  select from and use a wider range of ingredients, according to their functional properties and aesthetic qualities. </a:t>
            </a:r>
            <a:r>
              <a:rPr b="0" i="0" lang="en-GB" sz="1300" u="none" cap="none" strike="noStrike">
                <a:solidFill>
                  <a:srgbClr val="000000"/>
                </a:solidFill>
                <a:latin typeface="Ruluko"/>
                <a:ea typeface="Ruluko"/>
                <a:cs typeface="Ruluko"/>
                <a:sym typeface="Ruluko"/>
              </a:rPr>
              <a:t>They will acquire a broad range of subject knowledge and draw on other disciplines such as Mathematics, Science, Computing and Art. The pupils will learn the importance of becoming prepared and organised, resourceful, innovative, enterprising and enable pupils to identify how to feed themselves and others affordably.  They will be taught how to manage risks safely. </a:t>
            </a:r>
            <a:endParaRPr b="0" i="0" sz="1300" u="none" cap="none" strike="noStrike">
              <a:solidFill>
                <a:srgbClr val="000000"/>
              </a:solidFill>
              <a:latin typeface="Ruluko"/>
              <a:ea typeface="Ruluko"/>
              <a:cs typeface="Ruluko"/>
              <a:sym typeface="Ruluko"/>
            </a:endParaRPr>
          </a:p>
          <a:p>
            <a:pPr indent="0" lvl="0" marL="0" marR="0" rtl="0" algn="just">
              <a:lnSpc>
                <a:spcPct val="100000"/>
              </a:lnSpc>
              <a:spcBef>
                <a:spcPts val="0"/>
              </a:spcBef>
              <a:spcAft>
                <a:spcPts val="0"/>
              </a:spcAft>
              <a:buClr>
                <a:srgbClr val="000000"/>
              </a:buClr>
              <a:buSzPts val="1400"/>
              <a:buFont typeface="Arial"/>
              <a:buNone/>
            </a:pPr>
            <a:r>
              <a:t/>
            </a:r>
            <a:endParaRPr b="0" i="0" sz="1300" u="none" cap="none" strike="noStrike">
              <a:solidFill>
                <a:srgbClr val="000000"/>
              </a:solidFill>
              <a:latin typeface="Ruluko"/>
              <a:ea typeface="Ruluko"/>
              <a:cs typeface="Ruluko"/>
              <a:sym typeface="Ruluko"/>
            </a:endParaRPr>
          </a:p>
        </p:txBody>
      </p:sp>
      <p:sp>
        <p:nvSpPr>
          <p:cNvPr id="306" name="Google Shape;306;p9"/>
          <p:cNvSpPr txBox="1"/>
          <p:nvPr/>
        </p:nvSpPr>
        <p:spPr>
          <a:xfrm>
            <a:off x="584790" y="4506546"/>
            <a:ext cx="4636800" cy="2009100"/>
          </a:xfrm>
          <a:prstGeom prst="rect">
            <a:avLst/>
          </a:prstGeom>
          <a:solidFill>
            <a:srgbClr val="EFEFEF"/>
          </a:solidFill>
          <a:ln cap="flat" cmpd="sng" w="19050">
            <a:solidFill>
              <a:schemeClr val="lt2"/>
            </a:solidFill>
            <a:prstDash val="solid"/>
            <a:round/>
            <a:headEnd len="sm" w="sm" type="none"/>
            <a:tailEnd len="sm" w="sm" type="none"/>
          </a:ln>
        </p:spPr>
        <p:txBody>
          <a:bodyPr anchorCtr="0" anchor="t" bIns="80225" lIns="80225" spcFirstLastPara="1" rIns="80225" wrap="square" tIns="80225">
            <a:sp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Ruluko"/>
                <a:ea typeface="Ruluko"/>
                <a:cs typeface="Ruluko"/>
                <a:sym typeface="Ruluko"/>
              </a:rPr>
              <a:t>Key Threads:</a:t>
            </a:r>
            <a:endParaRPr b="1" i="0" sz="16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Ruluko"/>
              <a:ea typeface="Ruluko"/>
              <a:cs typeface="Ruluko"/>
              <a:sym typeface="Ruluko"/>
            </a:endParaRPr>
          </a:p>
          <a:p>
            <a:pPr indent="-300929" lvl="0" marL="401238" marR="0" rtl="0" algn="l">
              <a:lnSpc>
                <a:spcPct val="100000"/>
              </a:lnSpc>
              <a:spcBef>
                <a:spcPts val="0"/>
              </a:spcBef>
              <a:spcAft>
                <a:spcPts val="0"/>
              </a:spcAft>
              <a:buClr>
                <a:srgbClr val="000000"/>
              </a:buClr>
              <a:buSzPts val="1800"/>
              <a:buFont typeface="Ruluko"/>
              <a:buChar char="-"/>
            </a:pPr>
            <a:r>
              <a:rPr b="0" i="0" lang="en-GB" sz="1600" u="none" cap="none" strike="noStrike">
                <a:solidFill>
                  <a:srgbClr val="000000"/>
                </a:solidFill>
                <a:latin typeface="Ruluko"/>
                <a:ea typeface="Ruluko"/>
                <a:cs typeface="Ruluko"/>
                <a:sym typeface="Ruluko"/>
              </a:rPr>
              <a:t>Generating Ideas</a:t>
            </a:r>
            <a:endParaRPr b="0" i="0" sz="1600" u="none" cap="none" strike="noStrike">
              <a:solidFill>
                <a:srgbClr val="000000"/>
              </a:solidFill>
              <a:latin typeface="Ruluko"/>
              <a:ea typeface="Ruluko"/>
              <a:cs typeface="Ruluko"/>
              <a:sym typeface="Ruluko"/>
            </a:endParaRPr>
          </a:p>
          <a:p>
            <a:pPr indent="-300929" lvl="0" marL="401238" marR="0" rtl="0" algn="l">
              <a:lnSpc>
                <a:spcPct val="100000"/>
              </a:lnSpc>
              <a:spcBef>
                <a:spcPts val="0"/>
              </a:spcBef>
              <a:spcAft>
                <a:spcPts val="0"/>
              </a:spcAft>
              <a:buClr>
                <a:srgbClr val="000000"/>
              </a:buClr>
              <a:buSzPts val="1800"/>
              <a:buFont typeface="Ruluko"/>
              <a:buChar char="-"/>
            </a:pPr>
            <a:r>
              <a:rPr b="0" i="0" lang="en-GB" sz="1600" u="none" cap="none" strike="noStrike">
                <a:solidFill>
                  <a:srgbClr val="000000"/>
                </a:solidFill>
                <a:latin typeface="Ruluko"/>
                <a:ea typeface="Ruluko"/>
                <a:cs typeface="Ruluko"/>
                <a:sym typeface="Ruluko"/>
              </a:rPr>
              <a:t>Designing</a:t>
            </a:r>
            <a:endParaRPr b="0" i="0" sz="1600" u="none" cap="none" strike="noStrike">
              <a:solidFill>
                <a:srgbClr val="000000"/>
              </a:solidFill>
              <a:latin typeface="Ruluko"/>
              <a:ea typeface="Ruluko"/>
              <a:cs typeface="Ruluko"/>
              <a:sym typeface="Ruluko"/>
            </a:endParaRPr>
          </a:p>
          <a:p>
            <a:pPr indent="-300929" lvl="0" marL="401238" marR="0" rtl="0" algn="l">
              <a:lnSpc>
                <a:spcPct val="100000"/>
              </a:lnSpc>
              <a:spcBef>
                <a:spcPts val="0"/>
              </a:spcBef>
              <a:spcAft>
                <a:spcPts val="0"/>
              </a:spcAft>
              <a:buClr>
                <a:srgbClr val="000000"/>
              </a:buClr>
              <a:buSzPts val="1800"/>
              <a:buFont typeface="Ruluko"/>
              <a:buChar char="-"/>
            </a:pPr>
            <a:r>
              <a:rPr b="0" i="0" lang="en-GB" sz="1600" u="none" cap="none" strike="noStrike">
                <a:solidFill>
                  <a:srgbClr val="000000"/>
                </a:solidFill>
                <a:latin typeface="Ruluko"/>
                <a:ea typeface="Ruluko"/>
                <a:cs typeface="Ruluko"/>
                <a:sym typeface="Ruluko"/>
              </a:rPr>
              <a:t>Making skills</a:t>
            </a:r>
            <a:endParaRPr b="0" i="0" sz="1400" u="none" cap="none" strike="noStrike">
              <a:solidFill>
                <a:srgbClr val="000000"/>
              </a:solidFill>
              <a:latin typeface="Arial"/>
              <a:ea typeface="Arial"/>
              <a:cs typeface="Arial"/>
              <a:sym typeface="Arial"/>
            </a:endParaRPr>
          </a:p>
          <a:p>
            <a:pPr indent="-300929" lvl="0" marL="401238" marR="0" rtl="0" algn="l">
              <a:lnSpc>
                <a:spcPct val="100000"/>
              </a:lnSpc>
              <a:spcBef>
                <a:spcPts val="0"/>
              </a:spcBef>
              <a:spcAft>
                <a:spcPts val="0"/>
              </a:spcAft>
              <a:buClr>
                <a:srgbClr val="000000"/>
              </a:buClr>
              <a:buSzPts val="1800"/>
              <a:buFont typeface="Ruluko"/>
              <a:buChar char="-"/>
            </a:pPr>
            <a:r>
              <a:rPr b="0" i="0" lang="en-GB" sz="1600" u="none" cap="none" strike="noStrike">
                <a:solidFill>
                  <a:srgbClr val="000000"/>
                </a:solidFill>
                <a:latin typeface="Ruluko"/>
                <a:ea typeface="Ruluko"/>
                <a:cs typeface="Ruluko"/>
                <a:sym typeface="Ruluko"/>
              </a:rPr>
              <a:t>Evaluating and analysing</a:t>
            </a:r>
            <a:endParaRPr b="0" i="0" sz="1600" u="none" cap="none" strike="noStrike">
              <a:solidFill>
                <a:srgbClr val="000000"/>
              </a:solidFill>
              <a:latin typeface="Ruluko"/>
              <a:ea typeface="Ruluko"/>
              <a:cs typeface="Ruluko"/>
              <a:sym typeface="Ruluko"/>
            </a:endParaRPr>
          </a:p>
          <a:p>
            <a:pPr indent="-288229" lvl="0" marL="401239" marR="0" rtl="0" algn="l">
              <a:lnSpc>
                <a:spcPct val="100000"/>
              </a:lnSpc>
              <a:spcBef>
                <a:spcPts val="0"/>
              </a:spcBef>
              <a:spcAft>
                <a:spcPts val="0"/>
              </a:spcAft>
              <a:buClr>
                <a:srgbClr val="000000"/>
              </a:buClr>
              <a:buSzPts val="1600"/>
              <a:buFont typeface="Ruluko"/>
              <a:buChar char="-"/>
            </a:pPr>
            <a:r>
              <a:rPr b="0" i="0" lang="en-GB" sz="1600" u="none" cap="none" strike="noStrike">
                <a:solidFill>
                  <a:srgbClr val="000000"/>
                </a:solidFill>
                <a:latin typeface="Ruluko"/>
                <a:ea typeface="Ruluko"/>
                <a:cs typeface="Ruluko"/>
                <a:sym typeface="Ruluko"/>
              </a:rPr>
              <a:t>Developing and use of technical vocabulary</a:t>
            </a:r>
            <a:endParaRPr b="0" i="0" sz="1600" u="none" cap="none" strike="noStrike">
              <a:solidFill>
                <a:srgbClr val="000000"/>
              </a:solidFill>
              <a:latin typeface="Ruluko"/>
              <a:ea typeface="Ruluko"/>
              <a:cs typeface="Ruluko"/>
              <a:sym typeface="Ruluko"/>
            </a:endParaRPr>
          </a:p>
        </p:txBody>
      </p:sp>
      <p:sp>
        <p:nvSpPr>
          <p:cNvPr id="307" name="Google Shape;307;p9"/>
          <p:cNvSpPr txBox="1"/>
          <p:nvPr/>
        </p:nvSpPr>
        <p:spPr>
          <a:xfrm>
            <a:off x="5736688" y="4506546"/>
            <a:ext cx="2889581" cy="1885586"/>
          </a:xfrm>
          <a:prstGeom prst="rect">
            <a:avLst/>
          </a:prstGeom>
          <a:solidFill>
            <a:srgbClr val="EFEFEF"/>
          </a:solidFill>
          <a:ln cap="flat" cmpd="sng" w="19050">
            <a:solidFill>
              <a:schemeClr val="lt2"/>
            </a:solidFill>
            <a:prstDash val="solid"/>
            <a:round/>
            <a:headEnd len="sm" w="sm" type="none"/>
            <a:tailEnd len="sm" w="sm" type="none"/>
          </a:ln>
        </p:spPr>
        <p:txBody>
          <a:bodyPr anchorCtr="0" anchor="t" bIns="80225" lIns="80225" spcFirstLastPara="1" rIns="80225" wrap="square" tIns="80225">
            <a:sp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Ruluko"/>
                <a:ea typeface="Ruluko"/>
                <a:cs typeface="Ruluko"/>
                <a:sym typeface="Ruluko"/>
              </a:rPr>
              <a:t>Curriculum Driver:</a:t>
            </a:r>
            <a:endParaRPr b="1" i="0" sz="16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Ruluko"/>
              <a:ea typeface="Ruluko"/>
              <a:cs typeface="Ruluko"/>
              <a:sym typeface="Ruluko"/>
            </a:endParaRPr>
          </a:p>
          <a:p>
            <a:pPr indent="-300929" lvl="0" marL="401239" marR="0" rtl="0" algn="l">
              <a:lnSpc>
                <a:spcPct val="100000"/>
              </a:lnSpc>
              <a:spcBef>
                <a:spcPts val="0"/>
              </a:spcBef>
              <a:spcAft>
                <a:spcPts val="0"/>
              </a:spcAft>
              <a:buClr>
                <a:srgbClr val="000000"/>
              </a:buClr>
              <a:buSzPts val="1800"/>
              <a:buFont typeface="Ruluko"/>
              <a:buChar char="-"/>
            </a:pPr>
            <a:r>
              <a:rPr b="0" i="0" lang="en-GB" sz="1600" u="none" cap="none" strike="noStrike">
                <a:solidFill>
                  <a:srgbClr val="000000"/>
                </a:solidFill>
                <a:latin typeface="Ruluko"/>
                <a:ea typeface="Ruluko"/>
                <a:cs typeface="Ruluko"/>
                <a:sym typeface="Ruluko"/>
              </a:rPr>
              <a:t>Critical Thinking</a:t>
            </a:r>
            <a:endParaRPr b="0" i="0" sz="1400" u="none" cap="none" strike="noStrike">
              <a:solidFill>
                <a:srgbClr val="000000"/>
              </a:solidFill>
              <a:latin typeface="Arial"/>
              <a:ea typeface="Arial"/>
              <a:cs typeface="Arial"/>
              <a:sym typeface="Arial"/>
            </a:endParaRPr>
          </a:p>
          <a:p>
            <a:pPr indent="-300929" lvl="0" marL="401239" marR="0" rtl="0" algn="l">
              <a:lnSpc>
                <a:spcPct val="100000"/>
              </a:lnSpc>
              <a:spcBef>
                <a:spcPts val="0"/>
              </a:spcBef>
              <a:spcAft>
                <a:spcPts val="0"/>
              </a:spcAft>
              <a:buClr>
                <a:srgbClr val="000000"/>
              </a:buClr>
              <a:buSzPts val="1800"/>
              <a:buFont typeface="Ruluko"/>
              <a:buChar char="-"/>
            </a:pPr>
            <a:r>
              <a:rPr b="0" i="0" lang="en-GB" sz="1600" u="none" cap="none" strike="noStrike">
                <a:solidFill>
                  <a:srgbClr val="000000"/>
                </a:solidFill>
                <a:latin typeface="Ruluko"/>
                <a:ea typeface="Ruluko"/>
                <a:cs typeface="Ruluko"/>
                <a:sym typeface="Ruluko"/>
              </a:rPr>
              <a:t>Cultural Capital</a:t>
            </a:r>
            <a:endParaRPr b="1" i="0" sz="16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Ruluko"/>
              <a:ea typeface="Ruluko"/>
              <a:cs typeface="Ruluko"/>
              <a:sym typeface="Ruluko"/>
            </a:endParaRPr>
          </a:p>
        </p:txBody>
      </p:sp>
      <p:pic>
        <p:nvPicPr>
          <p:cNvPr id="308" name="Google Shape;308;p9"/>
          <p:cNvPicPr preferRelativeResize="0"/>
          <p:nvPr/>
        </p:nvPicPr>
        <p:blipFill rotWithShape="1">
          <a:blip r:embed="rId4">
            <a:alphaModFix/>
          </a:blip>
          <a:srcRect b="0" l="0" r="0" t="10913"/>
          <a:stretch/>
        </p:blipFill>
        <p:spPr>
          <a:xfrm>
            <a:off x="3098700" y="979900"/>
            <a:ext cx="2841525" cy="1242025"/>
          </a:xfrm>
          <a:prstGeom prst="rect">
            <a:avLst/>
          </a:prstGeom>
          <a:noFill/>
          <a:ln>
            <a:noFill/>
          </a:ln>
        </p:spPr>
      </p:pic>
      <p:pic>
        <p:nvPicPr>
          <p:cNvPr id="309" name="Google Shape;309;p9"/>
          <p:cNvPicPr preferRelativeResize="0"/>
          <p:nvPr/>
        </p:nvPicPr>
        <p:blipFill rotWithShape="1">
          <a:blip r:embed="rId5">
            <a:alphaModFix/>
          </a:blip>
          <a:srcRect b="0" l="0" r="0" t="0"/>
          <a:stretch/>
        </p:blipFill>
        <p:spPr>
          <a:xfrm>
            <a:off x="6047351" y="257873"/>
            <a:ext cx="1734349" cy="7220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g282080d9322_0_17"/>
          <p:cNvSpPr txBox="1"/>
          <p:nvPr/>
        </p:nvSpPr>
        <p:spPr>
          <a:xfrm>
            <a:off x="1655424" y="281675"/>
            <a:ext cx="4447500" cy="654600"/>
          </a:xfrm>
          <a:prstGeom prst="rect">
            <a:avLst/>
          </a:prstGeom>
          <a:noFill/>
          <a:ln>
            <a:noFill/>
          </a:ln>
        </p:spPr>
        <p:txBody>
          <a:bodyPr anchorCtr="0" anchor="ctr" bIns="80225" lIns="80225" spcFirstLastPara="1" rIns="80225" wrap="square" tIns="80225">
            <a:noAutofit/>
          </a:bodyPr>
          <a:lstStyle/>
          <a:p>
            <a:pPr indent="0" lvl="0" marL="0" marR="0" rtl="0" algn="ctr">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Year1; Autumn 1  </a:t>
            </a:r>
            <a:endParaRPr b="1" i="0" sz="1900" u="none" cap="none" strike="noStrike">
              <a:solidFill>
                <a:srgbClr val="000000"/>
              </a:solidFill>
              <a:latin typeface="Ruluko"/>
              <a:ea typeface="Ruluko"/>
              <a:cs typeface="Ruluko"/>
              <a:sym typeface="Ruluko"/>
            </a:endParaRPr>
          </a:p>
          <a:p>
            <a:pPr indent="0" lvl="0" marL="0" marR="0" rtl="0" algn="ctr">
              <a:lnSpc>
                <a:spcPct val="100000"/>
              </a:lnSpc>
              <a:spcBef>
                <a:spcPts val="0"/>
              </a:spcBef>
              <a:spcAft>
                <a:spcPts val="0"/>
              </a:spcAft>
              <a:buClr>
                <a:srgbClr val="000000"/>
              </a:buClr>
              <a:buSzPts val="1900"/>
              <a:buFont typeface="Arial"/>
              <a:buNone/>
            </a:pPr>
            <a:r>
              <a:rPr b="1" i="0" lang="en-GB" sz="1300" u="none" cap="none" strike="noStrike">
                <a:solidFill>
                  <a:srgbClr val="000000"/>
                </a:solidFill>
                <a:latin typeface="Arial"/>
                <a:ea typeface="Arial"/>
                <a:cs typeface="Arial"/>
                <a:sym typeface="Arial"/>
              </a:rPr>
              <a:t>Fruit and Vegetable Smoothies</a:t>
            </a:r>
            <a:endParaRPr b="1" i="0" sz="1200" u="none" cap="none" strike="noStrike">
              <a:solidFill>
                <a:srgbClr val="000000"/>
              </a:solidFill>
              <a:latin typeface="Ruluko"/>
              <a:ea typeface="Ruluko"/>
              <a:cs typeface="Ruluko"/>
              <a:sym typeface="Ruluko"/>
            </a:endParaRPr>
          </a:p>
        </p:txBody>
      </p:sp>
      <p:sp>
        <p:nvSpPr>
          <p:cNvPr id="315" name="Google Shape;315;g282080d9322_0_17"/>
          <p:cNvSpPr/>
          <p:nvPr/>
        </p:nvSpPr>
        <p:spPr>
          <a:xfrm>
            <a:off x="33400" y="1082575"/>
            <a:ext cx="3787200" cy="2626500"/>
          </a:xfrm>
          <a:prstGeom prst="rect">
            <a:avLst/>
          </a:prstGeom>
          <a:solidFill>
            <a:schemeClr val="lt2"/>
          </a:solidFill>
          <a:ln cap="flat" cmpd="sng" w="9525">
            <a:solidFill>
              <a:srgbClr val="FF0000"/>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Skills</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Pupils can / will:</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Design a  smoothie carton packaging by-hand or on ICT software.</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Chop fruit and vegetables safely to make a smoothie.</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Identify if a food is a fruit or a vegetable.</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Learn where and how fruits and vegetables grow.</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Taste and evaluate different food combinations.</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Describe appearance, smell and taste.</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Suggest information to be included on packaging.</a:t>
            </a:r>
            <a:endParaRPr b="0" i="0" sz="1300" u="none" cap="none" strike="noStrike">
              <a:solidFill>
                <a:srgbClr val="000000"/>
              </a:solidFill>
              <a:latin typeface="Ruluko"/>
              <a:ea typeface="Ruluko"/>
              <a:cs typeface="Ruluko"/>
              <a:sym typeface="Ruluko"/>
            </a:endParaRPr>
          </a:p>
          <a:p>
            <a:pPr indent="-228600" lvl="0" marL="457200" marR="0" rtl="0" algn="l">
              <a:lnSpc>
                <a:spcPct val="100000"/>
              </a:lnSpc>
              <a:spcBef>
                <a:spcPts val="0"/>
              </a:spcBef>
              <a:spcAft>
                <a:spcPts val="0"/>
              </a:spcAft>
              <a:buClr>
                <a:srgbClr val="000000"/>
              </a:buClr>
              <a:buSzPts val="1200"/>
              <a:buFont typeface="Ruluko"/>
              <a:buNone/>
            </a:pPr>
            <a:r>
              <a:t/>
            </a:r>
            <a:endParaRPr b="0" i="0" sz="1200" u="none" cap="none" strike="noStrike">
              <a:solidFill>
                <a:srgbClr val="000000"/>
              </a:solidFill>
              <a:latin typeface="Ruluko"/>
              <a:ea typeface="Ruluko"/>
              <a:cs typeface="Ruluko"/>
              <a:sym typeface="Ruluko"/>
            </a:endParaRPr>
          </a:p>
        </p:txBody>
      </p:sp>
      <p:sp>
        <p:nvSpPr>
          <p:cNvPr id="316" name="Google Shape;316;g282080d9322_0_17"/>
          <p:cNvSpPr/>
          <p:nvPr/>
        </p:nvSpPr>
        <p:spPr>
          <a:xfrm>
            <a:off x="3905250" y="1083075"/>
            <a:ext cx="4944900" cy="2626500"/>
          </a:xfrm>
          <a:prstGeom prst="rect">
            <a:avLst/>
          </a:prstGeom>
          <a:no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Vocabulary</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317" name="Google Shape;317;g282080d9322_0_17"/>
          <p:cNvSpPr/>
          <p:nvPr/>
        </p:nvSpPr>
        <p:spPr>
          <a:xfrm>
            <a:off x="3905250" y="3789050"/>
            <a:ext cx="1206600" cy="29040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chemeClr val="dk1"/>
              </a:buClr>
              <a:buSzPts val="1200"/>
              <a:buFont typeface="Arial"/>
              <a:buNone/>
            </a:pPr>
            <a:r>
              <a:rPr b="1" i="0" lang="en-GB" sz="1200" u="none" cap="none" strike="noStrike">
                <a:solidFill>
                  <a:schemeClr val="dk1"/>
                </a:solidFill>
                <a:latin typeface="Ruluko"/>
                <a:ea typeface="Ruluko"/>
                <a:cs typeface="Ruluko"/>
                <a:sym typeface="Ruluko"/>
              </a:rPr>
              <a:t>Chefs / bakers</a:t>
            </a:r>
            <a:endParaRPr b="1" i="0" sz="12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chemeClr val="dk1"/>
              </a:buClr>
              <a:buSzPts val="1200"/>
              <a:buFont typeface="Arial"/>
              <a:buNone/>
            </a:pPr>
            <a:r>
              <a:t/>
            </a:r>
            <a:endParaRPr b="1" i="0" sz="12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chemeClr val="dk1"/>
              </a:buClr>
              <a:buSzPts val="1200"/>
              <a:buFont typeface="Arial"/>
              <a:buNone/>
            </a:pPr>
            <a:r>
              <a:rPr b="0" i="0" lang="en-GB" sz="1200" u="none" cap="none" strike="noStrike">
                <a:solidFill>
                  <a:schemeClr val="dk1"/>
                </a:solidFill>
                <a:latin typeface="Calibri"/>
                <a:ea typeface="Calibri"/>
                <a:cs typeface="Calibri"/>
                <a:sym typeface="Calibri"/>
              </a:rPr>
              <a:t>Tesco From farm to plate </a:t>
            </a:r>
            <a:r>
              <a:rPr b="1" i="0" lang="en-GB" sz="1200" u="none" cap="none" strike="noStrike">
                <a:solidFill>
                  <a:schemeClr val="dk1"/>
                </a:solidFill>
                <a:latin typeface="Calibri"/>
                <a:ea typeface="Calibri"/>
                <a:cs typeface="Calibri"/>
                <a:sym typeface="Calibri"/>
              </a:rPr>
              <a:t> </a:t>
            </a:r>
            <a:endParaRPr b="1"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Arial"/>
              <a:buNone/>
            </a:pPr>
            <a:r>
              <a:rPr b="0" i="0" lang="en-GB" sz="1200" u="none" cap="none" strike="noStrike">
                <a:solidFill>
                  <a:schemeClr val="dk1"/>
                </a:solidFill>
                <a:latin typeface="Calibri"/>
                <a:ea typeface="Calibri"/>
                <a:cs typeface="Calibri"/>
                <a:sym typeface="Calibri"/>
              </a:rPr>
              <a:t>Food for Life  </a:t>
            </a:r>
            <a:endParaRPr b="1" i="0" sz="1200" u="none" cap="none" strike="noStrike">
              <a:solidFill>
                <a:schemeClr val="dk1"/>
              </a:solidFill>
              <a:latin typeface="Calibri"/>
              <a:ea typeface="Calibri"/>
              <a:cs typeface="Calibri"/>
              <a:sym typeface="Calibri"/>
            </a:endParaRPr>
          </a:p>
        </p:txBody>
      </p:sp>
      <p:pic>
        <p:nvPicPr>
          <p:cNvPr id="318" name="Google Shape;318;g282080d9322_0_17"/>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319" name="Google Shape;319;g282080d9322_0_17"/>
          <p:cNvSpPr/>
          <p:nvPr/>
        </p:nvSpPr>
        <p:spPr>
          <a:xfrm>
            <a:off x="33400" y="3788975"/>
            <a:ext cx="3787200" cy="2904000"/>
          </a:xfrm>
          <a:prstGeom prst="rect">
            <a:avLst/>
          </a:prstGeom>
          <a:solidFill>
            <a:schemeClr val="lt2"/>
          </a:solidFill>
          <a:ln cap="flat" cmpd="sng" w="9525">
            <a:solidFill>
              <a:srgbClr val="FF0000"/>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Knowledge</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Ruluko"/>
                <a:ea typeface="Ruluko"/>
                <a:cs typeface="Ruluko"/>
                <a:sym typeface="Ruluko"/>
              </a:rPr>
              <a:t>Pupils will know/ can explain:</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The difference between fruits and vegetables.</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That some foods typically known as vegetables are actually fruits (e.g. cucumber).</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That a blender is a machine which mixes ingredients together into a smooth liquid.</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That a fruit has seeds and a vegetable does not.</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That fruits grow on trees or vines.</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That vegetables can grow either above or below ground.</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That vegetables can come from different parts of the plant.</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highlight>
                <a:srgbClr val="B7B7B7"/>
              </a:highlight>
              <a:latin typeface="Ruluko"/>
              <a:ea typeface="Ruluko"/>
              <a:cs typeface="Ruluko"/>
              <a:sym typeface="Ruluko"/>
            </a:endParaRPr>
          </a:p>
        </p:txBody>
      </p:sp>
      <p:pic>
        <p:nvPicPr>
          <p:cNvPr id="320" name="Google Shape;320;g282080d9322_0_17"/>
          <p:cNvPicPr preferRelativeResize="0"/>
          <p:nvPr/>
        </p:nvPicPr>
        <p:blipFill rotWithShape="1">
          <a:blip r:embed="rId4">
            <a:alphaModFix/>
          </a:blip>
          <a:srcRect b="0" l="0" r="0" t="0"/>
          <a:stretch/>
        </p:blipFill>
        <p:spPr>
          <a:xfrm>
            <a:off x="6516216" y="188640"/>
            <a:ext cx="1296144" cy="840663"/>
          </a:xfrm>
          <a:prstGeom prst="rect">
            <a:avLst/>
          </a:prstGeom>
          <a:noFill/>
          <a:ln>
            <a:noFill/>
          </a:ln>
        </p:spPr>
      </p:pic>
      <p:sp>
        <p:nvSpPr>
          <p:cNvPr id="321" name="Google Shape;321;g282080d9322_0_17"/>
          <p:cNvSpPr/>
          <p:nvPr/>
        </p:nvSpPr>
        <p:spPr>
          <a:xfrm>
            <a:off x="5212350" y="3812750"/>
            <a:ext cx="3566100" cy="28803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Questions</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1" i="0" lang="en-GB" sz="1000" u="none" cap="none" strike="noStrike">
                <a:solidFill>
                  <a:srgbClr val="000000"/>
                </a:solidFill>
                <a:latin typeface="Calibri"/>
                <a:ea typeface="Calibri"/>
                <a:cs typeface="Calibri"/>
                <a:sym typeface="Calibri"/>
              </a:rPr>
              <a:t>T</a:t>
            </a:r>
            <a:r>
              <a:rPr b="0" i="0" lang="en-GB" sz="1000" u="none" cap="none" strike="noStrike">
                <a:solidFill>
                  <a:srgbClr val="000000"/>
                </a:solidFill>
                <a:latin typeface="Calibri"/>
                <a:ea typeface="Calibri"/>
                <a:cs typeface="Calibri"/>
                <a:sym typeface="Calibri"/>
              </a:rPr>
              <a:t>ell me the names of 3 fruits / vegetables</a:t>
            </a:r>
            <a:endParaRPr b="0" i="0" sz="1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000" u="none" cap="none" strike="noStrike">
                <a:solidFill>
                  <a:srgbClr val="000000"/>
                </a:solidFill>
                <a:latin typeface="Calibri"/>
                <a:ea typeface="Calibri"/>
                <a:cs typeface="Calibri"/>
                <a:sym typeface="Calibri"/>
              </a:rPr>
              <a:t>Describe a …  -  What are its tastes, smell, texture, and appearance?What will it look like if we peel or cut it in half?Which parts do we eat?What might I need to do before eating this?</a:t>
            </a:r>
            <a:endParaRPr b="0" i="0" sz="1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000" u="none" cap="none" strike="noStrike">
                <a:solidFill>
                  <a:srgbClr val="000000"/>
                </a:solidFill>
                <a:latin typeface="Calibri"/>
                <a:ea typeface="Calibri"/>
                <a:cs typeface="Calibri"/>
                <a:sym typeface="Calibri"/>
              </a:rPr>
              <a:t>What is the main difference between a fruit and vegetable?</a:t>
            </a:r>
            <a:endParaRPr b="0" i="0" sz="1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000" u="none" cap="none" strike="noStrike">
                <a:solidFill>
                  <a:srgbClr val="000000"/>
                </a:solidFill>
                <a:latin typeface="Calibri"/>
                <a:ea typeface="Calibri"/>
                <a:cs typeface="Calibri"/>
                <a:sym typeface="Calibri"/>
              </a:rPr>
              <a:t>Where do fruits and vegetables typically grow?</a:t>
            </a:r>
            <a:endParaRPr b="0" i="0" sz="1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dk1"/>
                </a:solidFill>
                <a:latin typeface="Calibri"/>
                <a:ea typeface="Calibri"/>
                <a:cs typeface="Calibri"/>
                <a:sym typeface="Calibri"/>
              </a:rPr>
              <a:t>What is a smoothie?</a:t>
            </a:r>
            <a:endParaRPr b="0" i="0" sz="1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Calibri"/>
                <a:ea typeface="Calibri"/>
                <a:cs typeface="Calibri"/>
                <a:sym typeface="Calibri"/>
              </a:rPr>
              <a:t>What kind of food goes into smoothies?</a:t>
            </a:r>
            <a:endParaRPr b="0" i="0" sz="1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Calibri"/>
                <a:ea typeface="Calibri"/>
                <a:cs typeface="Calibri"/>
                <a:sym typeface="Calibri"/>
              </a:rPr>
              <a:t>Are smoothies good for your body? </a:t>
            </a:r>
            <a:endParaRPr b="0" i="0" sz="1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Calibri"/>
                <a:ea typeface="Calibri"/>
                <a:cs typeface="Calibri"/>
                <a:sym typeface="Calibri"/>
              </a:rPr>
              <a:t>Why is it important to wash the fruit and vegetables before we eat? </a:t>
            </a:r>
            <a:r>
              <a:rPr b="0" i="0" lang="en-GB" sz="1000" u="none" cap="none" strike="noStrike">
                <a:solidFill>
                  <a:srgbClr val="222222"/>
                </a:solidFill>
                <a:latin typeface="Calibri"/>
                <a:ea typeface="Calibri"/>
                <a:cs typeface="Calibri"/>
                <a:sym typeface="Calibri"/>
              </a:rPr>
              <a:t>Why do fruit and vegetables have skins? Describe how you prepared some of the fruits and vegetables.</a:t>
            </a:r>
            <a:endParaRPr b="0" i="0" sz="1000" u="none" cap="none" strike="noStrike">
              <a:solidFill>
                <a:srgbClr val="22222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222222"/>
                </a:solidFill>
                <a:latin typeface="Calibri"/>
                <a:ea typeface="Calibri"/>
                <a:cs typeface="Calibri"/>
                <a:sym typeface="Calibri"/>
              </a:rPr>
              <a:t>Name some of the equipment you have used to chop, peel, slice and blitz the ingredients. </a:t>
            </a:r>
            <a:endParaRPr b="0" i="0" sz="1000" u="none" cap="none" strike="noStrike">
              <a:solidFill>
                <a:srgbClr val="22222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222222"/>
                </a:solidFill>
                <a:latin typeface="Calibri"/>
                <a:ea typeface="Calibri"/>
                <a:cs typeface="Calibri"/>
                <a:sym typeface="Calibri"/>
              </a:rPr>
              <a:t>What does ‘peeling’ mean? How does the ‘claw grip’ us safe when cutting?</a:t>
            </a:r>
            <a:endParaRPr b="0" i="0" sz="1000" u="none" cap="none" strike="noStrike">
              <a:solidFill>
                <a:srgbClr val="22222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br>
              <a:rPr b="0" i="0" lang="en-GB" sz="1200" u="none" cap="none" strike="noStrike">
                <a:solidFill>
                  <a:schemeClr val="dk1"/>
                </a:solidFill>
                <a:latin typeface="Calibri"/>
                <a:ea typeface="Calibri"/>
                <a:cs typeface="Calibri"/>
                <a:sym typeface="Calibri"/>
              </a:rPr>
            </a:br>
            <a:endParaRPr b="1" i="0" sz="1200" u="none" cap="none" strike="noStrike">
              <a:solidFill>
                <a:srgbClr val="000000"/>
              </a:solidFill>
              <a:latin typeface="Ruluko"/>
              <a:ea typeface="Ruluko"/>
              <a:cs typeface="Ruluko"/>
              <a:sym typeface="Ruluko"/>
            </a:endParaRPr>
          </a:p>
        </p:txBody>
      </p:sp>
      <p:pic>
        <p:nvPicPr>
          <p:cNvPr id="322" name="Google Shape;322;g282080d9322_0_17"/>
          <p:cNvPicPr preferRelativeResize="0"/>
          <p:nvPr/>
        </p:nvPicPr>
        <p:blipFill rotWithShape="1">
          <a:blip r:embed="rId5">
            <a:alphaModFix/>
          </a:blip>
          <a:srcRect b="0" l="0" r="0" t="0"/>
          <a:stretch/>
        </p:blipFill>
        <p:spPr>
          <a:xfrm>
            <a:off x="6047351" y="257873"/>
            <a:ext cx="1734349" cy="722025"/>
          </a:xfrm>
          <a:prstGeom prst="rect">
            <a:avLst/>
          </a:prstGeom>
          <a:noFill/>
          <a:ln>
            <a:noFill/>
          </a:ln>
        </p:spPr>
      </p:pic>
      <p:pic>
        <p:nvPicPr>
          <p:cNvPr id="323" name="Google Shape;323;g282080d9322_0_17"/>
          <p:cNvPicPr preferRelativeResize="0"/>
          <p:nvPr/>
        </p:nvPicPr>
        <p:blipFill rotWithShape="1">
          <a:blip r:embed="rId6">
            <a:alphaModFix/>
          </a:blip>
          <a:srcRect b="0" l="0" r="0" t="10913"/>
          <a:stretch/>
        </p:blipFill>
        <p:spPr>
          <a:xfrm>
            <a:off x="179500" y="314325"/>
            <a:ext cx="1393625" cy="609150"/>
          </a:xfrm>
          <a:prstGeom prst="rect">
            <a:avLst/>
          </a:prstGeom>
          <a:noFill/>
          <a:ln>
            <a:noFill/>
          </a:ln>
        </p:spPr>
      </p:pic>
      <p:pic>
        <p:nvPicPr>
          <p:cNvPr id="324" name="Google Shape;324;g282080d9322_0_17"/>
          <p:cNvPicPr preferRelativeResize="0"/>
          <p:nvPr/>
        </p:nvPicPr>
        <p:blipFill rotWithShape="1">
          <a:blip r:embed="rId7">
            <a:alphaModFix/>
          </a:blip>
          <a:srcRect b="0" l="0" r="0" t="0"/>
          <a:stretch/>
        </p:blipFill>
        <p:spPr>
          <a:xfrm>
            <a:off x="4000500" y="1551950"/>
            <a:ext cx="4772275" cy="16226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g248d9d2fd69_0_519"/>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t/>
            </a:r>
            <a:endParaRPr/>
          </a:p>
        </p:txBody>
      </p:sp>
      <p:sp>
        <p:nvSpPr>
          <p:cNvPr id="331" name="Google Shape;331;g248d9d2fd69_0_519"/>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640"/>
              </a:spcBef>
              <a:spcAft>
                <a:spcPts val="0"/>
              </a:spcAft>
              <a:buSzPts val="3200"/>
              <a:buNone/>
            </a:pPr>
            <a:r>
              <a:t/>
            </a:r>
            <a:endParaRPr/>
          </a:p>
        </p:txBody>
      </p:sp>
      <p:pic>
        <p:nvPicPr>
          <p:cNvPr id="332" name="Google Shape;332;g248d9d2fd69_0_519"/>
          <p:cNvPicPr preferRelativeResize="0"/>
          <p:nvPr/>
        </p:nvPicPr>
        <p:blipFill rotWithShape="1">
          <a:blip r:embed="rId3">
            <a:alphaModFix/>
          </a:blip>
          <a:srcRect b="0" l="0" r="0" t="0"/>
          <a:stretch/>
        </p:blipFill>
        <p:spPr>
          <a:xfrm>
            <a:off x="152400" y="152400"/>
            <a:ext cx="8815075" cy="62484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g248d9d2fd69_0_27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900"/>
              <a:buFont typeface="Arial"/>
              <a:buNone/>
            </a:pPr>
            <a:r>
              <a:rPr b="1" lang="en-GB" sz="3200">
                <a:latin typeface="Ruluko"/>
                <a:ea typeface="Ruluko"/>
                <a:cs typeface="Ruluko"/>
                <a:sym typeface="Ruluko"/>
              </a:rPr>
              <a:t>Year1; Autumn 1  </a:t>
            </a:r>
            <a:endParaRPr b="1" sz="3200">
              <a:latin typeface="Ruluko"/>
              <a:ea typeface="Ruluko"/>
              <a:cs typeface="Ruluko"/>
              <a:sym typeface="Ruluko"/>
            </a:endParaRPr>
          </a:p>
          <a:p>
            <a:pPr indent="0" lvl="0" marL="0" rtl="0" algn="ctr">
              <a:lnSpc>
                <a:spcPct val="100000"/>
              </a:lnSpc>
              <a:spcBef>
                <a:spcPts val="0"/>
              </a:spcBef>
              <a:spcAft>
                <a:spcPts val="0"/>
              </a:spcAft>
              <a:buClr>
                <a:schemeClr val="dk1"/>
              </a:buClr>
              <a:buSzPts val="1900"/>
              <a:buFont typeface="Arial"/>
              <a:buNone/>
            </a:pPr>
            <a:r>
              <a:rPr b="1" lang="en-GB" sz="3200">
                <a:latin typeface="Arial"/>
                <a:ea typeface="Arial"/>
                <a:cs typeface="Arial"/>
                <a:sym typeface="Arial"/>
              </a:rPr>
              <a:t>Fruit and Vegetable Smoothies</a:t>
            </a:r>
            <a:endParaRPr b="1" sz="3200">
              <a:latin typeface="Ruluko"/>
              <a:ea typeface="Ruluko"/>
              <a:cs typeface="Ruluko"/>
              <a:sym typeface="Ruluko"/>
            </a:endParaRPr>
          </a:p>
        </p:txBody>
      </p:sp>
      <p:sp>
        <p:nvSpPr>
          <p:cNvPr id="338" name="Google Shape;338;g248d9d2fd69_0_276"/>
          <p:cNvSpPr/>
          <p:nvPr/>
        </p:nvSpPr>
        <p:spPr>
          <a:xfrm>
            <a:off x="457194" y="1199034"/>
            <a:ext cx="4572000" cy="4247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Unit 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Pupils who are secure will be able to:</a:t>
            </a:r>
            <a:endParaRPr b="1" i="0" sz="1800" u="sng" cap="none" strike="noStrike">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Describe fruits and vegetables and explain why they are a fruit or a vegetable.</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Name a range of places that fruits and vegetables grow.</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Describe basic characteristics of fruit and vegetables.</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Prepare fruits and vegetables to make a smoothie.</a:t>
            </a:r>
            <a:endParaRPr b="0" i="0" sz="1800" u="none" cap="none" strike="noStrike">
              <a:solidFill>
                <a:srgbClr val="222222"/>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1" i="0" sz="1800" u="sng" cap="none" strike="noStrike">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750"/>
              <a:buFont typeface="Calibri"/>
              <a:buNone/>
            </a:pPr>
            <a:r>
              <a:t/>
            </a:r>
            <a:endParaRPr b="0" i="0" sz="1750" u="none" cap="none" strike="noStrike">
              <a:solidFill>
                <a:srgbClr val="222222"/>
              </a:solidFill>
              <a:highlight>
                <a:srgbClr val="FFFFFF"/>
              </a:highlight>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1350"/>
              <a:buFont typeface="Arial"/>
              <a:buNone/>
            </a:pPr>
            <a:r>
              <a:t/>
            </a:r>
            <a:endParaRPr b="0" i="0" sz="1350" u="none" cap="none" strike="noStrike">
              <a:solidFill>
                <a:srgbClr val="222222"/>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p:txBody>
      </p:sp>
      <p:pic>
        <p:nvPicPr>
          <p:cNvPr id="339" name="Google Shape;339;g248d9d2fd69_0_276"/>
          <p:cNvPicPr preferRelativeResize="0"/>
          <p:nvPr/>
        </p:nvPicPr>
        <p:blipFill rotWithShape="1">
          <a:blip r:embed="rId3">
            <a:alphaModFix/>
          </a:blip>
          <a:srcRect b="0" l="0" r="0" t="0"/>
          <a:stretch/>
        </p:blipFill>
        <p:spPr>
          <a:xfrm>
            <a:off x="6538924" y="1417649"/>
            <a:ext cx="1801000" cy="51546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g282080d9322_0_32"/>
          <p:cNvSpPr txBox="1"/>
          <p:nvPr/>
        </p:nvSpPr>
        <p:spPr>
          <a:xfrm>
            <a:off x="1655424" y="281675"/>
            <a:ext cx="4447500" cy="654600"/>
          </a:xfrm>
          <a:prstGeom prst="rect">
            <a:avLst/>
          </a:prstGeom>
          <a:noFill/>
          <a:ln>
            <a:noFill/>
          </a:ln>
        </p:spPr>
        <p:txBody>
          <a:bodyPr anchorCtr="0" anchor="ctr" bIns="80225" lIns="80225" spcFirstLastPara="1" rIns="80225" wrap="square" tIns="80225">
            <a:noAutofit/>
          </a:bodyPr>
          <a:lstStyle/>
          <a:p>
            <a:pPr indent="0" lvl="0" marL="0" marR="0" rtl="0" algn="ctr">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Year2 ; Autumn 2  </a:t>
            </a:r>
            <a:endParaRPr b="1" i="0" sz="1900" u="none" cap="none" strike="noStrike">
              <a:solidFill>
                <a:srgbClr val="000000"/>
              </a:solidFill>
              <a:latin typeface="Ruluko"/>
              <a:ea typeface="Ruluko"/>
              <a:cs typeface="Ruluko"/>
              <a:sym typeface="Ruluko"/>
            </a:endParaRPr>
          </a:p>
          <a:p>
            <a:pPr indent="0" lvl="0" marL="0" marR="0" rtl="0" algn="ctr">
              <a:lnSpc>
                <a:spcPct val="100000"/>
              </a:lnSpc>
              <a:spcBef>
                <a:spcPts val="0"/>
              </a:spcBef>
              <a:spcAft>
                <a:spcPts val="0"/>
              </a:spcAft>
              <a:buClr>
                <a:srgbClr val="000000"/>
              </a:buClr>
              <a:buSzPts val="1900"/>
              <a:buFont typeface="Arial"/>
              <a:buNone/>
            </a:pPr>
            <a:r>
              <a:rPr b="1" i="0" lang="en-GB" sz="1300" u="none" cap="none" strike="noStrike">
                <a:solidFill>
                  <a:srgbClr val="000000"/>
                </a:solidFill>
                <a:latin typeface="Arial"/>
                <a:ea typeface="Arial"/>
                <a:cs typeface="Arial"/>
                <a:sym typeface="Arial"/>
              </a:rPr>
              <a:t>A Balanced Diet</a:t>
            </a:r>
            <a:endParaRPr b="1" i="0" sz="1200" u="none" cap="none" strike="noStrike">
              <a:solidFill>
                <a:srgbClr val="000000"/>
              </a:solidFill>
              <a:latin typeface="Ruluko"/>
              <a:ea typeface="Ruluko"/>
              <a:cs typeface="Ruluko"/>
              <a:sym typeface="Ruluko"/>
            </a:endParaRPr>
          </a:p>
        </p:txBody>
      </p:sp>
      <p:sp>
        <p:nvSpPr>
          <p:cNvPr id="345" name="Google Shape;345;g282080d9322_0_32"/>
          <p:cNvSpPr/>
          <p:nvPr/>
        </p:nvSpPr>
        <p:spPr>
          <a:xfrm>
            <a:off x="179500" y="1082575"/>
            <a:ext cx="4339500" cy="26076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Skills</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Pupils can / will: </a:t>
            </a:r>
            <a:endParaRPr b="0" i="0" sz="1350" u="none" cap="none" strike="noStrike">
              <a:solidFill>
                <a:srgbClr val="222222"/>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Design a healthy wrap based on a food combination which works well together.</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Slice food safely using the bridge or claw grip.</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Construct a wrap that meets a design brief.</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Describe the taste, texture and smell of fruit and vegetables.</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Taste testing food combinations and final products.</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Describe the information that should be included on a label.</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Evaluate which grip was most effective.</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346" name="Google Shape;346;g282080d9322_0_32"/>
          <p:cNvSpPr/>
          <p:nvPr/>
        </p:nvSpPr>
        <p:spPr>
          <a:xfrm>
            <a:off x="4572000" y="1063650"/>
            <a:ext cx="4278300" cy="2626500"/>
          </a:xfrm>
          <a:prstGeom prst="rect">
            <a:avLst/>
          </a:prstGeom>
          <a:no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Vocabulary</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pic>
        <p:nvPicPr>
          <p:cNvPr id="347" name="Google Shape;347;g282080d9322_0_32"/>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348" name="Google Shape;348;g282080d9322_0_32"/>
          <p:cNvSpPr/>
          <p:nvPr/>
        </p:nvSpPr>
        <p:spPr>
          <a:xfrm>
            <a:off x="179500" y="3789050"/>
            <a:ext cx="4339500" cy="29949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000" u="none" cap="none" strike="noStrike">
                <a:solidFill>
                  <a:srgbClr val="000000"/>
                </a:solidFill>
                <a:latin typeface="Ruluko"/>
                <a:ea typeface="Ruluko"/>
                <a:cs typeface="Ruluko"/>
                <a:sym typeface="Ruluko"/>
              </a:rPr>
              <a:t>Key Learning: Knowledge</a:t>
            </a:r>
            <a:endParaRPr b="1" i="0" sz="8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Ruluko"/>
                <a:ea typeface="Ruluko"/>
                <a:cs typeface="Ruluko"/>
                <a:sym typeface="Ruluko"/>
              </a:rPr>
              <a:t>P</a:t>
            </a:r>
            <a:r>
              <a:rPr b="1" i="0" lang="en-GB" sz="1000" u="none" cap="none" strike="noStrike">
                <a:solidFill>
                  <a:schemeClr val="dk1"/>
                </a:solidFill>
                <a:latin typeface="Ruluko"/>
                <a:ea typeface="Ruluko"/>
                <a:cs typeface="Ruluko"/>
                <a:sym typeface="Ruluko"/>
              </a:rPr>
              <a:t>upils will know/ can explain:</a:t>
            </a:r>
            <a:endParaRPr b="0" i="0" sz="1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That ‘diet’ means the food and drink that a person or animal usually eats.</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What makes a balanced diet.</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Where to find the nutritional information on packaging.</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That the five main food groups are: Carbohydrates, fruits and vegetables, protein, dairy and foods high in fat and sugar.</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That humans should eat a range of different foods from each food group, and roughly how much of each food group.</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That nutrients are substances in food that all living things need to make energy, grow and develop.</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That ‘ingredients’ means the items in a mixture or recipe,</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That humans should only have a maximum of five teaspoons of sugar a day to stay healthy.</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That many food and drinks we do not expect to contain sugar do; we call these ‘hidden sugars’.</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100" u="none" cap="none" strike="noStrike">
              <a:solidFill>
                <a:srgbClr val="000000"/>
              </a:solidFill>
              <a:latin typeface="Ruluko"/>
              <a:ea typeface="Ruluko"/>
              <a:cs typeface="Ruluko"/>
              <a:sym typeface="Ruluko"/>
            </a:endParaRPr>
          </a:p>
        </p:txBody>
      </p:sp>
      <p:pic>
        <p:nvPicPr>
          <p:cNvPr id="349" name="Google Shape;349;g282080d9322_0_32"/>
          <p:cNvPicPr preferRelativeResize="0"/>
          <p:nvPr/>
        </p:nvPicPr>
        <p:blipFill rotWithShape="1">
          <a:blip r:embed="rId4">
            <a:alphaModFix/>
          </a:blip>
          <a:srcRect b="0" l="0" r="0" t="0"/>
          <a:stretch/>
        </p:blipFill>
        <p:spPr>
          <a:xfrm>
            <a:off x="6516216" y="188640"/>
            <a:ext cx="1296144" cy="840663"/>
          </a:xfrm>
          <a:prstGeom prst="rect">
            <a:avLst/>
          </a:prstGeom>
          <a:noFill/>
          <a:ln>
            <a:noFill/>
          </a:ln>
        </p:spPr>
      </p:pic>
      <p:sp>
        <p:nvSpPr>
          <p:cNvPr id="350" name="Google Shape;350;g282080d9322_0_32"/>
          <p:cNvSpPr/>
          <p:nvPr/>
        </p:nvSpPr>
        <p:spPr>
          <a:xfrm>
            <a:off x="5958425" y="3789125"/>
            <a:ext cx="2891700" cy="28803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Questions</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000" u="none" cap="none" strike="noStrike">
                <a:solidFill>
                  <a:schemeClr val="dk1"/>
                </a:solidFill>
                <a:latin typeface="Calibri"/>
                <a:ea typeface="Calibri"/>
                <a:cs typeface="Calibri"/>
                <a:sym typeface="Calibri"/>
              </a:rPr>
              <a:t> </a:t>
            </a:r>
            <a:r>
              <a:rPr b="0" i="0" lang="en-GB" sz="1000" u="none" cap="none" strike="noStrike">
                <a:solidFill>
                  <a:srgbClr val="000000"/>
                </a:solidFill>
                <a:latin typeface="Calibri"/>
                <a:ea typeface="Calibri"/>
                <a:cs typeface="Calibri"/>
                <a:sym typeface="Calibri"/>
              </a:rPr>
              <a:t>What is ‘hidden sugars’? What do you know about sugar.What do we consume that has sugar in it?Where does sugar come from?Where could you find the nutritional values / amount of sugars in food and drinks?</a:t>
            </a:r>
            <a:endParaRPr b="0" i="0" sz="1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000" u="none" cap="none" strike="noStrike">
                <a:solidFill>
                  <a:srgbClr val="000000"/>
                </a:solidFill>
                <a:latin typeface="Calibri"/>
                <a:ea typeface="Calibri"/>
                <a:cs typeface="Calibri"/>
                <a:sym typeface="Calibri"/>
              </a:rPr>
              <a:t>Which food group does…. belong to?</a:t>
            </a:r>
            <a:endParaRPr b="0" i="0" sz="1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000" u="none" cap="none" strike="noStrike">
                <a:solidFill>
                  <a:srgbClr val="000000"/>
                </a:solidFill>
                <a:latin typeface="Calibri"/>
                <a:ea typeface="Calibri"/>
                <a:cs typeface="Calibri"/>
                <a:sym typeface="Calibri"/>
              </a:rPr>
              <a:t>How do the sensory characteristics affect your liking the food?</a:t>
            </a:r>
            <a:endParaRPr b="0" i="0" sz="1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Calibri"/>
                <a:ea typeface="Calibri"/>
                <a:cs typeface="Calibri"/>
                <a:sym typeface="Calibri"/>
              </a:rPr>
              <a:t>What do we need to do before we prepare food?</a:t>
            </a:r>
            <a:endParaRPr b="0" i="0" sz="1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Calibri"/>
                <a:ea typeface="Calibri"/>
                <a:cs typeface="Calibri"/>
                <a:sym typeface="Calibri"/>
              </a:rPr>
              <a:t>Do we know anything about storing food?What do we need to store in the fridge?</a:t>
            </a:r>
            <a:endParaRPr b="0" i="0" sz="1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Calibri"/>
                <a:ea typeface="Calibri"/>
                <a:cs typeface="Calibri"/>
                <a:sym typeface="Calibri"/>
              </a:rPr>
              <a:t>What is the bridge grip best for?(round or curved foods that first need slicing in half)</a:t>
            </a:r>
            <a:endParaRPr b="0" i="0" sz="1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Calibri"/>
                <a:ea typeface="Calibri"/>
                <a:cs typeface="Calibri"/>
                <a:sym typeface="Calibri"/>
              </a:rPr>
              <a:t>Hat is the claw grip best for ? (long, more rigid foods that can be cut from one end to the other with the children’s fingertips well out of the way of the knife)</a:t>
            </a:r>
            <a:endParaRPr b="0" i="0" sz="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br>
              <a:rPr b="0" i="0" lang="en-GB" sz="1000" u="none" cap="none" strike="noStrike">
                <a:solidFill>
                  <a:srgbClr val="000000"/>
                </a:solidFill>
                <a:latin typeface="Calibri"/>
                <a:ea typeface="Calibri"/>
                <a:cs typeface="Calibri"/>
                <a:sym typeface="Calibri"/>
              </a:rPr>
            </a:br>
            <a:endParaRPr b="0" i="0" sz="1000" u="none" cap="none" strike="noStrike">
              <a:solidFill>
                <a:srgbClr val="000000"/>
              </a:solidFill>
              <a:latin typeface="Calibri"/>
              <a:ea typeface="Calibri"/>
              <a:cs typeface="Calibri"/>
              <a:sym typeface="Calibri"/>
            </a:endParaRPr>
          </a:p>
        </p:txBody>
      </p:sp>
      <p:pic>
        <p:nvPicPr>
          <p:cNvPr id="351" name="Google Shape;351;g282080d9322_0_32"/>
          <p:cNvPicPr preferRelativeResize="0"/>
          <p:nvPr/>
        </p:nvPicPr>
        <p:blipFill rotWithShape="1">
          <a:blip r:embed="rId5">
            <a:alphaModFix/>
          </a:blip>
          <a:srcRect b="0" l="0" r="0" t="0"/>
          <a:stretch/>
        </p:blipFill>
        <p:spPr>
          <a:xfrm>
            <a:off x="6047351" y="257873"/>
            <a:ext cx="1734349" cy="722025"/>
          </a:xfrm>
          <a:prstGeom prst="rect">
            <a:avLst/>
          </a:prstGeom>
          <a:noFill/>
          <a:ln>
            <a:noFill/>
          </a:ln>
        </p:spPr>
      </p:pic>
      <p:pic>
        <p:nvPicPr>
          <p:cNvPr id="352" name="Google Shape;352;g282080d9322_0_32"/>
          <p:cNvPicPr preferRelativeResize="0"/>
          <p:nvPr/>
        </p:nvPicPr>
        <p:blipFill rotWithShape="1">
          <a:blip r:embed="rId6">
            <a:alphaModFix/>
          </a:blip>
          <a:srcRect b="0" l="0" r="0" t="10913"/>
          <a:stretch/>
        </p:blipFill>
        <p:spPr>
          <a:xfrm>
            <a:off x="179500" y="314325"/>
            <a:ext cx="1393625" cy="609150"/>
          </a:xfrm>
          <a:prstGeom prst="rect">
            <a:avLst/>
          </a:prstGeom>
          <a:noFill/>
          <a:ln>
            <a:noFill/>
          </a:ln>
        </p:spPr>
      </p:pic>
      <p:pic>
        <p:nvPicPr>
          <p:cNvPr id="353" name="Google Shape;353;g282080d9322_0_32"/>
          <p:cNvPicPr preferRelativeResize="0"/>
          <p:nvPr/>
        </p:nvPicPr>
        <p:blipFill rotWithShape="1">
          <a:blip r:embed="rId7">
            <a:alphaModFix/>
          </a:blip>
          <a:srcRect b="0" l="0" r="0" t="0"/>
          <a:stretch/>
        </p:blipFill>
        <p:spPr>
          <a:xfrm>
            <a:off x="4646075" y="1524000"/>
            <a:ext cx="4128100" cy="1905000"/>
          </a:xfrm>
          <a:prstGeom prst="rect">
            <a:avLst/>
          </a:prstGeom>
          <a:noFill/>
          <a:ln>
            <a:noFill/>
          </a:ln>
        </p:spPr>
      </p:pic>
      <p:sp>
        <p:nvSpPr>
          <p:cNvPr id="354" name="Google Shape;354;g282080d9322_0_32"/>
          <p:cNvSpPr/>
          <p:nvPr/>
        </p:nvSpPr>
        <p:spPr>
          <a:xfrm>
            <a:off x="4635425" y="3777200"/>
            <a:ext cx="1206600" cy="28803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chemeClr val="dk1"/>
              </a:buClr>
              <a:buSzPts val="1200"/>
              <a:buFont typeface="Arial"/>
              <a:buNone/>
            </a:pPr>
            <a:r>
              <a:rPr b="1" i="0" lang="en-GB" sz="1200" u="none" cap="none" strike="noStrike">
                <a:solidFill>
                  <a:schemeClr val="dk1"/>
                </a:solidFill>
                <a:latin typeface="Ruluko"/>
                <a:ea typeface="Ruluko"/>
                <a:cs typeface="Ruluko"/>
                <a:sym typeface="Ruluko"/>
              </a:rPr>
              <a:t>Chefs / bakers</a:t>
            </a:r>
            <a:endParaRPr b="1" i="0" sz="12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chemeClr val="dk1"/>
              </a:buClr>
              <a:buSzPts val="1200"/>
              <a:buFont typeface="Arial"/>
              <a:buNone/>
            </a:pPr>
            <a:r>
              <a:t/>
            </a:r>
            <a:endParaRPr b="1" i="0" sz="12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chemeClr val="dk1"/>
              </a:buClr>
              <a:buSzPts val="1200"/>
              <a:buFont typeface="Arial"/>
              <a:buNone/>
            </a:pPr>
            <a:r>
              <a:rPr b="0" i="0" lang="en-GB" sz="1200" u="none" cap="none" strike="noStrike">
                <a:solidFill>
                  <a:schemeClr val="dk1"/>
                </a:solidFill>
                <a:latin typeface="Calibri"/>
                <a:ea typeface="Calibri"/>
                <a:cs typeface="Calibri"/>
                <a:sym typeface="Calibri"/>
              </a:rPr>
              <a:t>Jamie Oliver School Meals campaign</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Arial"/>
              <a:buNone/>
            </a:pPr>
            <a:r>
              <a:rPr b="0" i="0" lang="en-GB" sz="1200" u="none" cap="none" strike="noStrike">
                <a:solidFill>
                  <a:schemeClr val="dk1"/>
                </a:solidFill>
                <a:latin typeface="Calibri"/>
                <a:ea typeface="Calibri"/>
                <a:cs typeface="Calibri"/>
                <a:sym typeface="Calibri"/>
              </a:rPr>
              <a:t>Fun Food Chef</a:t>
            </a:r>
            <a:endParaRPr b="0" i="0" sz="1200" u="none" cap="none" strike="noStrike">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g248d9d2fd69_0_510"/>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t/>
            </a:r>
            <a:endParaRPr/>
          </a:p>
        </p:txBody>
      </p:sp>
      <p:sp>
        <p:nvSpPr>
          <p:cNvPr id="361" name="Google Shape;361;g248d9d2fd69_0_510"/>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640"/>
              </a:spcBef>
              <a:spcAft>
                <a:spcPts val="0"/>
              </a:spcAft>
              <a:buSzPts val="3200"/>
              <a:buNone/>
            </a:pPr>
            <a:r>
              <a:t/>
            </a:r>
            <a:endParaRPr/>
          </a:p>
        </p:txBody>
      </p:sp>
      <p:pic>
        <p:nvPicPr>
          <p:cNvPr id="362" name="Google Shape;362;g248d9d2fd69_0_510"/>
          <p:cNvPicPr preferRelativeResize="0"/>
          <p:nvPr/>
        </p:nvPicPr>
        <p:blipFill rotWithShape="1">
          <a:blip r:embed="rId3">
            <a:alphaModFix/>
          </a:blip>
          <a:srcRect b="0" l="0" r="0" t="0"/>
          <a:stretch/>
        </p:blipFill>
        <p:spPr>
          <a:xfrm>
            <a:off x="152400" y="152400"/>
            <a:ext cx="8820149" cy="6277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g248d9d2fd69_0_27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900"/>
              <a:buFont typeface="Arial"/>
              <a:buNone/>
            </a:pPr>
            <a:r>
              <a:rPr b="1" lang="en-GB" sz="3200">
                <a:latin typeface="Ruluko"/>
                <a:ea typeface="Ruluko"/>
                <a:cs typeface="Ruluko"/>
                <a:sym typeface="Ruluko"/>
              </a:rPr>
              <a:t>Year2 ; Spring 2  </a:t>
            </a:r>
            <a:endParaRPr b="1" sz="3200">
              <a:latin typeface="Ruluko"/>
              <a:ea typeface="Ruluko"/>
              <a:cs typeface="Ruluko"/>
              <a:sym typeface="Ruluko"/>
            </a:endParaRPr>
          </a:p>
          <a:p>
            <a:pPr indent="0" lvl="0" marL="0" rtl="0" algn="ctr">
              <a:lnSpc>
                <a:spcPct val="100000"/>
              </a:lnSpc>
              <a:spcBef>
                <a:spcPts val="0"/>
              </a:spcBef>
              <a:spcAft>
                <a:spcPts val="0"/>
              </a:spcAft>
              <a:buClr>
                <a:schemeClr val="dk1"/>
              </a:buClr>
              <a:buSzPts val="1900"/>
              <a:buFont typeface="Arial"/>
              <a:buNone/>
            </a:pPr>
            <a:r>
              <a:rPr b="1" lang="en-GB" sz="3200">
                <a:latin typeface="Arial"/>
                <a:ea typeface="Arial"/>
                <a:cs typeface="Arial"/>
                <a:sym typeface="Arial"/>
              </a:rPr>
              <a:t>A Balanced Diet</a:t>
            </a:r>
            <a:endParaRPr b="1" sz="3200">
              <a:latin typeface="Ruluko"/>
              <a:ea typeface="Ruluko"/>
              <a:cs typeface="Ruluko"/>
              <a:sym typeface="Ruluko"/>
            </a:endParaRPr>
          </a:p>
        </p:txBody>
      </p:sp>
      <p:sp>
        <p:nvSpPr>
          <p:cNvPr id="368" name="Google Shape;368;g248d9d2fd69_0_271"/>
          <p:cNvSpPr/>
          <p:nvPr/>
        </p:nvSpPr>
        <p:spPr>
          <a:xfrm>
            <a:off x="457194" y="1199034"/>
            <a:ext cx="4572000" cy="4247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Unit 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Pupils who are secure will be able to:</a:t>
            </a:r>
            <a:endParaRPr b="1" i="0" sz="1800" u="sng" cap="none" strike="noStrike">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Name the main food groups and identify foods that belong to each group.</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Describe the taste, texture and smell of a given food.</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Think of four different wrap ideas, considering flavour combinations.</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Construct a wrap that meets the design brief and their plan.</a:t>
            </a:r>
            <a:endParaRPr b="0" i="0" sz="1800" u="none" cap="none" strike="noStrike">
              <a:solidFill>
                <a:srgbClr val="222222"/>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1" i="0" sz="1800" u="sng" cap="none" strike="noStrike">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750"/>
              <a:buFont typeface="Calibri"/>
              <a:buNone/>
            </a:pPr>
            <a:r>
              <a:t/>
            </a:r>
            <a:endParaRPr b="0" i="0" sz="1750" u="none" cap="none" strike="noStrike">
              <a:solidFill>
                <a:srgbClr val="222222"/>
              </a:solidFill>
              <a:highlight>
                <a:srgbClr val="FFFFFF"/>
              </a:highlight>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1350"/>
              <a:buFont typeface="Arial"/>
              <a:buNone/>
            </a:pPr>
            <a:r>
              <a:t/>
            </a:r>
            <a:endParaRPr b="0" i="0" sz="1350" u="none" cap="none" strike="noStrike">
              <a:solidFill>
                <a:srgbClr val="222222"/>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p:txBody>
      </p:sp>
      <p:pic>
        <p:nvPicPr>
          <p:cNvPr id="369" name="Google Shape;369;g248d9d2fd69_0_271"/>
          <p:cNvPicPr preferRelativeResize="0"/>
          <p:nvPr/>
        </p:nvPicPr>
        <p:blipFill rotWithShape="1">
          <a:blip r:embed="rId3">
            <a:alphaModFix/>
          </a:blip>
          <a:srcRect b="0" l="0" r="0" t="0"/>
          <a:stretch/>
        </p:blipFill>
        <p:spPr>
          <a:xfrm>
            <a:off x="6457950" y="1033463"/>
            <a:ext cx="1962150" cy="56673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3"/>
          <p:cNvSpPr/>
          <p:nvPr/>
        </p:nvSpPr>
        <p:spPr>
          <a:xfrm>
            <a:off x="179512" y="188640"/>
            <a:ext cx="4572000"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Calibri"/>
                <a:ea typeface="Calibri"/>
                <a:cs typeface="Calibri"/>
                <a:sym typeface="Calibri"/>
              </a:rPr>
              <a:t>National Curriculum</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br>
              <a:rPr b="0" i="0" lang="en-GB" sz="1800" u="none" cap="none" strike="noStrike">
                <a:solidFill>
                  <a:schemeClr val="dk1"/>
                </a:solidFill>
                <a:latin typeface="Calibri"/>
                <a:ea typeface="Calibri"/>
                <a:cs typeface="Calibri"/>
                <a:sym typeface="Calibri"/>
              </a:rPr>
            </a:br>
            <a:endParaRPr b="0" i="0" sz="1800" u="none" cap="none" strike="noStrike">
              <a:solidFill>
                <a:schemeClr val="dk1"/>
              </a:solidFill>
              <a:latin typeface="Calibri"/>
              <a:ea typeface="Calibri"/>
              <a:cs typeface="Calibri"/>
              <a:sym typeface="Calibri"/>
            </a:endParaRPr>
          </a:p>
        </p:txBody>
      </p:sp>
      <p:pic>
        <p:nvPicPr>
          <p:cNvPr id="104" name="Google Shape;104;p3"/>
          <p:cNvPicPr preferRelativeResize="0"/>
          <p:nvPr/>
        </p:nvPicPr>
        <p:blipFill rotWithShape="1">
          <a:blip r:embed="rId3">
            <a:alphaModFix/>
          </a:blip>
          <a:srcRect b="0" l="0" r="0" t="0"/>
          <a:stretch/>
        </p:blipFill>
        <p:spPr>
          <a:xfrm>
            <a:off x="8028384" y="48187"/>
            <a:ext cx="1033915" cy="602118"/>
          </a:xfrm>
          <a:prstGeom prst="rect">
            <a:avLst/>
          </a:prstGeom>
          <a:noFill/>
          <a:ln>
            <a:noFill/>
          </a:ln>
        </p:spPr>
      </p:pic>
      <p:pic>
        <p:nvPicPr>
          <p:cNvPr id="105" name="Google Shape;105;p3"/>
          <p:cNvPicPr preferRelativeResize="0"/>
          <p:nvPr/>
        </p:nvPicPr>
        <p:blipFill rotWithShape="1">
          <a:blip r:embed="rId4">
            <a:alphaModFix/>
          </a:blip>
          <a:srcRect b="0" l="0" r="0" t="0"/>
          <a:stretch/>
        </p:blipFill>
        <p:spPr>
          <a:xfrm>
            <a:off x="209650" y="616025"/>
            <a:ext cx="4341534" cy="5333254"/>
          </a:xfrm>
          <a:prstGeom prst="rect">
            <a:avLst/>
          </a:prstGeom>
          <a:noFill/>
          <a:ln>
            <a:noFill/>
          </a:ln>
        </p:spPr>
      </p:pic>
      <p:pic>
        <p:nvPicPr>
          <p:cNvPr id="106" name="Google Shape;106;p3"/>
          <p:cNvPicPr preferRelativeResize="0"/>
          <p:nvPr/>
        </p:nvPicPr>
        <p:blipFill rotWithShape="1">
          <a:blip r:embed="rId5">
            <a:alphaModFix/>
          </a:blip>
          <a:srcRect b="0" l="0" r="0" t="0"/>
          <a:stretch/>
        </p:blipFill>
        <p:spPr>
          <a:xfrm>
            <a:off x="280050" y="1250875"/>
            <a:ext cx="4471450" cy="5333250"/>
          </a:xfrm>
          <a:prstGeom prst="rect">
            <a:avLst/>
          </a:prstGeom>
          <a:noFill/>
          <a:ln>
            <a:noFill/>
          </a:ln>
        </p:spPr>
      </p:pic>
      <p:pic>
        <p:nvPicPr>
          <p:cNvPr id="107" name="Google Shape;107;p3"/>
          <p:cNvPicPr preferRelativeResize="0"/>
          <p:nvPr/>
        </p:nvPicPr>
        <p:blipFill rotWithShape="1">
          <a:blip r:embed="rId6">
            <a:alphaModFix/>
          </a:blip>
          <a:srcRect b="0" l="0" r="0" t="0"/>
          <a:stretch/>
        </p:blipFill>
        <p:spPr>
          <a:xfrm>
            <a:off x="4703575" y="1264375"/>
            <a:ext cx="4572000" cy="35347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g282080d9322_0_47"/>
          <p:cNvSpPr txBox="1"/>
          <p:nvPr/>
        </p:nvSpPr>
        <p:spPr>
          <a:xfrm>
            <a:off x="1655424" y="281675"/>
            <a:ext cx="4447500" cy="654600"/>
          </a:xfrm>
          <a:prstGeom prst="rect">
            <a:avLst/>
          </a:prstGeom>
          <a:noFill/>
          <a:ln>
            <a:noFill/>
          </a:ln>
        </p:spPr>
        <p:txBody>
          <a:bodyPr anchorCtr="0" anchor="ctr" bIns="80225" lIns="80225" spcFirstLastPara="1" rIns="80225" wrap="square" tIns="80225">
            <a:noAutofit/>
          </a:bodyPr>
          <a:lstStyle/>
          <a:p>
            <a:pPr indent="0" lvl="0" marL="0" marR="0" rtl="0" algn="ctr">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Year 3; Autumn 2  </a:t>
            </a:r>
            <a:endParaRPr b="1" i="0" sz="1900" u="none" cap="none" strike="noStrike">
              <a:solidFill>
                <a:srgbClr val="000000"/>
              </a:solidFill>
              <a:latin typeface="Ruluko"/>
              <a:ea typeface="Ruluko"/>
              <a:cs typeface="Ruluko"/>
              <a:sym typeface="Ruluko"/>
            </a:endParaRPr>
          </a:p>
          <a:p>
            <a:pPr indent="0" lvl="0" marL="0" marR="0" rtl="0" algn="ctr">
              <a:lnSpc>
                <a:spcPct val="100000"/>
              </a:lnSpc>
              <a:spcBef>
                <a:spcPts val="0"/>
              </a:spcBef>
              <a:spcAft>
                <a:spcPts val="0"/>
              </a:spcAft>
              <a:buClr>
                <a:srgbClr val="000000"/>
              </a:buClr>
              <a:buSzPts val="1900"/>
              <a:buFont typeface="Arial"/>
              <a:buNone/>
            </a:pPr>
            <a:r>
              <a:rPr b="1" i="0" lang="en-GB" sz="1300" u="none" cap="none" strike="noStrike">
                <a:solidFill>
                  <a:srgbClr val="000000"/>
                </a:solidFill>
                <a:latin typeface="Arial"/>
                <a:ea typeface="Arial"/>
                <a:cs typeface="Arial"/>
                <a:sym typeface="Arial"/>
              </a:rPr>
              <a:t>Eating Seasonally </a:t>
            </a:r>
            <a:endParaRPr b="1" i="0" sz="1200" u="none" cap="none" strike="noStrike">
              <a:solidFill>
                <a:srgbClr val="000000"/>
              </a:solidFill>
              <a:latin typeface="Ruluko"/>
              <a:ea typeface="Ruluko"/>
              <a:cs typeface="Ruluko"/>
              <a:sym typeface="Ruluko"/>
            </a:endParaRPr>
          </a:p>
        </p:txBody>
      </p:sp>
      <p:sp>
        <p:nvSpPr>
          <p:cNvPr id="375" name="Google Shape;375;g282080d9322_0_47"/>
          <p:cNvSpPr/>
          <p:nvPr/>
        </p:nvSpPr>
        <p:spPr>
          <a:xfrm>
            <a:off x="179512" y="1082568"/>
            <a:ext cx="3491700" cy="26265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Skills</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Pupils can / will: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Create a healthy and nutritious recipe for a savoury tart using seasonal ingredients, considering the taste, texture, smell and appearance of the dish.</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Prepare themselves and a workspace to cook safely in, learning the basic rules to avoid food contamination.</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Follow the instructions within a recipe.</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Establish and using design criteria to help test and review dishes.</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Describe  the benefits of seasonal fruits and vegetables and the impact on the environment.</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Suggest points for improvement when making a seasonal tart.</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t/>
            </a:r>
            <a:endParaRPr b="0" i="0" sz="1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000" u="none" cap="none" strike="noStrike">
                <a:solidFill>
                  <a:srgbClr val="000000"/>
                </a:solidFill>
                <a:latin typeface="Calibri"/>
                <a:ea typeface="Calibri"/>
                <a:cs typeface="Calibri"/>
                <a:sym typeface="Calibri"/>
              </a:rPr>
              <a:t> </a:t>
            </a:r>
            <a:endParaRPr b="0" i="0" sz="1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000" u="none" cap="none" strike="noStrike">
              <a:solidFill>
                <a:srgbClr val="000000"/>
              </a:solidFill>
              <a:latin typeface="Calibri"/>
              <a:ea typeface="Calibri"/>
              <a:cs typeface="Calibri"/>
              <a:sym typeface="Calibri"/>
            </a:endParaRPr>
          </a:p>
        </p:txBody>
      </p:sp>
      <p:sp>
        <p:nvSpPr>
          <p:cNvPr id="376" name="Google Shape;376;g282080d9322_0_47"/>
          <p:cNvSpPr/>
          <p:nvPr/>
        </p:nvSpPr>
        <p:spPr>
          <a:xfrm>
            <a:off x="3768500" y="1136825"/>
            <a:ext cx="5046900" cy="3055500"/>
          </a:xfrm>
          <a:prstGeom prst="rect">
            <a:avLst/>
          </a:prstGeom>
          <a:no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Vocabulary</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377" name="Google Shape;377;g282080d9322_0_47"/>
          <p:cNvSpPr/>
          <p:nvPr/>
        </p:nvSpPr>
        <p:spPr>
          <a:xfrm>
            <a:off x="3803300" y="4299725"/>
            <a:ext cx="1584600" cy="23697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Ruluko"/>
                <a:ea typeface="Ruluko"/>
                <a:cs typeface="Ruluko"/>
                <a:sym typeface="Ruluko"/>
              </a:rPr>
              <a:t>Chefs / bakers</a:t>
            </a:r>
            <a:r>
              <a:rPr b="0" i="0" lang="en-GB" sz="1200" u="none" cap="none" strike="noStrike">
                <a:solidFill>
                  <a:schemeClr val="dk1"/>
                </a:solidFill>
                <a:latin typeface="Calibri"/>
                <a:ea typeface="Calibri"/>
                <a:cs typeface="Calibri"/>
                <a:sym typeface="Calibri"/>
              </a:rPr>
              <a:t> </a:t>
            </a:r>
            <a:r>
              <a:rPr b="1" i="0" lang="en-GB" sz="1200" u="none" cap="none" strike="noStrike">
                <a:solidFill>
                  <a:schemeClr val="dk1"/>
                </a:solidFill>
                <a:latin typeface="Calibri"/>
                <a:ea typeface="Calibri"/>
                <a:cs typeface="Calibri"/>
                <a:sym typeface="Calibri"/>
              </a:rPr>
              <a:t> </a:t>
            </a:r>
            <a:endParaRPr b="1"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Arial"/>
              <a:buNone/>
            </a:pPr>
            <a:r>
              <a:rPr b="0" i="0" lang="en-GB" sz="1200" u="none" cap="none" strike="noStrike">
                <a:solidFill>
                  <a:schemeClr val="dk1"/>
                </a:solidFill>
                <a:latin typeface="Calibri"/>
                <a:ea typeface="Calibri"/>
                <a:cs typeface="Calibri"/>
                <a:sym typeface="Calibri"/>
              </a:rPr>
              <a:t>Jamie Oliver School Meals campaign</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Fun Food Chef </a:t>
            </a:r>
            <a:r>
              <a:rPr b="1" i="0" lang="en-GB" sz="1200" u="none" cap="none" strike="noStrike">
                <a:solidFill>
                  <a:srgbClr val="000000"/>
                </a:solidFill>
                <a:latin typeface="Calibri"/>
                <a:ea typeface="Calibri"/>
                <a:cs typeface="Calibri"/>
                <a:sym typeface="Calibri"/>
              </a:rPr>
              <a:t> </a:t>
            </a:r>
            <a:endParaRPr b="1"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Arial"/>
              <a:buNone/>
            </a:pPr>
            <a:r>
              <a:rPr b="0" i="0" lang="en-GB" sz="1200" u="none" cap="none" strike="noStrike">
                <a:solidFill>
                  <a:schemeClr val="dk1"/>
                </a:solidFill>
                <a:latin typeface="Calibri"/>
                <a:ea typeface="Calibri"/>
                <a:cs typeface="Calibri"/>
                <a:sym typeface="Calibri"/>
              </a:rPr>
              <a:t>Tesco From farm to plate </a:t>
            </a:r>
            <a:r>
              <a:rPr b="1" i="0" lang="en-GB" sz="1200" u="none" cap="none" strike="noStrike">
                <a:solidFill>
                  <a:schemeClr val="dk1"/>
                </a:solidFill>
                <a:latin typeface="Calibri"/>
                <a:ea typeface="Calibri"/>
                <a:cs typeface="Calibri"/>
                <a:sym typeface="Calibri"/>
              </a:rPr>
              <a:t> </a:t>
            </a:r>
            <a:endParaRPr b="1"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378" name="Google Shape;378;g282080d9322_0_47"/>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379" name="Google Shape;379;g282080d9322_0_47"/>
          <p:cNvSpPr/>
          <p:nvPr/>
        </p:nvSpPr>
        <p:spPr>
          <a:xfrm>
            <a:off x="179512" y="3789041"/>
            <a:ext cx="3491700" cy="28803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Knowledge</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Ruluko"/>
                <a:ea typeface="Ruluko"/>
                <a:cs typeface="Ruluko"/>
                <a:sym typeface="Ruluko"/>
              </a:rPr>
              <a:t>Pupils will know/ can explain:</a:t>
            </a:r>
            <a:endParaRPr b="0" i="0" sz="14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538CD5"/>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That not all fruits and vegetables can be grown in the UK.</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That climate affects food growth.</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That vegetables and fruit grow in certain seasons.</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That cooking instructions are known as a ‘recipe’.</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That imported food is food that has been brought into the country.</a:t>
            </a:r>
            <a:endParaRPr b="0" i="0" sz="1050" u="none" cap="none" strike="noStrike">
              <a:solidFill>
                <a:srgbClr val="222222"/>
              </a:solidFill>
              <a:highlight>
                <a:srgbClr val="F0F6FA"/>
              </a:highlight>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E36C09"/>
              </a:solidFill>
              <a:latin typeface="Calibri"/>
              <a:ea typeface="Calibri"/>
              <a:cs typeface="Calibri"/>
              <a:sym typeface="Calibri"/>
            </a:endParaRPr>
          </a:p>
        </p:txBody>
      </p:sp>
      <p:pic>
        <p:nvPicPr>
          <p:cNvPr id="380" name="Google Shape;380;g282080d9322_0_47"/>
          <p:cNvPicPr preferRelativeResize="0"/>
          <p:nvPr/>
        </p:nvPicPr>
        <p:blipFill rotWithShape="1">
          <a:blip r:embed="rId4">
            <a:alphaModFix/>
          </a:blip>
          <a:srcRect b="0" l="0" r="0" t="0"/>
          <a:stretch/>
        </p:blipFill>
        <p:spPr>
          <a:xfrm>
            <a:off x="6516216" y="188640"/>
            <a:ext cx="1296144" cy="840663"/>
          </a:xfrm>
          <a:prstGeom prst="rect">
            <a:avLst/>
          </a:prstGeom>
          <a:noFill/>
          <a:ln>
            <a:noFill/>
          </a:ln>
        </p:spPr>
      </p:pic>
      <p:sp>
        <p:nvSpPr>
          <p:cNvPr id="381" name="Google Shape;381;g282080d9322_0_47"/>
          <p:cNvSpPr/>
          <p:nvPr/>
        </p:nvSpPr>
        <p:spPr>
          <a:xfrm>
            <a:off x="5584875" y="4299850"/>
            <a:ext cx="3265200" cy="23697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Questions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Why do we think some ingredients are sourced from so far away?</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What conditions do you think these foods need to grow?</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Why do you think these foods cannot be grown in the UK?</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What does the term ‘seasonal’ mean?</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Where does the food in our supermarkets come from?</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Is the food in the supermarket always seasonable in the UK?</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Do we need to import food?</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What are the effects of importing food?</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br>
              <a:rPr b="0" i="0" lang="en-GB" sz="1200" u="none" cap="none" strike="noStrike">
                <a:solidFill>
                  <a:schemeClr val="dk1"/>
                </a:solidFill>
                <a:latin typeface="Calibri"/>
                <a:ea typeface="Calibri"/>
                <a:cs typeface="Calibri"/>
                <a:sym typeface="Calibri"/>
              </a:rPr>
            </a:br>
            <a:endParaRPr b="1" i="0" sz="1200" u="none" cap="none" strike="noStrike">
              <a:solidFill>
                <a:srgbClr val="000000"/>
              </a:solidFill>
              <a:latin typeface="Ruluko"/>
              <a:ea typeface="Ruluko"/>
              <a:cs typeface="Ruluko"/>
              <a:sym typeface="Ruluko"/>
            </a:endParaRPr>
          </a:p>
        </p:txBody>
      </p:sp>
      <p:pic>
        <p:nvPicPr>
          <p:cNvPr id="382" name="Google Shape;382;g282080d9322_0_47"/>
          <p:cNvPicPr preferRelativeResize="0"/>
          <p:nvPr/>
        </p:nvPicPr>
        <p:blipFill rotWithShape="1">
          <a:blip r:embed="rId5">
            <a:alphaModFix/>
          </a:blip>
          <a:srcRect b="0" l="0" r="0" t="0"/>
          <a:stretch/>
        </p:blipFill>
        <p:spPr>
          <a:xfrm>
            <a:off x="6047351" y="257873"/>
            <a:ext cx="1734349" cy="722025"/>
          </a:xfrm>
          <a:prstGeom prst="rect">
            <a:avLst/>
          </a:prstGeom>
          <a:noFill/>
          <a:ln>
            <a:noFill/>
          </a:ln>
        </p:spPr>
      </p:pic>
      <p:pic>
        <p:nvPicPr>
          <p:cNvPr id="383" name="Google Shape;383;g282080d9322_0_47"/>
          <p:cNvPicPr preferRelativeResize="0"/>
          <p:nvPr/>
        </p:nvPicPr>
        <p:blipFill rotWithShape="1">
          <a:blip r:embed="rId6">
            <a:alphaModFix/>
          </a:blip>
          <a:srcRect b="0" l="0" r="0" t="10913"/>
          <a:stretch/>
        </p:blipFill>
        <p:spPr>
          <a:xfrm>
            <a:off x="179500" y="314325"/>
            <a:ext cx="1393625" cy="609150"/>
          </a:xfrm>
          <a:prstGeom prst="rect">
            <a:avLst/>
          </a:prstGeom>
          <a:noFill/>
          <a:ln>
            <a:noFill/>
          </a:ln>
        </p:spPr>
      </p:pic>
      <p:pic>
        <p:nvPicPr>
          <p:cNvPr id="384" name="Google Shape;384;g282080d9322_0_47"/>
          <p:cNvPicPr preferRelativeResize="0"/>
          <p:nvPr/>
        </p:nvPicPr>
        <p:blipFill rotWithShape="1">
          <a:blip r:embed="rId7">
            <a:alphaModFix/>
          </a:blip>
          <a:srcRect b="0" l="0" r="0" t="0"/>
          <a:stretch/>
        </p:blipFill>
        <p:spPr>
          <a:xfrm>
            <a:off x="3912850" y="1499000"/>
            <a:ext cx="4758176" cy="25640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g248d9d2fd69_0_457"/>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t/>
            </a:r>
            <a:endParaRPr/>
          </a:p>
        </p:txBody>
      </p:sp>
      <p:sp>
        <p:nvSpPr>
          <p:cNvPr id="391" name="Google Shape;391;g248d9d2fd69_0_457"/>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640"/>
              </a:spcBef>
              <a:spcAft>
                <a:spcPts val="0"/>
              </a:spcAft>
              <a:buSzPts val="3200"/>
              <a:buNone/>
            </a:pPr>
            <a:r>
              <a:t/>
            </a:r>
            <a:endParaRPr/>
          </a:p>
        </p:txBody>
      </p:sp>
      <p:pic>
        <p:nvPicPr>
          <p:cNvPr id="392" name="Google Shape;392;g248d9d2fd69_0_457"/>
          <p:cNvPicPr preferRelativeResize="0"/>
          <p:nvPr/>
        </p:nvPicPr>
        <p:blipFill rotWithShape="1">
          <a:blip r:embed="rId3">
            <a:alphaModFix/>
          </a:blip>
          <a:srcRect b="0" l="0" r="0" t="0"/>
          <a:stretch/>
        </p:blipFill>
        <p:spPr>
          <a:xfrm>
            <a:off x="152400" y="152400"/>
            <a:ext cx="8796876" cy="628650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g248d9d2fd69_0_26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900"/>
              <a:buFont typeface="Arial"/>
              <a:buNone/>
            </a:pPr>
            <a:r>
              <a:rPr b="1" lang="en-GB" sz="3200">
                <a:latin typeface="Ruluko"/>
                <a:ea typeface="Ruluko"/>
                <a:cs typeface="Ruluko"/>
                <a:sym typeface="Ruluko"/>
              </a:rPr>
              <a:t>Year 3; Autumn 2  </a:t>
            </a:r>
            <a:endParaRPr b="1" sz="3200">
              <a:latin typeface="Ruluko"/>
              <a:ea typeface="Ruluko"/>
              <a:cs typeface="Ruluko"/>
              <a:sym typeface="Ruluko"/>
            </a:endParaRPr>
          </a:p>
          <a:p>
            <a:pPr indent="0" lvl="0" marL="0" rtl="0" algn="ctr">
              <a:lnSpc>
                <a:spcPct val="100000"/>
              </a:lnSpc>
              <a:spcBef>
                <a:spcPts val="0"/>
              </a:spcBef>
              <a:spcAft>
                <a:spcPts val="0"/>
              </a:spcAft>
              <a:buClr>
                <a:schemeClr val="dk1"/>
              </a:buClr>
              <a:buSzPts val="1900"/>
              <a:buFont typeface="Arial"/>
              <a:buNone/>
            </a:pPr>
            <a:r>
              <a:rPr b="1" lang="en-GB" sz="3200">
                <a:latin typeface="Arial"/>
                <a:ea typeface="Arial"/>
                <a:cs typeface="Arial"/>
                <a:sym typeface="Arial"/>
              </a:rPr>
              <a:t>Eating Seasonally</a:t>
            </a:r>
            <a:endParaRPr b="1" sz="3200">
              <a:latin typeface="Ruluko"/>
              <a:ea typeface="Ruluko"/>
              <a:cs typeface="Ruluko"/>
              <a:sym typeface="Ruluko"/>
            </a:endParaRPr>
          </a:p>
        </p:txBody>
      </p:sp>
      <p:sp>
        <p:nvSpPr>
          <p:cNvPr id="398" name="Google Shape;398;g248d9d2fd69_0_266"/>
          <p:cNvSpPr/>
          <p:nvPr/>
        </p:nvSpPr>
        <p:spPr>
          <a:xfrm>
            <a:off x="457194" y="1199034"/>
            <a:ext cx="4572000" cy="4247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Unit 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Pupils who are secure will be able to:</a:t>
            </a:r>
            <a:endParaRPr b="1" i="0" sz="1800" u="sng" cap="none" strike="noStrike">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Explain that fruits and vegetables grow in different countries based on their climates.</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Understand that ‘seasonal’ fruits and vegetables are those that grow in a given season and taste best then.</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Know that eating seasonal fruit and vegetables has a positive effect on the environment.</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Design their own tart recipe using seasonal ingredients.</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Understand the basic rules of food hygiene and safety.</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Follow the instructions within a recipe.</a:t>
            </a:r>
            <a:endParaRPr b="0" i="0" sz="1800" u="none" cap="none" strike="noStrike">
              <a:solidFill>
                <a:srgbClr val="222222"/>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1" i="0" sz="1800" u="sng" cap="none" strike="noStrike">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750"/>
              <a:buFont typeface="Calibri"/>
              <a:buNone/>
            </a:pPr>
            <a:r>
              <a:t/>
            </a:r>
            <a:endParaRPr b="0" i="0" sz="1750" u="none" cap="none" strike="noStrike">
              <a:solidFill>
                <a:srgbClr val="222222"/>
              </a:solidFill>
              <a:highlight>
                <a:srgbClr val="FFFFFF"/>
              </a:highlight>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1350"/>
              <a:buFont typeface="Arial"/>
              <a:buNone/>
            </a:pPr>
            <a:r>
              <a:t/>
            </a:r>
            <a:endParaRPr b="0" i="0" sz="1350" u="none" cap="none" strike="noStrike">
              <a:solidFill>
                <a:srgbClr val="222222"/>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p:txBody>
      </p:sp>
      <p:pic>
        <p:nvPicPr>
          <p:cNvPr id="399" name="Google Shape;399;g248d9d2fd69_0_266"/>
          <p:cNvPicPr preferRelativeResize="0"/>
          <p:nvPr/>
        </p:nvPicPr>
        <p:blipFill rotWithShape="1">
          <a:blip r:embed="rId3">
            <a:alphaModFix/>
          </a:blip>
          <a:srcRect b="0" l="0" r="0" t="0"/>
          <a:stretch/>
        </p:blipFill>
        <p:spPr>
          <a:xfrm>
            <a:off x="6615113" y="919163"/>
            <a:ext cx="1895475" cy="56292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g282080d9322_0_60"/>
          <p:cNvSpPr txBox="1"/>
          <p:nvPr/>
        </p:nvSpPr>
        <p:spPr>
          <a:xfrm>
            <a:off x="1655424" y="281675"/>
            <a:ext cx="4447500" cy="654600"/>
          </a:xfrm>
          <a:prstGeom prst="rect">
            <a:avLst/>
          </a:prstGeom>
          <a:noFill/>
          <a:ln>
            <a:noFill/>
          </a:ln>
        </p:spPr>
        <p:txBody>
          <a:bodyPr anchorCtr="0" anchor="ctr" bIns="80225" lIns="80225" spcFirstLastPara="1" rIns="80225" wrap="square" tIns="80225">
            <a:noAutofit/>
          </a:bodyPr>
          <a:lstStyle/>
          <a:p>
            <a:pPr indent="0" lvl="0" marL="0" marR="0" rtl="0" algn="ctr">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Year 4; Autumn 1</a:t>
            </a:r>
            <a:endParaRPr b="1" i="0" sz="1900" u="none" cap="none" strike="noStrike">
              <a:solidFill>
                <a:srgbClr val="000000"/>
              </a:solidFill>
              <a:latin typeface="Ruluko"/>
              <a:ea typeface="Ruluko"/>
              <a:cs typeface="Ruluko"/>
              <a:sym typeface="Ruluko"/>
            </a:endParaRPr>
          </a:p>
          <a:p>
            <a:pPr indent="0" lvl="0" marL="0" marR="0" rtl="0" algn="ctr">
              <a:lnSpc>
                <a:spcPct val="100000"/>
              </a:lnSpc>
              <a:spcBef>
                <a:spcPts val="0"/>
              </a:spcBef>
              <a:spcAft>
                <a:spcPts val="0"/>
              </a:spcAft>
              <a:buClr>
                <a:srgbClr val="000000"/>
              </a:buClr>
              <a:buSzPts val="1900"/>
              <a:buFont typeface="Arial"/>
              <a:buNone/>
            </a:pPr>
            <a:r>
              <a:rPr b="1" i="0" lang="en-GB" sz="1300" u="none" cap="none" strike="noStrike">
                <a:solidFill>
                  <a:srgbClr val="000000"/>
                </a:solidFill>
                <a:latin typeface="Arial"/>
                <a:ea typeface="Arial"/>
                <a:cs typeface="Arial"/>
                <a:sym typeface="Arial"/>
              </a:rPr>
              <a:t>Adapting a recipe </a:t>
            </a:r>
            <a:endParaRPr b="1" i="0" sz="1200" u="none" cap="none" strike="noStrike">
              <a:solidFill>
                <a:srgbClr val="000000"/>
              </a:solidFill>
              <a:latin typeface="Ruluko"/>
              <a:ea typeface="Ruluko"/>
              <a:cs typeface="Ruluko"/>
              <a:sym typeface="Ruluko"/>
            </a:endParaRPr>
          </a:p>
        </p:txBody>
      </p:sp>
      <p:sp>
        <p:nvSpPr>
          <p:cNvPr id="405" name="Google Shape;405;g282080d9322_0_60"/>
          <p:cNvSpPr/>
          <p:nvPr/>
        </p:nvSpPr>
        <p:spPr>
          <a:xfrm>
            <a:off x="179512" y="1082568"/>
            <a:ext cx="3491700" cy="26265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Skills</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Pupils can / will: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Design a biscuit within a given budget, drawing upon previous taste testing.</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Follow a baking recipe.</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Cook safely, following basic hygiene rules.</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Adapt a recipe.</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Evaluate a recipe, considering: taste, smell, texture and appearance.</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Describe the impact of the budget on the selection of ingredients.</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Evaluate and compare a range of products.</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Suggest modifications.</a:t>
            </a:r>
            <a:endParaRPr b="0" i="0" sz="1200" u="none"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538CD5"/>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538CD5"/>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97480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974806"/>
                </a:solidFill>
                <a:latin typeface="Calibri"/>
                <a:ea typeface="Calibri"/>
                <a:cs typeface="Calibri"/>
                <a:sym typeface="Calibri"/>
              </a:rPr>
              <a:t>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406" name="Google Shape;406;g282080d9322_0_60"/>
          <p:cNvSpPr/>
          <p:nvPr/>
        </p:nvSpPr>
        <p:spPr>
          <a:xfrm>
            <a:off x="3831975" y="1136824"/>
            <a:ext cx="5046900" cy="2572200"/>
          </a:xfrm>
          <a:prstGeom prst="rect">
            <a:avLst/>
          </a:prstGeom>
          <a:no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Vocabulary</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407" name="Google Shape;407;g282080d9322_0_60"/>
          <p:cNvSpPr/>
          <p:nvPr/>
        </p:nvSpPr>
        <p:spPr>
          <a:xfrm>
            <a:off x="3803300" y="3789125"/>
            <a:ext cx="1393500" cy="28803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Ruluko"/>
                <a:ea typeface="Ruluko"/>
                <a:cs typeface="Ruluko"/>
                <a:sym typeface="Ruluko"/>
              </a:rPr>
              <a:t>Chefs / bakers</a:t>
            </a:r>
            <a:r>
              <a:rPr b="0" i="0" lang="en-GB" sz="1200" u="none" cap="none" strike="noStrike">
                <a:solidFill>
                  <a:schemeClr val="dk1"/>
                </a:solidFill>
                <a:latin typeface="Calibri"/>
                <a:ea typeface="Calibri"/>
                <a:cs typeface="Calibri"/>
                <a:sym typeface="Calibri"/>
              </a:rPr>
              <a:t> </a:t>
            </a:r>
            <a:r>
              <a:rPr b="1" i="0" lang="en-GB" sz="1200" u="none" cap="none" strike="noStrike">
                <a:solidFill>
                  <a:schemeClr val="dk1"/>
                </a:solidFill>
                <a:latin typeface="Calibri"/>
                <a:ea typeface="Calibri"/>
                <a:cs typeface="Calibri"/>
                <a:sym typeface="Calibri"/>
              </a:rPr>
              <a:t> </a:t>
            </a:r>
            <a:r>
              <a:rPr b="0" i="0" lang="en-GB" sz="1200" u="none" cap="none" strike="noStrike">
                <a:solidFill>
                  <a:schemeClr val="dk1"/>
                </a:solidFill>
                <a:latin typeface="Calibri"/>
                <a:ea typeface="Calibri"/>
                <a:cs typeface="Calibri"/>
                <a:sym typeface="Calibri"/>
              </a:rPr>
              <a:t> </a:t>
            </a:r>
            <a:r>
              <a:rPr b="1" i="0" lang="en-GB" sz="1200" u="none" cap="none" strike="noStrike">
                <a:solidFill>
                  <a:srgbClr val="000000"/>
                </a:solidFill>
                <a:latin typeface="Calibri"/>
                <a:ea typeface="Calibri"/>
                <a:cs typeface="Calibri"/>
                <a:sym typeface="Calibri"/>
              </a:rPr>
              <a:t> </a:t>
            </a:r>
            <a:endParaRPr b="1"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chemeClr val="dk1"/>
              </a:buClr>
              <a:buSzPts val="1200"/>
              <a:buFont typeface="Arial"/>
              <a:buNone/>
            </a:pPr>
            <a:r>
              <a:rPr b="0" i="0" lang="en-GB" sz="1200" u="none" cap="none" strike="noStrike">
                <a:solidFill>
                  <a:schemeClr val="dk1"/>
                </a:solidFill>
                <a:latin typeface="Calibri"/>
                <a:ea typeface="Calibri"/>
                <a:cs typeface="Calibri"/>
                <a:sym typeface="Calibri"/>
              </a:rPr>
              <a:t>Jamie Oliver School Meals campaign</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Arial"/>
              <a:buNone/>
            </a:pPr>
            <a:r>
              <a:rPr b="0" i="0" lang="en-GB" sz="1200" u="none" cap="none" strike="noStrike">
                <a:solidFill>
                  <a:schemeClr val="dk1"/>
                </a:solidFill>
                <a:latin typeface="Calibri"/>
                <a:ea typeface="Calibri"/>
                <a:cs typeface="Calibri"/>
                <a:sym typeface="Calibri"/>
              </a:rPr>
              <a:t>Fun Food Chef </a:t>
            </a:r>
            <a:r>
              <a:rPr b="1" i="0" lang="en-GB" sz="1200" u="none" cap="none" strike="noStrike">
                <a:solidFill>
                  <a:schemeClr val="dk1"/>
                </a:solidFill>
                <a:latin typeface="Calibri"/>
                <a:ea typeface="Calibri"/>
                <a:cs typeface="Calibri"/>
                <a:sym typeface="Calibri"/>
              </a:rPr>
              <a:t> </a:t>
            </a:r>
            <a:endParaRPr b="1"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Arial"/>
              <a:buNone/>
            </a:pPr>
            <a:r>
              <a:rPr b="0" i="0" lang="en-GB" sz="1200" u="none" cap="none" strike="noStrike">
                <a:solidFill>
                  <a:schemeClr val="dk1"/>
                </a:solidFill>
                <a:latin typeface="Calibri"/>
                <a:ea typeface="Calibri"/>
                <a:cs typeface="Calibri"/>
                <a:sym typeface="Calibri"/>
              </a:rPr>
              <a:t>Tesco From farm to plate</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Arial"/>
              <a:buNone/>
            </a:pPr>
            <a:r>
              <a:t/>
            </a:r>
            <a:endParaRPr b="1"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Arial"/>
              <a:buNone/>
            </a:pPr>
            <a:r>
              <a:t/>
            </a:r>
            <a:endParaRPr b="1" i="0" sz="1200" u="none" cap="none" strike="noStrike">
              <a:solidFill>
                <a:schemeClr val="dk1"/>
              </a:solidFill>
              <a:latin typeface="Calibri"/>
              <a:ea typeface="Calibri"/>
              <a:cs typeface="Calibri"/>
              <a:sym typeface="Calibri"/>
            </a:endParaRPr>
          </a:p>
        </p:txBody>
      </p:sp>
      <p:pic>
        <p:nvPicPr>
          <p:cNvPr id="408" name="Google Shape;408;g282080d9322_0_60"/>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409" name="Google Shape;409;g282080d9322_0_60"/>
          <p:cNvSpPr/>
          <p:nvPr/>
        </p:nvSpPr>
        <p:spPr>
          <a:xfrm>
            <a:off x="179512" y="3789041"/>
            <a:ext cx="3491700" cy="28803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Knowledge</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Ruluko"/>
                <a:ea typeface="Ruluko"/>
                <a:cs typeface="Ruluko"/>
                <a:sym typeface="Ruluko"/>
              </a:rPr>
              <a:t>Pupils will know/ can explain: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The amount of an ingredient in a recipe is known as the ‘quantity’.</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That it is important to use oven gloves when removing hot food from an oven.</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The following cooking techniques: sieving, creaming, rubbing method, cooling.</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The importance of budgeting while planning ingredients for biscuits.</a:t>
            </a:r>
            <a:endParaRPr b="0" i="0" sz="1250" u="none" cap="none" strike="noStrike">
              <a:solidFill>
                <a:srgbClr val="222222"/>
              </a:solidFill>
              <a:highlight>
                <a:srgbClr val="F0F6FA"/>
              </a:highlight>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000" u="none" cap="none" strike="noStrike">
              <a:solidFill>
                <a:srgbClr val="00B05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highlight>
                <a:srgbClr val="B7B7B7"/>
              </a:highlight>
              <a:latin typeface="Ruluko"/>
              <a:ea typeface="Ruluko"/>
              <a:cs typeface="Ruluko"/>
              <a:sym typeface="Ruluko"/>
            </a:endParaRPr>
          </a:p>
        </p:txBody>
      </p:sp>
      <p:pic>
        <p:nvPicPr>
          <p:cNvPr id="410" name="Google Shape;410;g282080d9322_0_60"/>
          <p:cNvPicPr preferRelativeResize="0"/>
          <p:nvPr/>
        </p:nvPicPr>
        <p:blipFill rotWithShape="1">
          <a:blip r:embed="rId4">
            <a:alphaModFix/>
          </a:blip>
          <a:srcRect b="0" l="0" r="0" t="0"/>
          <a:stretch/>
        </p:blipFill>
        <p:spPr>
          <a:xfrm>
            <a:off x="6516216" y="188640"/>
            <a:ext cx="1296144" cy="840663"/>
          </a:xfrm>
          <a:prstGeom prst="rect">
            <a:avLst/>
          </a:prstGeom>
          <a:noFill/>
          <a:ln>
            <a:noFill/>
          </a:ln>
        </p:spPr>
      </p:pic>
      <p:sp>
        <p:nvSpPr>
          <p:cNvPr id="411" name="Google Shape;411;g282080d9322_0_60"/>
          <p:cNvSpPr/>
          <p:nvPr/>
        </p:nvSpPr>
        <p:spPr>
          <a:xfrm>
            <a:off x="5233175" y="3789125"/>
            <a:ext cx="3617100" cy="28803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Questions</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Arial"/>
                <a:ea typeface="Arial"/>
                <a:cs typeface="Arial"/>
                <a:sym typeface="Arial"/>
              </a:rPr>
              <a:t>What do you need to do before you start  to cook? (Wash surfaces, equipment and hands, ensure sleeves and hair are pulled back).</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Arial"/>
                <a:ea typeface="Arial"/>
                <a:cs typeface="Arial"/>
                <a:sym typeface="Arial"/>
              </a:rPr>
              <a:t>What should the you be careful of when cooking? (The use of knives, cross-contamination of chopping boards, using electrical equipment with adult supervision).</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Arial"/>
                <a:ea typeface="Arial"/>
                <a:cs typeface="Arial"/>
                <a:sym typeface="Arial"/>
              </a:rPr>
              <a:t>Explain what we mean by these baking techniques - creaming, sieving and rubbing methods.</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Arial"/>
                <a:ea typeface="Arial"/>
                <a:cs typeface="Arial"/>
                <a:sym typeface="Arial"/>
              </a:rPr>
              <a:t>Describe your favourite biscuit to me - tastes like, ingredients, flavours, textures.</a:t>
            </a:r>
            <a:endParaRPr b="0" i="0" sz="1350" u="none" cap="none" strike="noStrike">
              <a:solidFill>
                <a:srgbClr val="222222"/>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Arial"/>
                <a:ea typeface="Arial"/>
                <a:cs typeface="Arial"/>
                <a:sym typeface="Arial"/>
              </a:rPr>
              <a:t>How would you modify my favourite biscuit recipe  - digestive biscuit?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Arial"/>
                <a:ea typeface="Arial"/>
                <a:cs typeface="Arial"/>
                <a:sym typeface="Arial"/>
              </a:rPr>
              <a:t>Tell me 3 different ingredients I could add to a basic biscuit recipe to improve my recipe.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Arial"/>
                <a:ea typeface="Arial"/>
                <a:cs typeface="Arial"/>
                <a:sym typeface="Arial"/>
              </a:rPr>
              <a:t>What are the five different taste buds?</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br>
              <a:rPr b="0" i="0" lang="en-GB" sz="1200" u="none" cap="none" strike="noStrike">
                <a:solidFill>
                  <a:schemeClr val="dk1"/>
                </a:solidFill>
                <a:latin typeface="Calibri"/>
                <a:ea typeface="Calibri"/>
                <a:cs typeface="Calibri"/>
                <a:sym typeface="Calibri"/>
              </a:rPr>
            </a:br>
            <a:endParaRPr b="1" i="0" sz="1200" u="none" cap="none" strike="noStrike">
              <a:solidFill>
                <a:srgbClr val="000000"/>
              </a:solidFill>
              <a:latin typeface="Ruluko"/>
              <a:ea typeface="Ruluko"/>
              <a:cs typeface="Ruluko"/>
              <a:sym typeface="Ruluko"/>
            </a:endParaRPr>
          </a:p>
        </p:txBody>
      </p:sp>
      <p:pic>
        <p:nvPicPr>
          <p:cNvPr id="412" name="Google Shape;412;g282080d9322_0_60"/>
          <p:cNvPicPr preferRelativeResize="0"/>
          <p:nvPr/>
        </p:nvPicPr>
        <p:blipFill rotWithShape="1">
          <a:blip r:embed="rId5">
            <a:alphaModFix/>
          </a:blip>
          <a:srcRect b="0" l="0" r="0" t="0"/>
          <a:stretch/>
        </p:blipFill>
        <p:spPr>
          <a:xfrm>
            <a:off x="6047351" y="257873"/>
            <a:ext cx="1734349" cy="722025"/>
          </a:xfrm>
          <a:prstGeom prst="rect">
            <a:avLst/>
          </a:prstGeom>
          <a:noFill/>
          <a:ln>
            <a:noFill/>
          </a:ln>
        </p:spPr>
      </p:pic>
      <p:pic>
        <p:nvPicPr>
          <p:cNvPr id="413" name="Google Shape;413;g282080d9322_0_60"/>
          <p:cNvPicPr preferRelativeResize="0"/>
          <p:nvPr/>
        </p:nvPicPr>
        <p:blipFill rotWithShape="1">
          <a:blip r:embed="rId6">
            <a:alphaModFix/>
          </a:blip>
          <a:srcRect b="0" l="0" r="0" t="10913"/>
          <a:stretch/>
        </p:blipFill>
        <p:spPr>
          <a:xfrm>
            <a:off x="179500" y="314325"/>
            <a:ext cx="1393625" cy="609150"/>
          </a:xfrm>
          <a:prstGeom prst="rect">
            <a:avLst/>
          </a:prstGeom>
          <a:noFill/>
          <a:ln>
            <a:noFill/>
          </a:ln>
        </p:spPr>
      </p:pic>
      <p:pic>
        <p:nvPicPr>
          <p:cNvPr id="414" name="Google Shape;414;g282080d9322_0_60"/>
          <p:cNvPicPr preferRelativeResize="0"/>
          <p:nvPr/>
        </p:nvPicPr>
        <p:blipFill rotWithShape="1">
          <a:blip r:embed="rId7">
            <a:alphaModFix/>
          </a:blip>
          <a:srcRect b="0" l="0" r="0" t="0"/>
          <a:stretch/>
        </p:blipFill>
        <p:spPr>
          <a:xfrm>
            <a:off x="3870625" y="1384025"/>
            <a:ext cx="4876799" cy="22735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g248d9d2fd69_0_448"/>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t/>
            </a:r>
            <a:endParaRPr/>
          </a:p>
        </p:txBody>
      </p:sp>
      <p:sp>
        <p:nvSpPr>
          <p:cNvPr id="421" name="Google Shape;421;g248d9d2fd69_0_448"/>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640"/>
              </a:spcBef>
              <a:spcAft>
                <a:spcPts val="0"/>
              </a:spcAft>
              <a:buSzPts val="3200"/>
              <a:buNone/>
            </a:pPr>
            <a:r>
              <a:t/>
            </a:r>
            <a:endParaRPr/>
          </a:p>
        </p:txBody>
      </p:sp>
      <p:pic>
        <p:nvPicPr>
          <p:cNvPr id="422" name="Google Shape;422;g248d9d2fd69_0_448"/>
          <p:cNvPicPr preferRelativeResize="0"/>
          <p:nvPr/>
        </p:nvPicPr>
        <p:blipFill rotWithShape="1">
          <a:blip r:embed="rId3">
            <a:alphaModFix/>
          </a:blip>
          <a:srcRect b="0" l="0" r="0" t="0"/>
          <a:stretch/>
        </p:blipFill>
        <p:spPr>
          <a:xfrm>
            <a:off x="152400" y="152400"/>
            <a:ext cx="8877300" cy="624069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g248d9d2fd69_0_26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900"/>
              <a:buFont typeface="Arial"/>
              <a:buNone/>
            </a:pPr>
            <a:r>
              <a:rPr b="1" lang="en-GB" sz="3200">
                <a:latin typeface="Ruluko"/>
                <a:ea typeface="Ruluko"/>
                <a:cs typeface="Ruluko"/>
                <a:sym typeface="Ruluko"/>
              </a:rPr>
              <a:t>Year 4; Autumn 1</a:t>
            </a:r>
            <a:endParaRPr b="1" sz="3200">
              <a:latin typeface="Ruluko"/>
              <a:ea typeface="Ruluko"/>
              <a:cs typeface="Ruluko"/>
              <a:sym typeface="Ruluko"/>
            </a:endParaRPr>
          </a:p>
          <a:p>
            <a:pPr indent="0" lvl="0" marL="0" rtl="0" algn="ctr">
              <a:lnSpc>
                <a:spcPct val="100000"/>
              </a:lnSpc>
              <a:spcBef>
                <a:spcPts val="0"/>
              </a:spcBef>
              <a:spcAft>
                <a:spcPts val="0"/>
              </a:spcAft>
              <a:buClr>
                <a:schemeClr val="dk1"/>
              </a:buClr>
              <a:buSzPts val="1900"/>
              <a:buFont typeface="Arial"/>
              <a:buNone/>
            </a:pPr>
            <a:r>
              <a:rPr b="1" lang="en-GB" sz="3200">
                <a:latin typeface="Arial"/>
                <a:ea typeface="Arial"/>
                <a:cs typeface="Arial"/>
                <a:sym typeface="Arial"/>
              </a:rPr>
              <a:t>Adapting a recipe</a:t>
            </a:r>
            <a:endParaRPr b="1" sz="3200">
              <a:latin typeface="Ruluko"/>
              <a:ea typeface="Ruluko"/>
              <a:cs typeface="Ruluko"/>
              <a:sym typeface="Ruluko"/>
            </a:endParaRPr>
          </a:p>
        </p:txBody>
      </p:sp>
      <p:sp>
        <p:nvSpPr>
          <p:cNvPr id="428" name="Google Shape;428;g248d9d2fd69_0_261"/>
          <p:cNvSpPr/>
          <p:nvPr/>
        </p:nvSpPr>
        <p:spPr>
          <a:xfrm>
            <a:off x="457194" y="1199034"/>
            <a:ext cx="4572000" cy="4247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Unit 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Pupils who are secure will be able to:</a:t>
            </a:r>
            <a:endParaRPr b="1" i="0" sz="1800" u="sng" cap="none" strike="noStrike">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Follow a recipe, with some support.</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Describe some of the features of a biscuit based on taste, smell, texture and appearance.</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Adapt a recipe by adding extra ingredients to it.</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Plan a biscuit recipe within a budget.</a:t>
            </a:r>
            <a:endParaRPr b="0" i="0" sz="1800" u="none" cap="none" strike="noStrike">
              <a:solidFill>
                <a:srgbClr val="222222"/>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1" i="0" sz="1800" u="sng" cap="none" strike="noStrike">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750"/>
              <a:buFont typeface="Calibri"/>
              <a:buNone/>
            </a:pPr>
            <a:r>
              <a:t/>
            </a:r>
            <a:endParaRPr b="0" i="0" sz="1750" u="none" cap="none" strike="noStrike">
              <a:solidFill>
                <a:srgbClr val="222222"/>
              </a:solidFill>
              <a:highlight>
                <a:srgbClr val="FFFFFF"/>
              </a:highlight>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1350"/>
              <a:buFont typeface="Arial"/>
              <a:buNone/>
            </a:pPr>
            <a:r>
              <a:t/>
            </a:r>
            <a:endParaRPr b="0" i="0" sz="1350" u="none" cap="none" strike="noStrike">
              <a:solidFill>
                <a:srgbClr val="222222"/>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p:txBody>
      </p:sp>
      <p:pic>
        <p:nvPicPr>
          <p:cNvPr id="429" name="Google Shape;429;g248d9d2fd69_0_261"/>
          <p:cNvPicPr preferRelativeResize="0"/>
          <p:nvPr/>
        </p:nvPicPr>
        <p:blipFill rotWithShape="1">
          <a:blip r:embed="rId3">
            <a:alphaModFix/>
          </a:blip>
          <a:srcRect b="0" l="0" r="0" t="0"/>
          <a:stretch/>
        </p:blipFill>
        <p:spPr>
          <a:xfrm>
            <a:off x="5714994" y="1417638"/>
            <a:ext cx="1828505" cy="513556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g282080d9322_0_73"/>
          <p:cNvSpPr txBox="1"/>
          <p:nvPr/>
        </p:nvSpPr>
        <p:spPr>
          <a:xfrm>
            <a:off x="1655424" y="281675"/>
            <a:ext cx="4447500" cy="654600"/>
          </a:xfrm>
          <a:prstGeom prst="rect">
            <a:avLst/>
          </a:prstGeom>
          <a:noFill/>
          <a:ln>
            <a:noFill/>
          </a:ln>
        </p:spPr>
        <p:txBody>
          <a:bodyPr anchorCtr="0" anchor="ctr" bIns="80225" lIns="80225" spcFirstLastPara="1" rIns="80225" wrap="square" tIns="80225">
            <a:noAutofit/>
          </a:bodyPr>
          <a:lstStyle/>
          <a:p>
            <a:pPr indent="0" lvl="0" marL="0" marR="0" rtl="0" algn="ctr">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Year 5; Spring 1</a:t>
            </a:r>
            <a:endParaRPr b="1" i="0" sz="1900" u="none" cap="none" strike="noStrike">
              <a:solidFill>
                <a:srgbClr val="000000"/>
              </a:solidFill>
              <a:latin typeface="Ruluko"/>
              <a:ea typeface="Ruluko"/>
              <a:cs typeface="Ruluko"/>
              <a:sym typeface="Ruluko"/>
            </a:endParaRPr>
          </a:p>
          <a:p>
            <a:pPr indent="0" lvl="0" marL="0" marR="0" rtl="0" algn="ctr">
              <a:lnSpc>
                <a:spcPct val="100000"/>
              </a:lnSpc>
              <a:spcBef>
                <a:spcPts val="0"/>
              </a:spcBef>
              <a:spcAft>
                <a:spcPts val="0"/>
              </a:spcAft>
              <a:buClr>
                <a:srgbClr val="000000"/>
              </a:buClr>
              <a:buSzPts val="1900"/>
              <a:buFont typeface="Arial"/>
              <a:buNone/>
            </a:pPr>
            <a:r>
              <a:rPr b="1" i="0" lang="en-GB" sz="1300" u="none" cap="none" strike="noStrike">
                <a:solidFill>
                  <a:srgbClr val="000000"/>
                </a:solidFill>
                <a:latin typeface="Arial"/>
                <a:ea typeface="Arial"/>
                <a:cs typeface="Arial"/>
                <a:sym typeface="Arial"/>
              </a:rPr>
              <a:t>What Could be Healthier?</a:t>
            </a:r>
            <a:endParaRPr b="1" i="0" sz="1200" u="none" cap="none" strike="noStrike">
              <a:solidFill>
                <a:srgbClr val="000000"/>
              </a:solidFill>
              <a:latin typeface="Ruluko"/>
              <a:ea typeface="Ruluko"/>
              <a:cs typeface="Ruluko"/>
              <a:sym typeface="Ruluko"/>
            </a:endParaRPr>
          </a:p>
        </p:txBody>
      </p:sp>
      <p:sp>
        <p:nvSpPr>
          <p:cNvPr id="435" name="Google Shape;435;g282080d9322_0_73"/>
          <p:cNvSpPr/>
          <p:nvPr/>
        </p:nvSpPr>
        <p:spPr>
          <a:xfrm>
            <a:off x="179500" y="1082575"/>
            <a:ext cx="3491700" cy="28122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Skills</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Pupils can / will: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Adapt a traditional recipe, understand that the nutritional value of a recipe alters if you remove, substitute or add additional ingredients.</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Write an amended method for a recipe to incorporate the relevant changes to ingredients.</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Design appealing packaging to reflect a recipe.</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Cut  and prepare recipes safely.</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 Use equipment safely, including knives, hot pans and hobs.</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Know how to avoid cross-contamination.</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 Follow a step-by-step method carefully to make a recipe.</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 Identify  the nutritional differences between different products and recipes.</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Identify and describe healthy benefits of food groups.</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000" u="none" cap="none" strike="noStrike">
                <a:solidFill>
                  <a:srgbClr val="000000"/>
                </a:solidFill>
                <a:latin typeface="Ruluko"/>
                <a:ea typeface="Ruluko"/>
                <a:cs typeface="Ruluko"/>
                <a:sym typeface="Ruluko"/>
              </a:rPr>
              <a:t> </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000" u="none" cap="none" strike="noStrike">
              <a:solidFill>
                <a:srgbClr val="000000"/>
              </a:solidFill>
              <a:latin typeface="Ruluko"/>
              <a:ea typeface="Ruluko"/>
              <a:cs typeface="Ruluko"/>
              <a:sym typeface="Ruluko"/>
            </a:endParaRPr>
          </a:p>
        </p:txBody>
      </p:sp>
      <p:sp>
        <p:nvSpPr>
          <p:cNvPr id="436" name="Google Shape;436;g282080d9322_0_73"/>
          <p:cNvSpPr/>
          <p:nvPr/>
        </p:nvSpPr>
        <p:spPr>
          <a:xfrm>
            <a:off x="3854975" y="1036550"/>
            <a:ext cx="5162400" cy="2672400"/>
          </a:xfrm>
          <a:prstGeom prst="rect">
            <a:avLst/>
          </a:prstGeom>
          <a:no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Vocabulary</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437" name="Google Shape;437;g282080d9322_0_73"/>
          <p:cNvSpPr/>
          <p:nvPr/>
        </p:nvSpPr>
        <p:spPr>
          <a:xfrm>
            <a:off x="3803300" y="3809100"/>
            <a:ext cx="1345500" cy="28602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Ruluko"/>
                <a:ea typeface="Ruluko"/>
                <a:cs typeface="Ruluko"/>
                <a:sym typeface="Ruluko"/>
              </a:rPr>
              <a:t>Chefs / bakers</a:t>
            </a:r>
            <a:r>
              <a:rPr b="0" i="0" lang="en-GB" sz="1200" u="none" cap="none" strike="noStrike">
                <a:solidFill>
                  <a:schemeClr val="dk1"/>
                </a:solidFill>
                <a:latin typeface="Calibri"/>
                <a:ea typeface="Calibri"/>
                <a:cs typeface="Calibri"/>
                <a:sym typeface="Calibri"/>
              </a:rPr>
              <a:t>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Arial"/>
              <a:buNone/>
            </a:pPr>
            <a:r>
              <a:rPr b="0" i="0" lang="en-GB" sz="1200" u="none" cap="none" strike="noStrike">
                <a:solidFill>
                  <a:schemeClr val="dk1"/>
                </a:solidFill>
                <a:latin typeface="Calibri"/>
                <a:ea typeface="Calibri"/>
                <a:cs typeface="Calibri"/>
                <a:sym typeface="Calibri"/>
              </a:rPr>
              <a:t>Jamie Oliver School Meals campaign</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Arial"/>
              <a:buNone/>
            </a:pPr>
            <a:r>
              <a:rPr b="0" i="0" lang="en-GB" sz="1200" u="none" cap="none" strike="noStrike">
                <a:solidFill>
                  <a:schemeClr val="dk1"/>
                </a:solidFill>
                <a:latin typeface="Calibri"/>
                <a:ea typeface="Calibri"/>
                <a:cs typeface="Calibri"/>
                <a:sym typeface="Calibri"/>
              </a:rPr>
              <a:t>Fun Food Chef </a:t>
            </a:r>
            <a:r>
              <a:rPr b="1" i="0" lang="en-GB" sz="1200" u="none" cap="none" strike="noStrike">
                <a:solidFill>
                  <a:schemeClr val="dk1"/>
                </a:solidFill>
                <a:latin typeface="Calibri"/>
                <a:ea typeface="Calibri"/>
                <a:cs typeface="Calibri"/>
                <a:sym typeface="Calibri"/>
              </a:rPr>
              <a:t> </a:t>
            </a:r>
            <a:endParaRPr b="1"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Tesco From farm to plate</a:t>
            </a:r>
            <a:r>
              <a:rPr b="1" i="0" lang="en-GB" sz="1200" u="none" cap="none" strike="noStrike">
                <a:solidFill>
                  <a:schemeClr val="dk1"/>
                </a:solidFill>
                <a:latin typeface="Calibri"/>
                <a:ea typeface="Calibri"/>
                <a:cs typeface="Calibri"/>
                <a:sym typeface="Calibri"/>
              </a:rPr>
              <a:t> </a:t>
            </a:r>
            <a:r>
              <a:rPr b="1" i="0" lang="en-GB" sz="1200" u="none" cap="none" strike="noStrike">
                <a:solidFill>
                  <a:srgbClr val="000000"/>
                </a:solidFill>
                <a:latin typeface="Calibri"/>
                <a:ea typeface="Calibri"/>
                <a:cs typeface="Calibri"/>
                <a:sym typeface="Calibri"/>
              </a:rPr>
              <a:t> </a:t>
            </a:r>
            <a:endParaRPr b="1"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438" name="Google Shape;438;g282080d9322_0_73"/>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439" name="Google Shape;439;g282080d9322_0_73"/>
          <p:cNvSpPr/>
          <p:nvPr/>
        </p:nvSpPr>
        <p:spPr>
          <a:xfrm>
            <a:off x="179500" y="3947626"/>
            <a:ext cx="3491700" cy="27219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Knowledge</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Ruluko"/>
                <a:ea typeface="Ruluko"/>
                <a:cs typeface="Ruluko"/>
                <a:sym typeface="Ruluko"/>
              </a:rPr>
              <a:t>Pupils will know/ can explain: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Where meat comes from – learning that beef is from cattle and how beef is reared and processed, including key welfare issues.</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That we can adapt a recipe to make it healthier by substituting ingredients.</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That I can use a nutritional calculator to see how healthy a food option is.</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That ‘cross-contamination’ means that bacteria and germs have been passed onto ready-to-eat foods and it happens when these foods mix with raw meat or unclean objects.</a:t>
            </a:r>
            <a:endParaRPr b="0" i="0" sz="1150" u="none" cap="none" strike="noStrike">
              <a:solidFill>
                <a:srgbClr val="222222"/>
              </a:solidFill>
              <a:highlight>
                <a:srgbClr val="F0F6FA"/>
              </a:highlight>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000" u="none"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br>
              <a:rPr b="0" i="0" lang="en-GB" sz="1200" u="none" cap="none" strike="noStrike">
                <a:solidFill>
                  <a:schemeClr val="dk1"/>
                </a:solidFill>
                <a:latin typeface="Calibri"/>
                <a:ea typeface="Calibri"/>
                <a:cs typeface="Calibri"/>
                <a:sym typeface="Calibri"/>
              </a:rPr>
            </a:b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highlight>
                <a:srgbClr val="B7B7B7"/>
              </a:highlight>
              <a:latin typeface="Ruluko"/>
              <a:ea typeface="Ruluko"/>
              <a:cs typeface="Ruluko"/>
              <a:sym typeface="Ruluko"/>
            </a:endParaRPr>
          </a:p>
        </p:txBody>
      </p:sp>
      <p:pic>
        <p:nvPicPr>
          <p:cNvPr id="440" name="Google Shape;440;g282080d9322_0_73"/>
          <p:cNvPicPr preferRelativeResize="0"/>
          <p:nvPr/>
        </p:nvPicPr>
        <p:blipFill rotWithShape="1">
          <a:blip r:embed="rId4">
            <a:alphaModFix/>
          </a:blip>
          <a:srcRect b="0" l="0" r="0" t="0"/>
          <a:stretch/>
        </p:blipFill>
        <p:spPr>
          <a:xfrm>
            <a:off x="6516216" y="188640"/>
            <a:ext cx="1296144" cy="840663"/>
          </a:xfrm>
          <a:prstGeom prst="rect">
            <a:avLst/>
          </a:prstGeom>
          <a:noFill/>
          <a:ln>
            <a:noFill/>
          </a:ln>
        </p:spPr>
      </p:pic>
      <p:sp>
        <p:nvSpPr>
          <p:cNvPr id="441" name="Google Shape;441;g282080d9322_0_73"/>
          <p:cNvSpPr/>
          <p:nvPr/>
        </p:nvSpPr>
        <p:spPr>
          <a:xfrm>
            <a:off x="5247250" y="3809225"/>
            <a:ext cx="3770100" cy="28602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Questions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000" u="none" cap="none" strike="noStrike">
                <a:solidFill>
                  <a:schemeClr val="dk1"/>
                </a:solidFill>
                <a:latin typeface="Ruluko"/>
                <a:ea typeface="Ruluko"/>
                <a:cs typeface="Ruluko"/>
                <a:sym typeface="Ruluko"/>
              </a:rPr>
              <a:t>How does the Eatwell Guide support people to eat a balanced diet?</a:t>
            </a:r>
            <a:endParaRPr b="0" i="0" sz="10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000" u="none" cap="none" strike="noStrike">
                <a:solidFill>
                  <a:schemeClr val="dk1"/>
                </a:solidFill>
                <a:latin typeface="Ruluko"/>
                <a:ea typeface="Ruluko"/>
                <a:cs typeface="Ruluko"/>
                <a:sym typeface="Ruluko"/>
              </a:rPr>
              <a:t>What do need to eat the right amount of to help our bodies grow and develop? (Nutrients)</a:t>
            </a:r>
            <a:endParaRPr b="0" i="0" sz="10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000" u="none" cap="none" strike="noStrike">
                <a:solidFill>
                  <a:schemeClr val="dk1"/>
                </a:solidFill>
                <a:latin typeface="Ruluko"/>
                <a:ea typeface="Ruluko"/>
                <a:cs typeface="Ruluko"/>
                <a:sym typeface="Ruluko"/>
              </a:rPr>
              <a:t>Explain what cross contamination is. Give me an example of where cross contamination in foods can occur. </a:t>
            </a:r>
            <a:endParaRPr b="0" i="0" sz="10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000" u="none" cap="none" strike="noStrike">
                <a:solidFill>
                  <a:schemeClr val="dk1"/>
                </a:solidFill>
                <a:latin typeface="Ruluko"/>
                <a:ea typeface="Ruluko"/>
                <a:cs typeface="Ruluko"/>
                <a:sym typeface="Ruluko"/>
              </a:rPr>
              <a:t>Describe 4 of the Farm to Fork food production stages.</a:t>
            </a:r>
            <a:endParaRPr b="0" i="0" sz="10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000" u="none" cap="none" strike="noStrike">
                <a:solidFill>
                  <a:schemeClr val="dk1"/>
                </a:solidFill>
                <a:latin typeface="Ruluko"/>
                <a:ea typeface="Ruluko"/>
                <a:cs typeface="Ruluko"/>
                <a:sym typeface="Ruluko"/>
              </a:rPr>
              <a:t>Tell one of the RSPCA’s 5 freedoms that every animal is entitl</a:t>
            </a:r>
            <a:r>
              <a:rPr b="0" i="0" lang="en-GB" sz="1000" u="none" cap="none" strike="noStrike">
                <a:solidFill>
                  <a:srgbClr val="000000"/>
                </a:solidFill>
                <a:latin typeface="Ruluko"/>
                <a:ea typeface="Ruluko"/>
                <a:cs typeface="Ruluko"/>
                <a:sym typeface="Ruluko"/>
              </a:rPr>
              <a:t>ed to freedom. Is it important that cattle and other animals we eat are well looked after? Why?</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000" u="none" cap="none" strike="noStrike">
                <a:solidFill>
                  <a:srgbClr val="000000"/>
                </a:solidFill>
                <a:latin typeface="Ruluko"/>
                <a:ea typeface="Ruluko"/>
                <a:cs typeface="Ruluko"/>
                <a:sym typeface="Ruluko"/>
              </a:rPr>
              <a:t>How would you use food packaging to decide if a food type was a healthier option or not? </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000" u="none" cap="none" strike="noStrike">
                <a:solidFill>
                  <a:srgbClr val="000000"/>
                </a:solidFill>
                <a:latin typeface="Ruluko"/>
                <a:ea typeface="Ruluko"/>
                <a:cs typeface="Ruluko"/>
                <a:sym typeface="Ruluko"/>
              </a:rPr>
              <a:t>Finish this sentences:  A healthy meal should include…</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000" u="none" cap="none" strike="noStrike">
                <a:solidFill>
                  <a:srgbClr val="000000"/>
                </a:solidFill>
                <a:latin typeface="Ruluko"/>
                <a:ea typeface="Ruluko"/>
                <a:cs typeface="Ruluko"/>
                <a:sym typeface="Ruluko"/>
              </a:rPr>
              <a:t>(three portions of vegetables per serving, Be made from whole ingredients. Have as little added saturated fat, added salt or chemicals in as possible) In a nutritional table, which figures should be kept low and which can be higher?  What is our recommended daily intake?</a:t>
            </a:r>
            <a:r>
              <a:rPr b="0" i="0" lang="en-GB" sz="1000" u="none" cap="none" strike="noStrike">
                <a:solidFill>
                  <a:srgbClr val="222222"/>
                </a:solidFill>
                <a:highlight>
                  <a:srgbClr val="FFFFFF"/>
                </a:highlight>
                <a:latin typeface="Ruluko"/>
                <a:ea typeface="Ruluko"/>
                <a:cs typeface="Ruluko"/>
                <a:sym typeface="Ruluko"/>
              </a:rPr>
              <a:t> </a:t>
            </a:r>
            <a:endParaRPr b="0" i="0" sz="1000" u="none" cap="none" strike="noStrike">
              <a:solidFill>
                <a:srgbClr val="222222"/>
              </a:solidFill>
              <a:highlight>
                <a:srgbClr val="FFFFFF"/>
              </a:highlight>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br>
              <a:rPr b="0" i="0" lang="en-GB" sz="1200" u="none" cap="none" strike="noStrike">
                <a:solidFill>
                  <a:schemeClr val="dk1"/>
                </a:solidFill>
                <a:latin typeface="Calibri"/>
                <a:ea typeface="Calibri"/>
                <a:cs typeface="Calibri"/>
                <a:sym typeface="Calibri"/>
              </a:rPr>
            </a:br>
            <a:endParaRPr b="1" i="0" sz="1200" u="none" cap="none" strike="noStrike">
              <a:solidFill>
                <a:srgbClr val="000000"/>
              </a:solidFill>
              <a:latin typeface="Ruluko"/>
              <a:ea typeface="Ruluko"/>
              <a:cs typeface="Ruluko"/>
              <a:sym typeface="Ruluko"/>
            </a:endParaRPr>
          </a:p>
        </p:txBody>
      </p:sp>
      <p:pic>
        <p:nvPicPr>
          <p:cNvPr id="442" name="Google Shape;442;g282080d9322_0_73"/>
          <p:cNvPicPr preferRelativeResize="0"/>
          <p:nvPr/>
        </p:nvPicPr>
        <p:blipFill rotWithShape="1">
          <a:blip r:embed="rId5">
            <a:alphaModFix/>
          </a:blip>
          <a:srcRect b="0" l="0" r="0" t="0"/>
          <a:stretch/>
        </p:blipFill>
        <p:spPr>
          <a:xfrm>
            <a:off x="6047351" y="257873"/>
            <a:ext cx="1734349" cy="722025"/>
          </a:xfrm>
          <a:prstGeom prst="rect">
            <a:avLst/>
          </a:prstGeom>
          <a:noFill/>
          <a:ln>
            <a:noFill/>
          </a:ln>
        </p:spPr>
      </p:pic>
      <p:pic>
        <p:nvPicPr>
          <p:cNvPr id="443" name="Google Shape;443;g282080d9322_0_73"/>
          <p:cNvPicPr preferRelativeResize="0"/>
          <p:nvPr/>
        </p:nvPicPr>
        <p:blipFill rotWithShape="1">
          <a:blip r:embed="rId6">
            <a:alphaModFix/>
          </a:blip>
          <a:srcRect b="0" l="0" r="0" t="10913"/>
          <a:stretch/>
        </p:blipFill>
        <p:spPr>
          <a:xfrm>
            <a:off x="179500" y="314325"/>
            <a:ext cx="1393625" cy="609150"/>
          </a:xfrm>
          <a:prstGeom prst="rect">
            <a:avLst/>
          </a:prstGeom>
          <a:noFill/>
          <a:ln>
            <a:noFill/>
          </a:ln>
        </p:spPr>
      </p:pic>
      <p:pic>
        <p:nvPicPr>
          <p:cNvPr id="444" name="Google Shape;444;g282080d9322_0_73"/>
          <p:cNvPicPr preferRelativeResize="0"/>
          <p:nvPr/>
        </p:nvPicPr>
        <p:blipFill rotWithShape="1">
          <a:blip r:embed="rId7">
            <a:alphaModFix/>
          </a:blip>
          <a:srcRect b="0" l="0" r="0" t="0"/>
          <a:stretch/>
        </p:blipFill>
        <p:spPr>
          <a:xfrm>
            <a:off x="3995225" y="1454825"/>
            <a:ext cx="4747475" cy="20902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g248d9d2fd69_0_363"/>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t/>
            </a:r>
            <a:endParaRPr/>
          </a:p>
        </p:txBody>
      </p:sp>
      <p:sp>
        <p:nvSpPr>
          <p:cNvPr id="451" name="Google Shape;451;g248d9d2fd69_0_36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640"/>
              </a:spcBef>
              <a:spcAft>
                <a:spcPts val="0"/>
              </a:spcAft>
              <a:buSzPts val="3200"/>
              <a:buNone/>
            </a:pPr>
            <a:r>
              <a:t/>
            </a:r>
            <a:endParaRPr/>
          </a:p>
        </p:txBody>
      </p:sp>
      <p:pic>
        <p:nvPicPr>
          <p:cNvPr id="452" name="Google Shape;452;g248d9d2fd69_0_363"/>
          <p:cNvPicPr preferRelativeResize="0"/>
          <p:nvPr/>
        </p:nvPicPr>
        <p:blipFill rotWithShape="1">
          <a:blip r:embed="rId3">
            <a:alphaModFix/>
          </a:blip>
          <a:srcRect b="0" l="0" r="0" t="0"/>
          <a:stretch/>
        </p:blipFill>
        <p:spPr>
          <a:xfrm>
            <a:off x="152400" y="152400"/>
            <a:ext cx="8763001" cy="63131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g248d9d2fd69_0_25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900"/>
              <a:buFont typeface="Arial"/>
              <a:buNone/>
            </a:pPr>
            <a:r>
              <a:rPr b="1" lang="en-GB" sz="3200">
                <a:latin typeface="Ruluko"/>
                <a:ea typeface="Ruluko"/>
                <a:cs typeface="Ruluko"/>
                <a:sym typeface="Ruluko"/>
              </a:rPr>
              <a:t>Year 5; Spring 1</a:t>
            </a:r>
            <a:endParaRPr b="1" sz="3200">
              <a:latin typeface="Ruluko"/>
              <a:ea typeface="Ruluko"/>
              <a:cs typeface="Ruluko"/>
              <a:sym typeface="Ruluko"/>
            </a:endParaRPr>
          </a:p>
          <a:p>
            <a:pPr indent="0" lvl="0" marL="0" rtl="0" algn="ctr">
              <a:lnSpc>
                <a:spcPct val="100000"/>
              </a:lnSpc>
              <a:spcBef>
                <a:spcPts val="0"/>
              </a:spcBef>
              <a:spcAft>
                <a:spcPts val="0"/>
              </a:spcAft>
              <a:buClr>
                <a:schemeClr val="dk1"/>
              </a:buClr>
              <a:buSzPts val="1900"/>
              <a:buFont typeface="Arial"/>
              <a:buNone/>
            </a:pPr>
            <a:r>
              <a:rPr b="1" lang="en-GB" sz="3200">
                <a:latin typeface="Arial"/>
                <a:ea typeface="Arial"/>
                <a:cs typeface="Arial"/>
                <a:sym typeface="Arial"/>
              </a:rPr>
              <a:t>What Could be Healthier?</a:t>
            </a:r>
            <a:endParaRPr b="1" sz="3200">
              <a:latin typeface="Ruluko"/>
              <a:ea typeface="Ruluko"/>
              <a:cs typeface="Ruluko"/>
              <a:sym typeface="Ruluko"/>
            </a:endParaRPr>
          </a:p>
        </p:txBody>
      </p:sp>
      <p:sp>
        <p:nvSpPr>
          <p:cNvPr id="458" name="Google Shape;458;g248d9d2fd69_0_256"/>
          <p:cNvSpPr/>
          <p:nvPr/>
        </p:nvSpPr>
        <p:spPr>
          <a:xfrm>
            <a:off x="457202" y="1199025"/>
            <a:ext cx="6438900" cy="4247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Unit 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Pupils who are secure will be able to:</a:t>
            </a:r>
            <a:endParaRPr b="1" i="0" sz="1800" u="sng" cap="none" strike="noStrike">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Arial"/>
              <a:buNone/>
            </a:pPr>
            <a:r>
              <a:rPr b="0" i="0" lang="en-GB" sz="1800" u="none" cap="none" strike="noStrike">
                <a:solidFill>
                  <a:srgbClr val="222222"/>
                </a:solidFill>
                <a:highlight>
                  <a:srgbClr val="FFFFFF"/>
                </a:highlight>
                <a:latin typeface="Arial"/>
                <a:ea typeface="Arial"/>
                <a:cs typeface="Arial"/>
                <a:sym typeface="Arial"/>
              </a:rPr>
              <a:t>Understand how beef gets from the farm to our plates.</a:t>
            </a:r>
            <a:endParaRPr b="0" i="0" sz="1800" u="none" cap="none" strike="noStrike">
              <a:solidFill>
                <a:srgbClr val="222222"/>
              </a:solidFill>
              <a:highlight>
                <a:srgbClr val="FFFFFF"/>
              </a:highlight>
              <a:latin typeface="Arial"/>
              <a:ea typeface="Arial"/>
              <a:cs typeface="Arial"/>
              <a:sym typeface="Arial"/>
            </a:endParaRPr>
          </a:p>
          <a:p>
            <a:pPr indent="-228600" lvl="0" marL="457200" marR="0" rtl="0" algn="l">
              <a:lnSpc>
                <a:spcPct val="115000"/>
              </a:lnSpc>
              <a:spcBef>
                <a:spcPts val="0"/>
              </a:spcBef>
              <a:spcAft>
                <a:spcPts val="0"/>
              </a:spcAft>
              <a:buClr>
                <a:srgbClr val="222222"/>
              </a:buClr>
              <a:buSzPts val="1800"/>
              <a:buFont typeface="Arial"/>
              <a:buNone/>
            </a:pPr>
            <a:r>
              <a:rPr b="0" i="0" lang="en-GB" sz="1800" u="none" cap="none" strike="noStrike">
                <a:solidFill>
                  <a:srgbClr val="222222"/>
                </a:solidFill>
                <a:highlight>
                  <a:srgbClr val="FFFFFF"/>
                </a:highlight>
                <a:latin typeface="Arial"/>
                <a:ea typeface="Arial"/>
                <a:cs typeface="Arial"/>
                <a:sym typeface="Arial"/>
              </a:rPr>
              <a:t>Present a subject as a poster with clear information in an easy to read format.</a:t>
            </a:r>
            <a:endParaRPr b="0" i="0" sz="1800" u="none" cap="none" strike="noStrike">
              <a:solidFill>
                <a:srgbClr val="222222"/>
              </a:solidFill>
              <a:highlight>
                <a:srgbClr val="FFFFFF"/>
              </a:highlight>
              <a:latin typeface="Arial"/>
              <a:ea typeface="Arial"/>
              <a:cs typeface="Arial"/>
              <a:sym typeface="Arial"/>
            </a:endParaRPr>
          </a:p>
          <a:p>
            <a:pPr indent="-228600" lvl="0" marL="457200" marR="0" rtl="0" algn="l">
              <a:lnSpc>
                <a:spcPct val="115000"/>
              </a:lnSpc>
              <a:spcBef>
                <a:spcPts val="0"/>
              </a:spcBef>
              <a:spcAft>
                <a:spcPts val="0"/>
              </a:spcAft>
              <a:buClr>
                <a:srgbClr val="222222"/>
              </a:buClr>
              <a:buSzPts val="1800"/>
              <a:buFont typeface="Arial"/>
              <a:buNone/>
            </a:pPr>
            <a:r>
              <a:rPr b="0" i="0" lang="en-GB" sz="1800" u="none" cap="none" strike="noStrike">
                <a:solidFill>
                  <a:srgbClr val="222222"/>
                </a:solidFill>
                <a:highlight>
                  <a:srgbClr val="FFFFFF"/>
                </a:highlight>
                <a:latin typeface="Arial"/>
                <a:ea typeface="Arial"/>
                <a:cs typeface="Arial"/>
                <a:sym typeface="Arial"/>
              </a:rPr>
              <a:t>Contribute ideas as to what a ‘healthy meal’ means.</a:t>
            </a:r>
            <a:endParaRPr b="0" i="0" sz="1800" u="none" cap="none" strike="noStrike">
              <a:solidFill>
                <a:srgbClr val="222222"/>
              </a:solidFill>
              <a:highlight>
                <a:srgbClr val="FFFFFF"/>
              </a:highlight>
              <a:latin typeface="Arial"/>
              <a:ea typeface="Arial"/>
              <a:cs typeface="Arial"/>
              <a:sym typeface="Arial"/>
            </a:endParaRPr>
          </a:p>
          <a:p>
            <a:pPr indent="-228600" lvl="0" marL="457200" marR="0" rtl="0" algn="l">
              <a:lnSpc>
                <a:spcPct val="115000"/>
              </a:lnSpc>
              <a:spcBef>
                <a:spcPts val="0"/>
              </a:spcBef>
              <a:spcAft>
                <a:spcPts val="0"/>
              </a:spcAft>
              <a:buClr>
                <a:srgbClr val="222222"/>
              </a:buClr>
              <a:buSzPts val="1800"/>
              <a:buFont typeface="Arial"/>
              <a:buNone/>
            </a:pPr>
            <a:r>
              <a:rPr b="0" i="0" lang="en-GB" sz="1800" u="none" cap="none" strike="noStrike">
                <a:solidFill>
                  <a:srgbClr val="222222"/>
                </a:solidFill>
                <a:highlight>
                  <a:srgbClr val="FFFFFF"/>
                </a:highlight>
                <a:latin typeface="Arial"/>
                <a:ea typeface="Arial"/>
                <a:cs typeface="Arial"/>
                <a:sym typeface="Arial"/>
              </a:rPr>
              <a:t>Notice the nutritional differences between different products and recipes.</a:t>
            </a:r>
            <a:endParaRPr b="0" i="0" sz="1800" u="none" cap="none" strike="noStrike">
              <a:solidFill>
                <a:srgbClr val="222222"/>
              </a:solidFill>
              <a:highlight>
                <a:srgbClr val="FFFFFF"/>
              </a:highlight>
              <a:latin typeface="Arial"/>
              <a:ea typeface="Arial"/>
              <a:cs typeface="Arial"/>
              <a:sym typeface="Arial"/>
            </a:endParaRPr>
          </a:p>
          <a:p>
            <a:pPr indent="-228600" lvl="0" marL="457200" marR="0" rtl="0" algn="l">
              <a:lnSpc>
                <a:spcPct val="115000"/>
              </a:lnSpc>
              <a:spcBef>
                <a:spcPts val="0"/>
              </a:spcBef>
              <a:spcAft>
                <a:spcPts val="0"/>
              </a:spcAft>
              <a:buClr>
                <a:srgbClr val="222222"/>
              </a:buClr>
              <a:buSzPts val="1800"/>
              <a:buFont typeface="Arial"/>
              <a:buNone/>
            </a:pPr>
            <a:r>
              <a:rPr b="0" i="0" lang="en-GB" sz="1800" u="none" cap="none" strike="noStrike">
                <a:solidFill>
                  <a:srgbClr val="222222"/>
                </a:solidFill>
                <a:highlight>
                  <a:srgbClr val="FFFFFF"/>
                </a:highlight>
                <a:latin typeface="Arial"/>
                <a:ea typeface="Arial"/>
                <a:cs typeface="Arial"/>
                <a:sym typeface="Arial"/>
              </a:rPr>
              <a:t>Recognise nutritional differences between two similar recipes and give some justification as to why this is.</a:t>
            </a:r>
            <a:endParaRPr b="0" i="0" sz="1800" u="none" cap="none" strike="noStrike">
              <a:solidFill>
                <a:srgbClr val="222222"/>
              </a:solidFill>
              <a:highlight>
                <a:srgbClr val="FFFFFF"/>
              </a:highlight>
              <a:latin typeface="Arial"/>
              <a:ea typeface="Arial"/>
              <a:cs typeface="Arial"/>
              <a:sym typeface="Arial"/>
            </a:endParaRPr>
          </a:p>
          <a:p>
            <a:pPr indent="-228600" lvl="0" marL="457200" marR="0" rtl="0" algn="l">
              <a:lnSpc>
                <a:spcPct val="115000"/>
              </a:lnSpc>
              <a:spcBef>
                <a:spcPts val="0"/>
              </a:spcBef>
              <a:spcAft>
                <a:spcPts val="0"/>
              </a:spcAft>
              <a:buClr>
                <a:srgbClr val="222222"/>
              </a:buClr>
              <a:buSzPts val="1800"/>
              <a:buFont typeface="Arial"/>
              <a:buNone/>
            </a:pPr>
            <a:r>
              <a:rPr b="0" i="0" lang="en-GB" sz="1800" u="none" cap="none" strike="noStrike">
                <a:solidFill>
                  <a:srgbClr val="222222"/>
                </a:solidFill>
                <a:highlight>
                  <a:srgbClr val="FFFFFF"/>
                </a:highlight>
                <a:latin typeface="Arial"/>
                <a:ea typeface="Arial"/>
                <a:cs typeface="Arial"/>
                <a:sym typeface="Arial"/>
              </a:rPr>
              <a:t>Work as a team to amend a bolognese recipe with healthy adaptations.</a:t>
            </a:r>
            <a:endParaRPr b="0" i="0" sz="1800" u="none" cap="none" strike="noStrike">
              <a:solidFill>
                <a:srgbClr val="222222"/>
              </a:solidFill>
              <a:highlight>
                <a:srgbClr val="FFFFFF"/>
              </a:highlight>
              <a:latin typeface="Arial"/>
              <a:ea typeface="Arial"/>
              <a:cs typeface="Arial"/>
              <a:sym typeface="Arial"/>
            </a:endParaRPr>
          </a:p>
          <a:p>
            <a:pPr indent="-228600" lvl="0" marL="457200" marR="0" rtl="0" algn="l">
              <a:lnSpc>
                <a:spcPct val="115000"/>
              </a:lnSpc>
              <a:spcBef>
                <a:spcPts val="0"/>
              </a:spcBef>
              <a:spcAft>
                <a:spcPts val="0"/>
              </a:spcAft>
              <a:buClr>
                <a:srgbClr val="222222"/>
              </a:buClr>
              <a:buSzPts val="1800"/>
              <a:buFont typeface="Arial"/>
              <a:buNone/>
            </a:pPr>
            <a:r>
              <a:rPr b="0" i="0" lang="en-GB" sz="1800" u="none" cap="none" strike="noStrike">
                <a:solidFill>
                  <a:srgbClr val="222222"/>
                </a:solidFill>
                <a:highlight>
                  <a:srgbClr val="FFFFFF"/>
                </a:highlight>
                <a:latin typeface="Arial"/>
                <a:ea typeface="Arial"/>
                <a:cs typeface="Arial"/>
                <a:sym typeface="Arial"/>
              </a:rPr>
              <a:t>Follow a recipe to produce a healthy bolognese sauce.</a:t>
            </a:r>
            <a:endParaRPr b="0" i="0" sz="1800" u="none" cap="none" strike="noStrike">
              <a:solidFill>
                <a:srgbClr val="222222"/>
              </a:solidFill>
              <a:highlight>
                <a:srgbClr val="FFFFFF"/>
              </a:highlight>
              <a:latin typeface="Arial"/>
              <a:ea typeface="Arial"/>
              <a:cs typeface="Arial"/>
              <a:sym typeface="Arial"/>
            </a:endParaRPr>
          </a:p>
          <a:p>
            <a:pPr indent="-228600" lvl="0" marL="457200" marR="0" rtl="0" algn="l">
              <a:lnSpc>
                <a:spcPct val="115000"/>
              </a:lnSpc>
              <a:spcBef>
                <a:spcPts val="0"/>
              </a:spcBef>
              <a:spcAft>
                <a:spcPts val="0"/>
              </a:spcAft>
              <a:buClr>
                <a:srgbClr val="222222"/>
              </a:buClr>
              <a:buSzPts val="1800"/>
              <a:buFont typeface="Arial"/>
              <a:buNone/>
            </a:pPr>
            <a:r>
              <a:rPr b="0" i="0" lang="en-GB" sz="1800" u="none" cap="none" strike="noStrike">
                <a:solidFill>
                  <a:srgbClr val="222222"/>
                </a:solidFill>
                <a:highlight>
                  <a:srgbClr val="FFFFFF"/>
                </a:highlight>
                <a:latin typeface="Arial"/>
                <a:ea typeface="Arial"/>
                <a:cs typeface="Arial"/>
                <a:sym typeface="Arial"/>
              </a:rPr>
              <a:t>Design packaging that promotes the ingredients of the bolognese.</a:t>
            </a:r>
            <a:endParaRPr b="0" i="0" sz="1800" u="none" cap="none" strike="noStrike">
              <a:solidFill>
                <a:srgbClr val="222222"/>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sng" cap="none" strike="noStrike">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750"/>
              <a:buFont typeface="Calibri"/>
              <a:buNone/>
            </a:pPr>
            <a:r>
              <a:t/>
            </a:r>
            <a:endParaRPr b="0" i="0" sz="1750" u="none" cap="none" strike="noStrike">
              <a:solidFill>
                <a:srgbClr val="222222"/>
              </a:solidFill>
              <a:highlight>
                <a:srgbClr val="FFFFFF"/>
              </a:highlight>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1350"/>
              <a:buFont typeface="Arial"/>
              <a:buNone/>
            </a:pPr>
            <a:r>
              <a:t/>
            </a:r>
            <a:endParaRPr b="0" i="0" sz="1350" u="none" cap="none" strike="noStrike">
              <a:solidFill>
                <a:srgbClr val="222222"/>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p:txBody>
      </p:sp>
      <p:pic>
        <p:nvPicPr>
          <p:cNvPr id="459" name="Google Shape;459;g248d9d2fd69_0_256"/>
          <p:cNvPicPr preferRelativeResize="0"/>
          <p:nvPr/>
        </p:nvPicPr>
        <p:blipFill rotWithShape="1">
          <a:blip r:embed="rId3">
            <a:alphaModFix/>
          </a:blip>
          <a:srcRect b="0" l="0" r="0" t="0"/>
          <a:stretch/>
        </p:blipFill>
        <p:spPr>
          <a:xfrm>
            <a:off x="7119949" y="1417649"/>
            <a:ext cx="1681150" cy="50434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g282080d9322_0_86"/>
          <p:cNvSpPr txBox="1"/>
          <p:nvPr/>
        </p:nvSpPr>
        <p:spPr>
          <a:xfrm>
            <a:off x="1655424" y="281675"/>
            <a:ext cx="4447500" cy="654600"/>
          </a:xfrm>
          <a:prstGeom prst="rect">
            <a:avLst/>
          </a:prstGeom>
          <a:noFill/>
          <a:ln>
            <a:noFill/>
          </a:ln>
        </p:spPr>
        <p:txBody>
          <a:bodyPr anchorCtr="0" anchor="ctr" bIns="80225" lIns="80225" spcFirstLastPara="1" rIns="80225" wrap="square" tIns="80225">
            <a:noAutofit/>
          </a:bodyPr>
          <a:lstStyle/>
          <a:p>
            <a:pPr indent="0" lvl="0" marL="0" marR="0" rtl="0" algn="ctr">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Year 6; Autumn 2</a:t>
            </a:r>
            <a:endParaRPr b="1" i="0" sz="1900" u="none" cap="none" strike="noStrike">
              <a:solidFill>
                <a:srgbClr val="000000"/>
              </a:solidFill>
              <a:latin typeface="Ruluko"/>
              <a:ea typeface="Ruluko"/>
              <a:cs typeface="Ruluko"/>
              <a:sym typeface="Ruluko"/>
            </a:endParaRPr>
          </a:p>
          <a:p>
            <a:pPr indent="0" lvl="0" marL="0" marR="0" rtl="0" algn="ctr">
              <a:lnSpc>
                <a:spcPct val="100000"/>
              </a:lnSpc>
              <a:spcBef>
                <a:spcPts val="0"/>
              </a:spcBef>
              <a:spcAft>
                <a:spcPts val="0"/>
              </a:spcAft>
              <a:buClr>
                <a:srgbClr val="000000"/>
              </a:buClr>
              <a:buSzPts val="1900"/>
              <a:buFont typeface="Arial"/>
              <a:buNone/>
            </a:pPr>
            <a:r>
              <a:rPr b="1" i="0" lang="en-GB" sz="1300" u="none" cap="none" strike="noStrike">
                <a:solidFill>
                  <a:srgbClr val="000000"/>
                </a:solidFill>
                <a:latin typeface="Arial"/>
                <a:ea typeface="Arial"/>
                <a:cs typeface="Arial"/>
                <a:sym typeface="Arial"/>
              </a:rPr>
              <a:t>Come Dine with Me</a:t>
            </a:r>
            <a:endParaRPr b="1" i="0" sz="1200" u="none" cap="none" strike="noStrike">
              <a:solidFill>
                <a:srgbClr val="000000"/>
              </a:solidFill>
              <a:latin typeface="Ruluko"/>
              <a:ea typeface="Ruluko"/>
              <a:cs typeface="Ruluko"/>
              <a:sym typeface="Ruluko"/>
            </a:endParaRPr>
          </a:p>
        </p:txBody>
      </p:sp>
      <p:sp>
        <p:nvSpPr>
          <p:cNvPr id="465" name="Google Shape;465;g282080d9322_0_86"/>
          <p:cNvSpPr/>
          <p:nvPr/>
        </p:nvSpPr>
        <p:spPr>
          <a:xfrm>
            <a:off x="179500" y="1082575"/>
            <a:ext cx="3491700" cy="28422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Skills</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Pupils can / will: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Write a recipe, explaining the key steps, method and ingredients.</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 Include facts and drawings from research undertaken.</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 Follow a recipe, including using the correct quantities of each ingredient.</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 Adapt a recipe based on research.</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Work  to a given timescale.</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Work safely and hygienically with independence.</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Evaluate a recipe, considering: taste, smell, texture and origin of the food group.</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 Taste test and score final products.</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 Suggest and write up points of improvements in productions. Evaluate health and safety in production to minimise cross contamination.</a:t>
            </a:r>
            <a:endParaRPr b="0" i="0" sz="750" u="none" cap="none" strike="noStrike">
              <a:solidFill>
                <a:srgbClr val="222222"/>
              </a:solidFill>
              <a:highlight>
                <a:srgbClr val="FFFFFF"/>
              </a:highlight>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538CD5"/>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538CD5"/>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97480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974806"/>
                </a:solidFill>
                <a:latin typeface="Calibri"/>
                <a:ea typeface="Calibri"/>
                <a:cs typeface="Calibri"/>
                <a:sym typeface="Calibri"/>
              </a:rPr>
              <a:t>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466" name="Google Shape;466;g282080d9322_0_86"/>
          <p:cNvSpPr/>
          <p:nvPr/>
        </p:nvSpPr>
        <p:spPr>
          <a:xfrm>
            <a:off x="3803300" y="1063650"/>
            <a:ext cx="5199900" cy="2842200"/>
          </a:xfrm>
          <a:prstGeom prst="rect">
            <a:avLst/>
          </a:prstGeom>
          <a:no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Vocabulary</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467" name="Google Shape;467;g282080d9322_0_86"/>
          <p:cNvSpPr/>
          <p:nvPr/>
        </p:nvSpPr>
        <p:spPr>
          <a:xfrm>
            <a:off x="3803300" y="3977225"/>
            <a:ext cx="1345500" cy="26922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Ruluko"/>
                <a:ea typeface="Ruluko"/>
                <a:cs typeface="Ruluko"/>
                <a:sym typeface="Ruluko"/>
              </a:rPr>
              <a:t>Chefs / bakers</a:t>
            </a:r>
            <a:endParaRPr b="1" i="0" sz="12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Great British Bake Off</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Come Dine with Me</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From Farm to Fork Project </a:t>
            </a:r>
            <a:r>
              <a:rPr b="1" i="0" lang="en-GB" sz="1200" u="none" cap="none" strike="noStrike">
                <a:solidFill>
                  <a:srgbClr val="000000"/>
                </a:solidFill>
                <a:latin typeface="Calibri"/>
                <a:ea typeface="Calibri"/>
                <a:cs typeface="Calibri"/>
                <a:sym typeface="Calibri"/>
              </a:rPr>
              <a:t> </a:t>
            </a:r>
            <a:endParaRPr b="1"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468" name="Google Shape;468;g282080d9322_0_86"/>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469" name="Google Shape;469;g282080d9322_0_86"/>
          <p:cNvSpPr/>
          <p:nvPr/>
        </p:nvSpPr>
        <p:spPr>
          <a:xfrm>
            <a:off x="179500" y="3977200"/>
            <a:ext cx="3491700" cy="26922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Knowledge</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Ruluko"/>
                <a:ea typeface="Ruluko"/>
                <a:cs typeface="Ruluko"/>
                <a:sym typeface="Ruluko"/>
              </a:rPr>
              <a:t>Pupils will know/ can explain: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That ‘flavour’ is how a food or drink tastes.</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That many countries have ‘national dishes’ which are recipes associated with that country.</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That ‘processed food’ means food that has been put through multiple changes in a factory.</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That it is important to wash fruit and vegetables before eating to remove any dirt and insecticides.</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What happens to a certain food before it appears on the supermarket shelf (Farm to Fork).</a:t>
            </a:r>
            <a:endParaRPr b="1" i="0" sz="1750" u="none" cap="none" strike="noStrike">
              <a:solidFill>
                <a:srgbClr val="222222"/>
              </a:solidFill>
              <a:highlight>
                <a:srgbClr val="F0F6FA"/>
              </a:highlight>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050" u="none" cap="none" strike="noStrike">
              <a:solidFill>
                <a:srgbClr val="538CD5"/>
              </a:solidFill>
              <a:latin typeface="Calibri"/>
              <a:ea typeface="Calibri"/>
              <a:cs typeface="Calibri"/>
              <a:sym typeface="Calibri"/>
            </a:endParaRPr>
          </a:p>
        </p:txBody>
      </p:sp>
      <p:pic>
        <p:nvPicPr>
          <p:cNvPr id="470" name="Google Shape;470;g282080d9322_0_86"/>
          <p:cNvPicPr preferRelativeResize="0"/>
          <p:nvPr/>
        </p:nvPicPr>
        <p:blipFill rotWithShape="1">
          <a:blip r:embed="rId4">
            <a:alphaModFix/>
          </a:blip>
          <a:srcRect b="0" l="0" r="0" t="0"/>
          <a:stretch/>
        </p:blipFill>
        <p:spPr>
          <a:xfrm>
            <a:off x="6516216" y="188640"/>
            <a:ext cx="1296144" cy="840663"/>
          </a:xfrm>
          <a:prstGeom prst="rect">
            <a:avLst/>
          </a:prstGeom>
          <a:noFill/>
          <a:ln>
            <a:noFill/>
          </a:ln>
        </p:spPr>
      </p:pic>
      <p:sp>
        <p:nvSpPr>
          <p:cNvPr id="471" name="Google Shape;471;g282080d9322_0_86"/>
          <p:cNvSpPr/>
          <p:nvPr/>
        </p:nvSpPr>
        <p:spPr>
          <a:xfrm>
            <a:off x="5280900" y="3977225"/>
            <a:ext cx="3750600" cy="26922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Questions</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100" u="none" cap="none" strike="noStrike">
                <a:solidFill>
                  <a:srgbClr val="000000"/>
                </a:solidFill>
                <a:latin typeface="Ruluko"/>
                <a:ea typeface="Ruluko"/>
                <a:cs typeface="Ruluko"/>
                <a:sym typeface="Ruluko"/>
              </a:rPr>
              <a:t>Name a traditional dish from the UK. / Another country.</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100" u="none" cap="none" strike="noStrike">
                <a:solidFill>
                  <a:srgbClr val="000000"/>
                </a:solidFill>
                <a:latin typeface="Ruluko"/>
                <a:ea typeface="Ruluko"/>
                <a:cs typeface="Ruluko"/>
                <a:sym typeface="Ruluko"/>
              </a:rPr>
              <a:t>What is an accompaniment in a meal?</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100" u="none" cap="none" strike="noStrike">
                <a:solidFill>
                  <a:srgbClr val="000000"/>
                </a:solidFill>
                <a:latin typeface="Ruluko"/>
                <a:ea typeface="Ruluko"/>
                <a:cs typeface="Ruluko"/>
                <a:sym typeface="Ruluko"/>
              </a:rPr>
              <a:t>Name 3 processed foods.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100" u="none" cap="none" strike="noStrike">
                <a:solidFill>
                  <a:srgbClr val="000000"/>
                </a:solidFill>
                <a:latin typeface="Ruluko"/>
                <a:ea typeface="Ruluko"/>
                <a:cs typeface="Ruluko"/>
                <a:sym typeface="Ruluko"/>
              </a:rPr>
              <a:t>Do you have a recipe that is a family favourite or made on special occasions?</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chemeClr val="dk1"/>
              </a:buClr>
              <a:buSzPts val="1100"/>
              <a:buFont typeface="Arial"/>
              <a:buNone/>
            </a:pPr>
            <a:r>
              <a:rPr b="0" i="0" lang="en-GB" sz="1100" u="none" cap="none" strike="noStrike">
                <a:solidFill>
                  <a:srgbClr val="000000"/>
                </a:solidFill>
                <a:latin typeface="Ruluko"/>
                <a:ea typeface="Ruluko"/>
                <a:cs typeface="Ruluko"/>
                <a:sym typeface="Ruluko"/>
              </a:rPr>
              <a:t>If you were creating a cookbook what information would be recorded?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chemeClr val="dk1"/>
              </a:buClr>
              <a:buSzPts val="1100"/>
              <a:buFont typeface="Arial"/>
              <a:buNone/>
            </a:pPr>
            <a:r>
              <a:rPr b="0" i="0" lang="en-GB" sz="1100" u="none" cap="none" strike="noStrike">
                <a:solidFill>
                  <a:srgbClr val="000000"/>
                </a:solidFill>
                <a:latin typeface="Ruluko"/>
                <a:ea typeface="Ruluko"/>
                <a:cs typeface="Ruluko"/>
                <a:sym typeface="Ruluko"/>
              </a:rPr>
              <a:t>Which units of measurement will be used/ ingredients be listed in order of quantity or method /include the quantities of each ingredient or just the ingredient / approximate preparation and cooking times/ Will the cookbook be organised into starters, mains, and desserts; or breakfasts, lunches and sweet treats; or by main ingredient – vegetables, chicken, fish; or by the country of origin – Spain, Italy, India, etc?</a:t>
            </a:r>
            <a:endParaRPr b="0" i="0" sz="1050" u="none" cap="none" strike="noStrike">
              <a:solidFill>
                <a:srgbClr val="222222"/>
              </a:solidFill>
              <a:highlight>
                <a:srgbClr val="F0F6FA"/>
              </a:highlight>
              <a:latin typeface="Ruluko"/>
              <a:ea typeface="Ruluko"/>
              <a:cs typeface="Ruluko"/>
              <a:sym typeface="Ruluko"/>
            </a:endParaRPr>
          </a:p>
          <a:p>
            <a:pPr indent="0" lvl="0" marL="0" marR="0" rtl="0" algn="l">
              <a:lnSpc>
                <a:spcPct val="115000"/>
              </a:lnSpc>
              <a:spcBef>
                <a:spcPts val="0"/>
              </a:spcBef>
              <a:spcAft>
                <a:spcPts val="0"/>
              </a:spcAft>
              <a:buClr>
                <a:schemeClr val="dk1"/>
              </a:buClr>
              <a:buSzPts val="1100"/>
              <a:buFont typeface="Arial"/>
              <a:buNone/>
            </a:pPr>
            <a:r>
              <a:rPr b="0" i="0" lang="en-GB" sz="1350" u="none" cap="none" strike="noStrike">
                <a:solidFill>
                  <a:srgbClr val="222222"/>
                </a:solidFill>
                <a:highlight>
                  <a:srgbClr val="F0F6FA"/>
                </a:highlight>
                <a:latin typeface="Arial"/>
                <a:ea typeface="Arial"/>
                <a:cs typeface="Arial"/>
                <a:sym typeface="Arial"/>
              </a:rPr>
              <a:t> </a:t>
            </a:r>
            <a:endParaRPr b="0" i="0" sz="1350" u="none" cap="none" strike="noStrike">
              <a:solidFill>
                <a:srgbClr val="222222"/>
              </a:solidFill>
              <a:highlight>
                <a:srgbClr val="F0F6FA"/>
              </a:highlight>
              <a:latin typeface="Arial"/>
              <a:ea typeface="Arial"/>
              <a:cs typeface="Arial"/>
              <a:sym typeface="Arial"/>
            </a:endParaRPr>
          </a:p>
          <a:p>
            <a:pPr indent="0" lvl="0" marL="0" marR="0" rtl="0" algn="l">
              <a:lnSpc>
                <a:spcPct val="100000"/>
              </a:lnSpc>
              <a:spcBef>
                <a:spcPts val="1800"/>
              </a:spcBef>
              <a:spcAft>
                <a:spcPts val="0"/>
              </a:spcAft>
              <a:buClr>
                <a:srgbClr val="000000"/>
              </a:buClr>
              <a:buSzPts val="1200"/>
              <a:buFont typeface="Arial"/>
              <a:buNone/>
            </a:pPr>
            <a:r>
              <a:t/>
            </a:r>
            <a:endParaRPr b="0" i="0" sz="1350" u="none" cap="none" strike="noStrike">
              <a:solidFill>
                <a:srgbClr val="222222"/>
              </a:solidFill>
              <a:highlight>
                <a:srgbClr val="F0F6FA"/>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br>
              <a:rPr b="0" i="0" lang="en-GB" sz="1200" u="none" cap="none" strike="noStrike">
                <a:solidFill>
                  <a:schemeClr val="dk1"/>
                </a:solidFill>
                <a:latin typeface="Calibri"/>
                <a:ea typeface="Calibri"/>
                <a:cs typeface="Calibri"/>
                <a:sym typeface="Calibri"/>
              </a:rPr>
            </a:br>
            <a:endParaRPr b="1" i="0" sz="1200" u="none" cap="none" strike="noStrike">
              <a:solidFill>
                <a:srgbClr val="000000"/>
              </a:solidFill>
              <a:latin typeface="Ruluko"/>
              <a:ea typeface="Ruluko"/>
              <a:cs typeface="Ruluko"/>
              <a:sym typeface="Ruluko"/>
            </a:endParaRPr>
          </a:p>
        </p:txBody>
      </p:sp>
      <p:pic>
        <p:nvPicPr>
          <p:cNvPr id="472" name="Google Shape;472;g282080d9322_0_86"/>
          <p:cNvPicPr preferRelativeResize="0"/>
          <p:nvPr/>
        </p:nvPicPr>
        <p:blipFill rotWithShape="1">
          <a:blip r:embed="rId5">
            <a:alphaModFix/>
          </a:blip>
          <a:srcRect b="0" l="0" r="0" t="0"/>
          <a:stretch/>
        </p:blipFill>
        <p:spPr>
          <a:xfrm>
            <a:off x="6047351" y="257873"/>
            <a:ext cx="1734349" cy="722025"/>
          </a:xfrm>
          <a:prstGeom prst="rect">
            <a:avLst/>
          </a:prstGeom>
          <a:noFill/>
          <a:ln>
            <a:noFill/>
          </a:ln>
        </p:spPr>
      </p:pic>
      <p:pic>
        <p:nvPicPr>
          <p:cNvPr id="473" name="Google Shape;473;g282080d9322_0_86"/>
          <p:cNvPicPr preferRelativeResize="0"/>
          <p:nvPr/>
        </p:nvPicPr>
        <p:blipFill rotWithShape="1">
          <a:blip r:embed="rId6">
            <a:alphaModFix/>
          </a:blip>
          <a:srcRect b="0" l="0" r="0" t="10913"/>
          <a:stretch/>
        </p:blipFill>
        <p:spPr>
          <a:xfrm>
            <a:off x="179500" y="314325"/>
            <a:ext cx="1393625" cy="609150"/>
          </a:xfrm>
          <a:prstGeom prst="rect">
            <a:avLst/>
          </a:prstGeom>
          <a:noFill/>
          <a:ln>
            <a:noFill/>
          </a:ln>
        </p:spPr>
      </p:pic>
      <p:pic>
        <p:nvPicPr>
          <p:cNvPr id="474" name="Google Shape;474;g282080d9322_0_86"/>
          <p:cNvPicPr preferRelativeResize="0"/>
          <p:nvPr/>
        </p:nvPicPr>
        <p:blipFill rotWithShape="1">
          <a:blip r:embed="rId7">
            <a:alphaModFix/>
          </a:blip>
          <a:srcRect b="0" l="0" r="0" t="0"/>
          <a:stretch/>
        </p:blipFill>
        <p:spPr>
          <a:xfrm>
            <a:off x="3936025" y="1448975"/>
            <a:ext cx="4781450" cy="23594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g281a99ff5b2_0_3"/>
          <p:cNvSpPr/>
          <p:nvPr/>
        </p:nvSpPr>
        <p:spPr>
          <a:xfrm>
            <a:off x="179512" y="188640"/>
            <a:ext cx="45720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Calibri"/>
                <a:ea typeface="Calibri"/>
                <a:cs typeface="Calibri"/>
                <a:sym typeface="Calibri"/>
              </a:rPr>
              <a:t>National Curriculum</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br>
              <a:rPr b="0" i="0" lang="en-GB" sz="1800" u="none" cap="none" strike="noStrike">
                <a:solidFill>
                  <a:schemeClr val="dk1"/>
                </a:solidFill>
                <a:latin typeface="Calibri"/>
                <a:ea typeface="Calibri"/>
                <a:cs typeface="Calibri"/>
                <a:sym typeface="Calibri"/>
              </a:rPr>
            </a:br>
            <a:endParaRPr b="0" i="0" sz="1800" u="none" cap="none" strike="noStrike">
              <a:solidFill>
                <a:schemeClr val="dk1"/>
              </a:solidFill>
              <a:latin typeface="Calibri"/>
              <a:ea typeface="Calibri"/>
              <a:cs typeface="Calibri"/>
              <a:sym typeface="Calibri"/>
            </a:endParaRPr>
          </a:p>
        </p:txBody>
      </p:sp>
      <p:pic>
        <p:nvPicPr>
          <p:cNvPr id="113" name="Google Shape;113;g281a99ff5b2_0_3"/>
          <p:cNvPicPr preferRelativeResize="0"/>
          <p:nvPr/>
        </p:nvPicPr>
        <p:blipFill rotWithShape="1">
          <a:blip r:embed="rId3">
            <a:alphaModFix/>
          </a:blip>
          <a:srcRect b="0" l="0" r="0" t="0"/>
          <a:stretch/>
        </p:blipFill>
        <p:spPr>
          <a:xfrm>
            <a:off x="8028384" y="48187"/>
            <a:ext cx="1033916" cy="602118"/>
          </a:xfrm>
          <a:prstGeom prst="rect">
            <a:avLst/>
          </a:prstGeom>
          <a:noFill/>
          <a:ln>
            <a:noFill/>
          </a:ln>
        </p:spPr>
      </p:pic>
      <p:pic>
        <p:nvPicPr>
          <p:cNvPr id="114" name="Google Shape;114;g281a99ff5b2_0_3"/>
          <p:cNvPicPr preferRelativeResize="0"/>
          <p:nvPr/>
        </p:nvPicPr>
        <p:blipFill rotWithShape="1">
          <a:blip r:embed="rId4">
            <a:alphaModFix/>
          </a:blip>
          <a:srcRect b="0" l="0" r="0" t="0"/>
          <a:stretch/>
        </p:blipFill>
        <p:spPr>
          <a:xfrm>
            <a:off x="179500" y="650300"/>
            <a:ext cx="4279475" cy="5852125"/>
          </a:xfrm>
          <a:prstGeom prst="rect">
            <a:avLst/>
          </a:prstGeom>
          <a:noFill/>
          <a:ln>
            <a:noFill/>
          </a:ln>
        </p:spPr>
      </p:pic>
      <p:pic>
        <p:nvPicPr>
          <p:cNvPr id="115" name="Google Shape;115;g281a99ff5b2_0_3"/>
          <p:cNvPicPr preferRelativeResize="0"/>
          <p:nvPr/>
        </p:nvPicPr>
        <p:blipFill rotWithShape="1">
          <a:blip r:embed="rId5">
            <a:alphaModFix/>
          </a:blip>
          <a:srcRect b="0" l="0" r="0" t="0"/>
          <a:stretch/>
        </p:blipFill>
        <p:spPr>
          <a:xfrm>
            <a:off x="4458975" y="653250"/>
            <a:ext cx="4572000" cy="59271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g248d9d2fd69_0_354"/>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t/>
            </a:r>
            <a:endParaRPr/>
          </a:p>
        </p:txBody>
      </p:sp>
      <p:sp>
        <p:nvSpPr>
          <p:cNvPr id="481" name="Google Shape;481;g248d9d2fd69_0_35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640"/>
              </a:spcBef>
              <a:spcAft>
                <a:spcPts val="0"/>
              </a:spcAft>
              <a:buSzPts val="3200"/>
              <a:buNone/>
            </a:pPr>
            <a:r>
              <a:t/>
            </a:r>
            <a:endParaRPr/>
          </a:p>
        </p:txBody>
      </p:sp>
      <p:pic>
        <p:nvPicPr>
          <p:cNvPr id="482" name="Google Shape;482;g248d9d2fd69_0_354"/>
          <p:cNvPicPr preferRelativeResize="0"/>
          <p:nvPr/>
        </p:nvPicPr>
        <p:blipFill rotWithShape="1">
          <a:blip r:embed="rId3">
            <a:alphaModFix/>
          </a:blip>
          <a:srcRect b="0" l="0" r="0" t="0"/>
          <a:stretch/>
        </p:blipFill>
        <p:spPr>
          <a:xfrm>
            <a:off x="152400" y="152400"/>
            <a:ext cx="8801101" cy="62057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g248d9d2fd69_0_25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900"/>
              <a:buFont typeface="Arial"/>
              <a:buNone/>
            </a:pPr>
            <a:r>
              <a:rPr b="1" lang="en-GB" sz="3200">
                <a:latin typeface="Ruluko"/>
                <a:ea typeface="Ruluko"/>
                <a:cs typeface="Ruluko"/>
                <a:sym typeface="Ruluko"/>
              </a:rPr>
              <a:t>Year 6; Autumn 2</a:t>
            </a:r>
            <a:endParaRPr b="1" sz="3200">
              <a:latin typeface="Ruluko"/>
              <a:ea typeface="Ruluko"/>
              <a:cs typeface="Ruluko"/>
              <a:sym typeface="Ruluko"/>
            </a:endParaRPr>
          </a:p>
          <a:p>
            <a:pPr indent="0" lvl="0" marL="0" rtl="0" algn="ctr">
              <a:lnSpc>
                <a:spcPct val="100000"/>
              </a:lnSpc>
              <a:spcBef>
                <a:spcPts val="0"/>
              </a:spcBef>
              <a:spcAft>
                <a:spcPts val="0"/>
              </a:spcAft>
              <a:buClr>
                <a:schemeClr val="dk1"/>
              </a:buClr>
              <a:buSzPts val="1900"/>
              <a:buFont typeface="Arial"/>
              <a:buNone/>
            </a:pPr>
            <a:r>
              <a:rPr b="1" lang="en-GB" sz="3200">
                <a:latin typeface="Arial"/>
                <a:ea typeface="Arial"/>
                <a:cs typeface="Arial"/>
                <a:sym typeface="Arial"/>
              </a:rPr>
              <a:t>Come Dine with Me</a:t>
            </a:r>
            <a:endParaRPr b="1" sz="3200">
              <a:latin typeface="Ruluko"/>
              <a:ea typeface="Ruluko"/>
              <a:cs typeface="Ruluko"/>
              <a:sym typeface="Ruluko"/>
            </a:endParaRPr>
          </a:p>
        </p:txBody>
      </p:sp>
      <p:sp>
        <p:nvSpPr>
          <p:cNvPr id="488" name="Google Shape;488;g248d9d2fd69_0_251"/>
          <p:cNvSpPr/>
          <p:nvPr/>
        </p:nvSpPr>
        <p:spPr>
          <a:xfrm>
            <a:off x="457201" y="1199025"/>
            <a:ext cx="5581800" cy="4247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Unit 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Pupils who are secure will be able to:</a:t>
            </a:r>
            <a:endParaRPr b="1" i="0" sz="1800" u="sng" cap="none" strike="noStrike">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2200"/>
              <a:buFont typeface="Calibri"/>
              <a:buNone/>
            </a:pPr>
            <a:r>
              <a:rPr b="0" i="0" lang="en-GB" sz="2200" u="none" cap="none" strike="noStrike">
                <a:solidFill>
                  <a:srgbClr val="222222"/>
                </a:solidFill>
                <a:highlight>
                  <a:srgbClr val="FFFFFF"/>
                </a:highlight>
                <a:latin typeface="Calibri"/>
                <a:ea typeface="Calibri"/>
                <a:cs typeface="Calibri"/>
                <a:sym typeface="Calibri"/>
              </a:rPr>
              <a:t>Find a suitable recipe for their course.</a:t>
            </a:r>
            <a:endParaRPr b="0" i="0" sz="22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2200"/>
              <a:buFont typeface="Calibri"/>
              <a:buNone/>
            </a:pPr>
            <a:r>
              <a:rPr b="0" i="0" lang="en-GB" sz="2200" u="none" cap="none" strike="noStrike">
                <a:solidFill>
                  <a:srgbClr val="222222"/>
                </a:solidFill>
                <a:highlight>
                  <a:srgbClr val="FFFFFF"/>
                </a:highlight>
                <a:latin typeface="Calibri"/>
                <a:ea typeface="Calibri"/>
                <a:cs typeface="Calibri"/>
                <a:sym typeface="Calibri"/>
              </a:rPr>
              <a:t>Record the relevant ingredients and equipment needed.</a:t>
            </a:r>
            <a:endParaRPr b="0" i="0" sz="22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2200"/>
              <a:buFont typeface="Calibri"/>
              <a:buNone/>
            </a:pPr>
            <a:r>
              <a:rPr b="0" i="0" lang="en-GB" sz="2200" u="none" cap="none" strike="noStrike">
                <a:solidFill>
                  <a:srgbClr val="222222"/>
                </a:solidFill>
                <a:highlight>
                  <a:srgbClr val="FFFFFF"/>
                </a:highlight>
                <a:latin typeface="Calibri"/>
                <a:ea typeface="Calibri"/>
                <a:cs typeface="Calibri"/>
                <a:sym typeface="Calibri"/>
              </a:rPr>
              <a:t>Follow a recipe, including using the correct quantities of each ingredient.</a:t>
            </a:r>
            <a:endParaRPr b="0" i="0" sz="22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2200"/>
              <a:buFont typeface="Calibri"/>
              <a:buNone/>
            </a:pPr>
            <a:r>
              <a:rPr b="0" i="0" lang="en-GB" sz="2200" u="none" cap="none" strike="noStrike">
                <a:solidFill>
                  <a:srgbClr val="222222"/>
                </a:solidFill>
                <a:highlight>
                  <a:srgbClr val="FFFFFF"/>
                </a:highlight>
                <a:latin typeface="Calibri"/>
                <a:ea typeface="Calibri"/>
                <a:cs typeface="Calibri"/>
                <a:sym typeface="Calibri"/>
              </a:rPr>
              <a:t>Write a recipe, explaining the process taken.</a:t>
            </a:r>
            <a:endParaRPr b="0" i="0" sz="22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2200"/>
              <a:buFont typeface="Calibri"/>
              <a:buNone/>
            </a:pPr>
            <a:r>
              <a:rPr b="0" i="0" lang="en-GB" sz="2200" u="none" cap="none" strike="noStrike">
                <a:solidFill>
                  <a:srgbClr val="222222"/>
                </a:solidFill>
                <a:highlight>
                  <a:srgbClr val="FFFFFF"/>
                </a:highlight>
                <a:latin typeface="Calibri"/>
                <a:ea typeface="Calibri"/>
                <a:cs typeface="Calibri"/>
                <a:sym typeface="Calibri"/>
              </a:rPr>
              <a:t>Explain where certain key foods come from before they appear on the supermarket shelf.</a:t>
            </a:r>
            <a:endParaRPr b="0" i="0" sz="2200" u="none" cap="none" strike="noStrike">
              <a:solidFill>
                <a:srgbClr val="222222"/>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1" i="0" sz="1800" u="sng" cap="none" strike="noStrike">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750"/>
              <a:buFont typeface="Calibri"/>
              <a:buNone/>
            </a:pPr>
            <a:r>
              <a:t/>
            </a:r>
            <a:endParaRPr b="0" i="0" sz="1750" u="none" cap="none" strike="noStrike">
              <a:solidFill>
                <a:srgbClr val="222222"/>
              </a:solidFill>
              <a:highlight>
                <a:srgbClr val="FFFFFF"/>
              </a:highlight>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1350"/>
              <a:buFont typeface="Arial"/>
              <a:buNone/>
            </a:pPr>
            <a:r>
              <a:t/>
            </a:r>
            <a:endParaRPr b="0" i="0" sz="1350" u="none" cap="none" strike="noStrike">
              <a:solidFill>
                <a:srgbClr val="222222"/>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p:txBody>
      </p:sp>
      <p:pic>
        <p:nvPicPr>
          <p:cNvPr id="489" name="Google Shape;489;g248d9d2fd69_0_251"/>
          <p:cNvPicPr preferRelativeResize="0"/>
          <p:nvPr/>
        </p:nvPicPr>
        <p:blipFill rotWithShape="1">
          <a:blip r:embed="rId3">
            <a:alphaModFix/>
          </a:blip>
          <a:srcRect b="0" l="0" r="0" t="0"/>
          <a:stretch/>
        </p:blipFill>
        <p:spPr>
          <a:xfrm>
            <a:off x="6681788" y="985838"/>
            <a:ext cx="1914525" cy="56483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pic>
        <p:nvPicPr>
          <p:cNvPr id="494" name="Google Shape;494;g282080d8ece_0_17"/>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495" name="Google Shape;495;g282080d8ece_0_17"/>
          <p:cNvSpPr txBox="1"/>
          <p:nvPr/>
        </p:nvSpPr>
        <p:spPr>
          <a:xfrm>
            <a:off x="399042" y="344046"/>
            <a:ext cx="8451000" cy="685500"/>
          </a:xfrm>
          <a:prstGeom prst="rect">
            <a:avLst/>
          </a:prstGeom>
          <a:noFill/>
          <a:ln>
            <a:noFill/>
          </a:ln>
        </p:spPr>
        <p:txBody>
          <a:bodyPr anchorCtr="0" anchor="t" bIns="80225" lIns="80225" spcFirstLastPara="1" rIns="80225" wrap="square" tIns="80225">
            <a:spAutoFit/>
          </a:bodyPr>
          <a:lstStyle/>
          <a:p>
            <a:pPr indent="0" lvl="0" marL="0" marR="0" rtl="0" algn="ctr">
              <a:lnSpc>
                <a:spcPct val="100000"/>
              </a:lnSpc>
              <a:spcBef>
                <a:spcPts val="0"/>
              </a:spcBef>
              <a:spcAft>
                <a:spcPts val="0"/>
              </a:spcAft>
              <a:buClr>
                <a:srgbClr val="000000"/>
              </a:buClr>
              <a:buSzPts val="3400"/>
              <a:buFont typeface="Arial"/>
              <a:buNone/>
            </a:pPr>
            <a:r>
              <a:rPr b="1" i="0" lang="en-GB" sz="3400" u="none" cap="none" strike="noStrike">
                <a:solidFill>
                  <a:srgbClr val="000000"/>
                </a:solidFill>
                <a:latin typeface="Ruluko"/>
                <a:ea typeface="Ruluko"/>
                <a:cs typeface="Ruluko"/>
                <a:sym typeface="Ruluko"/>
              </a:rPr>
              <a:t>Rationale</a:t>
            </a:r>
            <a:endParaRPr b="1" i="0" sz="3400" u="none" cap="none" strike="noStrike">
              <a:solidFill>
                <a:srgbClr val="000000"/>
              </a:solidFill>
              <a:latin typeface="Ruluko"/>
              <a:ea typeface="Ruluko"/>
              <a:cs typeface="Ruluko"/>
              <a:sym typeface="Ruluko"/>
            </a:endParaRPr>
          </a:p>
        </p:txBody>
      </p:sp>
      <p:sp>
        <p:nvSpPr>
          <p:cNvPr id="496" name="Google Shape;496;g282080d8ece_0_17"/>
          <p:cNvSpPr txBox="1"/>
          <p:nvPr/>
        </p:nvSpPr>
        <p:spPr>
          <a:xfrm>
            <a:off x="406038" y="2018624"/>
            <a:ext cx="8217600" cy="2409300"/>
          </a:xfrm>
          <a:prstGeom prst="rect">
            <a:avLst/>
          </a:prstGeom>
          <a:noFill/>
          <a:ln>
            <a:noFill/>
          </a:ln>
        </p:spPr>
        <p:txBody>
          <a:bodyPr anchorCtr="0" anchor="t" bIns="80225" lIns="80225" spcFirstLastPara="1" rIns="80225" wrap="square" tIns="80225">
            <a:spAutoFit/>
          </a:bodyPr>
          <a:lstStyle/>
          <a:p>
            <a:pPr indent="0" lvl="0" marL="0" marR="0" rtl="0" algn="just">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Ruluko"/>
                <a:ea typeface="Ruluko"/>
                <a:cs typeface="Ruluko"/>
                <a:sym typeface="Ruluko"/>
              </a:rPr>
              <a:t>I</a:t>
            </a:r>
            <a:r>
              <a:rPr b="0" i="0" lang="en-GB" sz="1100" u="none" cap="none" strike="noStrike">
                <a:solidFill>
                  <a:srgbClr val="000000"/>
                </a:solidFill>
                <a:latin typeface="Ruluko"/>
                <a:ea typeface="Ruluko"/>
                <a:cs typeface="Ruluko"/>
                <a:sym typeface="Ruluko"/>
              </a:rPr>
              <a:t>n this strand, pupils will be encouraged to design and make a variety of creative structures in a range of relevant contexts including local area, gardens, playground, industry, culture and historical structures.  They will complete a variety of creative and practical activities and design innovative, purposeful, functional and appealing products. They will develop the creative, technical and practical expertise needed to perform everyday tasks in a technological world. </a:t>
            </a:r>
            <a:r>
              <a:rPr b="0" i="0" lang="en-GB" sz="1100" u="none" cap="none" strike="noStrike">
                <a:solidFill>
                  <a:schemeClr val="dk1"/>
                </a:solidFill>
                <a:latin typeface="Ruluko"/>
                <a:ea typeface="Ruluko"/>
                <a:cs typeface="Ruluko"/>
                <a:sym typeface="Ruluko"/>
              </a:rPr>
              <a:t>Through the evaluation of past and present design and technology, pupils will develop a critical understanding of its impact on daily life and the wider world.</a:t>
            </a:r>
            <a:r>
              <a:rPr b="0" i="0" lang="en-GB" sz="1100" u="none" cap="none" strike="noStrike">
                <a:solidFill>
                  <a:srgbClr val="000000"/>
                </a:solidFill>
                <a:latin typeface="Ruluko"/>
                <a:ea typeface="Ruluko"/>
                <a:cs typeface="Ruluko"/>
                <a:sym typeface="Ruluko"/>
              </a:rPr>
              <a:t>The pupils will learn the importance of communicating their ideas through talking, drawing, annotated sketches,using templates and nets, prototypes. mock=ups, exploded diagrams and CAD technology  as a fundamental aspect of the knowledge and skills of a designer.  They will select from and use a range of tools and equipment to perform practical tasks including cutting, shaping and joining. They will also select and use a wide range of materials and components which will include construction materials when creating stronger, rigid and stable structures, reinforce complex structures and select </a:t>
            </a:r>
            <a:r>
              <a:rPr b="0" i="0" lang="en-GB" sz="1100" u="none" cap="none" strike="noStrike">
                <a:solidFill>
                  <a:schemeClr val="dk1"/>
                </a:solidFill>
                <a:latin typeface="Ruluko"/>
                <a:ea typeface="Ruluko"/>
                <a:cs typeface="Ruluko"/>
                <a:sym typeface="Ruluko"/>
              </a:rPr>
              <a:t> according to their functional properties and aesthetic qualities. </a:t>
            </a:r>
            <a:r>
              <a:rPr b="0" i="0" lang="en-GB" sz="1100" u="none" cap="none" strike="noStrike">
                <a:solidFill>
                  <a:srgbClr val="000000"/>
                </a:solidFill>
                <a:latin typeface="Ruluko"/>
                <a:ea typeface="Ruluko"/>
                <a:cs typeface="Ruluko"/>
                <a:sym typeface="Ruluko"/>
              </a:rPr>
              <a:t>The pupils will develop their critical thinking skills in line with our curriculum drivers.and evaluate existing products and their ideas / products against design criteria.They will learn to consider the views of others to improve their work and understand  </a:t>
            </a:r>
            <a:r>
              <a:rPr b="0" i="0" lang="en-GB" sz="1100" u="none" cap="none" strike="noStrike">
                <a:solidFill>
                  <a:schemeClr val="dk1"/>
                </a:solidFill>
                <a:latin typeface="Ruluko"/>
                <a:ea typeface="Ruluko"/>
                <a:cs typeface="Ruluko"/>
                <a:sym typeface="Ruluko"/>
              </a:rPr>
              <a:t>how key events and individuals in design and technology have helped shape the world They will be taught how to manage risks safely. </a:t>
            </a:r>
            <a:endParaRPr b="0" i="0" sz="1100" u="none" cap="none" strike="noStrike">
              <a:solidFill>
                <a:srgbClr val="000000"/>
              </a:solidFill>
              <a:latin typeface="Ruluko"/>
              <a:ea typeface="Ruluko"/>
              <a:cs typeface="Ruluko"/>
              <a:sym typeface="Ruluko"/>
            </a:endParaRPr>
          </a:p>
        </p:txBody>
      </p:sp>
      <p:sp>
        <p:nvSpPr>
          <p:cNvPr id="497" name="Google Shape;497;g282080d8ece_0_17"/>
          <p:cNvSpPr txBox="1"/>
          <p:nvPr/>
        </p:nvSpPr>
        <p:spPr>
          <a:xfrm>
            <a:off x="584790" y="4506546"/>
            <a:ext cx="4636800" cy="2009100"/>
          </a:xfrm>
          <a:prstGeom prst="rect">
            <a:avLst/>
          </a:prstGeom>
          <a:solidFill>
            <a:srgbClr val="EFEFEF"/>
          </a:solidFill>
          <a:ln cap="flat" cmpd="sng" w="19050">
            <a:solidFill>
              <a:schemeClr val="lt2"/>
            </a:solidFill>
            <a:prstDash val="solid"/>
            <a:round/>
            <a:headEnd len="sm" w="sm" type="none"/>
            <a:tailEnd len="sm" w="sm" type="none"/>
          </a:ln>
        </p:spPr>
        <p:txBody>
          <a:bodyPr anchorCtr="0" anchor="t" bIns="80225" lIns="80225" spcFirstLastPara="1" rIns="80225" wrap="square" tIns="80225">
            <a:sp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Ruluko"/>
                <a:ea typeface="Ruluko"/>
                <a:cs typeface="Ruluko"/>
                <a:sym typeface="Ruluko"/>
              </a:rPr>
              <a:t>Key Threads:</a:t>
            </a:r>
            <a:endParaRPr b="1" i="0" sz="16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Ruluko"/>
              <a:ea typeface="Ruluko"/>
              <a:cs typeface="Ruluko"/>
              <a:sym typeface="Ruluko"/>
            </a:endParaRPr>
          </a:p>
          <a:p>
            <a:pPr indent="-300929" lvl="0" marL="401238" marR="0" rtl="0" algn="l">
              <a:lnSpc>
                <a:spcPct val="100000"/>
              </a:lnSpc>
              <a:spcBef>
                <a:spcPts val="0"/>
              </a:spcBef>
              <a:spcAft>
                <a:spcPts val="0"/>
              </a:spcAft>
              <a:buClr>
                <a:srgbClr val="000000"/>
              </a:buClr>
              <a:buSzPts val="1800"/>
              <a:buFont typeface="Ruluko"/>
              <a:buChar char="-"/>
            </a:pPr>
            <a:r>
              <a:rPr b="0" i="0" lang="en-GB" sz="1600" u="none" cap="none" strike="noStrike">
                <a:solidFill>
                  <a:srgbClr val="000000"/>
                </a:solidFill>
                <a:latin typeface="Ruluko"/>
                <a:ea typeface="Ruluko"/>
                <a:cs typeface="Ruluko"/>
                <a:sym typeface="Ruluko"/>
              </a:rPr>
              <a:t>Generating Ideas</a:t>
            </a:r>
            <a:endParaRPr b="0" i="0" sz="1600" u="none" cap="none" strike="noStrike">
              <a:solidFill>
                <a:srgbClr val="000000"/>
              </a:solidFill>
              <a:latin typeface="Ruluko"/>
              <a:ea typeface="Ruluko"/>
              <a:cs typeface="Ruluko"/>
              <a:sym typeface="Ruluko"/>
            </a:endParaRPr>
          </a:p>
          <a:p>
            <a:pPr indent="-300929" lvl="0" marL="401238" marR="0" rtl="0" algn="l">
              <a:lnSpc>
                <a:spcPct val="100000"/>
              </a:lnSpc>
              <a:spcBef>
                <a:spcPts val="0"/>
              </a:spcBef>
              <a:spcAft>
                <a:spcPts val="0"/>
              </a:spcAft>
              <a:buClr>
                <a:srgbClr val="000000"/>
              </a:buClr>
              <a:buSzPts val="1800"/>
              <a:buFont typeface="Ruluko"/>
              <a:buChar char="-"/>
            </a:pPr>
            <a:r>
              <a:rPr b="0" i="0" lang="en-GB" sz="1600" u="none" cap="none" strike="noStrike">
                <a:solidFill>
                  <a:srgbClr val="000000"/>
                </a:solidFill>
                <a:latin typeface="Ruluko"/>
                <a:ea typeface="Ruluko"/>
                <a:cs typeface="Ruluko"/>
                <a:sym typeface="Ruluko"/>
              </a:rPr>
              <a:t>Designing</a:t>
            </a:r>
            <a:endParaRPr b="0" i="0" sz="1600" u="none" cap="none" strike="noStrike">
              <a:solidFill>
                <a:srgbClr val="000000"/>
              </a:solidFill>
              <a:latin typeface="Ruluko"/>
              <a:ea typeface="Ruluko"/>
              <a:cs typeface="Ruluko"/>
              <a:sym typeface="Ruluko"/>
            </a:endParaRPr>
          </a:p>
          <a:p>
            <a:pPr indent="-300929" lvl="0" marL="401238" marR="0" rtl="0" algn="l">
              <a:lnSpc>
                <a:spcPct val="100000"/>
              </a:lnSpc>
              <a:spcBef>
                <a:spcPts val="0"/>
              </a:spcBef>
              <a:spcAft>
                <a:spcPts val="0"/>
              </a:spcAft>
              <a:buClr>
                <a:srgbClr val="000000"/>
              </a:buClr>
              <a:buSzPts val="1800"/>
              <a:buFont typeface="Ruluko"/>
              <a:buChar char="-"/>
            </a:pPr>
            <a:r>
              <a:rPr b="0" i="0" lang="en-GB" sz="1600" u="none" cap="none" strike="noStrike">
                <a:solidFill>
                  <a:srgbClr val="000000"/>
                </a:solidFill>
                <a:latin typeface="Ruluko"/>
                <a:ea typeface="Ruluko"/>
                <a:cs typeface="Ruluko"/>
                <a:sym typeface="Ruluko"/>
              </a:rPr>
              <a:t>Making skills</a:t>
            </a:r>
            <a:endParaRPr b="0" i="0" sz="1400" u="none" cap="none" strike="noStrike">
              <a:solidFill>
                <a:srgbClr val="000000"/>
              </a:solidFill>
              <a:latin typeface="Arial"/>
              <a:ea typeface="Arial"/>
              <a:cs typeface="Arial"/>
              <a:sym typeface="Arial"/>
            </a:endParaRPr>
          </a:p>
          <a:p>
            <a:pPr indent="-300929" lvl="0" marL="401238" marR="0" rtl="0" algn="l">
              <a:lnSpc>
                <a:spcPct val="100000"/>
              </a:lnSpc>
              <a:spcBef>
                <a:spcPts val="0"/>
              </a:spcBef>
              <a:spcAft>
                <a:spcPts val="0"/>
              </a:spcAft>
              <a:buClr>
                <a:srgbClr val="000000"/>
              </a:buClr>
              <a:buSzPts val="1800"/>
              <a:buFont typeface="Ruluko"/>
              <a:buChar char="-"/>
            </a:pPr>
            <a:r>
              <a:rPr b="0" i="0" lang="en-GB" sz="1600" u="none" cap="none" strike="noStrike">
                <a:solidFill>
                  <a:srgbClr val="000000"/>
                </a:solidFill>
                <a:latin typeface="Ruluko"/>
                <a:ea typeface="Ruluko"/>
                <a:cs typeface="Ruluko"/>
                <a:sym typeface="Ruluko"/>
              </a:rPr>
              <a:t>Evaluating and analysing</a:t>
            </a:r>
            <a:endParaRPr b="0" i="0" sz="1600" u="none" cap="none" strike="noStrike">
              <a:solidFill>
                <a:srgbClr val="000000"/>
              </a:solidFill>
              <a:latin typeface="Ruluko"/>
              <a:ea typeface="Ruluko"/>
              <a:cs typeface="Ruluko"/>
              <a:sym typeface="Ruluko"/>
            </a:endParaRPr>
          </a:p>
          <a:p>
            <a:pPr indent="-288229" lvl="0" marL="401238" marR="0" rtl="0" algn="l">
              <a:lnSpc>
                <a:spcPct val="100000"/>
              </a:lnSpc>
              <a:spcBef>
                <a:spcPts val="0"/>
              </a:spcBef>
              <a:spcAft>
                <a:spcPts val="0"/>
              </a:spcAft>
              <a:buClr>
                <a:srgbClr val="000000"/>
              </a:buClr>
              <a:buSzPts val="1600"/>
              <a:buFont typeface="Ruluko"/>
              <a:buChar char="-"/>
            </a:pPr>
            <a:r>
              <a:rPr b="0" i="0" lang="en-GB" sz="1600" u="none" cap="none" strike="noStrike">
                <a:solidFill>
                  <a:srgbClr val="000000"/>
                </a:solidFill>
                <a:latin typeface="Ruluko"/>
                <a:ea typeface="Ruluko"/>
                <a:cs typeface="Ruluko"/>
                <a:sym typeface="Ruluko"/>
              </a:rPr>
              <a:t>Developing and use of technical vocabulary</a:t>
            </a:r>
            <a:endParaRPr b="0" i="0" sz="1600" u="none" cap="none" strike="noStrike">
              <a:solidFill>
                <a:srgbClr val="000000"/>
              </a:solidFill>
              <a:latin typeface="Ruluko"/>
              <a:ea typeface="Ruluko"/>
              <a:cs typeface="Ruluko"/>
              <a:sym typeface="Ruluko"/>
            </a:endParaRPr>
          </a:p>
        </p:txBody>
      </p:sp>
      <p:sp>
        <p:nvSpPr>
          <p:cNvPr id="498" name="Google Shape;498;g282080d8ece_0_17"/>
          <p:cNvSpPr txBox="1"/>
          <p:nvPr/>
        </p:nvSpPr>
        <p:spPr>
          <a:xfrm>
            <a:off x="5736688" y="4506546"/>
            <a:ext cx="2889600" cy="1947600"/>
          </a:xfrm>
          <a:prstGeom prst="rect">
            <a:avLst/>
          </a:prstGeom>
          <a:solidFill>
            <a:srgbClr val="EFEFEF"/>
          </a:solidFill>
          <a:ln cap="flat" cmpd="sng" w="19050">
            <a:solidFill>
              <a:schemeClr val="lt2"/>
            </a:solidFill>
            <a:prstDash val="solid"/>
            <a:round/>
            <a:headEnd len="sm" w="sm" type="none"/>
            <a:tailEnd len="sm" w="sm" type="none"/>
          </a:ln>
        </p:spPr>
        <p:txBody>
          <a:bodyPr anchorCtr="0" anchor="t" bIns="80225" lIns="80225" spcFirstLastPara="1" rIns="80225" wrap="square" tIns="80225">
            <a:sp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Ruluko"/>
                <a:ea typeface="Ruluko"/>
                <a:cs typeface="Ruluko"/>
                <a:sym typeface="Ruluko"/>
              </a:rPr>
              <a:t>Curriculum Driver:</a:t>
            </a:r>
            <a:endParaRPr b="1" i="0" sz="16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Ruluko"/>
              <a:ea typeface="Ruluko"/>
              <a:cs typeface="Ruluko"/>
              <a:sym typeface="Ruluko"/>
            </a:endParaRPr>
          </a:p>
          <a:p>
            <a:pPr indent="-300929" lvl="0" marL="401238" marR="0" rtl="0" algn="l">
              <a:lnSpc>
                <a:spcPct val="100000"/>
              </a:lnSpc>
              <a:spcBef>
                <a:spcPts val="0"/>
              </a:spcBef>
              <a:spcAft>
                <a:spcPts val="0"/>
              </a:spcAft>
              <a:buClr>
                <a:srgbClr val="000000"/>
              </a:buClr>
              <a:buSzPts val="1800"/>
              <a:buFont typeface="Ruluko"/>
              <a:buChar char="-"/>
            </a:pPr>
            <a:r>
              <a:rPr b="0" i="0" lang="en-GB" sz="1600" u="none" cap="none" strike="noStrike">
                <a:solidFill>
                  <a:srgbClr val="000000"/>
                </a:solidFill>
                <a:latin typeface="Ruluko"/>
                <a:ea typeface="Ruluko"/>
                <a:cs typeface="Ruluko"/>
                <a:sym typeface="Ruluko"/>
              </a:rPr>
              <a:t>Critical Thinking</a:t>
            </a:r>
            <a:endParaRPr b="0" i="0" sz="1400" u="none" cap="none" strike="noStrike">
              <a:solidFill>
                <a:srgbClr val="000000"/>
              </a:solidFill>
              <a:latin typeface="Arial"/>
              <a:ea typeface="Arial"/>
              <a:cs typeface="Arial"/>
              <a:sym typeface="Arial"/>
            </a:endParaRPr>
          </a:p>
          <a:p>
            <a:pPr indent="-300929" lvl="0" marL="401238" marR="0" rtl="0" algn="l">
              <a:lnSpc>
                <a:spcPct val="100000"/>
              </a:lnSpc>
              <a:spcBef>
                <a:spcPts val="0"/>
              </a:spcBef>
              <a:spcAft>
                <a:spcPts val="0"/>
              </a:spcAft>
              <a:buClr>
                <a:srgbClr val="000000"/>
              </a:buClr>
              <a:buSzPts val="1800"/>
              <a:buFont typeface="Ruluko"/>
              <a:buChar char="-"/>
            </a:pPr>
            <a:r>
              <a:rPr b="0" i="0" lang="en-GB" sz="1600" u="none" cap="none" strike="noStrike">
                <a:solidFill>
                  <a:srgbClr val="000000"/>
                </a:solidFill>
                <a:latin typeface="Ruluko"/>
                <a:ea typeface="Ruluko"/>
                <a:cs typeface="Ruluko"/>
                <a:sym typeface="Ruluko"/>
              </a:rPr>
              <a:t>Cultural Capital</a:t>
            </a:r>
            <a:endParaRPr b="1" i="0" sz="16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Ruluko"/>
              <a:ea typeface="Ruluko"/>
              <a:cs typeface="Ruluko"/>
              <a:sym typeface="Ruluko"/>
            </a:endParaRPr>
          </a:p>
        </p:txBody>
      </p:sp>
      <p:pic>
        <p:nvPicPr>
          <p:cNvPr id="499" name="Google Shape;499;g282080d8ece_0_17"/>
          <p:cNvPicPr preferRelativeResize="0"/>
          <p:nvPr/>
        </p:nvPicPr>
        <p:blipFill rotWithShape="1">
          <a:blip r:embed="rId4">
            <a:alphaModFix/>
          </a:blip>
          <a:srcRect b="0" l="0" r="0" t="0"/>
          <a:stretch/>
        </p:blipFill>
        <p:spPr>
          <a:xfrm>
            <a:off x="6047351" y="257873"/>
            <a:ext cx="1734349" cy="722025"/>
          </a:xfrm>
          <a:prstGeom prst="rect">
            <a:avLst/>
          </a:prstGeom>
          <a:noFill/>
          <a:ln>
            <a:noFill/>
          </a:ln>
        </p:spPr>
      </p:pic>
      <p:pic>
        <p:nvPicPr>
          <p:cNvPr id="500" name="Google Shape;500;g282080d8ece_0_17"/>
          <p:cNvPicPr preferRelativeResize="0"/>
          <p:nvPr/>
        </p:nvPicPr>
        <p:blipFill rotWithShape="1">
          <a:blip r:embed="rId5">
            <a:alphaModFix/>
          </a:blip>
          <a:srcRect b="0" l="0" r="0" t="0"/>
          <a:stretch/>
        </p:blipFill>
        <p:spPr>
          <a:xfrm>
            <a:off x="3911776" y="928475"/>
            <a:ext cx="1206125" cy="10901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g282080d9322_0_112"/>
          <p:cNvSpPr txBox="1"/>
          <p:nvPr/>
        </p:nvSpPr>
        <p:spPr>
          <a:xfrm>
            <a:off x="1655424" y="281675"/>
            <a:ext cx="4447500" cy="654600"/>
          </a:xfrm>
          <a:prstGeom prst="rect">
            <a:avLst/>
          </a:prstGeom>
          <a:noFill/>
          <a:ln>
            <a:noFill/>
          </a:ln>
        </p:spPr>
        <p:txBody>
          <a:bodyPr anchorCtr="0" anchor="ctr" bIns="80225" lIns="80225" spcFirstLastPara="1" rIns="80225" wrap="square" tIns="80225">
            <a:noAutofit/>
          </a:bodyPr>
          <a:lstStyle/>
          <a:p>
            <a:pPr indent="0" lvl="0" marL="0" marR="0" rtl="0" algn="ctr">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Year Reception; Spring 1</a:t>
            </a:r>
            <a:endParaRPr b="1" i="0" sz="1900" u="none" cap="none" strike="noStrike">
              <a:solidFill>
                <a:srgbClr val="000000"/>
              </a:solidFill>
              <a:latin typeface="Ruluko"/>
              <a:ea typeface="Ruluko"/>
              <a:cs typeface="Ruluko"/>
              <a:sym typeface="Ruluko"/>
            </a:endParaRPr>
          </a:p>
          <a:p>
            <a:pPr indent="0" lvl="0" marL="0" marR="0" rtl="0" algn="ctr">
              <a:lnSpc>
                <a:spcPct val="100000"/>
              </a:lnSpc>
              <a:spcBef>
                <a:spcPts val="0"/>
              </a:spcBef>
              <a:spcAft>
                <a:spcPts val="0"/>
              </a:spcAft>
              <a:buClr>
                <a:srgbClr val="000000"/>
              </a:buClr>
              <a:buSzPts val="1900"/>
              <a:buFont typeface="Arial"/>
              <a:buNone/>
            </a:pPr>
            <a:r>
              <a:rPr b="1" i="0" lang="en-GB" sz="1300" u="none" cap="none" strike="noStrike">
                <a:solidFill>
                  <a:srgbClr val="000000"/>
                </a:solidFill>
                <a:latin typeface="Arial"/>
                <a:ea typeface="Arial"/>
                <a:cs typeface="Arial"/>
                <a:sym typeface="Arial"/>
              </a:rPr>
              <a:t>Boats</a:t>
            </a:r>
            <a:endParaRPr b="1" i="0" sz="1200" u="none" cap="none" strike="noStrike">
              <a:solidFill>
                <a:srgbClr val="000000"/>
              </a:solidFill>
              <a:latin typeface="Ruluko"/>
              <a:ea typeface="Ruluko"/>
              <a:cs typeface="Ruluko"/>
              <a:sym typeface="Ruluko"/>
            </a:endParaRPr>
          </a:p>
        </p:txBody>
      </p:sp>
      <p:sp>
        <p:nvSpPr>
          <p:cNvPr id="506" name="Google Shape;506;g282080d9322_0_112"/>
          <p:cNvSpPr/>
          <p:nvPr/>
        </p:nvSpPr>
        <p:spPr>
          <a:xfrm>
            <a:off x="179512" y="1006368"/>
            <a:ext cx="3491700" cy="26265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Skills</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Pupils can / will: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000"/>
              <a:buFont typeface="Arial"/>
              <a:buNone/>
            </a:pPr>
            <a:r>
              <a:rPr b="0" i="0" lang="en-GB" sz="1400" u="none" cap="none" strike="noStrike">
                <a:solidFill>
                  <a:srgbClr val="000000"/>
                </a:solidFill>
                <a:latin typeface="Ruluko"/>
                <a:ea typeface="Ruluko"/>
                <a:cs typeface="Ruluko"/>
                <a:sym typeface="Ruluko"/>
              </a:rPr>
              <a:t>Test whether materials are waterproof. </a:t>
            </a:r>
            <a:endParaRPr b="0" i="0" sz="14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chemeClr val="dk1"/>
              </a:buClr>
              <a:buSzPts val="1000"/>
              <a:buFont typeface="Arial"/>
              <a:buNone/>
            </a:pPr>
            <a:r>
              <a:rPr b="0" i="0" lang="en-GB" sz="1400" u="none" cap="none" strike="noStrike">
                <a:solidFill>
                  <a:srgbClr val="000000"/>
                </a:solidFill>
                <a:latin typeface="Ruluko"/>
                <a:ea typeface="Ruluko"/>
                <a:cs typeface="Ruluko"/>
                <a:sym typeface="Ruluko"/>
              </a:rPr>
              <a:t>Test and make predictions for which materials float or sink.</a:t>
            </a:r>
            <a:endParaRPr b="0" i="0" sz="14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chemeClr val="dk1"/>
              </a:buClr>
              <a:buSzPts val="1000"/>
              <a:buFont typeface="Arial"/>
              <a:buNone/>
            </a:pPr>
            <a:r>
              <a:rPr b="0" i="0" lang="en-GB" sz="1400" u="none" cap="none" strike="noStrike">
                <a:solidFill>
                  <a:srgbClr val="000000"/>
                </a:solidFill>
                <a:latin typeface="Ruluko"/>
                <a:ea typeface="Ruluko"/>
                <a:cs typeface="Ruluko"/>
                <a:sym typeface="Ruluko"/>
              </a:rPr>
              <a:t>Compare the uses of boats.</a:t>
            </a:r>
            <a:endParaRPr b="0" i="0" sz="14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chemeClr val="dk1"/>
              </a:buClr>
              <a:buSzPts val="1000"/>
              <a:buFont typeface="Arial"/>
              <a:buNone/>
            </a:pPr>
            <a:r>
              <a:rPr b="0" i="0" lang="en-GB" sz="1400" u="none" cap="none" strike="noStrike">
                <a:solidFill>
                  <a:srgbClr val="000000"/>
                </a:solidFill>
                <a:latin typeface="Ruluko"/>
                <a:ea typeface="Ruluko"/>
                <a:cs typeface="Ruluko"/>
                <a:sym typeface="Ruluko"/>
              </a:rPr>
              <a:t>Investigate and describe the shape and structure of boats.</a:t>
            </a:r>
            <a:endParaRPr b="0" i="0" sz="14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chemeClr val="dk1"/>
              </a:buClr>
              <a:buSzPts val="1000"/>
              <a:buFont typeface="Arial"/>
              <a:buNone/>
            </a:pPr>
            <a:r>
              <a:rPr b="0" i="0" lang="en-GB" sz="1400" u="none" cap="none" strike="noStrike">
                <a:solidFill>
                  <a:srgbClr val="000000"/>
                </a:solidFill>
                <a:latin typeface="Ruluko"/>
                <a:ea typeface="Ruluko"/>
                <a:cs typeface="Ruluko"/>
                <a:sym typeface="Ruluko"/>
              </a:rPr>
              <a:t>Design a boat.</a:t>
            </a:r>
            <a:endParaRPr b="0" i="0" sz="14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chemeClr val="dk1"/>
              </a:buClr>
              <a:buSzPts val="1000"/>
              <a:buFont typeface="Arial"/>
              <a:buNone/>
            </a:pPr>
            <a:r>
              <a:rPr b="0" i="0" lang="en-GB" sz="1400" u="none" cap="none" strike="noStrike">
                <a:solidFill>
                  <a:srgbClr val="000000"/>
                </a:solidFill>
                <a:latin typeface="Ruluko"/>
                <a:ea typeface="Ruluko"/>
                <a:cs typeface="Ruluko"/>
                <a:sym typeface="Ruluko"/>
              </a:rPr>
              <a:t>Create a boat.</a:t>
            </a:r>
            <a:endParaRPr b="0" i="0" sz="14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538CD5"/>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97480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974806"/>
                </a:solidFill>
                <a:latin typeface="Calibri"/>
                <a:ea typeface="Calibri"/>
                <a:cs typeface="Calibri"/>
                <a:sym typeface="Calibri"/>
              </a:rPr>
              <a:t>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507" name="Google Shape;507;g282080d9322_0_112"/>
          <p:cNvSpPr/>
          <p:nvPr/>
        </p:nvSpPr>
        <p:spPr>
          <a:xfrm>
            <a:off x="3803300" y="1063650"/>
            <a:ext cx="5205300" cy="2725500"/>
          </a:xfrm>
          <a:prstGeom prst="rect">
            <a:avLst/>
          </a:prstGeom>
          <a:no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Vocabulary</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508" name="Google Shape;508;g282080d9322_0_112"/>
          <p:cNvSpPr/>
          <p:nvPr/>
        </p:nvSpPr>
        <p:spPr>
          <a:xfrm>
            <a:off x="3803300" y="3943925"/>
            <a:ext cx="1581600" cy="27255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Ruluko"/>
                <a:ea typeface="Ruluko"/>
                <a:cs typeface="Ruluko"/>
                <a:sym typeface="Ruluko"/>
              </a:rPr>
              <a:t>Designers / Architects</a:t>
            </a:r>
            <a:r>
              <a:rPr b="0" i="0" lang="en-GB" sz="1200" u="none" cap="none" strike="noStrike">
                <a:solidFill>
                  <a:schemeClr val="dk1"/>
                </a:solidFill>
                <a:latin typeface="Calibri"/>
                <a:ea typeface="Calibri"/>
                <a:cs typeface="Calibri"/>
                <a:sym typeface="Calibri"/>
              </a:rPr>
              <a:t>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Jon Bannenberg.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John Beavor-Webb.</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Thomas Harrison Butler.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400" u="none" cap="none" strike="noStrike">
                <a:solidFill>
                  <a:srgbClr val="000000"/>
                </a:solidFill>
                <a:latin typeface="Arial"/>
                <a:ea typeface="Arial"/>
                <a:cs typeface="Arial"/>
                <a:sym typeface="Arial"/>
              </a:rPr>
              <a:t>  </a:t>
            </a:r>
            <a:endParaRPr b="1"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509" name="Google Shape;509;g282080d9322_0_112"/>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510" name="Google Shape;510;g282080d9322_0_112"/>
          <p:cNvSpPr/>
          <p:nvPr/>
        </p:nvSpPr>
        <p:spPr>
          <a:xfrm>
            <a:off x="179512" y="3789041"/>
            <a:ext cx="3491700" cy="28803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Knowledge</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Ruluko"/>
                <a:ea typeface="Ruluko"/>
                <a:cs typeface="Ruluko"/>
                <a:sym typeface="Ruluko"/>
              </a:rPr>
              <a:t>Pupils will know/ can explain: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300" u="none" cap="none" strike="noStrike">
                <a:solidFill>
                  <a:srgbClr val="000000"/>
                </a:solidFill>
                <a:latin typeface="Ruluko"/>
                <a:ea typeface="Ruluko"/>
                <a:cs typeface="Ruluko"/>
                <a:sym typeface="Ruluko"/>
              </a:rPr>
              <a:t>What waterproof means </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300" u="none" cap="none" strike="noStrike">
                <a:solidFill>
                  <a:srgbClr val="000000"/>
                </a:solidFill>
                <a:latin typeface="Ruluko"/>
                <a:ea typeface="Ruluko"/>
                <a:cs typeface="Ruluko"/>
                <a:sym typeface="Ruluko"/>
              </a:rPr>
              <a:t>Which objects are waterproof.</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300" u="none" cap="none" strike="noStrike">
                <a:solidFill>
                  <a:srgbClr val="000000"/>
                </a:solidFill>
                <a:latin typeface="Ruluko"/>
                <a:ea typeface="Ruluko"/>
                <a:cs typeface="Ruluko"/>
                <a:sym typeface="Ruluko"/>
              </a:rPr>
              <a:t>Which materials will float or sink in water.</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300" u="none" cap="none" strike="noStrike">
                <a:solidFill>
                  <a:srgbClr val="000000"/>
                </a:solidFill>
                <a:latin typeface="Ruluko"/>
                <a:ea typeface="Ruluko"/>
                <a:cs typeface="Ruluko"/>
                <a:sym typeface="Ruluko"/>
              </a:rPr>
              <a:t>How boats are used in daily life. </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300" u="none" cap="none" strike="noStrike">
                <a:solidFill>
                  <a:srgbClr val="000000"/>
                </a:solidFill>
                <a:latin typeface="Ruluko"/>
                <a:ea typeface="Ruluko"/>
                <a:cs typeface="Ruluko"/>
                <a:sym typeface="Ruluko"/>
              </a:rPr>
              <a:t>How the shape and structure of boats affects the way they move.</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300" u="none" cap="none" strike="noStrike">
                <a:solidFill>
                  <a:srgbClr val="000000"/>
                </a:solidFill>
                <a:latin typeface="Ruluko"/>
                <a:ea typeface="Ruluko"/>
                <a:cs typeface="Ruluko"/>
                <a:sym typeface="Ruluko"/>
              </a:rPr>
              <a:t>The features on their boat design.</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300" u="none" cap="none" strike="noStrike">
                <a:solidFill>
                  <a:srgbClr val="000000"/>
                </a:solidFill>
                <a:latin typeface="Ruluko"/>
                <a:ea typeface="Ruluko"/>
                <a:cs typeface="Ruluko"/>
                <a:sym typeface="Ruluko"/>
              </a:rPr>
              <a:t>How their design for a boat will be waterproof, float and move easily in the water. </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300" u="none" cap="none" strike="noStrike">
                <a:solidFill>
                  <a:srgbClr val="000000"/>
                </a:solidFill>
                <a:latin typeface="Ruluko"/>
                <a:ea typeface="Ruluko"/>
                <a:cs typeface="Ruluko"/>
                <a:sym typeface="Ruluko"/>
              </a:rPr>
              <a:t>What was successful with the design. What could be changed to improve the boat design.  </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538CD5"/>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highlight>
                <a:srgbClr val="B7B7B7"/>
              </a:highlight>
              <a:latin typeface="Ruluko"/>
              <a:ea typeface="Ruluko"/>
              <a:cs typeface="Ruluko"/>
              <a:sym typeface="Ruluko"/>
            </a:endParaRPr>
          </a:p>
        </p:txBody>
      </p:sp>
      <p:pic>
        <p:nvPicPr>
          <p:cNvPr id="511" name="Google Shape;511;g282080d9322_0_112"/>
          <p:cNvPicPr preferRelativeResize="0"/>
          <p:nvPr/>
        </p:nvPicPr>
        <p:blipFill rotWithShape="1">
          <a:blip r:embed="rId4">
            <a:alphaModFix/>
          </a:blip>
          <a:srcRect b="0" l="0" r="0" t="0"/>
          <a:stretch/>
        </p:blipFill>
        <p:spPr>
          <a:xfrm>
            <a:off x="6516216" y="188640"/>
            <a:ext cx="1296144" cy="840663"/>
          </a:xfrm>
          <a:prstGeom prst="rect">
            <a:avLst/>
          </a:prstGeom>
          <a:noFill/>
          <a:ln>
            <a:noFill/>
          </a:ln>
        </p:spPr>
      </p:pic>
      <p:sp>
        <p:nvSpPr>
          <p:cNvPr id="512" name="Google Shape;512;g282080d9322_0_112"/>
          <p:cNvSpPr/>
          <p:nvPr/>
        </p:nvSpPr>
        <p:spPr>
          <a:xfrm>
            <a:off x="5517000" y="3872900"/>
            <a:ext cx="3491700" cy="27966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Questions</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100" u="none" cap="none" strike="noStrike">
                <a:solidFill>
                  <a:srgbClr val="000000"/>
                </a:solidFill>
                <a:latin typeface="Ruluko"/>
                <a:ea typeface="Ruluko"/>
                <a:cs typeface="Ruluko"/>
                <a:sym typeface="Ruluko"/>
              </a:rPr>
              <a:t>Why might it be helpful to have waterproof material?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100" u="none" cap="none" strike="noStrike">
                <a:solidFill>
                  <a:srgbClr val="000000"/>
                </a:solidFill>
                <a:latin typeface="Ruluko"/>
                <a:ea typeface="Ruluko"/>
                <a:cs typeface="Ruluko"/>
                <a:sym typeface="Ruluko"/>
              </a:rPr>
              <a:t>How can they tell if a material is waterproof or not? Does the water leak through? Is the underside of the material wet or dry? Is the water absorbed?</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100" u="none" cap="none" strike="noStrike">
                <a:solidFill>
                  <a:srgbClr val="000000"/>
                </a:solidFill>
                <a:latin typeface="Ruluko"/>
                <a:ea typeface="Ruluko"/>
                <a:cs typeface="Ruluko"/>
                <a:sym typeface="Ruluko"/>
              </a:rPr>
              <a:t>If an object floats, what will we see? If it sinks, what will we see?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I wonder what would happen if we took the lid off the bottle? Would it still float? Would a ball of tin foil float as well as a flat piece?What might happen if we make the plasticine into a boat shape?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What do you think the Queen Mary 2 is for? What can boats carry on them?what is cargo? What are passengers?</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Name some of the parts on your boat models.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Which shape boat moved best across the water? How did you join the parts of your boat together?</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000" u="none" cap="none" strike="noStrike">
                <a:solidFill>
                  <a:srgbClr val="000000"/>
                </a:solidFill>
                <a:latin typeface="Ruluko"/>
                <a:ea typeface="Ruluko"/>
                <a:cs typeface="Ruluko"/>
                <a:sym typeface="Ruluko"/>
              </a:rPr>
              <a:t>.</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000" u="none" cap="none" strike="noStrike">
                <a:solidFill>
                  <a:srgbClr val="000000"/>
                </a:solidFill>
                <a:latin typeface="Ruluko"/>
                <a:ea typeface="Ruluko"/>
                <a:cs typeface="Ruluko"/>
                <a:sym typeface="Ruluko"/>
              </a:rPr>
              <a:t> </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br>
              <a:rPr b="0" i="0" lang="en-GB" sz="1200" u="none" cap="none" strike="noStrike">
                <a:solidFill>
                  <a:schemeClr val="dk1"/>
                </a:solidFill>
                <a:latin typeface="Calibri"/>
                <a:ea typeface="Calibri"/>
                <a:cs typeface="Calibri"/>
                <a:sym typeface="Calibri"/>
              </a:rPr>
            </a:br>
            <a:endParaRPr b="1" i="0" sz="1200" u="none" cap="none" strike="noStrike">
              <a:solidFill>
                <a:srgbClr val="000000"/>
              </a:solidFill>
              <a:latin typeface="Ruluko"/>
              <a:ea typeface="Ruluko"/>
              <a:cs typeface="Ruluko"/>
              <a:sym typeface="Ruluko"/>
            </a:endParaRPr>
          </a:p>
        </p:txBody>
      </p:sp>
      <p:pic>
        <p:nvPicPr>
          <p:cNvPr id="513" name="Google Shape;513;g282080d9322_0_112"/>
          <p:cNvPicPr preferRelativeResize="0"/>
          <p:nvPr/>
        </p:nvPicPr>
        <p:blipFill rotWithShape="1">
          <a:blip r:embed="rId5">
            <a:alphaModFix/>
          </a:blip>
          <a:srcRect b="0" l="0" r="0" t="0"/>
          <a:stretch/>
        </p:blipFill>
        <p:spPr>
          <a:xfrm>
            <a:off x="6047351" y="257873"/>
            <a:ext cx="1734349" cy="722025"/>
          </a:xfrm>
          <a:prstGeom prst="rect">
            <a:avLst/>
          </a:prstGeom>
          <a:noFill/>
          <a:ln>
            <a:noFill/>
          </a:ln>
        </p:spPr>
      </p:pic>
      <p:pic>
        <p:nvPicPr>
          <p:cNvPr id="514" name="Google Shape;514;g282080d9322_0_112"/>
          <p:cNvPicPr preferRelativeResize="0"/>
          <p:nvPr/>
        </p:nvPicPr>
        <p:blipFill rotWithShape="1">
          <a:blip r:embed="rId6">
            <a:alphaModFix/>
          </a:blip>
          <a:srcRect b="0" l="0" r="0" t="0"/>
          <a:stretch/>
        </p:blipFill>
        <p:spPr>
          <a:xfrm>
            <a:off x="179503" y="89275"/>
            <a:ext cx="930088" cy="840650"/>
          </a:xfrm>
          <a:prstGeom prst="rect">
            <a:avLst/>
          </a:prstGeom>
          <a:noFill/>
          <a:ln>
            <a:noFill/>
          </a:ln>
        </p:spPr>
      </p:pic>
      <p:pic>
        <p:nvPicPr>
          <p:cNvPr id="515" name="Google Shape;515;g282080d9322_0_112"/>
          <p:cNvPicPr preferRelativeResize="0"/>
          <p:nvPr/>
        </p:nvPicPr>
        <p:blipFill rotWithShape="1">
          <a:blip r:embed="rId7">
            <a:alphaModFix/>
          </a:blip>
          <a:srcRect b="0" l="0" r="0" t="0"/>
          <a:stretch/>
        </p:blipFill>
        <p:spPr>
          <a:xfrm>
            <a:off x="3952650" y="1438275"/>
            <a:ext cx="4589400" cy="21946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g248d9d2fd69_0_24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900"/>
              <a:buFont typeface="Arial"/>
              <a:buNone/>
            </a:pPr>
            <a:r>
              <a:rPr b="1" lang="en-GB" sz="3200">
                <a:latin typeface="Ruluko"/>
                <a:ea typeface="Ruluko"/>
                <a:cs typeface="Ruluko"/>
                <a:sym typeface="Ruluko"/>
              </a:rPr>
              <a:t>Year Reception; Spring 1</a:t>
            </a:r>
            <a:endParaRPr b="1" sz="3200">
              <a:latin typeface="Ruluko"/>
              <a:ea typeface="Ruluko"/>
              <a:cs typeface="Ruluko"/>
              <a:sym typeface="Ruluko"/>
            </a:endParaRPr>
          </a:p>
          <a:p>
            <a:pPr indent="0" lvl="0" marL="0" rtl="0" algn="ctr">
              <a:lnSpc>
                <a:spcPct val="100000"/>
              </a:lnSpc>
              <a:spcBef>
                <a:spcPts val="0"/>
              </a:spcBef>
              <a:spcAft>
                <a:spcPts val="0"/>
              </a:spcAft>
              <a:buClr>
                <a:schemeClr val="dk1"/>
              </a:buClr>
              <a:buSzPts val="1900"/>
              <a:buFont typeface="Arial"/>
              <a:buNone/>
            </a:pPr>
            <a:r>
              <a:rPr b="1" lang="en-GB" sz="3200">
                <a:latin typeface="Arial"/>
                <a:ea typeface="Arial"/>
                <a:cs typeface="Arial"/>
                <a:sym typeface="Arial"/>
              </a:rPr>
              <a:t>Boats</a:t>
            </a:r>
            <a:endParaRPr b="1" sz="3200">
              <a:latin typeface="Ruluko"/>
              <a:ea typeface="Ruluko"/>
              <a:cs typeface="Ruluko"/>
              <a:sym typeface="Ruluko"/>
            </a:endParaRPr>
          </a:p>
        </p:txBody>
      </p:sp>
      <p:sp>
        <p:nvSpPr>
          <p:cNvPr id="521" name="Google Shape;521;g248d9d2fd69_0_246"/>
          <p:cNvSpPr/>
          <p:nvPr/>
        </p:nvSpPr>
        <p:spPr>
          <a:xfrm>
            <a:off x="457201" y="1417650"/>
            <a:ext cx="5246100" cy="4247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GB" sz="2100" u="sng" cap="none" strike="noStrike">
                <a:solidFill>
                  <a:schemeClr val="dk1"/>
                </a:solidFill>
                <a:latin typeface="Calibri"/>
                <a:ea typeface="Calibri"/>
                <a:cs typeface="Calibri"/>
                <a:sym typeface="Calibri"/>
              </a:rPr>
              <a:t>Unit outcomes</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2100" u="sng" cap="none" strike="noStrike">
                <a:solidFill>
                  <a:schemeClr val="dk1"/>
                </a:solidFill>
                <a:latin typeface="Calibri"/>
                <a:ea typeface="Calibri"/>
                <a:cs typeface="Calibri"/>
                <a:sym typeface="Calibri"/>
              </a:rPr>
              <a:t>Pupils who are secure will be able to:</a:t>
            </a:r>
            <a:endParaRPr b="1" i="0" sz="2100" u="sng"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1" i="0" sz="2100" u="sng"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GB" sz="1650" u="none" cap="none" strike="noStrike">
                <a:solidFill>
                  <a:schemeClr val="dk1"/>
                </a:solidFill>
                <a:highlight>
                  <a:srgbClr val="FFFFFF"/>
                </a:highlight>
                <a:latin typeface="Arial"/>
                <a:ea typeface="Arial"/>
                <a:cs typeface="Arial"/>
                <a:sym typeface="Arial"/>
              </a:rPr>
              <a:t>Describe what is meant by ‘waterproof’, ‘floating’ and ‘sinking’</a:t>
            </a:r>
            <a:endParaRPr b="0" i="0" sz="1650" u="none" cap="none" strike="noStrike">
              <a:solidFill>
                <a:schemeClr val="dk1"/>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650" u="none" cap="none" strike="noStrike">
                <a:solidFill>
                  <a:schemeClr val="dk1"/>
                </a:solidFill>
                <a:highlight>
                  <a:srgbClr val="FFFFFF"/>
                </a:highlight>
                <a:latin typeface="Arial"/>
                <a:ea typeface="Arial"/>
                <a:cs typeface="Arial"/>
                <a:sym typeface="Arial"/>
              </a:rPr>
              <a:t>Experiment and make predictions with various materials and carry out a series of tests</a:t>
            </a:r>
            <a:endParaRPr b="0" i="0" sz="1650" u="none" cap="none" strike="noStrike">
              <a:solidFill>
                <a:schemeClr val="dk1"/>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650" u="none" cap="none" strike="noStrike">
                <a:solidFill>
                  <a:schemeClr val="dk1"/>
                </a:solidFill>
                <a:highlight>
                  <a:srgbClr val="FFFFFF"/>
                </a:highlight>
                <a:latin typeface="Arial"/>
                <a:ea typeface="Arial"/>
                <a:cs typeface="Arial"/>
                <a:sym typeface="Arial"/>
              </a:rPr>
              <a:t>Describe the different features of boats and ships.</a:t>
            </a:r>
            <a:endParaRPr b="0" i="0" sz="1650" u="none" cap="none" strike="noStrike">
              <a:solidFill>
                <a:schemeClr val="dk1"/>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650" u="none" cap="none" strike="noStrike">
                <a:solidFill>
                  <a:schemeClr val="dk1"/>
                </a:solidFill>
                <a:highlight>
                  <a:srgbClr val="FFFFFF"/>
                </a:highlight>
                <a:latin typeface="Arial"/>
                <a:ea typeface="Arial"/>
                <a:cs typeface="Arial"/>
                <a:sym typeface="Arial"/>
              </a:rPr>
              <a:t>Investigating their shape and structures to build a boat.</a:t>
            </a:r>
            <a:endParaRPr b="1" i="0" sz="2100" u="sng" cap="none" strike="noStrike">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chemeClr val="dk1"/>
              </a:buClr>
              <a:buSzPts val="2050"/>
              <a:buFont typeface="Calibri"/>
              <a:buNone/>
            </a:pPr>
            <a:r>
              <a:t/>
            </a:r>
            <a:endParaRPr b="0" i="0" sz="2050" u="none" cap="none" strike="noStrike">
              <a:solidFill>
                <a:schemeClr val="dk1"/>
              </a:solidFill>
              <a:highlight>
                <a:srgbClr val="FFFFFF"/>
              </a:highlight>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1650"/>
              <a:buFont typeface="Arial"/>
              <a:buNone/>
            </a:pPr>
            <a:r>
              <a:t/>
            </a:r>
            <a:endParaRPr b="0" i="0" sz="1650" u="none" cap="none" strike="noStrike">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700" u="none" cap="none" strike="noStrike">
              <a:solidFill>
                <a:schemeClr val="dk1"/>
              </a:solidFill>
              <a:latin typeface="Arial"/>
              <a:ea typeface="Arial"/>
              <a:cs typeface="Arial"/>
              <a:sym typeface="Arial"/>
            </a:endParaRPr>
          </a:p>
        </p:txBody>
      </p:sp>
      <p:pic>
        <p:nvPicPr>
          <p:cNvPr id="522" name="Google Shape;522;g248d9d2fd69_0_246"/>
          <p:cNvPicPr preferRelativeResize="0"/>
          <p:nvPr/>
        </p:nvPicPr>
        <p:blipFill rotWithShape="1">
          <a:blip r:embed="rId3">
            <a:alphaModFix/>
          </a:blip>
          <a:srcRect b="0" l="0" r="0" t="0"/>
          <a:stretch/>
        </p:blipFill>
        <p:spPr>
          <a:xfrm>
            <a:off x="6108625" y="950063"/>
            <a:ext cx="2000250" cy="57626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g282080d9322_0_126"/>
          <p:cNvSpPr txBox="1"/>
          <p:nvPr/>
        </p:nvSpPr>
        <p:spPr>
          <a:xfrm>
            <a:off x="1655424" y="281675"/>
            <a:ext cx="4447500" cy="654600"/>
          </a:xfrm>
          <a:prstGeom prst="rect">
            <a:avLst/>
          </a:prstGeom>
          <a:noFill/>
          <a:ln>
            <a:noFill/>
          </a:ln>
        </p:spPr>
        <p:txBody>
          <a:bodyPr anchorCtr="0" anchor="ctr" bIns="80225" lIns="80225" spcFirstLastPara="1" rIns="80225" wrap="square" tIns="80225">
            <a:noAutofit/>
          </a:bodyPr>
          <a:lstStyle/>
          <a:p>
            <a:pPr indent="0" lvl="0" marL="0" marR="0" rtl="0" algn="ctr">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Year Reception; Summer 1</a:t>
            </a:r>
            <a:endParaRPr b="1" i="0" sz="1900" u="none" cap="none" strike="noStrike">
              <a:solidFill>
                <a:srgbClr val="000000"/>
              </a:solidFill>
              <a:latin typeface="Ruluko"/>
              <a:ea typeface="Ruluko"/>
              <a:cs typeface="Ruluko"/>
              <a:sym typeface="Ruluko"/>
            </a:endParaRPr>
          </a:p>
          <a:p>
            <a:pPr indent="0" lvl="0" marL="0" marR="0" rtl="0" algn="ctr">
              <a:lnSpc>
                <a:spcPct val="100000"/>
              </a:lnSpc>
              <a:spcBef>
                <a:spcPts val="0"/>
              </a:spcBef>
              <a:spcAft>
                <a:spcPts val="0"/>
              </a:spcAft>
              <a:buClr>
                <a:srgbClr val="000000"/>
              </a:buClr>
              <a:buSzPts val="1900"/>
              <a:buFont typeface="Arial"/>
              <a:buNone/>
            </a:pPr>
            <a:r>
              <a:rPr b="1" i="0" lang="en-GB" sz="1300" u="none" cap="none" strike="noStrike">
                <a:solidFill>
                  <a:srgbClr val="000000"/>
                </a:solidFill>
                <a:latin typeface="Arial"/>
                <a:ea typeface="Arial"/>
                <a:cs typeface="Arial"/>
                <a:sym typeface="Arial"/>
              </a:rPr>
              <a:t>Junk Modelling</a:t>
            </a:r>
            <a:endParaRPr b="1" i="0" sz="1200" u="none" cap="none" strike="noStrike">
              <a:solidFill>
                <a:srgbClr val="000000"/>
              </a:solidFill>
              <a:latin typeface="Ruluko"/>
              <a:ea typeface="Ruluko"/>
              <a:cs typeface="Ruluko"/>
              <a:sym typeface="Ruluko"/>
            </a:endParaRPr>
          </a:p>
        </p:txBody>
      </p:sp>
      <p:sp>
        <p:nvSpPr>
          <p:cNvPr id="528" name="Google Shape;528;g282080d9322_0_126"/>
          <p:cNvSpPr/>
          <p:nvPr/>
        </p:nvSpPr>
        <p:spPr>
          <a:xfrm>
            <a:off x="179512" y="1082568"/>
            <a:ext cx="3491700" cy="26265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Skills</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Pupils can / will:</a:t>
            </a:r>
            <a:endParaRPr b="1"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200" u="none" cap="none" strike="noStrike">
                <a:solidFill>
                  <a:srgbClr val="000000"/>
                </a:solidFill>
                <a:latin typeface="Ruluko"/>
                <a:ea typeface="Ruluko"/>
                <a:cs typeface="Ruluko"/>
                <a:sym typeface="Ruluko"/>
              </a:rPr>
              <a:t>Explore and investigate the tools and materials in the junk modelling area.</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200" u="none" cap="none" strike="noStrike">
                <a:solidFill>
                  <a:srgbClr val="000000"/>
                </a:solidFill>
                <a:latin typeface="Ruluko"/>
                <a:ea typeface="Ruluko"/>
                <a:cs typeface="Ruluko"/>
                <a:sym typeface="Ruluko"/>
              </a:rPr>
              <a:t>Develop small motor skills so that they can use a range of tools competently, safely and confidently.</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Develop scissor skills.</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Investigate cutting different materials.</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Plan and select the correct resources needed to make a model.</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Verbally plan and create a junk model.</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Explore different ways to temporarily join materials together.</a:t>
            </a:r>
            <a:endParaRPr b="0" i="0" sz="1000" u="none" cap="none" strike="noStrike">
              <a:solidFill>
                <a:srgbClr val="222222"/>
              </a:solidFill>
              <a:highlight>
                <a:srgbClr val="FFFFFF"/>
              </a:highlight>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t/>
            </a:r>
            <a:endParaRPr b="0" i="0" sz="1350" u="none" cap="none" strike="noStrike">
              <a:solidFill>
                <a:srgbClr val="222222"/>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538CD5"/>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538CD5"/>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97480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974806"/>
                </a:solidFill>
                <a:latin typeface="Calibri"/>
                <a:ea typeface="Calibri"/>
                <a:cs typeface="Calibri"/>
                <a:sym typeface="Calibri"/>
              </a:rPr>
              <a:t>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529" name="Google Shape;529;g282080d9322_0_126"/>
          <p:cNvSpPr/>
          <p:nvPr/>
        </p:nvSpPr>
        <p:spPr>
          <a:xfrm>
            <a:off x="3803300" y="1063650"/>
            <a:ext cx="5200800" cy="2626500"/>
          </a:xfrm>
          <a:prstGeom prst="rect">
            <a:avLst/>
          </a:prstGeom>
          <a:no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Vocabulary</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530" name="Google Shape;530;g282080d9322_0_126"/>
          <p:cNvSpPr/>
          <p:nvPr/>
        </p:nvSpPr>
        <p:spPr>
          <a:xfrm>
            <a:off x="3803300" y="3817525"/>
            <a:ext cx="1530600" cy="29643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Ruluko"/>
                <a:ea typeface="Ruluko"/>
                <a:cs typeface="Ruluko"/>
                <a:sym typeface="Ruluko"/>
              </a:rPr>
              <a:t>Designers / Architects</a:t>
            </a:r>
            <a:endParaRPr b="1" i="0" sz="12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Joan Miro </a:t>
            </a:r>
            <a:endParaRPr b="1"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531" name="Google Shape;531;g282080d9322_0_126"/>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532" name="Google Shape;532;g282080d9322_0_126"/>
          <p:cNvSpPr/>
          <p:nvPr/>
        </p:nvSpPr>
        <p:spPr>
          <a:xfrm>
            <a:off x="179500" y="3789050"/>
            <a:ext cx="3491700" cy="29928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Knowledge</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Ruluko"/>
                <a:ea typeface="Ruluko"/>
                <a:cs typeface="Ruluko"/>
                <a:sym typeface="Ruluko"/>
              </a:rPr>
              <a:t>Pupils will know/ can explain:</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200" u="none" cap="none" strike="noStrike">
                <a:solidFill>
                  <a:srgbClr val="000000"/>
                </a:solidFill>
                <a:latin typeface="Ruluko"/>
                <a:ea typeface="Ruluko"/>
                <a:cs typeface="Ruluko"/>
                <a:sym typeface="Ruluko"/>
              </a:rPr>
              <a:t>Which tools they will use to achieve a desired effect with a material.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200" u="none" cap="none" strike="noStrike">
                <a:solidFill>
                  <a:srgbClr val="000000"/>
                </a:solidFill>
                <a:latin typeface="Ruluko"/>
                <a:ea typeface="Ruluko"/>
                <a:cs typeface="Ruluko"/>
                <a:sym typeface="Ruluko"/>
              </a:rPr>
              <a:t>How to use scissors safely.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200" u="none" cap="none" strike="noStrike">
                <a:solidFill>
                  <a:srgbClr val="000000"/>
                </a:solidFill>
                <a:latin typeface="Ruluko"/>
                <a:ea typeface="Ruluko"/>
                <a:cs typeface="Ruluko"/>
                <a:sym typeface="Ruluko"/>
              </a:rPr>
              <a:t>Which materials are easier  / more difficult to cut with scissors.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200" u="none" cap="none" strike="noStrike">
                <a:solidFill>
                  <a:srgbClr val="000000"/>
                </a:solidFill>
                <a:latin typeface="Ruluko"/>
                <a:ea typeface="Ruluko"/>
                <a:cs typeface="Ruluko"/>
                <a:sym typeface="Ruluko"/>
              </a:rPr>
              <a:t>How to stay safe when using scissors.</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200" u="none" cap="none" strike="noStrike">
                <a:solidFill>
                  <a:srgbClr val="000000"/>
                </a:solidFill>
                <a:latin typeface="Ruluko"/>
                <a:ea typeface="Ruluko"/>
                <a:cs typeface="Ruluko"/>
                <a:sym typeface="Ruluko"/>
              </a:rPr>
              <a:t>The reasons why they selected materials  to make a model.</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200" u="none" cap="none" strike="noStrike">
                <a:solidFill>
                  <a:srgbClr val="000000"/>
                </a:solidFill>
                <a:latin typeface="Ruluko"/>
                <a:ea typeface="Ruluko"/>
                <a:cs typeface="Ruluko"/>
                <a:sym typeface="Ruluko"/>
              </a:rPr>
              <a:t>The processes involved in a finished model creation.</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200" u="none" cap="none" strike="noStrike">
                <a:solidFill>
                  <a:srgbClr val="000000"/>
                </a:solidFill>
                <a:latin typeface="Ruluko"/>
                <a:ea typeface="Ruluko"/>
                <a:cs typeface="Ruluko"/>
                <a:sym typeface="Ruluko"/>
              </a:rPr>
              <a:t>Why we join things together.(make models, to create different shapes, to make something bigger or stronger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200" u="none" cap="none" strike="noStrike">
                <a:solidFill>
                  <a:srgbClr val="000000"/>
                </a:solidFill>
                <a:latin typeface="Ruluko"/>
                <a:ea typeface="Ruluko"/>
                <a:cs typeface="Ruluko"/>
                <a:sym typeface="Ruluko"/>
              </a:rPr>
              <a:t>The difference between permanent and temporary joins providing examples such as glue / paper  clips.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50"/>
              <a:buFont typeface="Arial"/>
              <a:buNone/>
            </a:pPr>
            <a:r>
              <a:t/>
            </a:r>
            <a:endParaRPr b="0" i="0" sz="1200" u="none" cap="none" strike="noStrike">
              <a:solidFill>
                <a:srgbClr val="538CD5"/>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50"/>
              <a:buFont typeface="Arial"/>
              <a:buNone/>
            </a:pPr>
            <a:r>
              <a:t/>
            </a:r>
            <a:endParaRPr b="0" i="0" sz="1200" u="none" cap="none" strike="noStrike">
              <a:solidFill>
                <a:srgbClr val="538CD5"/>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highlight>
                <a:srgbClr val="B7B7B7"/>
              </a:highlight>
              <a:latin typeface="Ruluko"/>
              <a:ea typeface="Ruluko"/>
              <a:cs typeface="Ruluko"/>
              <a:sym typeface="Ruluko"/>
            </a:endParaRPr>
          </a:p>
        </p:txBody>
      </p:sp>
      <p:pic>
        <p:nvPicPr>
          <p:cNvPr id="533" name="Google Shape;533;g282080d9322_0_126"/>
          <p:cNvPicPr preferRelativeResize="0"/>
          <p:nvPr/>
        </p:nvPicPr>
        <p:blipFill rotWithShape="1">
          <a:blip r:embed="rId4">
            <a:alphaModFix/>
          </a:blip>
          <a:srcRect b="0" l="0" r="0" t="0"/>
          <a:stretch/>
        </p:blipFill>
        <p:spPr>
          <a:xfrm>
            <a:off x="6516216" y="188640"/>
            <a:ext cx="1296144" cy="840663"/>
          </a:xfrm>
          <a:prstGeom prst="rect">
            <a:avLst/>
          </a:prstGeom>
          <a:noFill/>
          <a:ln>
            <a:noFill/>
          </a:ln>
        </p:spPr>
      </p:pic>
      <p:sp>
        <p:nvSpPr>
          <p:cNvPr id="534" name="Google Shape;534;g282080d9322_0_126"/>
          <p:cNvSpPr/>
          <p:nvPr/>
        </p:nvSpPr>
        <p:spPr>
          <a:xfrm>
            <a:off x="5410200" y="3817625"/>
            <a:ext cx="3594000" cy="29643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Questions</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100" u="none" cap="none" strike="noStrike">
                <a:solidFill>
                  <a:srgbClr val="000000"/>
                </a:solidFill>
                <a:latin typeface="Ruluko"/>
                <a:ea typeface="Ruluko"/>
                <a:cs typeface="Ruluko"/>
                <a:sym typeface="Ruluko"/>
              </a:rPr>
              <a:t>Why do we join things together?What do we mean when we say ‘join’ the card together?</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100" u="none" cap="none" strike="noStrike">
                <a:solidFill>
                  <a:srgbClr val="000000"/>
                </a:solidFill>
                <a:latin typeface="Ruluko"/>
                <a:ea typeface="Ruluko"/>
                <a:cs typeface="Ruluko"/>
                <a:sym typeface="Ruluko"/>
              </a:rPr>
              <a:t>What can we use to stick materials together?</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100" u="none" cap="none" strike="noStrike">
                <a:solidFill>
                  <a:srgbClr val="000000"/>
                </a:solidFill>
                <a:latin typeface="Ruluko"/>
                <a:ea typeface="Ruluko"/>
                <a:cs typeface="Ruluko"/>
                <a:sym typeface="Ruluko"/>
              </a:rPr>
              <a:t>What tools can we use to change the shape of materials?</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100" u="none" cap="none" strike="noStrike">
                <a:solidFill>
                  <a:srgbClr val="000000"/>
                </a:solidFill>
                <a:latin typeface="Ruluko"/>
                <a:ea typeface="Ruluko"/>
                <a:cs typeface="Ruluko"/>
                <a:sym typeface="Ruluko"/>
              </a:rPr>
              <a:t>What could I use to make wheels for a model car?</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100" u="none" cap="none" strike="noStrike">
                <a:solidFill>
                  <a:srgbClr val="000000"/>
                </a:solidFill>
                <a:latin typeface="Ruluko"/>
                <a:ea typeface="Ruluko"/>
                <a:cs typeface="Ruluko"/>
                <a:sym typeface="Ruluko"/>
              </a:rPr>
              <a:t>What will happen if I cut paper with these two pairs of scissors - patterned scissors / straight bladed</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100" u="none" cap="none" strike="noStrike">
                <a:solidFill>
                  <a:srgbClr val="000000"/>
                </a:solidFill>
                <a:latin typeface="Ruluko"/>
                <a:ea typeface="Ruluko"/>
                <a:cs typeface="Ruluko"/>
                <a:sym typeface="Ruluko"/>
              </a:rPr>
              <a:t>Why do we need to be careful when using scissors?How can I stay safe with scissors?Tell me the scissor song.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100" u="none" cap="none" strike="noStrike">
                <a:solidFill>
                  <a:srgbClr val="000000"/>
                </a:solidFill>
                <a:latin typeface="Ruluko"/>
                <a:ea typeface="Ruluko"/>
                <a:cs typeface="Ruluko"/>
                <a:sym typeface="Ruluko"/>
              </a:rPr>
              <a:t>Would sellotaping / paper clipping wheels to a car model work?What could I use to attach wheels so they can turn? Why do we plan before we make a model?</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Tell me about your model and how you made it.What do you like about it?Were there any difficult parts that you would do differently next time?Which joins are easy o take apart?</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br>
              <a:rPr b="0" i="0" lang="en-GB" sz="1200" u="none" cap="none" strike="noStrike">
                <a:solidFill>
                  <a:schemeClr val="dk1"/>
                </a:solidFill>
                <a:latin typeface="Calibri"/>
                <a:ea typeface="Calibri"/>
                <a:cs typeface="Calibri"/>
                <a:sym typeface="Calibri"/>
              </a:rPr>
            </a:br>
            <a:endParaRPr b="1" i="0" sz="1200" u="none" cap="none" strike="noStrike">
              <a:solidFill>
                <a:srgbClr val="000000"/>
              </a:solidFill>
              <a:latin typeface="Ruluko"/>
              <a:ea typeface="Ruluko"/>
              <a:cs typeface="Ruluko"/>
              <a:sym typeface="Ruluko"/>
            </a:endParaRPr>
          </a:p>
        </p:txBody>
      </p:sp>
      <p:pic>
        <p:nvPicPr>
          <p:cNvPr id="535" name="Google Shape;535;g282080d9322_0_126"/>
          <p:cNvPicPr preferRelativeResize="0"/>
          <p:nvPr/>
        </p:nvPicPr>
        <p:blipFill rotWithShape="1">
          <a:blip r:embed="rId5">
            <a:alphaModFix/>
          </a:blip>
          <a:srcRect b="0" l="0" r="0" t="0"/>
          <a:stretch/>
        </p:blipFill>
        <p:spPr>
          <a:xfrm>
            <a:off x="6047351" y="257873"/>
            <a:ext cx="1734349" cy="722025"/>
          </a:xfrm>
          <a:prstGeom prst="rect">
            <a:avLst/>
          </a:prstGeom>
          <a:noFill/>
          <a:ln>
            <a:noFill/>
          </a:ln>
        </p:spPr>
      </p:pic>
      <p:pic>
        <p:nvPicPr>
          <p:cNvPr id="536" name="Google Shape;536;g282080d9322_0_126"/>
          <p:cNvPicPr preferRelativeResize="0"/>
          <p:nvPr/>
        </p:nvPicPr>
        <p:blipFill rotWithShape="1">
          <a:blip r:embed="rId6">
            <a:alphaModFix/>
          </a:blip>
          <a:srcRect b="0" l="0" r="0" t="0"/>
          <a:stretch/>
        </p:blipFill>
        <p:spPr>
          <a:xfrm>
            <a:off x="179503" y="89275"/>
            <a:ext cx="930088" cy="840650"/>
          </a:xfrm>
          <a:prstGeom prst="rect">
            <a:avLst/>
          </a:prstGeom>
          <a:noFill/>
          <a:ln>
            <a:noFill/>
          </a:ln>
        </p:spPr>
      </p:pic>
      <p:pic>
        <p:nvPicPr>
          <p:cNvPr id="537" name="Google Shape;537;g282080d9322_0_126"/>
          <p:cNvPicPr preferRelativeResize="0"/>
          <p:nvPr/>
        </p:nvPicPr>
        <p:blipFill rotWithShape="1">
          <a:blip r:embed="rId7">
            <a:alphaModFix/>
          </a:blip>
          <a:srcRect b="0" l="0" r="0" t="0"/>
          <a:stretch/>
        </p:blipFill>
        <p:spPr>
          <a:xfrm>
            <a:off x="3860250" y="1373650"/>
            <a:ext cx="4763675" cy="10194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g248d9d2fd69_0_24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900"/>
              <a:buFont typeface="Arial"/>
              <a:buNone/>
            </a:pPr>
            <a:r>
              <a:rPr b="1" lang="en-GB" sz="3200">
                <a:latin typeface="Ruluko"/>
                <a:ea typeface="Ruluko"/>
                <a:cs typeface="Ruluko"/>
                <a:sym typeface="Ruluko"/>
              </a:rPr>
              <a:t>Year Reception; Summer 1</a:t>
            </a:r>
            <a:endParaRPr b="1" sz="3200">
              <a:latin typeface="Ruluko"/>
              <a:ea typeface="Ruluko"/>
              <a:cs typeface="Ruluko"/>
              <a:sym typeface="Ruluko"/>
            </a:endParaRPr>
          </a:p>
          <a:p>
            <a:pPr indent="0" lvl="0" marL="0" rtl="0" algn="ctr">
              <a:lnSpc>
                <a:spcPct val="100000"/>
              </a:lnSpc>
              <a:spcBef>
                <a:spcPts val="0"/>
              </a:spcBef>
              <a:spcAft>
                <a:spcPts val="0"/>
              </a:spcAft>
              <a:buClr>
                <a:schemeClr val="dk1"/>
              </a:buClr>
              <a:buSzPts val="1900"/>
              <a:buFont typeface="Arial"/>
              <a:buNone/>
            </a:pPr>
            <a:r>
              <a:rPr b="1" lang="en-GB" sz="3200">
                <a:latin typeface="Arial"/>
                <a:ea typeface="Arial"/>
                <a:cs typeface="Arial"/>
                <a:sym typeface="Arial"/>
              </a:rPr>
              <a:t>Junk Modelling</a:t>
            </a:r>
            <a:endParaRPr b="1" sz="3200">
              <a:latin typeface="Ruluko"/>
              <a:ea typeface="Ruluko"/>
              <a:cs typeface="Ruluko"/>
              <a:sym typeface="Ruluko"/>
            </a:endParaRPr>
          </a:p>
        </p:txBody>
      </p:sp>
      <p:sp>
        <p:nvSpPr>
          <p:cNvPr id="543" name="Google Shape;543;g248d9d2fd69_0_241"/>
          <p:cNvSpPr/>
          <p:nvPr/>
        </p:nvSpPr>
        <p:spPr>
          <a:xfrm>
            <a:off x="457194" y="1199034"/>
            <a:ext cx="4572000" cy="4247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Unit outcomes</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Pupils who are secure will be able to:</a:t>
            </a:r>
            <a:endParaRPr b="1" i="0" sz="1800" u="sng"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1" i="0" sz="2000" u="sng"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GB" sz="1550" u="none" cap="none" strike="noStrike">
                <a:solidFill>
                  <a:schemeClr val="dk1"/>
                </a:solidFill>
                <a:highlight>
                  <a:srgbClr val="FFFFFF"/>
                </a:highlight>
                <a:latin typeface="Arial"/>
                <a:ea typeface="Arial"/>
                <a:cs typeface="Arial"/>
                <a:sym typeface="Arial"/>
              </a:rPr>
              <a:t>Describe various types of permanent and temporary joins. </a:t>
            </a:r>
            <a:endParaRPr b="0" i="0" sz="1550" u="none" cap="none" strike="noStrike">
              <a:solidFill>
                <a:schemeClr val="dk1"/>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350" u="none" cap="none" strike="noStrike">
                <a:solidFill>
                  <a:schemeClr val="dk1"/>
                </a:solidFill>
                <a:highlight>
                  <a:srgbClr val="FFFFFF"/>
                </a:highlight>
                <a:latin typeface="Arial"/>
                <a:ea typeface="Arial"/>
                <a:cs typeface="Arial"/>
                <a:sym typeface="Arial"/>
              </a:rPr>
              <a:t>Name and use of various craft tools and materials for junk modelling.</a:t>
            </a:r>
            <a:endParaRPr b="0" i="0" sz="1350" u="none" cap="none" strike="noStrike">
              <a:solidFill>
                <a:schemeClr val="dk1"/>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350" u="none" cap="none" strike="noStrike">
                <a:solidFill>
                  <a:schemeClr val="dk1"/>
                </a:solidFill>
                <a:highlight>
                  <a:srgbClr val="FFFFFF"/>
                </a:highlight>
                <a:latin typeface="Arial"/>
                <a:ea typeface="Arial"/>
                <a:cs typeface="Arial"/>
                <a:sym typeface="Arial"/>
              </a:rPr>
              <a:t> Manipulate materials to create different effects.</a:t>
            </a:r>
            <a:endParaRPr b="0" i="0" sz="1550" u="none" cap="none" strike="noStrike">
              <a:solidFill>
                <a:schemeClr val="dk1"/>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550" u="none" cap="none" strike="noStrike">
                <a:solidFill>
                  <a:schemeClr val="dk1"/>
                </a:solidFill>
                <a:highlight>
                  <a:srgbClr val="FFFFFF"/>
                </a:highlight>
                <a:latin typeface="Arial"/>
                <a:ea typeface="Arial"/>
                <a:cs typeface="Arial"/>
                <a:sym typeface="Arial"/>
              </a:rPr>
              <a:t>Experiment using a combination of materials.</a:t>
            </a:r>
            <a:endParaRPr b="0" i="0" sz="1550" u="none" cap="none" strike="noStrike">
              <a:solidFill>
                <a:schemeClr val="dk1"/>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550" u="none" cap="none" strike="noStrike">
                <a:solidFill>
                  <a:schemeClr val="dk1"/>
                </a:solidFill>
                <a:highlight>
                  <a:srgbClr val="FFFFFF"/>
                </a:highlight>
                <a:latin typeface="Arial"/>
                <a:ea typeface="Arial"/>
                <a:cs typeface="Arial"/>
                <a:sym typeface="Arial"/>
              </a:rPr>
              <a:t>Join materials and use a variety of joining techniques in the junk modelling area.</a:t>
            </a:r>
            <a:endParaRPr b="1" i="0" sz="2000" u="sng" cap="none" strike="noStrike">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chemeClr val="dk1"/>
              </a:buClr>
              <a:buSzPts val="1750"/>
              <a:buFont typeface="Calibri"/>
              <a:buNone/>
            </a:pPr>
            <a:r>
              <a:t/>
            </a:r>
            <a:endParaRPr b="0" i="0" sz="1750" u="none" cap="none" strike="noStrike">
              <a:solidFill>
                <a:schemeClr val="dk1"/>
              </a:solidFill>
              <a:highlight>
                <a:srgbClr val="FFFFFF"/>
              </a:highlight>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1350"/>
              <a:buFont typeface="Arial"/>
              <a:buNone/>
            </a:pPr>
            <a:r>
              <a:t/>
            </a:r>
            <a:endParaRPr b="0" i="0" sz="1350" u="none" cap="none" strike="noStrike">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p:txBody>
      </p:sp>
      <p:pic>
        <p:nvPicPr>
          <p:cNvPr id="544" name="Google Shape;544;g248d9d2fd69_0_241"/>
          <p:cNvPicPr preferRelativeResize="0"/>
          <p:nvPr/>
        </p:nvPicPr>
        <p:blipFill rotWithShape="1">
          <a:blip r:embed="rId3">
            <a:alphaModFix/>
          </a:blip>
          <a:srcRect b="0" l="0" r="0" t="0"/>
          <a:stretch/>
        </p:blipFill>
        <p:spPr>
          <a:xfrm>
            <a:off x="5232394" y="1531938"/>
            <a:ext cx="1880750" cy="5135563"/>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g282080d9322_0_139"/>
          <p:cNvSpPr txBox="1"/>
          <p:nvPr/>
        </p:nvSpPr>
        <p:spPr>
          <a:xfrm>
            <a:off x="1655424" y="281675"/>
            <a:ext cx="4447500" cy="654600"/>
          </a:xfrm>
          <a:prstGeom prst="rect">
            <a:avLst/>
          </a:prstGeom>
          <a:noFill/>
          <a:ln>
            <a:noFill/>
          </a:ln>
        </p:spPr>
        <p:txBody>
          <a:bodyPr anchorCtr="0" anchor="ctr" bIns="80225" lIns="80225" spcFirstLastPara="1" rIns="80225" wrap="square" tIns="80225">
            <a:noAutofit/>
          </a:bodyPr>
          <a:lstStyle/>
          <a:p>
            <a:pPr indent="0" lvl="0" marL="0" marR="0" rtl="0" algn="ctr">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Year 1; Summer 1</a:t>
            </a:r>
            <a:endParaRPr b="1" i="0" sz="1900" u="none" cap="none" strike="noStrike">
              <a:solidFill>
                <a:srgbClr val="000000"/>
              </a:solidFill>
              <a:latin typeface="Ruluko"/>
              <a:ea typeface="Ruluko"/>
              <a:cs typeface="Ruluko"/>
              <a:sym typeface="Ruluko"/>
            </a:endParaRPr>
          </a:p>
          <a:p>
            <a:pPr indent="0" lvl="0" marL="0" marR="0" rtl="0" algn="ctr">
              <a:lnSpc>
                <a:spcPct val="100000"/>
              </a:lnSpc>
              <a:spcBef>
                <a:spcPts val="0"/>
              </a:spcBef>
              <a:spcAft>
                <a:spcPts val="0"/>
              </a:spcAft>
              <a:buClr>
                <a:srgbClr val="000000"/>
              </a:buClr>
              <a:buSzPts val="1900"/>
              <a:buFont typeface="Arial"/>
              <a:buNone/>
            </a:pPr>
            <a:r>
              <a:rPr b="1" i="0" lang="en-GB" sz="1300" u="none" cap="none" strike="noStrike">
                <a:solidFill>
                  <a:srgbClr val="000000"/>
                </a:solidFill>
                <a:latin typeface="Arial"/>
                <a:ea typeface="Arial"/>
                <a:cs typeface="Arial"/>
                <a:sym typeface="Arial"/>
              </a:rPr>
              <a:t>Windmills</a:t>
            </a:r>
            <a:endParaRPr b="1" i="0" sz="1200" u="none" cap="none" strike="noStrike">
              <a:solidFill>
                <a:srgbClr val="000000"/>
              </a:solidFill>
              <a:latin typeface="Ruluko"/>
              <a:ea typeface="Ruluko"/>
              <a:cs typeface="Ruluko"/>
              <a:sym typeface="Ruluko"/>
            </a:endParaRPr>
          </a:p>
        </p:txBody>
      </p:sp>
      <p:sp>
        <p:nvSpPr>
          <p:cNvPr id="550" name="Google Shape;550;g282080d9322_0_139"/>
          <p:cNvSpPr/>
          <p:nvPr/>
        </p:nvSpPr>
        <p:spPr>
          <a:xfrm>
            <a:off x="179512" y="1082568"/>
            <a:ext cx="3491700" cy="26265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Skills</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Pupils can / will: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Learn the importance of a clear design criteria.</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Including individual preferences and requirements in a design.</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Make stable structures from card, tape and glue.</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Learn how to turn 2D nets into 3D structures.</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Follow  instructions to cut and assemble the supporting structure of a windmill.</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Make functioning turbines and axles which are assembled into a main supporting structure.</a:t>
            </a:r>
            <a:endParaRPr b="0" i="0" sz="1000" u="none" cap="none" strike="noStrike">
              <a:solidFill>
                <a:srgbClr val="222222"/>
              </a:solidFill>
              <a:highlight>
                <a:srgbClr val="F0F6FA"/>
              </a:highlight>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t/>
            </a:r>
            <a:endParaRPr b="0" i="0" sz="1300" u="none"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200" u="none" cap="none" strike="noStrike">
              <a:solidFill>
                <a:srgbClr val="538CD5"/>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200" u="none" cap="none" strike="noStrike">
              <a:solidFill>
                <a:srgbClr val="538CD5"/>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97480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974806"/>
                </a:solidFill>
                <a:latin typeface="Calibri"/>
                <a:ea typeface="Calibri"/>
                <a:cs typeface="Calibri"/>
                <a:sym typeface="Calibri"/>
              </a:rPr>
              <a:t>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551" name="Google Shape;551;g282080d9322_0_139"/>
          <p:cNvSpPr/>
          <p:nvPr/>
        </p:nvSpPr>
        <p:spPr>
          <a:xfrm>
            <a:off x="3803300" y="1063650"/>
            <a:ext cx="5257200" cy="1997100"/>
          </a:xfrm>
          <a:prstGeom prst="rect">
            <a:avLst/>
          </a:prstGeom>
          <a:no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Vocabulary</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552" name="Google Shape;552;g282080d9322_0_139"/>
          <p:cNvSpPr/>
          <p:nvPr/>
        </p:nvSpPr>
        <p:spPr>
          <a:xfrm>
            <a:off x="3803300" y="3188125"/>
            <a:ext cx="1429200" cy="34812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Ruluko"/>
                <a:ea typeface="Ruluko"/>
                <a:cs typeface="Ruluko"/>
                <a:sym typeface="Ruluko"/>
              </a:rPr>
              <a:t>Designers / Architects</a:t>
            </a:r>
            <a:r>
              <a:rPr b="0" i="0" lang="en-GB" sz="1200" u="none" cap="none" strike="noStrike">
                <a:solidFill>
                  <a:schemeClr val="dk1"/>
                </a:solidFill>
                <a:latin typeface="Calibri"/>
                <a:ea typeface="Calibri"/>
                <a:cs typeface="Calibri"/>
                <a:sym typeface="Calibri"/>
              </a:rPr>
              <a:t> </a:t>
            </a:r>
            <a:r>
              <a:rPr b="1" i="0" lang="en-GB" sz="1200" u="none" cap="none" strike="noStrike">
                <a:solidFill>
                  <a:srgbClr val="000000"/>
                </a:solidFill>
                <a:latin typeface="Calibri"/>
                <a:ea typeface="Calibri"/>
                <a:cs typeface="Calibri"/>
                <a:sym typeface="Calibri"/>
              </a:rPr>
              <a:t> </a:t>
            </a:r>
            <a:endParaRPr b="1"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300" u="none" cap="none" strike="noStrike">
                <a:solidFill>
                  <a:srgbClr val="000000"/>
                </a:solidFill>
                <a:latin typeface="Ruluko"/>
                <a:ea typeface="Ruluko"/>
                <a:cs typeface="Ruluko"/>
                <a:sym typeface="Ruluko"/>
              </a:rPr>
              <a:t>Persians in A.D. 500–800</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300" u="none" cap="none" strike="noStrike">
                <a:solidFill>
                  <a:srgbClr val="000000"/>
                </a:solidFill>
                <a:latin typeface="Ruluko"/>
                <a:ea typeface="Ruluko"/>
                <a:cs typeface="Ruluko"/>
                <a:sym typeface="Ruluko"/>
              </a:rPr>
              <a:t>James Blyth in Scotland 1887</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300" u="none" cap="none" strike="noStrike">
                <a:solidFill>
                  <a:srgbClr val="000000"/>
                </a:solidFill>
                <a:latin typeface="Ruluko"/>
                <a:ea typeface="Ruluko"/>
                <a:cs typeface="Ruluko"/>
                <a:sym typeface="Ruluko"/>
              </a:rPr>
              <a:t>Charles F. Brush in Cleveland, Ohio 1887</a:t>
            </a:r>
            <a:endParaRPr b="0" i="0" sz="1400" u="none" cap="none" strike="noStrike">
              <a:solidFill>
                <a:srgbClr val="202124"/>
              </a:solidFill>
              <a:highlight>
                <a:srgbClr val="FFFFFF"/>
              </a:highlight>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553" name="Google Shape;553;g282080d9322_0_139"/>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554" name="Google Shape;554;g282080d9322_0_139"/>
          <p:cNvSpPr/>
          <p:nvPr/>
        </p:nvSpPr>
        <p:spPr>
          <a:xfrm>
            <a:off x="179512" y="3789041"/>
            <a:ext cx="3491700" cy="28803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Knowledge</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Ruluko"/>
                <a:ea typeface="Ruluko"/>
                <a:cs typeface="Ruluko"/>
                <a:sym typeface="Ruluko"/>
              </a:rPr>
              <a:t>Pupils will know/ can explain: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That the shape of materials can be changed to improve the strength and stiffness of structures.</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That cylinders are a strong type of structure (and, therefore, they are the main shape used for windmills and lighthouses).</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That axles are used in structures and mechanisms to make parts turn in a circle.</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That different structures are used for different purposes.</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A structure is something that has been made and put together.</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br>
              <a:rPr b="0" i="0" lang="en-GB" sz="1200" u="none" cap="none" strike="noStrike">
                <a:solidFill>
                  <a:schemeClr val="dk1"/>
                </a:solidFill>
                <a:latin typeface="Calibri"/>
                <a:ea typeface="Calibri"/>
                <a:cs typeface="Calibri"/>
                <a:sym typeface="Calibri"/>
              </a:rPr>
            </a:b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highlight>
                <a:srgbClr val="B7B7B7"/>
              </a:highlight>
              <a:latin typeface="Ruluko"/>
              <a:ea typeface="Ruluko"/>
              <a:cs typeface="Ruluko"/>
              <a:sym typeface="Ruluko"/>
            </a:endParaRPr>
          </a:p>
        </p:txBody>
      </p:sp>
      <p:pic>
        <p:nvPicPr>
          <p:cNvPr id="555" name="Google Shape;555;g282080d9322_0_139"/>
          <p:cNvPicPr preferRelativeResize="0"/>
          <p:nvPr/>
        </p:nvPicPr>
        <p:blipFill rotWithShape="1">
          <a:blip r:embed="rId4">
            <a:alphaModFix/>
          </a:blip>
          <a:srcRect b="0" l="0" r="0" t="0"/>
          <a:stretch/>
        </p:blipFill>
        <p:spPr>
          <a:xfrm>
            <a:off x="6516216" y="188640"/>
            <a:ext cx="1296144" cy="840663"/>
          </a:xfrm>
          <a:prstGeom prst="rect">
            <a:avLst/>
          </a:prstGeom>
          <a:noFill/>
          <a:ln>
            <a:noFill/>
          </a:ln>
        </p:spPr>
      </p:pic>
      <p:sp>
        <p:nvSpPr>
          <p:cNvPr id="556" name="Google Shape;556;g282080d9322_0_139"/>
          <p:cNvSpPr/>
          <p:nvPr/>
        </p:nvSpPr>
        <p:spPr>
          <a:xfrm>
            <a:off x="5296000" y="3188125"/>
            <a:ext cx="3764400" cy="34812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Questions</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50"/>
              <a:buFont typeface="Arial"/>
              <a:buNone/>
            </a:pPr>
            <a:r>
              <a:rPr b="0" i="0" lang="en-GB" sz="1150" u="none" cap="none" strike="noStrike">
                <a:solidFill>
                  <a:srgbClr val="000000"/>
                </a:solidFill>
                <a:latin typeface="Ruluko"/>
                <a:ea typeface="Ruluko"/>
                <a:cs typeface="Ruluko"/>
                <a:sym typeface="Ruluko"/>
              </a:rPr>
              <a:t>What is a structure? (Something made or constructed,  building, bridge, chair) What are structures for? Can you identify some structures in this room?</a:t>
            </a:r>
            <a:endParaRPr b="0" i="0" sz="115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50"/>
              <a:buFont typeface="Arial"/>
              <a:buNone/>
            </a:pPr>
            <a:r>
              <a:rPr b="0" i="0" lang="en-GB" sz="1150" u="none" cap="none" strike="noStrike">
                <a:solidFill>
                  <a:srgbClr val="000000"/>
                </a:solidFill>
                <a:latin typeface="Ruluko"/>
                <a:ea typeface="Ruluko"/>
                <a:cs typeface="Ruluko"/>
                <a:sym typeface="Ruluko"/>
              </a:rPr>
              <a:t>What is a windmill? (A structure with sails) </a:t>
            </a:r>
            <a:r>
              <a:rPr b="0" i="0" lang="en-GB" sz="1150" u="none" cap="none" strike="noStrike">
                <a:solidFill>
                  <a:schemeClr val="dk1"/>
                </a:solidFill>
                <a:latin typeface="Ruluko"/>
                <a:ea typeface="Ruluko"/>
                <a:cs typeface="Ruluko"/>
                <a:sym typeface="Ruluko"/>
              </a:rPr>
              <a:t>What are the three key features of a windmill?</a:t>
            </a:r>
            <a:r>
              <a:rPr b="0" i="0" lang="en-GB" sz="1150" u="none" cap="none" strike="noStrike">
                <a:solidFill>
                  <a:srgbClr val="000000"/>
                </a:solidFill>
                <a:latin typeface="Ruluko"/>
                <a:ea typeface="Ruluko"/>
                <a:cs typeface="Ruluko"/>
                <a:sym typeface="Ruluko"/>
              </a:rPr>
              <a:t>Which part of the windmill am I describing the function of? </a:t>
            </a:r>
            <a:endParaRPr b="0" i="0" sz="115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50"/>
              <a:buFont typeface="Arial"/>
              <a:buNone/>
            </a:pPr>
            <a:r>
              <a:rPr b="0" i="0" lang="en-GB" sz="1150" u="none" cap="none" strike="noStrike">
                <a:solidFill>
                  <a:srgbClr val="000000"/>
                </a:solidFill>
                <a:latin typeface="Ruluko"/>
                <a:ea typeface="Ruluko"/>
                <a:cs typeface="Ruluko"/>
                <a:sym typeface="Ruluko"/>
              </a:rPr>
              <a:t>The part that makes the windmill stand up? </a:t>
            </a:r>
            <a:r>
              <a:rPr b="0" i="0" lang="en-GB" sz="1150" u="none" cap="none" strike="noStrike">
                <a:solidFill>
                  <a:schemeClr val="dk1"/>
                </a:solidFill>
                <a:latin typeface="Ruluko"/>
                <a:ea typeface="Ruluko"/>
                <a:cs typeface="Ruluko"/>
                <a:sym typeface="Ruluko"/>
              </a:rPr>
              <a:t>supporting structure:</a:t>
            </a:r>
            <a:endParaRPr b="0" i="0" sz="115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50"/>
              <a:buFont typeface="Arial"/>
              <a:buNone/>
            </a:pPr>
            <a:r>
              <a:rPr b="0" i="0" lang="en-GB" sz="1150" u="none" cap="none" strike="noStrike">
                <a:solidFill>
                  <a:srgbClr val="000000"/>
                </a:solidFill>
                <a:latin typeface="Ruluko"/>
                <a:ea typeface="Ruluko"/>
                <a:cs typeface="Ruluko"/>
                <a:sym typeface="Ruluko"/>
              </a:rPr>
              <a:t>The pieces that move in the wind.</a:t>
            </a:r>
            <a:r>
              <a:rPr b="0" i="0" lang="en-GB" sz="1150" u="none" cap="none" strike="noStrike">
                <a:solidFill>
                  <a:schemeClr val="dk1"/>
                </a:solidFill>
                <a:latin typeface="Ruluko"/>
                <a:ea typeface="Ruluko"/>
                <a:cs typeface="Ruluko"/>
                <a:sym typeface="Ruluko"/>
              </a:rPr>
              <a:t>Turbine or sails:</a:t>
            </a:r>
            <a:endParaRPr b="0" i="0" sz="115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50"/>
              <a:buFont typeface="Arial"/>
              <a:buNone/>
            </a:pPr>
            <a:r>
              <a:rPr b="0" i="0" lang="en-GB" sz="1150" u="none" cap="none" strike="noStrike">
                <a:solidFill>
                  <a:srgbClr val="000000"/>
                </a:solidFill>
                <a:latin typeface="Ruluko"/>
                <a:ea typeface="Ruluko"/>
                <a:cs typeface="Ruluko"/>
                <a:sym typeface="Ruluko"/>
              </a:rPr>
              <a:t>The point from which the turbine/sails move.</a:t>
            </a:r>
            <a:r>
              <a:rPr b="0" i="0" lang="en-GB" sz="1150" u="none" cap="none" strike="noStrike">
                <a:solidFill>
                  <a:schemeClr val="dk1"/>
                </a:solidFill>
                <a:latin typeface="Ruluko"/>
                <a:ea typeface="Ruluko"/>
                <a:cs typeface="Ruluko"/>
                <a:sym typeface="Ruluko"/>
              </a:rPr>
              <a:t>Axle</a:t>
            </a:r>
            <a:endParaRPr b="0" i="0" sz="115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50"/>
              <a:buFont typeface="Arial"/>
              <a:buNone/>
            </a:pPr>
            <a:r>
              <a:rPr b="0" i="0" lang="en-GB" sz="1150" u="none" cap="none" strike="noStrike">
                <a:solidFill>
                  <a:srgbClr val="000000"/>
                </a:solidFill>
                <a:latin typeface="Ruluko"/>
                <a:ea typeface="Ruluko"/>
                <a:cs typeface="Ruluko"/>
                <a:sym typeface="Ruluko"/>
              </a:rPr>
              <a:t>What do these words mean and why are they important when designing a structure? Stable / Unstable/ Strong/Weak</a:t>
            </a:r>
            <a:endParaRPr b="0" i="0" sz="115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50"/>
              <a:buFont typeface="Arial"/>
              <a:buNone/>
            </a:pPr>
            <a:r>
              <a:rPr b="0" i="0" lang="en-GB" sz="1150" u="none" cap="none" strike="noStrike">
                <a:solidFill>
                  <a:srgbClr val="000000"/>
                </a:solidFill>
                <a:latin typeface="Ruluko"/>
                <a:ea typeface="Ruluko"/>
                <a:cs typeface="Ruluko"/>
                <a:sym typeface="Ruluko"/>
              </a:rPr>
              <a:t>What were windmills traditionally used for?What are they used for now?</a:t>
            </a:r>
            <a:endParaRPr b="0" i="0" sz="115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50"/>
              <a:buFont typeface="Arial"/>
              <a:buNone/>
            </a:pPr>
            <a:r>
              <a:rPr b="0" i="0" lang="en-GB" sz="1150" u="none" cap="none" strike="noStrike">
                <a:solidFill>
                  <a:srgbClr val="000000"/>
                </a:solidFill>
                <a:latin typeface="Ruluko"/>
                <a:ea typeface="Ruluko"/>
                <a:cs typeface="Ruluko"/>
                <a:sym typeface="Ruluko"/>
              </a:rPr>
              <a:t>What are turbines for? </a:t>
            </a:r>
            <a:r>
              <a:rPr b="0" i="0" lang="en-GB" sz="1150" u="none" cap="none" strike="noStrike">
                <a:solidFill>
                  <a:schemeClr val="dk1"/>
                </a:solidFill>
                <a:latin typeface="Ruluko"/>
                <a:ea typeface="Ruluko"/>
                <a:cs typeface="Ruluko"/>
                <a:sym typeface="Ruluko"/>
              </a:rPr>
              <a:t>Why do windmills need turbines?</a:t>
            </a:r>
            <a:endParaRPr b="0" i="0" sz="115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50"/>
              <a:buFont typeface="Arial"/>
              <a:buNone/>
            </a:pPr>
            <a:r>
              <a:rPr b="0" i="0" lang="en-GB" sz="1150" u="none" cap="none" strike="noStrike">
                <a:solidFill>
                  <a:schemeClr val="dk1"/>
                </a:solidFill>
                <a:latin typeface="Ruluko"/>
                <a:ea typeface="Ruluko"/>
                <a:cs typeface="Ruluko"/>
                <a:sym typeface="Ruluko"/>
              </a:rPr>
              <a:t>What is an axle and what is it for? What other products use axles? (Cars; toys. )</a:t>
            </a:r>
            <a:endParaRPr b="0" i="0" sz="115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50"/>
              <a:buFont typeface="Arial"/>
              <a:buNone/>
            </a:pPr>
            <a:r>
              <a:rPr b="0" i="0" lang="en-GB" sz="1150" u="none" cap="none" strike="noStrike">
                <a:solidFill>
                  <a:srgbClr val="000000"/>
                </a:solidFill>
                <a:latin typeface="Ruluko"/>
                <a:ea typeface="Ruluko"/>
                <a:cs typeface="Ruluko"/>
                <a:sym typeface="Ruluko"/>
              </a:rPr>
              <a:t>What does assemble mean? </a:t>
            </a:r>
            <a:endParaRPr b="0" i="0" sz="1150" u="none" cap="none" strike="noStrike">
              <a:solidFill>
                <a:srgbClr val="000000"/>
              </a:solidFill>
              <a:latin typeface="Ruluko"/>
              <a:ea typeface="Ruluko"/>
              <a:cs typeface="Ruluko"/>
              <a:sym typeface="Ruluko"/>
            </a:endParaRPr>
          </a:p>
          <a:p>
            <a:pPr indent="-228600" lvl="0" marL="457200" marR="0" rtl="0" algn="l">
              <a:lnSpc>
                <a:spcPct val="100000"/>
              </a:lnSpc>
              <a:spcBef>
                <a:spcPts val="0"/>
              </a:spcBef>
              <a:spcAft>
                <a:spcPts val="0"/>
              </a:spcAft>
              <a:buClr>
                <a:srgbClr val="000000"/>
              </a:buClr>
              <a:buSzPts val="1100"/>
              <a:buFont typeface="Ruluko"/>
              <a:buNone/>
            </a:pPr>
            <a:r>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br>
              <a:rPr b="0" i="0" lang="en-GB" sz="1100" u="none" cap="none" strike="noStrike">
                <a:solidFill>
                  <a:srgbClr val="000000"/>
                </a:solidFill>
                <a:latin typeface="Ruluko"/>
                <a:ea typeface="Ruluko"/>
                <a:cs typeface="Ruluko"/>
                <a:sym typeface="Ruluko"/>
              </a:rPr>
            </a:br>
            <a:endParaRPr b="0" i="0" sz="1100" u="none" cap="none" strike="noStrike">
              <a:solidFill>
                <a:srgbClr val="000000"/>
              </a:solidFill>
              <a:latin typeface="Ruluko"/>
              <a:ea typeface="Ruluko"/>
              <a:cs typeface="Ruluko"/>
              <a:sym typeface="Ruluko"/>
            </a:endParaRPr>
          </a:p>
        </p:txBody>
      </p:sp>
      <p:pic>
        <p:nvPicPr>
          <p:cNvPr id="557" name="Google Shape;557;g282080d9322_0_139"/>
          <p:cNvPicPr preferRelativeResize="0"/>
          <p:nvPr/>
        </p:nvPicPr>
        <p:blipFill rotWithShape="1">
          <a:blip r:embed="rId5">
            <a:alphaModFix/>
          </a:blip>
          <a:srcRect b="0" l="0" r="0" t="0"/>
          <a:stretch/>
        </p:blipFill>
        <p:spPr>
          <a:xfrm>
            <a:off x="6047351" y="257873"/>
            <a:ext cx="1734349" cy="722025"/>
          </a:xfrm>
          <a:prstGeom prst="rect">
            <a:avLst/>
          </a:prstGeom>
          <a:noFill/>
          <a:ln>
            <a:noFill/>
          </a:ln>
        </p:spPr>
      </p:pic>
      <p:pic>
        <p:nvPicPr>
          <p:cNvPr id="558" name="Google Shape;558;g282080d9322_0_139"/>
          <p:cNvPicPr preferRelativeResize="0"/>
          <p:nvPr/>
        </p:nvPicPr>
        <p:blipFill rotWithShape="1">
          <a:blip r:embed="rId6">
            <a:alphaModFix/>
          </a:blip>
          <a:srcRect b="0" l="0" r="0" t="0"/>
          <a:stretch/>
        </p:blipFill>
        <p:spPr>
          <a:xfrm>
            <a:off x="179503" y="89275"/>
            <a:ext cx="930088" cy="840650"/>
          </a:xfrm>
          <a:prstGeom prst="rect">
            <a:avLst/>
          </a:prstGeom>
          <a:noFill/>
          <a:ln>
            <a:noFill/>
          </a:ln>
        </p:spPr>
      </p:pic>
      <p:pic>
        <p:nvPicPr>
          <p:cNvPr id="559" name="Google Shape;559;g282080d9322_0_139"/>
          <p:cNvPicPr preferRelativeResize="0"/>
          <p:nvPr/>
        </p:nvPicPr>
        <p:blipFill rotWithShape="1">
          <a:blip r:embed="rId7">
            <a:alphaModFix/>
          </a:blip>
          <a:srcRect b="0" l="0" r="0" t="0"/>
          <a:stretch/>
        </p:blipFill>
        <p:spPr>
          <a:xfrm>
            <a:off x="4572000" y="1369950"/>
            <a:ext cx="3162875" cy="840650"/>
          </a:xfrm>
          <a:prstGeom prst="rect">
            <a:avLst/>
          </a:prstGeom>
          <a:noFill/>
          <a:ln>
            <a:noFill/>
          </a:ln>
        </p:spPr>
      </p:pic>
      <p:pic>
        <p:nvPicPr>
          <p:cNvPr id="560" name="Google Shape;560;g282080d9322_0_139"/>
          <p:cNvPicPr preferRelativeResize="0"/>
          <p:nvPr/>
        </p:nvPicPr>
        <p:blipFill rotWithShape="1">
          <a:blip r:embed="rId8">
            <a:alphaModFix/>
          </a:blip>
          <a:srcRect b="0" l="0" r="0" t="0"/>
          <a:stretch/>
        </p:blipFill>
        <p:spPr>
          <a:xfrm>
            <a:off x="4271300" y="2140150"/>
            <a:ext cx="3764275" cy="8406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g248d9d2fd69_0_501"/>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t/>
            </a:r>
            <a:endParaRPr/>
          </a:p>
        </p:txBody>
      </p:sp>
      <p:sp>
        <p:nvSpPr>
          <p:cNvPr id="567" name="Google Shape;567;g248d9d2fd69_0_501"/>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640"/>
              </a:spcBef>
              <a:spcAft>
                <a:spcPts val="0"/>
              </a:spcAft>
              <a:buSzPts val="3200"/>
              <a:buNone/>
            </a:pPr>
            <a:r>
              <a:t/>
            </a:r>
            <a:endParaRPr/>
          </a:p>
        </p:txBody>
      </p:sp>
      <p:pic>
        <p:nvPicPr>
          <p:cNvPr id="568" name="Google Shape;568;g248d9d2fd69_0_501"/>
          <p:cNvPicPr preferRelativeResize="0"/>
          <p:nvPr/>
        </p:nvPicPr>
        <p:blipFill rotWithShape="1">
          <a:blip r:embed="rId3">
            <a:alphaModFix/>
          </a:blip>
          <a:srcRect b="0" l="0" r="0" t="0"/>
          <a:stretch/>
        </p:blipFill>
        <p:spPr>
          <a:xfrm>
            <a:off x="152400" y="152400"/>
            <a:ext cx="8768274" cy="617219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g248d9d2fd69_0_23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900"/>
              <a:buFont typeface="Arial"/>
              <a:buNone/>
            </a:pPr>
            <a:r>
              <a:rPr b="1" lang="en-GB" sz="3200">
                <a:latin typeface="Ruluko"/>
                <a:ea typeface="Ruluko"/>
                <a:cs typeface="Ruluko"/>
                <a:sym typeface="Ruluko"/>
              </a:rPr>
              <a:t>Year 1; Summer 1</a:t>
            </a:r>
            <a:endParaRPr b="1" sz="3200">
              <a:latin typeface="Ruluko"/>
              <a:ea typeface="Ruluko"/>
              <a:cs typeface="Ruluko"/>
              <a:sym typeface="Ruluko"/>
            </a:endParaRPr>
          </a:p>
          <a:p>
            <a:pPr indent="0" lvl="0" marL="0" rtl="0" algn="ctr">
              <a:lnSpc>
                <a:spcPct val="100000"/>
              </a:lnSpc>
              <a:spcBef>
                <a:spcPts val="0"/>
              </a:spcBef>
              <a:spcAft>
                <a:spcPts val="0"/>
              </a:spcAft>
              <a:buClr>
                <a:schemeClr val="dk1"/>
              </a:buClr>
              <a:buSzPts val="1900"/>
              <a:buFont typeface="Arial"/>
              <a:buNone/>
            </a:pPr>
            <a:r>
              <a:rPr b="1" lang="en-GB" sz="3200">
                <a:latin typeface="Arial"/>
                <a:ea typeface="Arial"/>
                <a:cs typeface="Arial"/>
                <a:sym typeface="Arial"/>
              </a:rPr>
              <a:t>Windmills</a:t>
            </a:r>
            <a:endParaRPr b="1" sz="3200">
              <a:latin typeface="Ruluko"/>
              <a:ea typeface="Ruluko"/>
              <a:cs typeface="Ruluko"/>
              <a:sym typeface="Ruluko"/>
            </a:endParaRPr>
          </a:p>
        </p:txBody>
      </p:sp>
      <p:sp>
        <p:nvSpPr>
          <p:cNvPr id="574" name="Google Shape;574;g248d9d2fd69_0_236"/>
          <p:cNvSpPr/>
          <p:nvPr/>
        </p:nvSpPr>
        <p:spPr>
          <a:xfrm>
            <a:off x="457201" y="1199025"/>
            <a:ext cx="5143500" cy="4247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Unit 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Pupils who are secure will be able to:</a:t>
            </a:r>
            <a:endParaRPr b="1" i="0" sz="1800" u="sng" cap="none" strike="noStrike">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Identify some features that would appeal to the client (a mouse) and create a suitable design.</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Explain how their design appeals to the mouse.</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Make stable structures, which will eventually support the turbine, out of card, tape and glue.</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Make functioning turbines and axles that are assembled into the main supporting structure.</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Say what is good about their windmill and what they could do better.</a:t>
            </a:r>
            <a:endParaRPr b="0" i="0" sz="1800" u="none" cap="none" strike="noStrike">
              <a:solidFill>
                <a:srgbClr val="222222"/>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1" i="0" sz="1800" u="sng" cap="none" strike="noStrike">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750"/>
              <a:buFont typeface="Calibri"/>
              <a:buNone/>
            </a:pPr>
            <a:r>
              <a:t/>
            </a:r>
            <a:endParaRPr b="0" i="0" sz="1750" u="none" cap="none" strike="noStrike">
              <a:solidFill>
                <a:srgbClr val="222222"/>
              </a:solidFill>
              <a:highlight>
                <a:srgbClr val="FFFFFF"/>
              </a:highlight>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1350"/>
              <a:buFont typeface="Arial"/>
              <a:buNone/>
            </a:pPr>
            <a:r>
              <a:t/>
            </a:r>
            <a:endParaRPr b="0" i="0" sz="1350" u="none" cap="none" strike="noStrike">
              <a:solidFill>
                <a:srgbClr val="222222"/>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p:txBody>
      </p:sp>
      <p:pic>
        <p:nvPicPr>
          <p:cNvPr id="575" name="Google Shape;575;g248d9d2fd69_0_236"/>
          <p:cNvPicPr preferRelativeResize="0"/>
          <p:nvPr/>
        </p:nvPicPr>
        <p:blipFill rotWithShape="1">
          <a:blip r:embed="rId3">
            <a:alphaModFix/>
          </a:blip>
          <a:srcRect b="0" l="0" r="0" t="0"/>
          <a:stretch/>
        </p:blipFill>
        <p:spPr>
          <a:xfrm>
            <a:off x="6710363" y="819150"/>
            <a:ext cx="1895475" cy="5638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g281a99ff5b2_0_62"/>
          <p:cNvSpPr/>
          <p:nvPr/>
        </p:nvSpPr>
        <p:spPr>
          <a:xfrm>
            <a:off x="-9" y="0"/>
            <a:ext cx="78120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Calibri"/>
                <a:ea typeface="Calibri"/>
                <a:cs typeface="Calibri"/>
                <a:sym typeface="Calibri"/>
              </a:rPr>
              <a:t>National Curriculum : How our scheme meets statutory guidance for D&amp;T</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br>
              <a:rPr b="0" i="0" lang="en-GB" sz="1800" u="none" cap="none" strike="noStrike">
                <a:solidFill>
                  <a:schemeClr val="dk1"/>
                </a:solidFill>
                <a:latin typeface="Calibri"/>
                <a:ea typeface="Calibri"/>
                <a:cs typeface="Calibri"/>
                <a:sym typeface="Calibri"/>
              </a:rPr>
            </a:br>
            <a:endParaRPr b="0" i="0" sz="1800" u="none" cap="none" strike="noStrike">
              <a:solidFill>
                <a:schemeClr val="dk1"/>
              </a:solidFill>
              <a:latin typeface="Calibri"/>
              <a:ea typeface="Calibri"/>
              <a:cs typeface="Calibri"/>
              <a:sym typeface="Calibri"/>
            </a:endParaRPr>
          </a:p>
        </p:txBody>
      </p:sp>
      <p:pic>
        <p:nvPicPr>
          <p:cNvPr id="121" name="Google Shape;121;g281a99ff5b2_0_62"/>
          <p:cNvPicPr preferRelativeResize="0"/>
          <p:nvPr/>
        </p:nvPicPr>
        <p:blipFill rotWithShape="1">
          <a:blip r:embed="rId3">
            <a:alphaModFix/>
          </a:blip>
          <a:srcRect b="0" l="0" r="0" t="0"/>
          <a:stretch/>
        </p:blipFill>
        <p:spPr>
          <a:xfrm>
            <a:off x="0" y="286550"/>
            <a:ext cx="6426351" cy="5841601"/>
          </a:xfrm>
          <a:prstGeom prst="rect">
            <a:avLst/>
          </a:prstGeom>
          <a:noFill/>
          <a:ln>
            <a:noFill/>
          </a:ln>
        </p:spPr>
      </p:pic>
      <p:sp>
        <p:nvSpPr>
          <p:cNvPr id="122" name="Google Shape;122;g281a99ff5b2_0_62"/>
          <p:cNvSpPr txBox="1"/>
          <p:nvPr/>
        </p:nvSpPr>
        <p:spPr>
          <a:xfrm>
            <a:off x="6426350" y="2435625"/>
            <a:ext cx="2756700" cy="341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Arial"/>
                <a:ea typeface="Arial"/>
                <a:cs typeface="Arial"/>
                <a:sym typeface="Arial"/>
              </a:rPr>
              <a:t>The scheme of work has been designed as a spiral curriculum with the following key principles in mind: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Arial"/>
                <a:ea typeface="Arial"/>
                <a:cs typeface="Arial"/>
                <a:sym typeface="Arial"/>
              </a:rPr>
              <a:t>✓ Cyclical:</a:t>
            </a:r>
            <a:r>
              <a:rPr b="0" i="0" lang="en-GB" sz="1000" u="none" cap="none" strike="noStrike">
                <a:solidFill>
                  <a:srgbClr val="000000"/>
                </a:solidFill>
                <a:latin typeface="Arial"/>
                <a:ea typeface="Arial"/>
                <a:cs typeface="Arial"/>
                <a:sym typeface="Arial"/>
              </a:rPr>
              <a:t> Pupils return to the key areas again and again during their time in primary school.</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Arial"/>
                <a:ea typeface="Arial"/>
                <a:cs typeface="Arial"/>
                <a:sym typeface="Arial"/>
              </a:rPr>
              <a:t> </a:t>
            </a:r>
            <a:r>
              <a:rPr b="1" i="0" lang="en-GB" sz="1000" u="none" cap="none" strike="noStrike">
                <a:solidFill>
                  <a:srgbClr val="000000"/>
                </a:solidFill>
                <a:latin typeface="Arial"/>
                <a:ea typeface="Arial"/>
                <a:cs typeface="Arial"/>
                <a:sym typeface="Arial"/>
              </a:rPr>
              <a:t>✓ Increasing depth:</a:t>
            </a:r>
            <a:r>
              <a:rPr b="0" i="0" lang="en-GB" sz="1000" u="none" cap="none" strike="noStrike">
                <a:solidFill>
                  <a:srgbClr val="000000"/>
                </a:solidFill>
                <a:latin typeface="Arial"/>
                <a:ea typeface="Arial"/>
                <a:cs typeface="Arial"/>
                <a:sym typeface="Arial"/>
              </a:rPr>
              <a:t> Each time a key area is revisited it is covered with greater complexity.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Arial"/>
                <a:ea typeface="Arial"/>
                <a:cs typeface="Arial"/>
                <a:sym typeface="Arial"/>
              </a:rPr>
              <a:t>✓ Prior knowledge: </a:t>
            </a:r>
            <a:r>
              <a:rPr b="0" i="0" lang="en-GB" sz="1000" u="none" cap="none" strike="noStrike">
                <a:solidFill>
                  <a:srgbClr val="000000"/>
                </a:solidFill>
                <a:latin typeface="Arial"/>
                <a:ea typeface="Arial"/>
                <a:cs typeface="Arial"/>
                <a:sym typeface="Arial"/>
              </a:rPr>
              <a:t>Upon returning to each key area, prior knowledge is utilised so pupils can build upon previous foundations, rather than starting again.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Arial"/>
                <a:ea typeface="Arial"/>
                <a:cs typeface="Arial"/>
                <a:sym typeface="Arial"/>
              </a:rPr>
              <a:t>Our Design and technology scheme of work is organised into units of four or six lessons. Within each unit, lessons must be taught in order as they build upon each other. Our school will adapt the planning to suit their core quality text or subject drivers and make use of cross-curricular links available. </a:t>
            </a:r>
            <a:endParaRPr b="0" i="0" sz="1000" u="none" cap="none" strike="noStrike">
              <a:solidFill>
                <a:srgbClr val="000000"/>
              </a:solidFill>
              <a:latin typeface="Arial"/>
              <a:ea typeface="Arial"/>
              <a:cs typeface="Arial"/>
              <a:sym typeface="Arial"/>
            </a:endParaRPr>
          </a:p>
        </p:txBody>
      </p:sp>
      <p:pic>
        <p:nvPicPr>
          <p:cNvPr id="123" name="Google Shape;123;g281a99ff5b2_0_62"/>
          <p:cNvPicPr preferRelativeResize="0"/>
          <p:nvPr/>
        </p:nvPicPr>
        <p:blipFill rotWithShape="1">
          <a:blip r:embed="rId4">
            <a:alphaModFix/>
          </a:blip>
          <a:srcRect b="0" l="0" r="0" t="0"/>
          <a:stretch/>
        </p:blipFill>
        <p:spPr>
          <a:xfrm>
            <a:off x="6896251" y="383775"/>
            <a:ext cx="1562100" cy="20955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g39c7c7be935_0_0"/>
          <p:cNvSpPr txBox="1"/>
          <p:nvPr/>
        </p:nvSpPr>
        <p:spPr>
          <a:xfrm>
            <a:off x="1655424" y="281675"/>
            <a:ext cx="4447500" cy="654600"/>
          </a:xfrm>
          <a:prstGeom prst="rect">
            <a:avLst/>
          </a:prstGeom>
          <a:noFill/>
          <a:ln>
            <a:noFill/>
          </a:ln>
        </p:spPr>
        <p:txBody>
          <a:bodyPr anchorCtr="0" anchor="ctr" bIns="80225" lIns="80225" spcFirstLastPara="1" rIns="80225" wrap="square" tIns="80225">
            <a:noAutofit/>
          </a:bodyPr>
          <a:lstStyle/>
          <a:p>
            <a:pPr indent="0" lvl="0" marL="0" marR="0" rtl="0" algn="ctr">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Year 1; Summer 1</a:t>
            </a:r>
            <a:endParaRPr b="1" i="0" sz="1900" u="none" cap="none" strike="noStrike">
              <a:solidFill>
                <a:srgbClr val="000000"/>
              </a:solidFill>
              <a:latin typeface="Ruluko"/>
              <a:ea typeface="Ruluko"/>
              <a:cs typeface="Ruluko"/>
              <a:sym typeface="Ruluko"/>
            </a:endParaRPr>
          </a:p>
          <a:p>
            <a:pPr indent="0" lvl="0" marL="0" marR="0" rtl="0" algn="ctr">
              <a:lnSpc>
                <a:spcPct val="100000"/>
              </a:lnSpc>
              <a:spcBef>
                <a:spcPts val="0"/>
              </a:spcBef>
              <a:spcAft>
                <a:spcPts val="0"/>
              </a:spcAft>
              <a:buClr>
                <a:srgbClr val="000000"/>
              </a:buClr>
              <a:buSzPts val="1900"/>
              <a:buFont typeface="Arial"/>
              <a:buNone/>
            </a:pPr>
            <a:r>
              <a:rPr b="1" lang="en-GB" sz="1300"/>
              <a:t>Stable Structures Pencil Pots</a:t>
            </a:r>
            <a:endParaRPr b="1" i="0" sz="1200" u="none" cap="none" strike="noStrike">
              <a:solidFill>
                <a:srgbClr val="000000"/>
              </a:solidFill>
              <a:latin typeface="Ruluko"/>
              <a:ea typeface="Ruluko"/>
              <a:cs typeface="Ruluko"/>
              <a:sym typeface="Ruluko"/>
            </a:endParaRPr>
          </a:p>
        </p:txBody>
      </p:sp>
      <p:sp>
        <p:nvSpPr>
          <p:cNvPr id="581" name="Google Shape;581;g39c7c7be935_0_0"/>
          <p:cNvSpPr/>
          <p:nvPr/>
        </p:nvSpPr>
        <p:spPr>
          <a:xfrm>
            <a:off x="74075" y="1049400"/>
            <a:ext cx="4825800" cy="42915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Skills</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Pupils can / will:</a:t>
            </a:r>
            <a:endParaRPr b="1" i="0" sz="1100" u="none" cap="none" strike="noStrike">
              <a:solidFill>
                <a:srgbClr val="000000"/>
              </a:solidFill>
              <a:latin typeface="Ruluko"/>
              <a:ea typeface="Ruluko"/>
              <a:cs typeface="Ruluko"/>
              <a:sym typeface="Ruluko"/>
            </a:endParaRPr>
          </a:p>
          <a:p>
            <a:pPr indent="0" lvl="0" marL="0" rtl="0" algn="l">
              <a:spcBef>
                <a:spcPts val="0"/>
              </a:spcBef>
              <a:spcAft>
                <a:spcPts val="0"/>
              </a:spcAft>
              <a:buClr>
                <a:schemeClr val="dk1"/>
              </a:buClr>
              <a:buSzPts val="1100"/>
              <a:buFont typeface="Arial"/>
              <a:buNone/>
            </a:pPr>
            <a:r>
              <a:rPr lang="en-GB" sz="1100">
                <a:latin typeface="Ruluko"/>
                <a:ea typeface="Ruluko"/>
                <a:cs typeface="Ruluko"/>
                <a:sym typeface="Ruluko"/>
              </a:rPr>
              <a:t>Design : Thinking about what others might want from a design.</a:t>
            </a:r>
            <a:endParaRPr sz="1100">
              <a:latin typeface="Ruluko"/>
              <a:ea typeface="Ruluko"/>
              <a:cs typeface="Ruluko"/>
              <a:sym typeface="Ruluko"/>
            </a:endParaRPr>
          </a:p>
          <a:p>
            <a:pPr indent="0" lvl="0" marL="0" rtl="0" algn="l">
              <a:spcBef>
                <a:spcPts val="0"/>
              </a:spcBef>
              <a:spcAft>
                <a:spcPts val="0"/>
              </a:spcAft>
              <a:buNone/>
            </a:pPr>
            <a:r>
              <a:rPr lang="en-GB" sz="1100">
                <a:latin typeface="Ruluko"/>
                <a:ea typeface="Ruluko"/>
                <a:cs typeface="Ruluko"/>
                <a:sym typeface="Ruluko"/>
              </a:rPr>
              <a:t> Beginning to recognise how products and designs in the world around us solve certain needs.</a:t>
            </a:r>
            <a:endParaRPr sz="1100">
              <a:latin typeface="Ruluko"/>
              <a:ea typeface="Ruluko"/>
              <a:cs typeface="Ruluko"/>
              <a:sym typeface="Ruluko"/>
            </a:endParaRPr>
          </a:p>
          <a:p>
            <a:pPr indent="0" lvl="0" marL="0" rtl="0" algn="l">
              <a:spcBef>
                <a:spcPts val="0"/>
              </a:spcBef>
              <a:spcAft>
                <a:spcPts val="0"/>
              </a:spcAft>
              <a:buNone/>
            </a:pPr>
            <a:r>
              <a:rPr lang="en-GB" sz="1100">
                <a:latin typeface="Ruluko"/>
                <a:ea typeface="Ruluko"/>
                <a:cs typeface="Ruluko"/>
                <a:sym typeface="Ruluko"/>
              </a:rPr>
              <a:t>Considering who they are designing for – identifying the user.</a:t>
            </a:r>
            <a:endParaRPr sz="1100">
              <a:latin typeface="Ruluko"/>
              <a:ea typeface="Ruluko"/>
              <a:cs typeface="Ruluko"/>
              <a:sym typeface="Ruluko"/>
            </a:endParaRPr>
          </a:p>
          <a:p>
            <a:pPr indent="0" lvl="0" marL="0" rtl="0" algn="l">
              <a:spcBef>
                <a:spcPts val="0"/>
              </a:spcBef>
              <a:spcAft>
                <a:spcPts val="0"/>
              </a:spcAft>
              <a:buNone/>
            </a:pPr>
            <a:r>
              <a:rPr lang="en-GB" sz="1100">
                <a:latin typeface="Ruluko"/>
                <a:ea typeface="Ruluko"/>
                <a:cs typeface="Ruluko"/>
                <a:sym typeface="Ruluko"/>
              </a:rPr>
              <a:t>Stating what they intend to make and why – identifying the purpose.Talking about ideas, with purpose and user in mind.Talking about existing products when generating ideas. Using basic drawing skills to communicate ideas.</a:t>
            </a:r>
            <a:endParaRPr sz="1100">
              <a:latin typeface="Ruluko"/>
              <a:ea typeface="Ruluko"/>
              <a:cs typeface="Ruluko"/>
              <a:sym typeface="Ruluko"/>
            </a:endParaRPr>
          </a:p>
          <a:p>
            <a:pPr indent="0" lvl="0" marL="0" rtl="0" algn="l">
              <a:spcBef>
                <a:spcPts val="0"/>
              </a:spcBef>
              <a:spcAft>
                <a:spcPts val="0"/>
              </a:spcAft>
              <a:buNone/>
            </a:pPr>
            <a:r>
              <a:rPr lang="en-GB" sz="1100">
                <a:latin typeface="Ruluko"/>
                <a:ea typeface="Ruluko"/>
                <a:cs typeface="Ruluko"/>
                <a:sym typeface="Ruluko"/>
              </a:rPr>
              <a:t>Make Choosing between a small number of materials, ingredients or components.Explaining their choices based on personal experiences.  Requesting equipment appropriate to the purpose (e.g. scissors for cutting, glue for joining, etc.). Beginning to use objects with a fixed width or length to create even spacing of markings or cuts (e.g. a lolly stick).  Refining their grip to cut competently and confidently.  Cutting straight and evenly spaced lines Beginning to cut large shapes and thicker materials like card.</a:t>
            </a:r>
            <a:endParaRPr sz="1100">
              <a:latin typeface="Ruluko"/>
              <a:ea typeface="Ruluko"/>
              <a:cs typeface="Ruluko"/>
              <a:sym typeface="Ruluko"/>
            </a:endParaRPr>
          </a:p>
          <a:p>
            <a:pPr indent="0" lvl="0" marL="0" rtl="0" algn="l">
              <a:spcBef>
                <a:spcPts val="0"/>
              </a:spcBef>
              <a:spcAft>
                <a:spcPts val="0"/>
              </a:spcAft>
              <a:buNone/>
            </a:pPr>
            <a:r>
              <a:rPr lang="en-GB" sz="1100">
                <a:latin typeface="Ruluko"/>
                <a:ea typeface="Ruluko"/>
                <a:cs typeface="Ruluko"/>
                <a:sym typeface="Ruluko"/>
              </a:rPr>
              <a:t>Evaluate: Discussing existing products, saying what they like about them. Comparing two products and discussing which is better for a specific purpose.</a:t>
            </a:r>
            <a:endParaRPr sz="1100">
              <a:latin typeface="Ruluko"/>
              <a:ea typeface="Ruluko"/>
              <a:cs typeface="Ruluko"/>
              <a:sym typeface="Ruluko"/>
            </a:endParaRPr>
          </a:p>
          <a:p>
            <a:pPr indent="0" lvl="0" marL="0" rtl="0" algn="l">
              <a:spcBef>
                <a:spcPts val="0"/>
              </a:spcBef>
              <a:spcAft>
                <a:spcPts val="0"/>
              </a:spcAft>
              <a:buNone/>
            </a:pPr>
            <a:r>
              <a:rPr lang="en-GB" sz="1100">
                <a:latin typeface="Ruluko"/>
                <a:ea typeface="Ruluko"/>
                <a:cs typeface="Ruluko"/>
                <a:sym typeface="Ruluko"/>
              </a:rPr>
              <a:t>Saying what they like about their peers’ designs and products.</a:t>
            </a:r>
            <a:endParaRPr sz="1100">
              <a:latin typeface="Ruluko"/>
              <a:ea typeface="Ruluko"/>
              <a:cs typeface="Ruluko"/>
              <a:sym typeface="Ruluko"/>
            </a:endParaRPr>
          </a:p>
          <a:p>
            <a:pPr indent="0" lvl="0" marL="0" rtl="0" algn="l">
              <a:spcBef>
                <a:spcPts val="0"/>
              </a:spcBef>
              <a:spcAft>
                <a:spcPts val="0"/>
              </a:spcAft>
              <a:buNone/>
            </a:pPr>
            <a:r>
              <a:rPr lang="en-GB" sz="1100">
                <a:latin typeface="Ruluko"/>
                <a:ea typeface="Ruluko"/>
                <a:cs typeface="Ruluko"/>
                <a:sym typeface="Ruluko"/>
              </a:rPr>
              <a:t> Accepting feedback and understanding it is meant to improve their work.</a:t>
            </a:r>
            <a:endParaRPr sz="1100">
              <a:latin typeface="Ruluko"/>
              <a:ea typeface="Ruluko"/>
              <a:cs typeface="Ruluko"/>
              <a:sym typeface="Ruluko"/>
            </a:endParaRPr>
          </a:p>
          <a:p>
            <a:pPr indent="0" lvl="0" marL="0" rtl="0" algn="l">
              <a:spcBef>
                <a:spcPts val="0"/>
              </a:spcBef>
              <a:spcAft>
                <a:spcPts val="0"/>
              </a:spcAft>
              <a:buNone/>
            </a:pPr>
            <a:r>
              <a:rPr lang="en-GB" sz="1100">
                <a:latin typeface="Ruluko"/>
                <a:ea typeface="Ruluko"/>
                <a:cs typeface="Ruluko"/>
                <a:sym typeface="Ruluko"/>
              </a:rPr>
              <a:t>Technical knowledge:Recognising that different structures are used for different purposes. Exploring the features of structures.Describing structures as buildings or freestanding structures.Making stable structures from card.  Creating supporting structures to aid stability. Using stable objects like cylinders to create structures.</a:t>
            </a:r>
            <a:endParaRPr sz="1100">
              <a:latin typeface="Ruluko"/>
              <a:ea typeface="Ruluko"/>
              <a:cs typeface="Ruluko"/>
              <a:sym typeface="Ruluko"/>
            </a:endParaRPr>
          </a:p>
          <a:p>
            <a:pPr indent="0" lvl="0" marL="0" rtl="0" algn="l">
              <a:spcBef>
                <a:spcPts val="0"/>
              </a:spcBef>
              <a:spcAft>
                <a:spcPts val="0"/>
              </a:spcAft>
              <a:buNone/>
            </a:pPr>
            <a:r>
              <a:t/>
            </a:r>
            <a:endParaRPr sz="1100">
              <a:latin typeface="Ruluko"/>
              <a:ea typeface="Ruluko"/>
              <a:cs typeface="Ruluko"/>
              <a:sym typeface="Ruluko"/>
            </a:endParaRPr>
          </a:p>
          <a:p>
            <a:pPr indent="0" lvl="0" marL="0" rtl="0" algn="l">
              <a:spcBef>
                <a:spcPts val="0"/>
              </a:spcBef>
              <a:spcAft>
                <a:spcPts val="0"/>
              </a:spcAft>
              <a:buClr>
                <a:srgbClr val="000000"/>
              </a:buClr>
              <a:buSzPts val="1100"/>
              <a:buFont typeface="Arial"/>
              <a:buNone/>
            </a:pPr>
            <a:r>
              <a:t/>
            </a:r>
            <a:endParaRPr sz="1100">
              <a:latin typeface="Ruluko"/>
              <a:ea typeface="Ruluko"/>
              <a:cs typeface="Ruluko"/>
              <a:sym typeface="Ruluko"/>
            </a:endParaRPr>
          </a:p>
          <a:p>
            <a:pPr indent="0" lvl="0" marL="0" rtl="0" algn="l">
              <a:spcBef>
                <a:spcPts val="0"/>
              </a:spcBef>
              <a:spcAft>
                <a:spcPts val="0"/>
              </a:spcAft>
              <a:buClr>
                <a:srgbClr val="000000"/>
              </a:buClr>
              <a:buSzPts val="1300"/>
              <a:buFont typeface="Arial"/>
              <a:buNone/>
            </a:pPr>
            <a:r>
              <a:t/>
            </a:r>
            <a:endParaRPr sz="1100">
              <a:latin typeface="Ruluko"/>
              <a:ea typeface="Ruluko"/>
              <a:cs typeface="Ruluko"/>
              <a:sym typeface="Ruluko"/>
            </a:endParaRPr>
          </a:p>
          <a:p>
            <a:pPr indent="0" lvl="0" marL="0" rtl="0" algn="l">
              <a:spcBef>
                <a:spcPts val="0"/>
              </a:spcBef>
              <a:spcAft>
                <a:spcPts val="0"/>
              </a:spcAft>
              <a:buClr>
                <a:srgbClr val="000000"/>
              </a:buClr>
              <a:buSzPts val="1100"/>
              <a:buFont typeface="Arial"/>
              <a:buNone/>
            </a:pPr>
            <a:r>
              <a:t/>
            </a:r>
            <a:endParaRPr sz="1100">
              <a:latin typeface="Ruluko"/>
              <a:ea typeface="Ruluko"/>
              <a:cs typeface="Ruluko"/>
              <a:sym typeface="Ruluko"/>
            </a:endParaRPr>
          </a:p>
          <a:p>
            <a:pPr indent="0" lvl="0" marL="0" rtl="0" algn="l">
              <a:spcBef>
                <a:spcPts val="0"/>
              </a:spcBef>
              <a:spcAft>
                <a:spcPts val="0"/>
              </a:spcAft>
              <a:buClr>
                <a:srgbClr val="000000"/>
              </a:buClr>
              <a:buSzPts val="1000"/>
              <a:buFont typeface="Arial"/>
              <a:buNone/>
            </a:pPr>
            <a:r>
              <a:t/>
            </a:r>
            <a:endParaRPr sz="1100">
              <a:latin typeface="Ruluko"/>
              <a:ea typeface="Ruluko"/>
              <a:cs typeface="Ruluko"/>
              <a:sym typeface="Ruluko"/>
            </a:endParaRPr>
          </a:p>
          <a:p>
            <a:pPr indent="0" lvl="0" marL="0" rtl="0" algn="l">
              <a:spcBef>
                <a:spcPts val="0"/>
              </a:spcBef>
              <a:spcAft>
                <a:spcPts val="0"/>
              </a:spcAft>
              <a:buClr>
                <a:srgbClr val="000000"/>
              </a:buClr>
              <a:buSzPts val="1000"/>
              <a:buFont typeface="Arial"/>
              <a:buNone/>
            </a:pPr>
            <a:r>
              <a:t/>
            </a:r>
            <a:endParaRPr sz="1100">
              <a:latin typeface="Ruluko"/>
              <a:ea typeface="Ruluko"/>
              <a:cs typeface="Ruluko"/>
              <a:sym typeface="Ruluko"/>
            </a:endParaRPr>
          </a:p>
          <a:p>
            <a:pPr indent="0" lvl="0" marL="0" rtl="0" algn="l">
              <a:spcBef>
                <a:spcPts val="0"/>
              </a:spcBef>
              <a:spcAft>
                <a:spcPts val="0"/>
              </a:spcAft>
              <a:buClr>
                <a:srgbClr val="000000"/>
              </a:buClr>
              <a:buSzPts val="1000"/>
              <a:buFont typeface="Arial"/>
              <a:buNone/>
            </a:pPr>
            <a:r>
              <a:t/>
            </a:r>
            <a:endParaRPr sz="1100">
              <a:latin typeface="Ruluko"/>
              <a:ea typeface="Ruluko"/>
              <a:cs typeface="Ruluko"/>
              <a:sym typeface="Ruluko"/>
            </a:endParaRPr>
          </a:p>
          <a:p>
            <a:pPr indent="0" lvl="0" marL="0" rtl="0" algn="l">
              <a:spcBef>
                <a:spcPts val="0"/>
              </a:spcBef>
              <a:spcAft>
                <a:spcPts val="0"/>
              </a:spcAft>
              <a:buClr>
                <a:srgbClr val="000000"/>
              </a:buClr>
              <a:buSzPts val="1200"/>
              <a:buFont typeface="Arial"/>
              <a:buNone/>
            </a:pPr>
            <a:r>
              <a:rPr lang="en-GB" sz="1100">
                <a:latin typeface="Ruluko"/>
                <a:ea typeface="Ruluko"/>
                <a:cs typeface="Ruluko"/>
                <a:sym typeface="Ruluko"/>
              </a:rPr>
              <a:t> </a:t>
            </a:r>
            <a:endParaRPr sz="1100">
              <a:latin typeface="Ruluko"/>
              <a:ea typeface="Ruluko"/>
              <a:cs typeface="Ruluko"/>
              <a:sym typeface="Ruluko"/>
            </a:endParaRPr>
          </a:p>
          <a:p>
            <a:pPr indent="0" lvl="0" marL="0" rtl="0" algn="l">
              <a:spcBef>
                <a:spcPts val="0"/>
              </a:spcBef>
              <a:spcAft>
                <a:spcPts val="0"/>
              </a:spcAft>
              <a:buClr>
                <a:srgbClr val="000000"/>
              </a:buClr>
              <a:buSzPts val="1200"/>
              <a:buFont typeface="Arial"/>
              <a:buNone/>
            </a:pPr>
            <a:r>
              <a:t/>
            </a:r>
            <a:endParaRPr sz="1100">
              <a:latin typeface="Ruluko"/>
              <a:ea typeface="Ruluko"/>
              <a:cs typeface="Ruluko"/>
              <a:sym typeface="Ruluko"/>
            </a:endParaRPr>
          </a:p>
          <a:p>
            <a:pPr indent="0" lvl="0" marL="0" rtl="0" algn="l">
              <a:spcBef>
                <a:spcPts val="0"/>
              </a:spcBef>
              <a:spcAft>
                <a:spcPts val="0"/>
              </a:spcAft>
              <a:buClr>
                <a:srgbClr val="000000"/>
              </a:buClr>
              <a:buSzPts val="1200"/>
              <a:buFont typeface="Arial"/>
              <a:buNone/>
            </a:pPr>
            <a:r>
              <a:t/>
            </a:r>
            <a:endParaRPr sz="1100">
              <a:latin typeface="Ruluko"/>
              <a:ea typeface="Ruluko"/>
              <a:cs typeface="Ruluko"/>
              <a:sym typeface="Ruluko"/>
            </a:endParaRPr>
          </a:p>
        </p:txBody>
      </p:sp>
      <p:sp>
        <p:nvSpPr>
          <p:cNvPr id="582" name="Google Shape;582;g39c7c7be935_0_0"/>
          <p:cNvSpPr/>
          <p:nvPr/>
        </p:nvSpPr>
        <p:spPr>
          <a:xfrm>
            <a:off x="4984750" y="1063650"/>
            <a:ext cx="4075800" cy="1997100"/>
          </a:xfrm>
          <a:prstGeom prst="rect">
            <a:avLst/>
          </a:prstGeom>
          <a:no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Vocabulary</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583" name="Google Shape;583;g39c7c7be935_0_0"/>
          <p:cNvSpPr/>
          <p:nvPr/>
        </p:nvSpPr>
        <p:spPr>
          <a:xfrm>
            <a:off x="3803300" y="3188125"/>
            <a:ext cx="1429200" cy="34812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Ruluko"/>
                <a:ea typeface="Ruluko"/>
                <a:cs typeface="Ruluko"/>
                <a:sym typeface="Ruluko"/>
              </a:rPr>
              <a:t>Designers / Architects</a:t>
            </a:r>
            <a:r>
              <a:rPr b="0" i="0" lang="en-GB" sz="1200" u="none" cap="none" strike="noStrike">
                <a:solidFill>
                  <a:schemeClr val="dk1"/>
                </a:solidFill>
                <a:latin typeface="Calibri"/>
                <a:ea typeface="Calibri"/>
                <a:cs typeface="Calibri"/>
                <a:sym typeface="Calibri"/>
              </a:rPr>
              <a:t> </a:t>
            </a:r>
            <a:r>
              <a:rPr b="1" i="0" lang="en-GB" sz="1200" u="none" cap="none" strike="noStrike">
                <a:solidFill>
                  <a:srgbClr val="000000"/>
                </a:solidFill>
                <a:latin typeface="Calibri"/>
                <a:ea typeface="Calibri"/>
                <a:cs typeface="Calibri"/>
                <a:sym typeface="Calibri"/>
              </a:rPr>
              <a:t> </a:t>
            </a:r>
            <a:endParaRPr b="1" i="0" sz="1200" u="none" cap="none" strike="noStrike">
              <a:solidFill>
                <a:srgbClr val="000000"/>
              </a:solidFill>
              <a:latin typeface="Calibri"/>
              <a:ea typeface="Calibri"/>
              <a:cs typeface="Calibri"/>
              <a:sym typeface="Calibri"/>
            </a:endParaRPr>
          </a:p>
          <a:p>
            <a:pPr indent="0" lvl="0" marL="0" rtl="0" algn="ctr">
              <a:lnSpc>
                <a:spcPct val="120017"/>
              </a:lnSpc>
              <a:spcBef>
                <a:spcPts val="0"/>
              </a:spcBef>
              <a:spcAft>
                <a:spcPts val="0"/>
              </a:spcAft>
              <a:buClr>
                <a:schemeClr val="dk1"/>
              </a:buClr>
              <a:buFont typeface="Arial"/>
              <a:buNone/>
            </a:pPr>
            <a:r>
              <a:rPr lang="en-GB" sz="1233">
                <a:solidFill>
                  <a:schemeClr val="dk1"/>
                </a:solidFill>
                <a:latin typeface="Ruluko"/>
                <a:ea typeface="Ruluko"/>
                <a:cs typeface="Ruluko"/>
                <a:sym typeface="Ruluko"/>
              </a:rPr>
              <a:t>Gustave Eiffel Eiffel Tower 1832</a:t>
            </a:r>
            <a:endParaRPr sz="100">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400" u="none" cap="none" strike="noStrike">
              <a:solidFill>
                <a:srgbClr val="202124"/>
              </a:solidFill>
              <a:highlight>
                <a:srgbClr val="FFFFFF"/>
              </a:highlight>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584" name="Google Shape;584;g39c7c7be935_0_0"/>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585" name="Google Shape;585;g39c7c7be935_0_0"/>
          <p:cNvSpPr/>
          <p:nvPr/>
        </p:nvSpPr>
        <p:spPr>
          <a:xfrm>
            <a:off x="0" y="5429250"/>
            <a:ext cx="3873600" cy="30480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Knowledge</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Ruluko"/>
                <a:ea typeface="Ruluko"/>
                <a:cs typeface="Ruluko"/>
                <a:sym typeface="Ruluko"/>
              </a:rPr>
              <a:t>Pupils will know/ can explain:</a:t>
            </a:r>
            <a:endParaRPr b="1" i="0" sz="1000" u="none" cap="none" strike="noStrike">
              <a:solidFill>
                <a:srgbClr val="000000"/>
              </a:solidFill>
              <a:latin typeface="Ruluko"/>
              <a:ea typeface="Ruluko"/>
              <a:cs typeface="Ruluko"/>
              <a:sym typeface="Ruluko"/>
            </a:endParaRPr>
          </a:p>
          <a:p>
            <a:pPr indent="0" lvl="0" marL="0" rtl="0" algn="l">
              <a:spcBef>
                <a:spcPts val="0"/>
              </a:spcBef>
              <a:spcAft>
                <a:spcPts val="0"/>
              </a:spcAft>
              <a:buClr>
                <a:srgbClr val="000000"/>
              </a:buClr>
              <a:buSzPts val="1000"/>
              <a:buFont typeface="Arial"/>
              <a:buNone/>
            </a:pPr>
            <a:r>
              <a:rPr lang="en-GB" sz="1000">
                <a:latin typeface="Ruluko"/>
                <a:ea typeface="Ruluko"/>
                <a:cs typeface="Ruluko"/>
                <a:sym typeface="Ruluko"/>
              </a:rPr>
              <a:t>Design know The user is the person who will use the product.</a:t>
            </a:r>
            <a:endParaRPr sz="1000">
              <a:latin typeface="Ruluko"/>
              <a:ea typeface="Ruluko"/>
              <a:cs typeface="Ruluko"/>
              <a:sym typeface="Ruluko"/>
            </a:endParaRPr>
          </a:p>
          <a:p>
            <a:pPr indent="0" lvl="0" marL="0" rtl="0" algn="l">
              <a:spcBef>
                <a:spcPts val="0"/>
              </a:spcBef>
              <a:spcAft>
                <a:spcPts val="0"/>
              </a:spcAft>
              <a:buNone/>
            </a:pPr>
            <a:r>
              <a:rPr lang="en-GB" sz="1000">
                <a:latin typeface="Ruluko"/>
                <a:ea typeface="Ruluko"/>
                <a:cs typeface="Ruluko"/>
                <a:sym typeface="Ruluko"/>
              </a:rPr>
              <a:t>Different users may want different things from a design.</a:t>
            </a:r>
            <a:endParaRPr sz="1000">
              <a:latin typeface="Ruluko"/>
              <a:ea typeface="Ruluko"/>
              <a:cs typeface="Ruluko"/>
              <a:sym typeface="Ruluko"/>
            </a:endParaRPr>
          </a:p>
          <a:p>
            <a:pPr indent="0" lvl="0" marL="0" rtl="0" algn="l">
              <a:spcBef>
                <a:spcPts val="0"/>
              </a:spcBef>
              <a:spcAft>
                <a:spcPts val="0"/>
              </a:spcAft>
              <a:buNone/>
            </a:pPr>
            <a:r>
              <a:rPr lang="en-GB" sz="1000">
                <a:latin typeface="Ruluko"/>
                <a:ea typeface="Ruluko"/>
                <a:cs typeface="Ruluko"/>
                <a:sym typeface="Ruluko"/>
              </a:rPr>
              <a:t> Who they are designing for makes a difference to what they design.The purpose is what something is for.</a:t>
            </a:r>
            <a:endParaRPr sz="1000">
              <a:latin typeface="Ruluko"/>
              <a:ea typeface="Ruluko"/>
              <a:cs typeface="Ruluko"/>
              <a:sym typeface="Ruluko"/>
            </a:endParaRPr>
          </a:p>
          <a:p>
            <a:pPr indent="0" lvl="0" marL="0" rtl="0" algn="l">
              <a:spcBef>
                <a:spcPts val="0"/>
              </a:spcBef>
              <a:spcAft>
                <a:spcPts val="0"/>
              </a:spcAft>
              <a:buNone/>
            </a:pPr>
            <a:r>
              <a:rPr lang="en-GB" sz="1000">
                <a:latin typeface="Ruluko"/>
                <a:ea typeface="Ruluko"/>
                <a:cs typeface="Ruluko"/>
                <a:sym typeface="Ruluko"/>
              </a:rPr>
              <a:t> Existing products can help when deciding what to design. Drawings are a way to explain ideas.</a:t>
            </a:r>
            <a:endParaRPr sz="1000">
              <a:latin typeface="Ruluko"/>
              <a:ea typeface="Ruluko"/>
              <a:cs typeface="Ruluko"/>
              <a:sym typeface="Ruluko"/>
            </a:endParaRPr>
          </a:p>
          <a:p>
            <a:pPr indent="0" lvl="0" marL="0" rtl="0" algn="l">
              <a:spcBef>
                <a:spcPts val="0"/>
              </a:spcBef>
              <a:spcAft>
                <a:spcPts val="0"/>
              </a:spcAft>
              <a:buClr>
                <a:schemeClr val="dk1"/>
              </a:buClr>
              <a:buSzPts val="1100"/>
              <a:buFont typeface="Arial"/>
              <a:buNone/>
            </a:pPr>
            <a:r>
              <a:rPr lang="en-GB" sz="1000">
                <a:latin typeface="Ruluko"/>
                <a:ea typeface="Ruluko"/>
                <a:cs typeface="Ruluko"/>
                <a:sym typeface="Ruluko"/>
              </a:rPr>
              <a:t>Make To know:A plan is deciding what to do first and next.</a:t>
            </a:r>
            <a:endParaRPr sz="1000">
              <a:latin typeface="Ruluko"/>
              <a:ea typeface="Ruluko"/>
              <a:cs typeface="Ruluko"/>
              <a:sym typeface="Ruluko"/>
            </a:endParaRPr>
          </a:p>
          <a:p>
            <a:pPr indent="0" lvl="0" marL="0" rtl="0" algn="l">
              <a:spcBef>
                <a:spcPts val="0"/>
              </a:spcBef>
              <a:spcAft>
                <a:spcPts val="0"/>
              </a:spcAft>
              <a:buNone/>
            </a:pPr>
            <a:r>
              <a:rPr lang="en-GB" sz="1000">
                <a:latin typeface="Ruluko"/>
                <a:ea typeface="Ruluko"/>
                <a:cs typeface="Ruluko"/>
                <a:sym typeface="Ruluko"/>
              </a:rPr>
              <a:t>Different equipment does different things.Names of common pieces of equipment. Some tools are sharp like scissors and knives. Spacing cuts or marks evenly can be useful. Different glue can be used to join different things.</a:t>
            </a:r>
            <a:endParaRPr sz="1000">
              <a:latin typeface="Ruluko"/>
              <a:ea typeface="Ruluko"/>
              <a:cs typeface="Ruluko"/>
              <a:sym typeface="Ruluko"/>
            </a:endParaRPr>
          </a:p>
          <a:p>
            <a:pPr indent="0" lvl="0" marL="0" rtl="0" algn="l">
              <a:spcBef>
                <a:spcPts val="0"/>
              </a:spcBef>
              <a:spcAft>
                <a:spcPts val="0"/>
              </a:spcAft>
              <a:buClr>
                <a:schemeClr val="dk1"/>
              </a:buClr>
              <a:buSzPts val="1100"/>
              <a:buFont typeface="Arial"/>
              <a:buNone/>
            </a:pPr>
            <a:r>
              <a:rPr lang="en-GB" sz="1000">
                <a:latin typeface="Ruluko"/>
                <a:ea typeface="Ruluko"/>
                <a:cs typeface="Ruluko"/>
                <a:sym typeface="Ruluko"/>
              </a:rPr>
              <a:t>Evaluate To know:Some products will be better than others. Their ideas or products can be made better.Their ideas can make someone else’s work better.Other people’s ideas can help make their work better.</a:t>
            </a:r>
            <a:endParaRPr sz="1000">
              <a:latin typeface="Ruluko"/>
              <a:ea typeface="Ruluko"/>
              <a:cs typeface="Ruluko"/>
              <a:sym typeface="Ruluko"/>
            </a:endParaRPr>
          </a:p>
          <a:p>
            <a:pPr indent="0" lvl="0" marL="0" rtl="0" algn="l">
              <a:spcBef>
                <a:spcPts val="0"/>
              </a:spcBef>
              <a:spcAft>
                <a:spcPts val="0"/>
              </a:spcAft>
              <a:buClr>
                <a:schemeClr val="dk1"/>
              </a:buClr>
              <a:buSzPts val="1100"/>
              <a:buFont typeface="Arial"/>
              <a:buNone/>
            </a:pPr>
            <a:r>
              <a:rPr lang="en-GB" sz="1000">
                <a:latin typeface="Ruluko"/>
                <a:ea typeface="Ruluko"/>
                <a:cs typeface="Ruluko"/>
                <a:sym typeface="Ruluko"/>
              </a:rPr>
              <a:t>Technical knowledge: To know:A structure is something that has been made and put together. Stable structures do not topple.</a:t>
            </a:r>
            <a:endParaRPr sz="1000">
              <a:latin typeface="Ruluko"/>
              <a:ea typeface="Ruluko"/>
              <a:cs typeface="Ruluko"/>
              <a:sym typeface="Ruluko"/>
            </a:endParaRPr>
          </a:p>
          <a:p>
            <a:pPr indent="0" lvl="0" marL="0" rtl="0" algn="l">
              <a:spcBef>
                <a:spcPts val="0"/>
              </a:spcBef>
              <a:spcAft>
                <a:spcPts val="0"/>
              </a:spcAft>
              <a:buNone/>
            </a:pPr>
            <a:r>
              <a:rPr lang="en-GB" sz="1000">
                <a:latin typeface="Ruluko"/>
                <a:ea typeface="Ruluko"/>
                <a:cs typeface="Ruluko"/>
                <a:sym typeface="Ruluko"/>
              </a:rPr>
              <a:t> Shapes and structures with wide, flat bases or legs are the most stable. Adding weight to the base of a structure can make it more stable.</a:t>
            </a:r>
            <a:endParaRPr sz="950">
              <a:solidFill>
                <a:srgbClr val="222222"/>
              </a:solidFill>
              <a:highlight>
                <a:srgbClr val="FFFFFF"/>
              </a:highlight>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1" sz="1000">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br>
              <a:rPr b="0" i="0" lang="en-GB" sz="1200" u="none" cap="none" strike="noStrike">
                <a:solidFill>
                  <a:schemeClr val="dk1"/>
                </a:solidFill>
                <a:latin typeface="Calibri"/>
                <a:ea typeface="Calibri"/>
                <a:cs typeface="Calibri"/>
                <a:sym typeface="Calibri"/>
              </a:rPr>
            </a:b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highlight>
                <a:srgbClr val="B7B7B7"/>
              </a:highlight>
              <a:latin typeface="Ruluko"/>
              <a:ea typeface="Ruluko"/>
              <a:cs typeface="Ruluko"/>
              <a:sym typeface="Ruluko"/>
            </a:endParaRPr>
          </a:p>
        </p:txBody>
      </p:sp>
      <p:pic>
        <p:nvPicPr>
          <p:cNvPr id="586" name="Google Shape;586;g39c7c7be935_0_0"/>
          <p:cNvPicPr preferRelativeResize="0"/>
          <p:nvPr/>
        </p:nvPicPr>
        <p:blipFill rotWithShape="1">
          <a:blip r:embed="rId4">
            <a:alphaModFix/>
          </a:blip>
          <a:srcRect b="0" l="0" r="0" t="0"/>
          <a:stretch/>
        </p:blipFill>
        <p:spPr>
          <a:xfrm>
            <a:off x="6516216" y="188640"/>
            <a:ext cx="1296144" cy="840663"/>
          </a:xfrm>
          <a:prstGeom prst="rect">
            <a:avLst/>
          </a:prstGeom>
          <a:noFill/>
          <a:ln>
            <a:noFill/>
          </a:ln>
        </p:spPr>
      </p:pic>
      <p:sp>
        <p:nvSpPr>
          <p:cNvPr id="587" name="Google Shape;587;g39c7c7be935_0_0"/>
          <p:cNvSpPr/>
          <p:nvPr/>
        </p:nvSpPr>
        <p:spPr>
          <a:xfrm>
            <a:off x="5296000" y="3188125"/>
            <a:ext cx="3764400" cy="34812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Questions</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50"/>
              <a:buFont typeface="Arial"/>
              <a:buNone/>
            </a:pPr>
            <a:r>
              <a:rPr i="0" lang="en-GB" sz="1100" u="none" cap="none" strike="noStrike">
                <a:solidFill>
                  <a:srgbClr val="000000"/>
                </a:solidFill>
                <a:latin typeface="Ruluko"/>
                <a:ea typeface="Ruluko"/>
                <a:cs typeface="Ruluko"/>
                <a:sym typeface="Ruluko"/>
              </a:rPr>
              <a:t>What is a structure? (Something made or constructed,  building, bridge, chair -  to be used or perform a job) What  is the job of a st</a:t>
            </a:r>
            <a:r>
              <a:rPr lang="en-GB" sz="1100">
                <a:latin typeface="Ruluko"/>
                <a:ea typeface="Ruluko"/>
                <a:cs typeface="Ruluko"/>
                <a:sym typeface="Ruluko"/>
              </a:rPr>
              <a:t>ructure?</a:t>
            </a:r>
            <a:r>
              <a:rPr i="0" lang="en-GB" sz="1100" u="none" cap="none" strike="noStrike">
                <a:solidFill>
                  <a:srgbClr val="000000"/>
                </a:solidFill>
                <a:latin typeface="Ruluko"/>
                <a:ea typeface="Ruluko"/>
                <a:cs typeface="Ruluko"/>
                <a:sym typeface="Ruluko"/>
              </a:rPr>
              <a:t>are structures for? Can you identify some structures in this room? What do all stable objects have in common - large bases</a:t>
            </a:r>
            <a:r>
              <a:rPr lang="en-GB" sz="1100">
                <a:latin typeface="Ruluko"/>
                <a:ea typeface="Ruluko"/>
                <a:cs typeface="Ruluko"/>
                <a:sym typeface="Ruluko"/>
              </a:rPr>
              <a:t> / do not wobble. </a:t>
            </a:r>
            <a:endParaRPr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50"/>
              <a:buFont typeface="Arial"/>
              <a:buNone/>
            </a:pPr>
            <a:r>
              <a:rPr i="0" lang="en-GB" sz="1100" u="none" cap="none" strike="noStrike">
                <a:solidFill>
                  <a:srgbClr val="000000"/>
                </a:solidFill>
                <a:latin typeface="Ruluko"/>
                <a:ea typeface="Ruluko"/>
                <a:cs typeface="Ruluko"/>
                <a:sym typeface="Ruluko"/>
              </a:rPr>
              <a:t>What is a </a:t>
            </a:r>
            <a:r>
              <a:rPr lang="en-GB" sz="1100">
                <a:latin typeface="Ruluko"/>
                <a:ea typeface="Ruluko"/>
                <a:cs typeface="Ruluko"/>
                <a:sym typeface="Ruluko"/>
              </a:rPr>
              <a:t>tower</a:t>
            </a:r>
            <a:r>
              <a:rPr i="0" lang="en-GB" sz="1100" u="none" cap="none" strike="noStrike">
                <a:solidFill>
                  <a:srgbClr val="000000"/>
                </a:solidFill>
                <a:latin typeface="Ruluko"/>
                <a:ea typeface="Ruluko"/>
                <a:cs typeface="Ruluko"/>
                <a:sym typeface="Ruluko"/>
              </a:rPr>
              <a:t>? (What shapes make the </a:t>
            </a:r>
            <a:r>
              <a:rPr lang="en-GB" sz="1100">
                <a:latin typeface="Ruluko"/>
                <a:ea typeface="Ruluko"/>
                <a:cs typeface="Ruluko"/>
                <a:sym typeface="Ruluko"/>
              </a:rPr>
              <a:t>most stable towers? </a:t>
            </a:r>
            <a:r>
              <a:rPr lang="en-GB" sz="1100">
                <a:solidFill>
                  <a:srgbClr val="222222"/>
                </a:solidFill>
                <a:latin typeface="Ruluko"/>
                <a:ea typeface="Ruluko"/>
                <a:cs typeface="Ruluko"/>
                <a:sym typeface="Ruluko"/>
              </a:rPr>
              <a:t>What worked well when building your towers?How could you make your tower even better?How did you and your team help each other while building?</a:t>
            </a:r>
            <a:endParaRPr sz="1100">
              <a:solidFill>
                <a:srgbClr val="222222"/>
              </a:solidFill>
              <a:latin typeface="Ruluko"/>
              <a:ea typeface="Ruluko"/>
              <a:cs typeface="Ruluko"/>
              <a:sym typeface="Ruluko"/>
            </a:endParaRPr>
          </a:p>
          <a:p>
            <a:pPr indent="0" lvl="0" marL="0" rtl="0" algn="l">
              <a:lnSpc>
                <a:spcPct val="115000"/>
              </a:lnSpc>
              <a:spcBef>
                <a:spcPts val="0"/>
              </a:spcBef>
              <a:spcAft>
                <a:spcPts val="0"/>
              </a:spcAft>
              <a:buNone/>
            </a:pPr>
            <a:r>
              <a:rPr lang="en-GB" sz="1100">
                <a:solidFill>
                  <a:srgbClr val="222222"/>
                </a:solidFill>
                <a:latin typeface="Ruluko"/>
                <a:ea typeface="Ruluko"/>
                <a:cs typeface="Ruluko"/>
                <a:sym typeface="Ruluko"/>
              </a:rPr>
              <a:t>What would happen if I let go of a straw when it is standing up? Is a bent straw more or less stable than the straight straw?How could you make the straw stand up on its own?How does a basketball hoop stay upright?</a:t>
            </a:r>
            <a:r>
              <a:rPr lang="en-GB" sz="1100">
                <a:solidFill>
                  <a:srgbClr val="4A5865"/>
                </a:solidFill>
                <a:highlight>
                  <a:srgbClr val="F1F6F9"/>
                </a:highlight>
                <a:latin typeface="Ruluko"/>
                <a:ea typeface="Ruluko"/>
                <a:cs typeface="Ruluko"/>
                <a:sym typeface="Ruluko"/>
              </a:rPr>
              <a:t> </a:t>
            </a:r>
            <a:r>
              <a:rPr lang="en-GB" sz="1100">
                <a:solidFill>
                  <a:srgbClr val="222222"/>
                </a:solidFill>
                <a:latin typeface="Ruluko"/>
                <a:ea typeface="Ruluko"/>
                <a:cs typeface="Ruluko"/>
                <a:sym typeface="Ruluko"/>
              </a:rPr>
              <a:t>Why is it important that this structure is stable in a playground?Why are </a:t>
            </a:r>
            <a:r>
              <a:rPr lang="en-GB" sz="1100">
                <a:solidFill>
                  <a:srgbClr val="222222"/>
                </a:solidFill>
                <a:latin typeface="Ruluko"/>
                <a:ea typeface="Ruluko"/>
                <a:cs typeface="Ruluko"/>
                <a:sym typeface="Ruluko"/>
              </a:rPr>
              <a:t>roots</a:t>
            </a:r>
            <a:r>
              <a:rPr lang="en-GB" sz="1100">
                <a:solidFill>
                  <a:srgbClr val="222222"/>
                </a:solidFill>
                <a:latin typeface="Ruluko"/>
                <a:ea typeface="Ruluko"/>
                <a:cs typeface="Ruluko"/>
                <a:sym typeface="Ruluko"/>
              </a:rPr>
              <a:t> and anchors </a:t>
            </a:r>
            <a:r>
              <a:rPr lang="en-GB" sz="1100">
                <a:solidFill>
                  <a:srgbClr val="222222"/>
                </a:solidFill>
                <a:latin typeface="Ruluko"/>
                <a:ea typeface="Ruluko"/>
                <a:cs typeface="Ruluko"/>
                <a:sym typeface="Ruluko"/>
              </a:rPr>
              <a:t>important</a:t>
            </a:r>
            <a:r>
              <a:rPr lang="en-GB" sz="1100">
                <a:solidFill>
                  <a:srgbClr val="222222"/>
                </a:solidFill>
                <a:latin typeface="Ruluko"/>
                <a:ea typeface="Ruluko"/>
                <a:cs typeface="Ruluko"/>
                <a:sym typeface="Ruluko"/>
              </a:rPr>
              <a:t> when improving stability?Who is the user for your product?How have you made your pot appealing to them?What did you add to your cardboard tube to make it more stable?Which method  - glue tape  - was the most suitable to create a strong hold for your product?</a:t>
            </a:r>
            <a:r>
              <a:rPr lang="en-GB" sz="1100">
                <a:solidFill>
                  <a:srgbClr val="222222"/>
                </a:solidFill>
                <a:highlight>
                  <a:srgbClr val="F1F6F9"/>
                </a:highlight>
                <a:latin typeface="Ruluko"/>
                <a:ea typeface="Ruluko"/>
                <a:cs typeface="Ruluko"/>
                <a:sym typeface="Ruluko"/>
              </a:rPr>
              <a:t>What might happen if the cuts are not all the same length? </a:t>
            </a:r>
            <a:r>
              <a:rPr b="0" i="0" lang="en-GB" sz="1150" u="none" cap="none" strike="noStrike">
                <a:solidFill>
                  <a:srgbClr val="000000"/>
                </a:solidFill>
                <a:latin typeface="Ruluko"/>
                <a:ea typeface="Ruluko"/>
                <a:cs typeface="Ruluko"/>
                <a:sym typeface="Ruluko"/>
              </a:rPr>
              <a:t>What does assemble mean? </a:t>
            </a:r>
            <a:endParaRPr b="0" i="0" sz="1150" u="none" cap="none" strike="noStrike">
              <a:solidFill>
                <a:srgbClr val="000000"/>
              </a:solidFill>
              <a:latin typeface="Ruluko"/>
              <a:ea typeface="Ruluko"/>
              <a:cs typeface="Ruluko"/>
              <a:sym typeface="Ruluko"/>
            </a:endParaRPr>
          </a:p>
          <a:p>
            <a:pPr indent="-228600" lvl="0" marL="457200" marR="0" rtl="0" algn="l">
              <a:lnSpc>
                <a:spcPct val="100000"/>
              </a:lnSpc>
              <a:spcBef>
                <a:spcPts val="2400"/>
              </a:spcBef>
              <a:spcAft>
                <a:spcPts val="0"/>
              </a:spcAft>
              <a:buClr>
                <a:srgbClr val="000000"/>
              </a:buClr>
              <a:buSzPts val="1100"/>
              <a:buFont typeface="Ruluko"/>
              <a:buNone/>
            </a:pPr>
            <a:r>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br>
              <a:rPr b="0" i="0" lang="en-GB" sz="1100" u="none" cap="none" strike="noStrike">
                <a:solidFill>
                  <a:srgbClr val="000000"/>
                </a:solidFill>
                <a:latin typeface="Ruluko"/>
                <a:ea typeface="Ruluko"/>
                <a:cs typeface="Ruluko"/>
                <a:sym typeface="Ruluko"/>
              </a:rPr>
            </a:br>
            <a:endParaRPr b="0" i="0" sz="1100" u="none" cap="none" strike="noStrike">
              <a:solidFill>
                <a:srgbClr val="000000"/>
              </a:solidFill>
              <a:latin typeface="Ruluko"/>
              <a:ea typeface="Ruluko"/>
              <a:cs typeface="Ruluko"/>
              <a:sym typeface="Ruluko"/>
            </a:endParaRPr>
          </a:p>
        </p:txBody>
      </p:sp>
      <p:pic>
        <p:nvPicPr>
          <p:cNvPr id="588" name="Google Shape;588;g39c7c7be935_0_0"/>
          <p:cNvPicPr preferRelativeResize="0"/>
          <p:nvPr/>
        </p:nvPicPr>
        <p:blipFill rotWithShape="1">
          <a:blip r:embed="rId5">
            <a:alphaModFix/>
          </a:blip>
          <a:srcRect b="0" l="0" r="0" t="0"/>
          <a:stretch/>
        </p:blipFill>
        <p:spPr>
          <a:xfrm>
            <a:off x="6047351" y="257873"/>
            <a:ext cx="1734349" cy="722025"/>
          </a:xfrm>
          <a:prstGeom prst="rect">
            <a:avLst/>
          </a:prstGeom>
          <a:noFill/>
          <a:ln>
            <a:noFill/>
          </a:ln>
        </p:spPr>
      </p:pic>
      <p:pic>
        <p:nvPicPr>
          <p:cNvPr id="589" name="Google Shape;589;g39c7c7be935_0_0"/>
          <p:cNvPicPr preferRelativeResize="0"/>
          <p:nvPr/>
        </p:nvPicPr>
        <p:blipFill rotWithShape="1">
          <a:blip r:embed="rId6">
            <a:alphaModFix/>
          </a:blip>
          <a:srcRect b="0" l="0" r="0" t="0"/>
          <a:stretch/>
        </p:blipFill>
        <p:spPr>
          <a:xfrm>
            <a:off x="179503" y="89275"/>
            <a:ext cx="930088" cy="840650"/>
          </a:xfrm>
          <a:prstGeom prst="rect">
            <a:avLst/>
          </a:prstGeom>
          <a:noFill/>
          <a:ln>
            <a:noFill/>
          </a:ln>
        </p:spPr>
      </p:pic>
      <p:pic>
        <p:nvPicPr>
          <p:cNvPr id="590" name="Google Shape;590;g39c7c7be935_0_0"/>
          <p:cNvPicPr preferRelativeResize="0"/>
          <p:nvPr/>
        </p:nvPicPr>
        <p:blipFill>
          <a:blip r:embed="rId7">
            <a:alphaModFix/>
          </a:blip>
          <a:stretch>
            <a:fillRect/>
          </a:stretch>
        </p:blipFill>
        <p:spPr>
          <a:xfrm>
            <a:off x="5085900" y="1318375"/>
            <a:ext cx="3873500" cy="1689450"/>
          </a:xfrm>
          <a:prstGeom prst="rect">
            <a:avLst/>
          </a:prstGeom>
          <a:solidFill>
            <a:schemeClr val="lt2"/>
          </a:solidFill>
          <a:ln cap="flat" cmpd="sng" w="9525">
            <a:solidFill>
              <a:schemeClr val="dk2"/>
            </a:solidFill>
            <a:prstDash val="solid"/>
            <a:round/>
            <a:headEnd len="sm" w="sm" type="none"/>
            <a:tailEnd len="sm" w="sm" type="none"/>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pic>
        <p:nvPicPr>
          <p:cNvPr id="596" name="Google Shape;596;g39c7c7be935_0_15"/>
          <p:cNvPicPr preferRelativeResize="0"/>
          <p:nvPr/>
        </p:nvPicPr>
        <p:blipFill>
          <a:blip r:embed="rId3">
            <a:alphaModFix/>
          </a:blip>
          <a:stretch>
            <a:fillRect/>
          </a:stretch>
        </p:blipFill>
        <p:spPr>
          <a:xfrm>
            <a:off x="152400" y="152400"/>
            <a:ext cx="8864601" cy="55435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g39c7c7be935_0_2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900"/>
              <a:buFont typeface="Arial"/>
              <a:buNone/>
            </a:pPr>
            <a:r>
              <a:rPr b="1" lang="en-GB" sz="3200">
                <a:latin typeface="Ruluko"/>
                <a:ea typeface="Ruluko"/>
                <a:cs typeface="Ruluko"/>
                <a:sym typeface="Ruluko"/>
              </a:rPr>
              <a:t>Year 1; Summer 1</a:t>
            </a:r>
            <a:endParaRPr b="1" sz="3200">
              <a:latin typeface="Ruluko"/>
              <a:ea typeface="Ruluko"/>
              <a:cs typeface="Ruluko"/>
              <a:sym typeface="Ruluko"/>
            </a:endParaRPr>
          </a:p>
          <a:p>
            <a:pPr indent="0" lvl="0" marL="0" rtl="0" algn="ctr">
              <a:lnSpc>
                <a:spcPct val="100000"/>
              </a:lnSpc>
              <a:spcBef>
                <a:spcPts val="0"/>
              </a:spcBef>
              <a:spcAft>
                <a:spcPts val="0"/>
              </a:spcAft>
              <a:buClr>
                <a:schemeClr val="dk1"/>
              </a:buClr>
              <a:buSzPts val="1900"/>
              <a:buFont typeface="Arial"/>
              <a:buNone/>
            </a:pPr>
            <a:r>
              <a:rPr b="1" lang="en-GB" sz="3200">
                <a:latin typeface="Arial"/>
                <a:ea typeface="Arial"/>
                <a:cs typeface="Arial"/>
                <a:sym typeface="Arial"/>
              </a:rPr>
              <a:t>Pencil Pots</a:t>
            </a:r>
            <a:endParaRPr b="1" sz="3200">
              <a:latin typeface="Ruluko"/>
              <a:ea typeface="Ruluko"/>
              <a:cs typeface="Ruluko"/>
              <a:sym typeface="Ruluko"/>
            </a:endParaRPr>
          </a:p>
        </p:txBody>
      </p:sp>
      <p:sp>
        <p:nvSpPr>
          <p:cNvPr id="602" name="Google Shape;602;g39c7c7be935_0_21"/>
          <p:cNvSpPr/>
          <p:nvPr/>
        </p:nvSpPr>
        <p:spPr>
          <a:xfrm>
            <a:off x="457201" y="1199025"/>
            <a:ext cx="5143500" cy="4247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Unit 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Pupils who are secure will be able to:</a:t>
            </a:r>
            <a:endParaRPr b="1" i="0" sz="1800" u="sng" cap="none" strike="noStrike">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t/>
            </a:r>
            <a:endParaRPr sz="1800">
              <a:solidFill>
                <a:srgbClr val="222222"/>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350">
                <a:solidFill>
                  <a:srgbClr val="222222"/>
                </a:solidFill>
                <a:highlight>
                  <a:srgbClr val="FFFFFF"/>
                </a:highlight>
              </a:rPr>
              <a:t>Pupils who are secure will be able to:</a:t>
            </a:r>
            <a:endParaRPr sz="1350">
              <a:solidFill>
                <a:srgbClr val="222222"/>
              </a:solidFill>
              <a:highlight>
                <a:srgbClr val="FFFFFF"/>
              </a:highlight>
            </a:endParaRPr>
          </a:p>
          <a:p>
            <a:pPr indent="-228600" lvl="0" marL="457200" rtl="0" algn="l">
              <a:lnSpc>
                <a:spcPct val="115000"/>
              </a:lnSpc>
              <a:spcBef>
                <a:spcPts val="0"/>
              </a:spcBef>
              <a:spcAft>
                <a:spcPts val="0"/>
              </a:spcAft>
              <a:buClr>
                <a:srgbClr val="222222"/>
              </a:buClr>
              <a:buSzPts val="1350"/>
              <a:buNone/>
            </a:pPr>
            <a:r>
              <a:rPr lang="en-GB" sz="1350">
                <a:solidFill>
                  <a:srgbClr val="222222"/>
                </a:solidFill>
                <a:highlight>
                  <a:srgbClr val="FFFFFF"/>
                </a:highlight>
              </a:rPr>
              <a:t>Explain that structures are things that are built and have a purpose.</a:t>
            </a:r>
            <a:endParaRPr sz="1350">
              <a:solidFill>
                <a:srgbClr val="222222"/>
              </a:solidFill>
              <a:highlight>
                <a:srgbClr val="FFFFFF"/>
              </a:highlight>
            </a:endParaRPr>
          </a:p>
          <a:p>
            <a:pPr indent="-228600" lvl="0" marL="457200" rtl="0" algn="l">
              <a:lnSpc>
                <a:spcPct val="115000"/>
              </a:lnSpc>
              <a:spcBef>
                <a:spcPts val="0"/>
              </a:spcBef>
              <a:spcAft>
                <a:spcPts val="0"/>
              </a:spcAft>
              <a:buClr>
                <a:srgbClr val="222222"/>
              </a:buClr>
              <a:buSzPts val="1350"/>
              <a:buNone/>
            </a:pPr>
            <a:r>
              <a:rPr lang="en-GB" sz="1350">
                <a:solidFill>
                  <a:srgbClr val="222222"/>
                </a:solidFill>
                <a:highlight>
                  <a:srgbClr val="FFFFFF"/>
                </a:highlight>
              </a:rPr>
              <a:t>Understand that structures with a wider base are more stable than ones with a narrow base.</a:t>
            </a:r>
            <a:endParaRPr sz="1350">
              <a:solidFill>
                <a:srgbClr val="222222"/>
              </a:solidFill>
              <a:highlight>
                <a:srgbClr val="FFFFFF"/>
              </a:highlight>
            </a:endParaRPr>
          </a:p>
          <a:p>
            <a:pPr indent="-228600" lvl="0" marL="457200" rtl="0" algn="l">
              <a:lnSpc>
                <a:spcPct val="115000"/>
              </a:lnSpc>
              <a:spcBef>
                <a:spcPts val="0"/>
              </a:spcBef>
              <a:spcAft>
                <a:spcPts val="0"/>
              </a:spcAft>
              <a:buClr>
                <a:srgbClr val="222222"/>
              </a:buClr>
              <a:buSzPts val="1350"/>
              <a:buNone/>
            </a:pPr>
            <a:r>
              <a:rPr lang="en-GB" sz="1350">
                <a:solidFill>
                  <a:srgbClr val="222222"/>
                </a:solidFill>
                <a:highlight>
                  <a:srgbClr val="FFFFFF"/>
                </a:highlight>
              </a:rPr>
              <a:t>Explain that extra weight added to the base of a structure makes it more stable.</a:t>
            </a:r>
            <a:endParaRPr sz="1350">
              <a:solidFill>
                <a:srgbClr val="222222"/>
              </a:solidFill>
              <a:highlight>
                <a:srgbClr val="FFFFFF"/>
              </a:highlight>
            </a:endParaRPr>
          </a:p>
          <a:p>
            <a:pPr indent="-228600" lvl="0" marL="457200" rtl="0" algn="l">
              <a:lnSpc>
                <a:spcPct val="115000"/>
              </a:lnSpc>
              <a:spcBef>
                <a:spcPts val="0"/>
              </a:spcBef>
              <a:spcAft>
                <a:spcPts val="0"/>
              </a:spcAft>
              <a:buClr>
                <a:srgbClr val="222222"/>
              </a:buClr>
              <a:buSzPts val="1350"/>
              <a:buNone/>
            </a:pPr>
            <a:r>
              <a:rPr lang="en-GB" sz="1350">
                <a:solidFill>
                  <a:srgbClr val="222222"/>
                </a:solidFill>
                <a:highlight>
                  <a:srgbClr val="FFFFFF"/>
                </a:highlight>
              </a:rPr>
              <a:t>Design a product for a particular user.</a:t>
            </a:r>
            <a:endParaRPr sz="1350">
              <a:solidFill>
                <a:srgbClr val="222222"/>
              </a:solidFill>
              <a:highlight>
                <a:srgbClr val="FFFFFF"/>
              </a:highlight>
            </a:endParaRPr>
          </a:p>
          <a:p>
            <a:pPr indent="-228600" lvl="0" marL="457200" rtl="0" algn="l">
              <a:lnSpc>
                <a:spcPct val="115000"/>
              </a:lnSpc>
              <a:spcBef>
                <a:spcPts val="0"/>
              </a:spcBef>
              <a:spcAft>
                <a:spcPts val="0"/>
              </a:spcAft>
              <a:buClr>
                <a:srgbClr val="222222"/>
              </a:buClr>
              <a:buSzPts val="1350"/>
              <a:buNone/>
            </a:pPr>
            <a:r>
              <a:rPr lang="en-GB" sz="1350">
                <a:solidFill>
                  <a:srgbClr val="222222"/>
                </a:solidFill>
                <a:highlight>
                  <a:srgbClr val="FFFFFF"/>
                </a:highlight>
              </a:rPr>
              <a:t>Use a sketch to show ideas.</a:t>
            </a:r>
            <a:endParaRPr sz="1350">
              <a:solidFill>
                <a:srgbClr val="222222"/>
              </a:solidFill>
              <a:highlight>
                <a:srgbClr val="FFFFFF"/>
              </a:highlight>
            </a:endParaRPr>
          </a:p>
          <a:p>
            <a:pPr indent="-228600" lvl="0" marL="457200" rtl="0" algn="l">
              <a:lnSpc>
                <a:spcPct val="115000"/>
              </a:lnSpc>
              <a:spcBef>
                <a:spcPts val="0"/>
              </a:spcBef>
              <a:spcAft>
                <a:spcPts val="0"/>
              </a:spcAft>
              <a:buClr>
                <a:srgbClr val="222222"/>
              </a:buClr>
              <a:buSzPts val="1350"/>
              <a:buNone/>
            </a:pPr>
            <a:r>
              <a:rPr lang="en-GB" sz="1350">
                <a:solidFill>
                  <a:srgbClr val="222222"/>
                </a:solidFill>
                <a:highlight>
                  <a:srgbClr val="FFFFFF"/>
                </a:highlight>
              </a:rPr>
              <a:t>Choose the best method for joining the parts of the product.</a:t>
            </a:r>
            <a:endParaRPr sz="1350">
              <a:solidFill>
                <a:srgbClr val="222222"/>
              </a:solidFill>
              <a:highlight>
                <a:srgbClr val="FFFFFF"/>
              </a:highlight>
            </a:endParaRPr>
          </a:p>
          <a:p>
            <a:pPr indent="-228600" lvl="0" marL="457200" rtl="0" algn="l">
              <a:lnSpc>
                <a:spcPct val="115000"/>
              </a:lnSpc>
              <a:spcBef>
                <a:spcPts val="0"/>
              </a:spcBef>
              <a:spcAft>
                <a:spcPts val="0"/>
              </a:spcAft>
              <a:buClr>
                <a:srgbClr val="222222"/>
              </a:buClr>
              <a:buSzPts val="1350"/>
              <a:buNone/>
            </a:pPr>
            <a:r>
              <a:rPr lang="en-GB" sz="1350">
                <a:solidFill>
                  <a:srgbClr val="222222"/>
                </a:solidFill>
                <a:highlight>
                  <a:srgbClr val="FFFFFF"/>
                </a:highlight>
              </a:rPr>
              <a:t>Make evenly spaced cuts.</a:t>
            </a:r>
            <a:endParaRPr sz="1350">
              <a:solidFill>
                <a:srgbClr val="222222"/>
              </a:solidFill>
              <a:highlight>
                <a:srgbClr val="FFFFFF"/>
              </a:highlight>
            </a:endParaRPr>
          </a:p>
          <a:p>
            <a:pPr indent="-228600" lvl="0" marL="457200" rtl="0" algn="l">
              <a:lnSpc>
                <a:spcPct val="115000"/>
              </a:lnSpc>
              <a:spcBef>
                <a:spcPts val="0"/>
              </a:spcBef>
              <a:spcAft>
                <a:spcPts val="0"/>
              </a:spcAft>
              <a:buClr>
                <a:srgbClr val="222222"/>
              </a:buClr>
              <a:buSzPts val="1350"/>
              <a:buNone/>
            </a:pPr>
            <a:r>
              <a:rPr lang="en-GB" sz="1350">
                <a:solidFill>
                  <a:srgbClr val="222222"/>
                </a:solidFill>
                <a:highlight>
                  <a:srgbClr val="FFFFFF"/>
                </a:highlight>
              </a:rPr>
              <a:t>Use scissors to cut out a shape neatly and accurately.</a:t>
            </a:r>
            <a:endParaRPr sz="1350">
              <a:solidFill>
                <a:srgbClr val="222222"/>
              </a:solidFill>
              <a:highlight>
                <a:srgbClr val="FFFFFF"/>
              </a:highlight>
            </a:endParaRPr>
          </a:p>
          <a:p>
            <a:pPr indent="-228600" lvl="0" marL="457200" rtl="0" algn="l">
              <a:lnSpc>
                <a:spcPct val="115000"/>
              </a:lnSpc>
              <a:spcBef>
                <a:spcPts val="0"/>
              </a:spcBef>
              <a:spcAft>
                <a:spcPts val="0"/>
              </a:spcAft>
              <a:buClr>
                <a:srgbClr val="222222"/>
              </a:buClr>
              <a:buSzPts val="1350"/>
              <a:buNone/>
            </a:pPr>
            <a:r>
              <a:rPr lang="en-GB" sz="1350">
                <a:solidFill>
                  <a:srgbClr val="222222"/>
                </a:solidFill>
                <a:highlight>
                  <a:srgbClr val="FFFFFF"/>
                </a:highlight>
              </a:rPr>
              <a:t>Explain what they like and dislike about their final product.</a:t>
            </a:r>
            <a:endParaRPr sz="1350">
              <a:solidFill>
                <a:srgbClr val="222222"/>
              </a:solidFill>
              <a:highlight>
                <a:srgbClr val="FFFFFF"/>
              </a:highlight>
            </a:endParaRPr>
          </a:p>
          <a:p>
            <a:pPr indent="-228600" lvl="0" marL="457200" marR="0" rtl="0" algn="l">
              <a:lnSpc>
                <a:spcPct val="115000"/>
              </a:lnSpc>
              <a:spcBef>
                <a:spcPts val="0"/>
              </a:spcBef>
              <a:spcAft>
                <a:spcPts val="0"/>
              </a:spcAft>
              <a:buClr>
                <a:srgbClr val="222222"/>
              </a:buClr>
              <a:buSzPts val="1800"/>
              <a:buFont typeface="Calibri"/>
              <a:buNone/>
            </a:pPr>
            <a:r>
              <a:t/>
            </a:r>
            <a:endParaRPr sz="1800">
              <a:solidFill>
                <a:srgbClr val="222222"/>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1" i="0" sz="1800" u="sng" cap="none" strike="noStrike">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750"/>
              <a:buFont typeface="Calibri"/>
              <a:buNone/>
            </a:pPr>
            <a:r>
              <a:t/>
            </a:r>
            <a:endParaRPr b="0" i="0" sz="1750" u="none" cap="none" strike="noStrike">
              <a:solidFill>
                <a:srgbClr val="222222"/>
              </a:solidFill>
              <a:highlight>
                <a:srgbClr val="FFFFFF"/>
              </a:highlight>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1350"/>
              <a:buFont typeface="Arial"/>
              <a:buNone/>
            </a:pPr>
            <a:r>
              <a:t/>
            </a:r>
            <a:endParaRPr b="0" i="0" sz="1350" u="none" cap="none" strike="noStrike">
              <a:solidFill>
                <a:srgbClr val="222222"/>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p:txBody>
      </p:sp>
      <p:pic>
        <p:nvPicPr>
          <p:cNvPr id="603" name="Google Shape;603;g39c7c7be935_0_21"/>
          <p:cNvPicPr preferRelativeResize="0"/>
          <p:nvPr/>
        </p:nvPicPr>
        <p:blipFill>
          <a:blip r:embed="rId3">
            <a:alphaModFix/>
          </a:blip>
          <a:stretch>
            <a:fillRect/>
          </a:stretch>
        </p:blipFill>
        <p:spPr>
          <a:xfrm>
            <a:off x="6409251" y="1855788"/>
            <a:ext cx="1924050" cy="372427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g282080d9322_0_152"/>
          <p:cNvSpPr txBox="1"/>
          <p:nvPr/>
        </p:nvSpPr>
        <p:spPr>
          <a:xfrm>
            <a:off x="1655424" y="281675"/>
            <a:ext cx="4447500" cy="654600"/>
          </a:xfrm>
          <a:prstGeom prst="rect">
            <a:avLst/>
          </a:prstGeom>
          <a:noFill/>
          <a:ln>
            <a:noFill/>
          </a:ln>
        </p:spPr>
        <p:txBody>
          <a:bodyPr anchorCtr="0" anchor="ctr" bIns="80225" lIns="80225" spcFirstLastPara="1" rIns="80225" wrap="square" tIns="80225">
            <a:noAutofit/>
          </a:bodyPr>
          <a:lstStyle/>
          <a:p>
            <a:pPr indent="0" lvl="0" marL="0" marR="0" rtl="0" algn="ctr">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Year 2 ; Summer 1</a:t>
            </a:r>
            <a:endParaRPr b="1" i="0" sz="1900" u="none" cap="none" strike="noStrike">
              <a:solidFill>
                <a:srgbClr val="000000"/>
              </a:solidFill>
              <a:latin typeface="Ruluko"/>
              <a:ea typeface="Ruluko"/>
              <a:cs typeface="Ruluko"/>
              <a:sym typeface="Ruluko"/>
            </a:endParaRPr>
          </a:p>
          <a:p>
            <a:pPr indent="0" lvl="0" marL="0" marR="0" rtl="0" algn="ctr">
              <a:lnSpc>
                <a:spcPct val="100000"/>
              </a:lnSpc>
              <a:spcBef>
                <a:spcPts val="0"/>
              </a:spcBef>
              <a:spcAft>
                <a:spcPts val="0"/>
              </a:spcAft>
              <a:buClr>
                <a:srgbClr val="000000"/>
              </a:buClr>
              <a:buSzPts val="1900"/>
              <a:buFont typeface="Arial"/>
              <a:buNone/>
            </a:pPr>
            <a:r>
              <a:rPr b="1" i="0" lang="en-GB" sz="1300" u="none" cap="none" strike="noStrike">
                <a:solidFill>
                  <a:srgbClr val="000000"/>
                </a:solidFill>
                <a:latin typeface="Arial"/>
                <a:ea typeface="Arial"/>
                <a:cs typeface="Arial"/>
                <a:sym typeface="Arial"/>
              </a:rPr>
              <a:t>Baby Bear’s Chair</a:t>
            </a:r>
            <a:endParaRPr b="1" i="0" sz="1200" u="none" cap="none" strike="noStrike">
              <a:solidFill>
                <a:srgbClr val="000000"/>
              </a:solidFill>
              <a:latin typeface="Ruluko"/>
              <a:ea typeface="Ruluko"/>
              <a:cs typeface="Ruluko"/>
              <a:sym typeface="Ruluko"/>
            </a:endParaRPr>
          </a:p>
        </p:txBody>
      </p:sp>
      <p:sp>
        <p:nvSpPr>
          <p:cNvPr id="609" name="Google Shape;609;g282080d9322_0_152"/>
          <p:cNvSpPr/>
          <p:nvPr/>
        </p:nvSpPr>
        <p:spPr>
          <a:xfrm>
            <a:off x="179512" y="1082568"/>
            <a:ext cx="3491700" cy="26265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Skills</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Pupils can / will: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Generate and communicate ideas using sketching and modelling.</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 Learn about different types of structures, found in the natural world and in everyday objects.</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 Make a structure according to design criteria.</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 Create joints and structures from paper/card and tape.</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 Build a strong and stiff structure by folding paper.</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 Explore the features of structures.</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 Compare the stability of different shapes.</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Test the strength of their own structures.</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 Identify the weakest part of a structure.</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 Evaluate the strength, stiffness and stability of their own structure.</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000" u="none" cap="none" strike="noStrike">
                <a:solidFill>
                  <a:srgbClr val="000000"/>
                </a:solidFill>
                <a:latin typeface="Ruluko"/>
                <a:ea typeface="Ruluko"/>
                <a:cs typeface="Ruluko"/>
                <a:sym typeface="Ruluko"/>
              </a:rPr>
              <a:t> </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000" u="none" cap="none" strike="noStrike">
              <a:solidFill>
                <a:srgbClr val="000000"/>
              </a:solidFill>
              <a:latin typeface="Ruluko"/>
              <a:ea typeface="Ruluko"/>
              <a:cs typeface="Ruluko"/>
              <a:sym typeface="Ruluko"/>
            </a:endParaRPr>
          </a:p>
        </p:txBody>
      </p:sp>
      <p:sp>
        <p:nvSpPr>
          <p:cNvPr id="610" name="Google Shape;610;g282080d9322_0_152"/>
          <p:cNvSpPr/>
          <p:nvPr/>
        </p:nvSpPr>
        <p:spPr>
          <a:xfrm>
            <a:off x="3997925" y="1095963"/>
            <a:ext cx="5046900" cy="2626500"/>
          </a:xfrm>
          <a:prstGeom prst="rect">
            <a:avLst/>
          </a:prstGeom>
          <a:no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Vocabulary</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611" name="Google Shape;611;g282080d9322_0_152"/>
          <p:cNvSpPr/>
          <p:nvPr/>
        </p:nvSpPr>
        <p:spPr>
          <a:xfrm>
            <a:off x="3803300" y="3789125"/>
            <a:ext cx="1492500" cy="28803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Ruluko"/>
                <a:ea typeface="Ruluko"/>
                <a:cs typeface="Ruluko"/>
                <a:sym typeface="Ruluko"/>
              </a:rPr>
              <a:t>Designers / Architects</a:t>
            </a:r>
            <a:endParaRPr b="1" i="0" sz="12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300" u="none" cap="none" strike="noStrike">
                <a:solidFill>
                  <a:srgbClr val="000000"/>
                </a:solidFill>
                <a:latin typeface="Ruluko"/>
                <a:ea typeface="Ruluko"/>
                <a:cs typeface="Ruluko"/>
                <a:sym typeface="Ruluko"/>
              </a:rPr>
              <a:t>Egyptian artisans</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300" u="none" cap="none" strike="noStrike">
                <a:solidFill>
                  <a:srgbClr val="000000"/>
                </a:solidFill>
                <a:latin typeface="Ruluko"/>
                <a:ea typeface="Ruluko"/>
                <a:cs typeface="Ruluko"/>
                <a:sym typeface="Ruluko"/>
              </a:rPr>
              <a:t>Charles and Ray Eames</a:t>
            </a:r>
            <a:endParaRPr b="0" i="0" sz="1200" u="none" cap="none" strike="noStrike">
              <a:solidFill>
                <a:srgbClr val="4D5156"/>
              </a:solidFill>
              <a:highlight>
                <a:srgbClr val="FFFFFF"/>
              </a:highlight>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  </a:t>
            </a:r>
            <a:r>
              <a:rPr b="1" i="0" lang="en-GB" sz="1200" u="none" cap="none" strike="noStrike">
                <a:solidFill>
                  <a:srgbClr val="000000"/>
                </a:solidFill>
                <a:latin typeface="Calibri"/>
                <a:ea typeface="Calibri"/>
                <a:cs typeface="Calibri"/>
                <a:sym typeface="Calibri"/>
              </a:rPr>
              <a:t> </a:t>
            </a:r>
            <a:endParaRPr b="1"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612" name="Google Shape;612;g282080d9322_0_152"/>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613" name="Google Shape;613;g282080d9322_0_152"/>
          <p:cNvSpPr/>
          <p:nvPr/>
        </p:nvSpPr>
        <p:spPr>
          <a:xfrm>
            <a:off x="179512" y="3789041"/>
            <a:ext cx="3491700" cy="28803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Knowledge</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Ruluko"/>
                <a:ea typeface="Ruluko"/>
                <a:cs typeface="Ruluko"/>
                <a:sym typeface="Ruluko"/>
              </a:rPr>
              <a:t>Pupils will know/ can explain: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That shapes and structures with wide, flat bases or legs are the most stable.</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That the shape of a structure affects its strength.</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 That materials can be manipulated to improve strength and stiffness.</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That a structure is something which has been formed or made from parts.</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 That a ‘stable’ structure is one which is firmly fixed and unlikely to change or move.</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 That a ‘strong’ structure is one which does not break easily.</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That a ‘stiff’ structure or material is one which does not bend easily.</a:t>
            </a:r>
            <a:endParaRPr b="0" i="0" sz="1050" u="none" cap="none" strike="noStrike">
              <a:solidFill>
                <a:srgbClr val="222222"/>
              </a:solidFill>
              <a:highlight>
                <a:srgbClr val="FFFFFF"/>
              </a:highlight>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000" u="none" cap="none" strike="noStrike">
              <a:solidFill>
                <a:srgbClr val="FF0000"/>
              </a:solidFill>
              <a:latin typeface="Calibri"/>
              <a:ea typeface="Calibri"/>
              <a:cs typeface="Calibri"/>
              <a:sym typeface="Calibri"/>
            </a:endParaRPr>
          </a:p>
        </p:txBody>
      </p:sp>
      <p:pic>
        <p:nvPicPr>
          <p:cNvPr id="614" name="Google Shape;614;g282080d9322_0_152"/>
          <p:cNvPicPr preferRelativeResize="0"/>
          <p:nvPr/>
        </p:nvPicPr>
        <p:blipFill rotWithShape="1">
          <a:blip r:embed="rId4">
            <a:alphaModFix/>
          </a:blip>
          <a:srcRect b="0" l="0" r="0" t="0"/>
          <a:stretch/>
        </p:blipFill>
        <p:spPr>
          <a:xfrm>
            <a:off x="6516216" y="188640"/>
            <a:ext cx="1296144" cy="840663"/>
          </a:xfrm>
          <a:prstGeom prst="rect">
            <a:avLst/>
          </a:prstGeom>
          <a:noFill/>
          <a:ln>
            <a:noFill/>
          </a:ln>
        </p:spPr>
      </p:pic>
      <p:sp>
        <p:nvSpPr>
          <p:cNvPr id="615" name="Google Shape;615;g282080d9322_0_152"/>
          <p:cNvSpPr/>
          <p:nvPr/>
        </p:nvSpPr>
        <p:spPr>
          <a:xfrm>
            <a:off x="5358425" y="3789125"/>
            <a:ext cx="3686400" cy="28803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Questions</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Ruluko"/>
                <a:ea typeface="Ruluko"/>
                <a:cs typeface="Ruluko"/>
                <a:sym typeface="Ruluko"/>
              </a:rPr>
              <a:t>What do we mean by a client? ( person we design for)</a:t>
            </a:r>
            <a:endParaRPr b="0" i="0" sz="9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Ruluko"/>
                <a:ea typeface="Ruluko"/>
                <a:cs typeface="Ruluko"/>
                <a:sym typeface="Ruluko"/>
              </a:rPr>
              <a:t>What do we mean when we say design criteria?( a list of points to ensure the product meets the client’s needs and wants)</a:t>
            </a:r>
            <a:endParaRPr b="0" i="0" sz="9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chemeClr val="dk1"/>
              </a:buClr>
              <a:buSzPts val="1100"/>
              <a:buFont typeface="Arial"/>
              <a:buNone/>
            </a:pPr>
            <a:r>
              <a:rPr b="0" i="0" lang="en-GB" sz="900" u="none" cap="none" strike="noStrike">
                <a:solidFill>
                  <a:srgbClr val="000000"/>
                </a:solidFill>
                <a:latin typeface="Ruluko"/>
                <a:ea typeface="Ruluko"/>
                <a:cs typeface="Ruluko"/>
                <a:sym typeface="Ruluko"/>
              </a:rPr>
              <a:t>What is a structure ? Which shape of materials can be changed to improve the strength and stiffness of structures?</a:t>
            </a:r>
            <a:endParaRPr b="0" i="0" sz="9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Ruluko"/>
                <a:ea typeface="Ruluko"/>
                <a:cs typeface="Ruluko"/>
                <a:sym typeface="Ruluko"/>
              </a:rPr>
              <a:t>(Cylinders). Look around this room and tell me the names of different man-made and natural structures.</a:t>
            </a:r>
            <a:endParaRPr b="0" i="0" sz="9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Ruluko"/>
                <a:ea typeface="Ruluko"/>
                <a:cs typeface="Ruluko"/>
                <a:sym typeface="Ruluko"/>
              </a:rPr>
              <a:t>What are the three key features of a stable, free-standing structure? (low height/ wide base/ flat base). Is a sphere stable? Why/why not? </a:t>
            </a:r>
            <a:endParaRPr b="0" i="0" sz="9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Ruluko"/>
                <a:ea typeface="Ruluko"/>
                <a:cs typeface="Ruluko"/>
                <a:sym typeface="Ruluko"/>
              </a:rPr>
              <a:t>Would a chair with one leg be stable? Why / why not?</a:t>
            </a:r>
            <a:endParaRPr b="0" i="0" sz="9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Ruluko"/>
                <a:ea typeface="Ruluko"/>
                <a:cs typeface="Ruluko"/>
                <a:sym typeface="Ruluko"/>
              </a:rPr>
              <a:t>Tell me one example of the following words : Stability/ Strength/ Stiffness. </a:t>
            </a:r>
            <a:endParaRPr b="0" i="0" sz="9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Ruluko"/>
                <a:ea typeface="Ruluko"/>
                <a:cs typeface="Ruluko"/>
                <a:sym typeface="Ruluko"/>
              </a:rPr>
              <a:t>Which structure is stronger - pyramid or a sphere? Which is the weakest part of the structure? (The corners.) What are the advantages of a cylinder? (it does not have any corners.)</a:t>
            </a:r>
            <a:endParaRPr b="0" i="0" sz="9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Ruluko"/>
                <a:ea typeface="Ruluko"/>
                <a:cs typeface="Ruluko"/>
                <a:sym typeface="Ruluko"/>
              </a:rPr>
              <a:t>What does overlapping materials create? (improved stiffness). How can we improve the strength of paper? ( cylinder structure/ no corners / overlapping/dry)</a:t>
            </a:r>
            <a:endParaRPr b="0" i="0" sz="900" u="none" cap="none" strike="noStrike">
              <a:solidFill>
                <a:srgbClr val="222222"/>
              </a:solidFill>
              <a:highlight>
                <a:srgbClr val="FFFFFF"/>
              </a:highlight>
              <a:latin typeface="Ruluko"/>
              <a:ea typeface="Ruluko"/>
              <a:cs typeface="Ruluko"/>
              <a:sym typeface="Ruluko"/>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Ruluko"/>
                <a:ea typeface="Ruluko"/>
                <a:cs typeface="Ruluko"/>
                <a:sym typeface="Ruluko"/>
              </a:rPr>
              <a:t>Describe how you created a chair design that was ‘Just right.’</a:t>
            </a:r>
            <a:endParaRPr b="0" i="0" sz="9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br>
              <a:rPr b="0" i="0" lang="en-GB" sz="1200" u="none" cap="none" strike="noStrike">
                <a:solidFill>
                  <a:schemeClr val="dk1"/>
                </a:solidFill>
                <a:latin typeface="Calibri"/>
                <a:ea typeface="Calibri"/>
                <a:cs typeface="Calibri"/>
                <a:sym typeface="Calibri"/>
              </a:rPr>
            </a:br>
            <a:endParaRPr b="1" i="0" sz="1200" u="none" cap="none" strike="noStrike">
              <a:solidFill>
                <a:srgbClr val="000000"/>
              </a:solidFill>
              <a:latin typeface="Ruluko"/>
              <a:ea typeface="Ruluko"/>
              <a:cs typeface="Ruluko"/>
              <a:sym typeface="Ruluko"/>
            </a:endParaRPr>
          </a:p>
        </p:txBody>
      </p:sp>
      <p:pic>
        <p:nvPicPr>
          <p:cNvPr id="616" name="Google Shape;616;g282080d9322_0_152"/>
          <p:cNvPicPr preferRelativeResize="0"/>
          <p:nvPr/>
        </p:nvPicPr>
        <p:blipFill rotWithShape="1">
          <a:blip r:embed="rId5">
            <a:alphaModFix/>
          </a:blip>
          <a:srcRect b="0" l="0" r="0" t="0"/>
          <a:stretch/>
        </p:blipFill>
        <p:spPr>
          <a:xfrm>
            <a:off x="6047351" y="257873"/>
            <a:ext cx="1734349" cy="722025"/>
          </a:xfrm>
          <a:prstGeom prst="rect">
            <a:avLst/>
          </a:prstGeom>
          <a:noFill/>
          <a:ln>
            <a:noFill/>
          </a:ln>
        </p:spPr>
      </p:pic>
      <p:pic>
        <p:nvPicPr>
          <p:cNvPr id="617" name="Google Shape;617;g282080d9322_0_152"/>
          <p:cNvPicPr preferRelativeResize="0"/>
          <p:nvPr/>
        </p:nvPicPr>
        <p:blipFill rotWithShape="1">
          <a:blip r:embed="rId6">
            <a:alphaModFix/>
          </a:blip>
          <a:srcRect b="0" l="0" r="0" t="0"/>
          <a:stretch/>
        </p:blipFill>
        <p:spPr>
          <a:xfrm>
            <a:off x="179503" y="89275"/>
            <a:ext cx="930088" cy="840650"/>
          </a:xfrm>
          <a:prstGeom prst="rect">
            <a:avLst/>
          </a:prstGeom>
          <a:noFill/>
          <a:ln>
            <a:noFill/>
          </a:ln>
        </p:spPr>
      </p:pic>
      <p:pic>
        <p:nvPicPr>
          <p:cNvPr id="618" name="Google Shape;618;g282080d9322_0_152"/>
          <p:cNvPicPr preferRelativeResize="0"/>
          <p:nvPr/>
        </p:nvPicPr>
        <p:blipFill rotWithShape="1">
          <a:blip r:embed="rId7">
            <a:alphaModFix/>
          </a:blip>
          <a:srcRect b="0" l="0" r="0" t="0"/>
          <a:stretch/>
        </p:blipFill>
        <p:spPr>
          <a:xfrm>
            <a:off x="4165528" y="1494500"/>
            <a:ext cx="4083075" cy="1006475"/>
          </a:xfrm>
          <a:prstGeom prst="rect">
            <a:avLst/>
          </a:prstGeom>
          <a:noFill/>
          <a:ln>
            <a:noFill/>
          </a:ln>
        </p:spPr>
      </p:pic>
      <p:pic>
        <p:nvPicPr>
          <p:cNvPr id="619" name="Google Shape;619;g282080d9322_0_152"/>
          <p:cNvPicPr preferRelativeResize="0"/>
          <p:nvPr/>
        </p:nvPicPr>
        <p:blipFill rotWithShape="1">
          <a:blip r:embed="rId8">
            <a:alphaModFix/>
          </a:blip>
          <a:srcRect b="0" l="0" r="0" t="0"/>
          <a:stretch/>
        </p:blipFill>
        <p:spPr>
          <a:xfrm>
            <a:off x="4245829" y="2530579"/>
            <a:ext cx="4002775" cy="942549"/>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pic>
        <p:nvPicPr>
          <p:cNvPr id="625" name="Google Shape;625;g248d9d2fd69_0_9"/>
          <p:cNvPicPr preferRelativeResize="0"/>
          <p:nvPr/>
        </p:nvPicPr>
        <p:blipFill rotWithShape="1">
          <a:blip r:embed="rId3">
            <a:alphaModFix/>
          </a:blip>
          <a:srcRect b="0" l="0" r="0" t="0"/>
          <a:stretch/>
        </p:blipFill>
        <p:spPr>
          <a:xfrm>
            <a:off x="152400" y="152400"/>
            <a:ext cx="8843424" cy="64516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sp>
        <p:nvSpPr>
          <p:cNvPr id="630" name="Google Shape;630;g248d9d2fd69_0_23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900"/>
              <a:buFont typeface="Arial"/>
              <a:buNone/>
            </a:pPr>
            <a:r>
              <a:rPr b="1" lang="en-GB" sz="3200">
                <a:latin typeface="Ruluko"/>
                <a:ea typeface="Ruluko"/>
                <a:cs typeface="Ruluko"/>
                <a:sym typeface="Ruluko"/>
              </a:rPr>
              <a:t>Year 2 ; Summer 1</a:t>
            </a:r>
            <a:endParaRPr b="1" sz="3200">
              <a:latin typeface="Ruluko"/>
              <a:ea typeface="Ruluko"/>
              <a:cs typeface="Ruluko"/>
              <a:sym typeface="Ruluko"/>
            </a:endParaRPr>
          </a:p>
          <a:p>
            <a:pPr indent="0" lvl="0" marL="0" rtl="0" algn="ctr">
              <a:lnSpc>
                <a:spcPct val="100000"/>
              </a:lnSpc>
              <a:spcBef>
                <a:spcPts val="0"/>
              </a:spcBef>
              <a:spcAft>
                <a:spcPts val="0"/>
              </a:spcAft>
              <a:buClr>
                <a:schemeClr val="dk1"/>
              </a:buClr>
              <a:buSzPts val="1900"/>
              <a:buFont typeface="Arial"/>
              <a:buNone/>
            </a:pPr>
            <a:r>
              <a:rPr b="1" lang="en-GB" sz="3200">
                <a:latin typeface="Arial"/>
                <a:ea typeface="Arial"/>
                <a:cs typeface="Arial"/>
                <a:sym typeface="Arial"/>
              </a:rPr>
              <a:t>Baby Bear’s Chair</a:t>
            </a:r>
            <a:endParaRPr b="1" sz="3200">
              <a:latin typeface="Ruluko"/>
              <a:ea typeface="Ruluko"/>
              <a:cs typeface="Ruluko"/>
              <a:sym typeface="Ruluko"/>
            </a:endParaRPr>
          </a:p>
        </p:txBody>
      </p:sp>
      <p:sp>
        <p:nvSpPr>
          <p:cNvPr id="631" name="Google Shape;631;g248d9d2fd69_0_231"/>
          <p:cNvSpPr/>
          <p:nvPr/>
        </p:nvSpPr>
        <p:spPr>
          <a:xfrm>
            <a:off x="457194" y="1199034"/>
            <a:ext cx="4572000" cy="4247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Unit 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Pupils who are secure will be able to:</a:t>
            </a:r>
            <a:endParaRPr b="1" i="0" sz="1800" u="sng" cap="none" strike="noStrike">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Identify man-made and natural structures.</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Identify stable and unstable structural shapes.</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Contribute to discussions.</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Identify features that make a chair stable.</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Work independently to make a stable structure, following a demonstration.</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Explain how their ideas would be suitable for Baby Bear.</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Produce a model that supports a teddy, using the appropriate materials and construction techniques.</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Explain how they made their model strong, stiff and stable.</a:t>
            </a:r>
            <a:endParaRPr b="0" i="0" sz="1800" u="none" cap="none" strike="noStrike">
              <a:solidFill>
                <a:srgbClr val="222222"/>
              </a:solidFill>
              <a:highlight>
                <a:srgbClr val="FFFFFF"/>
              </a:highlight>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rgbClr val="222222"/>
              </a:solidFill>
              <a:highlight>
                <a:srgbClr val="FFFFFF"/>
              </a:highlight>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1350"/>
              <a:buFont typeface="Arial"/>
              <a:buNone/>
            </a:pPr>
            <a:r>
              <a:t/>
            </a:r>
            <a:endParaRPr b="0" i="0" sz="1350" u="none" cap="none" strike="noStrike">
              <a:solidFill>
                <a:srgbClr val="222222"/>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p:txBody>
      </p:sp>
      <p:pic>
        <p:nvPicPr>
          <p:cNvPr id="632" name="Google Shape;632;g248d9d2fd69_0_231"/>
          <p:cNvPicPr preferRelativeResize="0"/>
          <p:nvPr/>
        </p:nvPicPr>
        <p:blipFill rotWithShape="1">
          <a:blip r:embed="rId3">
            <a:alphaModFix/>
          </a:blip>
          <a:srcRect b="0" l="0" r="0" t="0"/>
          <a:stretch/>
        </p:blipFill>
        <p:spPr>
          <a:xfrm>
            <a:off x="6653213" y="857250"/>
            <a:ext cx="1895475" cy="56388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g282080d9322_0_165"/>
          <p:cNvSpPr txBox="1"/>
          <p:nvPr/>
        </p:nvSpPr>
        <p:spPr>
          <a:xfrm>
            <a:off x="1655424" y="281675"/>
            <a:ext cx="4447500" cy="654600"/>
          </a:xfrm>
          <a:prstGeom prst="rect">
            <a:avLst/>
          </a:prstGeom>
          <a:noFill/>
          <a:ln>
            <a:noFill/>
          </a:ln>
        </p:spPr>
        <p:txBody>
          <a:bodyPr anchorCtr="0" anchor="ctr" bIns="80225" lIns="80225" spcFirstLastPara="1" rIns="80225" wrap="square" tIns="80225">
            <a:noAutofit/>
          </a:bodyPr>
          <a:lstStyle/>
          <a:p>
            <a:pPr indent="0" lvl="0" marL="0" marR="0" rtl="0" algn="ctr">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Year 3 ; Autumn 1</a:t>
            </a:r>
            <a:endParaRPr b="1" i="0" sz="1900" u="none" cap="none" strike="noStrike">
              <a:solidFill>
                <a:srgbClr val="000000"/>
              </a:solidFill>
              <a:latin typeface="Ruluko"/>
              <a:ea typeface="Ruluko"/>
              <a:cs typeface="Ruluko"/>
              <a:sym typeface="Ruluko"/>
            </a:endParaRPr>
          </a:p>
          <a:p>
            <a:pPr indent="0" lvl="0" marL="0" marR="0" rtl="0" algn="ctr">
              <a:lnSpc>
                <a:spcPct val="100000"/>
              </a:lnSpc>
              <a:spcBef>
                <a:spcPts val="0"/>
              </a:spcBef>
              <a:spcAft>
                <a:spcPts val="0"/>
              </a:spcAft>
              <a:buClr>
                <a:srgbClr val="000000"/>
              </a:buClr>
              <a:buSzPts val="1900"/>
              <a:buFont typeface="Arial"/>
              <a:buNone/>
            </a:pPr>
            <a:r>
              <a:rPr b="1" i="0" lang="en-GB" sz="1300" u="none" cap="none" strike="noStrike">
                <a:solidFill>
                  <a:srgbClr val="000000"/>
                </a:solidFill>
                <a:latin typeface="Arial"/>
                <a:ea typeface="Arial"/>
                <a:cs typeface="Arial"/>
                <a:sym typeface="Arial"/>
              </a:rPr>
              <a:t>Constructing a Castle</a:t>
            </a:r>
            <a:endParaRPr b="1" i="0" sz="1200" u="none" cap="none" strike="noStrike">
              <a:solidFill>
                <a:srgbClr val="000000"/>
              </a:solidFill>
              <a:latin typeface="Ruluko"/>
              <a:ea typeface="Ruluko"/>
              <a:cs typeface="Ruluko"/>
              <a:sym typeface="Ruluko"/>
            </a:endParaRPr>
          </a:p>
        </p:txBody>
      </p:sp>
      <p:sp>
        <p:nvSpPr>
          <p:cNvPr id="638" name="Google Shape;638;g282080d9322_0_165"/>
          <p:cNvSpPr/>
          <p:nvPr/>
        </p:nvSpPr>
        <p:spPr>
          <a:xfrm>
            <a:off x="179512" y="1006368"/>
            <a:ext cx="3491700" cy="26265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Skills</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Pupils can / will:</a:t>
            </a:r>
            <a:endParaRPr b="1"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chemeClr val="dk1"/>
                </a:solidFill>
                <a:latin typeface="Ruluko"/>
                <a:ea typeface="Ruluko"/>
                <a:cs typeface="Ruluko"/>
                <a:sym typeface="Ruluko"/>
              </a:rPr>
              <a:t>Design a castle with key features to appeal to a specific person/purpose.</a:t>
            </a:r>
            <a:endParaRPr b="0" i="0" sz="11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chemeClr val="dk1"/>
                </a:solidFill>
                <a:latin typeface="Ruluko"/>
                <a:ea typeface="Ruluko"/>
                <a:cs typeface="Ruluko"/>
                <a:sym typeface="Ruluko"/>
              </a:rPr>
              <a:t>Draw and label a castle design using 2D shapes.</a:t>
            </a:r>
            <a:endParaRPr b="0" i="0" sz="11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chemeClr val="dk1"/>
                </a:solidFill>
                <a:latin typeface="Ruluko"/>
                <a:ea typeface="Ruluko"/>
                <a:cs typeface="Ruluko"/>
                <a:sym typeface="Ruluko"/>
              </a:rPr>
              <a:t>Design and/or decorate a castle tower on CAD software.</a:t>
            </a:r>
            <a:endParaRPr b="0" i="0" sz="11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chemeClr val="dk1"/>
                </a:solidFill>
                <a:latin typeface="Ruluko"/>
                <a:ea typeface="Ruluko"/>
                <a:cs typeface="Ruluko"/>
                <a:sym typeface="Ruluko"/>
              </a:rPr>
              <a:t>Construct a range of 3D geometric shapes using nets.</a:t>
            </a:r>
            <a:endParaRPr b="0" i="0" sz="11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chemeClr val="dk1"/>
                </a:solidFill>
                <a:latin typeface="Ruluko"/>
                <a:ea typeface="Ruluko"/>
                <a:cs typeface="Ruluko"/>
                <a:sym typeface="Ruluko"/>
              </a:rPr>
              <a:t>Create special features for individual designs.</a:t>
            </a:r>
            <a:endParaRPr b="0" i="0" sz="1100" u="none" cap="none" strike="noStrike">
              <a:solidFill>
                <a:schemeClr val="dk1"/>
              </a:solidFill>
              <a:latin typeface="Ruluko"/>
              <a:ea typeface="Ruluko"/>
              <a:cs typeface="Ruluko"/>
              <a:sym typeface="Ruluko"/>
            </a:endParaRPr>
          </a:p>
          <a:p>
            <a:pPr indent="0" lvl="0" marL="0" marR="0" rtl="0" algn="l">
              <a:lnSpc>
                <a:spcPct val="115000"/>
              </a:lnSpc>
              <a:spcBef>
                <a:spcPts val="0"/>
              </a:spcBef>
              <a:spcAft>
                <a:spcPts val="0"/>
              </a:spcAft>
              <a:buClr>
                <a:srgbClr val="000000"/>
              </a:buClr>
              <a:buSzPts val="1100"/>
              <a:buFont typeface="Arial"/>
              <a:buNone/>
            </a:pPr>
            <a:r>
              <a:rPr b="0" i="0" lang="en-GB" sz="1100" u="none" cap="none" strike="noStrike">
                <a:solidFill>
                  <a:schemeClr val="dk1"/>
                </a:solidFill>
                <a:latin typeface="Ruluko"/>
                <a:ea typeface="Ruluko"/>
                <a:cs typeface="Ruluko"/>
                <a:sym typeface="Ruluko"/>
              </a:rPr>
              <a:t>Make facades from a range of recycled materials.</a:t>
            </a:r>
            <a:endParaRPr b="0" i="0" sz="1100" u="none" cap="none" strike="noStrike">
              <a:solidFill>
                <a:schemeClr val="dk1"/>
              </a:solidFill>
              <a:latin typeface="Ruluko"/>
              <a:ea typeface="Ruluko"/>
              <a:cs typeface="Ruluko"/>
              <a:sym typeface="Ruluko"/>
            </a:endParaRPr>
          </a:p>
          <a:p>
            <a:pPr indent="0" lvl="0" marL="0" marR="0" rtl="0" algn="l">
              <a:lnSpc>
                <a:spcPct val="115000"/>
              </a:lnSpc>
              <a:spcBef>
                <a:spcPts val="0"/>
              </a:spcBef>
              <a:spcAft>
                <a:spcPts val="0"/>
              </a:spcAft>
              <a:buClr>
                <a:srgbClr val="000000"/>
              </a:buClr>
              <a:buSzPts val="1100"/>
              <a:buFont typeface="Arial"/>
              <a:buNone/>
            </a:pPr>
            <a:r>
              <a:rPr b="0" i="0" lang="en-GB" sz="1100" u="none" cap="none" strike="noStrike">
                <a:solidFill>
                  <a:schemeClr val="dk1"/>
                </a:solidFill>
                <a:latin typeface="Ruluko"/>
                <a:ea typeface="Ruluko"/>
                <a:cs typeface="Ruluko"/>
                <a:sym typeface="Ruluko"/>
              </a:rPr>
              <a:t>Evaluate own work and the work of others based on the aesthetic of the finished product and in comparison to the original design.</a:t>
            </a:r>
            <a:endParaRPr b="0" i="0" sz="1100" u="none" cap="none" strike="noStrike">
              <a:solidFill>
                <a:schemeClr val="dk1"/>
              </a:solidFill>
              <a:latin typeface="Ruluko"/>
              <a:ea typeface="Ruluko"/>
              <a:cs typeface="Ruluko"/>
              <a:sym typeface="Ruluko"/>
            </a:endParaRPr>
          </a:p>
          <a:p>
            <a:pPr indent="0" lvl="0" marL="0" marR="0" rtl="0" algn="l">
              <a:lnSpc>
                <a:spcPct val="115000"/>
              </a:lnSpc>
              <a:spcBef>
                <a:spcPts val="0"/>
              </a:spcBef>
              <a:spcAft>
                <a:spcPts val="0"/>
              </a:spcAft>
              <a:buClr>
                <a:srgbClr val="000000"/>
              </a:buClr>
              <a:buSzPts val="1100"/>
              <a:buFont typeface="Arial"/>
              <a:buNone/>
            </a:pPr>
            <a:r>
              <a:rPr b="0" i="0" lang="en-GB" sz="1100" u="none" cap="none" strike="noStrike">
                <a:solidFill>
                  <a:schemeClr val="dk1"/>
                </a:solidFill>
                <a:latin typeface="Ruluko"/>
                <a:ea typeface="Ruluko"/>
                <a:cs typeface="Ruluko"/>
                <a:sym typeface="Ruluko"/>
              </a:rPr>
              <a:t>Suggest  points for modification of the individual designs.</a:t>
            </a:r>
            <a:endParaRPr b="0" i="0" sz="11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t/>
            </a:r>
            <a:endParaRPr b="0" i="0" sz="1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538CD5"/>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538CD5"/>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97480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000" u="none" cap="none" strike="noStrike">
                <a:solidFill>
                  <a:srgbClr val="974806"/>
                </a:solidFill>
                <a:latin typeface="Calibri"/>
                <a:ea typeface="Calibri"/>
                <a:cs typeface="Calibri"/>
                <a:sym typeface="Calibri"/>
              </a:rPr>
              <a:t> </a:t>
            </a:r>
            <a:endParaRPr b="1" i="0" sz="1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1" i="0" sz="1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000" u="none" cap="none" strike="noStrike">
              <a:solidFill>
                <a:srgbClr val="000000"/>
              </a:solidFill>
              <a:latin typeface="Calibri"/>
              <a:ea typeface="Calibri"/>
              <a:cs typeface="Calibri"/>
              <a:sym typeface="Calibri"/>
            </a:endParaRPr>
          </a:p>
        </p:txBody>
      </p:sp>
      <p:sp>
        <p:nvSpPr>
          <p:cNvPr id="639" name="Google Shape;639;g282080d9322_0_165"/>
          <p:cNvSpPr/>
          <p:nvPr/>
        </p:nvSpPr>
        <p:spPr>
          <a:xfrm>
            <a:off x="3803300" y="1063650"/>
            <a:ext cx="5234700" cy="2061000"/>
          </a:xfrm>
          <a:prstGeom prst="rect">
            <a:avLst/>
          </a:prstGeom>
          <a:no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Vocabulary</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640" name="Google Shape;640;g282080d9322_0_165"/>
          <p:cNvSpPr/>
          <p:nvPr/>
        </p:nvSpPr>
        <p:spPr>
          <a:xfrm>
            <a:off x="3803300" y="3252125"/>
            <a:ext cx="1054500" cy="34173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Ruluko"/>
                <a:ea typeface="Ruluko"/>
                <a:cs typeface="Ruluko"/>
                <a:sym typeface="Ruluko"/>
              </a:rPr>
              <a:t>Designers / Architects</a:t>
            </a:r>
            <a:endParaRPr b="1" i="0" sz="12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300" u="none" cap="none" strike="noStrike">
                <a:solidFill>
                  <a:srgbClr val="040C28"/>
                </a:solidFill>
                <a:latin typeface="Ruluko"/>
                <a:ea typeface="Ruluko"/>
                <a:cs typeface="Ruluko"/>
                <a:sym typeface="Ruluko"/>
              </a:rPr>
              <a:t>The Normans</a:t>
            </a:r>
            <a:r>
              <a:rPr b="0" i="0" lang="en-GB" sz="1300" u="none" cap="none" strike="noStrike">
                <a:solidFill>
                  <a:schemeClr val="dk1"/>
                </a:solidFill>
                <a:latin typeface="Ruluko"/>
                <a:ea typeface="Ruluko"/>
                <a:cs typeface="Ruluko"/>
                <a:sym typeface="Ruluko"/>
              </a:rPr>
              <a:t>  </a:t>
            </a:r>
            <a:r>
              <a:rPr b="1" i="0" lang="en-GB" sz="1200" u="none" cap="none" strike="noStrike">
                <a:solidFill>
                  <a:srgbClr val="000000"/>
                </a:solidFill>
                <a:latin typeface="Calibri"/>
                <a:ea typeface="Calibri"/>
                <a:cs typeface="Calibri"/>
                <a:sym typeface="Calibri"/>
              </a:rPr>
              <a:t> </a:t>
            </a:r>
            <a:endParaRPr b="1"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641" name="Google Shape;641;g282080d9322_0_165"/>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642" name="Google Shape;642;g282080d9322_0_165"/>
          <p:cNvSpPr/>
          <p:nvPr/>
        </p:nvSpPr>
        <p:spPr>
          <a:xfrm>
            <a:off x="179512" y="3789041"/>
            <a:ext cx="3491700" cy="28803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Knowledge</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Ruluko"/>
                <a:ea typeface="Ruluko"/>
                <a:cs typeface="Ruluko"/>
                <a:sym typeface="Ruluko"/>
              </a:rPr>
              <a:t>Pupils will know/ can explain:</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That wide and flat based objects are more stable.</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The importance of strength and stiffness in structures.</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Some of the following features of a castle: flags, towers, battlements, turrets, curtain walls, moat, drawbridge and gatehouse – and their purpose.</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That a façade is the front of a structure.</a:t>
            </a:r>
            <a:endParaRPr b="0" i="0" sz="1200" u="none" cap="none" strike="noStrike">
              <a:solidFill>
                <a:srgbClr val="000000"/>
              </a:solidFill>
              <a:latin typeface="Ruluko"/>
              <a:ea typeface="Ruluko"/>
              <a:cs typeface="Ruluko"/>
              <a:sym typeface="Ruluko"/>
            </a:endParaRPr>
          </a:p>
          <a:p>
            <a:pPr indent="0" lvl="0" marL="0" marR="0" rtl="0" algn="l">
              <a:lnSpc>
                <a:spcPct val="115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That a castle needed to be strong and stable to withstand enemy attack</a:t>
            </a:r>
            <a:r>
              <a:rPr b="0" i="0" lang="en-GB" sz="1200" u="none" cap="none" strike="noStrike">
                <a:solidFill>
                  <a:srgbClr val="222222"/>
                </a:solidFill>
                <a:highlight>
                  <a:srgbClr val="F0F6FA"/>
                </a:highlight>
                <a:latin typeface="Ruluko"/>
                <a:ea typeface="Ruluko"/>
                <a:cs typeface="Ruluko"/>
                <a:sym typeface="Ruluko"/>
              </a:rPr>
              <a:t>.</a:t>
            </a:r>
            <a:endParaRPr b="0" i="0" sz="1200" u="none" cap="none" strike="noStrike">
              <a:solidFill>
                <a:srgbClr val="222222"/>
              </a:solidFill>
              <a:highlight>
                <a:srgbClr val="F0F6FA"/>
              </a:highlight>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br>
              <a:rPr b="0" i="0" lang="en-GB" sz="1200" u="none" cap="none" strike="noStrike">
                <a:solidFill>
                  <a:schemeClr val="dk1"/>
                </a:solidFill>
                <a:latin typeface="Calibri"/>
                <a:ea typeface="Calibri"/>
                <a:cs typeface="Calibri"/>
                <a:sym typeface="Calibri"/>
              </a:rPr>
            </a:b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highlight>
                <a:srgbClr val="B7B7B7"/>
              </a:highlight>
              <a:latin typeface="Ruluko"/>
              <a:ea typeface="Ruluko"/>
              <a:cs typeface="Ruluko"/>
              <a:sym typeface="Ruluko"/>
            </a:endParaRPr>
          </a:p>
        </p:txBody>
      </p:sp>
      <p:pic>
        <p:nvPicPr>
          <p:cNvPr id="643" name="Google Shape;643;g282080d9322_0_165"/>
          <p:cNvPicPr preferRelativeResize="0"/>
          <p:nvPr/>
        </p:nvPicPr>
        <p:blipFill rotWithShape="1">
          <a:blip r:embed="rId4">
            <a:alphaModFix/>
          </a:blip>
          <a:srcRect b="0" l="0" r="0" t="0"/>
          <a:stretch/>
        </p:blipFill>
        <p:spPr>
          <a:xfrm>
            <a:off x="6516216" y="188640"/>
            <a:ext cx="1296144" cy="840663"/>
          </a:xfrm>
          <a:prstGeom prst="rect">
            <a:avLst/>
          </a:prstGeom>
          <a:noFill/>
          <a:ln>
            <a:noFill/>
          </a:ln>
        </p:spPr>
      </p:pic>
      <p:sp>
        <p:nvSpPr>
          <p:cNvPr id="644" name="Google Shape;644;g282080d9322_0_165"/>
          <p:cNvSpPr/>
          <p:nvPr/>
        </p:nvSpPr>
        <p:spPr>
          <a:xfrm>
            <a:off x="4989900" y="3252025"/>
            <a:ext cx="4048200" cy="34683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Questions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What are the differences between Natural structures and Man-made structures?The most stable structures all have what features? (flat bases or legs / fixed) What affects the strength of a structure? (the shape)</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What are castles for?Who lives in castles? Where do we see castles? Are all castles strong, stable and stiff? Why are these properties important for structures? Why? (For example, some are bouncy, soft, strong, big, small and have a variety of purposes.) What makes these castles different or the same? (Many of them still include various key castle features – towers, turrets, battlements.) Are these man-made or natural structures? </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Why are the features of a castle important? What did they do for the people living inside them? (protect the people living inside them and keep the enemies away to defend the land.)</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Why were a castle’s stability and strength important? How can we make a model of a 3d shape? What is a net? How can we make bigger 3d shapes using nets? Why do we need to cut the tabs / edges of the net carefully?scoring the edges with a ruler and scissors ? Use enough glue on the tabs?</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Tell me 3 points from your class design criteria for a castle design. Are there any other features you would like to include? How did you attach façades? Give me your reasons for why they kept to the original design or why they changed/evolved their castles?</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br>
              <a:rPr b="0" i="0" lang="en-GB" sz="1000" u="none" cap="none" strike="noStrike">
                <a:solidFill>
                  <a:srgbClr val="000000"/>
                </a:solidFill>
                <a:latin typeface="Ruluko"/>
                <a:ea typeface="Ruluko"/>
                <a:cs typeface="Ruluko"/>
                <a:sym typeface="Ruluko"/>
              </a:rPr>
            </a:br>
            <a:endParaRPr b="0" i="0" sz="1000" u="none" cap="none" strike="noStrike">
              <a:solidFill>
                <a:srgbClr val="000000"/>
              </a:solidFill>
              <a:latin typeface="Ruluko"/>
              <a:ea typeface="Ruluko"/>
              <a:cs typeface="Ruluko"/>
              <a:sym typeface="Ruluko"/>
            </a:endParaRPr>
          </a:p>
        </p:txBody>
      </p:sp>
      <p:pic>
        <p:nvPicPr>
          <p:cNvPr id="645" name="Google Shape;645;g282080d9322_0_165"/>
          <p:cNvPicPr preferRelativeResize="0"/>
          <p:nvPr/>
        </p:nvPicPr>
        <p:blipFill rotWithShape="1">
          <a:blip r:embed="rId5">
            <a:alphaModFix/>
          </a:blip>
          <a:srcRect b="0" l="0" r="0" t="0"/>
          <a:stretch/>
        </p:blipFill>
        <p:spPr>
          <a:xfrm>
            <a:off x="6047351" y="257873"/>
            <a:ext cx="1734349" cy="722025"/>
          </a:xfrm>
          <a:prstGeom prst="rect">
            <a:avLst/>
          </a:prstGeom>
          <a:noFill/>
          <a:ln>
            <a:noFill/>
          </a:ln>
        </p:spPr>
      </p:pic>
      <p:pic>
        <p:nvPicPr>
          <p:cNvPr id="646" name="Google Shape;646;g282080d9322_0_165"/>
          <p:cNvPicPr preferRelativeResize="0"/>
          <p:nvPr/>
        </p:nvPicPr>
        <p:blipFill rotWithShape="1">
          <a:blip r:embed="rId6">
            <a:alphaModFix/>
          </a:blip>
          <a:srcRect b="0" l="0" r="0" t="0"/>
          <a:stretch/>
        </p:blipFill>
        <p:spPr>
          <a:xfrm>
            <a:off x="179503" y="89275"/>
            <a:ext cx="930088" cy="840650"/>
          </a:xfrm>
          <a:prstGeom prst="rect">
            <a:avLst/>
          </a:prstGeom>
          <a:noFill/>
          <a:ln>
            <a:noFill/>
          </a:ln>
        </p:spPr>
      </p:pic>
      <p:pic>
        <p:nvPicPr>
          <p:cNvPr id="647" name="Google Shape;647;g282080d9322_0_165"/>
          <p:cNvPicPr preferRelativeResize="0"/>
          <p:nvPr/>
        </p:nvPicPr>
        <p:blipFill rotWithShape="1">
          <a:blip r:embed="rId7">
            <a:alphaModFix/>
          </a:blip>
          <a:srcRect b="0" l="0" r="0" t="0"/>
          <a:stretch/>
        </p:blipFill>
        <p:spPr>
          <a:xfrm>
            <a:off x="3803297" y="1666992"/>
            <a:ext cx="5046899" cy="1457668"/>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sp>
        <p:nvSpPr>
          <p:cNvPr id="653" name="Google Shape;653;g248d9d2fd69_0_439"/>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t/>
            </a:r>
            <a:endParaRPr/>
          </a:p>
        </p:txBody>
      </p:sp>
      <p:sp>
        <p:nvSpPr>
          <p:cNvPr id="654" name="Google Shape;654;g248d9d2fd69_0_439"/>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640"/>
              </a:spcBef>
              <a:spcAft>
                <a:spcPts val="0"/>
              </a:spcAft>
              <a:buSzPts val="3200"/>
              <a:buNone/>
            </a:pPr>
            <a:r>
              <a:t/>
            </a:r>
            <a:endParaRPr/>
          </a:p>
        </p:txBody>
      </p:sp>
      <p:pic>
        <p:nvPicPr>
          <p:cNvPr id="655" name="Google Shape;655;g248d9d2fd69_0_439"/>
          <p:cNvPicPr preferRelativeResize="0"/>
          <p:nvPr/>
        </p:nvPicPr>
        <p:blipFill rotWithShape="1">
          <a:blip r:embed="rId3">
            <a:alphaModFix/>
          </a:blip>
          <a:srcRect b="0" l="0" r="0" t="0"/>
          <a:stretch/>
        </p:blipFill>
        <p:spPr>
          <a:xfrm>
            <a:off x="152400" y="152400"/>
            <a:ext cx="8774426" cy="619125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g248d9d2fd69_0_22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900"/>
              <a:buFont typeface="Arial"/>
              <a:buNone/>
            </a:pPr>
            <a:r>
              <a:rPr b="1" lang="en-GB" sz="3200">
                <a:latin typeface="Ruluko"/>
                <a:ea typeface="Ruluko"/>
                <a:cs typeface="Ruluko"/>
                <a:sym typeface="Ruluko"/>
              </a:rPr>
              <a:t>Year 3 ; Autumn 1</a:t>
            </a:r>
            <a:endParaRPr b="1" sz="3200">
              <a:latin typeface="Ruluko"/>
              <a:ea typeface="Ruluko"/>
              <a:cs typeface="Ruluko"/>
              <a:sym typeface="Ruluko"/>
            </a:endParaRPr>
          </a:p>
          <a:p>
            <a:pPr indent="0" lvl="0" marL="0" rtl="0" algn="ctr">
              <a:lnSpc>
                <a:spcPct val="100000"/>
              </a:lnSpc>
              <a:spcBef>
                <a:spcPts val="0"/>
              </a:spcBef>
              <a:spcAft>
                <a:spcPts val="0"/>
              </a:spcAft>
              <a:buClr>
                <a:schemeClr val="dk1"/>
              </a:buClr>
              <a:buSzPts val="1900"/>
              <a:buFont typeface="Arial"/>
              <a:buNone/>
            </a:pPr>
            <a:r>
              <a:rPr b="1" lang="en-GB" sz="3200">
                <a:latin typeface="Arial"/>
                <a:ea typeface="Arial"/>
                <a:cs typeface="Arial"/>
                <a:sym typeface="Arial"/>
              </a:rPr>
              <a:t>Constructing a Castle</a:t>
            </a:r>
            <a:endParaRPr b="1" sz="3200">
              <a:latin typeface="Ruluko"/>
              <a:ea typeface="Ruluko"/>
              <a:cs typeface="Ruluko"/>
              <a:sym typeface="Ruluko"/>
            </a:endParaRPr>
          </a:p>
        </p:txBody>
      </p:sp>
      <p:sp>
        <p:nvSpPr>
          <p:cNvPr id="661" name="Google Shape;661;g248d9d2fd69_0_226"/>
          <p:cNvSpPr/>
          <p:nvPr/>
        </p:nvSpPr>
        <p:spPr>
          <a:xfrm>
            <a:off x="457201" y="1199025"/>
            <a:ext cx="5315100" cy="4247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Unit 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Pupils who are secure will be able to:</a:t>
            </a:r>
            <a:endParaRPr b="1" i="0" sz="1800" u="sng" cap="none" strike="noStrike">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Draw and label a simple castle that includes the most common features.</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Recognise that a castle is made up of multiple 3D shapes.</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Design a castle with key features which satisfy a given purpose.</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Score or cut along lines on the net of a 2D shape.</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Use glue to securely assemble geometric shapes.</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Utilise skills to build a complex structure from simple geometric shapes.</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Evaluate their work by answering simple questions.</a:t>
            </a:r>
            <a:endParaRPr b="0" i="0" sz="1800" u="none" cap="none" strike="noStrike">
              <a:solidFill>
                <a:srgbClr val="222222"/>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1" i="0" sz="1800" u="sng" cap="none" strike="noStrike">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750"/>
              <a:buFont typeface="Calibri"/>
              <a:buNone/>
            </a:pPr>
            <a:r>
              <a:t/>
            </a:r>
            <a:endParaRPr b="0" i="0" sz="1750" u="none" cap="none" strike="noStrike">
              <a:solidFill>
                <a:srgbClr val="222222"/>
              </a:solidFill>
              <a:highlight>
                <a:srgbClr val="FFFFFF"/>
              </a:highlight>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1350"/>
              <a:buFont typeface="Arial"/>
              <a:buNone/>
            </a:pPr>
            <a:r>
              <a:t/>
            </a:r>
            <a:endParaRPr b="0" i="0" sz="1350" u="none" cap="none" strike="noStrike">
              <a:solidFill>
                <a:srgbClr val="222222"/>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p:txBody>
      </p:sp>
      <p:pic>
        <p:nvPicPr>
          <p:cNvPr id="662" name="Google Shape;662;g248d9d2fd69_0_226"/>
          <p:cNvPicPr preferRelativeResize="0"/>
          <p:nvPr/>
        </p:nvPicPr>
        <p:blipFill rotWithShape="1">
          <a:blip r:embed="rId3">
            <a:alphaModFix/>
          </a:blip>
          <a:srcRect b="0" l="0" r="0" t="0"/>
          <a:stretch/>
        </p:blipFill>
        <p:spPr>
          <a:xfrm>
            <a:off x="6819900" y="862013"/>
            <a:ext cx="1866900" cy="559117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g282080d9322_0_178"/>
          <p:cNvSpPr txBox="1"/>
          <p:nvPr/>
        </p:nvSpPr>
        <p:spPr>
          <a:xfrm>
            <a:off x="1655424" y="281675"/>
            <a:ext cx="4447500" cy="654600"/>
          </a:xfrm>
          <a:prstGeom prst="rect">
            <a:avLst/>
          </a:prstGeom>
          <a:noFill/>
          <a:ln>
            <a:noFill/>
          </a:ln>
        </p:spPr>
        <p:txBody>
          <a:bodyPr anchorCtr="0" anchor="ctr" bIns="80225" lIns="80225" spcFirstLastPara="1" rIns="80225" wrap="square" tIns="80225">
            <a:noAutofit/>
          </a:bodyPr>
          <a:lstStyle/>
          <a:p>
            <a:pPr indent="0" lvl="0" marL="0" marR="0" rtl="0" algn="ctr">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Year 4 ; Autumn 2</a:t>
            </a:r>
            <a:endParaRPr b="1" i="0" sz="1900" u="none" cap="none" strike="noStrike">
              <a:solidFill>
                <a:srgbClr val="000000"/>
              </a:solidFill>
              <a:latin typeface="Ruluko"/>
              <a:ea typeface="Ruluko"/>
              <a:cs typeface="Ruluko"/>
              <a:sym typeface="Ruluko"/>
            </a:endParaRPr>
          </a:p>
          <a:p>
            <a:pPr indent="0" lvl="0" marL="0" marR="0" rtl="0" algn="ctr">
              <a:lnSpc>
                <a:spcPct val="100000"/>
              </a:lnSpc>
              <a:spcBef>
                <a:spcPts val="0"/>
              </a:spcBef>
              <a:spcAft>
                <a:spcPts val="0"/>
              </a:spcAft>
              <a:buClr>
                <a:srgbClr val="000000"/>
              </a:buClr>
              <a:buSzPts val="1900"/>
              <a:buFont typeface="Arial"/>
              <a:buNone/>
            </a:pPr>
            <a:r>
              <a:rPr b="1" i="0" lang="en-GB" sz="1300" u="none" cap="none" strike="noStrike">
                <a:solidFill>
                  <a:srgbClr val="000000"/>
                </a:solidFill>
                <a:latin typeface="Arial"/>
                <a:ea typeface="Arial"/>
                <a:cs typeface="Arial"/>
                <a:sym typeface="Arial"/>
              </a:rPr>
              <a:t>Pavilions</a:t>
            </a:r>
            <a:endParaRPr b="1" i="0" sz="1200" u="none" cap="none" strike="noStrike">
              <a:solidFill>
                <a:srgbClr val="000000"/>
              </a:solidFill>
              <a:latin typeface="Ruluko"/>
              <a:ea typeface="Ruluko"/>
              <a:cs typeface="Ruluko"/>
              <a:sym typeface="Ruluko"/>
            </a:endParaRPr>
          </a:p>
        </p:txBody>
      </p:sp>
      <p:sp>
        <p:nvSpPr>
          <p:cNvPr id="668" name="Google Shape;668;g282080d9322_0_178"/>
          <p:cNvSpPr/>
          <p:nvPr/>
        </p:nvSpPr>
        <p:spPr>
          <a:xfrm>
            <a:off x="179512" y="1082568"/>
            <a:ext cx="3491700" cy="26265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Skills</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Pupils can / will: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Design a stable pavilion structure that is aesthetically pleasing Select materials to create a desired effect.</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Build frame structures designed to support weight.</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Create a range of different shaped frame structures.</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Make a variety of free-standing frame structures of different shapes and sizes.</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Select appropriate materials to build a strong structure and for the cladding.</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Reinforce corners to strengthen a structure.</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Create a design in accordance with a plan.</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Create different textural effects with materials.</a:t>
            </a:r>
            <a:endParaRPr b="0" i="0" sz="1150" u="none" cap="none" strike="noStrike">
              <a:solidFill>
                <a:srgbClr val="222222"/>
              </a:solidFill>
              <a:highlight>
                <a:srgbClr val="F0F6FA"/>
              </a:highlight>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538CD5"/>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538CD5"/>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97480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974806"/>
                </a:solidFill>
                <a:latin typeface="Calibri"/>
                <a:ea typeface="Calibri"/>
                <a:cs typeface="Calibri"/>
                <a:sym typeface="Calibri"/>
              </a:rPr>
              <a:t>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669" name="Google Shape;669;g282080d9322_0_178"/>
          <p:cNvSpPr/>
          <p:nvPr/>
        </p:nvSpPr>
        <p:spPr>
          <a:xfrm>
            <a:off x="3803300" y="1063650"/>
            <a:ext cx="5224200" cy="2132400"/>
          </a:xfrm>
          <a:prstGeom prst="rect">
            <a:avLst/>
          </a:prstGeom>
          <a:no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Vocabulary</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670" name="Google Shape;670;g282080d9322_0_178"/>
          <p:cNvSpPr/>
          <p:nvPr/>
        </p:nvSpPr>
        <p:spPr>
          <a:xfrm>
            <a:off x="3803300" y="3323425"/>
            <a:ext cx="1086300" cy="34605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Ruluko"/>
                <a:ea typeface="Ruluko"/>
                <a:cs typeface="Ruluko"/>
                <a:sym typeface="Ruluko"/>
              </a:rPr>
              <a:t>Designers / Architects</a:t>
            </a:r>
            <a:endParaRPr b="1" i="0" sz="12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300" u="none" cap="none" strike="noStrike">
                <a:solidFill>
                  <a:srgbClr val="000000"/>
                </a:solidFill>
                <a:latin typeface="Ruluko"/>
                <a:ea typeface="Ruluko"/>
                <a:cs typeface="Ruluko"/>
                <a:sym typeface="Ruluko"/>
              </a:rPr>
              <a:t>Zhou dynasty (1046–256 BCE)   </a:t>
            </a:r>
            <a:endParaRPr b="1" i="0" sz="9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671" name="Google Shape;671;g282080d9322_0_178"/>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672" name="Google Shape;672;g282080d9322_0_178"/>
          <p:cNvSpPr/>
          <p:nvPr/>
        </p:nvSpPr>
        <p:spPr>
          <a:xfrm>
            <a:off x="179500" y="3789050"/>
            <a:ext cx="3491700" cy="29949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Knowledge</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Ruluko"/>
                <a:ea typeface="Ruluko"/>
                <a:cs typeface="Ruluko"/>
                <a:sym typeface="Ruluko"/>
              </a:rPr>
              <a:t>Pupils will know/ can explain: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Ruluko"/>
                <a:ea typeface="Ruluko"/>
                <a:cs typeface="Ruluko"/>
                <a:sym typeface="Ruluko"/>
              </a:rPr>
              <a:t>What a frame structure is.</a:t>
            </a:r>
            <a:endParaRPr b="0" i="0" sz="14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Ruluko"/>
                <a:ea typeface="Ruluko"/>
                <a:cs typeface="Ruluko"/>
                <a:sym typeface="Ruluko"/>
              </a:rPr>
              <a:t>That a ‘free-standing’ structure is one that can stand on its own.</a:t>
            </a:r>
            <a:endParaRPr b="0" i="0" sz="14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Ruluko"/>
                <a:ea typeface="Ruluko"/>
                <a:cs typeface="Ruluko"/>
                <a:sym typeface="Ruluko"/>
              </a:rPr>
              <a:t>That a pavilion is a decorative building or structure for leisure activities.</a:t>
            </a:r>
            <a:endParaRPr b="0" i="0" sz="14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Ruluko"/>
                <a:ea typeface="Ruluko"/>
                <a:cs typeface="Ruluko"/>
                <a:sym typeface="Ruluko"/>
              </a:rPr>
              <a:t>That cladding can be applied to structures for different effects.</a:t>
            </a:r>
            <a:endParaRPr b="0" i="0" sz="14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Ruluko"/>
                <a:ea typeface="Ruluko"/>
                <a:cs typeface="Ruluko"/>
                <a:sym typeface="Ruluko"/>
              </a:rPr>
              <a:t>That aesthetics are how a product looks.</a:t>
            </a:r>
            <a:endParaRPr b="0" i="0" sz="1350" u="none" cap="none" strike="noStrike">
              <a:solidFill>
                <a:srgbClr val="222222"/>
              </a:solidFill>
              <a:highlight>
                <a:srgbClr val="F0F6FA"/>
              </a:highlight>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br>
              <a:rPr b="0" i="0" lang="en-GB" sz="1200" u="none" cap="none" strike="noStrike">
                <a:solidFill>
                  <a:schemeClr val="dk1"/>
                </a:solidFill>
                <a:latin typeface="Calibri"/>
                <a:ea typeface="Calibri"/>
                <a:cs typeface="Calibri"/>
                <a:sym typeface="Calibri"/>
              </a:rPr>
            </a:b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highlight>
                <a:srgbClr val="B7B7B7"/>
              </a:highlight>
              <a:latin typeface="Ruluko"/>
              <a:ea typeface="Ruluko"/>
              <a:cs typeface="Ruluko"/>
              <a:sym typeface="Ruluko"/>
            </a:endParaRPr>
          </a:p>
        </p:txBody>
      </p:sp>
      <p:pic>
        <p:nvPicPr>
          <p:cNvPr id="673" name="Google Shape;673;g282080d9322_0_178"/>
          <p:cNvPicPr preferRelativeResize="0"/>
          <p:nvPr/>
        </p:nvPicPr>
        <p:blipFill rotWithShape="1">
          <a:blip r:embed="rId4">
            <a:alphaModFix/>
          </a:blip>
          <a:srcRect b="0" l="0" r="0" t="0"/>
          <a:stretch/>
        </p:blipFill>
        <p:spPr>
          <a:xfrm>
            <a:off x="6516216" y="188640"/>
            <a:ext cx="1296144" cy="840663"/>
          </a:xfrm>
          <a:prstGeom prst="rect">
            <a:avLst/>
          </a:prstGeom>
          <a:noFill/>
          <a:ln>
            <a:noFill/>
          </a:ln>
        </p:spPr>
      </p:pic>
      <p:sp>
        <p:nvSpPr>
          <p:cNvPr id="674" name="Google Shape;674;g282080d9322_0_178"/>
          <p:cNvSpPr/>
          <p:nvPr/>
        </p:nvSpPr>
        <p:spPr>
          <a:xfrm>
            <a:off x="5021700" y="3323525"/>
            <a:ext cx="4005900" cy="34605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Questions</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What is the purpose of a pavilion? (A light, flexible space which can be permanent but is often temporary.)How might these structures have been constructed? Can you name a famous pavilion in France? (Eiffel Tower.)What is a frame structure? ( A house, church, barn, windmill, Ferris wheels, e.g. the London Eye, suspension bridge)</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What do we call …</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Shapes with three dimensions: width, height and depth?</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How an object or product looks?– aesthetic.</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Something different that uses new methods or ideas? innovative.</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A decorative building or structure for leisure activities? – pavilion.</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A set of instructions or requirements for a project ?– design criteria.</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A person or a particular group of people at whom a product is aimed? – target audience.</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When we make a structure or material stronger, especially by adding another material or element to it? – reinforce</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What might a well-made structure might look like? (Neat, strong joints and accurate angles.)</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Why might corner triangles be an excellent idea to use in a structure?</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How could the weight of the cladding affect  the structure?  (Heavy material could weigh the whole structure down, possibly causing it to collapse.)</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100" u="none" cap="none" strike="noStrike">
                <a:solidFill>
                  <a:srgbClr val="000000"/>
                </a:solidFill>
                <a:latin typeface="Ruluko"/>
                <a:ea typeface="Ruluko"/>
                <a:cs typeface="Ruluko"/>
                <a:sym typeface="Ruluko"/>
              </a:rPr>
              <a:t>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br>
              <a:rPr b="0" i="0" lang="en-GB" sz="1100" u="none" cap="none" strike="noStrike">
                <a:solidFill>
                  <a:srgbClr val="000000"/>
                </a:solidFill>
                <a:latin typeface="Ruluko"/>
                <a:ea typeface="Ruluko"/>
                <a:cs typeface="Ruluko"/>
                <a:sym typeface="Ruluko"/>
              </a:rPr>
            </a:br>
            <a:endParaRPr b="0" i="0" sz="1100" u="none" cap="none" strike="noStrike">
              <a:solidFill>
                <a:srgbClr val="000000"/>
              </a:solidFill>
              <a:latin typeface="Ruluko"/>
              <a:ea typeface="Ruluko"/>
              <a:cs typeface="Ruluko"/>
              <a:sym typeface="Ruluko"/>
            </a:endParaRPr>
          </a:p>
        </p:txBody>
      </p:sp>
      <p:pic>
        <p:nvPicPr>
          <p:cNvPr id="675" name="Google Shape;675;g282080d9322_0_178"/>
          <p:cNvPicPr preferRelativeResize="0"/>
          <p:nvPr/>
        </p:nvPicPr>
        <p:blipFill rotWithShape="1">
          <a:blip r:embed="rId5">
            <a:alphaModFix/>
          </a:blip>
          <a:srcRect b="0" l="0" r="0" t="0"/>
          <a:stretch/>
        </p:blipFill>
        <p:spPr>
          <a:xfrm>
            <a:off x="6047351" y="257873"/>
            <a:ext cx="1734349" cy="722025"/>
          </a:xfrm>
          <a:prstGeom prst="rect">
            <a:avLst/>
          </a:prstGeom>
          <a:noFill/>
          <a:ln>
            <a:noFill/>
          </a:ln>
        </p:spPr>
      </p:pic>
      <p:pic>
        <p:nvPicPr>
          <p:cNvPr id="676" name="Google Shape;676;g282080d9322_0_178"/>
          <p:cNvPicPr preferRelativeResize="0"/>
          <p:nvPr/>
        </p:nvPicPr>
        <p:blipFill rotWithShape="1">
          <a:blip r:embed="rId6">
            <a:alphaModFix/>
          </a:blip>
          <a:srcRect b="0" l="0" r="0" t="0"/>
          <a:stretch/>
        </p:blipFill>
        <p:spPr>
          <a:xfrm>
            <a:off x="179503" y="89275"/>
            <a:ext cx="930088" cy="840650"/>
          </a:xfrm>
          <a:prstGeom prst="rect">
            <a:avLst/>
          </a:prstGeom>
          <a:noFill/>
          <a:ln>
            <a:noFill/>
          </a:ln>
        </p:spPr>
      </p:pic>
      <p:pic>
        <p:nvPicPr>
          <p:cNvPr id="677" name="Google Shape;677;g282080d9322_0_178"/>
          <p:cNvPicPr preferRelativeResize="0"/>
          <p:nvPr/>
        </p:nvPicPr>
        <p:blipFill rotWithShape="1">
          <a:blip r:embed="rId7">
            <a:alphaModFix/>
          </a:blip>
          <a:srcRect b="0" l="0" r="0" t="0"/>
          <a:stretch/>
        </p:blipFill>
        <p:spPr>
          <a:xfrm>
            <a:off x="3927050" y="1401225"/>
            <a:ext cx="4808275" cy="16873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id="128" name="Google Shape;128;g281a99ff5b2_0_30"/>
          <p:cNvPicPr preferRelativeResize="0"/>
          <p:nvPr/>
        </p:nvPicPr>
        <p:blipFill rotWithShape="1">
          <a:blip r:embed="rId3">
            <a:alphaModFix/>
          </a:blip>
          <a:srcRect b="0" l="0" r="0" t="0"/>
          <a:stretch/>
        </p:blipFill>
        <p:spPr>
          <a:xfrm>
            <a:off x="115100" y="38500"/>
            <a:ext cx="8962375" cy="6695225"/>
          </a:xfrm>
          <a:prstGeom prst="rect">
            <a:avLst/>
          </a:prstGeom>
          <a:noFill/>
          <a:ln>
            <a:noFill/>
          </a:ln>
        </p:spPr>
      </p:pic>
      <p:pic>
        <p:nvPicPr>
          <p:cNvPr id="129" name="Google Shape;129;g281a99ff5b2_0_30"/>
          <p:cNvPicPr preferRelativeResize="0"/>
          <p:nvPr/>
        </p:nvPicPr>
        <p:blipFill rotWithShape="1">
          <a:blip r:embed="rId4">
            <a:alphaModFix/>
          </a:blip>
          <a:srcRect b="0" l="0" r="0" t="0"/>
          <a:stretch/>
        </p:blipFill>
        <p:spPr>
          <a:xfrm>
            <a:off x="5475102" y="3993500"/>
            <a:ext cx="586078" cy="571050"/>
          </a:xfrm>
          <a:prstGeom prst="rect">
            <a:avLst/>
          </a:prstGeom>
          <a:noFill/>
          <a:ln>
            <a:noFill/>
          </a:ln>
        </p:spPr>
      </p:pic>
      <p:pic>
        <p:nvPicPr>
          <p:cNvPr id="130" name="Google Shape;130;g281a99ff5b2_0_30"/>
          <p:cNvPicPr preferRelativeResize="0"/>
          <p:nvPr/>
        </p:nvPicPr>
        <p:blipFill rotWithShape="1">
          <a:blip r:embed="rId5">
            <a:alphaModFix/>
          </a:blip>
          <a:srcRect b="0" l="19846" r="59496" t="0"/>
          <a:stretch/>
        </p:blipFill>
        <p:spPr>
          <a:xfrm>
            <a:off x="7432875" y="3993500"/>
            <a:ext cx="576025" cy="609150"/>
          </a:xfrm>
          <a:prstGeom prst="rect">
            <a:avLst/>
          </a:prstGeom>
          <a:noFill/>
          <a:ln>
            <a:noFill/>
          </a:ln>
        </p:spPr>
      </p:pic>
      <p:pic>
        <p:nvPicPr>
          <p:cNvPr id="131" name="Google Shape;131;g281a99ff5b2_0_30"/>
          <p:cNvPicPr preferRelativeResize="0"/>
          <p:nvPr/>
        </p:nvPicPr>
        <p:blipFill rotWithShape="1">
          <a:blip r:embed="rId5">
            <a:alphaModFix/>
          </a:blip>
          <a:srcRect b="0" l="79342" r="0" t="0"/>
          <a:stretch/>
        </p:blipFill>
        <p:spPr>
          <a:xfrm>
            <a:off x="6541394" y="5277200"/>
            <a:ext cx="576050" cy="571050"/>
          </a:xfrm>
          <a:prstGeom prst="rect">
            <a:avLst/>
          </a:prstGeom>
          <a:noFill/>
          <a:ln>
            <a:noFill/>
          </a:ln>
        </p:spPr>
      </p:pic>
      <p:pic>
        <p:nvPicPr>
          <p:cNvPr id="132" name="Google Shape;132;g281a99ff5b2_0_30"/>
          <p:cNvPicPr preferRelativeResize="0"/>
          <p:nvPr/>
        </p:nvPicPr>
        <p:blipFill rotWithShape="1">
          <a:blip r:embed="rId5">
            <a:alphaModFix/>
          </a:blip>
          <a:srcRect b="0" l="58569" r="20774" t="0"/>
          <a:stretch/>
        </p:blipFill>
        <p:spPr>
          <a:xfrm>
            <a:off x="1978448" y="5905850"/>
            <a:ext cx="576025" cy="571050"/>
          </a:xfrm>
          <a:prstGeom prst="rect">
            <a:avLst/>
          </a:prstGeom>
          <a:noFill/>
          <a:ln>
            <a:noFill/>
          </a:ln>
        </p:spPr>
      </p:pic>
      <p:pic>
        <p:nvPicPr>
          <p:cNvPr id="133" name="Google Shape;133;g281a99ff5b2_0_30"/>
          <p:cNvPicPr preferRelativeResize="0"/>
          <p:nvPr/>
        </p:nvPicPr>
        <p:blipFill rotWithShape="1">
          <a:blip r:embed="rId5">
            <a:alphaModFix/>
          </a:blip>
          <a:srcRect b="-12096" l="39544" r="39798" t="-16587"/>
          <a:stretch/>
        </p:blipFill>
        <p:spPr>
          <a:xfrm>
            <a:off x="2593400" y="4076700"/>
            <a:ext cx="576050" cy="734850"/>
          </a:xfrm>
          <a:prstGeom prst="rect">
            <a:avLst/>
          </a:prstGeom>
          <a:noFill/>
          <a:ln>
            <a:noFill/>
          </a:ln>
        </p:spPr>
      </p:pic>
      <p:pic>
        <p:nvPicPr>
          <p:cNvPr id="134" name="Google Shape;134;g281a99ff5b2_0_30"/>
          <p:cNvPicPr preferRelativeResize="0"/>
          <p:nvPr/>
        </p:nvPicPr>
        <p:blipFill rotWithShape="1">
          <a:blip r:embed="rId5">
            <a:alphaModFix/>
          </a:blip>
          <a:srcRect b="0" l="0" r="79342" t="0"/>
          <a:stretch/>
        </p:blipFill>
        <p:spPr>
          <a:xfrm>
            <a:off x="1293988" y="3898250"/>
            <a:ext cx="576050" cy="57105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g248d9d2fd69_0_430"/>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t/>
            </a:r>
            <a:endParaRPr/>
          </a:p>
        </p:txBody>
      </p:sp>
      <p:sp>
        <p:nvSpPr>
          <p:cNvPr id="684" name="Google Shape;684;g248d9d2fd69_0_430"/>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640"/>
              </a:spcBef>
              <a:spcAft>
                <a:spcPts val="0"/>
              </a:spcAft>
              <a:buSzPts val="3200"/>
              <a:buNone/>
            </a:pPr>
            <a:r>
              <a:t/>
            </a:r>
            <a:endParaRPr/>
          </a:p>
        </p:txBody>
      </p:sp>
      <p:pic>
        <p:nvPicPr>
          <p:cNvPr id="685" name="Google Shape;685;g248d9d2fd69_0_430"/>
          <p:cNvPicPr preferRelativeResize="0"/>
          <p:nvPr/>
        </p:nvPicPr>
        <p:blipFill rotWithShape="1">
          <a:blip r:embed="rId3">
            <a:alphaModFix/>
          </a:blip>
          <a:srcRect b="0" l="0" r="0" t="0"/>
          <a:stretch/>
        </p:blipFill>
        <p:spPr>
          <a:xfrm>
            <a:off x="152400" y="152400"/>
            <a:ext cx="8870525" cy="634365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g248d9d2fd69_0_22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900"/>
              <a:buFont typeface="Arial"/>
              <a:buNone/>
            </a:pPr>
            <a:r>
              <a:rPr b="1" lang="en-GB" sz="3200">
                <a:latin typeface="Ruluko"/>
                <a:ea typeface="Ruluko"/>
                <a:cs typeface="Ruluko"/>
                <a:sym typeface="Ruluko"/>
              </a:rPr>
              <a:t>Year 4 ; Autumn 2</a:t>
            </a:r>
            <a:endParaRPr b="1" sz="3200">
              <a:latin typeface="Ruluko"/>
              <a:ea typeface="Ruluko"/>
              <a:cs typeface="Ruluko"/>
              <a:sym typeface="Ruluko"/>
            </a:endParaRPr>
          </a:p>
          <a:p>
            <a:pPr indent="0" lvl="0" marL="0" rtl="0" algn="ctr">
              <a:lnSpc>
                <a:spcPct val="100000"/>
              </a:lnSpc>
              <a:spcBef>
                <a:spcPts val="0"/>
              </a:spcBef>
              <a:spcAft>
                <a:spcPts val="0"/>
              </a:spcAft>
              <a:buClr>
                <a:schemeClr val="dk1"/>
              </a:buClr>
              <a:buSzPts val="1900"/>
              <a:buFont typeface="Arial"/>
              <a:buNone/>
            </a:pPr>
            <a:r>
              <a:rPr b="1" lang="en-GB" sz="3200">
                <a:latin typeface="Arial"/>
                <a:ea typeface="Arial"/>
                <a:cs typeface="Arial"/>
                <a:sym typeface="Arial"/>
              </a:rPr>
              <a:t>Pavilions</a:t>
            </a:r>
            <a:endParaRPr b="1" sz="3200">
              <a:latin typeface="Ruluko"/>
              <a:ea typeface="Ruluko"/>
              <a:cs typeface="Ruluko"/>
              <a:sym typeface="Ruluko"/>
            </a:endParaRPr>
          </a:p>
        </p:txBody>
      </p:sp>
      <p:sp>
        <p:nvSpPr>
          <p:cNvPr id="691" name="Google Shape;691;g248d9d2fd69_0_221"/>
          <p:cNvSpPr/>
          <p:nvPr/>
        </p:nvSpPr>
        <p:spPr>
          <a:xfrm>
            <a:off x="457194" y="1199034"/>
            <a:ext cx="4572000" cy="4247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Unit 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Pupils who are secure will be able to:</a:t>
            </a:r>
            <a:endParaRPr b="1" i="0" sz="1800" u="sng" cap="none" strike="noStrike">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Produce a range of free-standing frame structures of different shapes and sizes.</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Design a pavilion that is strong, stable and aesthetically pleasing.</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Select appropriate materials and construction techniques to create a stable, free-standing frame structure.</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Select appropriate materials and techniques to add cladding to their pavilion.</a:t>
            </a:r>
            <a:endParaRPr b="0" i="0" sz="1800" u="none" cap="none" strike="noStrike">
              <a:solidFill>
                <a:srgbClr val="222222"/>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1" i="0" sz="1800" u="sng" cap="none" strike="noStrike">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750"/>
              <a:buFont typeface="Calibri"/>
              <a:buNone/>
            </a:pPr>
            <a:r>
              <a:t/>
            </a:r>
            <a:endParaRPr b="0" i="0" sz="1750" u="none" cap="none" strike="noStrike">
              <a:solidFill>
                <a:srgbClr val="222222"/>
              </a:solidFill>
              <a:highlight>
                <a:srgbClr val="FFFFFF"/>
              </a:highlight>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1350"/>
              <a:buFont typeface="Arial"/>
              <a:buNone/>
            </a:pPr>
            <a:r>
              <a:t/>
            </a:r>
            <a:endParaRPr b="0" i="0" sz="1350" u="none" cap="none" strike="noStrike">
              <a:solidFill>
                <a:srgbClr val="222222"/>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p:txBody>
      </p:sp>
      <p:pic>
        <p:nvPicPr>
          <p:cNvPr id="692" name="Google Shape;692;g248d9d2fd69_0_221"/>
          <p:cNvPicPr preferRelativeResize="0"/>
          <p:nvPr/>
        </p:nvPicPr>
        <p:blipFill rotWithShape="1">
          <a:blip r:embed="rId3">
            <a:alphaModFix/>
          </a:blip>
          <a:srcRect b="0" l="0" r="0" t="0"/>
          <a:stretch/>
        </p:blipFill>
        <p:spPr>
          <a:xfrm>
            <a:off x="6095994" y="1284288"/>
            <a:ext cx="1893459" cy="5135562"/>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sp>
        <p:nvSpPr>
          <p:cNvPr id="697" name="Google Shape;697;g282080d9322_0_191"/>
          <p:cNvSpPr txBox="1"/>
          <p:nvPr/>
        </p:nvSpPr>
        <p:spPr>
          <a:xfrm>
            <a:off x="1655424" y="281675"/>
            <a:ext cx="4447500" cy="654600"/>
          </a:xfrm>
          <a:prstGeom prst="rect">
            <a:avLst/>
          </a:prstGeom>
          <a:noFill/>
          <a:ln>
            <a:noFill/>
          </a:ln>
        </p:spPr>
        <p:txBody>
          <a:bodyPr anchorCtr="0" anchor="ctr" bIns="80225" lIns="80225" spcFirstLastPara="1" rIns="80225" wrap="square" tIns="80225">
            <a:noAutofit/>
          </a:bodyPr>
          <a:lstStyle/>
          <a:p>
            <a:pPr indent="0" lvl="0" marL="0" marR="0" rtl="0" algn="ctr">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Year 5 ; Autumn 1</a:t>
            </a:r>
            <a:endParaRPr b="1" i="0" sz="1900" u="none" cap="none" strike="noStrike">
              <a:solidFill>
                <a:srgbClr val="000000"/>
              </a:solidFill>
              <a:latin typeface="Ruluko"/>
              <a:ea typeface="Ruluko"/>
              <a:cs typeface="Ruluko"/>
              <a:sym typeface="Ruluko"/>
            </a:endParaRPr>
          </a:p>
          <a:p>
            <a:pPr indent="0" lvl="0" marL="0" marR="0" rtl="0" algn="ctr">
              <a:lnSpc>
                <a:spcPct val="100000"/>
              </a:lnSpc>
              <a:spcBef>
                <a:spcPts val="0"/>
              </a:spcBef>
              <a:spcAft>
                <a:spcPts val="0"/>
              </a:spcAft>
              <a:buClr>
                <a:srgbClr val="000000"/>
              </a:buClr>
              <a:buSzPts val="1900"/>
              <a:buFont typeface="Arial"/>
              <a:buNone/>
            </a:pPr>
            <a:r>
              <a:rPr b="1" i="0" lang="en-GB" sz="1300" u="none" cap="none" strike="noStrike">
                <a:solidFill>
                  <a:srgbClr val="000000"/>
                </a:solidFill>
                <a:latin typeface="Arial"/>
                <a:ea typeface="Arial"/>
                <a:cs typeface="Arial"/>
                <a:sym typeface="Arial"/>
              </a:rPr>
              <a:t>Bridges</a:t>
            </a:r>
            <a:endParaRPr b="1" i="0" sz="1200" u="none" cap="none" strike="noStrike">
              <a:solidFill>
                <a:srgbClr val="000000"/>
              </a:solidFill>
              <a:latin typeface="Ruluko"/>
              <a:ea typeface="Ruluko"/>
              <a:cs typeface="Ruluko"/>
              <a:sym typeface="Ruluko"/>
            </a:endParaRPr>
          </a:p>
        </p:txBody>
      </p:sp>
      <p:sp>
        <p:nvSpPr>
          <p:cNvPr id="698" name="Google Shape;698;g282080d9322_0_191"/>
          <p:cNvSpPr/>
          <p:nvPr/>
        </p:nvSpPr>
        <p:spPr>
          <a:xfrm>
            <a:off x="179500" y="1082652"/>
            <a:ext cx="3491700" cy="35175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Skills</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Pupils can / will: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Design a stable structure that is able to support weight.</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 Create  a frame structure with focus on triangulation.</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 Make a range of different shaped beam bridges.</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Use  triangles to create truss bridges that span a given distance and support a load.</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 Build a wooden bridge structure.</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 Independently measure and mark wood accurately.</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 Select  appropriate tools and equipment for particular tasks. Use the correct techniques to saw safely.</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Identify  where a structure needs reinforcement and using card corners for support.</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Explain why selecting appropriate materials is an important part of the design process.</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 Understand basic wood functional properties.</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 Adapt  and improve  own bridge structure by identifying points of weakness and reinforcing them as necessary.</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 Suggesting points for improvements for own bridges and those designed by others.</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000" u="none" cap="none" strike="noStrike">
                <a:solidFill>
                  <a:srgbClr val="000000"/>
                </a:solidFill>
                <a:latin typeface="Ruluko"/>
                <a:ea typeface="Ruluko"/>
                <a:cs typeface="Ruluko"/>
                <a:sym typeface="Ruluko"/>
              </a:rPr>
              <a:t> </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000" u="none" cap="none" strike="noStrike">
              <a:solidFill>
                <a:srgbClr val="000000"/>
              </a:solidFill>
              <a:latin typeface="Ruluko"/>
              <a:ea typeface="Ruluko"/>
              <a:cs typeface="Ruluko"/>
              <a:sym typeface="Ruluko"/>
            </a:endParaRPr>
          </a:p>
        </p:txBody>
      </p:sp>
      <p:sp>
        <p:nvSpPr>
          <p:cNvPr id="699" name="Google Shape;699;g282080d9322_0_191"/>
          <p:cNvSpPr/>
          <p:nvPr/>
        </p:nvSpPr>
        <p:spPr>
          <a:xfrm>
            <a:off x="3803300" y="1063650"/>
            <a:ext cx="5224500" cy="3171900"/>
          </a:xfrm>
          <a:prstGeom prst="rect">
            <a:avLst/>
          </a:prstGeom>
          <a:no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Vocabulary</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700" name="Google Shape;700;g282080d9322_0_191"/>
          <p:cNvSpPr/>
          <p:nvPr/>
        </p:nvSpPr>
        <p:spPr>
          <a:xfrm>
            <a:off x="3803300" y="4362925"/>
            <a:ext cx="1446000" cy="24951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Ruluko"/>
                <a:ea typeface="Ruluko"/>
                <a:cs typeface="Ruluko"/>
                <a:sym typeface="Ruluko"/>
              </a:rPr>
              <a:t>Designers / Architects</a:t>
            </a:r>
            <a:endParaRPr b="1" i="0" sz="12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300" u="none" cap="none" strike="noStrike">
                <a:solidFill>
                  <a:srgbClr val="000000"/>
                </a:solidFill>
                <a:latin typeface="Ruluko"/>
                <a:ea typeface="Ruluko"/>
                <a:cs typeface="Ruluko"/>
                <a:sym typeface="Ruluko"/>
              </a:rPr>
              <a:t>The Romans</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300" u="none" cap="none" strike="noStrike">
                <a:solidFill>
                  <a:srgbClr val="000000"/>
                </a:solidFill>
                <a:latin typeface="Ruluko"/>
                <a:ea typeface="Ruluko"/>
                <a:cs typeface="Ruluko"/>
                <a:sym typeface="Ruluko"/>
              </a:rPr>
              <a:t>Isambard Kingdom Brunel   </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701" name="Google Shape;701;g282080d9322_0_191"/>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702" name="Google Shape;702;g282080d9322_0_191"/>
          <p:cNvSpPr/>
          <p:nvPr/>
        </p:nvSpPr>
        <p:spPr>
          <a:xfrm>
            <a:off x="179500" y="4654325"/>
            <a:ext cx="3491700" cy="22038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Knowledge</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Ruluko"/>
                <a:ea typeface="Ruluko"/>
                <a:cs typeface="Ruluko"/>
                <a:sym typeface="Ruluko"/>
              </a:rPr>
              <a:t>Pupils will know/ can explain:</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Some different ways to reinforce structures.</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How triangles can be used to reinforce bridges.</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That properties are words that describe the form and function of materials.</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Why material selection is important based on their properties.</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The material (functional and aesthetic) properties of wood.</a:t>
            </a:r>
            <a:endParaRPr b="0" i="0" sz="1150" u="none" cap="none" strike="noStrike">
              <a:solidFill>
                <a:srgbClr val="222222"/>
              </a:solidFill>
              <a:highlight>
                <a:srgbClr val="F0F6FA"/>
              </a:highlight>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050" u="none" cap="none" strike="noStrike">
              <a:solidFill>
                <a:srgbClr val="538CD5"/>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br>
              <a:rPr b="0" i="0" lang="en-GB" sz="1200" u="none" cap="none" strike="noStrike">
                <a:solidFill>
                  <a:schemeClr val="dk1"/>
                </a:solidFill>
                <a:latin typeface="Calibri"/>
                <a:ea typeface="Calibri"/>
                <a:cs typeface="Calibri"/>
                <a:sym typeface="Calibri"/>
              </a:rPr>
            </a:b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highlight>
                <a:srgbClr val="B7B7B7"/>
              </a:highlight>
              <a:latin typeface="Ruluko"/>
              <a:ea typeface="Ruluko"/>
              <a:cs typeface="Ruluko"/>
              <a:sym typeface="Ruluko"/>
            </a:endParaRPr>
          </a:p>
        </p:txBody>
      </p:sp>
      <p:pic>
        <p:nvPicPr>
          <p:cNvPr id="703" name="Google Shape;703;g282080d9322_0_191"/>
          <p:cNvPicPr preferRelativeResize="0"/>
          <p:nvPr/>
        </p:nvPicPr>
        <p:blipFill rotWithShape="1">
          <a:blip r:embed="rId4">
            <a:alphaModFix/>
          </a:blip>
          <a:srcRect b="0" l="0" r="0" t="0"/>
          <a:stretch/>
        </p:blipFill>
        <p:spPr>
          <a:xfrm>
            <a:off x="6516216" y="188640"/>
            <a:ext cx="1296144" cy="840663"/>
          </a:xfrm>
          <a:prstGeom prst="rect">
            <a:avLst/>
          </a:prstGeom>
          <a:noFill/>
          <a:ln>
            <a:noFill/>
          </a:ln>
        </p:spPr>
      </p:pic>
      <p:sp>
        <p:nvSpPr>
          <p:cNvPr id="704" name="Google Shape;704;g282080d9322_0_191"/>
          <p:cNvSpPr/>
          <p:nvPr/>
        </p:nvSpPr>
        <p:spPr>
          <a:xfrm>
            <a:off x="5358425" y="4363025"/>
            <a:ext cx="3669300" cy="24951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Questions</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What three aspects are important when designing structures? Hat should you reinforce to  strengthen a structure (corners / materials) .Why are Aesthetics  important? A bridge …. …can affect its strength. What is the difference between a beam and arch bridge? Which part of the bridge is the beam?How are Truss bridges constructed? ( use multiple tessellated beams in a triangle formation) How did your truss bridge compare to the beam and arch bridges? What factors made your bridge stronger/weaker? What difficulties or problems did you come across? How did you solve them? What could we used to strengthen corners and joins? Name a strong heavy wood - Hardwood / oak. Name a wood from a fast growing tree - softwood pine. </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2400"/>
              </a:spcBef>
              <a:spcAft>
                <a:spcPts val="0"/>
              </a:spcAft>
              <a:buClr>
                <a:srgbClr val="000000"/>
              </a:buClr>
              <a:buSzPts val="1100"/>
              <a:buFont typeface="Arial"/>
              <a:buNone/>
            </a:pPr>
            <a:r>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br>
              <a:rPr b="0" i="0" lang="en-GB" sz="1100" u="none" cap="none" strike="noStrike">
                <a:solidFill>
                  <a:srgbClr val="000000"/>
                </a:solidFill>
                <a:latin typeface="Ruluko"/>
                <a:ea typeface="Ruluko"/>
                <a:cs typeface="Ruluko"/>
                <a:sym typeface="Ruluko"/>
              </a:rPr>
            </a:br>
            <a:endParaRPr b="0" i="0" sz="1100" u="none" cap="none" strike="noStrike">
              <a:solidFill>
                <a:srgbClr val="000000"/>
              </a:solidFill>
              <a:latin typeface="Ruluko"/>
              <a:ea typeface="Ruluko"/>
              <a:cs typeface="Ruluko"/>
              <a:sym typeface="Ruluko"/>
            </a:endParaRPr>
          </a:p>
        </p:txBody>
      </p:sp>
      <p:pic>
        <p:nvPicPr>
          <p:cNvPr id="705" name="Google Shape;705;g282080d9322_0_191"/>
          <p:cNvPicPr preferRelativeResize="0"/>
          <p:nvPr/>
        </p:nvPicPr>
        <p:blipFill rotWithShape="1">
          <a:blip r:embed="rId5">
            <a:alphaModFix/>
          </a:blip>
          <a:srcRect b="0" l="0" r="0" t="0"/>
          <a:stretch/>
        </p:blipFill>
        <p:spPr>
          <a:xfrm>
            <a:off x="6047351" y="257873"/>
            <a:ext cx="1734349" cy="722025"/>
          </a:xfrm>
          <a:prstGeom prst="rect">
            <a:avLst/>
          </a:prstGeom>
          <a:noFill/>
          <a:ln>
            <a:noFill/>
          </a:ln>
        </p:spPr>
      </p:pic>
      <p:pic>
        <p:nvPicPr>
          <p:cNvPr id="706" name="Google Shape;706;g282080d9322_0_191"/>
          <p:cNvPicPr preferRelativeResize="0"/>
          <p:nvPr/>
        </p:nvPicPr>
        <p:blipFill rotWithShape="1">
          <a:blip r:embed="rId6">
            <a:alphaModFix/>
          </a:blip>
          <a:srcRect b="0" l="0" r="0" t="0"/>
          <a:stretch/>
        </p:blipFill>
        <p:spPr>
          <a:xfrm>
            <a:off x="179503" y="89275"/>
            <a:ext cx="930088" cy="840650"/>
          </a:xfrm>
          <a:prstGeom prst="rect">
            <a:avLst/>
          </a:prstGeom>
          <a:noFill/>
          <a:ln>
            <a:noFill/>
          </a:ln>
        </p:spPr>
      </p:pic>
      <p:pic>
        <p:nvPicPr>
          <p:cNvPr id="707" name="Google Shape;707;g282080d9322_0_191"/>
          <p:cNvPicPr preferRelativeResize="0"/>
          <p:nvPr/>
        </p:nvPicPr>
        <p:blipFill rotWithShape="1">
          <a:blip r:embed="rId7">
            <a:alphaModFix/>
          </a:blip>
          <a:srcRect b="0" l="0" r="0" t="0"/>
          <a:stretch/>
        </p:blipFill>
        <p:spPr>
          <a:xfrm>
            <a:off x="3885275" y="1355150"/>
            <a:ext cx="4882950" cy="28803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g248d9d2fd69_0_340"/>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t/>
            </a:r>
            <a:endParaRPr/>
          </a:p>
        </p:txBody>
      </p:sp>
      <p:sp>
        <p:nvSpPr>
          <p:cNvPr id="714" name="Google Shape;714;g248d9d2fd69_0_340"/>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640"/>
              </a:spcBef>
              <a:spcAft>
                <a:spcPts val="0"/>
              </a:spcAft>
              <a:buSzPts val="3200"/>
              <a:buNone/>
            </a:pPr>
            <a:r>
              <a:t/>
            </a:r>
            <a:endParaRPr/>
          </a:p>
        </p:txBody>
      </p:sp>
      <p:pic>
        <p:nvPicPr>
          <p:cNvPr id="715" name="Google Shape;715;g248d9d2fd69_0_340"/>
          <p:cNvPicPr preferRelativeResize="0"/>
          <p:nvPr/>
        </p:nvPicPr>
        <p:blipFill rotWithShape="1">
          <a:blip r:embed="rId3">
            <a:alphaModFix/>
          </a:blip>
          <a:srcRect b="0" l="0" r="0" t="0"/>
          <a:stretch/>
        </p:blipFill>
        <p:spPr>
          <a:xfrm>
            <a:off x="152400" y="152400"/>
            <a:ext cx="8825150" cy="626745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sp>
        <p:nvSpPr>
          <p:cNvPr id="720" name="Google Shape;720;g248d9d2fd69_0_21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900"/>
              <a:buFont typeface="Arial"/>
              <a:buNone/>
            </a:pPr>
            <a:r>
              <a:rPr b="1" lang="en-GB" sz="3200">
                <a:latin typeface="Ruluko"/>
                <a:ea typeface="Ruluko"/>
                <a:cs typeface="Ruluko"/>
                <a:sym typeface="Ruluko"/>
              </a:rPr>
              <a:t>Year 5 ; Autumn 1</a:t>
            </a:r>
            <a:endParaRPr b="1" sz="3200">
              <a:latin typeface="Ruluko"/>
              <a:ea typeface="Ruluko"/>
              <a:cs typeface="Ruluko"/>
              <a:sym typeface="Ruluko"/>
            </a:endParaRPr>
          </a:p>
          <a:p>
            <a:pPr indent="0" lvl="0" marL="0" rtl="0" algn="ctr">
              <a:lnSpc>
                <a:spcPct val="100000"/>
              </a:lnSpc>
              <a:spcBef>
                <a:spcPts val="0"/>
              </a:spcBef>
              <a:spcAft>
                <a:spcPts val="0"/>
              </a:spcAft>
              <a:buClr>
                <a:schemeClr val="dk1"/>
              </a:buClr>
              <a:buSzPts val="1900"/>
              <a:buFont typeface="Arial"/>
              <a:buNone/>
            </a:pPr>
            <a:r>
              <a:rPr b="1" lang="en-GB" sz="3200">
                <a:latin typeface="Arial"/>
                <a:ea typeface="Arial"/>
                <a:cs typeface="Arial"/>
                <a:sym typeface="Arial"/>
              </a:rPr>
              <a:t>Bridges</a:t>
            </a:r>
            <a:endParaRPr b="1" sz="3200">
              <a:latin typeface="Ruluko"/>
              <a:ea typeface="Ruluko"/>
              <a:cs typeface="Ruluko"/>
              <a:sym typeface="Ruluko"/>
            </a:endParaRPr>
          </a:p>
        </p:txBody>
      </p:sp>
      <p:sp>
        <p:nvSpPr>
          <p:cNvPr id="721" name="Google Shape;721;g248d9d2fd69_0_216"/>
          <p:cNvSpPr/>
          <p:nvPr/>
        </p:nvSpPr>
        <p:spPr>
          <a:xfrm>
            <a:off x="457200" y="1199025"/>
            <a:ext cx="6019800" cy="4247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Unit 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Pupils who are secure will be able to:</a:t>
            </a:r>
            <a:endParaRPr b="1" i="0" sz="1800" u="sng" cap="none" strike="noStrike">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Identify stronger and weaker shapes.</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Recognise that supporting shapes can help increase the strength of a bridge, allowing it to hold more weight.</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Identify beam, arch and truss bridges and describe their differences.</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Use triangles to create simple truss bridges that support a load (weight).</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Cut beams to the correct size, using a cutting mat.</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Smooth down any rough cut edges with sandpaper.</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Follow each stage of the truss bridge creation as instructed by their teacher.</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Complete a bridge, with varying ranges of accuracy and finish, supported by the teacher.</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Identify some areas for improvement, reinforcing their bridges as necessary.</a:t>
            </a:r>
            <a:endParaRPr b="0" i="0" sz="1800" u="none" cap="none" strike="noStrike">
              <a:solidFill>
                <a:srgbClr val="222222"/>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1" i="0" sz="1800" u="sng" cap="none" strike="noStrike">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750"/>
              <a:buFont typeface="Calibri"/>
              <a:buNone/>
            </a:pPr>
            <a:r>
              <a:t/>
            </a:r>
            <a:endParaRPr b="0" i="0" sz="1750" u="none" cap="none" strike="noStrike">
              <a:solidFill>
                <a:srgbClr val="222222"/>
              </a:solidFill>
              <a:highlight>
                <a:srgbClr val="FFFFFF"/>
              </a:highlight>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1350"/>
              <a:buFont typeface="Arial"/>
              <a:buNone/>
            </a:pPr>
            <a:r>
              <a:t/>
            </a:r>
            <a:endParaRPr b="0" i="0" sz="1350" u="none" cap="none" strike="noStrike">
              <a:solidFill>
                <a:srgbClr val="222222"/>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p:txBody>
      </p:sp>
      <p:pic>
        <p:nvPicPr>
          <p:cNvPr id="722" name="Google Shape;722;g248d9d2fd69_0_216"/>
          <p:cNvPicPr preferRelativeResize="0"/>
          <p:nvPr/>
        </p:nvPicPr>
        <p:blipFill rotWithShape="1">
          <a:blip r:embed="rId3">
            <a:alphaModFix/>
          </a:blip>
          <a:srcRect b="0" l="0" r="0" t="0"/>
          <a:stretch/>
        </p:blipFill>
        <p:spPr>
          <a:xfrm>
            <a:off x="6643688" y="738188"/>
            <a:ext cx="1952625" cy="568642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sp>
        <p:nvSpPr>
          <p:cNvPr id="727" name="Google Shape;727;g282080d9322_0_204"/>
          <p:cNvSpPr txBox="1"/>
          <p:nvPr/>
        </p:nvSpPr>
        <p:spPr>
          <a:xfrm>
            <a:off x="1655424" y="281675"/>
            <a:ext cx="4447500" cy="654600"/>
          </a:xfrm>
          <a:prstGeom prst="rect">
            <a:avLst/>
          </a:prstGeom>
          <a:noFill/>
          <a:ln>
            <a:noFill/>
          </a:ln>
        </p:spPr>
        <p:txBody>
          <a:bodyPr anchorCtr="0" anchor="ctr" bIns="80225" lIns="80225" spcFirstLastPara="1" rIns="80225" wrap="square" tIns="80225">
            <a:noAutofit/>
          </a:bodyPr>
          <a:lstStyle/>
          <a:p>
            <a:pPr indent="0" lvl="0" marL="0" marR="0" rtl="0" algn="ctr">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Year 6 ; Summer 1</a:t>
            </a:r>
            <a:endParaRPr b="1" i="0" sz="1900" u="none" cap="none" strike="noStrike">
              <a:solidFill>
                <a:srgbClr val="000000"/>
              </a:solidFill>
              <a:latin typeface="Ruluko"/>
              <a:ea typeface="Ruluko"/>
              <a:cs typeface="Ruluko"/>
              <a:sym typeface="Ruluko"/>
            </a:endParaRPr>
          </a:p>
          <a:p>
            <a:pPr indent="0" lvl="0" marL="0" marR="0" rtl="0" algn="ctr">
              <a:lnSpc>
                <a:spcPct val="100000"/>
              </a:lnSpc>
              <a:spcBef>
                <a:spcPts val="0"/>
              </a:spcBef>
              <a:spcAft>
                <a:spcPts val="0"/>
              </a:spcAft>
              <a:buClr>
                <a:srgbClr val="000000"/>
              </a:buClr>
              <a:buSzPts val="1900"/>
              <a:buFont typeface="Arial"/>
              <a:buNone/>
            </a:pPr>
            <a:r>
              <a:rPr b="1" i="0" lang="en-GB" sz="1300" u="none" cap="none" strike="noStrike">
                <a:solidFill>
                  <a:srgbClr val="000000"/>
                </a:solidFill>
                <a:latin typeface="Arial"/>
                <a:ea typeface="Arial"/>
                <a:cs typeface="Arial"/>
                <a:sym typeface="Arial"/>
              </a:rPr>
              <a:t>Playgrounds</a:t>
            </a:r>
            <a:endParaRPr b="1" i="0" sz="1200" u="none" cap="none" strike="noStrike">
              <a:solidFill>
                <a:srgbClr val="000000"/>
              </a:solidFill>
              <a:latin typeface="Ruluko"/>
              <a:ea typeface="Ruluko"/>
              <a:cs typeface="Ruluko"/>
              <a:sym typeface="Ruluko"/>
            </a:endParaRPr>
          </a:p>
        </p:txBody>
      </p:sp>
      <p:sp>
        <p:nvSpPr>
          <p:cNvPr id="728" name="Google Shape;728;g282080d9322_0_204"/>
          <p:cNvSpPr/>
          <p:nvPr/>
        </p:nvSpPr>
        <p:spPr>
          <a:xfrm>
            <a:off x="179500" y="1082577"/>
            <a:ext cx="3491700" cy="33909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Skills</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Pupils can / will: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Design a playground featuring a variety of different structures, giving consideration to how the structures will be used.</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Consider effective and ineffective designs.</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Build a range of play apparatus structures drawing upon new and prior knowledge of structures.</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Measure, mark and cut wood to create a range of structures.</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Use a range of materials to reinforce and add decoration to structures.</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Improve a design plan based on peer evaluation.</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Test and adapt a design to improve it as it is developed.</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Identify what makes a successful structure.</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000" u="none" cap="none" strike="noStrike">
                <a:solidFill>
                  <a:srgbClr val="000000"/>
                </a:solidFill>
                <a:latin typeface="Ruluko"/>
                <a:ea typeface="Ruluko"/>
                <a:cs typeface="Ruluko"/>
                <a:sym typeface="Ruluko"/>
              </a:rPr>
              <a:t> </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000" u="none" cap="none" strike="noStrike">
              <a:solidFill>
                <a:srgbClr val="000000"/>
              </a:solidFill>
              <a:latin typeface="Ruluko"/>
              <a:ea typeface="Ruluko"/>
              <a:cs typeface="Ruluko"/>
              <a:sym typeface="Ruluko"/>
            </a:endParaRPr>
          </a:p>
        </p:txBody>
      </p:sp>
      <p:sp>
        <p:nvSpPr>
          <p:cNvPr id="729" name="Google Shape;729;g282080d9322_0_204"/>
          <p:cNvSpPr/>
          <p:nvPr/>
        </p:nvSpPr>
        <p:spPr>
          <a:xfrm>
            <a:off x="3803300" y="1063650"/>
            <a:ext cx="5203200" cy="3055800"/>
          </a:xfrm>
          <a:prstGeom prst="rect">
            <a:avLst/>
          </a:prstGeom>
          <a:no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Vocabulary</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730" name="Google Shape;730;g282080d9322_0_204"/>
          <p:cNvSpPr/>
          <p:nvPr/>
        </p:nvSpPr>
        <p:spPr>
          <a:xfrm>
            <a:off x="3803300" y="4246825"/>
            <a:ext cx="1393200" cy="24225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Ruluko"/>
                <a:ea typeface="Ruluko"/>
                <a:cs typeface="Ruluko"/>
                <a:sym typeface="Ruluko"/>
              </a:rPr>
              <a:t>Designers / Architects</a:t>
            </a:r>
            <a:endParaRPr b="1" i="0" sz="12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3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300" u="none" cap="none" strike="noStrike">
                <a:solidFill>
                  <a:srgbClr val="040C28"/>
                </a:solidFill>
                <a:latin typeface="Ruluko"/>
                <a:ea typeface="Ruluko"/>
                <a:cs typeface="Ruluko"/>
                <a:sym typeface="Ruluko"/>
              </a:rPr>
              <a:t>Friedrich Froebel</a:t>
            </a:r>
            <a:r>
              <a:rPr b="0" i="0" lang="en-GB" sz="1200" u="none" cap="none" strike="noStrike">
                <a:solidFill>
                  <a:schemeClr val="dk1"/>
                </a:solidFill>
                <a:latin typeface="Calibri"/>
                <a:ea typeface="Calibri"/>
                <a:cs typeface="Calibri"/>
                <a:sym typeface="Calibri"/>
              </a:rPr>
              <a:t>  </a:t>
            </a:r>
            <a:r>
              <a:rPr b="1" i="0" lang="en-GB" sz="1200" u="none" cap="none" strike="noStrike">
                <a:solidFill>
                  <a:srgbClr val="000000"/>
                </a:solidFill>
                <a:latin typeface="Calibri"/>
                <a:ea typeface="Calibri"/>
                <a:cs typeface="Calibri"/>
                <a:sym typeface="Calibri"/>
              </a:rPr>
              <a:t> </a:t>
            </a:r>
            <a:endParaRPr b="1"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731" name="Google Shape;731;g282080d9322_0_204"/>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732" name="Google Shape;732;g282080d9322_0_204"/>
          <p:cNvSpPr/>
          <p:nvPr/>
        </p:nvSpPr>
        <p:spPr>
          <a:xfrm>
            <a:off x="179500" y="4543873"/>
            <a:ext cx="3491700" cy="21255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Knowledge</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Ruluko"/>
                <a:ea typeface="Ruluko"/>
                <a:cs typeface="Ruluko"/>
                <a:sym typeface="Ruluko"/>
              </a:rPr>
              <a:t>Pupils will know/ can explain: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That structures can be strengthened by manipulating materials and shapes.</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What a ‘footprint plan’ is.</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That in the real world, design can impact users in positive and negative ways.</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That a prototype is a cheap model to test a design idea.</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300" u="none" cap="none" strike="noStrike">
              <a:solidFill>
                <a:srgbClr val="000000"/>
              </a:solidFill>
              <a:latin typeface="Ruluko"/>
              <a:ea typeface="Ruluko"/>
              <a:cs typeface="Ruluko"/>
              <a:sym typeface="Ruluko"/>
            </a:endParaRPr>
          </a:p>
        </p:txBody>
      </p:sp>
      <p:pic>
        <p:nvPicPr>
          <p:cNvPr id="733" name="Google Shape;733;g282080d9322_0_204"/>
          <p:cNvPicPr preferRelativeResize="0"/>
          <p:nvPr/>
        </p:nvPicPr>
        <p:blipFill rotWithShape="1">
          <a:blip r:embed="rId4">
            <a:alphaModFix/>
          </a:blip>
          <a:srcRect b="0" l="0" r="0" t="0"/>
          <a:stretch/>
        </p:blipFill>
        <p:spPr>
          <a:xfrm>
            <a:off x="6516216" y="188640"/>
            <a:ext cx="1296144" cy="840663"/>
          </a:xfrm>
          <a:prstGeom prst="rect">
            <a:avLst/>
          </a:prstGeom>
          <a:noFill/>
          <a:ln>
            <a:noFill/>
          </a:ln>
        </p:spPr>
      </p:pic>
      <p:sp>
        <p:nvSpPr>
          <p:cNvPr id="734" name="Google Shape;734;g282080d9322_0_204"/>
          <p:cNvSpPr/>
          <p:nvPr/>
        </p:nvSpPr>
        <p:spPr>
          <a:xfrm>
            <a:off x="5249325" y="4246925"/>
            <a:ext cx="3757200" cy="24225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Questions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Name 5 playground structures.</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List five design criteria  points that a playground should meet</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Which tools have been used to cut, shape or join the materials?Why is it important to measure accurately before cutting?</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What are the advantages and disadvantages to using PVA or low melt glues when attaching parts?</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What does ‘brace’ your model mean?</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Describe some ways to add decorate details to the playground frame. ( cladding / weaving)</a:t>
            </a:r>
            <a:br>
              <a:rPr b="0" i="0" lang="en-GB" sz="1200" u="none" cap="none" strike="noStrike">
                <a:solidFill>
                  <a:schemeClr val="dk1"/>
                </a:solidFill>
                <a:latin typeface="Calibri"/>
                <a:ea typeface="Calibri"/>
                <a:cs typeface="Calibri"/>
                <a:sym typeface="Calibri"/>
              </a:rPr>
            </a:br>
            <a:endParaRPr b="1" i="0" sz="1200" u="none" cap="none" strike="noStrike">
              <a:solidFill>
                <a:srgbClr val="000000"/>
              </a:solidFill>
              <a:latin typeface="Ruluko"/>
              <a:ea typeface="Ruluko"/>
              <a:cs typeface="Ruluko"/>
              <a:sym typeface="Ruluko"/>
            </a:endParaRPr>
          </a:p>
        </p:txBody>
      </p:sp>
      <p:pic>
        <p:nvPicPr>
          <p:cNvPr id="735" name="Google Shape;735;g282080d9322_0_204"/>
          <p:cNvPicPr preferRelativeResize="0"/>
          <p:nvPr/>
        </p:nvPicPr>
        <p:blipFill rotWithShape="1">
          <a:blip r:embed="rId5">
            <a:alphaModFix/>
          </a:blip>
          <a:srcRect b="0" l="0" r="0" t="0"/>
          <a:stretch/>
        </p:blipFill>
        <p:spPr>
          <a:xfrm>
            <a:off x="6047351" y="257873"/>
            <a:ext cx="1734349" cy="722025"/>
          </a:xfrm>
          <a:prstGeom prst="rect">
            <a:avLst/>
          </a:prstGeom>
          <a:noFill/>
          <a:ln>
            <a:noFill/>
          </a:ln>
        </p:spPr>
      </p:pic>
      <p:pic>
        <p:nvPicPr>
          <p:cNvPr id="736" name="Google Shape;736;g282080d9322_0_204"/>
          <p:cNvPicPr preferRelativeResize="0"/>
          <p:nvPr/>
        </p:nvPicPr>
        <p:blipFill rotWithShape="1">
          <a:blip r:embed="rId6">
            <a:alphaModFix/>
          </a:blip>
          <a:srcRect b="0" l="0" r="0" t="0"/>
          <a:stretch/>
        </p:blipFill>
        <p:spPr>
          <a:xfrm>
            <a:off x="179503" y="89275"/>
            <a:ext cx="930088" cy="840650"/>
          </a:xfrm>
          <a:prstGeom prst="rect">
            <a:avLst/>
          </a:prstGeom>
          <a:noFill/>
          <a:ln>
            <a:noFill/>
          </a:ln>
        </p:spPr>
      </p:pic>
      <p:pic>
        <p:nvPicPr>
          <p:cNvPr id="737" name="Google Shape;737;g282080d9322_0_204"/>
          <p:cNvPicPr preferRelativeResize="0"/>
          <p:nvPr/>
        </p:nvPicPr>
        <p:blipFill rotWithShape="1">
          <a:blip r:embed="rId7">
            <a:alphaModFix/>
          </a:blip>
          <a:srcRect b="0" l="0" r="0" t="0"/>
          <a:stretch/>
        </p:blipFill>
        <p:spPr>
          <a:xfrm>
            <a:off x="3892860" y="1331488"/>
            <a:ext cx="4867774" cy="278785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g248d9d2fd69_0_331"/>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t/>
            </a:r>
            <a:endParaRPr/>
          </a:p>
        </p:txBody>
      </p:sp>
      <p:sp>
        <p:nvSpPr>
          <p:cNvPr id="744" name="Google Shape;744;g248d9d2fd69_0_331"/>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640"/>
              </a:spcBef>
              <a:spcAft>
                <a:spcPts val="0"/>
              </a:spcAft>
              <a:buSzPts val="3200"/>
              <a:buNone/>
            </a:pPr>
            <a:r>
              <a:t/>
            </a:r>
            <a:endParaRPr/>
          </a:p>
        </p:txBody>
      </p:sp>
      <p:pic>
        <p:nvPicPr>
          <p:cNvPr id="745" name="Google Shape;745;g248d9d2fd69_0_331"/>
          <p:cNvPicPr preferRelativeResize="0"/>
          <p:nvPr/>
        </p:nvPicPr>
        <p:blipFill rotWithShape="1">
          <a:blip r:embed="rId3">
            <a:alphaModFix/>
          </a:blip>
          <a:srcRect b="0" l="0" r="0" t="0"/>
          <a:stretch/>
        </p:blipFill>
        <p:spPr>
          <a:xfrm>
            <a:off x="152400" y="152400"/>
            <a:ext cx="8871025" cy="6267449"/>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sp>
        <p:nvSpPr>
          <p:cNvPr id="750" name="Google Shape;750;g248d9d2fd69_0_20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900"/>
              <a:buFont typeface="Arial"/>
              <a:buNone/>
            </a:pPr>
            <a:r>
              <a:rPr b="1" lang="en-GB" sz="3200">
                <a:latin typeface="Ruluko"/>
                <a:ea typeface="Ruluko"/>
                <a:cs typeface="Ruluko"/>
                <a:sym typeface="Ruluko"/>
              </a:rPr>
              <a:t>Year 6 ; Summer 1</a:t>
            </a:r>
            <a:endParaRPr b="1" sz="3200">
              <a:latin typeface="Ruluko"/>
              <a:ea typeface="Ruluko"/>
              <a:cs typeface="Ruluko"/>
              <a:sym typeface="Ruluko"/>
            </a:endParaRPr>
          </a:p>
          <a:p>
            <a:pPr indent="0" lvl="0" marL="0" rtl="0" algn="ctr">
              <a:lnSpc>
                <a:spcPct val="100000"/>
              </a:lnSpc>
              <a:spcBef>
                <a:spcPts val="0"/>
              </a:spcBef>
              <a:spcAft>
                <a:spcPts val="0"/>
              </a:spcAft>
              <a:buClr>
                <a:schemeClr val="dk1"/>
              </a:buClr>
              <a:buSzPts val="1900"/>
              <a:buFont typeface="Arial"/>
              <a:buNone/>
            </a:pPr>
            <a:r>
              <a:rPr b="1" lang="en-GB" sz="3200">
                <a:latin typeface="Arial"/>
                <a:ea typeface="Arial"/>
                <a:cs typeface="Arial"/>
                <a:sym typeface="Arial"/>
              </a:rPr>
              <a:t>Playgrounds</a:t>
            </a:r>
            <a:endParaRPr b="1" sz="3200">
              <a:latin typeface="Ruluko"/>
              <a:ea typeface="Ruluko"/>
              <a:cs typeface="Ruluko"/>
              <a:sym typeface="Ruluko"/>
            </a:endParaRPr>
          </a:p>
        </p:txBody>
      </p:sp>
      <p:sp>
        <p:nvSpPr>
          <p:cNvPr id="751" name="Google Shape;751;g248d9d2fd69_0_206"/>
          <p:cNvSpPr/>
          <p:nvPr/>
        </p:nvSpPr>
        <p:spPr>
          <a:xfrm>
            <a:off x="457194" y="1199034"/>
            <a:ext cx="4572000" cy="4247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Unit 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Pupils who are secure will be able to:</a:t>
            </a:r>
            <a:endParaRPr b="1" i="0" sz="1800" u="sng" cap="none" strike="noStrike">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750"/>
              <a:buFont typeface="Calibri"/>
              <a:buNone/>
            </a:pPr>
            <a:r>
              <a:rPr b="0" i="0" lang="en-GB" sz="1750" u="none" cap="none" strike="noStrike">
                <a:solidFill>
                  <a:srgbClr val="222222"/>
                </a:solidFill>
                <a:highlight>
                  <a:srgbClr val="FFFFFF"/>
                </a:highlight>
                <a:latin typeface="Calibri"/>
                <a:ea typeface="Calibri"/>
                <a:cs typeface="Calibri"/>
                <a:sym typeface="Calibri"/>
              </a:rPr>
              <a:t>Create five apparatus designs, applying the design criteria to their work.</a:t>
            </a:r>
            <a:endParaRPr b="0" i="0" sz="175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750"/>
              <a:buFont typeface="Calibri"/>
              <a:buNone/>
            </a:pPr>
            <a:r>
              <a:rPr b="0" i="0" lang="en-GB" sz="1750" u="none" cap="none" strike="noStrike">
                <a:solidFill>
                  <a:srgbClr val="222222"/>
                </a:solidFill>
                <a:highlight>
                  <a:srgbClr val="FFFFFF"/>
                </a:highlight>
                <a:latin typeface="Calibri"/>
                <a:ea typeface="Calibri"/>
                <a:cs typeface="Calibri"/>
                <a:sym typeface="Calibri"/>
              </a:rPr>
              <a:t>Make suitable changes to their work after peer evaluation.</a:t>
            </a:r>
            <a:endParaRPr b="0" i="0" sz="175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750"/>
              <a:buFont typeface="Calibri"/>
              <a:buNone/>
            </a:pPr>
            <a:r>
              <a:rPr b="0" i="0" lang="en-GB" sz="1750" u="none" cap="none" strike="noStrike">
                <a:solidFill>
                  <a:srgbClr val="222222"/>
                </a:solidFill>
                <a:highlight>
                  <a:srgbClr val="FFFFFF"/>
                </a:highlight>
                <a:latin typeface="Calibri"/>
                <a:ea typeface="Calibri"/>
                <a:cs typeface="Calibri"/>
                <a:sym typeface="Calibri"/>
              </a:rPr>
              <a:t>Make roughly three different structures from their plans using the materials available.</a:t>
            </a:r>
            <a:endParaRPr b="0" i="0" sz="175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750"/>
              <a:buFont typeface="Calibri"/>
              <a:buNone/>
            </a:pPr>
            <a:r>
              <a:rPr b="0" i="0" lang="en-GB" sz="1750" u="none" cap="none" strike="noStrike">
                <a:solidFill>
                  <a:srgbClr val="222222"/>
                </a:solidFill>
                <a:highlight>
                  <a:srgbClr val="FFFFFF"/>
                </a:highlight>
                <a:latin typeface="Calibri"/>
                <a:ea typeface="Calibri"/>
                <a:cs typeface="Calibri"/>
                <a:sym typeface="Calibri"/>
              </a:rPr>
              <a:t>Complete their structures, improving the quality of their rough versions and applying some cladding to a few areas.</a:t>
            </a:r>
            <a:endParaRPr b="0" i="0" sz="175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750"/>
              <a:buFont typeface="Calibri"/>
              <a:buNone/>
            </a:pPr>
            <a:r>
              <a:rPr b="0" i="0" lang="en-GB" sz="1750" u="none" cap="none" strike="noStrike">
                <a:solidFill>
                  <a:srgbClr val="222222"/>
                </a:solidFill>
                <a:highlight>
                  <a:srgbClr val="FFFFFF"/>
                </a:highlight>
                <a:latin typeface="Calibri"/>
                <a:ea typeface="Calibri"/>
                <a:cs typeface="Calibri"/>
                <a:sym typeface="Calibri"/>
              </a:rPr>
              <a:t>Secure their apparatus to a base.</a:t>
            </a:r>
            <a:endParaRPr b="0" i="0" sz="175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750"/>
              <a:buFont typeface="Calibri"/>
              <a:buNone/>
            </a:pPr>
            <a:r>
              <a:rPr b="0" i="0" lang="en-GB" sz="1750" u="none" cap="none" strike="noStrike">
                <a:solidFill>
                  <a:srgbClr val="222222"/>
                </a:solidFill>
                <a:highlight>
                  <a:srgbClr val="FFFFFF"/>
                </a:highlight>
                <a:latin typeface="Calibri"/>
                <a:ea typeface="Calibri"/>
                <a:cs typeface="Calibri"/>
                <a:sym typeface="Calibri"/>
              </a:rPr>
              <a:t>Make a range of landscape features using a variety of materials which will enhance their apparatus.</a:t>
            </a:r>
            <a:endParaRPr b="0" i="0" sz="1750" u="none" cap="none" strike="noStrike">
              <a:solidFill>
                <a:srgbClr val="222222"/>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1" i="0" sz="1800" u="sng" cap="none" strike="noStrike">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750"/>
              <a:buFont typeface="Calibri"/>
              <a:buNone/>
            </a:pPr>
            <a:r>
              <a:t/>
            </a:r>
            <a:endParaRPr b="0" i="0" sz="1750" u="none" cap="none" strike="noStrike">
              <a:solidFill>
                <a:srgbClr val="222222"/>
              </a:solidFill>
              <a:highlight>
                <a:srgbClr val="FFFFFF"/>
              </a:highlight>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1350"/>
              <a:buFont typeface="Arial"/>
              <a:buNone/>
            </a:pPr>
            <a:r>
              <a:t/>
            </a:r>
            <a:endParaRPr b="0" i="0" sz="1350" u="none" cap="none" strike="noStrike">
              <a:solidFill>
                <a:srgbClr val="222222"/>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p:txBody>
      </p:sp>
      <p:pic>
        <p:nvPicPr>
          <p:cNvPr id="752" name="Google Shape;752;g248d9d2fd69_0_206"/>
          <p:cNvPicPr preferRelativeResize="0"/>
          <p:nvPr/>
        </p:nvPicPr>
        <p:blipFill rotWithShape="1">
          <a:blip r:embed="rId3">
            <a:alphaModFix/>
          </a:blip>
          <a:srcRect b="0" l="0" r="0" t="0"/>
          <a:stretch/>
        </p:blipFill>
        <p:spPr>
          <a:xfrm>
            <a:off x="6186488" y="981075"/>
            <a:ext cx="1952625" cy="561975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pic>
        <p:nvPicPr>
          <p:cNvPr id="757" name="Google Shape;757;g282080d8ece_0_28"/>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758" name="Google Shape;758;g282080d8ece_0_28"/>
          <p:cNvSpPr txBox="1"/>
          <p:nvPr/>
        </p:nvSpPr>
        <p:spPr>
          <a:xfrm>
            <a:off x="399042" y="344046"/>
            <a:ext cx="8451000" cy="685500"/>
          </a:xfrm>
          <a:prstGeom prst="rect">
            <a:avLst/>
          </a:prstGeom>
          <a:noFill/>
          <a:ln>
            <a:noFill/>
          </a:ln>
        </p:spPr>
        <p:txBody>
          <a:bodyPr anchorCtr="0" anchor="t" bIns="80225" lIns="80225" spcFirstLastPara="1" rIns="80225" wrap="square" tIns="80225">
            <a:spAutoFit/>
          </a:bodyPr>
          <a:lstStyle/>
          <a:p>
            <a:pPr indent="0" lvl="0" marL="0" marR="0" rtl="0" algn="ctr">
              <a:lnSpc>
                <a:spcPct val="100000"/>
              </a:lnSpc>
              <a:spcBef>
                <a:spcPts val="0"/>
              </a:spcBef>
              <a:spcAft>
                <a:spcPts val="0"/>
              </a:spcAft>
              <a:buClr>
                <a:srgbClr val="000000"/>
              </a:buClr>
              <a:buSzPts val="3400"/>
              <a:buFont typeface="Arial"/>
              <a:buNone/>
            </a:pPr>
            <a:r>
              <a:rPr b="1" i="0" lang="en-GB" sz="3400" u="none" cap="none" strike="noStrike">
                <a:solidFill>
                  <a:srgbClr val="000000"/>
                </a:solidFill>
                <a:latin typeface="Ruluko"/>
                <a:ea typeface="Ruluko"/>
                <a:cs typeface="Ruluko"/>
                <a:sym typeface="Ruluko"/>
              </a:rPr>
              <a:t>Rationale</a:t>
            </a:r>
            <a:endParaRPr b="1" i="0" sz="3400" u="none" cap="none" strike="noStrike">
              <a:solidFill>
                <a:srgbClr val="000000"/>
              </a:solidFill>
              <a:latin typeface="Ruluko"/>
              <a:ea typeface="Ruluko"/>
              <a:cs typeface="Ruluko"/>
              <a:sym typeface="Ruluko"/>
            </a:endParaRPr>
          </a:p>
        </p:txBody>
      </p:sp>
      <p:sp>
        <p:nvSpPr>
          <p:cNvPr id="759" name="Google Shape;759;g282080d8ece_0_28"/>
          <p:cNvSpPr txBox="1"/>
          <p:nvPr/>
        </p:nvSpPr>
        <p:spPr>
          <a:xfrm>
            <a:off x="519600" y="2162174"/>
            <a:ext cx="8217600" cy="2101500"/>
          </a:xfrm>
          <a:prstGeom prst="rect">
            <a:avLst/>
          </a:prstGeom>
          <a:noFill/>
          <a:ln>
            <a:noFill/>
          </a:ln>
        </p:spPr>
        <p:txBody>
          <a:bodyPr anchorCtr="0" anchor="t" bIns="80225" lIns="80225" spcFirstLastPara="1" rIns="80225" wrap="square" tIns="80225">
            <a:spAutoFit/>
          </a:bodyPr>
          <a:lstStyle/>
          <a:p>
            <a:pPr indent="0" lvl="0" marL="0" marR="0" rtl="0" algn="just">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Ruluko"/>
                <a:ea typeface="Ruluko"/>
                <a:cs typeface="Ruluko"/>
                <a:sym typeface="Ruluko"/>
              </a:rPr>
              <a:t>In this strand, pupils will be introduced to a range of sewing and applique techniques. They will work in a range of relevant contexts including home, school. gardens, local community and the wider world within a historical context. . They will build on previous experiences of fabrics and joining techniques. They will design </a:t>
            </a:r>
            <a:r>
              <a:rPr b="0" i="0" lang="en-GB" sz="1400" u="none" cap="none" strike="noStrike">
                <a:solidFill>
                  <a:schemeClr val="dk1"/>
                </a:solidFill>
                <a:latin typeface="Ruluko"/>
                <a:ea typeface="Ruluko"/>
                <a:cs typeface="Ruluko"/>
                <a:sym typeface="Ruluko"/>
              </a:rPr>
              <a:t>purposeful, functional, appealing products for themselves and other users based on design criteria  generate, develop, model and communicate their ideas through talking, drawing, templates and mock-ups. They will select from and use a range of sewing tools and equipment to perform practical tasks for example, cutting, shaping, joining and finishing. They will select from and use a wide range of materials and components, including textiles according to their characteristics, functional properties and aesthetic qualities. </a:t>
            </a:r>
            <a:r>
              <a:rPr b="0" i="0" lang="en-GB" sz="1400" u="none" cap="none" strike="noStrike">
                <a:solidFill>
                  <a:srgbClr val="000000"/>
                </a:solidFill>
                <a:latin typeface="Ruluko"/>
                <a:ea typeface="Ruluko"/>
                <a:cs typeface="Ruluko"/>
                <a:sym typeface="Ruluko"/>
              </a:rPr>
              <a:t>The pupils will develop their critical thinking skills in line with our curriculum drivers.</a:t>
            </a:r>
            <a:endParaRPr b="0" i="0" sz="1400" u="none" cap="none" strike="noStrike">
              <a:solidFill>
                <a:srgbClr val="000000"/>
              </a:solidFill>
              <a:latin typeface="Ruluko"/>
              <a:ea typeface="Ruluko"/>
              <a:cs typeface="Ruluko"/>
              <a:sym typeface="Ruluko"/>
            </a:endParaRPr>
          </a:p>
        </p:txBody>
      </p:sp>
      <p:sp>
        <p:nvSpPr>
          <p:cNvPr id="760" name="Google Shape;760;g282080d8ece_0_28"/>
          <p:cNvSpPr txBox="1"/>
          <p:nvPr/>
        </p:nvSpPr>
        <p:spPr>
          <a:xfrm>
            <a:off x="584790" y="4506546"/>
            <a:ext cx="4636800" cy="2009100"/>
          </a:xfrm>
          <a:prstGeom prst="rect">
            <a:avLst/>
          </a:prstGeom>
          <a:solidFill>
            <a:srgbClr val="EFEFEF"/>
          </a:solidFill>
          <a:ln cap="flat" cmpd="sng" w="19050">
            <a:solidFill>
              <a:schemeClr val="lt2"/>
            </a:solidFill>
            <a:prstDash val="solid"/>
            <a:round/>
            <a:headEnd len="sm" w="sm" type="none"/>
            <a:tailEnd len="sm" w="sm" type="none"/>
          </a:ln>
        </p:spPr>
        <p:txBody>
          <a:bodyPr anchorCtr="0" anchor="t" bIns="80225" lIns="80225" spcFirstLastPara="1" rIns="80225" wrap="square" tIns="80225">
            <a:sp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Ruluko"/>
                <a:ea typeface="Ruluko"/>
                <a:cs typeface="Ruluko"/>
                <a:sym typeface="Ruluko"/>
              </a:rPr>
              <a:t>Key Threads:</a:t>
            </a:r>
            <a:endParaRPr b="1" i="0" sz="16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Ruluko"/>
              <a:ea typeface="Ruluko"/>
              <a:cs typeface="Ruluko"/>
              <a:sym typeface="Ruluko"/>
            </a:endParaRPr>
          </a:p>
          <a:p>
            <a:pPr indent="-300929" lvl="0" marL="401238" marR="0" rtl="0" algn="l">
              <a:lnSpc>
                <a:spcPct val="100000"/>
              </a:lnSpc>
              <a:spcBef>
                <a:spcPts val="0"/>
              </a:spcBef>
              <a:spcAft>
                <a:spcPts val="0"/>
              </a:spcAft>
              <a:buClr>
                <a:srgbClr val="000000"/>
              </a:buClr>
              <a:buSzPts val="1800"/>
              <a:buFont typeface="Ruluko"/>
              <a:buChar char="-"/>
            </a:pPr>
            <a:r>
              <a:rPr b="0" i="0" lang="en-GB" sz="1600" u="none" cap="none" strike="noStrike">
                <a:solidFill>
                  <a:srgbClr val="000000"/>
                </a:solidFill>
                <a:latin typeface="Ruluko"/>
                <a:ea typeface="Ruluko"/>
                <a:cs typeface="Ruluko"/>
                <a:sym typeface="Ruluko"/>
              </a:rPr>
              <a:t>Generating Ideas</a:t>
            </a:r>
            <a:endParaRPr b="0" i="0" sz="1600" u="none" cap="none" strike="noStrike">
              <a:solidFill>
                <a:srgbClr val="000000"/>
              </a:solidFill>
              <a:latin typeface="Ruluko"/>
              <a:ea typeface="Ruluko"/>
              <a:cs typeface="Ruluko"/>
              <a:sym typeface="Ruluko"/>
            </a:endParaRPr>
          </a:p>
          <a:p>
            <a:pPr indent="-300929" lvl="0" marL="401238" marR="0" rtl="0" algn="l">
              <a:lnSpc>
                <a:spcPct val="100000"/>
              </a:lnSpc>
              <a:spcBef>
                <a:spcPts val="0"/>
              </a:spcBef>
              <a:spcAft>
                <a:spcPts val="0"/>
              </a:spcAft>
              <a:buClr>
                <a:srgbClr val="000000"/>
              </a:buClr>
              <a:buSzPts val="1800"/>
              <a:buFont typeface="Ruluko"/>
              <a:buChar char="-"/>
            </a:pPr>
            <a:r>
              <a:rPr b="0" i="0" lang="en-GB" sz="1600" u="none" cap="none" strike="noStrike">
                <a:solidFill>
                  <a:srgbClr val="000000"/>
                </a:solidFill>
                <a:latin typeface="Ruluko"/>
                <a:ea typeface="Ruluko"/>
                <a:cs typeface="Ruluko"/>
                <a:sym typeface="Ruluko"/>
              </a:rPr>
              <a:t>Designing</a:t>
            </a:r>
            <a:endParaRPr b="0" i="0" sz="1600" u="none" cap="none" strike="noStrike">
              <a:solidFill>
                <a:srgbClr val="000000"/>
              </a:solidFill>
              <a:latin typeface="Ruluko"/>
              <a:ea typeface="Ruluko"/>
              <a:cs typeface="Ruluko"/>
              <a:sym typeface="Ruluko"/>
            </a:endParaRPr>
          </a:p>
          <a:p>
            <a:pPr indent="-300929" lvl="0" marL="401238" marR="0" rtl="0" algn="l">
              <a:lnSpc>
                <a:spcPct val="100000"/>
              </a:lnSpc>
              <a:spcBef>
                <a:spcPts val="0"/>
              </a:spcBef>
              <a:spcAft>
                <a:spcPts val="0"/>
              </a:spcAft>
              <a:buClr>
                <a:srgbClr val="000000"/>
              </a:buClr>
              <a:buSzPts val="1800"/>
              <a:buFont typeface="Ruluko"/>
              <a:buChar char="-"/>
            </a:pPr>
            <a:r>
              <a:rPr b="0" i="0" lang="en-GB" sz="1600" u="none" cap="none" strike="noStrike">
                <a:solidFill>
                  <a:srgbClr val="000000"/>
                </a:solidFill>
                <a:latin typeface="Ruluko"/>
                <a:ea typeface="Ruluko"/>
                <a:cs typeface="Ruluko"/>
                <a:sym typeface="Ruluko"/>
              </a:rPr>
              <a:t>Making skills</a:t>
            </a:r>
            <a:endParaRPr b="0" i="0" sz="1400" u="none" cap="none" strike="noStrike">
              <a:solidFill>
                <a:srgbClr val="000000"/>
              </a:solidFill>
              <a:latin typeface="Arial"/>
              <a:ea typeface="Arial"/>
              <a:cs typeface="Arial"/>
              <a:sym typeface="Arial"/>
            </a:endParaRPr>
          </a:p>
          <a:p>
            <a:pPr indent="-300929" lvl="0" marL="401238" marR="0" rtl="0" algn="l">
              <a:lnSpc>
                <a:spcPct val="100000"/>
              </a:lnSpc>
              <a:spcBef>
                <a:spcPts val="0"/>
              </a:spcBef>
              <a:spcAft>
                <a:spcPts val="0"/>
              </a:spcAft>
              <a:buClr>
                <a:srgbClr val="000000"/>
              </a:buClr>
              <a:buSzPts val="1800"/>
              <a:buFont typeface="Ruluko"/>
              <a:buChar char="-"/>
            </a:pPr>
            <a:r>
              <a:rPr b="0" i="0" lang="en-GB" sz="1600" u="none" cap="none" strike="noStrike">
                <a:solidFill>
                  <a:srgbClr val="000000"/>
                </a:solidFill>
                <a:latin typeface="Ruluko"/>
                <a:ea typeface="Ruluko"/>
                <a:cs typeface="Ruluko"/>
                <a:sym typeface="Ruluko"/>
              </a:rPr>
              <a:t>Evaluating and analysing</a:t>
            </a:r>
            <a:endParaRPr b="0" i="0" sz="1600" u="none" cap="none" strike="noStrike">
              <a:solidFill>
                <a:srgbClr val="000000"/>
              </a:solidFill>
              <a:latin typeface="Ruluko"/>
              <a:ea typeface="Ruluko"/>
              <a:cs typeface="Ruluko"/>
              <a:sym typeface="Ruluko"/>
            </a:endParaRPr>
          </a:p>
          <a:p>
            <a:pPr indent="-288229" lvl="0" marL="401238" marR="0" rtl="0" algn="l">
              <a:lnSpc>
                <a:spcPct val="100000"/>
              </a:lnSpc>
              <a:spcBef>
                <a:spcPts val="0"/>
              </a:spcBef>
              <a:spcAft>
                <a:spcPts val="0"/>
              </a:spcAft>
              <a:buClr>
                <a:srgbClr val="000000"/>
              </a:buClr>
              <a:buSzPts val="1600"/>
              <a:buFont typeface="Ruluko"/>
              <a:buChar char="-"/>
            </a:pPr>
            <a:r>
              <a:rPr b="0" i="0" lang="en-GB" sz="1600" u="none" cap="none" strike="noStrike">
                <a:solidFill>
                  <a:srgbClr val="000000"/>
                </a:solidFill>
                <a:latin typeface="Ruluko"/>
                <a:ea typeface="Ruluko"/>
                <a:cs typeface="Ruluko"/>
                <a:sym typeface="Ruluko"/>
              </a:rPr>
              <a:t>Developing and use of technical vocabulary</a:t>
            </a:r>
            <a:endParaRPr b="0" i="0" sz="1600" u="none" cap="none" strike="noStrike">
              <a:solidFill>
                <a:srgbClr val="000000"/>
              </a:solidFill>
              <a:latin typeface="Ruluko"/>
              <a:ea typeface="Ruluko"/>
              <a:cs typeface="Ruluko"/>
              <a:sym typeface="Ruluko"/>
            </a:endParaRPr>
          </a:p>
        </p:txBody>
      </p:sp>
      <p:sp>
        <p:nvSpPr>
          <p:cNvPr id="761" name="Google Shape;761;g282080d8ece_0_28"/>
          <p:cNvSpPr txBox="1"/>
          <p:nvPr/>
        </p:nvSpPr>
        <p:spPr>
          <a:xfrm>
            <a:off x="5736688" y="4506546"/>
            <a:ext cx="2889600" cy="1947600"/>
          </a:xfrm>
          <a:prstGeom prst="rect">
            <a:avLst/>
          </a:prstGeom>
          <a:solidFill>
            <a:srgbClr val="EFEFEF"/>
          </a:solidFill>
          <a:ln cap="flat" cmpd="sng" w="19050">
            <a:solidFill>
              <a:schemeClr val="lt2"/>
            </a:solidFill>
            <a:prstDash val="solid"/>
            <a:round/>
            <a:headEnd len="sm" w="sm" type="none"/>
            <a:tailEnd len="sm" w="sm" type="none"/>
          </a:ln>
        </p:spPr>
        <p:txBody>
          <a:bodyPr anchorCtr="0" anchor="t" bIns="80225" lIns="80225" spcFirstLastPara="1" rIns="80225" wrap="square" tIns="80225">
            <a:sp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Ruluko"/>
                <a:ea typeface="Ruluko"/>
                <a:cs typeface="Ruluko"/>
                <a:sym typeface="Ruluko"/>
              </a:rPr>
              <a:t>Curriculum Driver:</a:t>
            </a:r>
            <a:endParaRPr b="1" i="0" sz="16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Ruluko"/>
              <a:ea typeface="Ruluko"/>
              <a:cs typeface="Ruluko"/>
              <a:sym typeface="Ruluko"/>
            </a:endParaRPr>
          </a:p>
          <a:p>
            <a:pPr indent="-300929" lvl="0" marL="401238" marR="0" rtl="0" algn="l">
              <a:lnSpc>
                <a:spcPct val="100000"/>
              </a:lnSpc>
              <a:spcBef>
                <a:spcPts val="0"/>
              </a:spcBef>
              <a:spcAft>
                <a:spcPts val="0"/>
              </a:spcAft>
              <a:buClr>
                <a:srgbClr val="000000"/>
              </a:buClr>
              <a:buSzPts val="1800"/>
              <a:buFont typeface="Ruluko"/>
              <a:buChar char="-"/>
            </a:pPr>
            <a:r>
              <a:rPr b="0" i="0" lang="en-GB" sz="1600" u="none" cap="none" strike="noStrike">
                <a:solidFill>
                  <a:srgbClr val="000000"/>
                </a:solidFill>
                <a:latin typeface="Ruluko"/>
                <a:ea typeface="Ruluko"/>
                <a:cs typeface="Ruluko"/>
                <a:sym typeface="Ruluko"/>
              </a:rPr>
              <a:t>Critical Thinking</a:t>
            </a:r>
            <a:endParaRPr b="0" i="0" sz="1400" u="none" cap="none" strike="noStrike">
              <a:solidFill>
                <a:srgbClr val="000000"/>
              </a:solidFill>
              <a:latin typeface="Arial"/>
              <a:ea typeface="Arial"/>
              <a:cs typeface="Arial"/>
              <a:sym typeface="Arial"/>
            </a:endParaRPr>
          </a:p>
          <a:p>
            <a:pPr indent="-300929" lvl="0" marL="401238" marR="0" rtl="0" algn="l">
              <a:lnSpc>
                <a:spcPct val="100000"/>
              </a:lnSpc>
              <a:spcBef>
                <a:spcPts val="0"/>
              </a:spcBef>
              <a:spcAft>
                <a:spcPts val="0"/>
              </a:spcAft>
              <a:buClr>
                <a:srgbClr val="000000"/>
              </a:buClr>
              <a:buSzPts val="1800"/>
              <a:buFont typeface="Ruluko"/>
              <a:buChar char="-"/>
            </a:pPr>
            <a:r>
              <a:rPr b="0" i="0" lang="en-GB" sz="1600" u="none" cap="none" strike="noStrike">
                <a:solidFill>
                  <a:srgbClr val="000000"/>
                </a:solidFill>
                <a:latin typeface="Ruluko"/>
                <a:ea typeface="Ruluko"/>
                <a:cs typeface="Ruluko"/>
                <a:sym typeface="Ruluko"/>
              </a:rPr>
              <a:t>Cultural Capital</a:t>
            </a:r>
            <a:endParaRPr b="1" i="0" sz="16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Ruluko"/>
              <a:ea typeface="Ruluko"/>
              <a:cs typeface="Ruluko"/>
              <a:sym typeface="Ruluko"/>
            </a:endParaRPr>
          </a:p>
        </p:txBody>
      </p:sp>
      <p:pic>
        <p:nvPicPr>
          <p:cNvPr id="762" name="Google Shape;762;g282080d8ece_0_28"/>
          <p:cNvPicPr preferRelativeResize="0"/>
          <p:nvPr/>
        </p:nvPicPr>
        <p:blipFill rotWithShape="1">
          <a:blip r:embed="rId4">
            <a:alphaModFix/>
          </a:blip>
          <a:srcRect b="0" l="0" r="0" t="0"/>
          <a:stretch/>
        </p:blipFill>
        <p:spPr>
          <a:xfrm>
            <a:off x="6047351" y="257873"/>
            <a:ext cx="1734349" cy="722025"/>
          </a:xfrm>
          <a:prstGeom prst="rect">
            <a:avLst/>
          </a:prstGeom>
          <a:noFill/>
          <a:ln>
            <a:noFill/>
          </a:ln>
        </p:spPr>
      </p:pic>
      <p:pic>
        <p:nvPicPr>
          <p:cNvPr id="763" name="Google Shape;763;g282080d8ece_0_28"/>
          <p:cNvPicPr preferRelativeResize="0"/>
          <p:nvPr/>
        </p:nvPicPr>
        <p:blipFill rotWithShape="1">
          <a:blip r:embed="rId5">
            <a:alphaModFix/>
          </a:blip>
          <a:srcRect b="0" l="0" r="0" t="0"/>
          <a:stretch/>
        </p:blipFill>
        <p:spPr>
          <a:xfrm>
            <a:off x="4135155" y="979902"/>
            <a:ext cx="1086450" cy="1287644"/>
          </a:xfrm>
          <a:prstGeom prst="rect">
            <a:avLst/>
          </a:prstGeom>
          <a:noFill/>
          <a:ln>
            <a:noFill/>
          </a:ln>
        </p:spPr>
      </p:pic>
      <p:sp>
        <p:nvSpPr>
          <p:cNvPr id="764" name="Google Shape;764;g282080d8ece_0_28"/>
          <p:cNvSpPr txBox="1"/>
          <p:nvPr/>
        </p:nvSpPr>
        <p:spPr>
          <a:xfrm>
            <a:off x="-3112500" y="0"/>
            <a:ext cx="4103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5" name="Google Shape;765;g282080d8ece_0_28"/>
          <p:cNvSpPr txBox="1"/>
          <p:nvPr/>
        </p:nvSpPr>
        <p:spPr>
          <a:xfrm>
            <a:off x="-3238500" y="97990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sp>
        <p:nvSpPr>
          <p:cNvPr id="770" name="Google Shape;770;g282080d9322_0_217"/>
          <p:cNvSpPr txBox="1"/>
          <p:nvPr/>
        </p:nvSpPr>
        <p:spPr>
          <a:xfrm>
            <a:off x="1655424" y="281675"/>
            <a:ext cx="4447500" cy="654600"/>
          </a:xfrm>
          <a:prstGeom prst="rect">
            <a:avLst/>
          </a:prstGeom>
          <a:noFill/>
          <a:ln>
            <a:noFill/>
          </a:ln>
        </p:spPr>
        <p:txBody>
          <a:bodyPr anchorCtr="0" anchor="ctr" bIns="80225" lIns="80225" spcFirstLastPara="1" rIns="80225" wrap="square" tIns="80225">
            <a:noAutofit/>
          </a:bodyPr>
          <a:lstStyle/>
          <a:p>
            <a:pPr indent="0" lvl="0" marL="0" marR="0" rtl="0" algn="ctr">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Reception ; Summer 2</a:t>
            </a:r>
            <a:endParaRPr b="1" i="0" sz="1900" u="none" cap="none" strike="noStrike">
              <a:solidFill>
                <a:srgbClr val="000000"/>
              </a:solidFill>
              <a:latin typeface="Ruluko"/>
              <a:ea typeface="Ruluko"/>
              <a:cs typeface="Ruluko"/>
              <a:sym typeface="Ruluko"/>
            </a:endParaRPr>
          </a:p>
          <a:p>
            <a:pPr indent="0" lvl="0" marL="0" marR="0" rtl="0" algn="ctr">
              <a:lnSpc>
                <a:spcPct val="100000"/>
              </a:lnSpc>
              <a:spcBef>
                <a:spcPts val="0"/>
              </a:spcBef>
              <a:spcAft>
                <a:spcPts val="0"/>
              </a:spcAft>
              <a:buClr>
                <a:srgbClr val="000000"/>
              </a:buClr>
              <a:buSzPts val="1900"/>
              <a:buFont typeface="Arial"/>
              <a:buNone/>
            </a:pPr>
            <a:r>
              <a:rPr b="1" i="0" lang="en-GB" sz="1300" u="none" cap="none" strike="noStrike">
                <a:solidFill>
                  <a:srgbClr val="000000"/>
                </a:solidFill>
                <a:latin typeface="Arial"/>
                <a:ea typeface="Arial"/>
                <a:cs typeface="Arial"/>
                <a:sym typeface="Arial"/>
              </a:rPr>
              <a:t>Bookmarks</a:t>
            </a:r>
            <a:endParaRPr b="1" i="0" sz="1200" u="none" cap="none" strike="noStrike">
              <a:solidFill>
                <a:srgbClr val="000000"/>
              </a:solidFill>
              <a:latin typeface="Ruluko"/>
              <a:ea typeface="Ruluko"/>
              <a:cs typeface="Ruluko"/>
              <a:sym typeface="Ruluko"/>
            </a:endParaRPr>
          </a:p>
        </p:txBody>
      </p:sp>
      <p:sp>
        <p:nvSpPr>
          <p:cNvPr id="771" name="Google Shape;771;g282080d9322_0_217"/>
          <p:cNvSpPr/>
          <p:nvPr/>
        </p:nvSpPr>
        <p:spPr>
          <a:xfrm>
            <a:off x="179512" y="1082568"/>
            <a:ext cx="3491700" cy="26265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Skills</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Pupils can / will: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chemeClr val="dk1"/>
                </a:solidFill>
                <a:latin typeface="Ruluko"/>
                <a:ea typeface="Ruluko"/>
                <a:cs typeface="Ruluko"/>
                <a:sym typeface="Ruluko"/>
              </a:rPr>
              <a:t>Explore making marks with wax crayons.</a:t>
            </a:r>
            <a:endParaRPr b="0" i="0" sz="11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chemeClr val="dk1"/>
                </a:solidFill>
                <a:latin typeface="Ruluko"/>
                <a:ea typeface="Ruluko"/>
                <a:cs typeface="Ruluko"/>
                <a:sym typeface="Ruluko"/>
              </a:rPr>
              <a:t>Investigate the marks and patterns made by different textures.</a:t>
            </a:r>
            <a:endParaRPr b="0" i="0" sz="14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chemeClr val="dk1"/>
                </a:solidFill>
                <a:latin typeface="Ruluko"/>
                <a:ea typeface="Ruluko"/>
                <a:cs typeface="Ruluko"/>
                <a:sym typeface="Ruluko"/>
              </a:rPr>
              <a:t>Explore making marks with felt tips.</a:t>
            </a:r>
            <a:endParaRPr b="0" i="0" sz="14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chemeClr val="dk1"/>
                </a:solidFill>
                <a:latin typeface="Ruluko"/>
                <a:ea typeface="Ruluko"/>
                <a:cs typeface="Ruluko"/>
                <a:sym typeface="Ruluko"/>
              </a:rPr>
              <a:t> Use a felt tip to make patterns with some accuracy</a:t>
            </a:r>
            <a:endParaRPr b="0" i="0" sz="14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chemeClr val="dk1"/>
                </a:solidFill>
                <a:latin typeface="Ruluko"/>
                <a:ea typeface="Ruluko"/>
                <a:cs typeface="Ruluko"/>
                <a:sym typeface="Ruluko"/>
              </a:rPr>
              <a:t>Explore making marks with chalk.</a:t>
            </a:r>
            <a:endParaRPr b="0" i="0" sz="14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chemeClr val="dk1"/>
                </a:solidFill>
                <a:latin typeface="Ruluko"/>
                <a:ea typeface="Ruluko"/>
                <a:cs typeface="Ruluko"/>
                <a:sym typeface="Ruluko"/>
              </a:rPr>
              <a:t>Make controlled large and small drawing movements </a:t>
            </a:r>
            <a:endParaRPr b="0" i="0" sz="14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chemeClr val="dk1"/>
                </a:solidFill>
                <a:latin typeface="Ruluko"/>
                <a:ea typeface="Ruluko"/>
                <a:cs typeface="Ruluko"/>
                <a:sym typeface="Ruluko"/>
              </a:rPr>
              <a:t>Explore mark making using pencils.</a:t>
            </a:r>
            <a:endParaRPr b="0" i="0" sz="14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chemeClr val="dk1"/>
                </a:solidFill>
                <a:latin typeface="Ruluko"/>
                <a:ea typeface="Ruluko"/>
                <a:cs typeface="Ruluko"/>
                <a:sym typeface="Ruluko"/>
              </a:rPr>
              <a:t>Create a simple observational drawings.</a:t>
            </a:r>
            <a:endParaRPr b="0" i="0" sz="14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chemeClr val="dk1"/>
                </a:solidFill>
                <a:latin typeface="Ruluko"/>
                <a:ea typeface="Ruluko"/>
                <a:cs typeface="Ruluko"/>
                <a:sym typeface="Ruluko"/>
              </a:rPr>
              <a:t>Use a variety of colours and materials to create a self-portrait.</a:t>
            </a:r>
            <a:endParaRPr b="0" i="0" sz="14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chemeClr val="dk1"/>
                </a:solidFill>
                <a:latin typeface="Ruluko"/>
                <a:ea typeface="Ruluko"/>
                <a:cs typeface="Ruluko"/>
                <a:sym typeface="Ruluko"/>
              </a:rPr>
              <a:t>Express their own self-image through art.</a:t>
            </a:r>
            <a:endParaRPr b="0" i="0" sz="14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538CD5"/>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538CD5"/>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97480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974806"/>
                </a:solidFill>
                <a:latin typeface="Calibri"/>
                <a:ea typeface="Calibri"/>
                <a:cs typeface="Calibri"/>
                <a:sym typeface="Calibri"/>
              </a:rPr>
              <a:t>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772" name="Google Shape;772;g282080d9322_0_217"/>
          <p:cNvSpPr/>
          <p:nvPr/>
        </p:nvSpPr>
        <p:spPr>
          <a:xfrm>
            <a:off x="3803300" y="1063648"/>
            <a:ext cx="5046900" cy="2090100"/>
          </a:xfrm>
          <a:prstGeom prst="rect">
            <a:avLst/>
          </a:prstGeom>
          <a:no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Vocabulary</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773" name="Google Shape;773;g282080d9322_0_217"/>
          <p:cNvSpPr/>
          <p:nvPr/>
        </p:nvSpPr>
        <p:spPr>
          <a:xfrm>
            <a:off x="3803300" y="3429125"/>
            <a:ext cx="1296000" cy="32403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Ruluko"/>
                <a:ea typeface="Ruluko"/>
                <a:cs typeface="Ruluko"/>
                <a:sym typeface="Ruluko"/>
              </a:rPr>
              <a:t>Designers</a:t>
            </a:r>
            <a:endParaRPr b="1" i="0" sz="12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300" u="none" cap="none" strike="noStrike">
                <a:solidFill>
                  <a:srgbClr val="000000"/>
                </a:solidFill>
                <a:latin typeface="Ruluko"/>
                <a:ea typeface="Ruluko"/>
                <a:cs typeface="Ruluko"/>
                <a:sym typeface="Ruluko"/>
              </a:rPr>
              <a:t>Thomas Stevens   </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774" name="Google Shape;774;g282080d9322_0_217"/>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775" name="Google Shape;775;g282080d9322_0_217"/>
          <p:cNvSpPr/>
          <p:nvPr/>
        </p:nvSpPr>
        <p:spPr>
          <a:xfrm>
            <a:off x="179512" y="3789041"/>
            <a:ext cx="3491700" cy="28803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Knowledge</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Ruluko"/>
                <a:ea typeface="Ruluko"/>
                <a:cs typeface="Ruluko"/>
                <a:sym typeface="Ruluko"/>
              </a:rPr>
              <a:t>Pupils will know/ can explain: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dk1"/>
                </a:solidFill>
                <a:latin typeface="Ruluko"/>
                <a:ea typeface="Ruluko"/>
                <a:cs typeface="Ruluko"/>
                <a:sym typeface="Ruluko"/>
              </a:rPr>
              <a:t>How to create pattern and texture using a crayon. </a:t>
            </a:r>
            <a:endParaRPr b="0" i="0" sz="14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dk1"/>
                </a:solidFill>
                <a:latin typeface="Ruluko"/>
                <a:ea typeface="Ruluko"/>
                <a:cs typeface="Ruluko"/>
                <a:sym typeface="Ruluko"/>
              </a:rPr>
              <a:t>How to use wax crayons to make marks with accuracy.</a:t>
            </a:r>
            <a:endParaRPr b="0" i="0" sz="14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dk1"/>
                </a:solidFill>
                <a:latin typeface="Ruluko"/>
                <a:ea typeface="Ruluko"/>
                <a:cs typeface="Ruluko"/>
                <a:sym typeface="Ruluko"/>
              </a:rPr>
              <a:t>How they used felt tips to make marks with some level of accuracy .</a:t>
            </a:r>
            <a:endParaRPr b="0" i="0" sz="14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dk1"/>
                </a:solidFill>
                <a:latin typeface="Ruluko"/>
                <a:ea typeface="Ruluko"/>
                <a:cs typeface="Ruluko"/>
                <a:sym typeface="Ruluko"/>
              </a:rPr>
              <a:t>How to hold the felt tip using a tripod grip.</a:t>
            </a:r>
            <a:endParaRPr b="0" i="0" sz="14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dk1"/>
                </a:solidFill>
                <a:latin typeface="Ruluko"/>
                <a:ea typeface="Ruluko"/>
                <a:cs typeface="Ruluko"/>
                <a:sym typeface="Ruluko"/>
              </a:rPr>
              <a:t>Can compare different ways of making marks and drawing. How to make large and small controlled movements using chalk.</a:t>
            </a:r>
            <a:endParaRPr b="0" i="0" sz="10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dk1"/>
                </a:solidFill>
                <a:latin typeface="Ruluko"/>
                <a:ea typeface="Ruluko"/>
                <a:cs typeface="Ruluko"/>
                <a:sym typeface="Ruluko"/>
              </a:rPr>
              <a:t>Different drawing mediums used and talk about their preferences.</a:t>
            </a:r>
            <a:endParaRPr b="0" i="0" sz="10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dk1"/>
                </a:solidFill>
                <a:latin typeface="Ruluko"/>
                <a:ea typeface="Ruluko"/>
                <a:cs typeface="Ruluko"/>
                <a:sym typeface="Ruluko"/>
              </a:rPr>
              <a:t>How to use their pencils to make small controlled movements.</a:t>
            </a:r>
            <a:endParaRPr b="0" i="0" sz="10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dk1"/>
                </a:solidFill>
                <a:latin typeface="Ruluko"/>
                <a:ea typeface="Ruluko"/>
                <a:cs typeface="Ruluko"/>
                <a:sym typeface="Ruluko"/>
              </a:rPr>
              <a:t>The process of using their pencils to draw with a purpose</a:t>
            </a:r>
            <a:endParaRPr b="0" i="0" sz="10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dk1"/>
                </a:solidFill>
                <a:latin typeface="Ruluko"/>
                <a:ea typeface="Ruluko"/>
                <a:cs typeface="Ruluko"/>
                <a:sym typeface="Ruluko"/>
              </a:rPr>
              <a:t>What an observational drawing is. </a:t>
            </a:r>
            <a:endParaRPr b="0" i="0" sz="14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dk1"/>
                </a:solidFill>
                <a:latin typeface="Ruluko"/>
                <a:ea typeface="Ruluko"/>
                <a:cs typeface="Ruluko"/>
                <a:sym typeface="Ruluko"/>
              </a:rPr>
              <a:t>Ways they can represent their own self-image through their work and explain why it looks like them.</a:t>
            </a:r>
            <a:endParaRPr b="0" i="0" sz="10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dk1"/>
                </a:solidFill>
                <a:latin typeface="Ruluko"/>
                <a:ea typeface="Ruluko"/>
                <a:cs typeface="Ruluko"/>
                <a:sym typeface="Ruluko"/>
              </a:rPr>
              <a:t>Why they choose particular colours carefully and talk about their decisions.</a:t>
            </a:r>
            <a:endParaRPr b="0" i="0" sz="12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br>
              <a:rPr b="0" i="0" lang="en-GB" sz="1200" u="none" cap="none" strike="noStrike">
                <a:solidFill>
                  <a:schemeClr val="dk1"/>
                </a:solidFill>
                <a:latin typeface="Calibri"/>
                <a:ea typeface="Calibri"/>
                <a:cs typeface="Calibri"/>
                <a:sym typeface="Calibri"/>
              </a:rPr>
            </a:b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highlight>
                <a:srgbClr val="B7B7B7"/>
              </a:highlight>
              <a:latin typeface="Ruluko"/>
              <a:ea typeface="Ruluko"/>
              <a:cs typeface="Ruluko"/>
              <a:sym typeface="Ruluko"/>
            </a:endParaRPr>
          </a:p>
        </p:txBody>
      </p:sp>
      <p:pic>
        <p:nvPicPr>
          <p:cNvPr id="776" name="Google Shape;776;g282080d9322_0_217"/>
          <p:cNvPicPr preferRelativeResize="0"/>
          <p:nvPr/>
        </p:nvPicPr>
        <p:blipFill rotWithShape="1">
          <a:blip r:embed="rId4">
            <a:alphaModFix/>
          </a:blip>
          <a:srcRect b="0" l="0" r="0" t="0"/>
          <a:stretch/>
        </p:blipFill>
        <p:spPr>
          <a:xfrm>
            <a:off x="6516216" y="188640"/>
            <a:ext cx="1296144" cy="840663"/>
          </a:xfrm>
          <a:prstGeom prst="rect">
            <a:avLst/>
          </a:prstGeom>
          <a:noFill/>
          <a:ln>
            <a:noFill/>
          </a:ln>
        </p:spPr>
      </p:pic>
      <p:sp>
        <p:nvSpPr>
          <p:cNvPr id="777" name="Google Shape;777;g282080d9322_0_217"/>
          <p:cNvSpPr/>
          <p:nvPr/>
        </p:nvSpPr>
        <p:spPr>
          <a:xfrm>
            <a:off x="5175250" y="3429000"/>
            <a:ext cx="3675000" cy="32403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Questions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300" u="none" cap="none" strike="noStrike">
                <a:solidFill>
                  <a:srgbClr val="000000"/>
                </a:solidFill>
                <a:latin typeface="Ruluko"/>
                <a:ea typeface="Ruluko"/>
                <a:cs typeface="Ruluko"/>
                <a:sym typeface="Ruluko"/>
              </a:rPr>
              <a:t>What do you need to do with your hands when you are threading?keep them steady.</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300" u="none" cap="none" strike="noStrike">
                <a:solidFill>
                  <a:srgbClr val="000000"/>
                </a:solidFill>
                <a:latin typeface="Ruluko"/>
                <a:ea typeface="Ruluko"/>
                <a:cs typeface="Ruluko"/>
                <a:sym typeface="Ruluko"/>
              </a:rPr>
              <a:t>What could we weave with?</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300" u="none" cap="none" strike="noStrike">
                <a:solidFill>
                  <a:srgbClr val="000000"/>
                </a:solidFill>
                <a:latin typeface="Ruluko"/>
                <a:ea typeface="Ruluko"/>
                <a:cs typeface="Ruluko"/>
                <a:sym typeface="Ruluko"/>
              </a:rPr>
              <a:t>How do we weave paper? Under. Over</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300" u="none" cap="none" strike="noStrike">
                <a:solidFill>
                  <a:srgbClr val="000000"/>
                </a:solidFill>
                <a:latin typeface="Ruluko"/>
                <a:ea typeface="Ruluko"/>
                <a:cs typeface="Ruluko"/>
                <a:sym typeface="Ruluko"/>
              </a:rPr>
              <a:t>How can we make a weaning pattern with paper?</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300" u="none" cap="none" strike="noStrike">
                <a:solidFill>
                  <a:srgbClr val="000000"/>
                </a:solidFill>
                <a:latin typeface="Ruluko"/>
                <a:ea typeface="Ruluko"/>
                <a:cs typeface="Ruluko"/>
                <a:sym typeface="Ruluko"/>
              </a:rPr>
              <a:t>What tool do we need to use the help us weave threads through hessian? Needle</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300" u="none" cap="none" strike="noStrike">
                <a:solidFill>
                  <a:srgbClr val="000000"/>
                </a:solidFill>
                <a:latin typeface="Ruluko"/>
                <a:ea typeface="Ruluko"/>
                <a:cs typeface="Ruluko"/>
                <a:sym typeface="Ruluko"/>
              </a:rPr>
              <a:t>What is a stitch?</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300" u="none" cap="none" strike="noStrike">
                <a:solidFill>
                  <a:srgbClr val="000000"/>
                </a:solidFill>
                <a:latin typeface="Ruluko"/>
                <a:ea typeface="Ruluko"/>
                <a:cs typeface="Ruluko"/>
                <a:sym typeface="Ruluko"/>
              </a:rPr>
              <a:t>What did you add to your bookmark design?</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300" u="none" cap="none" strike="noStrike">
                <a:solidFill>
                  <a:srgbClr val="000000"/>
                </a:solidFill>
                <a:latin typeface="Ruluko"/>
                <a:ea typeface="Ruluko"/>
                <a:cs typeface="Ruluko"/>
                <a:sym typeface="Ruluko"/>
              </a:rPr>
              <a:t>What was difficult when you were sewing?</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Does the fabric bookmark look like your design on paper? If not, what is different?</a:t>
            </a:r>
            <a:endParaRPr b="0" i="0" sz="1250" u="none" cap="none" strike="noStrike">
              <a:solidFill>
                <a:srgbClr val="222222"/>
              </a:solidFill>
              <a:highlight>
                <a:srgbClr val="FFFFFF"/>
              </a:highlight>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br>
              <a:rPr b="0" i="0" lang="en-GB" sz="1200" u="none" cap="none" strike="noStrike">
                <a:solidFill>
                  <a:schemeClr val="dk1"/>
                </a:solidFill>
                <a:latin typeface="Calibri"/>
                <a:ea typeface="Calibri"/>
                <a:cs typeface="Calibri"/>
                <a:sym typeface="Calibri"/>
              </a:rPr>
            </a:br>
            <a:endParaRPr b="1" i="0" sz="1200" u="none" cap="none" strike="noStrike">
              <a:solidFill>
                <a:srgbClr val="000000"/>
              </a:solidFill>
              <a:latin typeface="Ruluko"/>
              <a:ea typeface="Ruluko"/>
              <a:cs typeface="Ruluko"/>
              <a:sym typeface="Ruluko"/>
            </a:endParaRPr>
          </a:p>
        </p:txBody>
      </p:sp>
      <p:pic>
        <p:nvPicPr>
          <p:cNvPr id="778" name="Google Shape;778;g282080d9322_0_217"/>
          <p:cNvPicPr preferRelativeResize="0"/>
          <p:nvPr/>
        </p:nvPicPr>
        <p:blipFill rotWithShape="1">
          <a:blip r:embed="rId5">
            <a:alphaModFix/>
          </a:blip>
          <a:srcRect b="0" l="0" r="0" t="0"/>
          <a:stretch/>
        </p:blipFill>
        <p:spPr>
          <a:xfrm>
            <a:off x="6047351" y="257873"/>
            <a:ext cx="1734349" cy="722025"/>
          </a:xfrm>
          <a:prstGeom prst="rect">
            <a:avLst/>
          </a:prstGeom>
          <a:noFill/>
          <a:ln>
            <a:noFill/>
          </a:ln>
        </p:spPr>
      </p:pic>
      <p:pic>
        <p:nvPicPr>
          <p:cNvPr id="779" name="Google Shape;779;g282080d9322_0_217"/>
          <p:cNvPicPr preferRelativeResize="0"/>
          <p:nvPr/>
        </p:nvPicPr>
        <p:blipFill rotWithShape="1">
          <a:blip r:embed="rId6">
            <a:alphaModFix/>
          </a:blip>
          <a:srcRect b="0" l="0" r="0" t="0"/>
          <a:stretch/>
        </p:blipFill>
        <p:spPr>
          <a:xfrm>
            <a:off x="179502" y="128676"/>
            <a:ext cx="609206" cy="722025"/>
          </a:xfrm>
          <a:prstGeom prst="rect">
            <a:avLst/>
          </a:prstGeom>
          <a:noFill/>
          <a:ln>
            <a:noFill/>
          </a:ln>
        </p:spPr>
      </p:pic>
      <p:pic>
        <p:nvPicPr>
          <p:cNvPr id="780" name="Google Shape;780;g282080d9322_0_217"/>
          <p:cNvPicPr preferRelativeResize="0"/>
          <p:nvPr/>
        </p:nvPicPr>
        <p:blipFill rotWithShape="1">
          <a:blip r:embed="rId7">
            <a:alphaModFix/>
          </a:blip>
          <a:srcRect b="0" l="0" r="0" t="0"/>
          <a:stretch/>
        </p:blipFill>
        <p:spPr>
          <a:xfrm>
            <a:off x="3927050" y="1424050"/>
            <a:ext cx="4576825" cy="10001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pic>
        <p:nvPicPr>
          <p:cNvPr id="139" name="Google Shape;139;p4"/>
          <p:cNvPicPr preferRelativeResize="0"/>
          <p:nvPr/>
        </p:nvPicPr>
        <p:blipFill rotWithShape="1">
          <a:blip r:embed="rId3">
            <a:alphaModFix/>
          </a:blip>
          <a:srcRect b="0" l="0" r="0" t="0"/>
          <a:stretch/>
        </p:blipFill>
        <p:spPr>
          <a:xfrm>
            <a:off x="899592" y="3499900"/>
            <a:ext cx="576064" cy="571055"/>
          </a:xfrm>
          <a:prstGeom prst="rect">
            <a:avLst/>
          </a:prstGeom>
          <a:noFill/>
          <a:ln>
            <a:noFill/>
          </a:ln>
        </p:spPr>
      </p:pic>
      <p:pic>
        <p:nvPicPr>
          <p:cNvPr id="140" name="Google Shape;140;p4"/>
          <p:cNvPicPr preferRelativeResize="0"/>
          <p:nvPr/>
        </p:nvPicPr>
        <p:blipFill rotWithShape="1">
          <a:blip r:embed="rId4">
            <a:alphaModFix/>
          </a:blip>
          <a:srcRect b="0" l="0" r="0" t="0"/>
          <a:stretch/>
        </p:blipFill>
        <p:spPr>
          <a:xfrm>
            <a:off x="2903204" y="3539852"/>
            <a:ext cx="1092732" cy="491153"/>
          </a:xfrm>
          <a:prstGeom prst="rect">
            <a:avLst/>
          </a:prstGeom>
          <a:noFill/>
          <a:ln>
            <a:noFill/>
          </a:ln>
        </p:spPr>
      </p:pic>
      <p:pic>
        <p:nvPicPr>
          <p:cNvPr id="141" name="Google Shape;141;p4"/>
          <p:cNvPicPr preferRelativeResize="0"/>
          <p:nvPr/>
        </p:nvPicPr>
        <p:blipFill rotWithShape="1">
          <a:blip r:embed="rId5">
            <a:alphaModFix/>
          </a:blip>
          <a:srcRect b="0" l="0" r="0" t="0"/>
          <a:stretch/>
        </p:blipFill>
        <p:spPr>
          <a:xfrm>
            <a:off x="132350" y="120825"/>
            <a:ext cx="8785326" cy="6441426"/>
          </a:xfrm>
          <a:prstGeom prst="rect">
            <a:avLst/>
          </a:prstGeom>
          <a:noFill/>
          <a:ln>
            <a:noFill/>
          </a:ln>
        </p:spPr>
      </p:pic>
      <p:pic>
        <p:nvPicPr>
          <p:cNvPr id="142" name="Google Shape;142;p4"/>
          <p:cNvPicPr preferRelativeResize="0"/>
          <p:nvPr/>
        </p:nvPicPr>
        <p:blipFill rotWithShape="1">
          <a:blip r:embed="rId6">
            <a:alphaModFix/>
          </a:blip>
          <a:srcRect b="0" l="0" r="74077" t="-6496"/>
          <a:stretch/>
        </p:blipFill>
        <p:spPr>
          <a:xfrm>
            <a:off x="537023" y="459600"/>
            <a:ext cx="938625" cy="974250"/>
          </a:xfrm>
          <a:prstGeom prst="rect">
            <a:avLst/>
          </a:prstGeom>
          <a:noFill/>
          <a:ln>
            <a:noFill/>
          </a:ln>
        </p:spPr>
      </p:pic>
      <p:pic>
        <p:nvPicPr>
          <p:cNvPr id="143" name="Google Shape;143;p4"/>
          <p:cNvPicPr preferRelativeResize="0"/>
          <p:nvPr/>
        </p:nvPicPr>
        <p:blipFill rotWithShape="1">
          <a:blip r:embed="rId6">
            <a:alphaModFix/>
          </a:blip>
          <a:srcRect b="0" l="50386" r="25057" t="0"/>
          <a:stretch/>
        </p:blipFill>
        <p:spPr>
          <a:xfrm>
            <a:off x="5361112" y="570125"/>
            <a:ext cx="889175" cy="914850"/>
          </a:xfrm>
          <a:prstGeom prst="rect">
            <a:avLst/>
          </a:prstGeom>
          <a:noFill/>
          <a:ln>
            <a:noFill/>
          </a:ln>
        </p:spPr>
      </p:pic>
      <p:pic>
        <p:nvPicPr>
          <p:cNvPr id="144" name="Google Shape;144;p4"/>
          <p:cNvPicPr preferRelativeResize="0"/>
          <p:nvPr/>
        </p:nvPicPr>
        <p:blipFill rotWithShape="1">
          <a:blip r:embed="rId6">
            <a:alphaModFix/>
          </a:blip>
          <a:srcRect b="-6496" l="26259" r="49186" t="0"/>
          <a:stretch/>
        </p:blipFill>
        <p:spPr>
          <a:xfrm>
            <a:off x="3004975" y="540425"/>
            <a:ext cx="889175" cy="974250"/>
          </a:xfrm>
          <a:prstGeom prst="rect">
            <a:avLst/>
          </a:prstGeom>
          <a:noFill/>
          <a:ln>
            <a:noFill/>
          </a:ln>
        </p:spPr>
      </p:pic>
      <p:pic>
        <p:nvPicPr>
          <p:cNvPr id="145" name="Google Shape;145;p4"/>
          <p:cNvPicPr preferRelativeResize="0"/>
          <p:nvPr/>
        </p:nvPicPr>
        <p:blipFill rotWithShape="1">
          <a:blip r:embed="rId6">
            <a:alphaModFix/>
          </a:blip>
          <a:srcRect b="0" l="75443" r="0" t="-6496"/>
          <a:stretch/>
        </p:blipFill>
        <p:spPr>
          <a:xfrm>
            <a:off x="7529523" y="459600"/>
            <a:ext cx="889175" cy="974250"/>
          </a:xfrm>
          <a:prstGeom prst="rect">
            <a:avLst/>
          </a:prstGeom>
          <a:noFill/>
          <a:ln>
            <a:noFill/>
          </a:ln>
        </p:spPr>
      </p:pic>
      <p:pic>
        <p:nvPicPr>
          <p:cNvPr id="146" name="Google Shape;146;p4"/>
          <p:cNvPicPr preferRelativeResize="0"/>
          <p:nvPr/>
        </p:nvPicPr>
        <p:blipFill rotWithShape="1">
          <a:blip r:embed="rId7">
            <a:alphaModFix/>
          </a:blip>
          <a:srcRect b="0" l="0" r="0" t="0"/>
          <a:stretch/>
        </p:blipFill>
        <p:spPr>
          <a:xfrm>
            <a:off x="6421252" y="3803450"/>
            <a:ext cx="586078" cy="571050"/>
          </a:xfrm>
          <a:prstGeom prst="rect">
            <a:avLst/>
          </a:prstGeom>
          <a:noFill/>
          <a:ln>
            <a:noFill/>
          </a:ln>
        </p:spPr>
      </p:pic>
      <p:pic>
        <p:nvPicPr>
          <p:cNvPr id="147" name="Google Shape;147;p4"/>
          <p:cNvPicPr preferRelativeResize="0"/>
          <p:nvPr/>
        </p:nvPicPr>
        <p:blipFill rotWithShape="1">
          <a:blip r:embed="rId8">
            <a:alphaModFix/>
          </a:blip>
          <a:srcRect b="0" l="19846" r="59496" t="0"/>
          <a:stretch/>
        </p:blipFill>
        <p:spPr>
          <a:xfrm>
            <a:off x="7750374" y="3803450"/>
            <a:ext cx="576025" cy="571050"/>
          </a:xfrm>
          <a:prstGeom prst="rect">
            <a:avLst/>
          </a:prstGeom>
          <a:noFill/>
          <a:ln>
            <a:noFill/>
          </a:ln>
        </p:spPr>
      </p:pic>
      <p:pic>
        <p:nvPicPr>
          <p:cNvPr id="148" name="Google Shape;148;p4"/>
          <p:cNvPicPr preferRelativeResize="0"/>
          <p:nvPr/>
        </p:nvPicPr>
        <p:blipFill rotWithShape="1">
          <a:blip r:embed="rId8">
            <a:alphaModFix/>
          </a:blip>
          <a:srcRect b="0" l="79342" r="0" t="0"/>
          <a:stretch/>
        </p:blipFill>
        <p:spPr>
          <a:xfrm>
            <a:off x="4985644" y="5137500"/>
            <a:ext cx="576050" cy="571050"/>
          </a:xfrm>
          <a:prstGeom prst="rect">
            <a:avLst/>
          </a:prstGeom>
          <a:noFill/>
          <a:ln>
            <a:noFill/>
          </a:ln>
        </p:spPr>
      </p:pic>
      <p:pic>
        <p:nvPicPr>
          <p:cNvPr id="149" name="Google Shape;149;p4"/>
          <p:cNvPicPr preferRelativeResize="0"/>
          <p:nvPr/>
        </p:nvPicPr>
        <p:blipFill rotWithShape="1">
          <a:blip r:embed="rId8">
            <a:alphaModFix/>
          </a:blip>
          <a:srcRect b="0" l="58569" r="20774" t="0"/>
          <a:stretch/>
        </p:blipFill>
        <p:spPr>
          <a:xfrm>
            <a:off x="3419898" y="5137500"/>
            <a:ext cx="576025" cy="571050"/>
          </a:xfrm>
          <a:prstGeom prst="rect">
            <a:avLst/>
          </a:prstGeom>
          <a:noFill/>
          <a:ln>
            <a:noFill/>
          </a:ln>
        </p:spPr>
      </p:pic>
      <p:pic>
        <p:nvPicPr>
          <p:cNvPr id="150" name="Google Shape;150;p4"/>
          <p:cNvPicPr preferRelativeResize="0"/>
          <p:nvPr/>
        </p:nvPicPr>
        <p:blipFill rotWithShape="1">
          <a:blip r:embed="rId8">
            <a:alphaModFix/>
          </a:blip>
          <a:srcRect b="-12096" l="39544" r="39798" t="-16587"/>
          <a:stretch/>
        </p:blipFill>
        <p:spPr>
          <a:xfrm>
            <a:off x="2129850" y="3639650"/>
            <a:ext cx="576050" cy="734850"/>
          </a:xfrm>
          <a:prstGeom prst="rect">
            <a:avLst/>
          </a:prstGeom>
          <a:noFill/>
          <a:ln>
            <a:noFill/>
          </a:ln>
        </p:spPr>
      </p:pic>
      <p:pic>
        <p:nvPicPr>
          <p:cNvPr id="151" name="Google Shape;151;p4"/>
          <p:cNvPicPr preferRelativeResize="0"/>
          <p:nvPr/>
        </p:nvPicPr>
        <p:blipFill rotWithShape="1">
          <a:blip r:embed="rId8">
            <a:alphaModFix/>
          </a:blip>
          <a:srcRect b="0" l="0" r="79342" t="0"/>
          <a:stretch/>
        </p:blipFill>
        <p:spPr>
          <a:xfrm>
            <a:off x="779637" y="3767950"/>
            <a:ext cx="576050" cy="57105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4" name="Shape 784"/>
        <p:cNvGrpSpPr/>
        <p:nvPr/>
      </p:nvGrpSpPr>
      <p:grpSpPr>
        <a:xfrm>
          <a:off x="0" y="0"/>
          <a:ext cx="0" cy="0"/>
          <a:chOff x="0" y="0"/>
          <a:chExt cx="0" cy="0"/>
        </a:xfrm>
      </p:grpSpPr>
      <p:sp>
        <p:nvSpPr>
          <p:cNvPr id="785" name="Google Shape;785;g248d9d2fd69_0_12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900"/>
              <a:buFont typeface="Arial"/>
              <a:buNone/>
            </a:pPr>
            <a:r>
              <a:rPr b="1" lang="en-GB" sz="3200">
                <a:latin typeface="Ruluko"/>
                <a:ea typeface="Ruluko"/>
                <a:cs typeface="Ruluko"/>
                <a:sym typeface="Ruluko"/>
              </a:rPr>
              <a:t>Reception ; Summer 2</a:t>
            </a:r>
            <a:endParaRPr b="1" sz="3200">
              <a:latin typeface="Ruluko"/>
              <a:ea typeface="Ruluko"/>
              <a:cs typeface="Ruluko"/>
              <a:sym typeface="Ruluko"/>
            </a:endParaRPr>
          </a:p>
          <a:p>
            <a:pPr indent="0" lvl="0" marL="0" rtl="0" algn="ctr">
              <a:lnSpc>
                <a:spcPct val="100000"/>
              </a:lnSpc>
              <a:spcBef>
                <a:spcPts val="0"/>
              </a:spcBef>
              <a:spcAft>
                <a:spcPts val="0"/>
              </a:spcAft>
              <a:buClr>
                <a:schemeClr val="dk1"/>
              </a:buClr>
              <a:buSzPts val="1900"/>
              <a:buFont typeface="Arial"/>
              <a:buNone/>
            </a:pPr>
            <a:r>
              <a:rPr b="1" lang="en-GB" sz="3200">
                <a:latin typeface="Arial"/>
                <a:ea typeface="Arial"/>
                <a:cs typeface="Arial"/>
                <a:sym typeface="Arial"/>
              </a:rPr>
              <a:t>Bookmarks</a:t>
            </a:r>
            <a:endParaRPr b="1" sz="3200">
              <a:latin typeface="Ruluko"/>
              <a:ea typeface="Ruluko"/>
              <a:cs typeface="Ruluko"/>
              <a:sym typeface="Ruluko"/>
            </a:endParaRPr>
          </a:p>
        </p:txBody>
      </p:sp>
      <p:sp>
        <p:nvSpPr>
          <p:cNvPr id="786" name="Google Shape;786;g248d9d2fd69_0_120"/>
          <p:cNvSpPr/>
          <p:nvPr/>
        </p:nvSpPr>
        <p:spPr>
          <a:xfrm>
            <a:off x="457194" y="1199034"/>
            <a:ext cx="4572000" cy="4247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Unit 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Pupils who are secure will be able to:</a:t>
            </a:r>
            <a:endParaRPr b="1" i="0" sz="1800" u="sng"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1" i="0" sz="2100" u="sng"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800"/>
              <a:buFont typeface="Arial"/>
              <a:buNone/>
            </a:pPr>
            <a:r>
              <a:rPr b="0" i="0" lang="en-GB" sz="1650" u="none" cap="none" strike="noStrike">
                <a:solidFill>
                  <a:schemeClr val="dk1"/>
                </a:solidFill>
                <a:highlight>
                  <a:srgbClr val="FFFFFF"/>
                </a:highlight>
                <a:latin typeface="Ruluko"/>
                <a:ea typeface="Ruluko"/>
                <a:cs typeface="Ruluko"/>
                <a:sym typeface="Ruluko"/>
              </a:rPr>
              <a:t>Develop and practise threading techniques.</a:t>
            </a:r>
            <a:endParaRPr b="0" i="0" sz="1650" u="none" cap="none" strike="noStrike">
              <a:solidFill>
                <a:schemeClr val="dk1"/>
              </a:solidFill>
              <a:highlight>
                <a:srgbClr val="FFFFFF"/>
              </a:highlight>
              <a:latin typeface="Ruluko"/>
              <a:ea typeface="Ruluko"/>
              <a:cs typeface="Ruluko"/>
              <a:sym typeface="Ruluko"/>
            </a:endParaRPr>
          </a:p>
          <a:p>
            <a:pPr indent="0" lvl="0" marL="0" marR="0" rtl="0" algn="l">
              <a:lnSpc>
                <a:spcPct val="100000"/>
              </a:lnSpc>
              <a:spcBef>
                <a:spcPts val="0"/>
              </a:spcBef>
              <a:spcAft>
                <a:spcPts val="0"/>
              </a:spcAft>
              <a:buClr>
                <a:srgbClr val="000000"/>
              </a:buClr>
              <a:buSzPts val="1800"/>
              <a:buFont typeface="Arial"/>
              <a:buNone/>
            </a:pPr>
            <a:r>
              <a:t/>
            </a:r>
            <a:endParaRPr b="0" i="0" sz="1650" u="none" cap="none" strike="noStrike">
              <a:solidFill>
                <a:schemeClr val="dk1"/>
              </a:solidFill>
              <a:highlight>
                <a:srgbClr val="FFFFFF"/>
              </a:highlight>
              <a:latin typeface="Ruluko"/>
              <a:ea typeface="Ruluko"/>
              <a:cs typeface="Ruluko"/>
              <a:sym typeface="Ruluko"/>
            </a:endParaRPr>
          </a:p>
          <a:p>
            <a:pPr indent="0" lvl="0" marL="0" marR="0" rtl="0" algn="l">
              <a:lnSpc>
                <a:spcPct val="100000"/>
              </a:lnSpc>
              <a:spcBef>
                <a:spcPts val="0"/>
              </a:spcBef>
              <a:spcAft>
                <a:spcPts val="0"/>
              </a:spcAft>
              <a:buClr>
                <a:srgbClr val="000000"/>
              </a:buClr>
              <a:buSzPts val="1800"/>
              <a:buFont typeface="Arial"/>
              <a:buNone/>
            </a:pPr>
            <a:r>
              <a:rPr b="0" i="0" lang="en-GB" sz="1650" u="none" cap="none" strike="noStrike">
                <a:solidFill>
                  <a:schemeClr val="dk1"/>
                </a:solidFill>
                <a:highlight>
                  <a:srgbClr val="FFFFFF"/>
                </a:highlight>
                <a:latin typeface="Ruluko"/>
                <a:ea typeface="Ruluko"/>
                <a:cs typeface="Ruluko"/>
                <a:sym typeface="Ruluko"/>
              </a:rPr>
              <a:t>Develop weaving techniques using various materials and objects. </a:t>
            </a:r>
            <a:endParaRPr b="0" i="0" sz="1650" u="none" cap="none" strike="noStrike">
              <a:solidFill>
                <a:schemeClr val="dk1"/>
              </a:solidFill>
              <a:highlight>
                <a:srgbClr val="FFFFFF"/>
              </a:highlight>
              <a:latin typeface="Ruluko"/>
              <a:ea typeface="Ruluko"/>
              <a:cs typeface="Ruluko"/>
              <a:sym typeface="Ruluko"/>
            </a:endParaRPr>
          </a:p>
          <a:p>
            <a:pPr indent="0" lvl="0" marL="0" marR="0" rtl="0" algn="l">
              <a:lnSpc>
                <a:spcPct val="100000"/>
              </a:lnSpc>
              <a:spcBef>
                <a:spcPts val="0"/>
              </a:spcBef>
              <a:spcAft>
                <a:spcPts val="0"/>
              </a:spcAft>
              <a:buClr>
                <a:srgbClr val="000000"/>
              </a:buClr>
              <a:buSzPts val="1800"/>
              <a:buFont typeface="Arial"/>
              <a:buNone/>
            </a:pPr>
            <a:r>
              <a:t/>
            </a:r>
            <a:endParaRPr b="0" i="0" sz="1650" u="none" cap="none" strike="noStrike">
              <a:solidFill>
                <a:schemeClr val="dk1"/>
              </a:solidFill>
              <a:highlight>
                <a:srgbClr val="FFFFFF"/>
              </a:highlight>
              <a:latin typeface="Ruluko"/>
              <a:ea typeface="Ruluko"/>
              <a:cs typeface="Ruluko"/>
              <a:sym typeface="Ruluko"/>
            </a:endParaRPr>
          </a:p>
          <a:p>
            <a:pPr indent="0" lvl="0" marL="0" marR="0" rtl="0" algn="l">
              <a:lnSpc>
                <a:spcPct val="100000"/>
              </a:lnSpc>
              <a:spcBef>
                <a:spcPts val="0"/>
              </a:spcBef>
              <a:spcAft>
                <a:spcPts val="0"/>
              </a:spcAft>
              <a:buClr>
                <a:srgbClr val="000000"/>
              </a:buClr>
              <a:buSzPts val="1800"/>
              <a:buFont typeface="Arial"/>
              <a:buNone/>
            </a:pPr>
            <a:r>
              <a:rPr b="0" i="0" lang="en-GB" sz="1650" u="none" cap="none" strike="noStrike">
                <a:solidFill>
                  <a:schemeClr val="dk1"/>
                </a:solidFill>
                <a:highlight>
                  <a:srgbClr val="FFFFFF"/>
                </a:highlight>
                <a:latin typeface="Ruluko"/>
                <a:ea typeface="Ruluko"/>
                <a:cs typeface="Ruluko"/>
                <a:sym typeface="Ruluko"/>
              </a:rPr>
              <a:t>Talk about the  history of the bookmark from Victorian times versus modern-day styles. </a:t>
            </a:r>
            <a:endParaRPr b="0" i="0" sz="1650" u="none" cap="none" strike="noStrike">
              <a:solidFill>
                <a:schemeClr val="dk1"/>
              </a:solidFill>
              <a:highlight>
                <a:srgbClr val="FFFFFF"/>
              </a:highlight>
              <a:latin typeface="Ruluko"/>
              <a:ea typeface="Ruluko"/>
              <a:cs typeface="Ruluko"/>
              <a:sym typeface="Ruluko"/>
            </a:endParaRPr>
          </a:p>
          <a:p>
            <a:pPr indent="0" lvl="0" marL="0" marR="0" rtl="0" algn="l">
              <a:lnSpc>
                <a:spcPct val="100000"/>
              </a:lnSpc>
              <a:spcBef>
                <a:spcPts val="0"/>
              </a:spcBef>
              <a:spcAft>
                <a:spcPts val="0"/>
              </a:spcAft>
              <a:buClr>
                <a:srgbClr val="000000"/>
              </a:buClr>
              <a:buSzPts val="1800"/>
              <a:buFont typeface="Arial"/>
              <a:buNone/>
            </a:pPr>
            <a:r>
              <a:t/>
            </a:r>
            <a:endParaRPr b="0" i="0" sz="1650" u="none" cap="none" strike="noStrike">
              <a:solidFill>
                <a:schemeClr val="dk1"/>
              </a:solidFill>
              <a:highlight>
                <a:srgbClr val="FFFFFF"/>
              </a:highlight>
              <a:latin typeface="Ruluko"/>
              <a:ea typeface="Ruluko"/>
              <a:cs typeface="Ruluko"/>
              <a:sym typeface="Ruluko"/>
            </a:endParaRPr>
          </a:p>
          <a:p>
            <a:pPr indent="0" lvl="0" marL="0" marR="0" rtl="0" algn="l">
              <a:lnSpc>
                <a:spcPct val="100000"/>
              </a:lnSpc>
              <a:spcBef>
                <a:spcPts val="0"/>
              </a:spcBef>
              <a:spcAft>
                <a:spcPts val="0"/>
              </a:spcAft>
              <a:buClr>
                <a:srgbClr val="000000"/>
              </a:buClr>
              <a:buSzPts val="1800"/>
              <a:buFont typeface="Arial"/>
              <a:buNone/>
            </a:pPr>
            <a:r>
              <a:rPr b="0" i="0" lang="en-GB" sz="1650" u="none" cap="none" strike="noStrike">
                <a:solidFill>
                  <a:schemeClr val="dk1"/>
                </a:solidFill>
                <a:highlight>
                  <a:srgbClr val="FFFFFF"/>
                </a:highlight>
                <a:latin typeface="Ruluko"/>
                <a:ea typeface="Ruluko"/>
                <a:cs typeface="Ruluko"/>
                <a:sym typeface="Ruluko"/>
              </a:rPr>
              <a:t>Apply their knowledge and skills to design and sew their own bookmarks.</a:t>
            </a:r>
            <a:endParaRPr b="1" i="0" sz="2100" u="sng" cap="none" strike="noStrike">
              <a:solidFill>
                <a:schemeClr val="dk1"/>
              </a:solidFill>
              <a:latin typeface="Ruluko"/>
              <a:ea typeface="Ruluko"/>
              <a:cs typeface="Ruluko"/>
              <a:sym typeface="Ruluko"/>
            </a:endParaRPr>
          </a:p>
          <a:p>
            <a:pPr indent="-228600" lvl="0" marL="457200" marR="0" rtl="0" algn="l">
              <a:lnSpc>
                <a:spcPct val="115000"/>
              </a:lnSpc>
              <a:spcBef>
                <a:spcPts val="0"/>
              </a:spcBef>
              <a:spcAft>
                <a:spcPts val="0"/>
              </a:spcAft>
              <a:buClr>
                <a:schemeClr val="dk1"/>
              </a:buClr>
              <a:buSzPts val="2050"/>
              <a:buFont typeface="Ruluko"/>
              <a:buNone/>
            </a:pPr>
            <a:r>
              <a:t/>
            </a:r>
            <a:endParaRPr b="0" i="0" sz="2050" u="none" cap="none" strike="noStrike">
              <a:solidFill>
                <a:schemeClr val="dk1"/>
              </a:solidFill>
              <a:highlight>
                <a:srgbClr val="FFFFFF"/>
              </a:highlight>
              <a:latin typeface="Ruluko"/>
              <a:ea typeface="Ruluko"/>
              <a:cs typeface="Ruluko"/>
              <a:sym typeface="Ruluko"/>
            </a:endParaRPr>
          </a:p>
          <a:p>
            <a:pPr indent="0" lvl="0" marL="457200" marR="0" rtl="0" algn="l">
              <a:lnSpc>
                <a:spcPct val="115000"/>
              </a:lnSpc>
              <a:spcBef>
                <a:spcPts val="0"/>
              </a:spcBef>
              <a:spcAft>
                <a:spcPts val="0"/>
              </a:spcAft>
              <a:buClr>
                <a:srgbClr val="000000"/>
              </a:buClr>
              <a:buSzPts val="1650"/>
              <a:buFont typeface="Arial"/>
              <a:buNone/>
            </a:pPr>
            <a:r>
              <a:t/>
            </a:r>
            <a:endParaRPr b="0" i="0" sz="1650" u="none" cap="none" strike="noStrike">
              <a:solidFill>
                <a:schemeClr val="dk1"/>
              </a:solidFill>
              <a:highlight>
                <a:srgbClr val="FFFFFF"/>
              </a:highlight>
              <a:latin typeface="Ruluko"/>
              <a:ea typeface="Ruluko"/>
              <a:cs typeface="Ruluko"/>
              <a:sym typeface="Ruluko"/>
            </a:endParaRPr>
          </a:p>
          <a:p>
            <a:pPr indent="0" lvl="0" marL="0" marR="0" rtl="0" algn="l">
              <a:lnSpc>
                <a:spcPct val="100000"/>
              </a:lnSpc>
              <a:spcBef>
                <a:spcPts val="0"/>
              </a:spcBef>
              <a:spcAft>
                <a:spcPts val="0"/>
              </a:spcAft>
              <a:buClr>
                <a:srgbClr val="000000"/>
              </a:buClr>
              <a:buSzPts val="1800"/>
              <a:buFont typeface="Arial"/>
              <a:buNone/>
            </a:pPr>
            <a:r>
              <a:t/>
            </a:r>
            <a:endParaRPr b="0" i="0" sz="1700" u="none" cap="none" strike="noStrike">
              <a:solidFill>
                <a:schemeClr val="dk1"/>
              </a:solidFill>
              <a:latin typeface="Ruluko"/>
              <a:ea typeface="Ruluko"/>
              <a:cs typeface="Ruluko"/>
              <a:sym typeface="Ruluko"/>
            </a:endParaRPr>
          </a:p>
        </p:txBody>
      </p:sp>
      <p:pic>
        <p:nvPicPr>
          <p:cNvPr id="787" name="Google Shape;787;g248d9d2fd69_0_120"/>
          <p:cNvPicPr preferRelativeResize="0"/>
          <p:nvPr/>
        </p:nvPicPr>
        <p:blipFill rotWithShape="1">
          <a:blip r:embed="rId3">
            <a:alphaModFix/>
          </a:blip>
          <a:srcRect b="0" l="0" r="0" t="0"/>
          <a:stretch/>
        </p:blipFill>
        <p:spPr>
          <a:xfrm>
            <a:off x="5456769" y="1347788"/>
            <a:ext cx="1893414" cy="5135562"/>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sp>
        <p:nvSpPr>
          <p:cNvPr id="792" name="Google Shape;792;g282080d9322_0_231"/>
          <p:cNvSpPr txBox="1"/>
          <p:nvPr/>
        </p:nvSpPr>
        <p:spPr>
          <a:xfrm>
            <a:off x="1655424" y="281675"/>
            <a:ext cx="4447500" cy="654600"/>
          </a:xfrm>
          <a:prstGeom prst="rect">
            <a:avLst/>
          </a:prstGeom>
          <a:noFill/>
          <a:ln>
            <a:noFill/>
          </a:ln>
        </p:spPr>
        <p:txBody>
          <a:bodyPr anchorCtr="0" anchor="ctr" bIns="80225" lIns="80225" spcFirstLastPara="1" rIns="80225" wrap="square" tIns="80225">
            <a:noAutofit/>
          </a:bodyPr>
          <a:lstStyle/>
          <a:p>
            <a:pPr indent="0" lvl="0" marL="0" marR="0" rtl="0" algn="ctr">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Year 1 ; Spring</a:t>
            </a:r>
            <a:endParaRPr b="1" i="0" sz="1900" u="none" cap="none" strike="noStrike">
              <a:solidFill>
                <a:srgbClr val="000000"/>
              </a:solidFill>
              <a:latin typeface="Ruluko"/>
              <a:ea typeface="Ruluko"/>
              <a:cs typeface="Ruluko"/>
              <a:sym typeface="Ruluko"/>
            </a:endParaRPr>
          </a:p>
          <a:p>
            <a:pPr indent="0" lvl="0" marL="0" marR="0" rtl="0" algn="ctr">
              <a:lnSpc>
                <a:spcPct val="100000"/>
              </a:lnSpc>
              <a:spcBef>
                <a:spcPts val="0"/>
              </a:spcBef>
              <a:spcAft>
                <a:spcPts val="0"/>
              </a:spcAft>
              <a:buClr>
                <a:srgbClr val="000000"/>
              </a:buClr>
              <a:buSzPts val="1900"/>
              <a:buFont typeface="Arial"/>
              <a:buNone/>
            </a:pPr>
            <a:r>
              <a:rPr b="1" i="0" lang="en-GB" sz="1300" u="none" cap="none" strike="noStrike">
                <a:solidFill>
                  <a:srgbClr val="000000"/>
                </a:solidFill>
                <a:latin typeface="Arial"/>
                <a:ea typeface="Arial"/>
                <a:cs typeface="Arial"/>
                <a:sym typeface="Arial"/>
              </a:rPr>
              <a:t>Puppets</a:t>
            </a:r>
            <a:endParaRPr b="1" i="0" sz="1200" u="none" cap="none" strike="noStrike">
              <a:solidFill>
                <a:srgbClr val="000000"/>
              </a:solidFill>
              <a:latin typeface="Ruluko"/>
              <a:ea typeface="Ruluko"/>
              <a:cs typeface="Ruluko"/>
              <a:sym typeface="Ruluko"/>
            </a:endParaRPr>
          </a:p>
        </p:txBody>
      </p:sp>
      <p:sp>
        <p:nvSpPr>
          <p:cNvPr id="793" name="Google Shape;793;g282080d9322_0_231"/>
          <p:cNvSpPr/>
          <p:nvPr/>
        </p:nvSpPr>
        <p:spPr>
          <a:xfrm>
            <a:off x="179512" y="1082568"/>
            <a:ext cx="3491700" cy="26265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Skills</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1" i="0" lang="en-GB" sz="1300" u="none" cap="none" strike="noStrike">
                <a:solidFill>
                  <a:srgbClr val="000000"/>
                </a:solidFill>
                <a:latin typeface="Ruluko"/>
                <a:ea typeface="Ruluko"/>
                <a:cs typeface="Ruluko"/>
                <a:sym typeface="Ruluko"/>
              </a:rPr>
              <a:t>Pu</a:t>
            </a:r>
            <a:r>
              <a:rPr b="1" i="0" lang="en-GB" sz="1400" u="none" cap="none" strike="noStrike">
                <a:solidFill>
                  <a:srgbClr val="000000"/>
                </a:solidFill>
                <a:latin typeface="Ruluko"/>
                <a:ea typeface="Ruluko"/>
                <a:cs typeface="Ruluko"/>
                <a:sym typeface="Ruluko"/>
              </a:rPr>
              <a:t>pils can / will:</a:t>
            </a:r>
            <a:endParaRPr b="1" i="0" sz="14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Use a template to create a design for a puppet.</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Cut fabric neatly with scissors.</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Use joining methods to decorate a puppet.</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Sequence steps for construction.</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Reflect on a finished product, explaining likes and dislikes.</a:t>
            </a:r>
            <a:endParaRPr b="0" i="0" sz="1300" u="none" cap="none" strike="noStrike">
              <a:solidFill>
                <a:srgbClr val="222222"/>
              </a:solidFill>
              <a:highlight>
                <a:srgbClr val="F0F6FA"/>
              </a:highlight>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538CD5"/>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538CD5"/>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97480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974806"/>
                </a:solidFill>
                <a:latin typeface="Calibri"/>
                <a:ea typeface="Calibri"/>
                <a:cs typeface="Calibri"/>
                <a:sym typeface="Calibri"/>
              </a:rPr>
              <a:t>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794" name="Google Shape;794;g282080d9322_0_231"/>
          <p:cNvSpPr/>
          <p:nvPr/>
        </p:nvSpPr>
        <p:spPr>
          <a:xfrm>
            <a:off x="3803300" y="1063652"/>
            <a:ext cx="5046900" cy="2626500"/>
          </a:xfrm>
          <a:prstGeom prst="rect">
            <a:avLst/>
          </a:prstGeom>
          <a:no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Vocabulary</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795" name="Google Shape;795;g282080d9322_0_231"/>
          <p:cNvSpPr/>
          <p:nvPr/>
        </p:nvSpPr>
        <p:spPr>
          <a:xfrm>
            <a:off x="3803300" y="3789125"/>
            <a:ext cx="1350900" cy="28803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Ruluko"/>
                <a:ea typeface="Ruluko"/>
                <a:cs typeface="Ruluko"/>
                <a:sym typeface="Ruluko"/>
              </a:rPr>
              <a:t>Designers</a:t>
            </a:r>
            <a:endParaRPr b="1" i="0" sz="12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Ruluko"/>
                <a:ea typeface="Ruluko"/>
                <a:cs typeface="Ruluko"/>
                <a:sym typeface="Ruluko"/>
              </a:rPr>
              <a:t>Giuseppe Fiando</a:t>
            </a:r>
            <a:endParaRPr b="1" i="0" sz="12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Ruluko"/>
                <a:ea typeface="Ruluko"/>
                <a:cs typeface="Ruluko"/>
                <a:sym typeface="Ruluko"/>
              </a:rPr>
              <a:t>Bill Baird</a:t>
            </a:r>
            <a:endParaRPr b="1" i="0" sz="12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Ruluko"/>
                <a:ea typeface="Ruluko"/>
                <a:cs typeface="Ruluko"/>
                <a:sym typeface="Ruluko"/>
              </a:rPr>
              <a:t>Jim Henson </a:t>
            </a:r>
            <a:r>
              <a:rPr b="1" i="0" lang="en-GB" sz="1200" u="none" cap="none" strike="noStrike">
                <a:solidFill>
                  <a:srgbClr val="000000"/>
                </a:solidFill>
                <a:latin typeface="Calibri"/>
                <a:ea typeface="Calibri"/>
                <a:cs typeface="Calibri"/>
                <a:sym typeface="Calibri"/>
              </a:rPr>
              <a:t> </a:t>
            </a:r>
            <a:endParaRPr b="1"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796" name="Google Shape;796;g282080d9322_0_231"/>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797" name="Google Shape;797;g282080d9322_0_231"/>
          <p:cNvSpPr/>
          <p:nvPr/>
        </p:nvSpPr>
        <p:spPr>
          <a:xfrm>
            <a:off x="179512" y="3789041"/>
            <a:ext cx="3491700" cy="28803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Knowledge</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1" i="0" lang="en-GB" sz="1100" u="none" cap="none" strike="noStrike">
                <a:solidFill>
                  <a:srgbClr val="000000"/>
                </a:solidFill>
                <a:latin typeface="Ruluko"/>
                <a:ea typeface="Ruluko"/>
                <a:cs typeface="Ruluko"/>
                <a:sym typeface="Ruluko"/>
              </a:rPr>
              <a:t>Pupils will know/ can explain:</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That ‘joining technique’ means connecting two pieces of material together.</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That there are various temporary methods of joining fabric by using staples, glue or pins.</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That different techniques for joining materials can be used for different purposes.</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That a template (or fabric pattern) is used to cut out the same shape multiple times.</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That drawing a design idea is useful to see how an idea will look.</a:t>
            </a:r>
            <a:endParaRPr b="0" i="0" sz="1250" u="none" cap="none" strike="noStrike">
              <a:solidFill>
                <a:srgbClr val="222222"/>
              </a:solidFill>
              <a:highlight>
                <a:srgbClr val="F0F6FA"/>
              </a:highlight>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br>
              <a:rPr b="0" i="0" lang="en-GB" sz="1200" u="none" cap="none" strike="noStrike">
                <a:solidFill>
                  <a:schemeClr val="dk1"/>
                </a:solidFill>
                <a:latin typeface="Calibri"/>
                <a:ea typeface="Calibri"/>
                <a:cs typeface="Calibri"/>
                <a:sym typeface="Calibri"/>
              </a:rPr>
            </a:b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highlight>
                <a:srgbClr val="B7B7B7"/>
              </a:highlight>
              <a:latin typeface="Ruluko"/>
              <a:ea typeface="Ruluko"/>
              <a:cs typeface="Ruluko"/>
              <a:sym typeface="Ruluko"/>
            </a:endParaRPr>
          </a:p>
        </p:txBody>
      </p:sp>
      <p:pic>
        <p:nvPicPr>
          <p:cNvPr id="798" name="Google Shape;798;g282080d9322_0_231"/>
          <p:cNvPicPr preferRelativeResize="0"/>
          <p:nvPr/>
        </p:nvPicPr>
        <p:blipFill rotWithShape="1">
          <a:blip r:embed="rId4">
            <a:alphaModFix/>
          </a:blip>
          <a:srcRect b="0" l="0" r="0" t="0"/>
          <a:stretch/>
        </p:blipFill>
        <p:spPr>
          <a:xfrm>
            <a:off x="6516216" y="188640"/>
            <a:ext cx="1296144" cy="840663"/>
          </a:xfrm>
          <a:prstGeom prst="rect">
            <a:avLst/>
          </a:prstGeom>
          <a:noFill/>
          <a:ln>
            <a:noFill/>
          </a:ln>
        </p:spPr>
      </p:pic>
      <p:sp>
        <p:nvSpPr>
          <p:cNvPr id="799" name="Google Shape;799;g282080d9322_0_231"/>
          <p:cNvSpPr/>
          <p:nvPr/>
        </p:nvSpPr>
        <p:spPr>
          <a:xfrm>
            <a:off x="5228175" y="3789125"/>
            <a:ext cx="3621900" cy="28803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Questions</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Tell me three different ways to join fabrics. Pinning.Stapling.Glueing.</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What do we need to think about when using safety pins / stapler / glue spreaders?</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When is it best to use pins/staples / glue to join fabrics? Which joining technique do you like best, and why?What is a template?How did you keep you template still on the fabric?</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How did you join yout two puppet parts? Why did you use this method?What did you need to decorate your puppet to make it look like your character?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How did you attach your decorations to your puppet? Did you need to make any changes to your design?</a:t>
            </a:r>
            <a:endParaRPr b="0" i="0" sz="1150" u="none" cap="none" strike="noStrike">
              <a:solidFill>
                <a:srgbClr val="222222"/>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22222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15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240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br>
              <a:rPr b="0" i="0" lang="en-GB" sz="1200" u="none" cap="none" strike="noStrike">
                <a:solidFill>
                  <a:schemeClr val="dk1"/>
                </a:solidFill>
                <a:latin typeface="Calibri"/>
                <a:ea typeface="Calibri"/>
                <a:cs typeface="Calibri"/>
                <a:sym typeface="Calibri"/>
              </a:rPr>
            </a:br>
            <a:endParaRPr b="1" i="0" sz="1200" u="none" cap="none" strike="noStrike">
              <a:solidFill>
                <a:srgbClr val="000000"/>
              </a:solidFill>
              <a:latin typeface="Ruluko"/>
              <a:ea typeface="Ruluko"/>
              <a:cs typeface="Ruluko"/>
              <a:sym typeface="Ruluko"/>
            </a:endParaRPr>
          </a:p>
        </p:txBody>
      </p:sp>
      <p:pic>
        <p:nvPicPr>
          <p:cNvPr id="800" name="Google Shape;800;g282080d9322_0_231"/>
          <p:cNvPicPr preferRelativeResize="0"/>
          <p:nvPr/>
        </p:nvPicPr>
        <p:blipFill rotWithShape="1">
          <a:blip r:embed="rId5">
            <a:alphaModFix/>
          </a:blip>
          <a:srcRect b="0" l="0" r="0" t="0"/>
          <a:stretch/>
        </p:blipFill>
        <p:spPr>
          <a:xfrm>
            <a:off x="6047351" y="257873"/>
            <a:ext cx="1734349" cy="722025"/>
          </a:xfrm>
          <a:prstGeom prst="rect">
            <a:avLst/>
          </a:prstGeom>
          <a:noFill/>
          <a:ln>
            <a:noFill/>
          </a:ln>
        </p:spPr>
      </p:pic>
      <p:pic>
        <p:nvPicPr>
          <p:cNvPr id="801" name="Google Shape;801;g282080d9322_0_231"/>
          <p:cNvPicPr preferRelativeResize="0"/>
          <p:nvPr/>
        </p:nvPicPr>
        <p:blipFill rotWithShape="1">
          <a:blip r:embed="rId6">
            <a:alphaModFix/>
          </a:blip>
          <a:srcRect b="0" l="0" r="0" t="0"/>
          <a:stretch/>
        </p:blipFill>
        <p:spPr>
          <a:xfrm>
            <a:off x="179502" y="128676"/>
            <a:ext cx="609206" cy="722025"/>
          </a:xfrm>
          <a:prstGeom prst="rect">
            <a:avLst/>
          </a:prstGeom>
          <a:noFill/>
          <a:ln>
            <a:noFill/>
          </a:ln>
        </p:spPr>
      </p:pic>
      <p:pic>
        <p:nvPicPr>
          <p:cNvPr id="802" name="Google Shape;802;g282080d9322_0_231"/>
          <p:cNvPicPr preferRelativeResize="0"/>
          <p:nvPr/>
        </p:nvPicPr>
        <p:blipFill rotWithShape="1">
          <a:blip r:embed="rId7">
            <a:alphaModFix/>
          </a:blip>
          <a:srcRect b="0" l="0" r="0" t="0"/>
          <a:stretch/>
        </p:blipFill>
        <p:spPr>
          <a:xfrm>
            <a:off x="4413178" y="1394578"/>
            <a:ext cx="3182950" cy="967700"/>
          </a:xfrm>
          <a:prstGeom prst="rect">
            <a:avLst/>
          </a:prstGeom>
          <a:noFill/>
          <a:ln>
            <a:noFill/>
          </a:ln>
        </p:spPr>
      </p:pic>
      <p:pic>
        <p:nvPicPr>
          <p:cNvPr id="803" name="Google Shape;803;g282080d9322_0_231"/>
          <p:cNvPicPr preferRelativeResize="0"/>
          <p:nvPr/>
        </p:nvPicPr>
        <p:blipFill rotWithShape="1">
          <a:blip r:embed="rId8">
            <a:alphaModFix/>
          </a:blip>
          <a:srcRect b="0" l="0" r="0" t="0"/>
          <a:stretch/>
        </p:blipFill>
        <p:spPr>
          <a:xfrm>
            <a:off x="4065453" y="2450403"/>
            <a:ext cx="4504200" cy="92485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sp>
        <p:nvSpPr>
          <p:cNvPr id="809" name="Google Shape;809;g248d9d2fd69_0_490"/>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t/>
            </a:r>
            <a:endParaRPr/>
          </a:p>
        </p:txBody>
      </p:sp>
      <p:sp>
        <p:nvSpPr>
          <p:cNvPr id="810" name="Google Shape;810;g248d9d2fd69_0_490"/>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640"/>
              </a:spcBef>
              <a:spcAft>
                <a:spcPts val="0"/>
              </a:spcAft>
              <a:buSzPts val="3200"/>
              <a:buNone/>
            </a:pPr>
            <a:r>
              <a:t/>
            </a:r>
            <a:endParaRPr/>
          </a:p>
        </p:txBody>
      </p:sp>
      <p:pic>
        <p:nvPicPr>
          <p:cNvPr id="811" name="Google Shape;811;g248d9d2fd69_0_490"/>
          <p:cNvPicPr preferRelativeResize="0"/>
          <p:nvPr/>
        </p:nvPicPr>
        <p:blipFill rotWithShape="1">
          <a:blip r:embed="rId3">
            <a:alphaModFix/>
          </a:blip>
          <a:srcRect b="0" l="0" r="0" t="0"/>
          <a:stretch/>
        </p:blipFill>
        <p:spPr>
          <a:xfrm>
            <a:off x="152400" y="152400"/>
            <a:ext cx="8769949" cy="6210301"/>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sp>
        <p:nvSpPr>
          <p:cNvPr id="816" name="Google Shape;816;g248d9d2fd69_0_19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900"/>
              <a:buFont typeface="Arial"/>
              <a:buNone/>
            </a:pPr>
            <a:r>
              <a:rPr b="1" lang="en-GB" sz="3200">
                <a:latin typeface="Ruluko"/>
                <a:ea typeface="Ruluko"/>
                <a:cs typeface="Ruluko"/>
                <a:sym typeface="Ruluko"/>
              </a:rPr>
              <a:t>Year 1 ; Spring</a:t>
            </a:r>
            <a:endParaRPr b="1" sz="3200">
              <a:latin typeface="Ruluko"/>
              <a:ea typeface="Ruluko"/>
              <a:cs typeface="Ruluko"/>
              <a:sym typeface="Ruluko"/>
            </a:endParaRPr>
          </a:p>
          <a:p>
            <a:pPr indent="0" lvl="0" marL="0" rtl="0" algn="ctr">
              <a:lnSpc>
                <a:spcPct val="100000"/>
              </a:lnSpc>
              <a:spcBef>
                <a:spcPts val="0"/>
              </a:spcBef>
              <a:spcAft>
                <a:spcPts val="0"/>
              </a:spcAft>
              <a:buClr>
                <a:schemeClr val="dk1"/>
              </a:buClr>
              <a:buSzPts val="1900"/>
              <a:buFont typeface="Arial"/>
              <a:buNone/>
            </a:pPr>
            <a:r>
              <a:rPr b="1" lang="en-GB" sz="3200">
                <a:latin typeface="Arial"/>
                <a:ea typeface="Arial"/>
                <a:cs typeface="Arial"/>
                <a:sym typeface="Arial"/>
              </a:rPr>
              <a:t>Puppets</a:t>
            </a:r>
            <a:endParaRPr b="1" sz="3200">
              <a:latin typeface="Ruluko"/>
              <a:ea typeface="Ruluko"/>
              <a:cs typeface="Ruluko"/>
              <a:sym typeface="Ruluko"/>
            </a:endParaRPr>
          </a:p>
        </p:txBody>
      </p:sp>
      <p:sp>
        <p:nvSpPr>
          <p:cNvPr id="817" name="Google Shape;817;g248d9d2fd69_0_199"/>
          <p:cNvSpPr/>
          <p:nvPr/>
        </p:nvSpPr>
        <p:spPr>
          <a:xfrm>
            <a:off x="457194" y="1199034"/>
            <a:ext cx="4572000" cy="4247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Unit 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Pupils who are secure will be able to:</a:t>
            </a:r>
            <a:endParaRPr b="1" i="0" sz="1800" u="sng" cap="none" strike="noStrike">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Join fabrics together using pins, staples or glue.</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Design a puppet and use a template.</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Join their two puppets’ faces together as one.</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Decorate a puppet to match their design.</a:t>
            </a:r>
            <a:endParaRPr b="0" i="0" sz="1800" u="none" cap="none" strike="noStrike">
              <a:solidFill>
                <a:srgbClr val="222222"/>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1" i="0" sz="1800" u="sng" cap="none" strike="noStrike">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750"/>
              <a:buFont typeface="Calibri"/>
              <a:buNone/>
            </a:pPr>
            <a:r>
              <a:t/>
            </a:r>
            <a:endParaRPr b="0" i="0" sz="1750" u="none" cap="none" strike="noStrike">
              <a:solidFill>
                <a:srgbClr val="222222"/>
              </a:solidFill>
              <a:highlight>
                <a:srgbClr val="FFFFFF"/>
              </a:highlight>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1350"/>
              <a:buFont typeface="Arial"/>
              <a:buNone/>
            </a:pPr>
            <a:r>
              <a:t/>
            </a:r>
            <a:endParaRPr b="0" i="0" sz="1350" u="none" cap="none" strike="noStrike">
              <a:solidFill>
                <a:srgbClr val="222222"/>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p:txBody>
      </p:sp>
      <p:pic>
        <p:nvPicPr>
          <p:cNvPr id="818" name="Google Shape;818;g248d9d2fd69_0_199"/>
          <p:cNvPicPr preferRelativeResize="0"/>
          <p:nvPr/>
        </p:nvPicPr>
        <p:blipFill rotWithShape="1">
          <a:blip r:embed="rId3">
            <a:alphaModFix/>
          </a:blip>
          <a:srcRect b="0" l="0" r="0" t="0"/>
          <a:stretch/>
        </p:blipFill>
        <p:spPr>
          <a:xfrm>
            <a:off x="6138863" y="933450"/>
            <a:ext cx="1933575" cy="56388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2" name="Shape 822"/>
        <p:cNvGrpSpPr/>
        <p:nvPr/>
      </p:nvGrpSpPr>
      <p:grpSpPr>
        <a:xfrm>
          <a:off x="0" y="0"/>
          <a:ext cx="0" cy="0"/>
          <a:chOff x="0" y="0"/>
          <a:chExt cx="0" cy="0"/>
        </a:xfrm>
      </p:grpSpPr>
      <p:sp>
        <p:nvSpPr>
          <p:cNvPr id="823" name="Google Shape;823;g3b8fb320046_0_13"/>
          <p:cNvSpPr txBox="1"/>
          <p:nvPr/>
        </p:nvSpPr>
        <p:spPr>
          <a:xfrm>
            <a:off x="1655424" y="281675"/>
            <a:ext cx="4447500" cy="654600"/>
          </a:xfrm>
          <a:prstGeom prst="rect">
            <a:avLst/>
          </a:prstGeom>
          <a:noFill/>
          <a:ln>
            <a:noFill/>
          </a:ln>
        </p:spPr>
        <p:txBody>
          <a:bodyPr anchorCtr="0" anchor="ctr" bIns="80225" lIns="80225" spcFirstLastPara="1" rIns="80225" wrap="square" tIns="80225">
            <a:noAutofit/>
          </a:bodyPr>
          <a:lstStyle/>
          <a:p>
            <a:pPr indent="0" lvl="0" marL="0" marR="0" rtl="0" algn="ctr">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Year 1 ; Spring</a:t>
            </a:r>
            <a:endParaRPr b="1" i="0" sz="1900" u="none" cap="none" strike="noStrike">
              <a:solidFill>
                <a:srgbClr val="000000"/>
              </a:solidFill>
              <a:latin typeface="Ruluko"/>
              <a:ea typeface="Ruluko"/>
              <a:cs typeface="Ruluko"/>
              <a:sym typeface="Ruluko"/>
            </a:endParaRPr>
          </a:p>
          <a:p>
            <a:pPr indent="0" lvl="0" marL="0" marR="0" rtl="0" algn="ctr">
              <a:lnSpc>
                <a:spcPct val="100000"/>
              </a:lnSpc>
              <a:spcBef>
                <a:spcPts val="0"/>
              </a:spcBef>
              <a:spcAft>
                <a:spcPts val="0"/>
              </a:spcAft>
              <a:buClr>
                <a:srgbClr val="000000"/>
              </a:buClr>
              <a:buSzPts val="1900"/>
              <a:buFont typeface="Arial"/>
              <a:buNone/>
            </a:pPr>
            <a:r>
              <a:rPr b="1" lang="en-GB" sz="1300"/>
              <a:t>Simple Stitches</a:t>
            </a:r>
            <a:endParaRPr b="1" i="0" sz="1200" u="none" cap="none" strike="noStrike">
              <a:solidFill>
                <a:srgbClr val="000000"/>
              </a:solidFill>
              <a:latin typeface="Ruluko"/>
              <a:ea typeface="Ruluko"/>
              <a:cs typeface="Ruluko"/>
              <a:sym typeface="Ruluko"/>
            </a:endParaRPr>
          </a:p>
        </p:txBody>
      </p:sp>
      <p:sp>
        <p:nvSpPr>
          <p:cNvPr id="824" name="Google Shape;824;g3b8fb320046_0_13"/>
          <p:cNvSpPr/>
          <p:nvPr/>
        </p:nvSpPr>
        <p:spPr>
          <a:xfrm>
            <a:off x="179500" y="1082575"/>
            <a:ext cx="4773600" cy="31695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900" u="none" cap="none" strike="noStrike">
                <a:solidFill>
                  <a:srgbClr val="000000"/>
                </a:solidFill>
                <a:latin typeface="Ruluko"/>
                <a:ea typeface="Ruluko"/>
                <a:cs typeface="Ruluko"/>
                <a:sym typeface="Ruluko"/>
              </a:rPr>
              <a:t>Key Learning: Skills</a:t>
            </a:r>
            <a:endParaRPr b="1" i="0" sz="9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1" i="0" lang="en-GB" sz="900" u="none" cap="none" strike="noStrike">
                <a:solidFill>
                  <a:srgbClr val="000000"/>
                </a:solidFill>
                <a:latin typeface="Ruluko"/>
                <a:ea typeface="Ruluko"/>
                <a:cs typeface="Ruluko"/>
                <a:sym typeface="Ruluko"/>
              </a:rPr>
              <a:t>Pupils can / will:</a:t>
            </a:r>
            <a:endParaRPr b="1" i="0" sz="900" u="none" cap="none" strike="noStrike">
              <a:solidFill>
                <a:srgbClr val="000000"/>
              </a:solidFill>
              <a:latin typeface="Ruluko"/>
              <a:ea typeface="Ruluko"/>
              <a:cs typeface="Ruluko"/>
              <a:sym typeface="Ruluko"/>
            </a:endParaRPr>
          </a:p>
          <a:p>
            <a:pPr indent="0" lvl="0" marL="0" rtl="0" algn="l">
              <a:spcBef>
                <a:spcPts val="0"/>
              </a:spcBef>
              <a:spcAft>
                <a:spcPts val="0"/>
              </a:spcAft>
              <a:buClr>
                <a:schemeClr val="dk1"/>
              </a:buClr>
              <a:buSzPts val="1100"/>
              <a:buFont typeface="Arial"/>
              <a:buNone/>
            </a:pPr>
            <a:r>
              <a:rPr lang="en-GB" sz="900">
                <a:latin typeface="Ruluko"/>
                <a:ea typeface="Ruluko"/>
                <a:cs typeface="Ruluko"/>
                <a:sym typeface="Ruluko"/>
              </a:rPr>
              <a:t>Design Stating what they intend to make and why – identifying the purpose.</a:t>
            </a:r>
            <a:endParaRPr sz="900">
              <a:latin typeface="Ruluko"/>
              <a:ea typeface="Ruluko"/>
              <a:cs typeface="Ruluko"/>
              <a:sym typeface="Ruluko"/>
            </a:endParaRPr>
          </a:p>
          <a:p>
            <a:pPr indent="-228600" lvl="0" marL="457200" rtl="0" algn="l">
              <a:spcBef>
                <a:spcPts val="0"/>
              </a:spcBef>
              <a:spcAft>
                <a:spcPts val="0"/>
              </a:spcAft>
              <a:buSzPts val="900"/>
              <a:buFont typeface="Ruluko"/>
              <a:buNone/>
            </a:pPr>
            <a:r>
              <a:rPr lang="en-GB" sz="900">
                <a:latin typeface="Ruluko"/>
                <a:ea typeface="Ruluko"/>
                <a:cs typeface="Ruluko"/>
                <a:sym typeface="Ruluko"/>
              </a:rPr>
              <a:t> Talking about ideas, with purpose and user in mind.</a:t>
            </a:r>
            <a:endParaRPr sz="900">
              <a:latin typeface="Ruluko"/>
              <a:ea typeface="Ruluko"/>
              <a:cs typeface="Ruluko"/>
              <a:sym typeface="Ruluko"/>
            </a:endParaRPr>
          </a:p>
          <a:p>
            <a:pPr indent="-228600" lvl="0" marL="457200" rtl="0" algn="l">
              <a:spcBef>
                <a:spcPts val="0"/>
              </a:spcBef>
              <a:spcAft>
                <a:spcPts val="0"/>
              </a:spcAft>
              <a:buSzPts val="900"/>
              <a:buFont typeface="Ruluko"/>
              <a:buNone/>
            </a:pPr>
            <a:r>
              <a:rPr lang="en-GB" sz="900">
                <a:latin typeface="Ruluko"/>
                <a:ea typeface="Ruluko"/>
                <a:cs typeface="Ruluko"/>
                <a:sym typeface="Ruluko"/>
              </a:rPr>
              <a:t> Using basic drawing skills to communicate ideas.</a:t>
            </a:r>
            <a:endParaRPr sz="900">
              <a:latin typeface="Ruluko"/>
              <a:ea typeface="Ruluko"/>
              <a:cs typeface="Ruluko"/>
              <a:sym typeface="Ruluko"/>
            </a:endParaRPr>
          </a:p>
          <a:p>
            <a:pPr indent="0" lvl="0" marL="0" rtl="0" algn="l">
              <a:spcBef>
                <a:spcPts val="0"/>
              </a:spcBef>
              <a:spcAft>
                <a:spcPts val="0"/>
              </a:spcAft>
              <a:buClr>
                <a:schemeClr val="dk1"/>
              </a:buClr>
              <a:buSzPts val="1100"/>
              <a:buFont typeface="Arial"/>
              <a:buNone/>
            </a:pPr>
            <a:r>
              <a:rPr lang="en-GB" sz="900">
                <a:latin typeface="Ruluko"/>
                <a:ea typeface="Ruluko"/>
                <a:cs typeface="Ruluko"/>
                <a:sym typeface="Ruluko"/>
              </a:rPr>
              <a:t>Make  Choosing between a small number of materials, ingredients or components.</a:t>
            </a:r>
            <a:endParaRPr sz="900">
              <a:latin typeface="Ruluko"/>
              <a:ea typeface="Ruluko"/>
              <a:cs typeface="Ruluko"/>
              <a:sym typeface="Ruluko"/>
            </a:endParaRPr>
          </a:p>
          <a:p>
            <a:pPr indent="-228600" lvl="0" marL="457200" rtl="0" algn="l">
              <a:spcBef>
                <a:spcPts val="0"/>
              </a:spcBef>
              <a:spcAft>
                <a:spcPts val="0"/>
              </a:spcAft>
              <a:buSzPts val="900"/>
              <a:buFont typeface="Ruluko"/>
              <a:buNone/>
            </a:pPr>
            <a:r>
              <a:rPr lang="en-GB" sz="900">
                <a:latin typeface="Ruluko"/>
                <a:ea typeface="Ruluko"/>
                <a:cs typeface="Ruluko"/>
                <a:sym typeface="Ruluko"/>
              </a:rPr>
              <a:t> Explaining their choices based on personal experiences.</a:t>
            </a:r>
            <a:endParaRPr sz="900">
              <a:latin typeface="Ruluko"/>
              <a:ea typeface="Ruluko"/>
              <a:cs typeface="Ruluko"/>
              <a:sym typeface="Ruluko"/>
            </a:endParaRPr>
          </a:p>
          <a:p>
            <a:pPr indent="-228600" lvl="0" marL="457200" rtl="0" algn="l">
              <a:spcBef>
                <a:spcPts val="0"/>
              </a:spcBef>
              <a:spcAft>
                <a:spcPts val="0"/>
              </a:spcAft>
              <a:buSzPts val="900"/>
              <a:buFont typeface="Ruluko"/>
              <a:buNone/>
            </a:pPr>
            <a:r>
              <a:rPr lang="en-GB" sz="900">
                <a:latin typeface="Ruluko"/>
                <a:ea typeface="Ruluko"/>
                <a:cs typeface="Ruluko"/>
                <a:sym typeface="Ruluko"/>
              </a:rPr>
              <a:t> Explaining in simple terms why certain tools must be handled carefully.</a:t>
            </a:r>
            <a:endParaRPr sz="900">
              <a:latin typeface="Ruluko"/>
              <a:ea typeface="Ruluko"/>
              <a:cs typeface="Ruluko"/>
              <a:sym typeface="Ruluko"/>
            </a:endParaRPr>
          </a:p>
          <a:p>
            <a:pPr indent="-228600" lvl="0" marL="457200" rtl="0" algn="l">
              <a:spcBef>
                <a:spcPts val="0"/>
              </a:spcBef>
              <a:spcAft>
                <a:spcPts val="0"/>
              </a:spcAft>
              <a:buSzPts val="900"/>
              <a:buFont typeface="Ruluko"/>
              <a:buNone/>
            </a:pPr>
            <a:r>
              <a:rPr lang="en-GB" sz="900">
                <a:latin typeface="Ruluko"/>
                <a:ea typeface="Ruluko"/>
                <a:cs typeface="Ruluko"/>
                <a:sym typeface="Ruluko"/>
              </a:rPr>
              <a:t> Following and recalling simple safety instructions.</a:t>
            </a:r>
            <a:endParaRPr sz="900">
              <a:latin typeface="Ruluko"/>
              <a:ea typeface="Ruluko"/>
              <a:cs typeface="Ruluko"/>
              <a:sym typeface="Ruluko"/>
            </a:endParaRPr>
          </a:p>
          <a:p>
            <a:pPr indent="-228600" lvl="0" marL="457200" rtl="0" algn="l">
              <a:spcBef>
                <a:spcPts val="0"/>
              </a:spcBef>
              <a:spcAft>
                <a:spcPts val="0"/>
              </a:spcAft>
              <a:buSzPts val="900"/>
              <a:buFont typeface="Ruluko"/>
              <a:buNone/>
            </a:pPr>
            <a:r>
              <a:rPr lang="en-GB" sz="900">
                <a:latin typeface="Ruluko"/>
                <a:ea typeface="Ruluko"/>
                <a:cs typeface="Ruluko"/>
                <a:sym typeface="Ruluko"/>
              </a:rPr>
              <a:t> Using a straightedge to draw a straight line.</a:t>
            </a:r>
            <a:endParaRPr sz="900">
              <a:latin typeface="Ruluko"/>
              <a:ea typeface="Ruluko"/>
              <a:cs typeface="Ruluko"/>
              <a:sym typeface="Ruluko"/>
            </a:endParaRPr>
          </a:p>
          <a:p>
            <a:pPr indent="-228600" lvl="0" marL="457200" rtl="0" algn="l">
              <a:spcBef>
                <a:spcPts val="0"/>
              </a:spcBef>
              <a:spcAft>
                <a:spcPts val="0"/>
              </a:spcAft>
              <a:buSzPts val="900"/>
              <a:buFont typeface="Ruluko"/>
              <a:buNone/>
            </a:pPr>
            <a:r>
              <a:rPr lang="en-GB" sz="900">
                <a:latin typeface="Ruluko"/>
                <a:ea typeface="Ruluko"/>
                <a:cs typeface="Ruluko"/>
                <a:sym typeface="Ruluko"/>
              </a:rPr>
              <a:t> Beginning to use objects with a fixed width or length to create even spacing of markings or cuts. (e.g. a lolly stick).</a:t>
            </a:r>
            <a:endParaRPr sz="900">
              <a:latin typeface="Ruluko"/>
              <a:ea typeface="Ruluko"/>
              <a:cs typeface="Ruluko"/>
              <a:sym typeface="Ruluko"/>
            </a:endParaRPr>
          </a:p>
          <a:p>
            <a:pPr indent="-228600" lvl="0" marL="457200" rtl="0" algn="l">
              <a:spcBef>
                <a:spcPts val="0"/>
              </a:spcBef>
              <a:spcAft>
                <a:spcPts val="0"/>
              </a:spcAft>
              <a:buSzPts val="900"/>
              <a:buFont typeface="Ruluko"/>
              <a:buNone/>
            </a:pPr>
            <a:r>
              <a:rPr lang="en-GB" sz="900">
                <a:latin typeface="Ruluko"/>
                <a:ea typeface="Ruluko"/>
                <a:cs typeface="Ruluko"/>
                <a:sym typeface="Ruluko"/>
              </a:rPr>
              <a:t> Using a large plastic needle and large-weave embroidery fabric to begin to create a running stitch.</a:t>
            </a:r>
            <a:endParaRPr sz="900">
              <a:latin typeface="Ruluko"/>
              <a:ea typeface="Ruluko"/>
              <a:cs typeface="Ruluko"/>
              <a:sym typeface="Ruluko"/>
            </a:endParaRPr>
          </a:p>
          <a:p>
            <a:pPr indent="-228600" lvl="0" marL="457200" rtl="0" algn="l">
              <a:spcBef>
                <a:spcPts val="0"/>
              </a:spcBef>
              <a:spcAft>
                <a:spcPts val="0"/>
              </a:spcAft>
              <a:buSzPts val="900"/>
              <a:buFont typeface="Ruluko"/>
              <a:buNone/>
            </a:pPr>
            <a:r>
              <a:rPr lang="en-GB" sz="900">
                <a:latin typeface="Ruluko"/>
                <a:ea typeface="Ruluko"/>
                <a:cs typeface="Ruluko"/>
                <a:sym typeface="Ruluko"/>
              </a:rPr>
              <a:t> Applying masking tape to fix something in place or join to edges.</a:t>
            </a:r>
            <a:endParaRPr sz="900">
              <a:latin typeface="Ruluko"/>
              <a:ea typeface="Ruluko"/>
              <a:cs typeface="Ruluko"/>
              <a:sym typeface="Ruluko"/>
            </a:endParaRPr>
          </a:p>
          <a:p>
            <a:pPr indent="-228600" lvl="0" marL="457200" rtl="0" algn="l">
              <a:spcBef>
                <a:spcPts val="0"/>
              </a:spcBef>
              <a:spcAft>
                <a:spcPts val="0"/>
              </a:spcAft>
              <a:buSzPts val="900"/>
              <a:buFont typeface="Ruluko"/>
              <a:buNone/>
            </a:pPr>
            <a:r>
              <a:rPr lang="en-GB" sz="900">
                <a:latin typeface="Ruluko"/>
                <a:ea typeface="Ruluko"/>
                <a:cs typeface="Ruluko"/>
                <a:sym typeface="Ruluko"/>
              </a:rPr>
              <a:t> Adding texture to create visual interest.</a:t>
            </a:r>
            <a:endParaRPr sz="900">
              <a:latin typeface="Ruluko"/>
              <a:ea typeface="Ruluko"/>
              <a:cs typeface="Ruluko"/>
              <a:sym typeface="Ruluko"/>
            </a:endParaRPr>
          </a:p>
          <a:p>
            <a:pPr indent="0" lvl="0" marL="0" rtl="0" algn="l">
              <a:spcBef>
                <a:spcPts val="0"/>
              </a:spcBef>
              <a:spcAft>
                <a:spcPts val="0"/>
              </a:spcAft>
              <a:buClr>
                <a:schemeClr val="dk1"/>
              </a:buClr>
              <a:buSzPts val="1100"/>
              <a:buFont typeface="Arial"/>
              <a:buNone/>
            </a:pPr>
            <a:r>
              <a:rPr lang="en-GB" sz="900">
                <a:latin typeface="Ruluko"/>
                <a:ea typeface="Ruluko"/>
                <a:cs typeface="Ruluko"/>
                <a:sym typeface="Ruluko"/>
              </a:rPr>
              <a:t>Evaluate Saying</a:t>
            </a:r>
            <a:r>
              <a:rPr lang="en-GB" sz="900">
                <a:latin typeface="Ruluko"/>
                <a:ea typeface="Ruluko"/>
                <a:cs typeface="Ruluko"/>
                <a:sym typeface="Ruluko"/>
              </a:rPr>
              <a:t> what they like about their peers’ designs and products.</a:t>
            </a:r>
            <a:endParaRPr sz="900">
              <a:latin typeface="Ruluko"/>
              <a:ea typeface="Ruluko"/>
              <a:cs typeface="Ruluko"/>
              <a:sym typeface="Ruluko"/>
            </a:endParaRPr>
          </a:p>
          <a:p>
            <a:pPr indent="-228600" lvl="0" marL="457200" rtl="0" algn="l">
              <a:spcBef>
                <a:spcPts val="0"/>
              </a:spcBef>
              <a:spcAft>
                <a:spcPts val="0"/>
              </a:spcAft>
              <a:buSzPts val="900"/>
              <a:buFont typeface="Ruluko"/>
              <a:buNone/>
            </a:pPr>
            <a:r>
              <a:rPr lang="en-GB" sz="900">
                <a:latin typeface="Ruluko"/>
                <a:ea typeface="Ruluko"/>
                <a:cs typeface="Ruluko"/>
                <a:sym typeface="Ruluko"/>
              </a:rPr>
              <a:t> Accepting feedback and understanding it is meant to improve their work.</a:t>
            </a:r>
            <a:endParaRPr sz="900">
              <a:latin typeface="Ruluko"/>
              <a:ea typeface="Ruluko"/>
              <a:cs typeface="Ruluko"/>
              <a:sym typeface="Ruluko"/>
            </a:endParaRPr>
          </a:p>
          <a:p>
            <a:pPr indent="0" lvl="0" marL="0" rtl="0" algn="l">
              <a:spcBef>
                <a:spcPts val="0"/>
              </a:spcBef>
              <a:spcAft>
                <a:spcPts val="0"/>
              </a:spcAft>
              <a:buClr>
                <a:schemeClr val="dk1"/>
              </a:buClr>
              <a:buSzPts val="1100"/>
              <a:buFont typeface="Arial"/>
              <a:buNone/>
            </a:pPr>
            <a:r>
              <a:rPr lang="en-GB" sz="900">
                <a:latin typeface="Ruluko"/>
                <a:ea typeface="Ruluko"/>
                <a:cs typeface="Ruluko"/>
                <a:sym typeface="Ruluko"/>
              </a:rPr>
              <a:t>Technical knowledge Discussing fabric properties.  Threading large needles.</a:t>
            </a:r>
            <a:endParaRPr sz="900">
              <a:latin typeface="Ruluko"/>
              <a:ea typeface="Ruluko"/>
              <a:cs typeface="Ruluko"/>
              <a:sym typeface="Ruluko"/>
            </a:endParaRPr>
          </a:p>
          <a:p>
            <a:pPr indent="-228600" lvl="0" marL="457200" rtl="0" algn="l">
              <a:spcBef>
                <a:spcPts val="0"/>
              </a:spcBef>
              <a:spcAft>
                <a:spcPts val="0"/>
              </a:spcAft>
              <a:buSzPts val="900"/>
              <a:buFont typeface="Ruluko"/>
              <a:buNone/>
            </a:pPr>
            <a:r>
              <a:rPr lang="en-GB" sz="900">
                <a:latin typeface="Ruluko"/>
                <a:ea typeface="Ruluko"/>
                <a:cs typeface="Ruluko"/>
                <a:sym typeface="Ruluko"/>
              </a:rPr>
              <a:t> Rehearsing sewing techniques with large needles and thick thread, like wool.</a:t>
            </a:r>
            <a:endParaRPr sz="900">
              <a:latin typeface="Ruluko"/>
              <a:ea typeface="Ruluko"/>
              <a:cs typeface="Ruluko"/>
              <a:sym typeface="Ruluko"/>
            </a:endParaRPr>
          </a:p>
          <a:p>
            <a:pPr indent="-228600" lvl="0" marL="457200" rtl="0" algn="l">
              <a:spcBef>
                <a:spcPts val="0"/>
              </a:spcBef>
              <a:spcAft>
                <a:spcPts val="0"/>
              </a:spcAft>
              <a:buSzPts val="900"/>
              <a:buFont typeface="Ruluko"/>
              <a:buNone/>
            </a:pPr>
            <a:r>
              <a:rPr lang="en-GB" sz="900">
                <a:latin typeface="Ruluko"/>
                <a:ea typeface="Ruluko"/>
                <a:cs typeface="Ruluko"/>
                <a:sym typeface="Ruluko"/>
              </a:rPr>
              <a:t> Sewing a running stitch in large-weave embroidery fabric or hessian.</a:t>
            </a:r>
            <a:endParaRPr sz="900">
              <a:latin typeface="Ruluko"/>
              <a:ea typeface="Ruluko"/>
              <a:cs typeface="Ruluko"/>
              <a:sym typeface="Ruluko"/>
            </a:endParaRPr>
          </a:p>
          <a:p>
            <a:pPr indent="-228600" lvl="0" marL="457200" rtl="0" algn="l">
              <a:spcBef>
                <a:spcPts val="0"/>
              </a:spcBef>
              <a:spcAft>
                <a:spcPts val="0"/>
              </a:spcAft>
              <a:buSzPts val="900"/>
              <a:buFont typeface="Ruluko"/>
              <a:buNone/>
            </a:pPr>
            <a:r>
              <a:rPr lang="en-GB" sz="900">
                <a:latin typeface="Ruluko"/>
                <a:ea typeface="Ruluko"/>
                <a:cs typeface="Ruluko"/>
                <a:sym typeface="Ruluko"/>
              </a:rPr>
              <a:t> Creating patterns and following them with stitching.</a:t>
            </a:r>
            <a:endParaRPr sz="900">
              <a:latin typeface="Ruluko"/>
              <a:ea typeface="Ruluko"/>
              <a:cs typeface="Ruluko"/>
              <a:sym typeface="Ruluko"/>
            </a:endParaRPr>
          </a:p>
          <a:p>
            <a:pPr indent="-228600" lvl="0" marL="457200" rtl="0" algn="l">
              <a:spcBef>
                <a:spcPts val="0"/>
              </a:spcBef>
              <a:spcAft>
                <a:spcPts val="0"/>
              </a:spcAft>
              <a:buSzPts val="900"/>
              <a:buFont typeface="Ruluko"/>
              <a:buNone/>
            </a:pPr>
            <a:r>
              <a:rPr lang="en-GB" sz="900">
                <a:latin typeface="Ruluko"/>
                <a:ea typeface="Ruluko"/>
                <a:cs typeface="Ruluko"/>
                <a:sym typeface="Ruluko"/>
              </a:rPr>
              <a:t> Spacing stitches evenly.</a:t>
            </a:r>
            <a:endParaRPr sz="900">
              <a:latin typeface="Ruluko"/>
              <a:ea typeface="Ruluko"/>
              <a:cs typeface="Ruluko"/>
              <a:sym typeface="Ruluko"/>
            </a:endParaRPr>
          </a:p>
          <a:p>
            <a:pPr indent="0" lvl="0" marL="0" rtl="0" algn="l">
              <a:spcBef>
                <a:spcPts val="0"/>
              </a:spcBef>
              <a:spcAft>
                <a:spcPts val="0"/>
              </a:spcAft>
              <a:buClr>
                <a:srgbClr val="000000"/>
              </a:buClr>
              <a:buSzPts val="1100"/>
              <a:buFont typeface="Arial"/>
              <a:buNone/>
            </a:pPr>
            <a:r>
              <a:t/>
            </a:r>
            <a:endParaRPr sz="900">
              <a:latin typeface="Ruluko"/>
              <a:ea typeface="Ruluko"/>
              <a:cs typeface="Ruluko"/>
              <a:sym typeface="Ruluko"/>
            </a:endParaRPr>
          </a:p>
          <a:p>
            <a:pPr indent="0" lvl="0" marL="0" rtl="0" algn="l">
              <a:spcBef>
                <a:spcPts val="0"/>
              </a:spcBef>
              <a:spcAft>
                <a:spcPts val="0"/>
              </a:spcAft>
              <a:buClr>
                <a:srgbClr val="000000"/>
              </a:buClr>
              <a:buSzPts val="1300"/>
              <a:buFont typeface="Arial"/>
              <a:buNone/>
            </a:pPr>
            <a:r>
              <a:t/>
            </a:r>
            <a:endParaRPr sz="900">
              <a:latin typeface="Ruluko"/>
              <a:ea typeface="Ruluko"/>
              <a:cs typeface="Ruluko"/>
              <a:sym typeface="Ruluko"/>
            </a:endParaRPr>
          </a:p>
          <a:p>
            <a:pPr indent="0" lvl="0" marL="0" rtl="0" algn="l">
              <a:spcBef>
                <a:spcPts val="0"/>
              </a:spcBef>
              <a:spcAft>
                <a:spcPts val="0"/>
              </a:spcAft>
              <a:buClr>
                <a:srgbClr val="000000"/>
              </a:buClr>
              <a:buSzPts val="1100"/>
              <a:buFont typeface="Arial"/>
              <a:buNone/>
            </a:pPr>
            <a:r>
              <a:t/>
            </a:r>
            <a:endParaRPr sz="900">
              <a:latin typeface="Ruluko"/>
              <a:ea typeface="Ruluko"/>
              <a:cs typeface="Ruluko"/>
              <a:sym typeface="Ruluko"/>
            </a:endParaRPr>
          </a:p>
          <a:p>
            <a:pPr indent="0" lvl="0" marL="0" rtl="0" algn="l">
              <a:spcBef>
                <a:spcPts val="0"/>
              </a:spcBef>
              <a:spcAft>
                <a:spcPts val="0"/>
              </a:spcAft>
              <a:buClr>
                <a:srgbClr val="000000"/>
              </a:buClr>
              <a:buSzPts val="1000"/>
              <a:buFont typeface="Arial"/>
              <a:buNone/>
            </a:pPr>
            <a:r>
              <a:t/>
            </a:r>
            <a:endParaRPr sz="900">
              <a:latin typeface="Ruluko"/>
              <a:ea typeface="Ruluko"/>
              <a:cs typeface="Ruluko"/>
              <a:sym typeface="Ruluko"/>
            </a:endParaRPr>
          </a:p>
          <a:p>
            <a:pPr indent="0" lvl="0" marL="0" rtl="0" algn="l">
              <a:spcBef>
                <a:spcPts val="0"/>
              </a:spcBef>
              <a:spcAft>
                <a:spcPts val="0"/>
              </a:spcAft>
              <a:buClr>
                <a:srgbClr val="000000"/>
              </a:buClr>
              <a:buSzPts val="1000"/>
              <a:buFont typeface="Arial"/>
              <a:buNone/>
            </a:pPr>
            <a:r>
              <a:t/>
            </a:r>
            <a:endParaRPr sz="900">
              <a:latin typeface="Ruluko"/>
              <a:ea typeface="Ruluko"/>
              <a:cs typeface="Ruluko"/>
              <a:sym typeface="Ruluko"/>
            </a:endParaRPr>
          </a:p>
          <a:p>
            <a:pPr indent="0" lvl="0" marL="0" rtl="0" algn="l">
              <a:spcBef>
                <a:spcPts val="0"/>
              </a:spcBef>
              <a:spcAft>
                <a:spcPts val="0"/>
              </a:spcAft>
              <a:buClr>
                <a:srgbClr val="000000"/>
              </a:buClr>
              <a:buSzPts val="1000"/>
              <a:buFont typeface="Arial"/>
              <a:buNone/>
            </a:pPr>
            <a:r>
              <a:t/>
            </a:r>
            <a:endParaRPr sz="900">
              <a:latin typeface="Ruluko"/>
              <a:ea typeface="Ruluko"/>
              <a:cs typeface="Ruluko"/>
              <a:sym typeface="Ruluko"/>
            </a:endParaRPr>
          </a:p>
          <a:p>
            <a:pPr indent="0" lvl="0" marL="0" rtl="0" algn="l">
              <a:spcBef>
                <a:spcPts val="0"/>
              </a:spcBef>
              <a:spcAft>
                <a:spcPts val="0"/>
              </a:spcAft>
              <a:buClr>
                <a:srgbClr val="000000"/>
              </a:buClr>
              <a:buSzPts val="1200"/>
              <a:buFont typeface="Arial"/>
              <a:buNone/>
            </a:pPr>
            <a:r>
              <a:rPr lang="en-GB" sz="900">
                <a:latin typeface="Ruluko"/>
                <a:ea typeface="Ruluko"/>
                <a:cs typeface="Ruluko"/>
                <a:sym typeface="Ruluko"/>
              </a:rPr>
              <a:t> </a:t>
            </a:r>
            <a:endParaRPr sz="900">
              <a:latin typeface="Ruluko"/>
              <a:ea typeface="Ruluko"/>
              <a:cs typeface="Ruluko"/>
              <a:sym typeface="Ruluko"/>
            </a:endParaRPr>
          </a:p>
          <a:p>
            <a:pPr indent="0" lvl="0" marL="0" rtl="0" algn="l">
              <a:spcBef>
                <a:spcPts val="0"/>
              </a:spcBef>
              <a:spcAft>
                <a:spcPts val="0"/>
              </a:spcAft>
              <a:buClr>
                <a:srgbClr val="000000"/>
              </a:buClr>
              <a:buSzPts val="1200"/>
              <a:buFont typeface="Arial"/>
              <a:buNone/>
            </a:pPr>
            <a:r>
              <a:t/>
            </a:r>
            <a:endParaRPr sz="900">
              <a:latin typeface="Ruluko"/>
              <a:ea typeface="Ruluko"/>
              <a:cs typeface="Ruluko"/>
              <a:sym typeface="Ruluko"/>
            </a:endParaRPr>
          </a:p>
          <a:p>
            <a:pPr indent="0" lvl="0" marL="0" rtl="0" algn="l">
              <a:spcBef>
                <a:spcPts val="0"/>
              </a:spcBef>
              <a:spcAft>
                <a:spcPts val="0"/>
              </a:spcAft>
              <a:buClr>
                <a:srgbClr val="000000"/>
              </a:buClr>
              <a:buSzPts val="1200"/>
              <a:buFont typeface="Arial"/>
              <a:buNone/>
            </a:pPr>
            <a:r>
              <a:t/>
            </a:r>
            <a:endParaRPr sz="900">
              <a:latin typeface="Ruluko"/>
              <a:ea typeface="Ruluko"/>
              <a:cs typeface="Ruluko"/>
              <a:sym typeface="Ruluko"/>
            </a:endParaRPr>
          </a:p>
        </p:txBody>
      </p:sp>
      <p:sp>
        <p:nvSpPr>
          <p:cNvPr id="825" name="Google Shape;825;g3b8fb320046_0_13"/>
          <p:cNvSpPr/>
          <p:nvPr/>
        </p:nvSpPr>
        <p:spPr>
          <a:xfrm>
            <a:off x="4953000" y="1063650"/>
            <a:ext cx="3897300" cy="2626500"/>
          </a:xfrm>
          <a:prstGeom prst="rect">
            <a:avLst/>
          </a:prstGeom>
          <a:no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Vocabulary</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pic>
        <p:nvPicPr>
          <p:cNvPr id="826" name="Google Shape;826;g3b8fb320046_0_13"/>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827" name="Google Shape;827;g3b8fb320046_0_13"/>
          <p:cNvSpPr/>
          <p:nvPr/>
        </p:nvSpPr>
        <p:spPr>
          <a:xfrm>
            <a:off x="179500" y="4364300"/>
            <a:ext cx="4773600" cy="24936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Knowledge</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1" i="0" lang="en-GB" sz="1100" u="none" cap="none" strike="noStrike">
                <a:solidFill>
                  <a:srgbClr val="000000"/>
                </a:solidFill>
                <a:latin typeface="Ruluko"/>
                <a:ea typeface="Ruluko"/>
                <a:cs typeface="Ruluko"/>
                <a:sym typeface="Ruluko"/>
              </a:rPr>
              <a:t>Pupils will know/ can explain:</a:t>
            </a:r>
            <a:endParaRPr b="1" i="0" sz="1100" u="none" cap="none" strike="noStrike">
              <a:solidFill>
                <a:srgbClr val="000000"/>
              </a:solidFill>
              <a:latin typeface="Ruluko"/>
              <a:ea typeface="Ruluko"/>
              <a:cs typeface="Ruluko"/>
              <a:sym typeface="Ruluko"/>
            </a:endParaRPr>
          </a:p>
          <a:p>
            <a:pPr indent="0" lvl="0" marL="0" rtl="0" algn="l">
              <a:spcBef>
                <a:spcPts val="0"/>
              </a:spcBef>
              <a:spcAft>
                <a:spcPts val="0"/>
              </a:spcAft>
              <a:buClr>
                <a:schemeClr val="dk1"/>
              </a:buClr>
              <a:buSzPts val="1100"/>
              <a:buFont typeface="Arial"/>
              <a:buNone/>
            </a:pPr>
            <a:r>
              <a:rPr lang="en-GB" sz="1100">
                <a:latin typeface="Ruluko"/>
                <a:ea typeface="Ruluko"/>
                <a:cs typeface="Ruluko"/>
                <a:sym typeface="Ruluko"/>
              </a:rPr>
              <a:t>Design To know: Drawings are a way to explain ideas.</a:t>
            </a:r>
            <a:endParaRPr sz="1100">
              <a:latin typeface="Ruluko"/>
              <a:ea typeface="Ruluko"/>
              <a:cs typeface="Ruluko"/>
              <a:sym typeface="Ruluko"/>
            </a:endParaRPr>
          </a:p>
          <a:p>
            <a:pPr indent="0" lvl="0" marL="0" rtl="0" algn="l">
              <a:spcBef>
                <a:spcPts val="0"/>
              </a:spcBef>
              <a:spcAft>
                <a:spcPts val="0"/>
              </a:spcAft>
              <a:buClr>
                <a:schemeClr val="dk1"/>
              </a:buClr>
              <a:buSzPts val="1100"/>
              <a:buFont typeface="Arial"/>
              <a:buNone/>
            </a:pPr>
            <a:r>
              <a:rPr lang="en-GB" sz="1100">
                <a:latin typeface="Ruluko"/>
                <a:ea typeface="Ruluko"/>
                <a:cs typeface="Ruluko"/>
                <a:sym typeface="Ruluko"/>
              </a:rPr>
              <a:t>Make To know: Choosing different materials or components will affect what the product does or looks like.The names of common pieces of equipment.</a:t>
            </a:r>
            <a:endParaRPr sz="1100">
              <a:latin typeface="Ruluko"/>
              <a:ea typeface="Ruluko"/>
              <a:cs typeface="Ruluko"/>
              <a:sym typeface="Ruluko"/>
            </a:endParaRPr>
          </a:p>
          <a:p>
            <a:pPr indent="0" lvl="0" marL="0" rtl="0" algn="l">
              <a:spcBef>
                <a:spcPts val="0"/>
              </a:spcBef>
              <a:spcAft>
                <a:spcPts val="0"/>
              </a:spcAft>
              <a:buNone/>
            </a:pPr>
            <a:r>
              <a:rPr lang="en-GB" sz="1100">
                <a:latin typeface="Ruluko"/>
                <a:ea typeface="Ruluko"/>
                <a:cs typeface="Ruluko"/>
                <a:sym typeface="Ruluko"/>
              </a:rPr>
              <a:t>Following instructions helps with safety.</a:t>
            </a:r>
            <a:endParaRPr sz="1100">
              <a:latin typeface="Ruluko"/>
              <a:ea typeface="Ruluko"/>
              <a:cs typeface="Ruluko"/>
              <a:sym typeface="Ruluko"/>
            </a:endParaRPr>
          </a:p>
          <a:p>
            <a:pPr indent="0" lvl="0" marL="0" rtl="0" algn="l">
              <a:spcBef>
                <a:spcPts val="0"/>
              </a:spcBef>
              <a:spcAft>
                <a:spcPts val="0"/>
              </a:spcAft>
              <a:buNone/>
            </a:pPr>
            <a:r>
              <a:rPr lang="en-GB" sz="1100">
                <a:latin typeface="Ruluko"/>
                <a:ea typeface="Ruluko"/>
                <a:cs typeface="Ruluko"/>
                <a:sym typeface="Ruluko"/>
              </a:rPr>
              <a:t> Spacing cuts or marks evenly can be useful.</a:t>
            </a:r>
            <a:endParaRPr sz="1100">
              <a:latin typeface="Ruluko"/>
              <a:ea typeface="Ruluko"/>
              <a:cs typeface="Ruluko"/>
              <a:sym typeface="Ruluko"/>
            </a:endParaRPr>
          </a:p>
          <a:p>
            <a:pPr indent="0" lvl="0" marL="0" rtl="0" algn="l">
              <a:spcBef>
                <a:spcPts val="0"/>
              </a:spcBef>
              <a:spcAft>
                <a:spcPts val="0"/>
              </a:spcAft>
              <a:buNone/>
            </a:pPr>
            <a:r>
              <a:rPr lang="en-GB" sz="1100">
                <a:latin typeface="Ruluko"/>
                <a:ea typeface="Ruluko"/>
                <a:cs typeface="Ruluko"/>
                <a:sym typeface="Ruluko"/>
              </a:rPr>
              <a:t> Texture is how something feels.</a:t>
            </a:r>
            <a:endParaRPr sz="1100">
              <a:latin typeface="Ruluko"/>
              <a:ea typeface="Ruluko"/>
              <a:cs typeface="Ruluko"/>
              <a:sym typeface="Ruluko"/>
            </a:endParaRPr>
          </a:p>
          <a:p>
            <a:pPr indent="0" lvl="0" marL="0" rtl="0" algn="l">
              <a:spcBef>
                <a:spcPts val="0"/>
              </a:spcBef>
              <a:spcAft>
                <a:spcPts val="0"/>
              </a:spcAft>
              <a:buClr>
                <a:schemeClr val="dk1"/>
              </a:buClr>
              <a:buSzPts val="1100"/>
              <a:buFont typeface="Arial"/>
              <a:buNone/>
            </a:pPr>
            <a:r>
              <a:rPr lang="en-GB" sz="1100">
                <a:latin typeface="Ruluko"/>
                <a:ea typeface="Ruluko"/>
                <a:cs typeface="Ruluko"/>
                <a:sym typeface="Ruluko"/>
              </a:rPr>
              <a:t>Evaluate</a:t>
            </a:r>
            <a:endParaRPr sz="1100">
              <a:latin typeface="Ruluko"/>
              <a:ea typeface="Ruluko"/>
              <a:cs typeface="Ruluko"/>
              <a:sym typeface="Ruluko"/>
            </a:endParaRPr>
          </a:p>
          <a:p>
            <a:pPr indent="0" lvl="0" marL="0" rtl="0" algn="l">
              <a:spcBef>
                <a:spcPts val="0"/>
              </a:spcBef>
              <a:spcAft>
                <a:spcPts val="0"/>
              </a:spcAft>
              <a:buClr>
                <a:schemeClr val="dk1"/>
              </a:buClr>
              <a:buSzPts val="1100"/>
              <a:buFont typeface="Arial"/>
              <a:buNone/>
            </a:pPr>
            <a:r>
              <a:rPr lang="en-GB" sz="1100">
                <a:latin typeface="Ruluko"/>
                <a:ea typeface="Ruluko"/>
                <a:cs typeface="Ruluko"/>
                <a:sym typeface="Ruluko"/>
              </a:rPr>
              <a:t>To know:Their ideas or products can be made better.</a:t>
            </a:r>
            <a:endParaRPr sz="1100">
              <a:latin typeface="Ruluko"/>
              <a:ea typeface="Ruluko"/>
              <a:cs typeface="Ruluko"/>
              <a:sym typeface="Ruluko"/>
            </a:endParaRPr>
          </a:p>
          <a:p>
            <a:pPr indent="0" lvl="0" marL="0" rtl="0" algn="l">
              <a:spcBef>
                <a:spcPts val="0"/>
              </a:spcBef>
              <a:spcAft>
                <a:spcPts val="0"/>
              </a:spcAft>
              <a:buNone/>
            </a:pPr>
            <a:r>
              <a:rPr lang="en-GB" sz="1100">
                <a:latin typeface="Ruluko"/>
                <a:ea typeface="Ruluko"/>
                <a:cs typeface="Ruluko"/>
                <a:sym typeface="Ruluko"/>
              </a:rPr>
              <a:t>Their final product might be different to their original idea. Their ideas can make someone else’s work better.Other people’s ideas can help make their work better.</a:t>
            </a:r>
            <a:endParaRPr sz="1100">
              <a:latin typeface="Ruluko"/>
              <a:ea typeface="Ruluko"/>
              <a:cs typeface="Ruluko"/>
              <a:sym typeface="Ruluko"/>
            </a:endParaRPr>
          </a:p>
          <a:p>
            <a:pPr indent="0" lvl="0" marL="0" rtl="0" algn="l">
              <a:spcBef>
                <a:spcPts val="0"/>
              </a:spcBef>
              <a:spcAft>
                <a:spcPts val="0"/>
              </a:spcAft>
              <a:buClr>
                <a:schemeClr val="dk1"/>
              </a:buClr>
              <a:buSzPts val="1100"/>
              <a:buFont typeface="Arial"/>
              <a:buNone/>
            </a:pPr>
            <a:r>
              <a:rPr lang="en-GB" sz="1100">
                <a:latin typeface="Ruluko"/>
                <a:ea typeface="Ruluko"/>
                <a:cs typeface="Ruluko"/>
                <a:sym typeface="Ruluko"/>
              </a:rPr>
              <a:t>Technical knowledge; To know:Evenly spaced stitches help when following a pattern.</a:t>
            </a:r>
            <a:endParaRPr sz="1100">
              <a:latin typeface="Ruluko"/>
              <a:ea typeface="Ruluko"/>
              <a:cs typeface="Ruluko"/>
              <a:sym typeface="Ruluko"/>
            </a:endParaRPr>
          </a:p>
          <a:p>
            <a:pPr indent="0" lvl="0" marL="0" rtl="0" algn="l">
              <a:spcBef>
                <a:spcPts val="0"/>
              </a:spcBef>
              <a:spcAft>
                <a:spcPts val="0"/>
              </a:spcAft>
              <a:buClr>
                <a:srgbClr val="000000"/>
              </a:buClr>
              <a:buSzPts val="1000"/>
              <a:buFont typeface="Arial"/>
              <a:buNone/>
            </a:pPr>
            <a:r>
              <a:t/>
            </a:r>
            <a:endParaRPr sz="1100">
              <a:latin typeface="Ruluko"/>
              <a:ea typeface="Ruluko"/>
              <a:cs typeface="Ruluko"/>
              <a:sym typeface="Ruluko"/>
            </a:endParaRPr>
          </a:p>
          <a:p>
            <a:pPr indent="0" lvl="0" marL="0" rtl="0" algn="l">
              <a:spcBef>
                <a:spcPts val="0"/>
              </a:spcBef>
              <a:spcAft>
                <a:spcPts val="0"/>
              </a:spcAft>
              <a:buClr>
                <a:srgbClr val="000000"/>
              </a:buClr>
              <a:buSzPts val="1300"/>
              <a:buFont typeface="Arial"/>
              <a:buNone/>
            </a:pPr>
            <a:r>
              <a:t/>
            </a:r>
            <a:endParaRPr sz="1100">
              <a:latin typeface="Ruluko"/>
              <a:ea typeface="Ruluko"/>
              <a:cs typeface="Ruluko"/>
              <a:sym typeface="Ruluko"/>
            </a:endParaRPr>
          </a:p>
          <a:p>
            <a:pPr indent="0" lvl="0" marL="0" rtl="0" algn="l">
              <a:spcBef>
                <a:spcPts val="0"/>
              </a:spcBef>
              <a:spcAft>
                <a:spcPts val="0"/>
              </a:spcAft>
              <a:buClr>
                <a:srgbClr val="000000"/>
              </a:buClr>
              <a:buSzPts val="1200"/>
              <a:buFont typeface="Arial"/>
              <a:buNone/>
            </a:pPr>
            <a:br>
              <a:rPr lang="en-GB" sz="1100">
                <a:latin typeface="Ruluko"/>
                <a:ea typeface="Ruluko"/>
                <a:cs typeface="Ruluko"/>
                <a:sym typeface="Ruluko"/>
              </a:rPr>
            </a:br>
            <a:endParaRPr sz="1100">
              <a:latin typeface="Ruluko"/>
              <a:ea typeface="Ruluko"/>
              <a:cs typeface="Ruluko"/>
              <a:sym typeface="Ruluko"/>
            </a:endParaRPr>
          </a:p>
          <a:p>
            <a:pPr indent="0" lvl="0" marL="0" rtl="0" algn="l">
              <a:spcBef>
                <a:spcPts val="0"/>
              </a:spcBef>
              <a:spcAft>
                <a:spcPts val="0"/>
              </a:spcAft>
              <a:buClr>
                <a:srgbClr val="000000"/>
              </a:buClr>
              <a:buSzPts val="1200"/>
              <a:buFont typeface="Arial"/>
              <a:buNone/>
            </a:pPr>
            <a:r>
              <a:t/>
            </a:r>
            <a:endParaRPr sz="1100">
              <a:latin typeface="Ruluko"/>
              <a:ea typeface="Ruluko"/>
              <a:cs typeface="Ruluko"/>
              <a:sym typeface="Ruluko"/>
            </a:endParaRPr>
          </a:p>
          <a:p>
            <a:pPr indent="0" lvl="0" marL="0" rtl="0" algn="l">
              <a:spcBef>
                <a:spcPts val="0"/>
              </a:spcBef>
              <a:spcAft>
                <a:spcPts val="0"/>
              </a:spcAft>
              <a:buClr>
                <a:srgbClr val="000000"/>
              </a:buClr>
              <a:buSzPts val="1200"/>
              <a:buFont typeface="Arial"/>
              <a:buNone/>
            </a:pPr>
            <a:r>
              <a:t/>
            </a:r>
            <a:endParaRPr sz="1100">
              <a:latin typeface="Ruluko"/>
              <a:ea typeface="Ruluko"/>
              <a:cs typeface="Ruluko"/>
              <a:sym typeface="Ruluko"/>
            </a:endParaRPr>
          </a:p>
        </p:txBody>
      </p:sp>
      <p:pic>
        <p:nvPicPr>
          <p:cNvPr id="828" name="Google Shape;828;g3b8fb320046_0_13"/>
          <p:cNvPicPr preferRelativeResize="0"/>
          <p:nvPr/>
        </p:nvPicPr>
        <p:blipFill rotWithShape="1">
          <a:blip r:embed="rId4">
            <a:alphaModFix/>
          </a:blip>
          <a:srcRect b="0" l="0" r="0" t="0"/>
          <a:stretch/>
        </p:blipFill>
        <p:spPr>
          <a:xfrm>
            <a:off x="6516216" y="188640"/>
            <a:ext cx="1296144" cy="840663"/>
          </a:xfrm>
          <a:prstGeom prst="rect">
            <a:avLst/>
          </a:prstGeom>
          <a:noFill/>
          <a:ln>
            <a:noFill/>
          </a:ln>
        </p:spPr>
      </p:pic>
      <p:sp>
        <p:nvSpPr>
          <p:cNvPr id="829" name="Google Shape;829;g3b8fb320046_0_13"/>
          <p:cNvSpPr/>
          <p:nvPr/>
        </p:nvSpPr>
        <p:spPr>
          <a:xfrm>
            <a:off x="5016500" y="3789125"/>
            <a:ext cx="4053300" cy="30690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Questions</a:t>
            </a:r>
            <a:endParaRPr b="1" i="0" sz="1200" u="none" cap="none" strike="noStrike">
              <a:solidFill>
                <a:srgbClr val="000000"/>
              </a:solidFill>
              <a:latin typeface="Ruluko"/>
              <a:ea typeface="Ruluko"/>
              <a:cs typeface="Ruluko"/>
              <a:sym typeface="Ruluko"/>
            </a:endParaRPr>
          </a:p>
          <a:p>
            <a:pPr indent="0" lvl="0" marL="0" rtl="0" algn="l">
              <a:spcBef>
                <a:spcPts val="0"/>
              </a:spcBef>
              <a:spcAft>
                <a:spcPts val="0"/>
              </a:spcAft>
              <a:buClr>
                <a:srgbClr val="000000"/>
              </a:buClr>
              <a:buSzPts val="1200"/>
              <a:buFont typeface="Arial"/>
              <a:buNone/>
            </a:pPr>
            <a:r>
              <a:rPr lang="en-GB" sz="1000">
                <a:latin typeface="Ruluko"/>
                <a:ea typeface="Ruluko"/>
                <a:cs typeface="Ruluko"/>
                <a:sym typeface="Ruluko"/>
              </a:rPr>
              <a:t>What is </a:t>
            </a:r>
            <a:r>
              <a:rPr lang="en-GB" sz="1000">
                <a:latin typeface="Ruluko"/>
                <a:ea typeface="Ruluko"/>
                <a:cs typeface="Ruluko"/>
                <a:sym typeface="Ruluko"/>
              </a:rPr>
              <a:t>fabric</a:t>
            </a:r>
            <a:r>
              <a:rPr lang="en-GB" sz="1000">
                <a:latin typeface="Ruluko"/>
                <a:ea typeface="Ruluko"/>
                <a:cs typeface="Ruluko"/>
                <a:sym typeface="Ruluko"/>
              </a:rPr>
              <a:t>? How is it made? What is fabric used to make? What information can we find on a clothes label?How is a weaving made? What was difficult about weaving?  What fabric items can you think of that are made of human-made materials? (Answers may include: rain jackets; umbrellas; tents.) Which materials are better for the planet? (Natural materials.) Why might human-made materials harm the planet? (They can pollute the land or oceans and harm animals.)</a:t>
            </a:r>
            <a:endParaRPr sz="1000">
              <a:latin typeface="Ruluko"/>
              <a:ea typeface="Ruluko"/>
              <a:cs typeface="Ruluko"/>
              <a:sym typeface="Ruluko"/>
            </a:endParaRPr>
          </a:p>
          <a:p>
            <a:pPr indent="0" lvl="0" marL="0" rtl="0" algn="l">
              <a:spcBef>
                <a:spcPts val="0"/>
              </a:spcBef>
              <a:spcAft>
                <a:spcPts val="0"/>
              </a:spcAft>
              <a:buClr>
                <a:srgbClr val="000000"/>
              </a:buClr>
              <a:buSzPts val="1200"/>
              <a:buFont typeface="Arial"/>
              <a:buNone/>
            </a:pPr>
            <a:r>
              <a:rPr lang="en-GB" sz="1000">
                <a:latin typeface="Ruluko"/>
                <a:ea typeface="Ruluko"/>
                <a:cs typeface="Ruluko"/>
                <a:sym typeface="Ruluko"/>
              </a:rPr>
              <a:t>Where will you find stitches?Why do we need a needle to make stitches? (To pull the thread through the fabric as the thread is bendy.)Why does the needle have an eye? (The eye holds the thread to carry it through the fabric.) Why does the needle have a point?</a:t>
            </a:r>
            <a:endParaRPr sz="1000">
              <a:latin typeface="Ruluko"/>
              <a:ea typeface="Ruluko"/>
              <a:cs typeface="Ruluko"/>
              <a:sym typeface="Ruluko"/>
            </a:endParaRPr>
          </a:p>
          <a:p>
            <a:pPr indent="0" lvl="0" marL="0" rtl="0" algn="l">
              <a:spcBef>
                <a:spcPts val="0"/>
              </a:spcBef>
              <a:spcAft>
                <a:spcPts val="0"/>
              </a:spcAft>
              <a:buClr>
                <a:srgbClr val="000000"/>
              </a:buClr>
              <a:buSzPts val="1200"/>
              <a:buFont typeface="Arial"/>
              <a:buNone/>
            </a:pPr>
            <a:r>
              <a:rPr lang="en-GB" sz="1000">
                <a:latin typeface="Ruluko"/>
                <a:ea typeface="Ruluko"/>
                <a:cs typeface="Ruluko"/>
                <a:sym typeface="Ruluko"/>
              </a:rPr>
              <a:t>Why do we need to be </a:t>
            </a:r>
            <a:r>
              <a:rPr lang="en-GB" sz="1000">
                <a:latin typeface="Ruluko"/>
                <a:ea typeface="Ruluko"/>
                <a:cs typeface="Ruluko"/>
                <a:sym typeface="Ruluko"/>
              </a:rPr>
              <a:t>careful</a:t>
            </a:r>
            <a:r>
              <a:rPr lang="en-GB" sz="1000">
                <a:latin typeface="Ruluko"/>
                <a:ea typeface="Ruluko"/>
                <a:cs typeface="Ruluko"/>
                <a:sym typeface="Ruluko"/>
              </a:rPr>
              <a:t> when using needles?</a:t>
            </a:r>
            <a:endParaRPr sz="1000">
              <a:latin typeface="Ruluko"/>
              <a:ea typeface="Ruluko"/>
              <a:cs typeface="Ruluko"/>
              <a:sym typeface="Ruluko"/>
            </a:endParaRPr>
          </a:p>
          <a:p>
            <a:pPr indent="0" lvl="0" marL="0" rtl="0" algn="l">
              <a:spcBef>
                <a:spcPts val="0"/>
              </a:spcBef>
              <a:spcAft>
                <a:spcPts val="0"/>
              </a:spcAft>
              <a:buClr>
                <a:srgbClr val="000000"/>
              </a:buClr>
              <a:buSzPts val="1200"/>
              <a:buFont typeface="Arial"/>
              <a:buNone/>
            </a:pPr>
            <a:r>
              <a:rPr lang="en-GB" sz="1000">
                <a:latin typeface="Ruluko"/>
                <a:ea typeface="Ruluko"/>
                <a:cs typeface="Ruluko"/>
                <a:sym typeface="Ruluko"/>
              </a:rPr>
              <a:t>What is the trickiest part about making stitches? Should stitches always be in a straight line? What would straight / uneven stitches look like?</a:t>
            </a:r>
            <a:endParaRPr sz="1000">
              <a:latin typeface="Ruluko"/>
              <a:ea typeface="Ruluko"/>
              <a:cs typeface="Ruluko"/>
              <a:sym typeface="Ruluko"/>
            </a:endParaRPr>
          </a:p>
          <a:p>
            <a:pPr indent="0" lvl="0" marL="0" rtl="0" algn="l">
              <a:spcBef>
                <a:spcPts val="0"/>
              </a:spcBef>
              <a:spcAft>
                <a:spcPts val="0"/>
              </a:spcAft>
              <a:buClr>
                <a:srgbClr val="000000"/>
              </a:buClr>
              <a:buSzPts val="1200"/>
              <a:buFont typeface="Arial"/>
              <a:buNone/>
            </a:pPr>
            <a:r>
              <a:rPr lang="en-GB" sz="1000">
                <a:latin typeface="Ruluko"/>
                <a:ea typeface="Ruluko"/>
                <a:cs typeface="Ruluko"/>
                <a:sym typeface="Ruluko"/>
              </a:rPr>
              <a:t>Can you see anything with stitched designs? ( school logo on jumpers)What ideas do you have for your bunting design?How did you make sure it was not too tricky? Why is it important to create a design before making something?What advice would you give to someone else to help them with their stitching? How has stitching your design made you feel? Why is it helpful to use different styles of stitches? (To make patterns or blocks of colour; to make the design more interesting.)</a:t>
            </a:r>
            <a:endParaRPr sz="1000">
              <a:latin typeface="Ruluko"/>
              <a:ea typeface="Ruluko"/>
              <a:cs typeface="Ruluko"/>
              <a:sym typeface="Ruluko"/>
            </a:endParaRPr>
          </a:p>
          <a:p>
            <a:pPr indent="0" lvl="0" marL="0" rtl="0" algn="l">
              <a:spcBef>
                <a:spcPts val="0"/>
              </a:spcBef>
              <a:spcAft>
                <a:spcPts val="0"/>
              </a:spcAft>
              <a:buNone/>
            </a:pPr>
            <a:r>
              <a:rPr lang="en-GB" sz="1000">
                <a:latin typeface="Ruluko"/>
                <a:ea typeface="Ruluko"/>
                <a:cs typeface="Ruluko"/>
                <a:sym typeface="Ruluko"/>
              </a:rPr>
              <a:t>How could different styles of stitches make your bunting better?</a:t>
            </a:r>
            <a:endParaRPr sz="1000">
              <a:solidFill>
                <a:srgbClr val="222222"/>
              </a:solidFill>
              <a:latin typeface="Ruluko"/>
              <a:ea typeface="Ruluko"/>
              <a:cs typeface="Ruluko"/>
              <a:sym typeface="Ruluko"/>
            </a:endParaRPr>
          </a:p>
          <a:p>
            <a:pPr indent="0" lvl="0" marL="0" rtl="0" algn="l">
              <a:spcBef>
                <a:spcPts val="0"/>
              </a:spcBef>
              <a:spcAft>
                <a:spcPts val="0"/>
              </a:spcAft>
              <a:buClr>
                <a:srgbClr val="000000"/>
              </a:buClr>
              <a:buSzPts val="1200"/>
              <a:buFont typeface="Arial"/>
              <a:buNone/>
            </a:pPr>
            <a:r>
              <a:t/>
            </a:r>
            <a:endParaRPr sz="1000">
              <a:latin typeface="Ruluko"/>
              <a:ea typeface="Ruluko"/>
              <a:cs typeface="Ruluko"/>
              <a:sym typeface="Ruluko"/>
            </a:endParaRPr>
          </a:p>
          <a:p>
            <a:pPr indent="0" lvl="0" marL="0" rtl="0" algn="l">
              <a:spcBef>
                <a:spcPts val="0"/>
              </a:spcBef>
              <a:spcAft>
                <a:spcPts val="0"/>
              </a:spcAft>
              <a:buClr>
                <a:srgbClr val="000000"/>
              </a:buClr>
              <a:buSzPts val="1200"/>
              <a:buFont typeface="Arial"/>
              <a:buNone/>
            </a:pPr>
            <a:r>
              <a:t/>
            </a:r>
            <a:endParaRPr sz="1500">
              <a:solidFill>
                <a:srgbClr val="222222"/>
              </a:solidFill>
              <a:highlight>
                <a:srgbClr val="F1F6F9"/>
              </a:highlight>
            </a:endParaRPr>
          </a:p>
          <a:p>
            <a:pPr indent="0" lvl="0" marL="0" rtl="0" algn="l">
              <a:spcBef>
                <a:spcPts val="0"/>
              </a:spcBef>
              <a:spcAft>
                <a:spcPts val="0"/>
              </a:spcAft>
              <a:buClr>
                <a:srgbClr val="000000"/>
              </a:buClr>
              <a:buSzPts val="1200"/>
              <a:buFont typeface="Arial"/>
              <a:buNone/>
            </a:pPr>
            <a:r>
              <a:t/>
            </a:r>
            <a:endParaRPr sz="1500">
              <a:solidFill>
                <a:srgbClr val="222222"/>
              </a:solidFill>
              <a:highlight>
                <a:srgbClr val="F1F6F9"/>
              </a:highlight>
            </a:endParaRPr>
          </a:p>
          <a:p>
            <a:pPr indent="0" lvl="0" marL="0" marR="0" rtl="0" algn="l">
              <a:lnSpc>
                <a:spcPct val="100000"/>
              </a:lnSpc>
              <a:spcBef>
                <a:spcPts val="0"/>
              </a:spcBef>
              <a:spcAft>
                <a:spcPts val="0"/>
              </a:spcAft>
              <a:buClr>
                <a:srgbClr val="000000"/>
              </a:buClr>
              <a:buSzPts val="1350"/>
              <a:buFont typeface="Arial"/>
              <a:buNone/>
            </a:pPr>
            <a:r>
              <a:t/>
            </a:r>
            <a:endParaRPr i="0" sz="1000" u="none" cap="none" strike="noStrike">
              <a:solidFill>
                <a:srgbClr val="222222"/>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i="0" sz="1000" u="none" cap="none" strike="noStrike">
              <a:solidFill>
                <a:srgbClr val="000000"/>
              </a:solidFill>
              <a:latin typeface="Ruluko"/>
              <a:ea typeface="Ruluko"/>
              <a:cs typeface="Ruluko"/>
              <a:sym typeface="Ruluko"/>
            </a:endParaRPr>
          </a:p>
          <a:p>
            <a:pPr indent="0" lvl="0" marL="0" marR="0" rtl="0" algn="l">
              <a:lnSpc>
                <a:spcPct val="115000"/>
              </a:lnSpc>
              <a:spcBef>
                <a:spcPts val="0"/>
              </a:spcBef>
              <a:spcAft>
                <a:spcPts val="0"/>
              </a:spcAft>
              <a:buClr>
                <a:srgbClr val="000000"/>
              </a:buClr>
              <a:buSzPts val="1200"/>
              <a:buFont typeface="Arial"/>
              <a:buNone/>
            </a:pPr>
            <a:r>
              <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2400"/>
              </a:spcBef>
              <a:spcAft>
                <a:spcPts val="0"/>
              </a:spcAft>
              <a:buClr>
                <a:srgbClr val="000000"/>
              </a:buClr>
              <a:buSzPts val="1200"/>
              <a:buFont typeface="Arial"/>
              <a:buNone/>
            </a:pPr>
            <a:r>
              <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br>
              <a:rPr i="0" lang="en-GB" sz="1000" u="none" cap="none" strike="noStrike">
                <a:solidFill>
                  <a:schemeClr val="dk1"/>
                </a:solidFill>
                <a:latin typeface="Ruluko"/>
                <a:ea typeface="Ruluko"/>
                <a:cs typeface="Ruluko"/>
                <a:sym typeface="Ruluko"/>
              </a:rPr>
            </a:br>
            <a:endParaRPr b="1" i="0" sz="1000" u="none" cap="none" strike="noStrike">
              <a:solidFill>
                <a:srgbClr val="000000"/>
              </a:solidFill>
              <a:latin typeface="Ruluko"/>
              <a:ea typeface="Ruluko"/>
              <a:cs typeface="Ruluko"/>
              <a:sym typeface="Ruluko"/>
            </a:endParaRPr>
          </a:p>
        </p:txBody>
      </p:sp>
      <p:pic>
        <p:nvPicPr>
          <p:cNvPr id="830" name="Google Shape;830;g3b8fb320046_0_13"/>
          <p:cNvPicPr preferRelativeResize="0"/>
          <p:nvPr/>
        </p:nvPicPr>
        <p:blipFill rotWithShape="1">
          <a:blip r:embed="rId5">
            <a:alphaModFix/>
          </a:blip>
          <a:srcRect b="0" l="0" r="0" t="0"/>
          <a:stretch/>
        </p:blipFill>
        <p:spPr>
          <a:xfrm>
            <a:off x="6047351" y="257873"/>
            <a:ext cx="1734349" cy="722025"/>
          </a:xfrm>
          <a:prstGeom prst="rect">
            <a:avLst/>
          </a:prstGeom>
          <a:noFill/>
          <a:ln>
            <a:noFill/>
          </a:ln>
        </p:spPr>
      </p:pic>
      <p:pic>
        <p:nvPicPr>
          <p:cNvPr id="831" name="Google Shape;831;g3b8fb320046_0_13"/>
          <p:cNvPicPr preferRelativeResize="0"/>
          <p:nvPr/>
        </p:nvPicPr>
        <p:blipFill rotWithShape="1">
          <a:blip r:embed="rId6">
            <a:alphaModFix/>
          </a:blip>
          <a:srcRect b="0" l="0" r="0" t="0"/>
          <a:stretch/>
        </p:blipFill>
        <p:spPr>
          <a:xfrm>
            <a:off x="179502" y="128676"/>
            <a:ext cx="609206" cy="722025"/>
          </a:xfrm>
          <a:prstGeom prst="rect">
            <a:avLst/>
          </a:prstGeom>
          <a:noFill/>
          <a:ln>
            <a:noFill/>
          </a:ln>
        </p:spPr>
      </p:pic>
      <p:pic>
        <p:nvPicPr>
          <p:cNvPr id="832" name="Google Shape;832;g3b8fb320046_0_13"/>
          <p:cNvPicPr preferRelativeResize="0"/>
          <p:nvPr/>
        </p:nvPicPr>
        <p:blipFill>
          <a:blip r:embed="rId7">
            <a:alphaModFix/>
          </a:blip>
          <a:stretch>
            <a:fillRect/>
          </a:stretch>
        </p:blipFill>
        <p:spPr>
          <a:xfrm>
            <a:off x="5154201" y="1385100"/>
            <a:ext cx="3491700" cy="230505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sp>
        <p:nvSpPr>
          <p:cNvPr id="837" name="Google Shape;837;g3b8fb320046_0_2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900"/>
              <a:buFont typeface="Arial"/>
              <a:buNone/>
            </a:pPr>
            <a:r>
              <a:rPr b="1" lang="en-GB" sz="3200">
                <a:latin typeface="Ruluko"/>
                <a:ea typeface="Ruluko"/>
                <a:cs typeface="Ruluko"/>
                <a:sym typeface="Ruluko"/>
              </a:rPr>
              <a:t>Year 1 ; Spring</a:t>
            </a:r>
            <a:endParaRPr b="1" sz="3200">
              <a:latin typeface="Ruluko"/>
              <a:ea typeface="Ruluko"/>
              <a:cs typeface="Ruluko"/>
              <a:sym typeface="Ruluko"/>
            </a:endParaRPr>
          </a:p>
          <a:p>
            <a:pPr indent="0" lvl="0" marL="0" rtl="0" algn="ctr">
              <a:lnSpc>
                <a:spcPct val="100000"/>
              </a:lnSpc>
              <a:spcBef>
                <a:spcPts val="0"/>
              </a:spcBef>
              <a:spcAft>
                <a:spcPts val="0"/>
              </a:spcAft>
              <a:buClr>
                <a:schemeClr val="dk1"/>
              </a:buClr>
              <a:buSzPts val="1900"/>
              <a:buFont typeface="Arial"/>
              <a:buNone/>
            </a:pPr>
            <a:r>
              <a:rPr b="1" lang="en-GB" sz="3200">
                <a:latin typeface="Arial"/>
                <a:ea typeface="Arial"/>
                <a:cs typeface="Arial"/>
                <a:sym typeface="Arial"/>
              </a:rPr>
              <a:t>Simple Stitches</a:t>
            </a:r>
            <a:endParaRPr b="1" sz="3200">
              <a:latin typeface="Ruluko"/>
              <a:ea typeface="Ruluko"/>
              <a:cs typeface="Ruluko"/>
              <a:sym typeface="Ruluko"/>
            </a:endParaRPr>
          </a:p>
        </p:txBody>
      </p:sp>
      <p:sp>
        <p:nvSpPr>
          <p:cNvPr id="838" name="Google Shape;838;g3b8fb320046_0_28"/>
          <p:cNvSpPr/>
          <p:nvPr/>
        </p:nvSpPr>
        <p:spPr>
          <a:xfrm>
            <a:off x="457194" y="1199034"/>
            <a:ext cx="4572000" cy="4247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Unit 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Pupils who are secure will be able to:</a:t>
            </a:r>
            <a:endParaRPr b="1" i="0" sz="1800" u="sng" cap="none" strike="noStrike">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350">
                <a:solidFill>
                  <a:srgbClr val="222222"/>
                </a:solidFill>
                <a:highlight>
                  <a:srgbClr val="FFFFFF"/>
                </a:highlight>
              </a:rPr>
              <a:t>Pupils who are secure will be able to:</a:t>
            </a:r>
            <a:endParaRPr sz="1350">
              <a:solidFill>
                <a:srgbClr val="222222"/>
              </a:solidFill>
              <a:highlight>
                <a:srgbClr val="FFFFFF"/>
              </a:highlight>
            </a:endParaRPr>
          </a:p>
          <a:p>
            <a:pPr indent="-228600" lvl="0" marL="457200" rtl="0" algn="l">
              <a:lnSpc>
                <a:spcPct val="115000"/>
              </a:lnSpc>
              <a:spcBef>
                <a:spcPts val="0"/>
              </a:spcBef>
              <a:spcAft>
                <a:spcPts val="0"/>
              </a:spcAft>
              <a:buClr>
                <a:srgbClr val="222222"/>
              </a:buClr>
              <a:buSzPts val="1350"/>
              <a:buNone/>
            </a:pPr>
            <a:r>
              <a:rPr lang="en-GB" sz="1350">
                <a:solidFill>
                  <a:srgbClr val="222222"/>
                </a:solidFill>
                <a:highlight>
                  <a:srgbClr val="FFFFFF"/>
                </a:highlight>
              </a:rPr>
              <a:t>Name some objects made of fabric.</a:t>
            </a:r>
            <a:endParaRPr sz="1350">
              <a:solidFill>
                <a:srgbClr val="222222"/>
              </a:solidFill>
              <a:highlight>
                <a:srgbClr val="FFFFFF"/>
              </a:highlight>
            </a:endParaRPr>
          </a:p>
          <a:p>
            <a:pPr indent="-228600" lvl="0" marL="457200" rtl="0" algn="l">
              <a:lnSpc>
                <a:spcPct val="115000"/>
              </a:lnSpc>
              <a:spcBef>
                <a:spcPts val="0"/>
              </a:spcBef>
              <a:spcAft>
                <a:spcPts val="0"/>
              </a:spcAft>
              <a:buClr>
                <a:srgbClr val="222222"/>
              </a:buClr>
              <a:buSzPts val="1350"/>
              <a:buNone/>
            </a:pPr>
            <a:r>
              <a:rPr lang="en-GB" sz="1350">
                <a:solidFill>
                  <a:srgbClr val="222222"/>
                </a:solidFill>
                <a:highlight>
                  <a:srgbClr val="FFFFFF"/>
                </a:highlight>
              </a:rPr>
              <a:t>Describe the look and feel of different fabrics.</a:t>
            </a:r>
            <a:endParaRPr sz="1350">
              <a:solidFill>
                <a:srgbClr val="222222"/>
              </a:solidFill>
              <a:highlight>
                <a:srgbClr val="FFFFFF"/>
              </a:highlight>
            </a:endParaRPr>
          </a:p>
          <a:p>
            <a:pPr indent="-228600" lvl="0" marL="457200" rtl="0" algn="l">
              <a:lnSpc>
                <a:spcPct val="115000"/>
              </a:lnSpc>
              <a:spcBef>
                <a:spcPts val="0"/>
              </a:spcBef>
              <a:spcAft>
                <a:spcPts val="0"/>
              </a:spcAft>
              <a:buClr>
                <a:srgbClr val="222222"/>
              </a:buClr>
              <a:buSzPts val="1350"/>
              <a:buNone/>
            </a:pPr>
            <a:r>
              <a:rPr lang="en-GB" sz="1350">
                <a:solidFill>
                  <a:srgbClr val="222222"/>
                </a:solidFill>
                <a:highlight>
                  <a:srgbClr val="FFFFFF"/>
                </a:highlight>
              </a:rPr>
              <a:t>Thread a needle.</a:t>
            </a:r>
            <a:endParaRPr sz="1350">
              <a:solidFill>
                <a:srgbClr val="222222"/>
              </a:solidFill>
              <a:highlight>
                <a:srgbClr val="FFFFFF"/>
              </a:highlight>
            </a:endParaRPr>
          </a:p>
          <a:p>
            <a:pPr indent="-228600" lvl="0" marL="457200" rtl="0" algn="l">
              <a:lnSpc>
                <a:spcPct val="115000"/>
              </a:lnSpc>
              <a:spcBef>
                <a:spcPts val="0"/>
              </a:spcBef>
              <a:spcAft>
                <a:spcPts val="0"/>
              </a:spcAft>
              <a:buClr>
                <a:srgbClr val="222222"/>
              </a:buClr>
              <a:buSzPts val="1350"/>
              <a:buNone/>
            </a:pPr>
            <a:r>
              <a:rPr lang="en-GB" sz="1350">
                <a:solidFill>
                  <a:srgbClr val="222222"/>
                </a:solidFill>
                <a:highlight>
                  <a:srgbClr val="FFFFFF"/>
                </a:highlight>
              </a:rPr>
              <a:t>Make a series of stitches that match each other in embroidery fabric.</a:t>
            </a:r>
            <a:endParaRPr sz="1350">
              <a:solidFill>
                <a:srgbClr val="222222"/>
              </a:solidFill>
              <a:highlight>
                <a:srgbClr val="FFFFFF"/>
              </a:highlight>
            </a:endParaRPr>
          </a:p>
          <a:p>
            <a:pPr indent="-228600" lvl="0" marL="457200" rtl="0" algn="l">
              <a:lnSpc>
                <a:spcPct val="115000"/>
              </a:lnSpc>
              <a:spcBef>
                <a:spcPts val="0"/>
              </a:spcBef>
              <a:spcAft>
                <a:spcPts val="0"/>
              </a:spcAft>
              <a:buClr>
                <a:srgbClr val="222222"/>
              </a:buClr>
              <a:buSzPts val="1350"/>
              <a:buNone/>
            </a:pPr>
            <a:r>
              <a:rPr lang="en-GB" sz="1350">
                <a:solidFill>
                  <a:srgbClr val="222222"/>
                </a:solidFill>
                <a:highlight>
                  <a:srgbClr val="FFFFFF"/>
                </a:highlight>
              </a:rPr>
              <a:t>Choose colours and shapes for a design.</a:t>
            </a:r>
            <a:endParaRPr sz="1350">
              <a:solidFill>
                <a:srgbClr val="222222"/>
              </a:solidFill>
              <a:highlight>
                <a:srgbClr val="FFFFFF"/>
              </a:highlight>
            </a:endParaRPr>
          </a:p>
          <a:p>
            <a:pPr indent="-228600" lvl="0" marL="457200" rtl="0" algn="l">
              <a:lnSpc>
                <a:spcPct val="115000"/>
              </a:lnSpc>
              <a:spcBef>
                <a:spcPts val="0"/>
              </a:spcBef>
              <a:spcAft>
                <a:spcPts val="0"/>
              </a:spcAft>
              <a:buClr>
                <a:srgbClr val="222222"/>
              </a:buClr>
              <a:buSzPts val="1350"/>
              <a:buNone/>
            </a:pPr>
            <a:r>
              <a:rPr lang="en-GB" sz="1350">
                <a:solidFill>
                  <a:srgbClr val="222222"/>
                </a:solidFill>
                <a:highlight>
                  <a:srgbClr val="FFFFFF"/>
                </a:highlight>
              </a:rPr>
              <a:t>Explain their ideas to others verbally and with a sketch.</a:t>
            </a:r>
            <a:endParaRPr sz="1350">
              <a:solidFill>
                <a:srgbClr val="222222"/>
              </a:solidFill>
              <a:highlight>
                <a:srgbClr val="FFFFFF"/>
              </a:highlight>
            </a:endParaRPr>
          </a:p>
          <a:p>
            <a:pPr indent="-228600" lvl="0" marL="457200" rtl="0" algn="l">
              <a:lnSpc>
                <a:spcPct val="115000"/>
              </a:lnSpc>
              <a:spcBef>
                <a:spcPts val="0"/>
              </a:spcBef>
              <a:spcAft>
                <a:spcPts val="0"/>
              </a:spcAft>
              <a:buClr>
                <a:srgbClr val="222222"/>
              </a:buClr>
              <a:buSzPts val="1350"/>
              <a:buNone/>
            </a:pPr>
            <a:r>
              <a:rPr lang="en-GB" sz="1350">
                <a:solidFill>
                  <a:srgbClr val="222222"/>
                </a:solidFill>
                <a:highlight>
                  <a:srgbClr val="FFFFFF"/>
                </a:highlight>
              </a:rPr>
              <a:t>Choose materials based on their texture.</a:t>
            </a:r>
            <a:endParaRPr sz="1350">
              <a:solidFill>
                <a:srgbClr val="222222"/>
              </a:solidFill>
              <a:highlight>
                <a:srgbClr val="FFFFFF"/>
              </a:highlight>
            </a:endParaRPr>
          </a:p>
          <a:p>
            <a:pPr indent="-228600" lvl="0" marL="457200" rtl="0" algn="l">
              <a:lnSpc>
                <a:spcPct val="115000"/>
              </a:lnSpc>
              <a:spcBef>
                <a:spcPts val="0"/>
              </a:spcBef>
              <a:spcAft>
                <a:spcPts val="0"/>
              </a:spcAft>
              <a:buClr>
                <a:srgbClr val="222222"/>
              </a:buClr>
              <a:buSzPts val="1350"/>
              <a:buNone/>
            </a:pPr>
            <a:r>
              <a:rPr lang="en-GB" sz="1350">
                <a:solidFill>
                  <a:srgbClr val="222222"/>
                </a:solidFill>
                <a:highlight>
                  <a:srgbClr val="FFFFFF"/>
                </a:highlight>
              </a:rPr>
              <a:t>Follow the general position of the lines of a design with stitches.</a:t>
            </a:r>
            <a:endParaRPr sz="1350">
              <a:solidFill>
                <a:srgbClr val="222222"/>
              </a:solidFill>
              <a:highlight>
                <a:srgbClr val="FFFFFF"/>
              </a:highlight>
            </a:endParaRPr>
          </a:p>
          <a:p>
            <a:pPr indent="-228600" lvl="0" marL="457200" rtl="0" algn="l">
              <a:lnSpc>
                <a:spcPct val="115000"/>
              </a:lnSpc>
              <a:spcBef>
                <a:spcPts val="0"/>
              </a:spcBef>
              <a:spcAft>
                <a:spcPts val="0"/>
              </a:spcAft>
              <a:buClr>
                <a:srgbClr val="222222"/>
              </a:buClr>
              <a:buSzPts val="1350"/>
              <a:buNone/>
            </a:pPr>
            <a:r>
              <a:rPr lang="en-GB" sz="1350">
                <a:solidFill>
                  <a:srgbClr val="222222"/>
                </a:solidFill>
                <a:highlight>
                  <a:srgbClr val="FFFFFF"/>
                </a:highlight>
              </a:rPr>
              <a:t>Say what they like about someone else’s stitching and what could be made better.</a:t>
            </a:r>
            <a:endParaRPr sz="1350">
              <a:solidFill>
                <a:srgbClr val="222222"/>
              </a:solidFill>
              <a:highlight>
                <a:srgbClr val="FFFFFF"/>
              </a:highlight>
            </a:endParaRPr>
          </a:p>
          <a:p>
            <a:pPr indent="0" lvl="0" marL="0" marR="0" rtl="0" algn="l">
              <a:lnSpc>
                <a:spcPct val="100000"/>
              </a:lnSpc>
              <a:spcBef>
                <a:spcPts val="0"/>
              </a:spcBef>
              <a:spcAft>
                <a:spcPts val="0"/>
              </a:spcAft>
              <a:buClr>
                <a:srgbClr val="000000"/>
              </a:buClr>
              <a:buSzPts val="1800"/>
              <a:buFont typeface="Arial"/>
              <a:buNone/>
            </a:pPr>
            <a:r>
              <a:t/>
            </a:r>
            <a:endParaRPr sz="1800">
              <a:solidFill>
                <a:srgbClr val="222222"/>
              </a:solidFill>
              <a:highlight>
                <a:srgbClr val="FFFFFF"/>
              </a:highlight>
              <a:latin typeface="Calibri"/>
              <a:ea typeface="Calibri"/>
              <a:cs typeface="Calibri"/>
              <a:sym typeface="Calibri"/>
            </a:endParaRPr>
          </a:p>
        </p:txBody>
      </p:sp>
      <p:pic>
        <p:nvPicPr>
          <p:cNvPr id="839" name="Google Shape;839;g3b8fb320046_0_28"/>
          <p:cNvPicPr preferRelativeResize="0"/>
          <p:nvPr/>
        </p:nvPicPr>
        <p:blipFill>
          <a:blip r:embed="rId3">
            <a:alphaModFix/>
          </a:blip>
          <a:stretch>
            <a:fillRect/>
          </a:stretch>
        </p:blipFill>
        <p:spPr>
          <a:xfrm>
            <a:off x="5922419" y="1581138"/>
            <a:ext cx="1933575" cy="36957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4" name="Shape 844"/>
        <p:cNvGrpSpPr/>
        <p:nvPr/>
      </p:nvGrpSpPr>
      <p:grpSpPr>
        <a:xfrm>
          <a:off x="0" y="0"/>
          <a:ext cx="0" cy="0"/>
          <a:chOff x="0" y="0"/>
          <a:chExt cx="0" cy="0"/>
        </a:xfrm>
      </p:grpSpPr>
      <p:pic>
        <p:nvPicPr>
          <p:cNvPr id="845" name="Google Shape;845;g3b8fb320046_0_36"/>
          <p:cNvPicPr preferRelativeResize="0"/>
          <p:nvPr/>
        </p:nvPicPr>
        <p:blipFill>
          <a:blip r:embed="rId3">
            <a:alphaModFix/>
          </a:blip>
          <a:stretch>
            <a:fillRect/>
          </a:stretch>
        </p:blipFill>
        <p:spPr>
          <a:xfrm>
            <a:off x="179925" y="194225"/>
            <a:ext cx="8757526" cy="643095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9" name="Shape 849"/>
        <p:cNvGrpSpPr/>
        <p:nvPr/>
      </p:nvGrpSpPr>
      <p:grpSpPr>
        <a:xfrm>
          <a:off x="0" y="0"/>
          <a:ext cx="0" cy="0"/>
          <a:chOff x="0" y="0"/>
          <a:chExt cx="0" cy="0"/>
        </a:xfrm>
      </p:grpSpPr>
      <p:sp>
        <p:nvSpPr>
          <p:cNvPr id="850" name="Google Shape;850;g282080d9322_0_244"/>
          <p:cNvSpPr txBox="1"/>
          <p:nvPr/>
        </p:nvSpPr>
        <p:spPr>
          <a:xfrm>
            <a:off x="1655424" y="281675"/>
            <a:ext cx="4447500" cy="654600"/>
          </a:xfrm>
          <a:prstGeom prst="rect">
            <a:avLst/>
          </a:prstGeom>
          <a:noFill/>
          <a:ln>
            <a:noFill/>
          </a:ln>
        </p:spPr>
        <p:txBody>
          <a:bodyPr anchorCtr="0" anchor="ctr" bIns="80225" lIns="80225" spcFirstLastPara="1" rIns="80225" wrap="square" tIns="80225">
            <a:noAutofit/>
          </a:bodyPr>
          <a:lstStyle/>
          <a:p>
            <a:pPr indent="0" lvl="0" marL="0" marR="0" rtl="0" algn="ctr">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Year 2 ; Spring</a:t>
            </a:r>
            <a:endParaRPr b="1" i="0" sz="1900" u="none" cap="none" strike="noStrike">
              <a:solidFill>
                <a:srgbClr val="000000"/>
              </a:solidFill>
              <a:latin typeface="Ruluko"/>
              <a:ea typeface="Ruluko"/>
              <a:cs typeface="Ruluko"/>
              <a:sym typeface="Ruluko"/>
            </a:endParaRPr>
          </a:p>
          <a:p>
            <a:pPr indent="0" lvl="0" marL="0" marR="0" rtl="0" algn="ctr">
              <a:lnSpc>
                <a:spcPct val="100000"/>
              </a:lnSpc>
              <a:spcBef>
                <a:spcPts val="0"/>
              </a:spcBef>
              <a:spcAft>
                <a:spcPts val="0"/>
              </a:spcAft>
              <a:buClr>
                <a:srgbClr val="000000"/>
              </a:buClr>
              <a:buSzPts val="1900"/>
              <a:buFont typeface="Arial"/>
              <a:buNone/>
            </a:pPr>
            <a:r>
              <a:rPr b="1" i="0" lang="en-GB" sz="1300" u="none" cap="none" strike="noStrike">
                <a:solidFill>
                  <a:srgbClr val="000000"/>
                </a:solidFill>
                <a:latin typeface="Arial"/>
                <a:ea typeface="Arial"/>
                <a:cs typeface="Arial"/>
                <a:sym typeface="Arial"/>
              </a:rPr>
              <a:t>Purses and Pouches</a:t>
            </a:r>
            <a:endParaRPr b="1" i="0" sz="1200" u="none" cap="none" strike="noStrike">
              <a:solidFill>
                <a:srgbClr val="000000"/>
              </a:solidFill>
              <a:latin typeface="Ruluko"/>
              <a:ea typeface="Ruluko"/>
              <a:cs typeface="Ruluko"/>
              <a:sym typeface="Ruluko"/>
            </a:endParaRPr>
          </a:p>
        </p:txBody>
      </p:sp>
      <p:sp>
        <p:nvSpPr>
          <p:cNvPr id="851" name="Google Shape;851;g282080d9322_0_244"/>
          <p:cNvSpPr/>
          <p:nvPr/>
        </p:nvSpPr>
        <p:spPr>
          <a:xfrm>
            <a:off x="179500" y="1082575"/>
            <a:ext cx="3491700" cy="28863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Skills</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Pupils can / will: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Design a pouch.</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 Select and cut fabrics for sewing.</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 Decorate a pouch using fabric glue or running stitch.</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 Thread a needle.</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 Sew running stitch, with evenly spaced, neat, even stitches to join fabric.</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 Neatly pin and cut fabric using a template.</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 Troubleshoot scenarios posed by teacher.</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 Evaluate the quality of the stitching on others’ work.</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 Discuss as a class, the success of their stitching against the success criteria.</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 Identify aspects of their peers’ work that they particularly like and why.</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97480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974806"/>
                </a:solidFill>
                <a:latin typeface="Calibri"/>
                <a:ea typeface="Calibri"/>
                <a:cs typeface="Calibri"/>
                <a:sym typeface="Calibri"/>
              </a:rPr>
              <a:t>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852" name="Google Shape;852;g282080d9322_0_244"/>
          <p:cNvSpPr/>
          <p:nvPr/>
        </p:nvSpPr>
        <p:spPr>
          <a:xfrm>
            <a:off x="3803300" y="1063650"/>
            <a:ext cx="5213700" cy="2418300"/>
          </a:xfrm>
          <a:prstGeom prst="rect">
            <a:avLst/>
          </a:prstGeom>
          <a:no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Vocabulary</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853" name="Google Shape;853;g282080d9322_0_244"/>
          <p:cNvSpPr/>
          <p:nvPr/>
        </p:nvSpPr>
        <p:spPr>
          <a:xfrm>
            <a:off x="3803300" y="3609325"/>
            <a:ext cx="1296000" cy="30600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Ruluko"/>
                <a:ea typeface="Ruluko"/>
                <a:cs typeface="Ruluko"/>
                <a:sym typeface="Ruluko"/>
              </a:rPr>
              <a:t>Designers</a:t>
            </a:r>
            <a:endParaRPr b="1" i="0" sz="12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300" u="none" cap="none" strike="noStrike">
                <a:solidFill>
                  <a:srgbClr val="000000"/>
                </a:solidFill>
                <a:latin typeface="Ruluko"/>
                <a:ea typeface="Ruluko"/>
                <a:cs typeface="Ruluko"/>
                <a:sym typeface="Ruluko"/>
              </a:rPr>
              <a:t>5000 years ago  a pouch worn by a man, </a:t>
            </a:r>
            <a:r>
              <a:rPr b="0" i="0" lang="en-GB" sz="1300" u="sng" cap="none" strike="noStrike">
                <a:solidFill>
                  <a:schemeClr val="hlink"/>
                </a:solidFill>
                <a:latin typeface="Ruluko"/>
                <a:ea typeface="Ruluko"/>
                <a:cs typeface="Ruluko"/>
                <a:sym typeface="Ruluko"/>
                <a:hlinkClick r:id="rId3"/>
              </a:rPr>
              <a:t>Ötzi the Iceman</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300" u="none" cap="none" strike="noStrike">
                <a:solidFill>
                  <a:srgbClr val="000000"/>
                </a:solidFill>
                <a:latin typeface="Ruluko"/>
                <a:ea typeface="Ruluko"/>
                <a:cs typeface="Ruluko"/>
                <a:sym typeface="Ruluko"/>
              </a:rPr>
              <a:t>Louis Vuitton  </a:t>
            </a:r>
            <a:endParaRPr b="1"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854" name="Google Shape;854;g282080d9322_0_244"/>
          <p:cNvPicPr preferRelativeResize="0"/>
          <p:nvPr/>
        </p:nvPicPr>
        <p:blipFill rotWithShape="1">
          <a:blip r:embed="rId4">
            <a:alphaModFix/>
          </a:blip>
          <a:srcRect b="0" l="0" r="0" t="0"/>
          <a:stretch/>
        </p:blipFill>
        <p:spPr>
          <a:xfrm>
            <a:off x="7888834" y="257864"/>
            <a:ext cx="961252" cy="722045"/>
          </a:xfrm>
          <a:prstGeom prst="rect">
            <a:avLst/>
          </a:prstGeom>
          <a:noFill/>
          <a:ln>
            <a:noFill/>
          </a:ln>
        </p:spPr>
      </p:pic>
      <p:sp>
        <p:nvSpPr>
          <p:cNvPr id="855" name="Google Shape;855;g282080d9322_0_244"/>
          <p:cNvSpPr/>
          <p:nvPr/>
        </p:nvSpPr>
        <p:spPr>
          <a:xfrm>
            <a:off x="179500" y="4115176"/>
            <a:ext cx="3491700" cy="25542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Knowledge</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Ruluko"/>
                <a:ea typeface="Ruluko"/>
                <a:cs typeface="Ruluko"/>
                <a:sym typeface="Ruluko"/>
              </a:rPr>
              <a:t>Pupils will know/ can explain: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That sewing is a method of joining fabric.</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That different stitches can be used when sewing.</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The importance of tying a knot after sewing the final stitch.</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That a thimble can be used to protect my fingers when sewing.</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br>
              <a:rPr b="0" i="0" lang="en-GB" sz="1200" u="none" cap="none" strike="noStrike">
                <a:solidFill>
                  <a:schemeClr val="dk1"/>
                </a:solidFill>
                <a:latin typeface="Calibri"/>
                <a:ea typeface="Calibri"/>
                <a:cs typeface="Calibri"/>
                <a:sym typeface="Calibri"/>
              </a:rPr>
            </a:b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highlight>
                <a:srgbClr val="B7B7B7"/>
              </a:highlight>
              <a:latin typeface="Ruluko"/>
              <a:ea typeface="Ruluko"/>
              <a:cs typeface="Ruluko"/>
              <a:sym typeface="Ruluko"/>
            </a:endParaRPr>
          </a:p>
        </p:txBody>
      </p:sp>
      <p:pic>
        <p:nvPicPr>
          <p:cNvPr id="856" name="Google Shape;856;g282080d9322_0_244"/>
          <p:cNvPicPr preferRelativeResize="0"/>
          <p:nvPr/>
        </p:nvPicPr>
        <p:blipFill rotWithShape="1">
          <a:blip r:embed="rId5">
            <a:alphaModFix/>
          </a:blip>
          <a:srcRect b="0" l="0" r="0" t="0"/>
          <a:stretch/>
        </p:blipFill>
        <p:spPr>
          <a:xfrm>
            <a:off x="6516216" y="188640"/>
            <a:ext cx="1296144" cy="840663"/>
          </a:xfrm>
          <a:prstGeom prst="rect">
            <a:avLst/>
          </a:prstGeom>
          <a:noFill/>
          <a:ln>
            <a:noFill/>
          </a:ln>
        </p:spPr>
      </p:pic>
      <p:sp>
        <p:nvSpPr>
          <p:cNvPr id="857" name="Google Shape;857;g282080d9322_0_244"/>
          <p:cNvSpPr/>
          <p:nvPr/>
        </p:nvSpPr>
        <p:spPr>
          <a:xfrm>
            <a:off x="5185825" y="3609425"/>
            <a:ext cx="3831300" cy="30600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Questions</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What is this called? (A needle). How do I thread it? What can I do if I have trouble?                                                                               Which direction am I sewing in? What is the name of the stitch? Which sides of the pouch needed to be sewn together or left open?                                                                                                          What will this piece of fabric do?What do we need to consider when we sew?How did you attached your fabric decorations to your pouch. What was difficult about making the pouches. Do you have any ideas for how they would do things differently if they had the chance.</a:t>
            </a:r>
            <a:endParaRPr b="0" i="0" sz="1300" u="none" cap="none" strike="noStrike">
              <a:solidFill>
                <a:srgbClr val="222222"/>
              </a:solidFill>
              <a:highlight>
                <a:srgbClr val="FFFFFF"/>
              </a:highlight>
              <a:latin typeface="Ruluko"/>
              <a:ea typeface="Ruluko"/>
              <a:cs typeface="Ruluko"/>
              <a:sym typeface="Ruluko"/>
            </a:endParaRPr>
          </a:p>
          <a:p>
            <a:pPr indent="0" lvl="0" marL="0" marR="0" rtl="0" algn="l">
              <a:lnSpc>
                <a:spcPct val="115000"/>
              </a:lnSpc>
              <a:spcBef>
                <a:spcPts val="0"/>
              </a:spcBef>
              <a:spcAft>
                <a:spcPts val="0"/>
              </a:spcAft>
              <a:buClr>
                <a:srgbClr val="000000"/>
              </a:buClr>
              <a:buSzPts val="1350"/>
              <a:buFont typeface="Arial"/>
              <a:buNone/>
            </a:pPr>
            <a:r>
              <a:t/>
            </a:r>
            <a:endParaRPr b="0" i="0" sz="1350" u="none" cap="none" strike="noStrike">
              <a:solidFill>
                <a:srgbClr val="222222"/>
              </a:solidFill>
              <a:latin typeface="Arial"/>
              <a:ea typeface="Arial"/>
              <a:cs typeface="Arial"/>
              <a:sym typeface="Arial"/>
            </a:endParaRPr>
          </a:p>
          <a:p>
            <a:pPr indent="-228600" lvl="0" marL="457200" marR="0" rtl="0" algn="l">
              <a:lnSpc>
                <a:spcPct val="115000"/>
              </a:lnSpc>
              <a:spcBef>
                <a:spcPts val="2400"/>
              </a:spcBef>
              <a:spcAft>
                <a:spcPts val="0"/>
              </a:spcAft>
              <a:buClr>
                <a:srgbClr val="222222"/>
              </a:buClr>
              <a:buSzPts val="1350"/>
              <a:buFont typeface="Arial"/>
              <a:buNone/>
            </a:pPr>
            <a:r>
              <a:t/>
            </a:r>
            <a:endParaRPr b="0" i="0" sz="1350" u="none" cap="none" strike="noStrike">
              <a:solidFill>
                <a:srgbClr val="222222"/>
              </a:solidFill>
              <a:latin typeface="Arial"/>
              <a:ea typeface="Arial"/>
              <a:cs typeface="Arial"/>
              <a:sym typeface="Arial"/>
            </a:endParaRPr>
          </a:p>
          <a:p>
            <a:pPr indent="0" lvl="0" marL="0" marR="0" rtl="0" algn="l">
              <a:lnSpc>
                <a:spcPct val="100000"/>
              </a:lnSpc>
              <a:spcBef>
                <a:spcPts val="240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br>
              <a:rPr b="0" i="0" lang="en-GB" sz="1200" u="none" cap="none" strike="noStrike">
                <a:solidFill>
                  <a:schemeClr val="dk1"/>
                </a:solidFill>
                <a:latin typeface="Calibri"/>
                <a:ea typeface="Calibri"/>
                <a:cs typeface="Calibri"/>
                <a:sym typeface="Calibri"/>
              </a:rPr>
            </a:br>
            <a:endParaRPr b="1" i="0" sz="1200" u="none" cap="none" strike="noStrike">
              <a:solidFill>
                <a:srgbClr val="000000"/>
              </a:solidFill>
              <a:latin typeface="Ruluko"/>
              <a:ea typeface="Ruluko"/>
              <a:cs typeface="Ruluko"/>
              <a:sym typeface="Ruluko"/>
            </a:endParaRPr>
          </a:p>
        </p:txBody>
      </p:sp>
      <p:pic>
        <p:nvPicPr>
          <p:cNvPr id="858" name="Google Shape;858;g282080d9322_0_244"/>
          <p:cNvPicPr preferRelativeResize="0"/>
          <p:nvPr/>
        </p:nvPicPr>
        <p:blipFill rotWithShape="1">
          <a:blip r:embed="rId6">
            <a:alphaModFix/>
          </a:blip>
          <a:srcRect b="0" l="0" r="0" t="0"/>
          <a:stretch/>
        </p:blipFill>
        <p:spPr>
          <a:xfrm>
            <a:off x="6047351" y="257873"/>
            <a:ext cx="1734349" cy="722025"/>
          </a:xfrm>
          <a:prstGeom prst="rect">
            <a:avLst/>
          </a:prstGeom>
          <a:noFill/>
          <a:ln>
            <a:noFill/>
          </a:ln>
        </p:spPr>
      </p:pic>
      <p:pic>
        <p:nvPicPr>
          <p:cNvPr id="859" name="Google Shape;859;g282080d9322_0_244"/>
          <p:cNvPicPr preferRelativeResize="0"/>
          <p:nvPr/>
        </p:nvPicPr>
        <p:blipFill rotWithShape="1">
          <a:blip r:embed="rId7">
            <a:alphaModFix/>
          </a:blip>
          <a:srcRect b="0" l="0" r="0" t="0"/>
          <a:stretch/>
        </p:blipFill>
        <p:spPr>
          <a:xfrm>
            <a:off x="179502" y="128676"/>
            <a:ext cx="609206" cy="722025"/>
          </a:xfrm>
          <a:prstGeom prst="rect">
            <a:avLst/>
          </a:prstGeom>
          <a:noFill/>
          <a:ln>
            <a:noFill/>
          </a:ln>
        </p:spPr>
      </p:pic>
      <p:pic>
        <p:nvPicPr>
          <p:cNvPr id="860" name="Google Shape;860;g282080d9322_0_244"/>
          <p:cNvPicPr preferRelativeResize="0"/>
          <p:nvPr/>
        </p:nvPicPr>
        <p:blipFill rotWithShape="1">
          <a:blip r:embed="rId8">
            <a:alphaModFix/>
          </a:blip>
          <a:srcRect b="0" l="0" r="0" t="0"/>
          <a:stretch/>
        </p:blipFill>
        <p:spPr>
          <a:xfrm>
            <a:off x="4114863" y="1460338"/>
            <a:ext cx="4257675" cy="809625"/>
          </a:xfrm>
          <a:prstGeom prst="rect">
            <a:avLst/>
          </a:prstGeom>
          <a:noFill/>
          <a:ln>
            <a:noFill/>
          </a:ln>
        </p:spPr>
      </p:pic>
      <p:pic>
        <p:nvPicPr>
          <p:cNvPr id="861" name="Google Shape;861;g282080d9322_0_244"/>
          <p:cNvPicPr preferRelativeResize="0"/>
          <p:nvPr/>
        </p:nvPicPr>
        <p:blipFill rotWithShape="1">
          <a:blip r:embed="rId9">
            <a:alphaModFix/>
          </a:blip>
          <a:srcRect b="0" l="0" r="0" t="0"/>
          <a:stretch/>
        </p:blipFill>
        <p:spPr>
          <a:xfrm>
            <a:off x="4181175" y="2364675"/>
            <a:ext cx="4076550" cy="90487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6" name="Shape 866"/>
        <p:cNvGrpSpPr/>
        <p:nvPr/>
      </p:nvGrpSpPr>
      <p:grpSpPr>
        <a:xfrm>
          <a:off x="0" y="0"/>
          <a:ext cx="0" cy="0"/>
          <a:chOff x="0" y="0"/>
          <a:chExt cx="0" cy="0"/>
        </a:xfrm>
      </p:grpSpPr>
      <p:sp>
        <p:nvSpPr>
          <p:cNvPr id="867" name="Google Shape;867;g248d9d2fd69_0_481"/>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t/>
            </a:r>
            <a:endParaRPr/>
          </a:p>
        </p:txBody>
      </p:sp>
      <p:sp>
        <p:nvSpPr>
          <p:cNvPr id="868" name="Google Shape;868;g248d9d2fd69_0_481"/>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640"/>
              </a:spcBef>
              <a:spcAft>
                <a:spcPts val="0"/>
              </a:spcAft>
              <a:buSzPts val="3200"/>
              <a:buNone/>
            </a:pPr>
            <a:r>
              <a:t/>
            </a:r>
            <a:endParaRPr/>
          </a:p>
        </p:txBody>
      </p:sp>
      <p:pic>
        <p:nvPicPr>
          <p:cNvPr id="869" name="Google Shape;869;g248d9d2fd69_0_481"/>
          <p:cNvPicPr preferRelativeResize="0"/>
          <p:nvPr/>
        </p:nvPicPr>
        <p:blipFill rotWithShape="1">
          <a:blip r:embed="rId3">
            <a:alphaModFix/>
          </a:blip>
          <a:srcRect b="0" l="0" r="0" t="0"/>
          <a:stretch/>
        </p:blipFill>
        <p:spPr>
          <a:xfrm>
            <a:off x="152400" y="152400"/>
            <a:ext cx="8908201" cy="62484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 name="Shape 873"/>
        <p:cNvGrpSpPr/>
        <p:nvPr/>
      </p:nvGrpSpPr>
      <p:grpSpPr>
        <a:xfrm>
          <a:off x="0" y="0"/>
          <a:ext cx="0" cy="0"/>
          <a:chOff x="0" y="0"/>
          <a:chExt cx="0" cy="0"/>
        </a:xfrm>
      </p:grpSpPr>
      <p:sp>
        <p:nvSpPr>
          <p:cNvPr id="874" name="Google Shape;874;g248d9d2fd69_0_19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900"/>
              <a:buFont typeface="Arial"/>
              <a:buNone/>
            </a:pPr>
            <a:r>
              <a:rPr b="1" lang="en-GB" sz="3200">
                <a:latin typeface="Ruluko"/>
                <a:ea typeface="Ruluko"/>
                <a:cs typeface="Ruluko"/>
                <a:sym typeface="Ruluko"/>
              </a:rPr>
              <a:t>Year 2 ; Spring</a:t>
            </a:r>
            <a:endParaRPr b="1" sz="3200">
              <a:latin typeface="Ruluko"/>
              <a:ea typeface="Ruluko"/>
              <a:cs typeface="Ruluko"/>
              <a:sym typeface="Ruluko"/>
            </a:endParaRPr>
          </a:p>
          <a:p>
            <a:pPr indent="0" lvl="0" marL="0" rtl="0" algn="ctr">
              <a:lnSpc>
                <a:spcPct val="100000"/>
              </a:lnSpc>
              <a:spcBef>
                <a:spcPts val="0"/>
              </a:spcBef>
              <a:spcAft>
                <a:spcPts val="0"/>
              </a:spcAft>
              <a:buClr>
                <a:schemeClr val="dk1"/>
              </a:buClr>
              <a:buSzPts val="1900"/>
              <a:buFont typeface="Arial"/>
              <a:buNone/>
            </a:pPr>
            <a:r>
              <a:rPr b="1" lang="en-GB" sz="3200">
                <a:latin typeface="Arial"/>
                <a:ea typeface="Arial"/>
                <a:cs typeface="Arial"/>
                <a:sym typeface="Arial"/>
              </a:rPr>
              <a:t>Purses and Pouches</a:t>
            </a:r>
            <a:endParaRPr b="1" sz="3200">
              <a:latin typeface="Ruluko"/>
              <a:ea typeface="Ruluko"/>
              <a:cs typeface="Ruluko"/>
              <a:sym typeface="Ruluko"/>
            </a:endParaRPr>
          </a:p>
        </p:txBody>
      </p:sp>
      <p:sp>
        <p:nvSpPr>
          <p:cNvPr id="875" name="Google Shape;875;g248d9d2fd69_0_194"/>
          <p:cNvSpPr/>
          <p:nvPr/>
        </p:nvSpPr>
        <p:spPr>
          <a:xfrm>
            <a:off x="457194" y="1199034"/>
            <a:ext cx="4572000" cy="4247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Unit 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Pupils who are secure will be able to:</a:t>
            </a:r>
            <a:endParaRPr b="1" i="0" sz="1800" u="sng" cap="none" strike="noStrike">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Sew a running stitch with regular-sized stitches and understand that both ends must be knotted.</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Prepare and cut fabric to make a pouch from a template.</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Use a running stitch to join the two pieces of fabric together.</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Decorate their pouch using the materials provided.</a:t>
            </a:r>
            <a:endParaRPr b="0" i="0" sz="1800" u="none" cap="none" strike="noStrike">
              <a:solidFill>
                <a:srgbClr val="222222"/>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1" i="0" sz="1800" u="sng" cap="none" strike="noStrike">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750"/>
              <a:buFont typeface="Calibri"/>
              <a:buNone/>
            </a:pPr>
            <a:r>
              <a:t/>
            </a:r>
            <a:endParaRPr b="0" i="0" sz="1750" u="none" cap="none" strike="noStrike">
              <a:solidFill>
                <a:srgbClr val="222222"/>
              </a:solidFill>
              <a:highlight>
                <a:srgbClr val="FFFFFF"/>
              </a:highlight>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1350"/>
              <a:buFont typeface="Arial"/>
              <a:buNone/>
            </a:pPr>
            <a:r>
              <a:t/>
            </a:r>
            <a:endParaRPr b="0" i="0" sz="1350" u="none" cap="none" strike="noStrike">
              <a:solidFill>
                <a:srgbClr val="222222"/>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p:txBody>
      </p:sp>
      <p:pic>
        <p:nvPicPr>
          <p:cNvPr id="876" name="Google Shape;876;g248d9d2fd69_0_194"/>
          <p:cNvPicPr preferRelativeResize="0"/>
          <p:nvPr/>
        </p:nvPicPr>
        <p:blipFill rotWithShape="1">
          <a:blip r:embed="rId3">
            <a:alphaModFix/>
          </a:blip>
          <a:srcRect b="0" l="0" r="0" t="0"/>
          <a:stretch/>
        </p:blipFill>
        <p:spPr>
          <a:xfrm>
            <a:off x="6496044" y="1417638"/>
            <a:ext cx="1810443" cy="513556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g3e2c2f34d7a_1_4"/>
          <p:cNvSpPr/>
          <p:nvPr/>
        </p:nvSpPr>
        <p:spPr>
          <a:xfrm>
            <a:off x="2771800" y="332650"/>
            <a:ext cx="4660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Calibri"/>
                <a:ea typeface="Calibri"/>
                <a:cs typeface="Calibri"/>
                <a:sym typeface="Calibri"/>
              </a:rPr>
              <a:t>Types of knowledge in </a:t>
            </a:r>
            <a:r>
              <a:rPr b="1" lang="en-GB" sz="1800">
                <a:solidFill>
                  <a:schemeClr val="dk1"/>
                </a:solidFill>
                <a:latin typeface="Calibri"/>
                <a:ea typeface="Calibri"/>
                <a:cs typeface="Calibri"/>
                <a:sym typeface="Calibri"/>
              </a:rPr>
              <a:t>Design Technology</a:t>
            </a:r>
            <a:endParaRPr b="1" i="0" sz="1800" u="none" cap="none" strike="noStrike">
              <a:solidFill>
                <a:schemeClr val="dk1"/>
              </a:solidFill>
              <a:latin typeface="Calibri"/>
              <a:ea typeface="Calibri"/>
              <a:cs typeface="Calibri"/>
              <a:sym typeface="Calibri"/>
            </a:endParaRPr>
          </a:p>
        </p:txBody>
      </p:sp>
      <p:sp>
        <p:nvSpPr>
          <p:cNvPr id="157" name="Google Shape;157;g3e2c2f34d7a_1_4"/>
          <p:cNvSpPr/>
          <p:nvPr/>
        </p:nvSpPr>
        <p:spPr>
          <a:xfrm>
            <a:off x="251520" y="701988"/>
            <a:ext cx="8568900" cy="1754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The three</a:t>
            </a:r>
            <a:r>
              <a:rPr lang="en-GB" sz="1800">
                <a:solidFill>
                  <a:schemeClr val="dk1"/>
                </a:solidFill>
                <a:latin typeface="Calibri"/>
                <a:ea typeface="Calibri"/>
                <a:cs typeface="Calibri"/>
                <a:sym typeface="Calibri"/>
              </a:rPr>
              <a:t> interrelated areas of knowledge</a:t>
            </a:r>
            <a:endParaRPr b="0" i="0" sz="1400" u="none" cap="none" strike="noStrike">
              <a:solidFill>
                <a:srgbClr val="000000"/>
              </a:solidFill>
              <a:latin typeface="Arial"/>
              <a:ea typeface="Arial"/>
              <a:cs typeface="Arial"/>
              <a:sym typeface="Arial"/>
            </a:endParaRPr>
          </a:p>
          <a:p>
            <a:pPr indent="-285750" lvl="0" marL="285750" marR="0" rtl="0" algn="ctr">
              <a:lnSpc>
                <a:spcPct val="100000"/>
              </a:lnSpc>
              <a:spcBef>
                <a:spcPts val="0"/>
              </a:spcBef>
              <a:spcAft>
                <a:spcPts val="0"/>
              </a:spcAft>
              <a:buClr>
                <a:schemeClr val="dk1"/>
              </a:buClr>
              <a:buSzPts val="1800"/>
              <a:buFont typeface="Arial"/>
              <a:buChar char="•"/>
            </a:pPr>
            <a:r>
              <a:rPr b="1" i="0" lang="en-GB" sz="1800" u="none" cap="none" strike="noStrike">
                <a:solidFill>
                  <a:schemeClr val="dk1"/>
                </a:solidFill>
                <a:latin typeface="Calibri"/>
                <a:ea typeface="Calibri"/>
                <a:cs typeface="Calibri"/>
                <a:sym typeface="Calibri"/>
              </a:rPr>
              <a:t>Substantive Knowledge : </a:t>
            </a:r>
            <a:r>
              <a:rPr b="1" lang="en-GB" sz="1800">
                <a:solidFill>
                  <a:schemeClr val="dk1"/>
                </a:solidFill>
                <a:latin typeface="Calibri"/>
                <a:ea typeface="Calibri"/>
                <a:cs typeface="Calibri"/>
                <a:sym typeface="Calibri"/>
              </a:rPr>
              <a:t>Factual and Conceptual understanding </a:t>
            </a:r>
            <a:endParaRPr b="0" i="0" sz="1400" u="none" cap="none" strike="noStrike">
              <a:solidFill>
                <a:srgbClr val="000000"/>
              </a:solidFill>
              <a:latin typeface="Arial"/>
              <a:ea typeface="Arial"/>
              <a:cs typeface="Arial"/>
              <a:sym typeface="Arial"/>
            </a:endParaRPr>
          </a:p>
          <a:p>
            <a:pPr indent="-285750" lvl="0" marL="285750" marR="0" rtl="0" algn="ctr">
              <a:lnSpc>
                <a:spcPct val="100000"/>
              </a:lnSpc>
              <a:spcBef>
                <a:spcPts val="0"/>
              </a:spcBef>
              <a:spcAft>
                <a:spcPts val="0"/>
              </a:spcAft>
              <a:buClr>
                <a:schemeClr val="dk1"/>
              </a:buClr>
              <a:buSzPts val="1800"/>
              <a:buFont typeface="Arial"/>
              <a:buChar char="•"/>
            </a:pPr>
            <a:r>
              <a:rPr b="1" i="0" lang="en-GB" sz="1800" u="none" cap="none" strike="noStrike">
                <a:solidFill>
                  <a:schemeClr val="dk1"/>
                </a:solidFill>
                <a:latin typeface="Calibri"/>
                <a:ea typeface="Calibri"/>
                <a:cs typeface="Calibri"/>
                <a:sym typeface="Calibri"/>
              </a:rPr>
              <a:t>Disciplinary Knowledge : </a:t>
            </a:r>
            <a:r>
              <a:rPr b="1" lang="en-GB" sz="1800">
                <a:solidFill>
                  <a:schemeClr val="dk1"/>
                </a:solidFill>
                <a:latin typeface="Calibri"/>
                <a:ea typeface="Calibri"/>
                <a:cs typeface="Calibri"/>
                <a:sym typeface="Calibri"/>
              </a:rPr>
              <a:t>Thinking processes used by designers</a:t>
            </a:r>
            <a:endParaRPr>
              <a:solidFill>
                <a:schemeClr val="dk1"/>
              </a:solidFill>
            </a:endParaRPr>
          </a:p>
          <a:p>
            <a:pPr indent="-342900" lvl="0" marL="457200" rtl="0" algn="ctr">
              <a:spcBef>
                <a:spcPts val="0"/>
              </a:spcBef>
              <a:spcAft>
                <a:spcPts val="0"/>
              </a:spcAft>
              <a:buClr>
                <a:schemeClr val="dk1"/>
              </a:buClr>
              <a:buSzPts val="1800"/>
              <a:buChar char="•"/>
            </a:pPr>
            <a:r>
              <a:rPr b="1" lang="en-GB" sz="1800">
                <a:solidFill>
                  <a:schemeClr val="dk1"/>
                </a:solidFill>
                <a:latin typeface="Calibri"/>
                <a:ea typeface="Calibri"/>
                <a:cs typeface="Calibri"/>
                <a:sym typeface="Calibri"/>
              </a:rPr>
              <a:t>Procedural Knowledge : Practical skills and techniques to make effective products</a:t>
            </a:r>
            <a:endParaRPr b="1" sz="18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158" name="Google Shape;158;g3e2c2f34d7a_1_4"/>
          <p:cNvPicPr preferRelativeResize="0"/>
          <p:nvPr/>
        </p:nvPicPr>
        <p:blipFill>
          <a:blip r:embed="rId3">
            <a:alphaModFix/>
          </a:blip>
          <a:stretch>
            <a:fillRect/>
          </a:stretch>
        </p:blipFill>
        <p:spPr>
          <a:xfrm>
            <a:off x="608475" y="1919275"/>
            <a:ext cx="8107600" cy="4589475"/>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sp>
        <p:nvSpPr>
          <p:cNvPr id="881" name="Google Shape;881;g282080d9322_0_257"/>
          <p:cNvSpPr txBox="1"/>
          <p:nvPr/>
        </p:nvSpPr>
        <p:spPr>
          <a:xfrm>
            <a:off x="1655424" y="281675"/>
            <a:ext cx="4447500" cy="654600"/>
          </a:xfrm>
          <a:prstGeom prst="rect">
            <a:avLst/>
          </a:prstGeom>
          <a:noFill/>
          <a:ln>
            <a:noFill/>
          </a:ln>
        </p:spPr>
        <p:txBody>
          <a:bodyPr anchorCtr="0" anchor="ctr" bIns="80225" lIns="80225" spcFirstLastPara="1" rIns="80225" wrap="square" tIns="80225">
            <a:noAutofit/>
          </a:bodyPr>
          <a:lstStyle/>
          <a:p>
            <a:pPr indent="0" lvl="0" marL="0" marR="0" rtl="0" algn="ctr">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Year 3 ; Summer 2</a:t>
            </a:r>
            <a:endParaRPr b="1" i="0" sz="1900" u="none" cap="none" strike="noStrike">
              <a:solidFill>
                <a:srgbClr val="000000"/>
              </a:solidFill>
              <a:latin typeface="Ruluko"/>
              <a:ea typeface="Ruluko"/>
              <a:cs typeface="Ruluko"/>
              <a:sym typeface="Ruluko"/>
            </a:endParaRPr>
          </a:p>
          <a:p>
            <a:pPr indent="0" lvl="0" marL="0" marR="0" rtl="0" algn="ctr">
              <a:lnSpc>
                <a:spcPct val="100000"/>
              </a:lnSpc>
              <a:spcBef>
                <a:spcPts val="0"/>
              </a:spcBef>
              <a:spcAft>
                <a:spcPts val="0"/>
              </a:spcAft>
              <a:buClr>
                <a:srgbClr val="000000"/>
              </a:buClr>
              <a:buSzPts val="1900"/>
              <a:buFont typeface="Arial"/>
              <a:buNone/>
            </a:pPr>
            <a:r>
              <a:rPr b="1" i="0" lang="en-GB" sz="1300" u="none" cap="none" strike="noStrike">
                <a:solidFill>
                  <a:srgbClr val="000000"/>
                </a:solidFill>
                <a:latin typeface="Arial"/>
                <a:ea typeface="Arial"/>
                <a:cs typeface="Arial"/>
                <a:sym typeface="Arial"/>
              </a:rPr>
              <a:t>Cushions OR Egyptian Collars</a:t>
            </a:r>
            <a:endParaRPr b="1" i="0" sz="1200" u="none" cap="none" strike="noStrike">
              <a:solidFill>
                <a:srgbClr val="000000"/>
              </a:solidFill>
              <a:latin typeface="Ruluko"/>
              <a:ea typeface="Ruluko"/>
              <a:cs typeface="Ruluko"/>
              <a:sym typeface="Ruluko"/>
            </a:endParaRPr>
          </a:p>
        </p:txBody>
      </p:sp>
      <p:sp>
        <p:nvSpPr>
          <p:cNvPr id="882" name="Google Shape;882;g282080d9322_0_257"/>
          <p:cNvSpPr/>
          <p:nvPr/>
        </p:nvSpPr>
        <p:spPr>
          <a:xfrm>
            <a:off x="179500" y="1082575"/>
            <a:ext cx="3491700" cy="29547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Skills</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Pupils can / will: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Design and make a template for an Eygptian collar  /cushion and apply  individual design criteria.</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Follow their design criteria to create an Egyptian collar/cushion.</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Select and cut fabrics with ease using fabric scissors.</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chemeClr val="dk1"/>
              </a:buClr>
              <a:buSzPts val="1100"/>
              <a:buFont typeface="Arial"/>
              <a:buNone/>
            </a:pPr>
            <a:r>
              <a:rPr b="0" i="0" lang="en-GB" sz="1100" u="none" cap="none" strike="noStrike">
                <a:solidFill>
                  <a:schemeClr val="dk1"/>
                </a:solidFill>
                <a:latin typeface="Ruluko"/>
                <a:ea typeface="Ruluko"/>
                <a:cs typeface="Ruluko"/>
                <a:sym typeface="Ruluko"/>
              </a:rPr>
              <a:t>Design  and make  a template from an existing cushion and apply individual design criteria.</a:t>
            </a:r>
            <a:endParaRPr b="0" i="0" sz="11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chemeClr val="dk1"/>
              </a:buClr>
              <a:buSzPts val="1100"/>
              <a:buFont typeface="Arial"/>
              <a:buNone/>
            </a:pPr>
            <a:r>
              <a:rPr b="0" i="0" lang="en-GB" sz="1100" u="none" cap="none" strike="noStrike">
                <a:solidFill>
                  <a:schemeClr val="dk1"/>
                </a:solidFill>
                <a:latin typeface="Ruluko"/>
                <a:ea typeface="Ruluko"/>
                <a:cs typeface="Ruluko"/>
                <a:sym typeface="Ruluko"/>
              </a:rPr>
              <a:t>Follow  design criteria to create a cushion.</a:t>
            </a:r>
            <a:endParaRPr b="0" i="0" sz="11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chemeClr val="dk1"/>
                </a:solidFill>
                <a:latin typeface="Ruluko"/>
                <a:ea typeface="Ruluko"/>
                <a:cs typeface="Ruluko"/>
                <a:sym typeface="Ruluko"/>
              </a:rPr>
              <a:t> Complete  design ideas with stuffing and sewing the edges.</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Thread needles with greater independence.</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Tye knots with greater independence.</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Sew cross stitch to decorate or join fabric.</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Decorate fabric using appliqué, beads (or other embellishments), ribbon and pinking scissors.</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Evaluate an end product.</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538CD5"/>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538CD5"/>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97480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974806"/>
                </a:solidFill>
                <a:latin typeface="Calibri"/>
                <a:ea typeface="Calibri"/>
                <a:cs typeface="Calibri"/>
                <a:sym typeface="Calibri"/>
              </a:rPr>
              <a:t>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883" name="Google Shape;883;g282080d9322_0_257"/>
          <p:cNvSpPr/>
          <p:nvPr/>
        </p:nvSpPr>
        <p:spPr>
          <a:xfrm>
            <a:off x="3803300" y="1063650"/>
            <a:ext cx="5213700" cy="2312400"/>
          </a:xfrm>
          <a:prstGeom prst="rect">
            <a:avLst/>
          </a:prstGeom>
          <a:no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Vocabulary</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884" name="Google Shape;884;g282080d9322_0_257"/>
          <p:cNvSpPr/>
          <p:nvPr/>
        </p:nvSpPr>
        <p:spPr>
          <a:xfrm>
            <a:off x="3803300" y="3503525"/>
            <a:ext cx="1296000" cy="31659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Ruluko"/>
                <a:ea typeface="Ruluko"/>
                <a:cs typeface="Ruluko"/>
                <a:sym typeface="Ruluko"/>
              </a:rPr>
              <a:t>Designers</a:t>
            </a:r>
            <a:endParaRPr b="1" i="0" sz="12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300" u="none" cap="none" strike="noStrike">
                <a:solidFill>
                  <a:srgbClr val="000000"/>
                </a:solidFill>
                <a:latin typeface="Ruluko"/>
                <a:ea typeface="Ruluko"/>
                <a:cs typeface="Ruluko"/>
                <a:sym typeface="Ruluko"/>
              </a:rPr>
              <a:t> 7000BC in Mesopotamia civilizations.</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300" u="none" cap="none" strike="noStrike">
                <a:solidFill>
                  <a:srgbClr val="000000"/>
                </a:solidFill>
                <a:latin typeface="Ruluko"/>
                <a:ea typeface="Ruluko"/>
                <a:cs typeface="Ruluko"/>
                <a:sym typeface="Ruluko"/>
              </a:rPr>
              <a:t>2670–2195 B.C. Egyptian artisans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885" name="Google Shape;885;g282080d9322_0_257"/>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886" name="Google Shape;886;g282080d9322_0_257"/>
          <p:cNvSpPr/>
          <p:nvPr/>
        </p:nvSpPr>
        <p:spPr>
          <a:xfrm>
            <a:off x="179500" y="4183575"/>
            <a:ext cx="3491700" cy="24858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Knowledge</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Ruluko"/>
                <a:ea typeface="Ruluko"/>
                <a:cs typeface="Ruluko"/>
                <a:sym typeface="Ruluko"/>
              </a:rPr>
              <a:t>Pupils will know/ can explain: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That appliqué is a way of mending or decorating a textile by applying smaller pieces of fabric.</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That a product’s function relies on material choices.</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Some materials and explain their aesthetic and/or functional properties.</a:t>
            </a:r>
            <a:endParaRPr b="0" i="0" sz="1100" u="none" cap="none" strike="noStrike">
              <a:solidFill>
                <a:srgbClr val="222222"/>
              </a:solidFill>
              <a:highlight>
                <a:srgbClr val="F0F6FA"/>
              </a:highlight>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When two edges of fabric have been joined together it is called a seam.</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That it is important to leave space on the fabric for the seam.</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That some products are turned inside out after sewing so the stitching is hidden.</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538CD5"/>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538CD5"/>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br>
              <a:rPr b="0" i="0" lang="en-GB" sz="1200" u="none" cap="none" strike="noStrike">
                <a:solidFill>
                  <a:schemeClr val="dk1"/>
                </a:solidFill>
                <a:latin typeface="Calibri"/>
                <a:ea typeface="Calibri"/>
                <a:cs typeface="Calibri"/>
                <a:sym typeface="Calibri"/>
              </a:rPr>
            </a:b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highlight>
                <a:srgbClr val="B7B7B7"/>
              </a:highlight>
              <a:latin typeface="Ruluko"/>
              <a:ea typeface="Ruluko"/>
              <a:cs typeface="Ruluko"/>
              <a:sym typeface="Ruluko"/>
            </a:endParaRPr>
          </a:p>
        </p:txBody>
      </p:sp>
      <p:pic>
        <p:nvPicPr>
          <p:cNvPr id="887" name="Google Shape;887;g282080d9322_0_257"/>
          <p:cNvPicPr preferRelativeResize="0"/>
          <p:nvPr/>
        </p:nvPicPr>
        <p:blipFill rotWithShape="1">
          <a:blip r:embed="rId4">
            <a:alphaModFix/>
          </a:blip>
          <a:srcRect b="0" l="0" r="0" t="0"/>
          <a:stretch/>
        </p:blipFill>
        <p:spPr>
          <a:xfrm>
            <a:off x="6516216" y="188640"/>
            <a:ext cx="1296144" cy="840663"/>
          </a:xfrm>
          <a:prstGeom prst="rect">
            <a:avLst/>
          </a:prstGeom>
          <a:noFill/>
          <a:ln>
            <a:noFill/>
          </a:ln>
        </p:spPr>
      </p:pic>
      <p:sp>
        <p:nvSpPr>
          <p:cNvPr id="888" name="Google Shape;888;g282080d9322_0_257"/>
          <p:cNvSpPr/>
          <p:nvPr/>
        </p:nvSpPr>
        <p:spPr>
          <a:xfrm>
            <a:off x="5231400" y="3503425"/>
            <a:ext cx="3785700" cy="31659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Questions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GB" sz="1000" u="none" cap="none" strike="noStrike">
                <a:solidFill>
                  <a:srgbClr val="000000"/>
                </a:solidFill>
                <a:latin typeface="Ruluko"/>
                <a:ea typeface="Ruluko"/>
                <a:cs typeface="Ruluko"/>
                <a:sym typeface="Ruluko"/>
              </a:rPr>
              <a:t>What is the difference between cross-stitch and appliqué? Give an example of a textiles/fabric product and its function? ( ‘My school jumper keeps me warm and shows which school I go to with our school emblem’.) </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chemeClr val="dk1"/>
              </a:buClr>
              <a:buSzPts val="1100"/>
              <a:buFont typeface="Arial"/>
              <a:buNone/>
            </a:pPr>
            <a:r>
              <a:rPr b="0" i="0" lang="en-GB" sz="1000" u="none" cap="none" strike="noStrike">
                <a:solidFill>
                  <a:srgbClr val="000000"/>
                </a:solidFill>
                <a:latin typeface="Ruluko"/>
                <a:ea typeface="Ruluko"/>
                <a:cs typeface="Ruluko"/>
                <a:sym typeface="Ruluko"/>
              </a:rPr>
              <a:t>What is the tool used for sewing called?  How do I thread a needle?</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chemeClr val="dk1"/>
              </a:buClr>
              <a:buSzPts val="1100"/>
              <a:buFont typeface="Arial"/>
              <a:buNone/>
            </a:pPr>
            <a:r>
              <a:rPr b="0" i="0" lang="en-GB" sz="1000" u="none" cap="none" strike="noStrike">
                <a:solidFill>
                  <a:srgbClr val="000000"/>
                </a:solidFill>
                <a:latin typeface="Ruluko"/>
                <a:ea typeface="Ruluko"/>
                <a:cs typeface="Ruluko"/>
                <a:sym typeface="Ruluko"/>
              </a:rPr>
              <a:t>What can I do if I make a mistake when sewing?</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What are Egyptian usekhs/wesekhs? (Ancient collars or necklaces that symbolised a person’s importance in Ancient Egyptian society.) </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How could we improve on the traditional Egyptian collar design, and why?</a:t>
            </a:r>
            <a:endParaRPr b="0" i="0" sz="1000" u="none" cap="none" strike="noStrike">
              <a:solidFill>
                <a:srgbClr val="000000"/>
              </a:solidFill>
              <a:latin typeface="Ruluko"/>
              <a:ea typeface="Ruluko"/>
              <a:cs typeface="Ruluko"/>
              <a:sym typeface="Ruluko"/>
            </a:endParaRPr>
          </a:p>
          <a:p>
            <a:pPr indent="0" lvl="0" marL="0" marR="0" rtl="0" algn="l">
              <a:lnSpc>
                <a:spcPct val="115000"/>
              </a:lnSpc>
              <a:spcBef>
                <a:spcPts val="0"/>
              </a:spcBef>
              <a:spcAft>
                <a:spcPts val="0"/>
              </a:spcAft>
              <a:buClr>
                <a:srgbClr val="000000"/>
              </a:buClr>
              <a:buSzPts val="1000"/>
              <a:buFont typeface="Arial"/>
              <a:buNone/>
            </a:pPr>
            <a:r>
              <a:rPr b="0" i="0" lang="en-GB" sz="1000" u="none" cap="none" strike="noStrike">
                <a:solidFill>
                  <a:srgbClr val="222222"/>
                </a:solidFill>
                <a:latin typeface="Ruluko"/>
                <a:ea typeface="Ruluko"/>
                <a:cs typeface="Ruluko"/>
                <a:sym typeface="Ruluko"/>
              </a:rPr>
              <a:t>How can I push the stuffing into a cushion without damaging my stitching? (Slowly put small bunches of stuffing in and push it all the way to the back.) How can we make my stitches stronger?</a:t>
            </a:r>
            <a:r>
              <a:rPr b="0" i="0" lang="en-GB" sz="1000" u="none" cap="none" strike="noStrike">
                <a:solidFill>
                  <a:srgbClr val="000000"/>
                </a:solidFill>
                <a:latin typeface="Ruluko"/>
                <a:ea typeface="Ruluko"/>
                <a:cs typeface="Ruluko"/>
                <a:sym typeface="Ruluko"/>
              </a:rPr>
              <a:t>On your collar/cushion design show me where you have used cross-stitch,  running stitch and parts that are appliquéd. Why are material properties useful to know when designing a fabric product? Name 3 different fabrics and describe them. </a:t>
            </a:r>
            <a:r>
              <a:rPr b="0" i="0" lang="en-GB" sz="1000" u="none" cap="none" strike="noStrike">
                <a:solidFill>
                  <a:srgbClr val="222222"/>
                </a:solidFill>
                <a:highlight>
                  <a:srgbClr val="F1F6F9"/>
                </a:highlight>
                <a:latin typeface="Ruluko"/>
                <a:ea typeface="Ruluko"/>
                <a:cs typeface="Ruluko"/>
                <a:sym typeface="Ruluko"/>
              </a:rPr>
              <a:t>What do we mean by ‘pinking’ fabric? </a:t>
            </a:r>
            <a:r>
              <a:rPr b="0" i="0" lang="en-GB" sz="1000" u="none" cap="none" strike="noStrike">
                <a:solidFill>
                  <a:srgbClr val="000000"/>
                </a:solidFill>
                <a:latin typeface="Ruluko"/>
                <a:ea typeface="Ruluko"/>
                <a:cs typeface="Ruluko"/>
                <a:sym typeface="Ruluko"/>
              </a:rPr>
              <a:t>How do templates help when designing a product?</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2400"/>
              </a:spcBef>
              <a:spcAft>
                <a:spcPts val="0"/>
              </a:spcAft>
              <a:buClr>
                <a:schemeClr val="dk1"/>
              </a:buClr>
              <a:buSzPts val="11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15000"/>
              </a:lnSpc>
              <a:spcBef>
                <a:spcPts val="0"/>
              </a:spcBef>
              <a:spcAft>
                <a:spcPts val="0"/>
              </a:spcAft>
              <a:buClr>
                <a:schemeClr val="dk1"/>
              </a:buClr>
              <a:buSzPts val="1100"/>
              <a:buFont typeface="Arial"/>
              <a:buNone/>
            </a:pPr>
            <a:r>
              <a:t/>
            </a:r>
            <a:endParaRPr b="0" i="0" sz="1350" u="none" cap="none" strike="noStrike">
              <a:solidFill>
                <a:srgbClr val="222222"/>
              </a:solidFill>
              <a:highlight>
                <a:srgbClr val="FFFFFF"/>
              </a:highlight>
              <a:latin typeface="Arial"/>
              <a:ea typeface="Arial"/>
              <a:cs typeface="Arial"/>
              <a:sym typeface="Arial"/>
            </a:endParaRPr>
          </a:p>
          <a:p>
            <a:pPr indent="0" lvl="0" marL="0" marR="0" rtl="0" algn="l">
              <a:lnSpc>
                <a:spcPct val="100000"/>
              </a:lnSpc>
              <a:spcBef>
                <a:spcPts val="480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br>
              <a:rPr b="0" i="0" lang="en-GB" sz="1200" u="none" cap="none" strike="noStrike">
                <a:solidFill>
                  <a:schemeClr val="dk1"/>
                </a:solidFill>
                <a:latin typeface="Calibri"/>
                <a:ea typeface="Calibri"/>
                <a:cs typeface="Calibri"/>
                <a:sym typeface="Calibri"/>
              </a:rPr>
            </a:br>
            <a:endParaRPr b="1" i="0" sz="1200" u="none" cap="none" strike="noStrike">
              <a:solidFill>
                <a:srgbClr val="000000"/>
              </a:solidFill>
              <a:latin typeface="Ruluko"/>
              <a:ea typeface="Ruluko"/>
              <a:cs typeface="Ruluko"/>
              <a:sym typeface="Ruluko"/>
            </a:endParaRPr>
          </a:p>
        </p:txBody>
      </p:sp>
      <p:pic>
        <p:nvPicPr>
          <p:cNvPr id="889" name="Google Shape;889;g282080d9322_0_257"/>
          <p:cNvPicPr preferRelativeResize="0"/>
          <p:nvPr/>
        </p:nvPicPr>
        <p:blipFill rotWithShape="1">
          <a:blip r:embed="rId5">
            <a:alphaModFix/>
          </a:blip>
          <a:srcRect b="0" l="0" r="0" t="0"/>
          <a:stretch/>
        </p:blipFill>
        <p:spPr>
          <a:xfrm>
            <a:off x="6047351" y="257873"/>
            <a:ext cx="1734349" cy="722025"/>
          </a:xfrm>
          <a:prstGeom prst="rect">
            <a:avLst/>
          </a:prstGeom>
          <a:noFill/>
          <a:ln>
            <a:noFill/>
          </a:ln>
        </p:spPr>
      </p:pic>
      <p:pic>
        <p:nvPicPr>
          <p:cNvPr id="890" name="Google Shape;890;g282080d9322_0_257"/>
          <p:cNvPicPr preferRelativeResize="0"/>
          <p:nvPr/>
        </p:nvPicPr>
        <p:blipFill rotWithShape="1">
          <a:blip r:embed="rId6">
            <a:alphaModFix/>
          </a:blip>
          <a:srcRect b="0" l="0" r="0" t="0"/>
          <a:stretch/>
        </p:blipFill>
        <p:spPr>
          <a:xfrm>
            <a:off x="179502" y="128676"/>
            <a:ext cx="609206" cy="722025"/>
          </a:xfrm>
          <a:prstGeom prst="rect">
            <a:avLst/>
          </a:prstGeom>
          <a:noFill/>
          <a:ln>
            <a:noFill/>
          </a:ln>
        </p:spPr>
      </p:pic>
      <p:pic>
        <p:nvPicPr>
          <p:cNvPr id="891" name="Google Shape;891;g282080d9322_0_257"/>
          <p:cNvPicPr preferRelativeResize="0"/>
          <p:nvPr/>
        </p:nvPicPr>
        <p:blipFill rotWithShape="1">
          <a:blip r:embed="rId7">
            <a:alphaModFix/>
          </a:blip>
          <a:srcRect b="0" l="0" r="0" t="0"/>
          <a:stretch/>
        </p:blipFill>
        <p:spPr>
          <a:xfrm>
            <a:off x="3905138" y="1355650"/>
            <a:ext cx="4843224" cy="978925"/>
          </a:xfrm>
          <a:prstGeom prst="rect">
            <a:avLst/>
          </a:prstGeom>
          <a:noFill/>
          <a:ln>
            <a:noFill/>
          </a:ln>
        </p:spPr>
      </p:pic>
      <p:pic>
        <p:nvPicPr>
          <p:cNvPr id="892" name="Google Shape;892;g282080d9322_0_257"/>
          <p:cNvPicPr preferRelativeResize="0"/>
          <p:nvPr/>
        </p:nvPicPr>
        <p:blipFill rotWithShape="1">
          <a:blip r:embed="rId8">
            <a:alphaModFix/>
          </a:blip>
          <a:srcRect b="0" l="0" r="0" t="0"/>
          <a:stretch/>
        </p:blipFill>
        <p:spPr>
          <a:xfrm>
            <a:off x="3996575" y="2290963"/>
            <a:ext cx="4660351" cy="84065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7" name="Shape 897"/>
        <p:cNvGrpSpPr/>
        <p:nvPr/>
      </p:nvGrpSpPr>
      <p:grpSpPr>
        <a:xfrm>
          <a:off x="0" y="0"/>
          <a:ext cx="0" cy="0"/>
          <a:chOff x="0" y="0"/>
          <a:chExt cx="0" cy="0"/>
        </a:xfrm>
      </p:grpSpPr>
      <p:sp>
        <p:nvSpPr>
          <p:cNvPr id="898" name="Google Shape;898;g248d9d2fd69_0_41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t/>
            </a:r>
            <a:endParaRPr/>
          </a:p>
        </p:txBody>
      </p:sp>
      <p:pic>
        <p:nvPicPr>
          <p:cNvPr id="899" name="Google Shape;899;g248d9d2fd69_0_415"/>
          <p:cNvPicPr preferRelativeResize="0"/>
          <p:nvPr/>
        </p:nvPicPr>
        <p:blipFill rotWithShape="1">
          <a:blip r:embed="rId3">
            <a:alphaModFix/>
          </a:blip>
          <a:srcRect b="0" l="0" r="0" t="0"/>
          <a:stretch/>
        </p:blipFill>
        <p:spPr>
          <a:xfrm>
            <a:off x="0" y="3"/>
            <a:ext cx="9056199" cy="634365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4" name="Shape 904"/>
        <p:cNvGrpSpPr/>
        <p:nvPr/>
      </p:nvGrpSpPr>
      <p:grpSpPr>
        <a:xfrm>
          <a:off x="0" y="0"/>
          <a:ext cx="0" cy="0"/>
          <a:chOff x="0" y="0"/>
          <a:chExt cx="0" cy="0"/>
        </a:xfrm>
      </p:grpSpPr>
      <p:sp>
        <p:nvSpPr>
          <p:cNvPr id="905" name="Google Shape;905;g248d9d2fd69_0_42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t/>
            </a:r>
            <a:endParaRPr/>
          </a:p>
        </p:txBody>
      </p:sp>
      <p:pic>
        <p:nvPicPr>
          <p:cNvPr id="906" name="Google Shape;906;g248d9d2fd69_0_422"/>
          <p:cNvPicPr preferRelativeResize="0"/>
          <p:nvPr/>
        </p:nvPicPr>
        <p:blipFill rotWithShape="1">
          <a:blip r:embed="rId3">
            <a:alphaModFix/>
          </a:blip>
          <a:srcRect b="0" l="0" r="0" t="0"/>
          <a:stretch/>
        </p:blipFill>
        <p:spPr>
          <a:xfrm>
            <a:off x="171450" y="103203"/>
            <a:ext cx="8859125" cy="624045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0" name="Shape 910"/>
        <p:cNvGrpSpPr/>
        <p:nvPr/>
      </p:nvGrpSpPr>
      <p:grpSpPr>
        <a:xfrm>
          <a:off x="0" y="0"/>
          <a:ext cx="0" cy="0"/>
          <a:chOff x="0" y="0"/>
          <a:chExt cx="0" cy="0"/>
        </a:xfrm>
      </p:grpSpPr>
      <p:sp>
        <p:nvSpPr>
          <p:cNvPr id="911" name="Google Shape;911;g248d9d2fd69_0_18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900"/>
              <a:buFont typeface="Arial"/>
              <a:buNone/>
            </a:pPr>
            <a:r>
              <a:rPr b="1" lang="en-GB" sz="3200">
                <a:latin typeface="Ruluko"/>
                <a:ea typeface="Ruluko"/>
                <a:cs typeface="Ruluko"/>
                <a:sym typeface="Ruluko"/>
              </a:rPr>
              <a:t>Year 3 ; Summer 2</a:t>
            </a:r>
            <a:endParaRPr b="1" sz="3200">
              <a:latin typeface="Ruluko"/>
              <a:ea typeface="Ruluko"/>
              <a:cs typeface="Ruluko"/>
              <a:sym typeface="Ruluko"/>
            </a:endParaRPr>
          </a:p>
          <a:p>
            <a:pPr indent="0" lvl="0" marL="0" rtl="0" algn="ctr">
              <a:lnSpc>
                <a:spcPct val="100000"/>
              </a:lnSpc>
              <a:spcBef>
                <a:spcPts val="0"/>
              </a:spcBef>
              <a:spcAft>
                <a:spcPts val="0"/>
              </a:spcAft>
              <a:buClr>
                <a:schemeClr val="dk1"/>
              </a:buClr>
              <a:buSzPts val="1900"/>
              <a:buFont typeface="Arial"/>
              <a:buNone/>
            </a:pPr>
            <a:r>
              <a:rPr b="1" lang="en-GB" sz="3200">
                <a:latin typeface="Arial"/>
                <a:ea typeface="Arial"/>
                <a:cs typeface="Arial"/>
                <a:sym typeface="Arial"/>
              </a:rPr>
              <a:t>Cushions OR Egyptian Collars</a:t>
            </a:r>
            <a:endParaRPr b="1" sz="3200">
              <a:latin typeface="Ruluko"/>
              <a:ea typeface="Ruluko"/>
              <a:cs typeface="Ruluko"/>
              <a:sym typeface="Ruluko"/>
            </a:endParaRPr>
          </a:p>
        </p:txBody>
      </p:sp>
      <p:sp>
        <p:nvSpPr>
          <p:cNvPr id="912" name="Google Shape;912;g248d9d2fd69_0_189"/>
          <p:cNvSpPr/>
          <p:nvPr/>
        </p:nvSpPr>
        <p:spPr>
          <a:xfrm>
            <a:off x="457200" y="1199025"/>
            <a:ext cx="4914900" cy="4247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Unit 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Pupils who are secure will be able to:</a:t>
            </a:r>
            <a:endParaRPr b="1" i="0" sz="1800" u="sng"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COLLARS : </a:t>
            </a:r>
            <a:r>
              <a:rPr b="0" i="0" lang="en-GB" sz="1350" u="none" cap="none" strike="noStrike">
                <a:solidFill>
                  <a:srgbClr val="222222"/>
                </a:solidFill>
                <a:highlight>
                  <a:srgbClr val="FFFFFF"/>
                </a:highlight>
                <a:latin typeface="Arial"/>
                <a:ea typeface="Arial"/>
                <a:cs typeface="Arial"/>
                <a:sym typeface="Arial"/>
              </a:rPr>
              <a:t>Demonstrate their ability to use cross-stitch as a decorative feature or to join two pieces of fabric together.</a:t>
            </a:r>
            <a:endParaRPr b="0" i="0" sz="1350" u="none" cap="none" strike="noStrike">
              <a:solidFill>
                <a:srgbClr val="222222"/>
              </a:solidFill>
              <a:highlight>
                <a:srgbClr val="FFFFFF"/>
              </a:highlight>
              <a:latin typeface="Arial"/>
              <a:ea typeface="Arial"/>
              <a:cs typeface="Arial"/>
              <a:sym typeface="Arial"/>
            </a:endParaRPr>
          </a:p>
          <a:p>
            <a:pPr indent="-228600" lvl="0" marL="457200" marR="0" rtl="0" algn="l">
              <a:lnSpc>
                <a:spcPct val="115000"/>
              </a:lnSpc>
              <a:spcBef>
                <a:spcPts val="0"/>
              </a:spcBef>
              <a:spcAft>
                <a:spcPts val="0"/>
              </a:spcAft>
              <a:buClr>
                <a:srgbClr val="222222"/>
              </a:buClr>
              <a:buSzPts val="1350"/>
              <a:buFont typeface="Arial"/>
              <a:buNone/>
            </a:pPr>
            <a:r>
              <a:rPr b="0" i="0" lang="en-GB" sz="1350" u="none" cap="none" strike="noStrike">
                <a:solidFill>
                  <a:srgbClr val="222222"/>
                </a:solidFill>
                <a:highlight>
                  <a:srgbClr val="FFFFFF"/>
                </a:highlight>
                <a:latin typeface="Arial"/>
                <a:ea typeface="Arial"/>
                <a:cs typeface="Arial"/>
                <a:sym typeface="Arial"/>
              </a:rPr>
              <a:t>Develop appliqué designs based on design criteria.</a:t>
            </a:r>
            <a:endParaRPr b="0" i="0" sz="1350" u="none" cap="none" strike="noStrike">
              <a:solidFill>
                <a:srgbClr val="222222"/>
              </a:solidFill>
              <a:highlight>
                <a:srgbClr val="FFFFFF"/>
              </a:highlight>
              <a:latin typeface="Arial"/>
              <a:ea typeface="Arial"/>
              <a:cs typeface="Arial"/>
              <a:sym typeface="Arial"/>
            </a:endParaRPr>
          </a:p>
          <a:p>
            <a:pPr indent="-228600" lvl="0" marL="457200" marR="0" rtl="0" algn="l">
              <a:lnSpc>
                <a:spcPct val="115000"/>
              </a:lnSpc>
              <a:spcBef>
                <a:spcPts val="0"/>
              </a:spcBef>
              <a:spcAft>
                <a:spcPts val="0"/>
              </a:spcAft>
              <a:buClr>
                <a:srgbClr val="222222"/>
              </a:buClr>
              <a:buSzPts val="1350"/>
              <a:buFont typeface="Arial"/>
              <a:buNone/>
            </a:pPr>
            <a:r>
              <a:rPr b="0" i="0" lang="en-GB" sz="1350" u="none" cap="none" strike="noStrike">
                <a:solidFill>
                  <a:srgbClr val="222222"/>
                </a:solidFill>
                <a:highlight>
                  <a:srgbClr val="FFFFFF"/>
                </a:highlight>
                <a:latin typeface="Arial"/>
                <a:ea typeface="Arial"/>
                <a:cs typeface="Arial"/>
                <a:sym typeface="Arial"/>
              </a:rPr>
              <a:t>Design, cut and shape their template for an usekh/wesekh collar, with increasing accuracy.</a:t>
            </a:r>
            <a:endParaRPr b="0" i="0" sz="1350" u="none" cap="none" strike="noStrike">
              <a:solidFill>
                <a:srgbClr val="222222"/>
              </a:solidFill>
              <a:highlight>
                <a:srgbClr val="FFFFFF"/>
              </a:highlight>
              <a:latin typeface="Arial"/>
              <a:ea typeface="Arial"/>
              <a:cs typeface="Arial"/>
              <a:sym typeface="Arial"/>
            </a:endParaRPr>
          </a:p>
          <a:p>
            <a:pPr indent="-228600" lvl="0" marL="457200" marR="0" rtl="0" algn="l">
              <a:lnSpc>
                <a:spcPct val="115000"/>
              </a:lnSpc>
              <a:spcBef>
                <a:spcPts val="0"/>
              </a:spcBef>
              <a:spcAft>
                <a:spcPts val="0"/>
              </a:spcAft>
              <a:buClr>
                <a:srgbClr val="222222"/>
              </a:buClr>
              <a:buSzPts val="1350"/>
              <a:buFont typeface="Arial"/>
              <a:buNone/>
            </a:pPr>
            <a:r>
              <a:rPr b="0" i="0" lang="en-GB" sz="1350" u="none" cap="none" strike="noStrike">
                <a:solidFill>
                  <a:srgbClr val="222222"/>
                </a:solidFill>
                <a:highlight>
                  <a:srgbClr val="FFFFFF"/>
                </a:highlight>
                <a:latin typeface="Arial"/>
                <a:ea typeface="Arial"/>
                <a:cs typeface="Arial"/>
                <a:sym typeface="Arial"/>
              </a:rPr>
              <a:t>Decorate their Egyptian collar using a variety of techniques such as appliqué, cross-stitch, beads, buttons and pinking.</a:t>
            </a:r>
            <a:endParaRPr b="0" i="0" sz="1350" u="none" cap="none" strike="noStrike">
              <a:solidFill>
                <a:srgbClr val="222222"/>
              </a:solidFill>
              <a:highlight>
                <a:srgbClr val="FFFFFF"/>
              </a:highlight>
              <a:latin typeface="Arial"/>
              <a:ea typeface="Arial"/>
              <a:cs typeface="Arial"/>
              <a:sym typeface="Arial"/>
            </a:endParaRPr>
          </a:p>
          <a:p>
            <a:pPr indent="-228600" lvl="0" marL="457200" marR="0" rtl="0" algn="l">
              <a:lnSpc>
                <a:spcPct val="115000"/>
              </a:lnSpc>
              <a:spcBef>
                <a:spcPts val="0"/>
              </a:spcBef>
              <a:spcAft>
                <a:spcPts val="0"/>
              </a:spcAft>
              <a:buClr>
                <a:srgbClr val="222222"/>
              </a:buClr>
              <a:buSzPts val="1350"/>
              <a:buFont typeface="Arial"/>
              <a:buNone/>
            </a:pPr>
            <a:r>
              <a:rPr b="0" i="0" lang="en-GB" sz="1350" u="none" cap="none" strike="noStrike">
                <a:solidFill>
                  <a:srgbClr val="222222"/>
                </a:solidFill>
                <a:highlight>
                  <a:srgbClr val="FFFFFF"/>
                </a:highlight>
                <a:latin typeface="Arial"/>
                <a:ea typeface="Arial"/>
                <a:cs typeface="Arial"/>
                <a:sym typeface="Arial"/>
              </a:rPr>
              <a:t>Measure and attach a ribbon with a running stitch.</a:t>
            </a:r>
            <a:endParaRPr b="0" i="0" sz="1350" u="none" cap="none" strike="noStrike">
              <a:solidFill>
                <a:srgbClr val="222222"/>
              </a:solidFill>
              <a:highlight>
                <a:srgbClr val="FFFFFF"/>
              </a:highlight>
              <a:latin typeface="Arial"/>
              <a:ea typeface="Arial"/>
              <a:cs typeface="Arial"/>
              <a:sym typeface="Arial"/>
            </a:endParaRPr>
          </a:p>
          <a:p>
            <a:pPr indent="-228600" lvl="0" marL="457200" marR="0" rtl="0" algn="l">
              <a:lnSpc>
                <a:spcPct val="115000"/>
              </a:lnSpc>
              <a:spcBef>
                <a:spcPts val="0"/>
              </a:spcBef>
              <a:spcAft>
                <a:spcPts val="0"/>
              </a:spcAft>
              <a:buClr>
                <a:srgbClr val="222222"/>
              </a:buClr>
              <a:buSzPts val="1350"/>
              <a:buFont typeface="Arial"/>
              <a:buNone/>
            </a:pPr>
            <a:r>
              <a:rPr b="0" i="0" lang="en-GB" sz="1350" u="none" cap="none" strike="noStrike">
                <a:solidFill>
                  <a:srgbClr val="222222"/>
                </a:solidFill>
                <a:highlight>
                  <a:srgbClr val="FFFFFF"/>
                </a:highlight>
                <a:latin typeface="Arial"/>
                <a:ea typeface="Arial"/>
                <a:cs typeface="Arial"/>
                <a:sym typeface="Arial"/>
              </a:rPr>
              <a:t>Recognise different types and qualities of fabrics.</a:t>
            </a:r>
            <a:endParaRPr b="0" i="0" sz="1350" u="none" cap="none" strike="noStrike">
              <a:solidFill>
                <a:srgbClr val="222222"/>
              </a:solidFill>
              <a:highlight>
                <a:srgbClr val="FFFFFF"/>
              </a:highlight>
              <a:latin typeface="Arial"/>
              <a:ea typeface="Arial"/>
              <a:cs typeface="Arial"/>
              <a:sym typeface="Arial"/>
            </a:endParaRPr>
          </a:p>
          <a:p>
            <a:pPr indent="-228600" lvl="0" marL="457200" marR="0" rtl="0" algn="l">
              <a:lnSpc>
                <a:spcPct val="115000"/>
              </a:lnSpc>
              <a:spcBef>
                <a:spcPts val="0"/>
              </a:spcBef>
              <a:spcAft>
                <a:spcPts val="0"/>
              </a:spcAft>
              <a:buClr>
                <a:srgbClr val="222222"/>
              </a:buClr>
              <a:buSzPts val="1350"/>
              <a:buFont typeface="Arial"/>
              <a:buNone/>
            </a:pPr>
            <a:r>
              <a:rPr b="0" i="0" lang="en-GB" sz="1350" u="none" cap="none" strike="noStrike">
                <a:solidFill>
                  <a:srgbClr val="222222"/>
                </a:solidFill>
                <a:highlight>
                  <a:srgbClr val="FFFFFF"/>
                </a:highlight>
                <a:latin typeface="Arial"/>
                <a:ea typeface="Arial"/>
                <a:cs typeface="Arial"/>
                <a:sym typeface="Arial"/>
              </a:rPr>
              <a:t>Explain the aesthetic and/or functional properties of some of their material choices.</a:t>
            </a:r>
            <a:endParaRPr b="0" i="0" sz="1350" u="none" cap="none" strike="noStrike">
              <a:solidFill>
                <a:srgbClr val="222222"/>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CUSHIONS; </a:t>
            </a:r>
            <a:endParaRPr b="1" i="0" sz="1800" u="sng" cap="none" strike="noStrike">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350"/>
              <a:buFont typeface="Arial"/>
              <a:buNone/>
            </a:pPr>
            <a:r>
              <a:rPr b="0" i="0" lang="en-GB" sz="1350" u="none" cap="none" strike="noStrike">
                <a:solidFill>
                  <a:srgbClr val="222222"/>
                </a:solidFill>
                <a:highlight>
                  <a:srgbClr val="FFFFFF"/>
                </a:highlight>
                <a:latin typeface="Arial"/>
                <a:ea typeface="Arial"/>
                <a:cs typeface="Arial"/>
                <a:sym typeface="Arial"/>
              </a:rPr>
              <a:t>Use a cross-stitch to join two pieces of fabric together.</a:t>
            </a:r>
            <a:endParaRPr b="0" i="0" sz="1350" u="none" cap="none" strike="noStrike">
              <a:solidFill>
                <a:srgbClr val="222222"/>
              </a:solidFill>
              <a:highlight>
                <a:srgbClr val="FFFFFF"/>
              </a:highlight>
              <a:latin typeface="Arial"/>
              <a:ea typeface="Arial"/>
              <a:cs typeface="Arial"/>
              <a:sym typeface="Arial"/>
            </a:endParaRPr>
          </a:p>
          <a:p>
            <a:pPr indent="-228600" lvl="0" marL="457200" marR="0" rtl="0" algn="l">
              <a:lnSpc>
                <a:spcPct val="115000"/>
              </a:lnSpc>
              <a:spcBef>
                <a:spcPts val="0"/>
              </a:spcBef>
              <a:spcAft>
                <a:spcPts val="0"/>
              </a:spcAft>
              <a:buClr>
                <a:srgbClr val="222222"/>
              </a:buClr>
              <a:buSzPts val="1350"/>
              <a:buFont typeface="Arial"/>
              <a:buNone/>
            </a:pPr>
            <a:r>
              <a:rPr b="0" i="0" lang="en-GB" sz="1350" u="none" cap="none" strike="noStrike">
                <a:solidFill>
                  <a:srgbClr val="222222"/>
                </a:solidFill>
                <a:highlight>
                  <a:srgbClr val="FFFFFF"/>
                </a:highlight>
                <a:latin typeface="Arial"/>
                <a:ea typeface="Arial"/>
                <a:cs typeface="Arial"/>
                <a:sym typeface="Arial"/>
              </a:rPr>
              <a:t>Design and cut the template for a cushion.</a:t>
            </a:r>
            <a:endParaRPr b="0" i="0" sz="1350" u="none" cap="none" strike="noStrike">
              <a:solidFill>
                <a:srgbClr val="222222"/>
              </a:solidFill>
              <a:highlight>
                <a:srgbClr val="FFFFFF"/>
              </a:highlight>
              <a:latin typeface="Arial"/>
              <a:ea typeface="Arial"/>
              <a:cs typeface="Arial"/>
              <a:sym typeface="Arial"/>
            </a:endParaRPr>
          </a:p>
          <a:p>
            <a:pPr indent="-228600" lvl="0" marL="457200" marR="0" rtl="0" algn="l">
              <a:lnSpc>
                <a:spcPct val="115000"/>
              </a:lnSpc>
              <a:spcBef>
                <a:spcPts val="0"/>
              </a:spcBef>
              <a:spcAft>
                <a:spcPts val="0"/>
              </a:spcAft>
              <a:buClr>
                <a:srgbClr val="222222"/>
              </a:buClr>
              <a:buSzPts val="1350"/>
              <a:buFont typeface="Arial"/>
              <a:buNone/>
            </a:pPr>
            <a:r>
              <a:rPr b="0" i="0" lang="en-GB" sz="1350" u="none" cap="none" strike="noStrike">
                <a:solidFill>
                  <a:srgbClr val="222222"/>
                </a:solidFill>
                <a:highlight>
                  <a:srgbClr val="FFFFFF"/>
                </a:highlight>
                <a:latin typeface="Arial"/>
                <a:ea typeface="Arial"/>
                <a:cs typeface="Arial"/>
                <a:sym typeface="Arial"/>
              </a:rPr>
              <a:t>Use cross-stitch and appliqué to decorate a cushion face.</a:t>
            </a:r>
            <a:endParaRPr b="0" i="0" sz="1350" u="none" cap="none" strike="noStrike">
              <a:solidFill>
                <a:srgbClr val="222222"/>
              </a:solidFill>
              <a:highlight>
                <a:srgbClr val="FFFFFF"/>
              </a:highlight>
              <a:latin typeface="Arial"/>
              <a:ea typeface="Arial"/>
              <a:cs typeface="Arial"/>
              <a:sym typeface="Arial"/>
            </a:endParaRPr>
          </a:p>
          <a:p>
            <a:pPr indent="-228600" lvl="0" marL="457200" marR="0" rtl="0" algn="l">
              <a:lnSpc>
                <a:spcPct val="115000"/>
              </a:lnSpc>
              <a:spcBef>
                <a:spcPts val="0"/>
              </a:spcBef>
              <a:spcAft>
                <a:spcPts val="0"/>
              </a:spcAft>
              <a:buClr>
                <a:srgbClr val="222222"/>
              </a:buClr>
              <a:buSzPts val="1350"/>
              <a:buFont typeface="Arial"/>
              <a:buNone/>
            </a:pPr>
            <a:r>
              <a:rPr b="0" i="0" lang="en-GB" sz="1350" u="none" cap="none" strike="noStrike">
                <a:solidFill>
                  <a:srgbClr val="222222"/>
                </a:solidFill>
                <a:highlight>
                  <a:srgbClr val="FFFFFF"/>
                </a:highlight>
                <a:latin typeface="Arial"/>
                <a:ea typeface="Arial"/>
                <a:cs typeface="Arial"/>
                <a:sym typeface="Arial"/>
              </a:rPr>
              <a:t>Make a cushion that includes appliqué and cross-stitch.</a:t>
            </a:r>
            <a:endParaRPr b="0" i="0" sz="1350" u="none" cap="none" strike="noStrike">
              <a:solidFill>
                <a:srgbClr val="222222"/>
              </a:solidFill>
              <a:highlight>
                <a:srgbClr val="FFFFFF"/>
              </a:highlight>
              <a:latin typeface="Arial"/>
              <a:ea typeface="Arial"/>
              <a:cs typeface="Arial"/>
              <a:sym typeface="Arial"/>
            </a:endParaRPr>
          </a:p>
          <a:p>
            <a:pPr indent="-228600" lvl="0" marL="457200" marR="0" rtl="0" algn="l">
              <a:lnSpc>
                <a:spcPct val="115000"/>
              </a:lnSpc>
              <a:spcBef>
                <a:spcPts val="0"/>
              </a:spcBef>
              <a:spcAft>
                <a:spcPts val="0"/>
              </a:spcAft>
              <a:buClr>
                <a:srgbClr val="222222"/>
              </a:buClr>
              <a:buSzPts val="1750"/>
              <a:buFont typeface="Calibri"/>
              <a:buNone/>
            </a:pPr>
            <a:r>
              <a:t/>
            </a:r>
            <a:endParaRPr b="0" i="0" sz="1750" u="none" cap="none" strike="noStrike">
              <a:solidFill>
                <a:srgbClr val="222222"/>
              </a:solidFill>
              <a:highlight>
                <a:srgbClr val="FFFFFF"/>
              </a:highlight>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1350"/>
              <a:buFont typeface="Arial"/>
              <a:buNone/>
            </a:pPr>
            <a:r>
              <a:t/>
            </a:r>
            <a:endParaRPr b="0" i="0" sz="1350" u="none" cap="none" strike="noStrike">
              <a:solidFill>
                <a:srgbClr val="222222"/>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p:txBody>
      </p:sp>
      <p:pic>
        <p:nvPicPr>
          <p:cNvPr id="913" name="Google Shape;913;g248d9d2fd69_0_189"/>
          <p:cNvPicPr preferRelativeResize="0"/>
          <p:nvPr/>
        </p:nvPicPr>
        <p:blipFill rotWithShape="1">
          <a:blip r:embed="rId3">
            <a:alphaModFix/>
          </a:blip>
          <a:srcRect b="0" l="0" r="0" t="0"/>
          <a:stretch/>
        </p:blipFill>
        <p:spPr>
          <a:xfrm>
            <a:off x="5516638" y="1445523"/>
            <a:ext cx="1615925" cy="4633925"/>
          </a:xfrm>
          <a:prstGeom prst="rect">
            <a:avLst/>
          </a:prstGeom>
          <a:noFill/>
          <a:ln>
            <a:noFill/>
          </a:ln>
        </p:spPr>
      </p:pic>
      <p:pic>
        <p:nvPicPr>
          <p:cNvPr id="914" name="Google Shape;914;g248d9d2fd69_0_189"/>
          <p:cNvPicPr preferRelativeResize="0"/>
          <p:nvPr/>
        </p:nvPicPr>
        <p:blipFill rotWithShape="1">
          <a:blip r:embed="rId4">
            <a:alphaModFix/>
          </a:blip>
          <a:srcRect b="0" l="0" r="0" t="0"/>
          <a:stretch/>
        </p:blipFill>
        <p:spPr>
          <a:xfrm>
            <a:off x="7277100" y="1504950"/>
            <a:ext cx="1615925" cy="4515084"/>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8" name="Shape 918"/>
        <p:cNvGrpSpPr/>
        <p:nvPr/>
      </p:nvGrpSpPr>
      <p:grpSpPr>
        <a:xfrm>
          <a:off x="0" y="0"/>
          <a:ext cx="0" cy="0"/>
          <a:chOff x="0" y="0"/>
          <a:chExt cx="0" cy="0"/>
        </a:xfrm>
      </p:grpSpPr>
      <p:sp>
        <p:nvSpPr>
          <p:cNvPr id="919" name="Google Shape;919;g282080d9322_0_270"/>
          <p:cNvSpPr txBox="1"/>
          <p:nvPr/>
        </p:nvSpPr>
        <p:spPr>
          <a:xfrm>
            <a:off x="1655424" y="281675"/>
            <a:ext cx="4447500" cy="654600"/>
          </a:xfrm>
          <a:prstGeom prst="rect">
            <a:avLst/>
          </a:prstGeom>
          <a:noFill/>
          <a:ln>
            <a:noFill/>
          </a:ln>
        </p:spPr>
        <p:txBody>
          <a:bodyPr anchorCtr="0" anchor="ctr" bIns="80225" lIns="80225" spcFirstLastPara="1" rIns="80225" wrap="square" tIns="80225">
            <a:noAutofit/>
          </a:bodyPr>
          <a:lstStyle/>
          <a:p>
            <a:pPr indent="0" lvl="0" marL="0" marR="0" rtl="0" algn="ctr">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Year 4 ; Spring 2</a:t>
            </a:r>
            <a:endParaRPr b="1" i="0" sz="1900" u="none" cap="none" strike="noStrike">
              <a:solidFill>
                <a:srgbClr val="000000"/>
              </a:solidFill>
              <a:latin typeface="Ruluko"/>
              <a:ea typeface="Ruluko"/>
              <a:cs typeface="Ruluko"/>
              <a:sym typeface="Ruluko"/>
            </a:endParaRPr>
          </a:p>
          <a:p>
            <a:pPr indent="0" lvl="0" marL="0" marR="0" rtl="0" algn="ctr">
              <a:lnSpc>
                <a:spcPct val="100000"/>
              </a:lnSpc>
              <a:spcBef>
                <a:spcPts val="0"/>
              </a:spcBef>
              <a:spcAft>
                <a:spcPts val="0"/>
              </a:spcAft>
              <a:buClr>
                <a:srgbClr val="000000"/>
              </a:buClr>
              <a:buSzPts val="1900"/>
              <a:buFont typeface="Arial"/>
              <a:buNone/>
            </a:pPr>
            <a:r>
              <a:rPr b="1" i="0" lang="en-GB" sz="1300" u="none" cap="none" strike="noStrike">
                <a:solidFill>
                  <a:srgbClr val="000000"/>
                </a:solidFill>
                <a:latin typeface="Arial"/>
                <a:ea typeface="Arial"/>
                <a:cs typeface="Arial"/>
                <a:sym typeface="Arial"/>
              </a:rPr>
              <a:t>Fastenings</a:t>
            </a:r>
            <a:endParaRPr b="1" i="0" sz="1200" u="none" cap="none" strike="noStrike">
              <a:solidFill>
                <a:srgbClr val="000000"/>
              </a:solidFill>
              <a:latin typeface="Ruluko"/>
              <a:ea typeface="Ruluko"/>
              <a:cs typeface="Ruluko"/>
              <a:sym typeface="Ruluko"/>
            </a:endParaRPr>
          </a:p>
        </p:txBody>
      </p:sp>
      <p:sp>
        <p:nvSpPr>
          <p:cNvPr id="920" name="Google Shape;920;g282080d9322_0_270"/>
          <p:cNvSpPr/>
          <p:nvPr/>
        </p:nvSpPr>
        <p:spPr>
          <a:xfrm>
            <a:off x="179512" y="1082568"/>
            <a:ext cx="3491700" cy="26265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Skills</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Pupils can / will: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Write design criteria for a product, articulating decisions made.</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Design a personalised book sleeve.</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Make and test a paper template with accuracy and in keeping with the design criteria.</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Measure, mark and cut fabric using a paper template.</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Select a stitch style to join fabric.</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Sew neatly using small regular stitches.</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Incorporate  a fastening to a design.</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Test and evaluate an end product against the original design criteria.</a:t>
            </a:r>
            <a:endParaRPr b="0" i="0" sz="1200" u="none" cap="none" strike="noStrike">
              <a:solidFill>
                <a:srgbClr val="222222"/>
              </a:solidFill>
              <a:highlight>
                <a:srgbClr val="F0F6FA"/>
              </a:highlight>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538CD5"/>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538CD5"/>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97480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974806"/>
                </a:solidFill>
                <a:latin typeface="Calibri"/>
                <a:ea typeface="Calibri"/>
                <a:cs typeface="Calibri"/>
                <a:sym typeface="Calibri"/>
              </a:rPr>
              <a:t>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921" name="Google Shape;921;g282080d9322_0_270"/>
          <p:cNvSpPr/>
          <p:nvPr/>
        </p:nvSpPr>
        <p:spPr>
          <a:xfrm>
            <a:off x="3803300" y="1063650"/>
            <a:ext cx="5046900" cy="2217300"/>
          </a:xfrm>
          <a:prstGeom prst="rect">
            <a:avLst/>
          </a:prstGeom>
          <a:no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Vocabulary</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922" name="Google Shape;922;g282080d9322_0_270"/>
          <p:cNvSpPr/>
          <p:nvPr/>
        </p:nvSpPr>
        <p:spPr>
          <a:xfrm>
            <a:off x="3803300" y="3364625"/>
            <a:ext cx="1160400" cy="33048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Ruluko"/>
                <a:ea typeface="Ruluko"/>
                <a:cs typeface="Ruluko"/>
                <a:sym typeface="Ruluko"/>
              </a:rPr>
              <a:t>Designers </a:t>
            </a:r>
            <a:r>
              <a:rPr b="1" i="0" lang="en-GB" sz="1200" u="none" cap="none" strike="noStrike">
                <a:solidFill>
                  <a:srgbClr val="000000"/>
                </a:solidFill>
                <a:latin typeface="Calibri"/>
                <a:ea typeface="Calibri"/>
                <a:cs typeface="Calibri"/>
                <a:sym typeface="Calibri"/>
              </a:rPr>
              <a:t> </a:t>
            </a:r>
            <a:endParaRPr b="1"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300" u="sng" cap="none" strike="noStrike">
                <a:solidFill>
                  <a:schemeClr val="hlink"/>
                </a:solidFill>
                <a:latin typeface="Ruluko"/>
                <a:ea typeface="Ruluko"/>
                <a:cs typeface="Ruluko"/>
                <a:sym typeface="Ruluko"/>
                <a:hlinkClick r:id="rId3"/>
              </a:rPr>
              <a:t>Whitcomb L. Judson</a:t>
            </a:r>
            <a:r>
              <a:rPr b="0" i="0" lang="en-GB" sz="1300" u="none" cap="none" strike="noStrike">
                <a:solidFill>
                  <a:srgbClr val="000000"/>
                </a:solidFill>
                <a:latin typeface="Ruluko"/>
                <a:ea typeface="Ruluko"/>
                <a:cs typeface="Ruluko"/>
                <a:sym typeface="Ruluko"/>
              </a:rPr>
              <a:t> 1892</a:t>
            </a:r>
            <a:endParaRPr b="1"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923" name="Google Shape;923;g282080d9322_0_270"/>
          <p:cNvPicPr preferRelativeResize="0"/>
          <p:nvPr/>
        </p:nvPicPr>
        <p:blipFill rotWithShape="1">
          <a:blip r:embed="rId4">
            <a:alphaModFix/>
          </a:blip>
          <a:srcRect b="0" l="0" r="0" t="0"/>
          <a:stretch/>
        </p:blipFill>
        <p:spPr>
          <a:xfrm>
            <a:off x="7888834" y="257864"/>
            <a:ext cx="961252" cy="722045"/>
          </a:xfrm>
          <a:prstGeom prst="rect">
            <a:avLst/>
          </a:prstGeom>
          <a:noFill/>
          <a:ln>
            <a:noFill/>
          </a:ln>
        </p:spPr>
      </p:pic>
      <p:sp>
        <p:nvSpPr>
          <p:cNvPr id="924" name="Google Shape;924;g282080d9322_0_270"/>
          <p:cNvSpPr/>
          <p:nvPr/>
        </p:nvSpPr>
        <p:spPr>
          <a:xfrm>
            <a:off x="179512" y="3789041"/>
            <a:ext cx="3491700" cy="28803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Knowledge</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Ruluko"/>
                <a:ea typeface="Ruluko"/>
                <a:cs typeface="Ruluko"/>
                <a:sym typeface="Ruluko"/>
              </a:rPr>
              <a:t>Pupils will know/ can explain: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B05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That a fastening is something that holds two pieces of material together.</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That different fastening types are useful for different purposes.</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That creating a mock-up (prototype) of their design is useful for checking ideas and proportions.</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highlight>
                <a:srgbClr val="B7B7B7"/>
              </a:highlight>
              <a:latin typeface="Ruluko"/>
              <a:ea typeface="Ruluko"/>
              <a:cs typeface="Ruluko"/>
              <a:sym typeface="Ruluko"/>
            </a:endParaRPr>
          </a:p>
        </p:txBody>
      </p:sp>
      <p:pic>
        <p:nvPicPr>
          <p:cNvPr id="925" name="Google Shape;925;g282080d9322_0_270"/>
          <p:cNvPicPr preferRelativeResize="0"/>
          <p:nvPr/>
        </p:nvPicPr>
        <p:blipFill rotWithShape="1">
          <a:blip r:embed="rId5">
            <a:alphaModFix/>
          </a:blip>
          <a:srcRect b="0" l="0" r="0" t="0"/>
          <a:stretch/>
        </p:blipFill>
        <p:spPr>
          <a:xfrm>
            <a:off x="6516216" y="188640"/>
            <a:ext cx="1296144" cy="840663"/>
          </a:xfrm>
          <a:prstGeom prst="rect">
            <a:avLst/>
          </a:prstGeom>
          <a:noFill/>
          <a:ln>
            <a:noFill/>
          </a:ln>
        </p:spPr>
      </p:pic>
      <p:sp>
        <p:nvSpPr>
          <p:cNvPr id="926" name="Google Shape;926;g282080d9322_0_270"/>
          <p:cNvSpPr/>
          <p:nvPr/>
        </p:nvSpPr>
        <p:spPr>
          <a:xfrm>
            <a:off x="5095800" y="3364700"/>
            <a:ext cx="3879000" cy="33048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Questions</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300" u="none" cap="none" strike="noStrike">
                <a:solidFill>
                  <a:srgbClr val="000000"/>
                </a:solidFill>
                <a:latin typeface="Ruluko"/>
                <a:ea typeface="Ruluko"/>
                <a:cs typeface="Ruluko"/>
                <a:sym typeface="Ruluko"/>
              </a:rPr>
              <a:t>What is it called when two edges of fabric have been joined together? A seam.</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300" u="none" cap="none" strike="noStrike">
                <a:solidFill>
                  <a:srgbClr val="000000"/>
                </a:solidFill>
                <a:latin typeface="Ruluko"/>
                <a:ea typeface="Ruluko"/>
                <a:cs typeface="Ruluko"/>
                <a:sym typeface="Ruluko"/>
              </a:rPr>
              <a:t>Name 3 different types of fabric fastenings. </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What does a fastening do?How does it fasten the two pieces of fabric? How secure is it? How easy is it to do up?</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When you last picked a jacket, did you look at how it did up? What about a bag? Lunchbox? Purse or wallet?</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How did you join the pieces of your book sleeve? </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 What are the advantages and disadvantages of the envelope / jacket style sleeves?</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uluko"/>
                <a:ea typeface="Ruluko"/>
                <a:cs typeface="Ruluko"/>
                <a:sym typeface="Ruluko"/>
              </a:rPr>
              <a:t>What did you have to consider when sewing?</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350" u="none" cap="none" strike="noStrike">
              <a:solidFill>
                <a:srgbClr val="222222"/>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br>
              <a:rPr b="0" i="0" lang="en-GB" sz="1200" u="none" cap="none" strike="noStrike">
                <a:solidFill>
                  <a:schemeClr val="dk1"/>
                </a:solidFill>
                <a:latin typeface="Calibri"/>
                <a:ea typeface="Calibri"/>
                <a:cs typeface="Calibri"/>
                <a:sym typeface="Calibri"/>
              </a:rPr>
            </a:br>
            <a:endParaRPr b="1" i="0" sz="1200" u="none" cap="none" strike="noStrike">
              <a:solidFill>
                <a:srgbClr val="000000"/>
              </a:solidFill>
              <a:latin typeface="Ruluko"/>
              <a:ea typeface="Ruluko"/>
              <a:cs typeface="Ruluko"/>
              <a:sym typeface="Ruluko"/>
            </a:endParaRPr>
          </a:p>
        </p:txBody>
      </p:sp>
      <p:pic>
        <p:nvPicPr>
          <p:cNvPr id="927" name="Google Shape;927;g282080d9322_0_270"/>
          <p:cNvPicPr preferRelativeResize="0"/>
          <p:nvPr/>
        </p:nvPicPr>
        <p:blipFill rotWithShape="1">
          <a:blip r:embed="rId6">
            <a:alphaModFix/>
          </a:blip>
          <a:srcRect b="0" l="0" r="0" t="0"/>
          <a:stretch/>
        </p:blipFill>
        <p:spPr>
          <a:xfrm>
            <a:off x="6047351" y="257873"/>
            <a:ext cx="1734349" cy="722025"/>
          </a:xfrm>
          <a:prstGeom prst="rect">
            <a:avLst/>
          </a:prstGeom>
          <a:noFill/>
          <a:ln>
            <a:noFill/>
          </a:ln>
        </p:spPr>
      </p:pic>
      <p:pic>
        <p:nvPicPr>
          <p:cNvPr id="928" name="Google Shape;928;g282080d9322_0_270"/>
          <p:cNvPicPr preferRelativeResize="0"/>
          <p:nvPr/>
        </p:nvPicPr>
        <p:blipFill rotWithShape="1">
          <a:blip r:embed="rId7">
            <a:alphaModFix/>
          </a:blip>
          <a:srcRect b="0" l="0" r="0" t="0"/>
          <a:stretch/>
        </p:blipFill>
        <p:spPr>
          <a:xfrm>
            <a:off x="179502" y="128676"/>
            <a:ext cx="609206" cy="722025"/>
          </a:xfrm>
          <a:prstGeom prst="rect">
            <a:avLst/>
          </a:prstGeom>
          <a:noFill/>
          <a:ln>
            <a:noFill/>
          </a:ln>
        </p:spPr>
      </p:pic>
      <p:pic>
        <p:nvPicPr>
          <p:cNvPr id="929" name="Google Shape;929;g282080d9322_0_270"/>
          <p:cNvPicPr preferRelativeResize="0"/>
          <p:nvPr/>
        </p:nvPicPr>
        <p:blipFill rotWithShape="1">
          <a:blip r:embed="rId8">
            <a:alphaModFix/>
          </a:blip>
          <a:srcRect b="0" l="0" r="0" t="0"/>
          <a:stretch/>
        </p:blipFill>
        <p:spPr>
          <a:xfrm>
            <a:off x="3855675" y="1453288"/>
            <a:ext cx="4942150" cy="1698925"/>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4" name="Shape 934"/>
        <p:cNvGrpSpPr/>
        <p:nvPr/>
      </p:nvGrpSpPr>
      <p:grpSpPr>
        <a:xfrm>
          <a:off x="0" y="0"/>
          <a:ext cx="0" cy="0"/>
          <a:chOff x="0" y="0"/>
          <a:chExt cx="0" cy="0"/>
        </a:xfrm>
      </p:grpSpPr>
      <p:sp>
        <p:nvSpPr>
          <p:cNvPr id="935" name="Google Shape;935;g248d9d2fd69_0_40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t/>
            </a:r>
            <a:endParaRPr/>
          </a:p>
        </p:txBody>
      </p:sp>
      <p:pic>
        <p:nvPicPr>
          <p:cNvPr id="936" name="Google Shape;936;g248d9d2fd69_0_406"/>
          <p:cNvPicPr preferRelativeResize="0"/>
          <p:nvPr/>
        </p:nvPicPr>
        <p:blipFill rotWithShape="1">
          <a:blip r:embed="rId3">
            <a:alphaModFix/>
          </a:blip>
          <a:srcRect b="0" l="0" r="0" t="0"/>
          <a:stretch/>
        </p:blipFill>
        <p:spPr>
          <a:xfrm>
            <a:off x="95250" y="198452"/>
            <a:ext cx="8782050" cy="616745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0" name="Shape 940"/>
        <p:cNvGrpSpPr/>
        <p:nvPr/>
      </p:nvGrpSpPr>
      <p:grpSpPr>
        <a:xfrm>
          <a:off x="0" y="0"/>
          <a:ext cx="0" cy="0"/>
          <a:chOff x="0" y="0"/>
          <a:chExt cx="0" cy="0"/>
        </a:xfrm>
      </p:grpSpPr>
      <p:sp>
        <p:nvSpPr>
          <p:cNvPr id="941" name="Google Shape;941;g248d9d2fd69_0_18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900"/>
              <a:buFont typeface="Arial"/>
              <a:buNone/>
            </a:pPr>
            <a:r>
              <a:rPr b="1" lang="en-GB" sz="3200">
                <a:latin typeface="Ruluko"/>
                <a:ea typeface="Ruluko"/>
                <a:cs typeface="Ruluko"/>
                <a:sym typeface="Ruluko"/>
              </a:rPr>
              <a:t>Year 4 ; Spring 2</a:t>
            </a:r>
            <a:endParaRPr b="1" sz="3200">
              <a:latin typeface="Ruluko"/>
              <a:ea typeface="Ruluko"/>
              <a:cs typeface="Ruluko"/>
              <a:sym typeface="Ruluko"/>
            </a:endParaRPr>
          </a:p>
          <a:p>
            <a:pPr indent="0" lvl="0" marL="0" rtl="0" algn="ctr">
              <a:lnSpc>
                <a:spcPct val="100000"/>
              </a:lnSpc>
              <a:spcBef>
                <a:spcPts val="0"/>
              </a:spcBef>
              <a:spcAft>
                <a:spcPts val="0"/>
              </a:spcAft>
              <a:buClr>
                <a:schemeClr val="dk1"/>
              </a:buClr>
              <a:buSzPts val="1900"/>
              <a:buFont typeface="Arial"/>
              <a:buNone/>
            </a:pPr>
            <a:r>
              <a:rPr b="1" lang="en-GB" sz="3200">
                <a:latin typeface="Arial"/>
                <a:ea typeface="Arial"/>
                <a:cs typeface="Arial"/>
                <a:sym typeface="Arial"/>
              </a:rPr>
              <a:t>Fastenings</a:t>
            </a:r>
            <a:endParaRPr b="1" sz="3200">
              <a:latin typeface="Ruluko"/>
              <a:ea typeface="Ruluko"/>
              <a:cs typeface="Ruluko"/>
              <a:sym typeface="Ruluko"/>
            </a:endParaRPr>
          </a:p>
        </p:txBody>
      </p:sp>
      <p:sp>
        <p:nvSpPr>
          <p:cNvPr id="942" name="Google Shape;942;g248d9d2fd69_0_182"/>
          <p:cNvSpPr/>
          <p:nvPr/>
        </p:nvSpPr>
        <p:spPr>
          <a:xfrm>
            <a:off x="457194" y="1199034"/>
            <a:ext cx="4572000" cy="4247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Unit 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Pupils who are secure will be able to:</a:t>
            </a:r>
            <a:endParaRPr b="1" i="0" sz="1800" u="sng" cap="none" strike="noStrike">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Identify the features, benefits and disadvantages of a range of fastening types.</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Write design criteria and design a sleeve that satisfies the criteria.</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Make a template for their book sleeve.</a:t>
            </a:r>
            <a:endParaRPr b="0" i="0" sz="18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800"/>
              <a:buFont typeface="Calibri"/>
              <a:buNone/>
            </a:pPr>
            <a:r>
              <a:rPr b="0" i="0" lang="en-GB" sz="1800" u="none" cap="none" strike="noStrike">
                <a:solidFill>
                  <a:srgbClr val="222222"/>
                </a:solidFill>
                <a:highlight>
                  <a:srgbClr val="FFFFFF"/>
                </a:highlight>
                <a:latin typeface="Calibri"/>
                <a:ea typeface="Calibri"/>
                <a:cs typeface="Calibri"/>
                <a:sym typeface="Calibri"/>
              </a:rPr>
              <a:t>Assemble their case using any stitch they are comfortable with.</a:t>
            </a:r>
            <a:endParaRPr b="0" i="0" sz="1800" u="none" cap="none" strike="noStrike">
              <a:solidFill>
                <a:srgbClr val="222222"/>
              </a:solidFill>
              <a:highlight>
                <a:srgbClr val="FFFFFF"/>
              </a:highlight>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750"/>
              <a:buFont typeface="Arial"/>
              <a:buNone/>
            </a:pPr>
            <a:r>
              <a:t/>
            </a:r>
            <a:endParaRPr b="0" i="0" sz="1750" u="none" cap="none" strike="noStrike">
              <a:solidFill>
                <a:srgbClr val="222222"/>
              </a:solidFill>
              <a:highlight>
                <a:srgbClr val="FFFFFF"/>
              </a:highlight>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1350"/>
              <a:buFont typeface="Arial"/>
              <a:buNone/>
            </a:pPr>
            <a:r>
              <a:t/>
            </a:r>
            <a:endParaRPr b="0" i="0" sz="1350" u="none" cap="none" strike="noStrike">
              <a:solidFill>
                <a:srgbClr val="222222"/>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p:txBody>
      </p:sp>
      <p:pic>
        <p:nvPicPr>
          <p:cNvPr id="943" name="Google Shape;943;g248d9d2fd69_0_182"/>
          <p:cNvPicPr preferRelativeResize="0"/>
          <p:nvPr/>
        </p:nvPicPr>
        <p:blipFill rotWithShape="1">
          <a:blip r:embed="rId3">
            <a:alphaModFix/>
          </a:blip>
          <a:srcRect b="0" l="0" r="0" t="0"/>
          <a:stretch/>
        </p:blipFill>
        <p:spPr>
          <a:xfrm>
            <a:off x="5181594" y="1570038"/>
            <a:ext cx="1943100" cy="3705225"/>
          </a:xfrm>
          <a:prstGeom prst="rect">
            <a:avLst/>
          </a:prstGeom>
          <a:noFill/>
          <a:ln>
            <a:noFill/>
          </a:ln>
        </p:spPr>
      </p:pic>
      <p:pic>
        <p:nvPicPr>
          <p:cNvPr id="944" name="Google Shape;944;g248d9d2fd69_0_182"/>
          <p:cNvPicPr preferRelativeResize="0"/>
          <p:nvPr/>
        </p:nvPicPr>
        <p:blipFill rotWithShape="1">
          <a:blip r:embed="rId4">
            <a:alphaModFix/>
          </a:blip>
          <a:srcRect b="0" l="0" r="0" t="0"/>
          <a:stretch/>
        </p:blipFill>
        <p:spPr>
          <a:xfrm>
            <a:off x="7277100" y="1570052"/>
            <a:ext cx="1714500" cy="3705225"/>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8" name="Shape 948"/>
        <p:cNvGrpSpPr/>
        <p:nvPr/>
      </p:nvGrpSpPr>
      <p:grpSpPr>
        <a:xfrm>
          <a:off x="0" y="0"/>
          <a:ext cx="0" cy="0"/>
          <a:chOff x="0" y="0"/>
          <a:chExt cx="0" cy="0"/>
        </a:xfrm>
      </p:grpSpPr>
      <p:sp>
        <p:nvSpPr>
          <p:cNvPr id="949" name="Google Shape;949;g282080d9322_0_283"/>
          <p:cNvSpPr txBox="1"/>
          <p:nvPr/>
        </p:nvSpPr>
        <p:spPr>
          <a:xfrm>
            <a:off x="1655424" y="281675"/>
            <a:ext cx="4447500" cy="654600"/>
          </a:xfrm>
          <a:prstGeom prst="rect">
            <a:avLst/>
          </a:prstGeom>
          <a:noFill/>
          <a:ln>
            <a:noFill/>
          </a:ln>
        </p:spPr>
        <p:txBody>
          <a:bodyPr anchorCtr="0" anchor="ctr" bIns="80225" lIns="80225" spcFirstLastPara="1" rIns="80225" wrap="square" tIns="80225">
            <a:noAutofit/>
          </a:bodyPr>
          <a:lstStyle/>
          <a:p>
            <a:pPr indent="0" lvl="0" marL="0" marR="0" rtl="0" algn="ctr">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Year 5 ; Autumn 2</a:t>
            </a:r>
            <a:endParaRPr b="1" i="0" sz="1900" u="none" cap="none" strike="noStrike">
              <a:solidFill>
                <a:srgbClr val="000000"/>
              </a:solidFill>
              <a:latin typeface="Ruluko"/>
              <a:ea typeface="Ruluko"/>
              <a:cs typeface="Ruluko"/>
              <a:sym typeface="Ruluko"/>
            </a:endParaRPr>
          </a:p>
          <a:p>
            <a:pPr indent="0" lvl="0" marL="0" marR="0" rtl="0" algn="ctr">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Stuffed Toys</a:t>
            </a:r>
            <a:endParaRPr b="1" i="0" sz="1900" u="none" cap="none" strike="noStrike">
              <a:solidFill>
                <a:srgbClr val="000000"/>
              </a:solidFill>
              <a:latin typeface="Ruluko"/>
              <a:ea typeface="Ruluko"/>
              <a:cs typeface="Ruluko"/>
              <a:sym typeface="Ruluko"/>
            </a:endParaRPr>
          </a:p>
          <a:p>
            <a:pPr indent="0" lvl="0" marL="0" marR="0" rtl="0" algn="ctr">
              <a:lnSpc>
                <a:spcPct val="100000"/>
              </a:lnSpc>
              <a:spcBef>
                <a:spcPts val="0"/>
              </a:spcBef>
              <a:spcAft>
                <a:spcPts val="0"/>
              </a:spcAft>
              <a:buClr>
                <a:srgbClr val="000000"/>
              </a:buClr>
              <a:buSzPts val="1900"/>
              <a:buFont typeface="Arial"/>
              <a:buNone/>
            </a:pPr>
            <a:r>
              <a:t/>
            </a:r>
            <a:endParaRPr b="1" i="0" sz="1200" u="none" cap="none" strike="noStrike">
              <a:solidFill>
                <a:srgbClr val="000000"/>
              </a:solidFill>
              <a:latin typeface="Ruluko"/>
              <a:ea typeface="Ruluko"/>
              <a:cs typeface="Ruluko"/>
              <a:sym typeface="Ruluko"/>
            </a:endParaRPr>
          </a:p>
        </p:txBody>
      </p:sp>
      <p:sp>
        <p:nvSpPr>
          <p:cNvPr id="950" name="Google Shape;950;g282080d9322_0_283"/>
          <p:cNvSpPr/>
          <p:nvPr/>
        </p:nvSpPr>
        <p:spPr>
          <a:xfrm>
            <a:off x="179500" y="1082576"/>
            <a:ext cx="3491700" cy="29829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Skills</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Pupils can / will: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Designing a stuffed toy considering the main component shapes required and creating an appropriate template.</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 Considering the proportions of individual components.</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 Creating a 3D stuffed toy from a 2D design.</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 Measuring, marking and cutting fabric accurately and independently.</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Creating strong and secure blanket stitches when joining fabric.</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 Threading needles independently.</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Using appliqué to attach pieces of fabric decoration.</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Sewing blanket stitch to join fabric.</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 Applying blanket stitch so the spaces between the stitches are even and regular.</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Testing and evaluating an end product and giving points for further improvements.</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100" u="none" cap="none" strike="noStrike">
                <a:solidFill>
                  <a:srgbClr val="000000"/>
                </a:solidFill>
                <a:latin typeface="Ruluko"/>
                <a:ea typeface="Ruluko"/>
                <a:cs typeface="Ruluko"/>
                <a:sym typeface="Ruluko"/>
              </a:rPr>
              <a:t>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100" u="none" cap="none" strike="noStrike">
              <a:solidFill>
                <a:srgbClr val="000000"/>
              </a:solidFill>
              <a:latin typeface="Ruluko"/>
              <a:ea typeface="Ruluko"/>
              <a:cs typeface="Ruluko"/>
              <a:sym typeface="Ruluko"/>
            </a:endParaRPr>
          </a:p>
        </p:txBody>
      </p:sp>
      <p:sp>
        <p:nvSpPr>
          <p:cNvPr id="951" name="Google Shape;951;g282080d9322_0_283"/>
          <p:cNvSpPr/>
          <p:nvPr/>
        </p:nvSpPr>
        <p:spPr>
          <a:xfrm>
            <a:off x="3803175" y="1083075"/>
            <a:ext cx="5203200" cy="2420100"/>
          </a:xfrm>
          <a:prstGeom prst="rect">
            <a:avLst/>
          </a:prstGeom>
          <a:no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Vocabulary</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952" name="Google Shape;952;g282080d9322_0_283"/>
          <p:cNvSpPr/>
          <p:nvPr/>
        </p:nvSpPr>
        <p:spPr>
          <a:xfrm>
            <a:off x="3803300" y="3606425"/>
            <a:ext cx="1296000" cy="30630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Ruluko"/>
                <a:ea typeface="Ruluko"/>
                <a:cs typeface="Ruluko"/>
                <a:sym typeface="Ruluko"/>
              </a:rPr>
              <a:t>Designers </a:t>
            </a:r>
            <a:endParaRPr b="1" i="0" sz="12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100" u="none" cap="none" strike="noStrike">
                <a:solidFill>
                  <a:srgbClr val="000000"/>
                </a:solidFill>
                <a:latin typeface="Ruluko"/>
                <a:ea typeface="Ruluko"/>
                <a:cs typeface="Ruluko"/>
                <a:sym typeface="Ruluko"/>
              </a:rPr>
              <a:t>Jeremy Scott</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100" u="none" cap="none" strike="noStrike">
                <a:solidFill>
                  <a:srgbClr val="000000"/>
                </a:solidFill>
                <a:latin typeface="Ruluko"/>
                <a:ea typeface="Ruluko"/>
                <a:cs typeface="Ruluko"/>
                <a:sym typeface="Ruluko"/>
              </a:rPr>
              <a:t>Margarete Steiff GmbH</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100" u="none" cap="none" strike="noStrike">
                <a:solidFill>
                  <a:srgbClr val="000000"/>
                </a:solidFill>
                <a:latin typeface="Ruluko"/>
                <a:ea typeface="Ruluko"/>
                <a:cs typeface="Ruluko"/>
                <a:sym typeface="Ruluko"/>
              </a:rPr>
              <a:t>The Great British Teddy Bear Company  Jessup family</a:t>
            </a:r>
            <a:endParaRPr b="1" i="0" sz="7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953" name="Google Shape;953;g282080d9322_0_283"/>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954" name="Google Shape;954;g282080d9322_0_283"/>
          <p:cNvSpPr/>
          <p:nvPr/>
        </p:nvSpPr>
        <p:spPr>
          <a:xfrm>
            <a:off x="179500" y="4135900"/>
            <a:ext cx="3491700" cy="25335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Knowledge</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Ruluko"/>
                <a:ea typeface="Ruluko"/>
                <a:cs typeface="Ruluko"/>
                <a:sym typeface="Ruluko"/>
              </a:rPr>
              <a:t>Pupils will know/ can explain: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That blanket stitch is useful to reinforce the edges of a fabric material or join two pieces of fabric.</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That it is easier to finish simpler designs to a high standard.</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That soft toys are often made by creating appendages separately and then attaching them to the main body.</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That small, neat stitches which are pulled taut are important to ensure that the soft toy is strong and holds the stuffing securely.</a:t>
            </a:r>
            <a:endParaRPr b="0" i="0" sz="1150" u="none" cap="none" strike="noStrike">
              <a:solidFill>
                <a:srgbClr val="222222"/>
              </a:solidFill>
              <a:highlight>
                <a:srgbClr val="F0F6FA"/>
              </a:highlight>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br>
              <a:rPr b="0" i="0" lang="en-GB" sz="1200" u="none" cap="none" strike="noStrike">
                <a:solidFill>
                  <a:schemeClr val="dk1"/>
                </a:solidFill>
                <a:latin typeface="Calibri"/>
                <a:ea typeface="Calibri"/>
                <a:cs typeface="Calibri"/>
                <a:sym typeface="Calibri"/>
              </a:rPr>
            </a:b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highlight>
                <a:srgbClr val="B7B7B7"/>
              </a:highlight>
              <a:latin typeface="Ruluko"/>
              <a:ea typeface="Ruluko"/>
              <a:cs typeface="Ruluko"/>
              <a:sym typeface="Ruluko"/>
            </a:endParaRPr>
          </a:p>
        </p:txBody>
      </p:sp>
      <p:pic>
        <p:nvPicPr>
          <p:cNvPr id="955" name="Google Shape;955;g282080d9322_0_283"/>
          <p:cNvPicPr preferRelativeResize="0"/>
          <p:nvPr/>
        </p:nvPicPr>
        <p:blipFill rotWithShape="1">
          <a:blip r:embed="rId4">
            <a:alphaModFix/>
          </a:blip>
          <a:srcRect b="0" l="0" r="0" t="0"/>
          <a:stretch/>
        </p:blipFill>
        <p:spPr>
          <a:xfrm>
            <a:off x="6516216" y="188640"/>
            <a:ext cx="1296144" cy="840663"/>
          </a:xfrm>
          <a:prstGeom prst="rect">
            <a:avLst/>
          </a:prstGeom>
          <a:noFill/>
          <a:ln>
            <a:noFill/>
          </a:ln>
        </p:spPr>
      </p:pic>
      <p:sp>
        <p:nvSpPr>
          <p:cNvPr id="956" name="Google Shape;956;g282080d9322_0_283"/>
          <p:cNvSpPr/>
          <p:nvPr/>
        </p:nvSpPr>
        <p:spPr>
          <a:xfrm>
            <a:off x="5154075" y="3606350"/>
            <a:ext cx="3852300" cy="30630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Questions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100" u="none" cap="none" strike="noStrike">
                <a:solidFill>
                  <a:srgbClr val="000000"/>
                </a:solidFill>
                <a:latin typeface="Ruluko"/>
                <a:ea typeface="Ruluko"/>
                <a:cs typeface="Ruluko"/>
                <a:sym typeface="Ruluko"/>
              </a:rPr>
              <a:t>How is a stuffed toy similar to a cushion?</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100" u="none" cap="none" strike="noStrike">
                <a:solidFill>
                  <a:srgbClr val="000000"/>
                </a:solidFill>
                <a:latin typeface="Ruluko"/>
                <a:ea typeface="Ruluko"/>
                <a:cs typeface="Ruluko"/>
                <a:sym typeface="Ruluko"/>
              </a:rPr>
              <a:t>Name three different stitch types.</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100" u="none" cap="none" strike="noStrike">
                <a:solidFill>
                  <a:srgbClr val="000000"/>
                </a:solidFill>
                <a:latin typeface="Ruluko"/>
                <a:ea typeface="Ruluko"/>
                <a:cs typeface="Ruluko"/>
                <a:sym typeface="Ruluko"/>
              </a:rPr>
              <a:t>How is a blanket stitch different to cross and running stitches?</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100" u="none" cap="none" strike="noStrike">
                <a:solidFill>
                  <a:srgbClr val="000000"/>
                </a:solidFill>
                <a:latin typeface="Ruluko"/>
                <a:ea typeface="Ruluko"/>
                <a:cs typeface="Ruluko"/>
                <a:sym typeface="Ruluko"/>
              </a:rPr>
              <a:t>At detail could be added to the osft toy using a decorative stitch? Eyes / mouth</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100" u="none" cap="none" strike="noStrike">
                <a:solidFill>
                  <a:srgbClr val="000000"/>
                </a:solidFill>
                <a:latin typeface="Ruluko"/>
                <a:ea typeface="Ruluko"/>
                <a:cs typeface="Ruluko"/>
                <a:sym typeface="Ruluko"/>
              </a:rPr>
              <a:t>Why is it important to ensure we don’t leave loose stitching?(Stitching would come undone, stuffing would fall out, toys would fall apart)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100" u="none" cap="none" strike="noStrike">
                <a:solidFill>
                  <a:srgbClr val="000000"/>
                </a:solidFill>
                <a:latin typeface="Ruluko"/>
                <a:ea typeface="Ruluko"/>
                <a:cs typeface="Ruluko"/>
                <a:sym typeface="Ruluko"/>
              </a:rPr>
              <a:t>What can they do to avoid this? (Keep stitches small and neat; use a secure knot at the beginning; tie the thread off securely at the end.)Which parts of creating your stuffed toy did you find difficult or easy?</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How similar is your final product to your design?</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How neat is your stitching, and does it hold the stuffing?</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How happy are you with your finished toy?</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How would you improve your toy?</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br>
              <a:rPr b="0" i="0" lang="en-GB" sz="1200" u="none" cap="none" strike="noStrike">
                <a:solidFill>
                  <a:schemeClr val="dk1"/>
                </a:solidFill>
                <a:latin typeface="Calibri"/>
                <a:ea typeface="Calibri"/>
                <a:cs typeface="Calibri"/>
                <a:sym typeface="Calibri"/>
              </a:rPr>
            </a:br>
            <a:endParaRPr b="1" i="0" sz="1200" u="none" cap="none" strike="noStrike">
              <a:solidFill>
                <a:srgbClr val="000000"/>
              </a:solidFill>
              <a:latin typeface="Ruluko"/>
              <a:ea typeface="Ruluko"/>
              <a:cs typeface="Ruluko"/>
              <a:sym typeface="Ruluko"/>
            </a:endParaRPr>
          </a:p>
        </p:txBody>
      </p:sp>
      <p:pic>
        <p:nvPicPr>
          <p:cNvPr id="957" name="Google Shape;957;g282080d9322_0_283"/>
          <p:cNvPicPr preferRelativeResize="0"/>
          <p:nvPr/>
        </p:nvPicPr>
        <p:blipFill rotWithShape="1">
          <a:blip r:embed="rId5">
            <a:alphaModFix/>
          </a:blip>
          <a:srcRect b="0" l="0" r="0" t="0"/>
          <a:stretch/>
        </p:blipFill>
        <p:spPr>
          <a:xfrm>
            <a:off x="6047351" y="257873"/>
            <a:ext cx="1734349" cy="722025"/>
          </a:xfrm>
          <a:prstGeom prst="rect">
            <a:avLst/>
          </a:prstGeom>
          <a:noFill/>
          <a:ln>
            <a:noFill/>
          </a:ln>
        </p:spPr>
      </p:pic>
      <p:pic>
        <p:nvPicPr>
          <p:cNvPr id="958" name="Google Shape;958;g282080d9322_0_283"/>
          <p:cNvPicPr preferRelativeResize="0"/>
          <p:nvPr/>
        </p:nvPicPr>
        <p:blipFill rotWithShape="1">
          <a:blip r:embed="rId6">
            <a:alphaModFix/>
          </a:blip>
          <a:srcRect b="0" l="0" r="0" t="0"/>
          <a:stretch/>
        </p:blipFill>
        <p:spPr>
          <a:xfrm>
            <a:off x="179502" y="128676"/>
            <a:ext cx="609206" cy="722025"/>
          </a:xfrm>
          <a:prstGeom prst="rect">
            <a:avLst/>
          </a:prstGeom>
          <a:noFill/>
          <a:ln>
            <a:noFill/>
          </a:ln>
        </p:spPr>
      </p:pic>
      <p:pic>
        <p:nvPicPr>
          <p:cNvPr id="959" name="Google Shape;959;g282080d9322_0_283"/>
          <p:cNvPicPr preferRelativeResize="0"/>
          <p:nvPr/>
        </p:nvPicPr>
        <p:blipFill rotWithShape="1">
          <a:blip r:embed="rId7">
            <a:alphaModFix/>
          </a:blip>
          <a:srcRect b="0" l="0" r="0" t="0"/>
          <a:stretch/>
        </p:blipFill>
        <p:spPr>
          <a:xfrm>
            <a:off x="3882925" y="1473625"/>
            <a:ext cx="4967151" cy="1805363"/>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4" name="Shape 964"/>
        <p:cNvGrpSpPr/>
        <p:nvPr/>
      </p:nvGrpSpPr>
      <p:grpSpPr>
        <a:xfrm>
          <a:off x="0" y="0"/>
          <a:ext cx="0" cy="0"/>
          <a:chOff x="0" y="0"/>
          <a:chExt cx="0" cy="0"/>
        </a:xfrm>
      </p:grpSpPr>
      <p:sp>
        <p:nvSpPr>
          <p:cNvPr id="965" name="Google Shape;965;g248d9d2fd69_0_322"/>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t/>
            </a:r>
            <a:endParaRPr/>
          </a:p>
        </p:txBody>
      </p:sp>
      <p:sp>
        <p:nvSpPr>
          <p:cNvPr id="966" name="Google Shape;966;g248d9d2fd69_0_322"/>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640"/>
              </a:spcBef>
              <a:spcAft>
                <a:spcPts val="0"/>
              </a:spcAft>
              <a:buSzPts val="3200"/>
              <a:buNone/>
            </a:pPr>
            <a:r>
              <a:t/>
            </a:r>
            <a:endParaRPr/>
          </a:p>
        </p:txBody>
      </p:sp>
      <p:pic>
        <p:nvPicPr>
          <p:cNvPr id="967" name="Google Shape;967;g248d9d2fd69_0_322"/>
          <p:cNvPicPr preferRelativeResize="0"/>
          <p:nvPr/>
        </p:nvPicPr>
        <p:blipFill rotWithShape="1">
          <a:blip r:embed="rId3">
            <a:alphaModFix/>
          </a:blip>
          <a:srcRect b="0" l="0" r="0" t="0"/>
          <a:stretch/>
        </p:blipFill>
        <p:spPr>
          <a:xfrm>
            <a:off x="152400" y="152400"/>
            <a:ext cx="8841775" cy="621030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1" name="Shape 971"/>
        <p:cNvGrpSpPr/>
        <p:nvPr/>
      </p:nvGrpSpPr>
      <p:grpSpPr>
        <a:xfrm>
          <a:off x="0" y="0"/>
          <a:ext cx="0" cy="0"/>
          <a:chOff x="0" y="0"/>
          <a:chExt cx="0" cy="0"/>
        </a:xfrm>
      </p:grpSpPr>
      <p:sp>
        <p:nvSpPr>
          <p:cNvPr id="972" name="Google Shape;972;g248d9d2fd69_0_17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900"/>
              <a:buFont typeface="Arial"/>
              <a:buNone/>
            </a:pPr>
            <a:r>
              <a:rPr b="1" lang="en-GB" sz="3200">
                <a:latin typeface="Ruluko"/>
                <a:ea typeface="Ruluko"/>
                <a:cs typeface="Ruluko"/>
                <a:sym typeface="Ruluko"/>
              </a:rPr>
              <a:t>Year 5 ; Autumn 2</a:t>
            </a:r>
            <a:endParaRPr b="1" sz="3200">
              <a:latin typeface="Ruluko"/>
              <a:ea typeface="Ruluko"/>
              <a:cs typeface="Ruluko"/>
              <a:sym typeface="Ruluko"/>
            </a:endParaRPr>
          </a:p>
          <a:p>
            <a:pPr indent="0" lvl="0" marL="0" rtl="0" algn="ctr">
              <a:lnSpc>
                <a:spcPct val="100000"/>
              </a:lnSpc>
              <a:spcBef>
                <a:spcPts val="0"/>
              </a:spcBef>
              <a:spcAft>
                <a:spcPts val="0"/>
              </a:spcAft>
              <a:buClr>
                <a:schemeClr val="dk1"/>
              </a:buClr>
              <a:buSzPts val="1900"/>
              <a:buFont typeface="Arial"/>
              <a:buNone/>
            </a:pPr>
            <a:r>
              <a:rPr b="1" lang="en-GB" sz="3200">
                <a:latin typeface="Ruluko"/>
                <a:ea typeface="Ruluko"/>
                <a:cs typeface="Ruluko"/>
                <a:sym typeface="Ruluko"/>
              </a:rPr>
              <a:t>Stuffed Toys</a:t>
            </a:r>
            <a:endParaRPr b="1" sz="3200">
              <a:latin typeface="Ruluko"/>
              <a:ea typeface="Ruluko"/>
              <a:cs typeface="Ruluko"/>
              <a:sym typeface="Ruluko"/>
            </a:endParaRPr>
          </a:p>
        </p:txBody>
      </p:sp>
      <p:sp>
        <p:nvSpPr>
          <p:cNvPr id="973" name="Google Shape;973;g248d9d2fd69_0_177"/>
          <p:cNvSpPr/>
          <p:nvPr/>
        </p:nvSpPr>
        <p:spPr>
          <a:xfrm>
            <a:off x="457201" y="1199025"/>
            <a:ext cx="5505600" cy="4247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Unit 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Pupils who are secure will be able to:</a:t>
            </a:r>
            <a:endParaRPr b="1" i="0" sz="1800" u="sng" cap="none" strike="noStrike">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2200"/>
              <a:buFont typeface="Calibri"/>
              <a:buNone/>
            </a:pPr>
            <a:r>
              <a:rPr b="0" i="0" lang="en-GB" sz="2200" u="none" cap="none" strike="noStrike">
                <a:solidFill>
                  <a:srgbClr val="222222"/>
                </a:solidFill>
                <a:highlight>
                  <a:srgbClr val="FFFFFF"/>
                </a:highlight>
                <a:latin typeface="Calibri"/>
                <a:ea typeface="Calibri"/>
                <a:cs typeface="Calibri"/>
                <a:sym typeface="Calibri"/>
              </a:rPr>
              <a:t>Design a stuffed toy, considering the main component shapes of their toy.</a:t>
            </a:r>
            <a:endParaRPr b="0" i="0" sz="22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2200"/>
              <a:buFont typeface="Calibri"/>
              <a:buNone/>
            </a:pPr>
            <a:r>
              <a:rPr b="0" i="0" lang="en-GB" sz="2200" u="none" cap="none" strike="noStrike">
                <a:solidFill>
                  <a:srgbClr val="222222"/>
                </a:solidFill>
                <a:highlight>
                  <a:srgbClr val="FFFFFF"/>
                </a:highlight>
                <a:latin typeface="Calibri"/>
                <a:ea typeface="Calibri"/>
                <a:cs typeface="Calibri"/>
                <a:sym typeface="Calibri"/>
              </a:rPr>
              <a:t>Create an appropriate template for their stuffed toy.</a:t>
            </a:r>
            <a:endParaRPr b="0" i="0" sz="22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2200"/>
              <a:buFont typeface="Calibri"/>
              <a:buNone/>
            </a:pPr>
            <a:r>
              <a:rPr b="0" i="0" lang="en-GB" sz="2200" u="none" cap="none" strike="noStrike">
                <a:solidFill>
                  <a:srgbClr val="222222"/>
                </a:solidFill>
                <a:highlight>
                  <a:srgbClr val="FFFFFF"/>
                </a:highlight>
                <a:latin typeface="Calibri"/>
                <a:ea typeface="Calibri"/>
                <a:cs typeface="Calibri"/>
                <a:sym typeface="Calibri"/>
              </a:rPr>
              <a:t>Join two pieces of fabric using a blanket stitch.</a:t>
            </a:r>
            <a:endParaRPr b="0" i="0" sz="22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2200"/>
              <a:buFont typeface="Calibri"/>
              <a:buNone/>
            </a:pPr>
            <a:r>
              <a:rPr b="0" i="0" lang="en-GB" sz="2200" u="none" cap="none" strike="noStrike">
                <a:solidFill>
                  <a:srgbClr val="222222"/>
                </a:solidFill>
                <a:highlight>
                  <a:srgbClr val="FFFFFF"/>
                </a:highlight>
                <a:latin typeface="Calibri"/>
                <a:ea typeface="Calibri"/>
                <a:cs typeface="Calibri"/>
                <a:sym typeface="Calibri"/>
              </a:rPr>
              <a:t>Neatly cut out their fabric.</a:t>
            </a:r>
            <a:endParaRPr b="0" i="0" sz="22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2200"/>
              <a:buFont typeface="Calibri"/>
              <a:buNone/>
            </a:pPr>
            <a:r>
              <a:rPr b="0" i="0" lang="en-GB" sz="2200" u="none" cap="none" strike="noStrike">
                <a:solidFill>
                  <a:srgbClr val="222222"/>
                </a:solidFill>
                <a:highlight>
                  <a:srgbClr val="FFFFFF"/>
                </a:highlight>
                <a:latin typeface="Calibri"/>
                <a:ea typeface="Calibri"/>
                <a:cs typeface="Calibri"/>
                <a:sym typeface="Calibri"/>
              </a:rPr>
              <a:t>Use appliqué or decorative stitching to decorate the front of their stuffed toy.</a:t>
            </a:r>
            <a:endParaRPr b="0" i="0" sz="22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2200"/>
              <a:buFont typeface="Calibri"/>
              <a:buNone/>
            </a:pPr>
            <a:r>
              <a:rPr b="0" i="0" lang="en-GB" sz="2200" u="none" cap="none" strike="noStrike">
                <a:solidFill>
                  <a:srgbClr val="222222"/>
                </a:solidFill>
                <a:highlight>
                  <a:srgbClr val="FFFFFF"/>
                </a:highlight>
                <a:latin typeface="Calibri"/>
                <a:ea typeface="Calibri"/>
                <a:cs typeface="Calibri"/>
                <a:sym typeface="Calibri"/>
              </a:rPr>
              <a:t>Use blanket stitch to assemble their stuffed toy, repairing when needed.</a:t>
            </a:r>
            <a:endParaRPr b="0" i="0" sz="22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2200"/>
              <a:buFont typeface="Calibri"/>
              <a:buNone/>
            </a:pPr>
            <a:r>
              <a:rPr b="0" i="0" lang="en-GB" sz="2200" u="none" cap="none" strike="noStrike">
                <a:solidFill>
                  <a:srgbClr val="222222"/>
                </a:solidFill>
                <a:highlight>
                  <a:srgbClr val="FFFFFF"/>
                </a:highlight>
                <a:latin typeface="Calibri"/>
                <a:ea typeface="Calibri"/>
                <a:cs typeface="Calibri"/>
                <a:sym typeface="Calibri"/>
              </a:rPr>
              <a:t>Identify what worked well and areas for improvement.</a:t>
            </a:r>
            <a:endParaRPr b="0" i="0" sz="2200" u="none" cap="none" strike="noStrike">
              <a:solidFill>
                <a:srgbClr val="222222"/>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1" i="0" sz="1800" u="sng" cap="none" strike="noStrike">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750"/>
              <a:buFont typeface="Calibri"/>
              <a:buNone/>
            </a:pPr>
            <a:r>
              <a:t/>
            </a:r>
            <a:endParaRPr b="0" i="0" sz="1750" u="none" cap="none" strike="noStrike">
              <a:solidFill>
                <a:srgbClr val="222222"/>
              </a:solidFill>
              <a:highlight>
                <a:srgbClr val="FFFFFF"/>
              </a:highlight>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1350"/>
              <a:buFont typeface="Arial"/>
              <a:buNone/>
            </a:pPr>
            <a:r>
              <a:t/>
            </a:r>
            <a:endParaRPr b="0" i="0" sz="1350" u="none" cap="none" strike="noStrike">
              <a:solidFill>
                <a:srgbClr val="222222"/>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p:txBody>
      </p:sp>
      <p:pic>
        <p:nvPicPr>
          <p:cNvPr id="974" name="Google Shape;974;g248d9d2fd69_0_177"/>
          <p:cNvPicPr preferRelativeResize="0"/>
          <p:nvPr/>
        </p:nvPicPr>
        <p:blipFill rotWithShape="1">
          <a:blip r:embed="rId3">
            <a:alphaModFix/>
          </a:blip>
          <a:srcRect b="0" l="0" r="0" t="0"/>
          <a:stretch/>
        </p:blipFill>
        <p:spPr>
          <a:xfrm>
            <a:off x="5962800" y="938213"/>
            <a:ext cx="1905000" cy="56292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g3e2c2f34d7a_1_92"/>
          <p:cNvSpPr txBox="1"/>
          <p:nvPr/>
        </p:nvSpPr>
        <p:spPr>
          <a:xfrm>
            <a:off x="0" y="0"/>
            <a:ext cx="8986500" cy="5810700"/>
          </a:xfrm>
          <a:prstGeom prst="rect">
            <a:avLst/>
          </a:prstGeom>
          <a:noFill/>
          <a:ln>
            <a:noFill/>
          </a:ln>
        </p:spPr>
        <p:txBody>
          <a:bodyPr anchorCtr="0" anchor="t" bIns="91425" lIns="91425" spcFirstLastPara="1" rIns="91425" wrap="square" tIns="91425">
            <a:spAutoFit/>
          </a:bodyPr>
          <a:lstStyle/>
          <a:p>
            <a:pPr indent="0" lvl="0" marL="0" rtl="0" algn="l">
              <a:lnSpc>
                <a:spcPct val="375000"/>
              </a:lnSpc>
              <a:spcBef>
                <a:spcPts val="0"/>
              </a:spcBef>
              <a:spcAft>
                <a:spcPts val="0"/>
              </a:spcAft>
              <a:buNone/>
            </a:pPr>
            <a:r>
              <a:rPr b="1" lang="en-GB" sz="1500">
                <a:solidFill>
                  <a:srgbClr val="222222"/>
                </a:solidFill>
                <a:highlight>
                  <a:srgbClr val="FFFFFF"/>
                </a:highlight>
              </a:rPr>
              <a:t>Technical knowledge</a:t>
            </a:r>
            <a:endParaRPr b="1" sz="1500">
              <a:solidFill>
                <a:srgbClr val="222222"/>
              </a:solidFill>
              <a:highlight>
                <a:srgbClr val="FFFFFF"/>
              </a:highlight>
            </a:endParaRPr>
          </a:p>
          <a:p>
            <a:pPr indent="0" lvl="0" marL="0" rtl="0" algn="l">
              <a:lnSpc>
                <a:spcPct val="115000"/>
              </a:lnSpc>
              <a:spcBef>
                <a:spcPts val="0"/>
              </a:spcBef>
              <a:spcAft>
                <a:spcPts val="0"/>
              </a:spcAft>
              <a:buNone/>
            </a:pPr>
            <a:r>
              <a:rPr lang="en-GB" sz="1750">
                <a:solidFill>
                  <a:srgbClr val="394658"/>
                </a:solidFill>
                <a:highlight>
                  <a:srgbClr val="FFFFFF"/>
                </a:highlight>
              </a:rPr>
              <a:t>In Kapow Primary’s D&amp;T scheme, technical knowledge is one of the four curriculum strands (alongside Design, Make and Evaluate). It refers to the understanding of how and why products work, from mechanisms and materials to nutrition and digital systems.</a:t>
            </a:r>
            <a:endParaRPr sz="1750">
              <a:solidFill>
                <a:srgbClr val="394658"/>
              </a:solidFill>
              <a:highlight>
                <a:srgbClr val="FFFFFF"/>
              </a:highlight>
            </a:endParaRPr>
          </a:p>
          <a:p>
            <a:pPr indent="0" lvl="0" marL="0" rtl="0" algn="l">
              <a:lnSpc>
                <a:spcPct val="115000"/>
              </a:lnSpc>
              <a:spcBef>
                <a:spcPts val="0"/>
              </a:spcBef>
              <a:spcAft>
                <a:spcPts val="0"/>
              </a:spcAft>
              <a:buNone/>
            </a:pPr>
            <a:r>
              <a:rPr lang="en-GB" sz="1750">
                <a:solidFill>
                  <a:srgbClr val="394658"/>
                </a:solidFill>
                <a:highlight>
                  <a:srgbClr val="FFFFFF"/>
                </a:highlight>
              </a:rPr>
              <a:t> </a:t>
            </a:r>
            <a:endParaRPr sz="1750">
              <a:solidFill>
                <a:srgbClr val="394658"/>
              </a:solidFill>
              <a:highlight>
                <a:srgbClr val="FFFFFF"/>
              </a:highlight>
            </a:endParaRPr>
          </a:p>
          <a:p>
            <a:pPr indent="0" lvl="0" marL="0" rtl="0" algn="l">
              <a:lnSpc>
                <a:spcPct val="115000"/>
              </a:lnSpc>
              <a:spcBef>
                <a:spcPts val="0"/>
              </a:spcBef>
              <a:spcAft>
                <a:spcPts val="0"/>
              </a:spcAft>
              <a:buNone/>
            </a:pPr>
            <a:r>
              <a:rPr lang="en-GB" sz="1750">
                <a:solidFill>
                  <a:srgbClr val="394658"/>
                </a:solidFill>
                <a:highlight>
                  <a:srgbClr val="FFFFFF"/>
                </a:highlight>
              </a:rPr>
              <a:t>However, technical knowledge is not a separate type of knowledge. Instead, it is built from a combination of:</a:t>
            </a:r>
            <a:endParaRPr sz="1750">
              <a:solidFill>
                <a:srgbClr val="394658"/>
              </a:solidFill>
              <a:highlight>
                <a:srgbClr val="FFFFFF"/>
              </a:highlight>
            </a:endParaRPr>
          </a:p>
          <a:p>
            <a:pPr indent="0" lvl="0" marL="0" rtl="0" algn="l">
              <a:lnSpc>
                <a:spcPct val="115000"/>
              </a:lnSpc>
              <a:spcBef>
                <a:spcPts val="0"/>
              </a:spcBef>
              <a:spcAft>
                <a:spcPts val="0"/>
              </a:spcAft>
              <a:buNone/>
            </a:pPr>
            <a:r>
              <a:rPr lang="en-GB" sz="1750">
                <a:solidFill>
                  <a:srgbClr val="394658"/>
                </a:solidFill>
                <a:highlight>
                  <a:srgbClr val="FFFFFF"/>
                </a:highlight>
              </a:rPr>
              <a:t> </a:t>
            </a:r>
            <a:endParaRPr sz="1750">
              <a:solidFill>
                <a:srgbClr val="394658"/>
              </a:solidFill>
              <a:highlight>
                <a:srgbClr val="FFFFFF"/>
              </a:highlight>
            </a:endParaRPr>
          </a:p>
          <a:p>
            <a:pPr indent="-339725" lvl="0" marL="457200" rtl="0" algn="l">
              <a:lnSpc>
                <a:spcPct val="115000"/>
              </a:lnSpc>
              <a:spcBef>
                <a:spcPts val="0"/>
              </a:spcBef>
              <a:spcAft>
                <a:spcPts val="0"/>
              </a:spcAft>
              <a:buClr>
                <a:srgbClr val="394658"/>
              </a:buClr>
              <a:buSzPts val="1750"/>
              <a:buChar char="●"/>
            </a:pPr>
            <a:r>
              <a:rPr b="1" lang="en-GB" sz="1750">
                <a:solidFill>
                  <a:srgbClr val="222222"/>
                </a:solidFill>
                <a:highlight>
                  <a:srgbClr val="FFFFFF"/>
                </a:highlight>
              </a:rPr>
              <a:t>Substantive knowledge</a:t>
            </a:r>
            <a:r>
              <a:rPr lang="en-GB" sz="1750">
                <a:solidFill>
                  <a:srgbClr val="394658"/>
                </a:solidFill>
                <a:highlight>
                  <a:srgbClr val="FFFFFF"/>
                </a:highlight>
              </a:rPr>
              <a:t> – e.g. knowing what gears do.</a:t>
            </a:r>
            <a:endParaRPr sz="1750">
              <a:solidFill>
                <a:srgbClr val="394658"/>
              </a:solidFill>
              <a:highlight>
                <a:srgbClr val="FFFFFF"/>
              </a:highlight>
            </a:endParaRPr>
          </a:p>
          <a:p>
            <a:pPr indent="-339725" lvl="0" marL="457200" rtl="0" algn="l">
              <a:lnSpc>
                <a:spcPct val="115000"/>
              </a:lnSpc>
              <a:spcBef>
                <a:spcPts val="0"/>
              </a:spcBef>
              <a:spcAft>
                <a:spcPts val="0"/>
              </a:spcAft>
              <a:buClr>
                <a:srgbClr val="394658"/>
              </a:buClr>
              <a:buSzPts val="1750"/>
              <a:buChar char="●"/>
            </a:pPr>
            <a:r>
              <a:rPr b="1" lang="en-GB" sz="1750">
                <a:solidFill>
                  <a:srgbClr val="222222"/>
                </a:solidFill>
                <a:highlight>
                  <a:srgbClr val="FFFFFF"/>
                </a:highlight>
              </a:rPr>
              <a:t>Procedural knowledge</a:t>
            </a:r>
            <a:r>
              <a:rPr lang="en-GB" sz="1750">
                <a:solidFill>
                  <a:srgbClr val="394658"/>
                </a:solidFill>
                <a:highlight>
                  <a:srgbClr val="FFFFFF"/>
                </a:highlight>
              </a:rPr>
              <a:t> – e.g. knowing how to assemble a gear system.</a:t>
            </a:r>
            <a:endParaRPr sz="1750">
              <a:solidFill>
                <a:srgbClr val="394658"/>
              </a:solidFill>
              <a:highlight>
                <a:srgbClr val="FFFFFF"/>
              </a:highlight>
            </a:endParaRPr>
          </a:p>
          <a:p>
            <a:pPr indent="-339725" lvl="0" marL="457200" rtl="0" algn="l">
              <a:lnSpc>
                <a:spcPct val="115000"/>
              </a:lnSpc>
              <a:spcBef>
                <a:spcPts val="0"/>
              </a:spcBef>
              <a:spcAft>
                <a:spcPts val="0"/>
              </a:spcAft>
              <a:buClr>
                <a:srgbClr val="394658"/>
              </a:buClr>
              <a:buSzPts val="1750"/>
              <a:buChar char="●"/>
            </a:pPr>
            <a:r>
              <a:rPr b="1" lang="en-GB" sz="1750">
                <a:solidFill>
                  <a:srgbClr val="222222"/>
                </a:solidFill>
                <a:highlight>
                  <a:srgbClr val="FFFFFF"/>
                </a:highlight>
              </a:rPr>
              <a:t>Disciplinary knowledge</a:t>
            </a:r>
            <a:r>
              <a:rPr lang="en-GB" sz="1750">
                <a:solidFill>
                  <a:srgbClr val="394658"/>
                </a:solidFill>
                <a:highlight>
                  <a:srgbClr val="FFFFFF"/>
                </a:highlight>
              </a:rPr>
              <a:t> – e.g. knowing when and why a gear system would suit a particular design challenge.</a:t>
            </a:r>
            <a:endParaRPr sz="1750">
              <a:solidFill>
                <a:srgbClr val="394658"/>
              </a:solidFill>
              <a:highlight>
                <a:srgbClr val="FFFFFF"/>
              </a:highlight>
            </a:endParaRPr>
          </a:p>
          <a:p>
            <a:pPr indent="0" lvl="0" marL="0" rtl="0" algn="l">
              <a:lnSpc>
                <a:spcPct val="115000"/>
              </a:lnSpc>
              <a:spcBef>
                <a:spcPts val="1200"/>
              </a:spcBef>
              <a:spcAft>
                <a:spcPts val="0"/>
              </a:spcAft>
              <a:buNone/>
            </a:pPr>
            <a:r>
              <a:rPr lang="en-GB" sz="1750">
                <a:solidFill>
                  <a:srgbClr val="394658"/>
                </a:solidFill>
                <a:highlight>
                  <a:srgbClr val="FFFFFF"/>
                </a:highlight>
              </a:rPr>
              <a:t> </a:t>
            </a:r>
            <a:endParaRPr sz="1750">
              <a:solidFill>
                <a:srgbClr val="394658"/>
              </a:solidFill>
              <a:highlight>
                <a:srgbClr val="FFFFFF"/>
              </a:highlight>
            </a:endParaRPr>
          </a:p>
          <a:p>
            <a:pPr indent="0" lvl="0" marL="0" rtl="0" algn="l">
              <a:lnSpc>
                <a:spcPct val="115000"/>
              </a:lnSpc>
              <a:spcBef>
                <a:spcPts val="0"/>
              </a:spcBef>
              <a:spcAft>
                <a:spcPts val="0"/>
              </a:spcAft>
              <a:buNone/>
            </a:pPr>
            <a:r>
              <a:rPr lang="en-GB" sz="1750">
                <a:solidFill>
                  <a:srgbClr val="394658"/>
                </a:solidFill>
                <a:highlight>
                  <a:srgbClr val="FFFFFF"/>
                </a:highlight>
              </a:rPr>
              <a:t>Technical knowledge varies depending on the key area, such as structures, textiles or cooking and nutrition. It is always taught through practical, purposeful contexts that connect knowledge to real-world outcomes.</a:t>
            </a:r>
            <a:endParaRPr sz="1750">
              <a:solidFill>
                <a:srgbClr val="394658"/>
              </a:solidFill>
              <a:highlight>
                <a:srgbClr val="FFFFFF"/>
              </a:highlight>
            </a:endParaRPr>
          </a:p>
        </p:txBody>
      </p:sp>
      <p:pic>
        <p:nvPicPr>
          <p:cNvPr id="165" name="Google Shape;165;g3e2c2f34d7a_1_92"/>
          <p:cNvPicPr preferRelativeResize="0"/>
          <p:nvPr/>
        </p:nvPicPr>
        <p:blipFill rotWithShape="1">
          <a:blip r:embed="rId3">
            <a:alphaModFix/>
          </a:blip>
          <a:srcRect b="0" l="75443" r="0" t="-6496"/>
          <a:stretch/>
        </p:blipFill>
        <p:spPr>
          <a:xfrm>
            <a:off x="8097323" y="0"/>
            <a:ext cx="889175" cy="97425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8" name="Shape 978"/>
        <p:cNvGrpSpPr/>
        <p:nvPr/>
      </p:nvGrpSpPr>
      <p:grpSpPr>
        <a:xfrm>
          <a:off x="0" y="0"/>
          <a:ext cx="0" cy="0"/>
          <a:chOff x="0" y="0"/>
          <a:chExt cx="0" cy="0"/>
        </a:xfrm>
      </p:grpSpPr>
      <p:sp>
        <p:nvSpPr>
          <p:cNvPr id="979" name="Google Shape;979;g282080d9322_0_296"/>
          <p:cNvSpPr txBox="1"/>
          <p:nvPr/>
        </p:nvSpPr>
        <p:spPr>
          <a:xfrm>
            <a:off x="1655424" y="281675"/>
            <a:ext cx="4447500" cy="654600"/>
          </a:xfrm>
          <a:prstGeom prst="rect">
            <a:avLst/>
          </a:prstGeom>
          <a:noFill/>
          <a:ln>
            <a:noFill/>
          </a:ln>
        </p:spPr>
        <p:txBody>
          <a:bodyPr anchorCtr="0" anchor="ctr" bIns="80225" lIns="80225" spcFirstLastPara="1" rIns="80225" wrap="square" tIns="80225">
            <a:noAutofit/>
          </a:bodyPr>
          <a:lstStyle/>
          <a:p>
            <a:pPr indent="0" lvl="0" marL="0" marR="0" rtl="0" algn="ctr">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Year 6 ; Spring 2</a:t>
            </a:r>
            <a:endParaRPr b="1" i="0" sz="1900" u="none" cap="none" strike="noStrike">
              <a:solidFill>
                <a:srgbClr val="000000"/>
              </a:solidFill>
              <a:latin typeface="Ruluko"/>
              <a:ea typeface="Ruluko"/>
              <a:cs typeface="Ruluko"/>
              <a:sym typeface="Ruluko"/>
            </a:endParaRPr>
          </a:p>
          <a:p>
            <a:pPr indent="0" lvl="0" marL="0" marR="0" rtl="0" algn="ctr">
              <a:lnSpc>
                <a:spcPct val="100000"/>
              </a:lnSpc>
              <a:spcBef>
                <a:spcPts val="0"/>
              </a:spcBef>
              <a:spcAft>
                <a:spcPts val="0"/>
              </a:spcAft>
              <a:buClr>
                <a:srgbClr val="000000"/>
              </a:buClr>
              <a:buSzPts val="1900"/>
              <a:buFont typeface="Arial"/>
              <a:buNone/>
            </a:pPr>
            <a:r>
              <a:rPr b="1" i="0" lang="en-GB" sz="1300" u="none" cap="none" strike="noStrike">
                <a:solidFill>
                  <a:srgbClr val="000000"/>
                </a:solidFill>
                <a:latin typeface="Arial"/>
                <a:ea typeface="Arial"/>
                <a:cs typeface="Arial"/>
                <a:sym typeface="Arial"/>
              </a:rPr>
              <a:t>Waistcoats OR Leavers T Shirts</a:t>
            </a:r>
            <a:endParaRPr b="1" i="0" sz="1200" u="none" cap="none" strike="noStrike">
              <a:solidFill>
                <a:srgbClr val="000000"/>
              </a:solidFill>
              <a:latin typeface="Ruluko"/>
              <a:ea typeface="Ruluko"/>
              <a:cs typeface="Ruluko"/>
              <a:sym typeface="Ruluko"/>
            </a:endParaRPr>
          </a:p>
        </p:txBody>
      </p:sp>
      <p:sp>
        <p:nvSpPr>
          <p:cNvPr id="980" name="Google Shape;980;g282080d9322_0_296"/>
          <p:cNvSpPr/>
          <p:nvPr/>
        </p:nvSpPr>
        <p:spPr>
          <a:xfrm>
            <a:off x="179500" y="1082575"/>
            <a:ext cx="3491700" cy="34422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Skills</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Pupils can / will: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Designing a waistcoat in accordance with a specification and design criteria to fit a specific theme.</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 Annotating designs.</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 Using a template when pinning panels onto fabric.</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 Marking and cutting fabric accurately, in accordance with a design.</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 Sewing a strong running stitch, making small, neat stitches and following the edge.</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 Tying strong knots.</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 Decorating a waistcoat – attaching objects using thread and adding a secure fastening.</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 Learning different decorative stitches.</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 Sewing accurately with even regularity of stitches.</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Evaluating work continually as it is created.</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100" u="none" cap="none" strike="noStrike">
                <a:solidFill>
                  <a:srgbClr val="000000"/>
                </a:solidFill>
                <a:latin typeface="Ruluko"/>
                <a:ea typeface="Ruluko"/>
                <a:cs typeface="Ruluko"/>
                <a:sym typeface="Ruluko"/>
              </a:rPr>
              <a:t>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100" u="none" cap="none" strike="noStrike">
              <a:solidFill>
                <a:srgbClr val="000000"/>
              </a:solidFill>
              <a:latin typeface="Ruluko"/>
              <a:ea typeface="Ruluko"/>
              <a:cs typeface="Ruluko"/>
              <a:sym typeface="Ruluko"/>
            </a:endParaRPr>
          </a:p>
        </p:txBody>
      </p:sp>
      <p:sp>
        <p:nvSpPr>
          <p:cNvPr id="981" name="Google Shape;981;g282080d9322_0_296"/>
          <p:cNvSpPr/>
          <p:nvPr/>
        </p:nvSpPr>
        <p:spPr>
          <a:xfrm>
            <a:off x="3803300" y="1063652"/>
            <a:ext cx="5046900" cy="2640600"/>
          </a:xfrm>
          <a:prstGeom prst="rect">
            <a:avLst/>
          </a:prstGeom>
          <a:no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Vocabulary</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982" name="Google Shape;982;g282080d9322_0_296"/>
          <p:cNvSpPr/>
          <p:nvPr/>
        </p:nvSpPr>
        <p:spPr>
          <a:xfrm>
            <a:off x="3803300" y="3831625"/>
            <a:ext cx="1296000" cy="28377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Ruluko"/>
                <a:ea typeface="Ruluko"/>
                <a:cs typeface="Ruluko"/>
                <a:sym typeface="Ruluko"/>
              </a:rPr>
              <a:t>Designers</a:t>
            </a:r>
            <a:endParaRPr b="1" i="0" sz="12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100" u="none" cap="none" strike="noStrike">
                <a:solidFill>
                  <a:srgbClr val="000000"/>
                </a:solidFill>
                <a:latin typeface="Ruluko"/>
                <a:ea typeface="Ruluko"/>
                <a:cs typeface="Ruluko"/>
                <a:sym typeface="Ruluko"/>
              </a:rPr>
              <a:t>King Charles II   October 1666 decreed it to be part of an Englishman's correct dress.</a:t>
            </a:r>
            <a:endParaRPr b="1" i="0" sz="9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983" name="Google Shape;983;g282080d9322_0_296"/>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984" name="Google Shape;984;g282080d9322_0_296"/>
          <p:cNvSpPr/>
          <p:nvPr/>
        </p:nvSpPr>
        <p:spPr>
          <a:xfrm>
            <a:off x="179500" y="4654350"/>
            <a:ext cx="3491700" cy="20151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Knowledge</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Ruluko"/>
                <a:ea typeface="Ruluko"/>
                <a:cs typeface="Ruluko"/>
                <a:sym typeface="Ruluko"/>
              </a:rPr>
              <a:t>Pupils will know/ can explain: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T</a:t>
            </a:r>
            <a:r>
              <a:rPr b="0" i="0" lang="en-GB" sz="1200" u="none" cap="none" strike="noStrike">
                <a:solidFill>
                  <a:srgbClr val="000000"/>
                </a:solidFill>
                <a:latin typeface="Ruluko"/>
                <a:ea typeface="Ruluko"/>
                <a:cs typeface="Ruluko"/>
                <a:sym typeface="Ruluko"/>
              </a:rPr>
              <a:t>hat it is important to design clothing with the client/target customer in mind.</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That using a template (or clothing pattern) helps to accurately mark out a design on fabric.</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The importance of consistently sized stitches.</a:t>
            </a:r>
            <a:endParaRPr b="0" i="0" sz="1150" u="none" cap="none" strike="noStrike">
              <a:solidFill>
                <a:srgbClr val="222222"/>
              </a:solidFill>
              <a:highlight>
                <a:srgbClr val="F0F6FA"/>
              </a:highlight>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br>
              <a:rPr b="0" i="0" lang="en-GB" sz="1200" u="none" cap="none" strike="noStrike">
                <a:solidFill>
                  <a:schemeClr val="dk1"/>
                </a:solidFill>
                <a:latin typeface="Calibri"/>
                <a:ea typeface="Calibri"/>
                <a:cs typeface="Calibri"/>
                <a:sym typeface="Calibri"/>
              </a:rPr>
            </a:b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highlight>
                <a:srgbClr val="B7B7B7"/>
              </a:highlight>
              <a:latin typeface="Ruluko"/>
              <a:ea typeface="Ruluko"/>
              <a:cs typeface="Ruluko"/>
              <a:sym typeface="Ruluko"/>
            </a:endParaRPr>
          </a:p>
        </p:txBody>
      </p:sp>
      <p:pic>
        <p:nvPicPr>
          <p:cNvPr id="985" name="Google Shape;985;g282080d9322_0_296"/>
          <p:cNvPicPr preferRelativeResize="0"/>
          <p:nvPr/>
        </p:nvPicPr>
        <p:blipFill rotWithShape="1">
          <a:blip r:embed="rId4">
            <a:alphaModFix/>
          </a:blip>
          <a:srcRect b="0" l="0" r="0" t="0"/>
          <a:stretch/>
        </p:blipFill>
        <p:spPr>
          <a:xfrm>
            <a:off x="6516216" y="188640"/>
            <a:ext cx="1296144" cy="840663"/>
          </a:xfrm>
          <a:prstGeom prst="rect">
            <a:avLst/>
          </a:prstGeom>
          <a:noFill/>
          <a:ln>
            <a:noFill/>
          </a:ln>
        </p:spPr>
      </p:pic>
      <p:sp>
        <p:nvSpPr>
          <p:cNvPr id="986" name="Google Shape;986;g282080d9322_0_296"/>
          <p:cNvSpPr/>
          <p:nvPr/>
        </p:nvSpPr>
        <p:spPr>
          <a:xfrm>
            <a:off x="5154075" y="3831725"/>
            <a:ext cx="3696000" cy="28377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Questions</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What materials will work best? ( properties of materials by considering whether the fabric needs to be waterproof, warm, thin, soft, etc.)</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How practical would it be to wear? (It should be comfortable and secure and not scratch the wearer.)</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Explain how you modified the template in your design plans.</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When you cut out their shapes, why is it important to remember to leave the 1 cm gap on the edges?</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Why do you need to leave an overlap of fabric at the front?(attach a fastening)</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What patterns and materials are included in your design? How did you replicate this?</a:t>
            </a:r>
            <a:endParaRPr b="0" i="0" sz="1150" u="none" cap="none" strike="noStrike">
              <a:solidFill>
                <a:srgbClr val="222222"/>
              </a:solidFill>
              <a:latin typeface="Ruluko"/>
              <a:ea typeface="Ruluko"/>
              <a:cs typeface="Ruluko"/>
              <a:sym typeface="Ruluko"/>
            </a:endParaRPr>
          </a:p>
          <a:p>
            <a:pPr indent="0" lvl="0" marL="0" marR="0" rtl="0" algn="l">
              <a:lnSpc>
                <a:spcPct val="115000"/>
              </a:lnSpc>
              <a:spcBef>
                <a:spcPts val="0"/>
              </a:spcBef>
              <a:spcAft>
                <a:spcPts val="0"/>
              </a:spcAft>
              <a:buClr>
                <a:srgbClr val="000000"/>
              </a:buClr>
              <a:buSzPts val="1350"/>
              <a:buFont typeface="Arial"/>
              <a:buNone/>
            </a:pPr>
            <a:r>
              <a:t/>
            </a:r>
            <a:endParaRPr b="0" i="0" sz="1350" u="none" cap="none" strike="noStrike">
              <a:solidFill>
                <a:srgbClr val="222222"/>
              </a:solidFill>
              <a:highlight>
                <a:srgbClr val="FFFFFF"/>
              </a:highlight>
              <a:latin typeface="Arial"/>
              <a:ea typeface="Arial"/>
              <a:cs typeface="Arial"/>
              <a:sym typeface="Arial"/>
            </a:endParaRPr>
          </a:p>
          <a:p>
            <a:pPr indent="0" lvl="0" marL="0" marR="0" rtl="0" algn="l">
              <a:lnSpc>
                <a:spcPct val="100000"/>
              </a:lnSpc>
              <a:spcBef>
                <a:spcPts val="2400"/>
              </a:spcBef>
              <a:spcAft>
                <a:spcPts val="0"/>
              </a:spcAft>
              <a:buClr>
                <a:srgbClr val="000000"/>
              </a:buClr>
              <a:buSzPts val="12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br>
              <a:rPr b="0" i="0" lang="en-GB" sz="1200" u="none" cap="none" strike="noStrike">
                <a:solidFill>
                  <a:schemeClr val="dk1"/>
                </a:solidFill>
                <a:latin typeface="Calibri"/>
                <a:ea typeface="Calibri"/>
                <a:cs typeface="Calibri"/>
                <a:sym typeface="Calibri"/>
              </a:rPr>
            </a:br>
            <a:endParaRPr b="1" i="0" sz="1200" u="none" cap="none" strike="noStrike">
              <a:solidFill>
                <a:srgbClr val="000000"/>
              </a:solidFill>
              <a:latin typeface="Ruluko"/>
              <a:ea typeface="Ruluko"/>
              <a:cs typeface="Ruluko"/>
              <a:sym typeface="Ruluko"/>
            </a:endParaRPr>
          </a:p>
        </p:txBody>
      </p:sp>
      <p:pic>
        <p:nvPicPr>
          <p:cNvPr id="987" name="Google Shape;987;g282080d9322_0_296"/>
          <p:cNvPicPr preferRelativeResize="0"/>
          <p:nvPr/>
        </p:nvPicPr>
        <p:blipFill rotWithShape="1">
          <a:blip r:embed="rId5">
            <a:alphaModFix/>
          </a:blip>
          <a:srcRect b="0" l="0" r="0" t="0"/>
          <a:stretch/>
        </p:blipFill>
        <p:spPr>
          <a:xfrm>
            <a:off x="6047351" y="257873"/>
            <a:ext cx="1734349" cy="722025"/>
          </a:xfrm>
          <a:prstGeom prst="rect">
            <a:avLst/>
          </a:prstGeom>
          <a:noFill/>
          <a:ln>
            <a:noFill/>
          </a:ln>
        </p:spPr>
      </p:pic>
      <p:pic>
        <p:nvPicPr>
          <p:cNvPr id="988" name="Google Shape;988;g282080d9322_0_296"/>
          <p:cNvPicPr preferRelativeResize="0"/>
          <p:nvPr/>
        </p:nvPicPr>
        <p:blipFill rotWithShape="1">
          <a:blip r:embed="rId6">
            <a:alphaModFix/>
          </a:blip>
          <a:srcRect b="0" l="0" r="0" t="0"/>
          <a:stretch/>
        </p:blipFill>
        <p:spPr>
          <a:xfrm>
            <a:off x="179502" y="128676"/>
            <a:ext cx="609206" cy="722025"/>
          </a:xfrm>
          <a:prstGeom prst="rect">
            <a:avLst/>
          </a:prstGeom>
          <a:noFill/>
          <a:ln>
            <a:noFill/>
          </a:ln>
        </p:spPr>
      </p:pic>
      <p:pic>
        <p:nvPicPr>
          <p:cNvPr id="989" name="Google Shape;989;g282080d9322_0_296"/>
          <p:cNvPicPr preferRelativeResize="0"/>
          <p:nvPr/>
        </p:nvPicPr>
        <p:blipFill rotWithShape="1">
          <a:blip r:embed="rId7">
            <a:alphaModFix/>
          </a:blip>
          <a:srcRect b="0" l="0" r="0" t="0"/>
          <a:stretch/>
        </p:blipFill>
        <p:spPr>
          <a:xfrm>
            <a:off x="3803300" y="1322626"/>
            <a:ext cx="4865451" cy="2307675"/>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4" name="Shape 994"/>
        <p:cNvGrpSpPr/>
        <p:nvPr/>
      </p:nvGrpSpPr>
      <p:grpSpPr>
        <a:xfrm>
          <a:off x="0" y="0"/>
          <a:ext cx="0" cy="0"/>
          <a:chOff x="0" y="0"/>
          <a:chExt cx="0" cy="0"/>
        </a:xfrm>
      </p:grpSpPr>
      <p:sp>
        <p:nvSpPr>
          <p:cNvPr id="995" name="Google Shape;995;g248d9d2fd69_0_310"/>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t/>
            </a:r>
            <a:endParaRPr/>
          </a:p>
        </p:txBody>
      </p:sp>
      <p:sp>
        <p:nvSpPr>
          <p:cNvPr id="996" name="Google Shape;996;g248d9d2fd69_0_310"/>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640"/>
              </a:spcBef>
              <a:spcAft>
                <a:spcPts val="0"/>
              </a:spcAft>
              <a:buSzPts val="3200"/>
              <a:buNone/>
            </a:pPr>
            <a:r>
              <a:t/>
            </a:r>
            <a:endParaRPr/>
          </a:p>
        </p:txBody>
      </p:sp>
      <p:pic>
        <p:nvPicPr>
          <p:cNvPr id="997" name="Google Shape;997;g248d9d2fd69_0_310"/>
          <p:cNvPicPr preferRelativeResize="0"/>
          <p:nvPr/>
        </p:nvPicPr>
        <p:blipFill rotWithShape="1">
          <a:blip r:embed="rId3">
            <a:alphaModFix/>
          </a:blip>
          <a:srcRect b="0" l="0" r="0" t="0"/>
          <a:stretch/>
        </p:blipFill>
        <p:spPr>
          <a:xfrm>
            <a:off x="152400" y="152400"/>
            <a:ext cx="8991600" cy="6287696"/>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1" name="Shape 1001"/>
        <p:cNvGrpSpPr/>
        <p:nvPr/>
      </p:nvGrpSpPr>
      <p:grpSpPr>
        <a:xfrm>
          <a:off x="0" y="0"/>
          <a:ext cx="0" cy="0"/>
          <a:chOff x="0" y="0"/>
          <a:chExt cx="0" cy="0"/>
        </a:xfrm>
      </p:grpSpPr>
      <p:sp>
        <p:nvSpPr>
          <p:cNvPr id="1002" name="Google Shape;1002;g248d9d2fd69_0_17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900"/>
              <a:buFont typeface="Arial"/>
              <a:buNone/>
            </a:pPr>
            <a:r>
              <a:rPr b="1" lang="en-GB" sz="3200">
                <a:latin typeface="Ruluko"/>
                <a:ea typeface="Ruluko"/>
                <a:cs typeface="Ruluko"/>
                <a:sym typeface="Ruluko"/>
              </a:rPr>
              <a:t>Year 6 ; Spring 2</a:t>
            </a:r>
            <a:endParaRPr b="1" sz="3200">
              <a:latin typeface="Ruluko"/>
              <a:ea typeface="Ruluko"/>
              <a:cs typeface="Ruluko"/>
              <a:sym typeface="Ruluko"/>
            </a:endParaRPr>
          </a:p>
          <a:p>
            <a:pPr indent="0" lvl="0" marL="0" rtl="0" algn="ctr">
              <a:lnSpc>
                <a:spcPct val="100000"/>
              </a:lnSpc>
              <a:spcBef>
                <a:spcPts val="0"/>
              </a:spcBef>
              <a:spcAft>
                <a:spcPts val="0"/>
              </a:spcAft>
              <a:buClr>
                <a:schemeClr val="dk1"/>
              </a:buClr>
              <a:buSzPts val="1900"/>
              <a:buFont typeface="Arial"/>
              <a:buNone/>
            </a:pPr>
            <a:r>
              <a:rPr b="1" lang="en-GB" sz="3200">
                <a:latin typeface="Arial"/>
                <a:ea typeface="Arial"/>
                <a:cs typeface="Arial"/>
                <a:sym typeface="Arial"/>
              </a:rPr>
              <a:t>Waistcoats OR Leavers T Shirts</a:t>
            </a:r>
            <a:endParaRPr b="1" sz="3200">
              <a:latin typeface="Ruluko"/>
              <a:ea typeface="Ruluko"/>
              <a:cs typeface="Ruluko"/>
              <a:sym typeface="Ruluko"/>
            </a:endParaRPr>
          </a:p>
        </p:txBody>
      </p:sp>
      <p:sp>
        <p:nvSpPr>
          <p:cNvPr id="1003" name="Google Shape;1003;g248d9d2fd69_0_172"/>
          <p:cNvSpPr/>
          <p:nvPr/>
        </p:nvSpPr>
        <p:spPr>
          <a:xfrm>
            <a:off x="457194" y="1199034"/>
            <a:ext cx="4572000" cy="4247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Unit 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Pupils who are secure will be able to:</a:t>
            </a:r>
            <a:endParaRPr b="1" i="0" sz="1800" u="sng" cap="none" strike="noStrike">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2200"/>
              <a:buFont typeface="Calibri"/>
              <a:buNone/>
            </a:pPr>
            <a:r>
              <a:rPr b="0" i="0" lang="en-GB" sz="2200" u="none" cap="none" strike="noStrike">
                <a:solidFill>
                  <a:srgbClr val="222222"/>
                </a:solidFill>
                <a:highlight>
                  <a:srgbClr val="FFFFFF"/>
                </a:highlight>
                <a:latin typeface="Calibri"/>
                <a:ea typeface="Calibri"/>
                <a:cs typeface="Calibri"/>
                <a:sym typeface="Calibri"/>
              </a:rPr>
              <a:t>Consider a range of factors in their design criteria and use this to create a waistcoat design.</a:t>
            </a:r>
            <a:endParaRPr b="0" i="0" sz="22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2200"/>
              <a:buFont typeface="Calibri"/>
              <a:buNone/>
            </a:pPr>
            <a:r>
              <a:rPr b="0" i="0" lang="en-GB" sz="2200" u="none" cap="none" strike="noStrike">
                <a:solidFill>
                  <a:srgbClr val="222222"/>
                </a:solidFill>
                <a:highlight>
                  <a:srgbClr val="FFFFFF"/>
                </a:highlight>
                <a:latin typeface="Calibri"/>
                <a:ea typeface="Calibri"/>
                <a:cs typeface="Calibri"/>
                <a:sym typeface="Calibri"/>
              </a:rPr>
              <a:t>Use a template to mark and cut out a design.</a:t>
            </a:r>
            <a:endParaRPr b="0" i="0" sz="22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2200"/>
              <a:buFont typeface="Calibri"/>
              <a:buNone/>
            </a:pPr>
            <a:r>
              <a:rPr b="0" i="0" lang="en-GB" sz="2200" u="none" cap="none" strike="noStrike">
                <a:solidFill>
                  <a:srgbClr val="222222"/>
                </a:solidFill>
                <a:highlight>
                  <a:srgbClr val="FFFFFF"/>
                </a:highlight>
                <a:latin typeface="Calibri"/>
                <a:ea typeface="Calibri"/>
                <a:cs typeface="Calibri"/>
                <a:sym typeface="Calibri"/>
              </a:rPr>
              <a:t>Use a running stitch to join fabric to make a functional waistcoat.</a:t>
            </a:r>
            <a:endParaRPr b="0" i="0" sz="22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2200"/>
              <a:buFont typeface="Calibri"/>
              <a:buNone/>
            </a:pPr>
            <a:r>
              <a:rPr b="0" i="0" lang="en-GB" sz="2200" u="none" cap="none" strike="noStrike">
                <a:solidFill>
                  <a:srgbClr val="222222"/>
                </a:solidFill>
                <a:highlight>
                  <a:srgbClr val="FFFFFF"/>
                </a:highlight>
                <a:latin typeface="Calibri"/>
                <a:ea typeface="Calibri"/>
                <a:cs typeface="Calibri"/>
                <a:sym typeface="Calibri"/>
              </a:rPr>
              <a:t>Attach a secure fastening, as well as decorative objects.</a:t>
            </a:r>
            <a:endParaRPr b="0" i="0" sz="22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2200"/>
              <a:buFont typeface="Calibri"/>
              <a:buNone/>
            </a:pPr>
            <a:r>
              <a:rPr b="0" i="0" lang="en-GB" sz="2200" u="none" cap="none" strike="noStrike">
                <a:solidFill>
                  <a:srgbClr val="222222"/>
                </a:solidFill>
                <a:highlight>
                  <a:srgbClr val="FFFFFF"/>
                </a:highlight>
                <a:latin typeface="Calibri"/>
                <a:ea typeface="Calibri"/>
                <a:cs typeface="Calibri"/>
                <a:sym typeface="Calibri"/>
              </a:rPr>
              <a:t>Evaluate their final product.</a:t>
            </a:r>
            <a:endParaRPr b="0" i="0" sz="2200" u="none" cap="none" strike="noStrike">
              <a:solidFill>
                <a:srgbClr val="222222"/>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1" i="0" sz="1800" u="sng" cap="none" strike="noStrike">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750"/>
              <a:buFont typeface="Calibri"/>
              <a:buNone/>
            </a:pPr>
            <a:r>
              <a:t/>
            </a:r>
            <a:endParaRPr b="0" i="0" sz="1750" u="none" cap="none" strike="noStrike">
              <a:solidFill>
                <a:srgbClr val="222222"/>
              </a:solidFill>
              <a:highlight>
                <a:srgbClr val="FFFFFF"/>
              </a:highlight>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1350"/>
              <a:buFont typeface="Arial"/>
              <a:buNone/>
            </a:pPr>
            <a:r>
              <a:t/>
            </a:r>
            <a:endParaRPr b="0" i="0" sz="1350" u="none" cap="none" strike="noStrike">
              <a:solidFill>
                <a:srgbClr val="222222"/>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p:txBody>
      </p:sp>
      <p:pic>
        <p:nvPicPr>
          <p:cNvPr id="1004" name="Google Shape;1004;g248d9d2fd69_0_172"/>
          <p:cNvPicPr preferRelativeResize="0"/>
          <p:nvPr/>
        </p:nvPicPr>
        <p:blipFill rotWithShape="1">
          <a:blip r:embed="rId3">
            <a:alphaModFix/>
          </a:blip>
          <a:srcRect b="0" l="0" r="0" t="0"/>
          <a:stretch/>
        </p:blipFill>
        <p:spPr>
          <a:xfrm>
            <a:off x="6391275" y="1657350"/>
            <a:ext cx="1638125" cy="4848226"/>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8" name="Shape 1008"/>
        <p:cNvGrpSpPr/>
        <p:nvPr/>
      </p:nvGrpSpPr>
      <p:grpSpPr>
        <a:xfrm>
          <a:off x="0" y="0"/>
          <a:ext cx="0" cy="0"/>
          <a:chOff x="0" y="0"/>
          <a:chExt cx="0" cy="0"/>
        </a:xfrm>
      </p:grpSpPr>
      <p:pic>
        <p:nvPicPr>
          <p:cNvPr id="1009" name="Google Shape;1009;g282080d8ece_0_39"/>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1010" name="Google Shape;1010;g282080d8ece_0_39"/>
          <p:cNvSpPr txBox="1"/>
          <p:nvPr/>
        </p:nvSpPr>
        <p:spPr>
          <a:xfrm>
            <a:off x="399042" y="344046"/>
            <a:ext cx="8451000" cy="685500"/>
          </a:xfrm>
          <a:prstGeom prst="rect">
            <a:avLst/>
          </a:prstGeom>
          <a:noFill/>
          <a:ln>
            <a:noFill/>
          </a:ln>
        </p:spPr>
        <p:txBody>
          <a:bodyPr anchorCtr="0" anchor="t" bIns="80225" lIns="80225" spcFirstLastPara="1" rIns="80225" wrap="square" tIns="80225">
            <a:spAutoFit/>
          </a:bodyPr>
          <a:lstStyle/>
          <a:p>
            <a:pPr indent="0" lvl="0" marL="0" marR="0" rtl="0" algn="ctr">
              <a:lnSpc>
                <a:spcPct val="100000"/>
              </a:lnSpc>
              <a:spcBef>
                <a:spcPts val="0"/>
              </a:spcBef>
              <a:spcAft>
                <a:spcPts val="0"/>
              </a:spcAft>
              <a:buClr>
                <a:srgbClr val="000000"/>
              </a:buClr>
              <a:buSzPts val="3400"/>
              <a:buFont typeface="Arial"/>
              <a:buNone/>
            </a:pPr>
            <a:r>
              <a:rPr b="1" i="0" lang="en-GB" sz="3400" u="none" cap="none" strike="noStrike">
                <a:solidFill>
                  <a:srgbClr val="000000"/>
                </a:solidFill>
                <a:latin typeface="Ruluko"/>
                <a:ea typeface="Ruluko"/>
                <a:cs typeface="Ruluko"/>
                <a:sym typeface="Ruluko"/>
              </a:rPr>
              <a:t>Rationale</a:t>
            </a:r>
            <a:endParaRPr b="1" i="0" sz="3400" u="none" cap="none" strike="noStrike">
              <a:solidFill>
                <a:srgbClr val="000000"/>
              </a:solidFill>
              <a:latin typeface="Ruluko"/>
              <a:ea typeface="Ruluko"/>
              <a:cs typeface="Ruluko"/>
              <a:sym typeface="Ruluko"/>
            </a:endParaRPr>
          </a:p>
        </p:txBody>
      </p:sp>
      <p:sp>
        <p:nvSpPr>
          <p:cNvPr id="1011" name="Google Shape;1011;g282080d8ece_0_39"/>
          <p:cNvSpPr txBox="1"/>
          <p:nvPr/>
        </p:nvSpPr>
        <p:spPr>
          <a:xfrm>
            <a:off x="463212" y="2193429"/>
            <a:ext cx="8217600" cy="2624700"/>
          </a:xfrm>
          <a:prstGeom prst="rect">
            <a:avLst/>
          </a:prstGeom>
          <a:noFill/>
          <a:ln>
            <a:noFill/>
          </a:ln>
        </p:spPr>
        <p:txBody>
          <a:bodyPr anchorCtr="0" anchor="t" bIns="80225" lIns="80225" spcFirstLastPara="1" rIns="80225" wrap="square" tIns="80225">
            <a:spAutoFit/>
          </a:bodyPr>
          <a:lstStyle/>
          <a:p>
            <a:pPr indent="0" lvl="0" marL="0" marR="0" rtl="0" algn="just">
              <a:lnSpc>
                <a:spcPct val="100000"/>
              </a:lnSpc>
              <a:spcBef>
                <a:spcPts val="0"/>
              </a:spcBef>
              <a:spcAft>
                <a:spcPts val="0"/>
              </a:spcAft>
              <a:buClr>
                <a:schemeClr val="dk1"/>
              </a:buClr>
              <a:buSzPts val="1400"/>
              <a:buFont typeface="Arial"/>
              <a:buNone/>
            </a:pPr>
            <a:r>
              <a:rPr b="0" i="0" lang="en-GB" sz="1400" u="none" cap="none" strike="noStrike">
                <a:solidFill>
                  <a:schemeClr val="dk1"/>
                </a:solidFill>
                <a:latin typeface="Ruluko"/>
                <a:ea typeface="Ruluko"/>
                <a:cs typeface="Ruluko"/>
                <a:sym typeface="Ruluko"/>
              </a:rPr>
              <a:t>I</a:t>
            </a:r>
            <a:r>
              <a:rPr b="0" i="0" lang="en-GB" sz="1100" u="none" cap="none" strike="noStrike">
                <a:solidFill>
                  <a:schemeClr val="dk1"/>
                </a:solidFill>
                <a:latin typeface="Ruluko"/>
                <a:ea typeface="Ruluko"/>
                <a:cs typeface="Ruluko"/>
                <a:sym typeface="Ruluko"/>
              </a:rPr>
              <a:t>n this strand, pupils will be encouraged to design and make a variety of products which harness smart technologies. They will design and produce products in a range of relevant contexts including industry, health and wellbeing and mathematics.  They will complete a variety of creative and practical activities and design innovative, purposeful, functional and appealing products. They will develop the creative, technical and practical expertise needed to perform everyday tasks in a technological world. Through the evaluation of past and present design and technology, pupils will develop a critical understanding of its impact on daily life and the wider world.The pupils will learn the importance of communicating their ideas through talking, drawing, annotated sketches,using templates and nets, prototypes. mock=ups, exploded diagrams and CAD technology  as a fundamental aspect of the knowledge and skills of a designer.  They will select from and use a range of tools and equipment to perform practical tasks including cutting, shaping and joining. They will also select and use a wide range of materials and components which will include Microbits and using coding software. They will select from a range of sustainable materials when creating stronger, rigid and stable housing and casings and select  according to their functional properties and aesthetic qualities. The pupils will develop their critical thinking skills in line with our curriculum drivers.and evaluate existing products and their ideas / products against design criteria.They will learn to consider the views of others to improve their work and understand  how key events and individuals in design and technology have helped shape the world They will be taught how to manage risks safely. </a:t>
            </a:r>
            <a:endParaRPr b="0" i="0" sz="1100" u="none" cap="none" strike="noStrike">
              <a:solidFill>
                <a:schemeClr val="dk1"/>
              </a:solidFill>
              <a:latin typeface="Ruluko"/>
              <a:ea typeface="Ruluko"/>
              <a:cs typeface="Ruluko"/>
              <a:sym typeface="Ruluko"/>
            </a:endParaRPr>
          </a:p>
          <a:p>
            <a:pPr indent="0" lvl="0" marL="0" marR="0" rtl="0" algn="just">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uluko"/>
              <a:ea typeface="Ruluko"/>
              <a:cs typeface="Ruluko"/>
              <a:sym typeface="Ruluko"/>
            </a:endParaRPr>
          </a:p>
        </p:txBody>
      </p:sp>
      <p:sp>
        <p:nvSpPr>
          <p:cNvPr id="1012" name="Google Shape;1012;g282080d8ece_0_39"/>
          <p:cNvSpPr txBox="1"/>
          <p:nvPr/>
        </p:nvSpPr>
        <p:spPr>
          <a:xfrm>
            <a:off x="584790" y="4506546"/>
            <a:ext cx="4636800" cy="2009100"/>
          </a:xfrm>
          <a:prstGeom prst="rect">
            <a:avLst/>
          </a:prstGeom>
          <a:solidFill>
            <a:srgbClr val="EFEFEF"/>
          </a:solidFill>
          <a:ln cap="flat" cmpd="sng" w="19050">
            <a:solidFill>
              <a:schemeClr val="lt2"/>
            </a:solidFill>
            <a:prstDash val="solid"/>
            <a:round/>
            <a:headEnd len="sm" w="sm" type="none"/>
            <a:tailEnd len="sm" w="sm" type="none"/>
          </a:ln>
        </p:spPr>
        <p:txBody>
          <a:bodyPr anchorCtr="0" anchor="t" bIns="80225" lIns="80225" spcFirstLastPara="1" rIns="80225" wrap="square" tIns="80225">
            <a:sp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Ruluko"/>
                <a:ea typeface="Ruluko"/>
                <a:cs typeface="Ruluko"/>
                <a:sym typeface="Ruluko"/>
              </a:rPr>
              <a:t>Key Threads:</a:t>
            </a:r>
            <a:endParaRPr b="1" i="0" sz="16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Ruluko"/>
              <a:ea typeface="Ruluko"/>
              <a:cs typeface="Ruluko"/>
              <a:sym typeface="Ruluko"/>
            </a:endParaRPr>
          </a:p>
          <a:p>
            <a:pPr indent="-300929" lvl="0" marL="401238" marR="0" rtl="0" algn="l">
              <a:lnSpc>
                <a:spcPct val="100000"/>
              </a:lnSpc>
              <a:spcBef>
                <a:spcPts val="0"/>
              </a:spcBef>
              <a:spcAft>
                <a:spcPts val="0"/>
              </a:spcAft>
              <a:buClr>
                <a:srgbClr val="000000"/>
              </a:buClr>
              <a:buSzPts val="1800"/>
              <a:buFont typeface="Ruluko"/>
              <a:buChar char="-"/>
            </a:pPr>
            <a:r>
              <a:rPr b="0" i="0" lang="en-GB" sz="1600" u="none" cap="none" strike="noStrike">
                <a:solidFill>
                  <a:srgbClr val="000000"/>
                </a:solidFill>
                <a:latin typeface="Ruluko"/>
                <a:ea typeface="Ruluko"/>
                <a:cs typeface="Ruluko"/>
                <a:sym typeface="Ruluko"/>
              </a:rPr>
              <a:t>Generating Ideas</a:t>
            </a:r>
            <a:endParaRPr b="0" i="0" sz="1600" u="none" cap="none" strike="noStrike">
              <a:solidFill>
                <a:srgbClr val="000000"/>
              </a:solidFill>
              <a:latin typeface="Ruluko"/>
              <a:ea typeface="Ruluko"/>
              <a:cs typeface="Ruluko"/>
              <a:sym typeface="Ruluko"/>
            </a:endParaRPr>
          </a:p>
          <a:p>
            <a:pPr indent="-300929" lvl="0" marL="401238" marR="0" rtl="0" algn="l">
              <a:lnSpc>
                <a:spcPct val="100000"/>
              </a:lnSpc>
              <a:spcBef>
                <a:spcPts val="0"/>
              </a:spcBef>
              <a:spcAft>
                <a:spcPts val="0"/>
              </a:spcAft>
              <a:buClr>
                <a:srgbClr val="000000"/>
              </a:buClr>
              <a:buSzPts val="1800"/>
              <a:buFont typeface="Ruluko"/>
              <a:buChar char="-"/>
            </a:pPr>
            <a:r>
              <a:rPr b="0" i="0" lang="en-GB" sz="1600" u="none" cap="none" strike="noStrike">
                <a:solidFill>
                  <a:srgbClr val="000000"/>
                </a:solidFill>
                <a:latin typeface="Ruluko"/>
                <a:ea typeface="Ruluko"/>
                <a:cs typeface="Ruluko"/>
                <a:sym typeface="Ruluko"/>
              </a:rPr>
              <a:t>Designing</a:t>
            </a:r>
            <a:endParaRPr b="0" i="0" sz="1600" u="none" cap="none" strike="noStrike">
              <a:solidFill>
                <a:srgbClr val="000000"/>
              </a:solidFill>
              <a:latin typeface="Ruluko"/>
              <a:ea typeface="Ruluko"/>
              <a:cs typeface="Ruluko"/>
              <a:sym typeface="Ruluko"/>
            </a:endParaRPr>
          </a:p>
          <a:p>
            <a:pPr indent="-300929" lvl="0" marL="401238" marR="0" rtl="0" algn="l">
              <a:lnSpc>
                <a:spcPct val="100000"/>
              </a:lnSpc>
              <a:spcBef>
                <a:spcPts val="0"/>
              </a:spcBef>
              <a:spcAft>
                <a:spcPts val="0"/>
              </a:spcAft>
              <a:buClr>
                <a:srgbClr val="000000"/>
              </a:buClr>
              <a:buSzPts val="1800"/>
              <a:buFont typeface="Ruluko"/>
              <a:buChar char="-"/>
            </a:pPr>
            <a:r>
              <a:rPr b="0" i="0" lang="en-GB" sz="1600" u="none" cap="none" strike="noStrike">
                <a:solidFill>
                  <a:srgbClr val="000000"/>
                </a:solidFill>
                <a:latin typeface="Ruluko"/>
                <a:ea typeface="Ruluko"/>
                <a:cs typeface="Ruluko"/>
                <a:sym typeface="Ruluko"/>
              </a:rPr>
              <a:t>Making skills</a:t>
            </a:r>
            <a:endParaRPr b="0" i="0" sz="1400" u="none" cap="none" strike="noStrike">
              <a:solidFill>
                <a:srgbClr val="000000"/>
              </a:solidFill>
              <a:latin typeface="Arial"/>
              <a:ea typeface="Arial"/>
              <a:cs typeface="Arial"/>
              <a:sym typeface="Arial"/>
            </a:endParaRPr>
          </a:p>
          <a:p>
            <a:pPr indent="-300929" lvl="0" marL="401238" marR="0" rtl="0" algn="l">
              <a:lnSpc>
                <a:spcPct val="100000"/>
              </a:lnSpc>
              <a:spcBef>
                <a:spcPts val="0"/>
              </a:spcBef>
              <a:spcAft>
                <a:spcPts val="0"/>
              </a:spcAft>
              <a:buClr>
                <a:srgbClr val="000000"/>
              </a:buClr>
              <a:buSzPts val="1800"/>
              <a:buFont typeface="Ruluko"/>
              <a:buChar char="-"/>
            </a:pPr>
            <a:r>
              <a:rPr b="0" i="0" lang="en-GB" sz="1600" u="none" cap="none" strike="noStrike">
                <a:solidFill>
                  <a:srgbClr val="000000"/>
                </a:solidFill>
                <a:latin typeface="Ruluko"/>
                <a:ea typeface="Ruluko"/>
                <a:cs typeface="Ruluko"/>
                <a:sym typeface="Ruluko"/>
              </a:rPr>
              <a:t>Evaluating and analysing</a:t>
            </a:r>
            <a:endParaRPr b="0" i="0" sz="1600" u="none" cap="none" strike="noStrike">
              <a:solidFill>
                <a:srgbClr val="000000"/>
              </a:solidFill>
              <a:latin typeface="Ruluko"/>
              <a:ea typeface="Ruluko"/>
              <a:cs typeface="Ruluko"/>
              <a:sym typeface="Ruluko"/>
            </a:endParaRPr>
          </a:p>
          <a:p>
            <a:pPr indent="-288229" lvl="0" marL="401238" marR="0" rtl="0" algn="l">
              <a:lnSpc>
                <a:spcPct val="100000"/>
              </a:lnSpc>
              <a:spcBef>
                <a:spcPts val="0"/>
              </a:spcBef>
              <a:spcAft>
                <a:spcPts val="0"/>
              </a:spcAft>
              <a:buClr>
                <a:srgbClr val="000000"/>
              </a:buClr>
              <a:buSzPts val="1600"/>
              <a:buFont typeface="Ruluko"/>
              <a:buChar char="-"/>
            </a:pPr>
            <a:r>
              <a:rPr b="0" i="0" lang="en-GB" sz="1600" u="none" cap="none" strike="noStrike">
                <a:solidFill>
                  <a:srgbClr val="000000"/>
                </a:solidFill>
                <a:latin typeface="Ruluko"/>
                <a:ea typeface="Ruluko"/>
                <a:cs typeface="Ruluko"/>
                <a:sym typeface="Ruluko"/>
              </a:rPr>
              <a:t>Developing and use of technical vocabulary</a:t>
            </a:r>
            <a:endParaRPr b="0" i="0" sz="1600" u="none" cap="none" strike="noStrike">
              <a:solidFill>
                <a:srgbClr val="000000"/>
              </a:solidFill>
              <a:latin typeface="Ruluko"/>
              <a:ea typeface="Ruluko"/>
              <a:cs typeface="Ruluko"/>
              <a:sym typeface="Ruluko"/>
            </a:endParaRPr>
          </a:p>
        </p:txBody>
      </p:sp>
      <p:sp>
        <p:nvSpPr>
          <p:cNvPr id="1013" name="Google Shape;1013;g282080d8ece_0_39"/>
          <p:cNvSpPr txBox="1"/>
          <p:nvPr/>
        </p:nvSpPr>
        <p:spPr>
          <a:xfrm>
            <a:off x="5736688" y="4506546"/>
            <a:ext cx="2889600" cy="1947600"/>
          </a:xfrm>
          <a:prstGeom prst="rect">
            <a:avLst/>
          </a:prstGeom>
          <a:solidFill>
            <a:srgbClr val="EFEFEF"/>
          </a:solidFill>
          <a:ln cap="flat" cmpd="sng" w="19050">
            <a:solidFill>
              <a:schemeClr val="lt2"/>
            </a:solidFill>
            <a:prstDash val="solid"/>
            <a:round/>
            <a:headEnd len="sm" w="sm" type="none"/>
            <a:tailEnd len="sm" w="sm" type="none"/>
          </a:ln>
        </p:spPr>
        <p:txBody>
          <a:bodyPr anchorCtr="0" anchor="t" bIns="80225" lIns="80225" spcFirstLastPara="1" rIns="80225" wrap="square" tIns="80225">
            <a:sp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Ruluko"/>
                <a:ea typeface="Ruluko"/>
                <a:cs typeface="Ruluko"/>
                <a:sym typeface="Ruluko"/>
              </a:rPr>
              <a:t>Curriculum Driver:</a:t>
            </a:r>
            <a:endParaRPr b="1" i="0" sz="16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Ruluko"/>
              <a:ea typeface="Ruluko"/>
              <a:cs typeface="Ruluko"/>
              <a:sym typeface="Ruluko"/>
            </a:endParaRPr>
          </a:p>
          <a:p>
            <a:pPr indent="-300929" lvl="0" marL="401238" marR="0" rtl="0" algn="l">
              <a:lnSpc>
                <a:spcPct val="100000"/>
              </a:lnSpc>
              <a:spcBef>
                <a:spcPts val="0"/>
              </a:spcBef>
              <a:spcAft>
                <a:spcPts val="0"/>
              </a:spcAft>
              <a:buClr>
                <a:srgbClr val="000000"/>
              </a:buClr>
              <a:buSzPts val="1800"/>
              <a:buFont typeface="Ruluko"/>
              <a:buChar char="-"/>
            </a:pPr>
            <a:r>
              <a:rPr b="0" i="0" lang="en-GB" sz="1600" u="none" cap="none" strike="noStrike">
                <a:solidFill>
                  <a:srgbClr val="000000"/>
                </a:solidFill>
                <a:latin typeface="Ruluko"/>
                <a:ea typeface="Ruluko"/>
                <a:cs typeface="Ruluko"/>
                <a:sym typeface="Ruluko"/>
              </a:rPr>
              <a:t>Critical Thinking</a:t>
            </a:r>
            <a:endParaRPr b="0" i="0" sz="1400" u="none" cap="none" strike="noStrike">
              <a:solidFill>
                <a:srgbClr val="000000"/>
              </a:solidFill>
              <a:latin typeface="Arial"/>
              <a:ea typeface="Arial"/>
              <a:cs typeface="Arial"/>
              <a:sym typeface="Arial"/>
            </a:endParaRPr>
          </a:p>
          <a:p>
            <a:pPr indent="-300929" lvl="0" marL="401238" marR="0" rtl="0" algn="l">
              <a:lnSpc>
                <a:spcPct val="100000"/>
              </a:lnSpc>
              <a:spcBef>
                <a:spcPts val="0"/>
              </a:spcBef>
              <a:spcAft>
                <a:spcPts val="0"/>
              </a:spcAft>
              <a:buClr>
                <a:srgbClr val="000000"/>
              </a:buClr>
              <a:buSzPts val="1800"/>
              <a:buFont typeface="Ruluko"/>
              <a:buChar char="-"/>
            </a:pPr>
            <a:r>
              <a:rPr b="0" i="0" lang="en-GB" sz="1600" u="none" cap="none" strike="noStrike">
                <a:solidFill>
                  <a:srgbClr val="000000"/>
                </a:solidFill>
                <a:latin typeface="Ruluko"/>
                <a:ea typeface="Ruluko"/>
                <a:cs typeface="Ruluko"/>
                <a:sym typeface="Ruluko"/>
              </a:rPr>
              <a:t>Cultural Capital</a:t>
            </a:r>
            <a:endParaRPr b="1" i="0" sz="16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Ruluko"/>
              <a:ea typeface="Ruluko"/>
              <a:cs typeface="Ruluko"/>
              <a:sym typeface="Ruluko"/>
            </a:endParaRPr>
          </a:p>
        </p:txBody>
      </p:sp>
      <p:pic>
        <p:nvPicPr>
          <p:cNvPr id="1014" name="Google Shape;1014;g282080d8ece_0_39"/>
          <p:cNvPicPr preferRelativeResize="0"/>
          <p:nvPr/>
        </p:nvPicPr>
        <p:blipFill rotWithShape="1">
          <a:blip r:embed="rId4">
            <a:alphaModFix/>
          </a:blip>
          <a:srcRect b="0" l="0" r="0" t="0"/>
          <a:stretch/>
        </p:blipFill>
        <p:spPr>
          <a:xfrm>
            <a:off x="6047351" y="257873"/>
            <a:ext cx="1734349" cy="722025"/>
          </a:xfrm>
          <a:prstGeom prst="rect">
            <a:avLst/>
          </a:prstGeom>
          <a:noFill/>
          <a:ln>
            <a:noFill/>
          </a:ln>
        </p:spPr>
      </p:pic>
      <p:pic>
        <p:nvPicPr>
          <p:cNvPr id="1015" name="Google Shape;1015;g282080d8ece_0_39"/>
          <p:cNvPicPr preferRelativeResize="0"/>
          <p:nvPr/>
        </p:nvPicPr>
        <p:blipFill rotWithShape="1">
          <a:blip r:embed="rId5">
            <a:alphaModFix/>
          </a:blip>
          <a:srcRect b="0" l="0" r="0" t="0"/>
          <a:stretch/>
        </p:blipFill>
        <p:spPr>
          <a:xfrm>
            <a:off x="3461550" y="1105850"/>
            <a:ext cx="2585800" cy="118780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9" name="Shape 1019"/>
        <p:cNvGrpSpPr/>
        <p:nvPr/>
      </p:nvGrpSpPr>
      <p:grpSpPr>
        <a:xfrm>
          <a:off x="0" y="0"/>
          <a:ext cx="0" cy="0"/>
          <a:chOff x="0" y="0"/>
          <a:chExt cx="0" cy="0"/>
        </a:xfrm>
      </p:grpSpPr>
      <p:sp>
        <p:nvSpPr>
          <p:cNvPr id="1020" name="Google Shape;1020;g282707cdc84_0_0"/>
          <p:cNvSpPr txBox="1"/>
          <p:nvPr/>
        </p:nvSpPr>
        <p:spPr>
          <a:xfrm>
            <a:off x="1655424" y="281675"/>
            <a:ext cx="4447500" cy="654600"/>
          </a:xfrm>
          <a:prstGeom prst="rect">
            <a:avLst/>
          </a:prstGeom>
          <a:noFill/>
          <a:ln>
            <a:noFill/>
          </a:ln>
        </p:spPr>
        <p:txBody>
          <a:bodyPr anchorCtr="0" anchor="ctr" bIns="80225" lIns="80225" spcFirstLastPara="1" rIns="80225" wrap="square" tIns="80225">
            <a:noAutofit/>
          </a:bodyPr>
          <a:lstStyle/>
          <a:p>
            <a:pPr indent="0" lvl="0" marL="0" marR="0" rtl="0" algn="ctr">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Year 3 ; Summer 1</a:t>
            </a:r>
            <a:endParaRPr b="1" i="0" sz="1900" u="none" cap="none" strike="noStrike">
              <a:solidFill>
                <a:srgbClr val="000000"/>
              </a:solidFill>
              <a:latin typeface="Ruluko"/>
              <a:ea typeface="Ruluko"/>
              <a:cs typeface="Ruluko"/>
              <a:sym typeface="Ruluko"/>
            </a:endParaRPr>
          </a:p>
          <a:p>
            <a:pPr indent="0" lvl="0" marL="0" marR="0" rtl="0" algn="ctr">
              <a:lnSpc>
                <a:spcPct val="100000"/>
              </a:lnSpc>
              <a:spcBef>
                <a:spcPts val="0"/>
              </a:spcBef>
              <a:spcAft>
                <a:spcPts val="0"/>
              </a:spcAft>
              <a:buClr>
                <a:srgbClr val="000000"/>
              </a:buClr>
              <a:buSzPts val="1900"/>
              <a:buFont typeface="Arial"/>
              <a:buNone/>
            </a:pPr>
            <a:r>
              <a:rPr b="1" i="0" lang="en-GB" sz="1300" u="none" cap="none" strike="noStrike">
                <a:solidFill>
                  <a:srgbClr val="000000"/>
                </a:solidFill>
                <a:latin typeface="Arial"/>
                <a:ea typeface="Arial"/>
                <a:cs typeface="Arial"/>
                <a:sym typeface="Arial"/>
              </a:rPr>
              <a:t>Wearable Technology</a:t>
            </a:r>
            <a:endParaRPr b="1" i="0" sz="1200" u="none" cap="none" strike="noStrike">
              <a:solidFill>
                <a:srgbClr val="000000"/>
              </a:solidFill>
              <a:latin typeface="Ruluko"/>
              <a:ea typeface="Ruluko"/>
              <a:cs typeface="Ruluko"/>
              <a:sym typeface="Ruluko"/>
            </a:endParaRPr>
          </a:p>
        </p:txBody>
      </p:sp>
      <p:sp>
        <p:nvSpPr>
          <p:cNvPr id="1021" name="Google Shape;1021;g282707cdc84_0_0"/>
          <p:cNvSpPr/>
          <p:nvPr/>
        </p:nvSpPr>
        <p:spPr>
          <a:xfrm>
            <a:off x="179512" y="1082568"/>
            <a:ext cx="3491700" cy="26265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Skills</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Pupils can / will: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Problem solve by suggesting potential features on a micro:bit and justifying my ideas.</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Draw and manipulate 2D shapes, using computer-aided design, to produce a point of sale badge.</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Develop design ideas through annotated sketches to create a product concept.</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Develop design criteria to respond to a design brief.</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Follow a list of design requirements.</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Write a program to control (button press) and/or monitor (sense light) that will initiate a flashing LED algorithm.</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Analyse and evaluate an existing product</a:t>
            </a:r>
            <a:endParaRPr b="0" i="0" sz="1200" u="none" cap="none" strike="noStrike">
              <a:solidFill>
                <a:srgbClr val="000000"/>
              </a:solidFill>
              <a:latin typeface="Ruluko"/>
              <a:ea typeface="Ruluko"/>
              <a:cs typeface="Ruluko"/>
              <a:sym typeface="Ruluko"/>
            </a:endParaRPr>
          </a:p>
        </p:txBody>
      </p:sp>
      <p:sp>
        <p:nvSpPr>
          <p:cNvPr id="1022" name="Google Shape;1022;g282707cdc84_0_0"/>
          <p:cNvSpPr/>
          <p:nvPr/>
        </p:nvSpPr>
        <p:spPr>
          <a:xfrm>
            <a:off x="3803300" y="1063650"/>
            <a:ext cx="5235900" cy="2880300"/>
          </a:xfrm>
          <a:prstGeom prst="rect">
            <a:avLst/>
          </a:prstGeom>
          <a:no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Vocabulary</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1023" name="Google Shape;1023;g282707cdc84_0_0"/>
          <p:cNvSpPr/>
          <p:nvPr/>
        </p:nvSpPr>
        <p:spPr>
          <a:xfrm>
            <a:off x="3803300" y="3990975"/>
            <a:ext cx="1016400" cy="26784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Ruluko"/>
                <a:ea typeface="Ruluko"/>
                <a:cs typeface="Ruluko"/>
                <a:sym typeface="Ruluko"/>
              </a:rPr>
              <a:t>Designers</a:t>
            </a:r>
            <a:endParaRPr b="1" i="0" sz="12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3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300" u="none" cap="none" strike="noStrike">
                <a:solidFill>
                  <a:srgbClr val="040C28"/>
                </a:solidFill>
                <a:latin typeface="Ruluko"/>
                <a:ea typeface="Ruluko"/>
                <a:cs typeface="Ruluko"/>
                <a:sym typeface="Ruluko"/>
              </a:rPr>
              <a:t>George Theiss</a:t>
            </a:r>
            <a:endParaRPr b="0" i="0" sz="1300" u="none" cap="none" strike="noStrike">
              <a:solidFill>
                <a:srgbClr val="040C28"/>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300" u="none" cap="none" strike="noStrike">
                <a:solidFill>
                  <a:srgbClr val="040C28"/>
                </a:solidFill>
                <a:latin typeface="Ruluko"/>
                <a:ea typeface="Ruluko"/>
                <a:cs typeface="Ruluko"/>
                <a:sym typeface="Ruluko"/>
              </a:rPr>
              <a:t>Pulsar</a:t>
            </a:r>
            <a:endParaRPr b="0" i="0" sz="1300" u="none" cap="none" strike="noStrike">
              <a:solidFill>
                <a:srgbClr val="040C28"/>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300" u="none" cap="none" strike="noStrike">
                <a:solidFill>
                  <a:srgbClr val="040C28"/>
                </a:solidFill>
                <a:latin typeface="Ruluko"/>
                <a:ea typeface="Ruluko"/>
                <a:cs typeface="Ruluko"/>
                <a:sym typeface="Ruluko"/>
              </a:rPr>
              <a:t>Casio  1974</a:t>
            </a:r>
            <a:r>
              <a:rPr b="1" i="0" lang="en-GB" sz="1300" u="none" cap="none" strike="noStrike">
                <a:solidFill>
                  <a:schemeClr val="dk1"/>
                </a:solidFill>
                <a:latin typeface="Ruluko"/>
                <a:ea typeface="Ruluko"/>
                <a:cs typeface="Ruluko"/>
                <a:sym typeface="Ruluko"/>
              </a:rPr>
              <a:t> </a:t>
            </a:r>
            <a:r>
              <a:rPr b="1" i="0" lang="en-GB" sz="1300" u="none" cap="none" strike="noStrike">
                <a:solidFill>
                  <a:srgbClr val="000000"/>
                </a:solidFill>
                <a:latin typeface="Ruluko"/>
                <a:ea typeface="Ruluko"/>
                <a:cs typeface="Ruluko"/>
                <a:sym typeface="Ruluko"/>
              </a:rPr>
              <a:t> </a:t>
            </a:r>
            <a:endParaRPr b="1"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300" u="none" cap="none" strike="noStrike">
                <a:solidFill>
                  <a:srgbClr val="040C28"/>
                </a:solidFill>
                <a:latin typeface="Ruluko"/>
                <a:ea typeface="Ruluko"/>
                <a:cs typeface="Ruluko"/>
                <a:sym typeface="Ruluko"/>
              </a:rPr>
              <a:t>Steve Mann</a:t>
            </a:r>
            <a:endParaRPr b="1" i="0" sz="13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300" u="none" cap="none" strike="noStrike">
              <a:solidFill>
                <a:srgbClr val="000000"/>
              </a:solidFill>
              <a:latin typeface="Ruluko"/>
              <a:ea typeface="Ruluko"/>
              <a:cs typeface="Ruluko"/>
              <a:sym typeface="Ruluko"/>
            </a:endParaRPr>
          </a:p>
        </p:txBody>
      </p:sp>
      <p:pic>
        <p:nvPicPr>
          <p:cNvPr id="1024" name="Google Shape;1024;g282707cdc84_0_0"/>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1025" name="Google Shape;1025;g282707cdc84_0_0"/>
          <p:cNvSpPr/>
          <p:nvPr/>
        </p:nvSpPr>
        <p:spPr>
          <a:xfrm>
            <a:off x="179512" y="3789041"/>
            <a:ext cx="3491700" cy="28803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Knowledge</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Ruluko"/>
                <a:ea typeface="Ruluko"/>
                <a:cs typeface="Ruluko"/>
                <a:sym typeface="Ruluko"/>
              </a:rPr>
              <a:t>Pupils will know/ can explain: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That, in programming, a ‘loop’ is code that repeats something again and again until stopped.</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That a micro:bit is a pocket-sized, codeable computer.</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That a simulator is able to replicate the functions of an existing piece of technology.</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What the ‘Digital revolution’ is and features of some of the products that have evolved as a result.</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What is meant by ‘point of sale display.’</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That CAD stands for ‘Computer-aided design’.</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What a focus group is by taking part in one.</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br>
              <a:rPr b="0" i="0" lang="en-GB" sz="1200" u="none" cap="none" strike="noStrike">
                <a:solidFill>
                  <a:schemeClr val="dk1"/>
                </a:solidFill>
                <a:latin typeface="Calibri"/>
                <a:ea typeface="Calibri"/>
                <a:cs typeface="Calibri"/>
                <a:sym typeface="Calibri"/>
              </a:rPr>
            </a:b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highlight>
                <a:srgbClr val="B7B7B7"/>
              </a:highlight>
              <a:latin typeface="Ruluko"/>
              <a:ea typeface="Ruluko"/>
              <a:cs typeface="Ruluko"/>
              <a:sym typeface="Ruluko"/>
            </a:endParaRPr>
          </a:p>
        </p:txBody>
      </p:sp>
      <p:pic>
        <p:nvPicPr>
          <p:cNvPr id="1026" name="Google Shape;1026;g282707cdc84_0_0"/>
          <p:cNvPicPr preferRelativeResize="0"/>
          <p:nvPr/>
        </p:nvPicPr>
        <p:blipFill rotWithShape="1">
          <a:blip r:embed="rId4">
            <a:alphaModFix/>
          </a:blip>
          <a:srcRect b="0" l="0" r="0" t="0"/>
          <a:stretch/>
        </p:blipFill>
        <p:spPr>
          <a:xfrm>
            <a:off x="6516216" y="188640"/>
            <a:ext cx="1296144" cy="840663"/>
          </a:xfrm>
          <a:prstGeom prst="rect">
            <a:avLst/>
          </a:prstGeom>
          <a:noFill/>
          <a:ln>
            <a:noFill/>
          </a:ln>
        </p:spPr>
      </p:pic>
      <p:sp>
        <p:nvSpPr>
          <p:cNvPr id="1027" name="Google Shape;1027;g282707cdc84_0_0"/>
          <p:cNvSpPr/>
          <p:nvPr/>
        </p:nvSpPr>
        <p:spPr>
          <a:xfrm>
            <a:off x="4895850" y="3943950"/>
            <a:ext cx="4143300" cy="27255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900" u="none" cap="none" strike="noStrike">
                <a:solidFill>
                  <a:srgbClr val="000000"/>
                </a:solidFill>
                <a:latin typeface="Ruluko"/>
                <a:ea typeface="Ruluko"/>
                <a:cs typeface="Ruluko"/>
                <a:sym typeface="Ruluko"/>
              </a:rPr>
              <a:t>Evidence Opportunities/Interview Questions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Ruluko"/>
                <a:ea typeface="Ruluko"/>
                <a:cs typeface="Ruluko"/>
                <a:sym typeface="Ruluko"/>
              </a:rPr>
              <a:t>Name some examples of smart technology. What is the digital world/‘digital revolution? Compare these watches : analogue watch and digital broadcast signals What is the same and what is different about the products? What clues are there that this is a digital product? (The display, buttons, touchscreen.)</a:t>
            </a:r>
            <a:endParaRPr b="0" i="0" sz="9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Ruluko"/>
                <a:ea typeface="Ruluko"/>
                <a:cs typeface="Ruluko"/>
                <a:sym typeface="Ruluko"/>
              </a:rPr>
              <a:t>Why is knowing how many steps you have done in a day helpful?Why might it be useful to see text messages on your watch? </a:t>
            </a:r>
            <a:endParaRPr b="0" i="0" sz="9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Ruluko"/>
                <a:ea typeface="Ruluko"/>
                <a:cs typeface="Ruluko"/>
                <a:sym typeface="Ruluko"/>
              </a:rPr>
              <a:t>What is virtual reality? Have you ever experienced it? </a:t>
            </a:r>
            <a:endParaRPr b="0" i="0" sz="9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Ruluko"/>
                <a:ea typeface="Ruluko"/>
                <a:cs typeface="Ruluko"/>
                <a:sym typeface="Ruluko"/>
              </a:rPr>
              <a:t>What is a micro:bit? (A programmable computer.)What are some of the micro:bit features? (LEDs, buttons, sensors.)Which features might be important to your design? (LEDs, buttons.)Could the flashing light be improved to appeal more to children? (It could be changed into a pattern.)How could being able to change the shape of the flashing LEDs make the product more appealing to children? (The pattern could be recognisable to children like a character or an emoji.) describe what these programming blocks do - green flag block /show block /forever block?</a:t>
            </a:r>
            <a:endParaRPr b="0" i="0" sz="9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Ruluko"/>
                <a:ea typeface="Ruluko"/>
                <a:cs typeface="Ruluko"/>
                <a:sym typeface="Ruluko"/>
              </a:rPr>
              <a:t>Which fastenings did you find were the  most suitable for your product?What is the same and what is different about drawing on a computer compared to a tablet?What is the purpose of a point of sale display? What are the features of an eye catching point  of sale advertisement?What can you achieve with CAD that you can’t with pencil and paper drawings? </a:t>
            </a:r>
            <a:endParaRPr b="0" i="0" sz="5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br>
              <a:rPr b="0" i="0" lang="en-GB" sz="900" u="none" cap="none" strike="noStrike">
                <a:solidFill>
                  <a:srgbClr val="000000"/>
                </a:solidFill>
                <a:latin typeface="Ruluko"/>
                <a:ea typeface="Ruluko"/>
                <a:cs typeface="Ruluko"/>
                <a:sym typeface="Ruluko"/>
              </a:rPr>
            </a:br>
            <a:endParaRPr b="0" i="0" sz="900" u="none" cap="none" strike="noStrike">
              <a:solidFill>
                <a:srgbClr val="000000"/>
              </a:solidFill>
              <a:latin typeface="Ruluko"/>
              <a:ea typeface="Ruluko"/>
              <a:cs typeface="Ruluko"/>
              <a:sym typeface="Ruluko"/>
            </a:endParaRPr>
          </a:p>
        </p:txBody>
      </p:sp>
      <p:pic>
        <p:nvPicPr>
          <p:cNvPr id="1028" name="Google Shape;1028;g282707cdc84_0_0"/>
          <p:cNvPicPr preferRelativeResize="0"/>
          <p:nvPr/>
        </p:nvPicPr>
        <p:blipFill rotWithShape="1">
          <a:blip r:embed="rId5">
            <a:alphaModFix/>
          </a:blip>
          <a:srcRect b="0" l="0" r="0" t="0"/>
          <a:stretch/>
        </p:blipFill>
        <p:spPr>
          <a:xfrm>
            <a:off x="6047351" y="257873"/>
            <a:ext cx="1734349" cy="722025"/>
          </a:xfrm>
          <a:prstGeom prst="rect">
            <a:avLst/>
          </a:prstGeom>
          <a:noFill/>
          <a:ln>
            <a:noFill/>
          </a:ln>
        </p:spPr>
      </p:pic>
      <p:pic>
        <p:nvPicPr>
          <p:cNvPr id="1029" name="Google Shape;1029;g282707cdc84_0_0"/>
          <p:cNvPicPr preferRelativeResize="0"/>
          <p:nvPr/>
        </p:nvPicPr>
        <p:blipFill rotWithShape="1">
          <a:blip r:embed="rId6">
            <a:alphaModFix/>
          </a:blip>
          <a:srcRect b="0" l="0" r="0" t="0"/>
          <a:stretch/>
        </p:blipFill>
        <p:spPr>
          <a:xfrm>
            <a:off x="179500" y="188650"/>
            <a:ext cx="1352325" cy="621200"/>
          </a:xfrm>
          <a:prstGeom prst="rect">
            <a:avLst/>
          </a:prstGeom>
          <a:noFill/>
          <a:ln>
            <a:noFill/>
          </a:ln>
        </p:spPr>
      </p:pic>
      <p:pic>
        <p:nvPicPr>
          <p:cNvPr id="1030" name="Google Shape;1030;g282707cdc84_0_0"/>
          <p:cNvPicPr preferRelativeResize="0"/>
          <p:nvPr/>
        </p:nvPicPr>
        <p:blipFill rotWithShape="1">
          <a:blip r:embed="rId7">
            <a:alphaModFix/>
          </a:blip>
          <a:srcRect b="0" l="0" r="0" t="0"/>
          <a:stretch/>
        </p:blipFill>
        <p:spPr>
          <a:xfrm>
            <a:off x="4085700" y="1335175"/>
            <a:ext cx="4620150" cy="257470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4" name="Shape 1034"/>
        <p:cNvGrpSpPr/>
        <p:nvPr/>
      </p:nvGrpSpPr>
      <p:grpSpPr>
        <a:xfrm>
          <a:off x="0" y="0"/>
          <a:ext cx="0" cy="0"/>
          <a:chOff x="0" y="0"/>
          <a:chExt cx="0" cy="0"/>
        </a:xfrm>
      </p:grpSpPr>
      <p:sp>
        <p:nvSpPr>
          <p:cNvPr id="1035" name="Google Shape;1035;g248d9d2fd69_0_16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900"/>
              <a:buFont typeface="Arial"/>
              <a:buNone/>
            </a:pPr>
            <a:r>
              <a:rPr b="1" lang="en-GB" sz="3200">
                <a:latin typeface="Ruluko"/>
                <a:ea typeface="Ruluko"/>
                <a:cs typeface="Ruluko"/>
                <a:sym typeface="Ruluko"/>
              </a:rPr>
              <a:t>Year 3 ; Summer 1</a:t>
            </a:r>
            <a:endParaRPr b="1" sz="3200">
              <a:latin typeface="Ruluko"/>
              <a:ea typeface="Ruluko"/>
              <a:cs typeface="Ruluko"/>
              <a:sym typeface="Ruluko"/>
            </a:endParaRPr>
          </a:p>
          <a:p>
            <a:pPr indent="0" lvl="0" marL="0" rtl="0" algn="ctr">
              <a:lnSpc>
                <a:spcPct val="100000"/>
              </a:lnSpc>
              <a:spcBef>
                <a:spcPts val="0"/>
              </a:spcBef>
              <a:spcAft>
                <a:spcPts val="0"/>
              </a:spcAft>
              <a:buClr>
                <a:schemeClr val="dk1"/>
              </a:buClr>
              <a:buSzPts val="1900"/>
              <a:buFont typeface="Arial"/>
              <a:buNone/>
            </a:pPr>
            <a:r>
              <a:rPr b="1" lang="en-GB" sz="3200">
                <a:latin typeface="Arial"/>
                <a:ea typeface="Arial"/>
                <a:cs typeface="Arial"/>
                <a:sym typeface="Arial"/>
              </a:rPr>
              <a:t>Wearable Technology</a:t>
            </a:r>
            <a:endParaRPr b="1" sz="3200">
              <a:latin typeface="Ruluko"/>
              <a:ea typeface="Ruluko"/>
              <a:cs typeface="Ruluko"/>
              <a:sym typeface="Ruluko"/>
            </a:endParaRPr>
          </a:p>
        </p:txBody>
      </p:sp>
      <p:sp>
        <p:nvSpPr>
          <p:cNvPr id="1036" name="Google Shape;1036;g248d9d2fd69_0_167"/>
          <p:cNvSpPr/>
          <p:nvPr/>
        </p:nvSpPr>
        <p:spPr>
          <a:xfrm>
            <a:off x="457202" y="1199025"/>
            <a:ext cx="6000900" cy="4247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Unit 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Pupils who are secure will be able to:</a:t>
            </a:r>
            <a:endParaRPr b="1" i="0" sz="1800" u="sng" cap="none" strike="noStrike">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500"/>
              <a:buFont typeface="Calibri"/>
              <a:buNone/>
            </a:pPr>
            <a:r>
              <a:rPr b="0" i="0" lang="en-GB" sz="1500" u="none" cap="none" strike="noStrike">
                <a:solidFill>
                  <a:srgbClr val="222222"/>
                </a:solidFill>
                <a:highlight>
                  <a:srgbClr val="FFFFFF"/>
                </a:highlight>
                <a:latin typeface="Calibri"/>
                <a:ea typeface="Calibri"/>
                <a:cs typeface="Calibri"/>
                <a:sym typeface="Calibri"/>
              </a:rPr>
              <a:t>Give a brief explanation of the digital revolution and/or remember key examples.</a:t>
            </a:r>
            <a:endParaRPr b="0" i="0" sz="15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500"/>
              <a:buFont typeface="Calibri"/>
              <a:buNone/>
            </a:pPr>
            <a:r>
              <a:rPr b="0" i="0" lang="en-GB" sz="1500" u="none" cap="none" strike="noStrike">
                <a:solidFill>
                  <a:srgbClr val="222222"/>
                </a:solidFill>
                <a:highlight>
                  <a:srgbClr val="FFFFFF"/>
                </a:highlight>
                <a:latin typeface="Calibri"/>
                <a:ea typeface="Calibri"/>
                <a:cs typeface="Calibri"/>
                <a:sym typeface="Calibri"/>
              </a:rPr>
              <a:t>Suggest a feature from the virtual micro:bit that is suitable for the product.</a:t>
            </a:r>
            <a:endParaRPr b="0" i="0" sz="15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500"/>
              <a:buFont typeface="Calibri"/>
              <a:buNone/>
            </a:pPr>
            <a:r>
              <a:rPr b="0" i="0" lang="en-GB" sz="1500" u="none" cap="none" strike="noStrike">
                <a:solidFill>
                  <a:srgbClr val="222222"/>
                </a:solidFill>
                <a:highlight>
                  <a:srgbClr val="FFFFFF"/>
                </a:highlight>
                <a:latin typeface="Calibri"/>
                <a:ea typeface="Calibri"/>
                <a:cs typeface="Calibri"/>
                <a:sym typeface="Calibri"/>
              </a:rPr>
              <a:t>Write a program that initiates a flashing LED panel, or another pattern, on the virtual micro:bit when a button is pressed.</a:t>
            </a:r>
            <a:endParaRPr b="0" i="0" sz="15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500"/>
              <a:buFont typeface="Calibri"/>
              <a:buNone/>
            </a:pPr>
            <a:r>
              <a:rPr b="0" i="0" lang="en-GB" sz="1500" u="none" cap="none" strike="noStrike">
                <a:solidFill>
                  <a:srgbClr val="222222"/>
                </a:solidFill>
                <a:highlight>
                  <a:srgbClr val="FFFFFF"/>
                </a:highlight>
                <a:latin typeface="Calibri"/>
                <a:ea typeface="Calibri"/>
                <a:cs typeface="Calibri"/>
                <a:sym typeface="Calibri"/>
              </a:rPr>
              <a:t>Identify errors, if testing is unsuccessful, by comparing their code to a correct example.</a:t>
            </a:r>
            <a:endParaRPr b="0" i="0" sz="15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500"/>
              <a:buFont typeface="Calibri"/>
              <a:buNone/>
            </a:pPr>
            <a:r>
              <a:rPr b="0" i="0" lang="en-GB" sz="1500" u="none" cap="none" strike="noStrike">
                <a:solidFill>
                  <a:srgbClr val="222222"/>
                </a:solidFill>
                <a:highlight>
                  <a:srgbClr val="FFFFFF"/>
                </a:highlight>
                <a:latin typeface="Calibri"/>
                <a:ea typeface="Calibri"/>
                <a:cs typeface="Calibri"/>
                <a:sym typeface="Calibri"/>
              </a:rPr>
              <a:t>Explain the basic functionality of their finished program.</a:t>
            </a:r>
            <a:endParaRPr b="0" i="0" sz="15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500"/>
              <a:buFont typeface="Calibri"/>
              <a:buNone/>
            </a:pPr>
            <a:r>
              <a:rPr b="0" i="0" lang="en-GB" sz="1500" u="none" cap="none" strike="noStrike">
                <a:solidFill>
                  <a:srgbClr val="222222"/>
                </a:solidFill>
                <a:highlight>
                  <a:srgbClr val="FFFFFF"/>
                </a:highlight>
                <a:latin typeface="Calibri"/>
                <a:ea typeface="Calibri"/>
                <a:cs typeface="Calibri"/>
                <a:sym typeface="Calibri"/>
              </a:rPr>
              <a:t>Suggest key features for a way to attach the product to the user, with some consideration for the overall theme and the user.</a:t>
            </a:r>
            <a:endParaRPr b="0" i="0" sz="15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500"/>
              <a:buFont typeface="Calibri"/>
              <a:buNone/>
            </a:pPr>
            <a:r>
              <a:rPr b="0" i="0" lang="en-GB" sz="1500" u="none" cap="none" strike="noStrike">
                <a:solidFill>
                  <a:srgbClr val="222222"/>
                </a:solidFill>
                <a:highlight>
                  <a:srgbClr val="FFFFFF"/>
                </a:highlight>
                <a:latin typeface="Calibri"/>
                <a:ea typeface="Calibri"/>
                <a:cs typeface="Calibri"/>
                <a:sym typeface="Calibri"/>
              </a:rPr>
              <a:t>Create annotated diagrams to help illustrate how their product is worn.</a:t>
            </a:r>
            <a:endParaRPr b="0" i="0" sz="15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500"/>
              <a:buFont typeface="Calibri"/>
              <a:buNone/>
            </a:pPr>
            <a:r>
              <a:rPr b="0" i="0" lang="en-GB" sz="1500" u="none" cap="none" strike="noStrike">
                <a:solidFill>
                  <a:srgbClr val="222222"/>
                </a:solidFill>
                <a:highlight>
                  <a:srgbClr val="FFFFFF"/>
                </a:highlight>
                <a:latin typeface="Calibri"/>
                <a:ea typeface="Calibri"/>
                <a:cs typeface="Calibri"/>
                <a:sym typeface="Calibri"/>
              </a:rPr>
              <a:t>Describe what is meant by ‘point of sale display’ with an example.</a:t>
            </a:r>
            <a:endParaRPr b="0" i="0" sz="15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500"/>
              <a:buFont typeface="Calibri"/>
              <a:buNone/>
            </a:pPr>
            <a:r>
              <a:rPr b="0" i="0" lang="en-GB" sz="1500" u="none" cap="none" strike="noStrike">
                <a:solidFill>
                  <a:srgbClr val="222222"/>
                </a:solidFill>
                <a:highlight>
                  <a:srgbClr val="FFFFFF"/>
                </a:highlight>
                <a:latin typeface="Calibri"/>
                <a:ea typeface="Calibri"/>
                <a:cs typeface="Calibri"/>
                <a:sym typeface="Calibri"/>
              </a:rPr>
              <a:t>Follow basic design requirements using computer-aided design, drawing at least one shape with a text box and bright colours, following a demonstration.</a:t>
            </a:r>
            <a:endParaRPr b="0" i="0" sz="15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500"/>
              <a:buFont typeface="Calibri"/>
              <a:buNone/>
            </a:pPr>
            <a:r>
              <a:rPr b="0" i="0" lang="en-GB" sz="1500" u="none" cap="none" strike="noStrike">
                <a:solidFill>
                  <a:srgbClr val="222222"/>
                </a:solidFill>
                <a:highlight>
                  <a:srgbClr val="FFFFFF"/>
                </a:highlight>
                <a:latin typeface="Calibri"/>
                <a:ea typeface="Calibri"/>
                <a:cs typeface="Calibri"/>
                <a:sym typeface="Calibri"/>
              </a:rPr>
              <a:t>Evaluate their design using a focus group.</a:t>
            </a:r>
            <a:endParaRPr b="0" i="0" sz="1500" u="none" cap="none" strike="noStrike">
              <a:solidFill>
                <a:srgbClr val="222222"/>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1" i="0" sz="1800" u="sng" cap="none" strike="noStrike">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750"/>
              <a:buFont typeface="Calibri"/>
              <a:buNone/>
            </a:pPr>
            <a:r>
              <a:t/>
            </a:r>
            <a:endParaRPr b="0" i="0" sz="1750" u="none" cap="none" strike="noStrike">
              <a:solidFill>
                <a:srgbClr val="222222"/>
              </a:solidFill>
              <a:highlight>
                <a:srgbClr val="FFFFFF"/>
              </a:highlight>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1350"/>
              <a:buFont typeface="Arial"/>
              <a:buNone/>
            </a:pPr>
            <a:r>
              <a:t/>
            </a:r>
            <a:endParaRPr b="0" i="0" sz="1350" u="none" cap="none" strike="noStrike">
              <a:solidFill>
                <a:srgbClr val="222222"/>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p:txBody>
      </p:sp>
      <p:pic>
        <p:nvPicPr>
          <p:cNvPr id="1037" name="Google Shape;1037;g248d9d2fd69_0_167"/>
          <p:cNvPicPr preferRelativeResize="0"/>
          <p:nvPr/>
        </p:nvPicPr>
        <p:blipFill rotWithShape="1">
          <a:blip r:embed="rId3">
            <a:alphaModFix/>
          </a:blip>
          <a:srcRect b="0" l="0" r="0" t="0"/>
          <a:stretch/>
        </p:blipFill>
        <p:spPr>
          <a:xfrm>
            <a:off x="6953402" y="1199013"/>
            <a:ext cx="1952625" cy="1800225"/>
          </a:xfrm>
          <a:prstGeom prst="rect">
            <a:avLst/>
          </a:prstGeom>
          <a:noFill/>
          <a:ln>
            <a:noFill/>
          </a:ln>
        </p:spPr>
      </p:pic>
      <p:pic>
        <p:nvPicPr>
          <p:cNvPr id="1038" name="Google Shape;1038;g248d9d2fd69_0_167"/>
          <p:cNvPicPr preferRelativeResize="0"/>
          <p:nvPr/>
        </p:nvPicPr>
        <p:blipFill rotWithShape="1">
          <a:blip r:embed="rId4">
            <a:alphaModFix/>
          </a:blip>
          <a:srcRect b="0" l="0" r="0" t="0"/>
          <a:stretch/>
        </p:blipFill>
        <p:spPr>
          <a:xfrm>
            <a:off x="7020000" y="2999250"/>
            <a:ext cx="1819425" cy="3705225"/>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2" name="Shape 1042"/>
        <p:cNvGrpSpPr/>
        <p:nvPr/>
      </p:nvGrpSpPr>
      <p:grpSpPr>
        <a:xfrm>
          <a:off x="0" y="0"/>
          <a:ext cx="0" cy="0"/>
          <a:chOff x="0" y="0"/>
          <a:chExt cx="0" cy="0"/>
        </a:xfrm>
      </p:grpSpPr>
      <p:sp>
        <p:nvSpPr>
          <p:cNvPr id="1043" name="Google Shape;1043;g282707cdc84_0_14"/>
          <p:cNvSpPr txBox="1"/>
          <p:nvPr/>
        </p:nvSpPr>
        <p:spPr>
          <a:xfrm>
            <a:off x="1655424" y="281675"/>
            <a:ext cx="4447500" cy="654600"/>
          </a:xfrm>
          <a:prstGeom prst="rect">
            <a:avLst/>
          </a:prstGeom>
          <a:noFill/>
          <a:ln>
            <a:noFill/>
          </a:ln>
        </p:spPr>
        <p:txBody>
          <a:bodyPr anchorCtr="0" anchor="ctr" bIns="80225" lIns="80225" spcFirstLastPara="1" rIns="80225" wrap="square" tIns="80225">
            <a:noAutofit/>
          </a:bodyPr>
          <a:lstStyle/>
          <a:p>
            <a:pPr indent="0" lvl="0" marL="0" marR="0" rtl="0" algn="ctr">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Year 4 </a:t>
            </a:r>
            <a:endParaRPr b="1" i="0" sz="1900" u="none" cap="none" strike="noStrike">
              <a:solidFill>
                <a:srgbClr val="000000"/>
              </a:solidFill>
              <a:latin typeface="Ruluko"/>
              <a:ea typeface="Ruluko"/>
              <a:cs typeface="Ruluko"/>
              <a:sym typeface="Ruluko"/>
            </a:endParaRPr>
          </a:p>
          <a:p>
            <a:pPr indent="0" lvl="0" marL="0" marR="0" rtl="0" algn="ctr">
              <a:lnSpc>
                <a:spcPct val="100000"/>
              </a:lnSpc>
              <a:spcBef>
                <a:spcPts val="0"/>
              </a:spcBef>
              <a:spcAft>
                <a:spcPts val="0"/>
              </a:spcAft>
              <a:buClr>
                <a:srgbClr val="000000"/>
              </a:buClr>
              <a:buSzPts val="1900"/>
              <a:buFont typeface="Arial"/>
              <a:buNone/>
            </a:pPr>
            <a:r>
              <a:rPr b="1" i="0" lang="en-GB" sz="1300" u="none" cap="none" strike="noStrike">
                <a:solidFill>
                  <a:srgbClr val="000000"/>
                </a:solidFill>
                <a:latin typeface="Arial"/>
                <a:ea typeface="Arial"/>
                <a:cs typeface="Arial"/>
                <a:sym typeface="Arial"/>
              </a:rPr>
              <a:t>Mindful Moments Timer</a:t>
            </a:r>
            <a:endParaRPr b="1" i="0" sz="1200" u="none" cap="none" strike="noStrike">
              <a:solidFill>
                <a:srgbClr val="000000"/>
              </a:solidFill>
              <a:latin typeface="Ruluko"/>
              <a:ea typeface="Ruluko"/>
              <a:cs typeface="Ruluko"/>
              <a:sym typeface="Ruluko"/>
            </a:endParaRPr>
          </a:p>
        </p:txBody>
      </p:sp>
      <p:sp>
        <p:nvSpPr>
          <p:cNvPr id="1044" name="Google Shape;1044;g282707cdc84_0_14"/>
          <p:cNvSpPr/>
          <p:nvPr/>
        </p:nvSpPr>
        <p:spPr>
          <a:xfrm>
            <a:off x="179500" y="1082577"/>
            <a:ext cx="3491700" cy="33390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Skills</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Pupils can / will: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50"/>
              <a:buFont typeface="Arial"/>
              <a:buNone/>
            </a:pPr>
            <a:r>
              <a:rPr b="0" i="0" lang="en-GB" sz="950" u="none" cap="none" strike="noStrike">
                <a:solidFill>
                  <a:srgbClr val="000000"/>
                </a:solidFill>
                <a:latin typeface="Ruluko"/>
                <a:ea typeface="Ruluko"/>
                <a:cs typeface="Ruluko"/>
                <a:sym typeface="Ruluko"/>
              </a:rPr>
              <a:t>Write design criteria for a programmed timer (micro:bit).</a:t>
            </a:r>
            <a:endParaRPr b="0" i="0" sz="95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950"/>
              <a:buFont typeface="Arial"/>
              <a:buNone/>
            </a:pPr>
            <a:r>
              <a:rPr b="0" i="0" lang="en-GB" sz="950" u="none" cap="none" strike="noStrike">
                <a:solidFill>
                  <a:srgbClr val="000000"/>
                </a:solidFill>
                <a:latin typeface="Ruluko"/>
                <a:ea typeface="Ruluko"/>
                <a:cs typeface="Ruluko"/>
                <a:sym typeface="Ruluko"/>
              </a:rPr>
              <a:t>Explore different mindfulness strategies.</a:t>
            </a:r>
            <a:endParaRPr b="0" i="0" sz="95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950"/>
              <a:buFont typeface="Arial"/>
              <a:buNone/>
            </a:pPr>
            <a:r>
              <a:rPr b="0" i="0" lang="en-GB" sz="950" u="none" cap="none" strike="noStrike">
                <a:solidFill>
                  <a:srgbClr val="000000"/>
                </a:solidFill>
                <a:latin typeface="Ruluko"/>
                <a:ea typeface="Ruluko"/>
                <a:cs typeface="Ruluko"/>
                <a:sym typeface="Ruluko"/>
              </a:rPr>
              <a:t>Apply the results of research to further inform my design criteria.  Develop a prototype case for a mindful moment timer. </a:t>
            </a:r>
            <a:endParaRPr b="0" i="0" sz="95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950"/>
              <a:buFont typeface="Arial"/>
              <a:buNone/>
            </a:pPr>
            <a:r>
              <a:rPr b="0" i="0" lang="en-GB" sz="950" u="none" cap="none" strike="noStrike">
                <a:solidFill>
                  <a:srgbClr val="000000"/>
                </a:solidFill>
                <a:latin typeface="Ruluko"/>
                <a:ea typeface="Ruluko"/>
                <a:cs typeface="Ruluko"/>
                <a:sym typeface="Ruluko"/>
              </a:rPr>
              <a:t>Use and manipulate shapes and clipart by using computer-aided design (CAD), to produce a logo. </a:t>
            </a:r>
            <a:endParaRPr b="0" i="0" sz="95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950"/>
              <a:buFont typeface="Arial"/>
              <a:buNone/>
            </a:pPr>
            <a:r>
              <a:rPr b="0" i="0" lang="en-GB" sz="950" u="none" cap="none" strike="noStrike">
                <a:solidFill>
                  <a:srgbClr val="000000"/>
                </a:solidFill>
                <a:latin typeface="Ruluko"/>
                <a:ea typeface="Ruluko"/>
                <a:cs typeface="Ruluko"/>
                <a:sym typeface="Ruluko"/>
              </a:rPr>
              <a:t> Follow a list of design requirements.</a:t>
            </a:r>
            <a:endParaRPr b="0" i="0" sz="95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950"/>
              <a:buFont typeface="Arial"/>
              <a:buNone/>
            </a:pPr>
            <a:r>
              <a:rPr b="0" i="0" lang="en-GB" sz="950" u="none" cap="none" strike="noStrike">
                <a:solidFill>
                  <a:srgbClr val="000000"/>
                </a:solidFill>
                <a:latin typeface="Ruluko"/>
                <a:ea typeface="Ruluko"/>
                <a:cs typeface="Ruluko"/>
                <a:sym typeface="Ruluko"/>
              </a:rPr>
              <a:t> Create a 3D using modelling materials.</a:t>
            </a:r>
            <a:endParaRPr b="0" i="0" sz="95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950"/>
              <a:buFont typeface="Arial"/>
              <a:buNone/>
            </a:pPr>
            <a:r>
              <a:rPr b="0" i="0" lang="en-GB" sz="950" u="none" cap="none" strike="noStrike">
                <a:solidFill>
                  <a:srgbClr val="000000"/>
                </a:solidFill>
                <a:latin typeface="Ruluko"/>
                <a:ea typeface="Ruluko"/>
                <a:cs typeface="Ruluko"/>
                <a:sym typeface="Ruluko"/>
              </a:rPr>
              <a:t> Programme a micro:bit in the Microsoft micro:bit editor, to time a set number of seconds/minutes upon button press.</a:t>
            </a:r>
            <a:endParaRPr b="0" i="0" sz="95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950"/>
              <a:buFont typeface="Arial"/>
              <a:buNone/>
            </a:pPr>
            <a:r>
              <a:rPr b="0" i="0" lang="en-GB" sz="950" u="none" cap="none" strike="noStrike">
                <a:solidFill>
                  <a:srgbClr val="000000"/>
                </a:solidFill>
                <a:latin typeface="Ruluko"/>
                <a:ea typeface="Ruluko"/>
                <a:cs typeface="Ruluko"/>
                <a:sym typeface="Ruluko"/>
              </a:rPr>
              <a:t> Investigate  and analyse a range of timers by identifying and comparing their advantages and disadvantages.  Evaluate a program against points on a design criteria and amend  them to include any changes made.  Document  and evaluate a project. </a:t>
            </a:r>
            <a:endParaRPr b="0" i="0" sz="95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950"/>
              <a:buFont typeface="Arial"/>
              <a:buNone/>
            </a:pPr>
            <a:r>
              <a:rPr b="0" i="0" lang="en-GB" sz="950" u="none" cap="none" strike="noStrike">
                <a:solidFill>
                  <a:srgbClr val="000000"/>
                </a:solidFill>
                <a:latin typeface="Ruluko"/>
                <a:ea typeface="Ruluko"/>
                <a:cs typeface="Ruluko"/>
                <a:sym typeface="Ruluko"/>
              </a:rPr>
              <a:t>Understand what a logo is and why they are  important in the world of design and business. Test a program for bugs (errors in the code).  Find and fix bugs (debug) in code. Use an exhibition to gather feedback.Gathering feedback from the user to make suggested improvements to a product.</a:t>
            </a:r>
            <a:endParaRPr b="0" i="0" sz="95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100" u="none" cap="none" strike="noStrike">
                <a:solidFill>
                  <a:srgbClr val="000000"/>
                </a:solidFill>
                <a:latin typeface="Ruluko"/>
                <a:ea typeface="Ruluko"/>
                <a:cs typeface="Ruluko"/>
                <a:sym typeface="Ruluko"/>
              </a:rPr>
              <a:t>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100" u="none" cap="none" strike="noStrike">
              <a:solidFill>
                <a:srgbClr val="000000"/>
              </a:solidFill>
              <a:latin typeface="Ruluko"/>
              <a:ea typeface="Ruluko"/>
              <a:cs typeface="Ruluko"/>
              <a:sym typeface="Ruluko"/>
            </a:endParaRPr>
          </a:p>
        </p:txBody>
      </p:sp>
      <p:sp>
        <p:nvSpPr>
          <p:cNvPr id="1045" name="Google Shape;1045;g282707cdc84_0_14"/>
          <p:cNvSpPr/>
          <p:nvPr/>
        </p:nvSpPr>
        <p:spPr>
          <a:xfrm>
            <a:off x="3803300" y="1063650"/>
            <a:ext cx="5207400" cy="3251100"/>
          </a:xfrm>
          <a:prstGeom prst="rect">
            <a:avLst/>
          </a:prstGeom>
          <a:no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Vocabulary</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1046" name="Google Shape;1046;g282707cdc84_0_14"/>
          <p:cNvSpPr/>
          <p:nvPr/>
        </p:nvSpPr>
        <p:spPr>
          <a:xfrm>
            <a:off x="3803300" y="4355225"/>
            <a:ext cx="961200" cy="23142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Ruluko"/>
                <a:ea typeface="Ruluko"/>
                <a:cs typeface="Ruluko"/>
                <a:sym typeface="Ruluko"/>
              </a:rPr>
              <a:t>Designers</a:t>
            </a:r>
            <a:endParaRPr b="1" i="0" sz="12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Samuel Watson (fl. c. 1635-c. 1710) Stop watch </a:t>
            </a:r>
            <a:r>
              <a:rPr b="1" i="0" lang="en-GB" sz="1200" u="none" cap="none" strike="noStrike">
                <a:solidFill>
                  <a:srgbClr val="000000"/>
                </a:solidFill>
                <a:latin typeface="Calibri"/>
                <a:ea typeface="Calibri"/>
                <a:cs typeface="Calibri"/>
                <a:sym typeface="Calibri"/>
              </a:rPr>
              <a:t> </a:t>
            </a:r>
            <a:endParaRPr b="1"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1047" name="Google Shape;1047;g282707cdc84_0_14"/>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1048" name="Google Shape;1048;g282707cdc84_0_14"/>
          <p:cNvSpPr/>
          <p:nvPr/>
        </p:nvSpPr>
        <p:spPr>
          <a:xfrm>
            <a:off x="179500" y="4543875"/>
            <a:ext cx="3491700" cy="23142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Knowledge</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Ruluko"/>
                <a:ea typeface="Ruluko"/>
                <a:cs typeface="Ruluko"/>
                <a:sym typeface="Ruluko"/>
              </a:rPr>
              <a:t>Pupils will know/ can explain: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Ruluko"/>
                <a:ea typeface="Ruluko"/>
                <a:cs typeface="Ruluko"/>
                <a:sym typeface="Ruluko"/>
              </a:rPr>
              <a:t>What variables are in programming.</a:t>
            </a:r>
            <a:endParaRPr b="0" i="0" sz="9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Ruluko"/>
                <a:ea typeface="Ruluko"/>
                <a:cs typeface="Ruluko"/>
                <a:sym typeface="Ruluko"/>
              </a:rPr>
              <a:t>Some of the features of a micro:bit.</a:t>
            </a:r>
            <a:endParaRPr b="0" i="0" sz="9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Ruluko"/>
                <a:ea typeface="Ruluko"/>
                <a:cs typeface="Ruluko"/>
                <a:sym typeface="Ruluko"/>
              </a:rPr>
              <a:t>That an algorithm is a set of instructions to be followed by the computer.</a:t>
            </a:r>
            <a:endParaRPr b="0" i="0" sz="9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Ruluko"/>
                <a:ea typeface="Ruluko"/>
                <a:cs typeface="Ruluko"/>
                <a:sym typeface="Ruluko"/>
              </a:rPr>
              <a:t>That it is important to check code for errors (bugs).</a:t>
            </a:r>
            <a:endParaRPr b="0" i="0" sz="9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Ruluko"/>
                <a:ea typeface="Ruluko"/>
                <a:cs typeface="Ruluko"/>
                <a:sym typeface="Ruluko"/>
              </a:rPr>
              <a:t>That a simulator can be used as a way of checking code works before installing it onto an electronic device.</a:t>
            </a:r>
            <a:endParaRPr b="0" i="0" sz="9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Ruluko"/>
                <a:ea typeface="Ruluko"/>
                <a:cs typeface="Ruluko"/>
                <a:sym typeface="Ruluko"/>
              </a:rPr>
              <a:t>The terms ‘ergonomic’ and ‘aesthetic’.</a:t>
            </a:r>
            <a:endParaRPr b="0" i="0" sz="9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Ruluko"/>
                <a:ea typeface="Ruluko"/>
                <a:cs typeface="Ruluko"/>
                <a:sym typeface="Ruluko"/>
              </a:rPr>
              <a:t>That a prototype is a 3D model made out of cheap materials, that allows us to test design ideas and make better decisions about size, shape and materials.</a:t>
            </a:r>
            <a:endParaRPr b="0" i="0" sz="9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Ruluko"/>
                <a:ea typeface="Ruluko"/>
                <a:cs typeface="Ruluko"/>
                <a:sym typeface="Ruluko"/>
              </a:rPr>
              <a:t>That an exhibition is a way for companies to showcase products, meet potential new customers  and gather feedback from users.</a:t>
            </a:r>
            <a:endParaRPr b="0" i="0" sz="9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50"/>
              <a:buFont typeface="Arial"/>
              <a:buNone/>
            </a:pPr>
            <a:r>
              <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538CD5"/>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highlight>
                <a:srgbClr val="B7B7B7"/>
              </a:highlight>
              <a:latin typeface="Ruluko"/>
              <a:ea typeface="Ruluko"/>
              <a:cs typeface="Ruluko"/>
              <a:sym typeface="Ruluko"/>
            </a:endParaRPr>
          </a:p>
        </p:txBody>
      </p:sp>
      <p:pic>
        <p:nvPicPr>
          <p:cNvPr id="1049" name="Google Shape;1049;g282707cdc84_0_14"/>
          <p:cNvPicPr preferRelativeResize="0"/>
          <p:nvPr/>
        </p:nvPicPr>
        <p:blipFill rotWithShape="1">
          <a:blip r:embed="rId4">
            <a:alphaModFix/>
          </a:blip>
          <a:srcRect b="0" l="0" r="0" t="0"/>
          <a:stretch/>
        </p:blipFill>
        <p:spPr>
          <a:xfrm>
            <a:off x="6516216" y="188640"/>
            <a:ext cx="1296144" cy="840663"/>
          </a:xfrm>
          <a:prstGeom prst="rect">
            <a:avLst/>
          </a:prstGeom>
          <a:noFill/>
          <a:ln>
            <a:noFill/>
          </a:ln>
        </p:spPr>
      </p:pic>
      <p:sp>
        <p:nvSpPr>
          <p:cNvPr id="1050" name="Google Shape;1050;g282707cdc84_0_14"/>
          <p:cNvSpPr/>
          <p:nvPr/>
        </p:nvSpPr>
        <p:spPr>
          <a:xfrm>
            <a:off x="4829175" y="4355225"/>
            <a:ext cx="4181400" cy="23142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Questions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Give me some synonyms of the word product? (Object, item, thing, device, gadget, creation, invention.What do we mean by a product? (An object or service designed and made for sale.)</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Who is your product for? What do they want it to do? What features of the micro:bit might be useful? (The LED screen can show numbers, it can be programmed.)Explain if you think using bright colours in this design would met the clients brief or not. If the timer has started but someone wasn’t ready what could be added to make the timer start again? (A reset button, a restart button.)</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What is a prototype and why are the advantages of designers using them? Why is brand identify and logos an important part of designing and selling a new product? </a:t>
            </a:r>
            <a:endParaRPr b="0" i="0" sz="1050" u="none" cap="none" strike="noStrike">
              <a:solidFill>
                <a:srgbClr val="222222"/>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Ruluko"/>
              <a:ea typeface="Ruluko"/>
              <a:cs typeface="Ruluko"/>
              <a:sym typeface="Ruluko"/>
            </a:endParaRPr>
          </a:p>
          <a:p>
            <a:pPr indent="-228600" lvl="0" marL="457200" marR="0" rtl="0" algn="l">
              <a:lnSpc>
                <a:spcPct val="115000"/>
              </a:lnSpc>
              <a:spcBef>
                <a:spcPts val="0"/>
              </a:spcBef>
              <a:spcAft>
                <a:spcPts val="0"/>
              </a:spcAft>
              <a:buClr>
                <a:srgbClr val="222222"/>
              </a:buClr>
              <a:buSzPts val="1350"/>
              <a:buFont typeface="Arial"/>
              <a:buNone/>
            </a:pPr>
            <a:r>
              <a:t/>
            </a:r>
            <a:endParaRPr b="0" i="0" sz="1350" u="none" cap="none" strike="noStrike">
              <a:solidFill>
                <a:srgbClr val="222222"/>
              </a:solidFill>
              <a:latin typeface="Arial"/>
              <a:ea typeface="Arial"/>
              <a:cs typeface="Arial"/>
              <a:sym typeface="Arial"/>
            </a:endParaRPr>
          </a:p>
          <a:p>
            <a:pPr indent="0" lvl="0" marL="0" marR="0" rtl="0" algn="l">
              <a:lnSpc>
                <a:spcPct val="100000"/>
              </a:lnSpc>
              <a:spcBef>
                <a:spcPts val="2400"/>
              </a:spcBef>
              <a:spcAft>
                <a:spcPts val="0"/>
              </a:spcAft>
              <a:buClr>
                <a:schemeClr val="dk1"/>
              </a:buClr>
              <a:buSzPts val="1100"/>
              <a:buFont typeface="Arial"/>
              <a:buNone/>
            </a:pPr>
            <a:r>
              <a:t/>
            </a:r>
            <a:endParaRPr b="0" i="0" sz="9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chemeClr val="dk1"/>
              </a:buClr>
              <a:buSzPts val="1100"/>
              <a:buFont typeface="Arial"/>
              <a:buNone/>
            </a:pPr>
            <a:r>
              <a:t/>
            </a:r>
            <a:endParaRPr b="0" i="0" sz="9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000" u="none" cap="none" strike="noStrike">
                <a:solidFill>
                  <a:srgbClr val="000000"/>
                </a:solidFill>
                <a:latin typeface="Ruluko"/>
                <a:ea typeface="Ruluko"/>
                <a:cs typeface="Ruluko"/>
                <a:sym typeface="Ruluko"/>
              </a:rPr>
              <a:t> </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br>
              <a:rPr b="0" i="0" lang="en-GB" sz="1000" u="none" cap="none" strike="noStrike">
                <a:solidFill>
                  <a:srgbClr val="000000"/>
                </a:solidFill>
                <a:latin typeface="Ruluko"/>
                <a:ea typeface="Ruluko"/>
                <a:cs typeface="Ruluko"/>
                <a:sym typeface="Ruluko"/>
              </a:rPr>
            </a:br>
            <a:endParaRPr b="0" i="0" sz="1000" u="none" cap="none" strike="noStrike">
              <a:solidFill>
                <a:srgbClr val="000000"/>
              </a:solidFill>
              <a:latin typeface="Ruluko"/>
              <a:ea typeface="Ruluko"/>
              <a:cs typeface="Ruluko"/>
              <a:sym typeface="Ruluko"/>
            </a:endParaRPr>
          </a:p>
        </p:txBody>
      </p:sp>
      <p:pic>
        <p:nvPicPr>
          <p:cNvPr id="1051" name="Google Shape;1051;g282707cdc84_0_14"/>
          <p:cNvPicPr preferRelativeResize="0"/>
          <p:nvPr/>
        </p:nvPicPr>
        <p:blipFill rotWithShape="1">
          <a:blip r:embed="rId5">
            <a:alphaModFix/>
          </a:blip>
          <a:srcRect b="0" l="0" r="0" t="0"/>
          <a:stretch/>
        </p:blipFill>
        <p:spPr>
          <a:xfrm>
            <a:off x="6047351" y="257873"/>
            <a:ext cx="1734349" cy="722025"/>
          </a:xfrm>
          <a:prstGeom prst="rect">
            <a:avLst/>
          </a:prstGeom>
          <a:noFill/>
          <a:ln>
            <a:noFill/>
          </a:ln>
        </p:spPr>
      </p:pic>
      <p:pic>
        <p:nvPicPr>
          <p:cNvPr id="1052" name="Google Shape;1052;g282707cdc84_0_14"/>
          <p:cNvPicPr preferRelativeResize="0"/>
          <p:nvPr/>
        </p:nvPicPr>
        <p:blipFill rotWithShape="1">
          <a:blip r:embed="rId6">
            <a:alphaModFix/>
          </a:blip>
          <a:srcRect b="0" l="0" r="0" t="0"/>
          <a:stretch/>
        </p:blipFill>
        <p:spPr>
          <a:xfrm>
            <a:off x="179500" y="188650"/>
            <a:ext cx="1352325" cy="621200"/>
          </a:xfrm>
          <a:prstGeom prst="rect">
            <a:avLst/>
          </a:prstGeom>
          <a:noFill/>
          <a:ln>
            <a:noFill/>
          </a:ln>
        </p:spPr>
      </p:pic>
      <p:pic>
        <p:nvPicPr>
          <p:cNvPr id="1053" name="Google Shape;1053;g282707cdc84_0_14"/>
          <p:cNvPicPr preferRelativeResize="0"/>
          <p:nvPr/>
        </p:nvPicPr>
        <p:blipFill rotWithShape="1">
          <a:blip r:embed="rId7">
            <a:alphaModFix/>
          </a:blip>
          <a:srcRect b="0" l="0" r="0" t="0"/>
          <a:stretch/>
        </p:blipFill>
        <p:spPr>
          <a:xfrm>
            <a:off x="3881325" y="1420250"/>
            <a:ext cx="4871100" cy="2828100"/>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8" name="Shape 1058"/>
        <p:cNvGrpSpPr/>
        <p:nvPr/>
      </p:nvGrpSpPr>
      <p:grpSpPr>
        <a:xfrm>
          <a:off x="0" y="0"/>
          <a:ext cx="0" cy="0"/>
          <a:chOff x="0" y="0"/>
          <a:chExt cx="0" cy="0"/>
        </a:xfrm>
      </p:grpSpPr>
      <p:sp>
        <p:nvSpPr>
          <p:cNvPr id="1059" name="Google Shape;1059;g248d9d2fd69_0_393"/>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t/>
            </a:r>
            <a:endParaRPr/>
          </a:p>
        </p:txBody>
      </p:sp>
      <p:sp>
        <p:nvSpPr>
          <p:cNvPr id="1060" name="Google Shape;1060;g248d9d2fd69_0_39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640"/>
              </a:spcBef>
              <a:spcAft>
                <a:spcPts val="0"/>
              </a:spcAft>
              <a:buSzPts val="3200"/>
              <a:buNone/>
            </a:pPr>
            <a:r>
              <a:t/>
            </a:r>
            <a:endParaRPr/>
          </a:p>
        </p:txBody>
      </p:sp>
      <p:pic>
        <p:nvPicPr>
          <p:cNvPr id="1061" name="Google Shape;1061;g248d9d2fd69_0_393"/>
          <p:cNvPicPr preferRelativeResize="0"/>
          <p:nvPr/>
        </p:nvPicPr>
        <p:blipFill rotWithShape="1">
          <a:blip r:embed="rId3">
            <a:alphaModFix/>
          </a:blip>
          <a:srcRect b="0" l="0" r="0" t="0"/>
          <a:stretch/>
        </p:blipFill>
        <p:spPr>
          <a:xfrm>
            <a:off x="117650" y="742950"/>
            <a:ext cx="8908699" cy="598170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5" name="Shape 1065"/>
        <p:cNvGrpSpPr/>
        <p:nvPr/>
      </p:nvGrpSpPr>
      <p:grpSpPr>
        <a:xfrm>
          <a:off x="0" y="0"/>
          <a:ext cx="0" cy="0"/>
          <a:chOff x="0" y="0"/>
          <a:chExt cx="0" cy="0"/>
        </a:xfrm>
      </p:grpSpPr>
      <p:sp>
        <p:nvSpPr>
          <p:cNvPr id="1066" name="Google Shape;1066;g248d9d2fd69_0_16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900"/>
              <a:buFont typeface="Arial"/>
              <a:buNone/>
            </a:pPr>
            <a:r>
              <a:rPr b="1" lang="en-GB" sz="3200">
                <a:latin typeface="Ruluko"/>
                <a:ea typeface="Ruluko"/>
                <a:cs typeface="Ruluko"/>
                <a:sym typeface="Ruluko"/>
              </a:rPr>
              <a:t>Year 4 </a:t>
            </a:r>
            <a:endParaRPr b="1" sz="3200">
              <a:latin typeface="Ruluko"/>
              <a:ea typeface="Ruluko"/>
              <a:cs typeface="Ruluko"/>
              <a:sym typeface="Ruluko"/>
            </a:endParaRPr>
          </a:p>
          <a:p>
            <a:pPr indent="0" lvl="0" marL="0" rtl="0" algn="ctr">
              <a:lnSpc>
                <a:spcPct val="100000"/>
              </a:lnSpc>
              <a:spcBef>
                <a:spcPts val="0"/>
              </a:spcBef>
              <a:spcAft>
                <a:spcPts val="0"/>
              </a:spcAft>
              <a:buClr>
                <a:schemeClr val="dk1"/>
              </a:buClr>
              <a:buSzPts val="1900"/>
              <a:buFont typeface="Arial"/>
              <a:buNone/>
            </a:pPr>
            <a:r>
              <a:rPr b="1" lang="en-GB" sz="3200">
                <a:latin typeface="Arial"/>
                <a:ea typeface="Arial"/>
                <a:cs typeface="Arial"/>
                <a:sym typeface="Arial"/>
              </a:rPr>
              <a:t>Mindful Moments Timer</a:t>
            </a:r>
            <a:endParaRPr b="1" sz="3200">
              <a:latin typeface="Ruluko"/>
              <a:ea typeface="Ruluko"/>
              <a:cs typeface="Ruluko"/>
              <a:sym typeface="Ruluko"/>
            </a:endParaRPr>
          </a:p>
        </p:txBody>
      </p:sp>
      <p:sp>
        <p:nvSpPr>
          <p:cNvPr id="1067" name="Google Shape;1067;g248d9d2fd69_0_162"/>
          <p:cNvSpPr/>
          <p:nvPr/>
        </p:nvSpPr>
        <p:spPr>
          <a:xfrm>
            <a:off x="457202" y="1199025"/>
            <a:ext cx="6362700" cy="4247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Unit 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Pupils who are secure will be able to:</a:t>
            </a:r>
            <a:endParaRPr b="1" i="0" sz="1800" u="sng" cap="none" strike="noStrike">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400"/>
              <a:buFont typeface="Calibri"/>
              <a:buNone/>
            </a:pPr>
            <a:r>
              <a:rPr b="0" i="0" lang="en-GB" sz="1400" u="none" cap="none" strike="noStrike">
                <a:solidFill>
                  <a:srgbClr val="222222"/>
                </a:solidFill>
                <a:highlight>
                  <a:srgbClr val="FFFFFF"/>
                </a:highlight>
                <a:latin typeface="Calibri"/>
                <a:ea typeface="Calibri"/>
                <a:cs typeface="Calibri"/>
                <a:sym typeface="Calibri"/>
              </a:rPr>
              <a:t>State and/or describe the advantages and disadvantages of existing products (timers).</a:t>
            </a:r>
            <a:endParaRPr b="0" i="0" sz="14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400"/>
              <a:buFont typeface="Calibri"/>
              <a:buNone/>
            </a:pPr>
            <a:r>
              <a:rPr b="0" i="0" lang="en-GB" sz="1400" u="none" cap="none" strike="noStrike">
                <a:solidFill>
                  <a:srgbClr val="222222"/>
                </a:solidFill>
                <a:highlight>
                  <a:srgbClr val="FFFFFF"/>
                </a:highlight>
                <a:latin typeface="Calibri"/>
                <a:ea typeface="Calibri"/>
                <a:cs typeface="Calibri"/>
                <a:sym typeface="Calibri"/>
              </a:rPr>
              <a:t>Understand how virtual micro:bit features could be used as part of a design idea.</a:t>
            </a:r>
            <a:endParaRPr b="0" i="0" sz="14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400"/>
              <a:buFont typeface="Calibri"/>
              <a:buNone/>
            </a:pPr>
            <a:r>
              <a:rPr b="0" i="0" lang="en-GB" sz="1400" u="none" cap="none" strike="noStrike">
                <a:solidFill>
                  <a:srgbClr val="222222"/>
                </a:solidFill>
                <a:highlight>
                  <a:srgbClr val="FFFFFF"/>
                </a:highlight>
                <a:latin typeface="Calibri"/>
                <a:ea typeface="Calibri"/>
                <a:cs typeface="Calibri"/>
                <a:sym typeface="Calibri"/>
              </a:rPr>
              <a:t>Use research to inform design criteria.</a:t>
            </a:r>
            <a:endParaRPr b="0" i="0" sz="14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400"/>
              <a:buFont typeface="Calibri"/>
              <a:buNone/>
            </a:pPr>
            <a:r>
              <a:rPr b="0" i="0" lang="en-GB" sz="1400" u="none" cap="none" strike="noStrike">
                <a:solidFill>
                  <a:srgbClr val="222222"/>
                </a:solidFill>
                <a:highlight>
                  <a:srgbClr val="FFFFFF"/>
                </a:highlight>
                <a:latin typeface="Calibri"/>
                <a:ea typeface="Calibri"/>
                <a:cs typeface="Calibri"/>
                <a:sym typeface="Calibri"/>
              </a:rPr>
              <a:t>Write a program that displays a timer on the virtual micro:bit based on their chosen seconds/minutes.</a:t>
            </a:r>
            <a:endParaRPr b="0" i="0" sz="14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400"/>
              <a:buFont typeface="Calibri"/>
              <a:buNone/>
            </a:pPr>
            <a:r>
              <a:rPr b="0" i="0" lang="en-GB" sz="1400" u="none" cap="none" strike="noStrike">
                <a:solidFill>
                  <a:srgbClr val="222222"/>
                </a:solidFill>
                <a:highlight>
                  <a:srgbClr val="FFFFFF"/>
                </a:highlight>
                <a:latin typeface="Calibri"/>
                <a:ea typeface="Calibri"/>
                <a:cs typeface="Calibri"/>
                <a:sym typeface="Calibri"/>
              </a:rPr>
              <a:t>Suggest where the errors are, if testing is unsuccessful, by comparing the correct code to their own.</a:t>
            </a:r>
            <a:endParaRPr b="0" i="0" sz="14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400"/>
              <a:buFont typeface="Calibri"/>
              <a:buNone/>
            </a:pPr>
            <a:r>
              <a:rPr b="0" i="0" lang="en-GB" sz="1400" u="none" cap="none" strike="noStrike">
                <a:solidFill>
                  <a:srgbClr val="222222"/>
                </a:solidFill>
                <a:highlight>
                  <a:srgbClr val="FFFFFF"/>
                </a:highlight>
                <a:latin typeface="Calibri"/>
                <a:ea typeface="Calibri"/>
                <a:cs typeface="Calibri"/>
                <a:sym typeface="Calibri"/>
              </a:rPr>
              <a:t>State key functions in the program editor (e.g. loops).</a:t>
            </a:r>
            <a:endParaRPr b="0" i="0" sz="14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400"/>
              <a:buFont typeface="Calibri"/>
              <a:buNone/>
            </a:pPr>
            <a:r>
              <a:rPr b="0" i="0" lang="en-GB" sz="1400" u="none" cap="none" strike="noStrike">
                <a:solidFill>
                  <a:srgbClr val="222222"/>
                </a:solidFill>
                <a:highlight>
                  <a:srgbClr val="FFFFFF"/>
                </a:highlight>
                <a:latin typeface="Calibri"/>
                <a:ea typeface="Calibri"/>
                <a:cs typeface="Calibri"/>
                <a:sym typeface="Calibri"/>
              </a:rPr>
              <a:t>Evaluate the immediate appeal of the virtual micro:bit timer and how it might function.</a:t>
            </a:r>
            <a:endParaRPr b="0" i="0" sz="14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400"/>
              <a:buFont typeface="Calibri"/>
              <a:buNone/>
            </a:pPr>
            <a:r>
              <a:rPr b="0" i="0" lang="en-GB" sz="1400" u="none" cap="none" strike="noStrike">
                <a:solidFill>
                  <a:srgbClr val="222222"/>
                </a:solidFill>
                <a:highlight>
                  <a:srgbClr val="FFFFFF"/>
                </a:highlight>
                <a:latin typeface="Calibri"/>
                <a:ea typeface="Calibri"/>
                <a:cs typeface="Calibri"/>
                <a:sym typeface="Calibri"/>
              </a:rPr>
              <a:t>Express which stages of the project they enjoyed or found more challenging.</a:t>
            </a:r>
            <a:endParaRPr b="0" i="0" sz="14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400"/>
              <a:buFont typeface="Calibri"/>
              <a:buNone/>
            </a:pPr>
            <a:r>
              <a:rPr b="0" i="0" lang="en-GB" sz="1400" u="none" cap="none" strike="noStrike">
                <a:solidFill>
                  <a:srgbClr val="222222"/>
                </a:solidFill>
                <a:highlight>
                  <a:srgbClr val="FFFFFF"/>
                </a:highlight>
                <a:latin typeface="Calibri"/>
                <a:ea typeface="Calibri"/>
                <a:cs typeface="Calibri"/>
                <a:sym typeface="Calibri"/>
              </a:rPr>
              <a:t>Explain the need for a company to stand out against competition and/or state the importance of logos in business.</a:t>
            </a:r>
            <a:endParaRPr b="0" i="0" sz="14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400"/>
              <a:buFont typeface="Calibri"/>
              <a:buNone/>
            </a:pPr>
            <a:r>
              <a:rPr b="0" i="0" lang="en-GB" sz="1400" u="none" cap="none" strike="noStrike">
                <a:solidFill>
                  <a:srgbClr val="222222"/>
                </a:solidFill>
                <a:highlight>
                  <a:srgbClr val="FFFFFF"/>
                </a:highlight>
                <a:latin typeface="Calibri"/>
                <a:ea typeface="Calibri"/>
                <a:cs typeface="Calibri"/>
                <a:sym typeface="Calibri"/>
              </a:rPr>
              <a:t>Recall and describe the name and use of key tools used in Sketchpad (CAD) software.</a:t>
            </a:r>
            <a:endParaRPr b="0" i="0" sz="14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400"/>
              <a:buFont typeface="Calibri"/>
              <a:buNone/>
            </a:pPr>
            <a:r>
              <a:rPr b="0" i="0" lang="en-GB" sz="1400" u="none" cap="none" strike="noStrike">
                <a:solidFill>
                  <a:srgbClr val="222222"/>
                </a:solidFill>
                <a:highlight>
                  <a:srgbClr val="FFFFFF"/>
                </a:highlight>
                <a:latin typeface="Calibri"/>
                <a:ea typeface="Calibri"/>
                <a:cs typeface="Calibri"/>
                <a:sym typeface="Calibri"/>
              </a:rPr>
              <a:t>Fulfil the design requirements of the logo.</a:t>
            </a:r>
            <a:endParaRPr b="0" i="0" sz="1400" u="none" cap="none" strike="noStrike">
              <a:solidFill>
                <a:srgbClr val="22222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350"/>
              <a:buFont typeface="Arial"/>
              <a:buNone/>
            </a:pPr>
            <a:r>
              <a:rPr b="0" i="0" lang="en-GB" sz="1400" u="none" cap="none" strike="noStrike">
                <a:solidFill>
                  <a:srgbClr val="222222"/>
                </a:solidFill>
                <a:highlight>
                  <a:srgbClr val="FFFFFF"/>
                </a:highlight>
                <a:latin typeface="Calibri"/>
                <a:ea typeface="Calibri"/>
                <a:cs typeface="Calibri"/>
                <a:sym typeface="Calibri"/>
              </a:rPr>
              <a:t>Evaluate the product using feedback from the user</a:t>
            </a:r>
            <a:r>
              <a:rPr b="0" i="0" lang="en-GB" sz="1350" u="none" cap="none" strike="noStrike">
                <a:solidFill>
                  <a:srgbClr val="222222"/>
                </a:solidFill>
                <a:highlight>
                  <a:srgbClr val="FFFFFF"/>
                </a:highlight>
                <a:latin typeface="Arial"/>
                <a:ea typeface="Arial"/>
                <a:cs typeface="Arial"/>
                <a:sym typeface="Arial"/>
              </a:rPr>
              <a:t>.</a:t>
            </a:r>
            <a:endParaRPr b="0" i="0" sz="1350" u="none" cap="none" strike="noStrike">
              <a:solidFill>
                <a:srgbClr val="222222"/>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sng" cap="none" strike="noStrike">
              <a:solidFill>
                <a:schemeClr val="dk1"/>
              </a:solidFill>
              <a:latin typeface="Calibri"/>
              <a:ea typeface="Calibri"/>
              <a:cs typeface="Calibri"/>
              <a:sym typeface="Calibri"/>
            </a:endParaRPr>
          </a:p>
          <a:p>
            <a:pPr indent="-228600" lvl="0" marL="457200" marR="0" rtl="0" algn="l">
              <a:lnSpc>
                <a:spcPct val="115000"/>
              </a:lnSpc>
              <a:spcBef>
                <a:spcPts val="0"/>
              </a:spcBef>
              <a:spcAft>
                <a:spcPts val="0"/>
              </a:spcAft>
              <a:buClr>
                <a:srgbClr val="222222"/>
              </a:buClr>
              <a:buSzPts val="1750"/>
              <a:buFont typeface="Calibri"/>
              <a:buNone/>
            </a:pPr>
            <a:r>
              <a:t/>
            </a:r>
            <a:endParaRPr b="0" i="0" sz="1750" u="none" cap="none" strike="noStrike">
              <a:solidFill>
                <a:srgbClr val="222222"/>
              </a:solidFill>
              <a:highlight>
                <a:srgbClr val="FFFFFF"/>
              </a:highlight>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1350"/>
              <a:buFont typeface="Arial"/>
              <a:buNone/>
            </a:pPr>
            <a:r>
              <a:t/>
            </a:r>
            <a:endParaRPr b="0" i="0" sz="1350" u="none" cap="none" strike="noStrike">
              <a:solidFill>
                <a:srgbClr val="222222"/>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p:txBody>
      </p:sp>
      <p:pic>
        <p:nvPicPr>
          <p:cNvPr id="1068" name="Google Shape;1068;g248d9d2fd69_0_162"/>
          <p:cNvPicPr preferRelativeResize="0"/>
          <p:nvPr/>
        </p:nvPicPr>
        <p:blipFill rotWithShape="1">
          <a:blip r:embed="rId3">
            <a:alphaModFix/>
          </a:blip>
          <a:srcRect b="0" l="0" r="0" t="0"/>
          <a:stretch/>
        </p:blipFill>
        <p:spPr>
          <a:xfrm>
            <a:off x="6991350" y="795338"/>
            <a:ext cx="1943100" cy="5610225"/>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2" name="Shape 1072"/>
        <p:cNvGrpSpPr/>
        <p:nvPr/>
      </p:nvGrpSpPr>
      <p:grpSpPr>
        <a:xfrm>
          <a:off x="0" y="0"/>
          <a:ext cx="0" cy="0"/>
          <a:chOff x="0" y="0"/>
          <a:chExt cx="0" cy="0"/>
        </a:xfrm>
      </p:grpSpPr>
      <p:sp>
        <p:nvSpPr>
          <p:cNvPr id="1073" name="Google Shape;1073;g282707cdc84_0_27"/>
          <p:cNvSpPr txBox="1"/>
          <p:nvPr/>
        </p:nvSpPr>
        <p:spPr>
          <a:xfrm>
            <a:off x="1655424" y="281675"/>
            <a:ext cx="4447500" cy="654600"/>
          </a:xfrm>
          <a:prstGeom prst="rect">
            <a:avLst/>
          </a:prstGeom>
          <a:noFill/>
          <a:ln>
            <a:noFill/>
          </a:ln>
        </p:spPr>
        <p:txBody>
          <a:bodyPr anchorCtr="0" anchor="ctr" bIns="80225" lIns="80225" spcFirstLastPara="1" rIns="80225" wrap="square" tIns="80225">
            <a:noAutofit/>
          </a:bodyPr>
          <a:lstStyle/>
          <a:p>
            <a:pPr indent="0" lvl="0" marL="0" marR="0" rtl="0" algn="ctr">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Year 5 ; Summer 1</a:t>
            </a:r>
            <a:endParaRPr b="1" i="0" sz="1900" u="none" cap="none" strike="noStrike">
              <a:solidFill>
                <a:srgbClr val="000000"/>
              </a:solidFill>
              <a:latin typeface="Ruluko"/>
              <a:ea typeface="Ruluko"/>
              <a:cs typeface="Ruluko"/>
              <a:sym typeface="Ruluko"/>
            </a:endParaRPr>
          </a:p>
          <a:p>
            <a:pPr indent="0" lvl="0" marL="0" marR="0" rtl="0" algn="ctr">
              <a:lnSpc>
                <a:spcPct val="100000"/>
              </a:lnSpc>
              <a:spcBef>
                <a:spcPts val="0"/>
              </a:spcBef>
              <a:spcAft>
                <a:spcPts val="0"/>
              </a:spcAft>
              <a:buClr>
                <a:srgbClr val="000000"/>
              </a:buClr>
              <a:buSzPts val="1900"/>
              <a:buFont typeface="Arial"/>
              <a:buNone/>
            </a:pPr>
            <a:r>
              <a:rPr b="1" i="0" lang="en-GB" sz="1300" u="none" cap="none" strike="noStrike">
                <a:solidFill>
                  <a:srgbClr val="000000"/>
                </a:solidFill>
                <a:latin typeface="Arial"/>
                <a:ea typeface="Arial"/>
                <a:cs typeface="Arial"/>
                <a:sym typeface="Arial"/>
              </a:rPr>
              <a:t>Digital Monitoring Devices</a:t>
            </a:r>
            <a:endParaRPr b="1" i="0" sz="1200" u="none" cap="none" strike="noStrike">
              <a:solidFill>
                <a:srgbClr val="000000"/>
              </a:solidFill>
              <a:latin typeface="Ruluko"/>
              <a:ea typeface="Ruluko"/>
              <a:cs typeface="Ruluko"/>
              <a:sym typeface="Ruluko"/>
            </a:endParaRPr>
          </a:p>
        </p:txBody>
      </p:sp>
      <p:sp>
        <p:nvSpPr>
          <p:cNvPr id="1074" name="Google Shape;1074;g282707cdc84_0_27"/>
          <p:cNvSpPr/>
          <p:nvPr/>
        </p:nvSpPr>
        <p:spPr>
          <a:xfrm>
            <a:off x="179500" y="1082575"/>
            <a:ext cx="3491700" cy="32226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Skills</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Pupils can / will: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Research (books, internet) for a particular animal’s needs.</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 Develop design criteria based on research.</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 Generate multiple housing ideas using building bricks.</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Understand what a virtual model is and the pros and cons of traditional and CAD modelling.</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 Place and manoeuvre 3D objects, using CAD.</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Change the properties of, or combining one or more, 3D objects using CAD.</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Understand the functional and aesthetic properties of plastics.</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Programme to monitor the ambient temperature and code an (audible or visual) alert when the temperature moves out of a specified range.</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 State an event or fact from the last 100 years of plastic history.</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 Explain how plastic is affecting planet Earth and suggest ways to make more sustainable choices.</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 Explain key functions in my program (audible alert, visuals).</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 Explain how my product’s programmed features would be useful for an animal carer.</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t/>
            </a:r>
            <a:endParaRPr b="0" i="0" sz="9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0" i="0" sz="9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0" i="0" sz="9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t/>
            </a:r>
            <a:endParaRPr b="0" i="0" sz="9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900" u="none" cap="none" strike="noStrike">
                <a:solidFill>
                  <a:srgbClr val="000000"/>
                </a:solidFill>
                <a:latin typeface="Ruluko"/>
                <a:ea typeface="Ruluko"/>
                <a:cs typeface="Ruluko"/>
                <a:sym typeface="Ruluko"/>
              </a:rPr>
              <a:t> </a:t>
            </a:r>
            <a:endParaRPr b="0" i="0" sz="9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1075" name="Google Shape;1075;g282707cdc84_0_27"/>
          <p:cNvSpPr/>
          <p:nvPr/>
        </p:nvSpPr>
        <p:spPr>
          <a:xfrm>
            <a:off x="3803300" y="1063650"/>
            <a:ext cx="5226300" cy="2915400"/>
          </a:xfrm>
          <a:prstGeom prst="rect">
            <a:avLst/>
          </a:prstGeom>
          <a:no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Vocabulary</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1076" name="Google Shape;1076;g282707cdc84_0_27"/>
          <p:cNvSpPr/>
          <p:nvPr/>
        </p:nvSpPr>
        <p:spPr>
          <a:xfrm>
            <a:off x="3803300" y="4053025"/>
            <a:ext cx="1111500" cy="26166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Ruluko"/>
                <a:ea typeface="Ruluko"/>
                <a:cs typeface="Ruluko"/>
                <a:sym typeface="Ruluko"/>
              </a:rPr>
              <a:t>Designers </a:t>
            </a:r>
            <a:endParaRPr b="1" i="0" sz="1200" u="none" cap="none" strike="noStrike">
              <a:solidFill>
                <a:schemeClr val="dk1"/>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Galileo Galilei</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Daniel Gabriel Fahrenheit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Anders Celsius</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1077" name="Google Shape;1077;g282707cdc84_0_27"/>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1078" name="Google Shape;1078;g282707cdc84_0_27"/>
          <p:cNvSpPr/>
          <p:nvPr/>
        </p:nvSpPr>
        <p:spPr>
          <a:xfrm>
            <a:off x="179500" y="4362450"/>
            <a:ext cx="3491700" cy="23070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Knowledge</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Ruluko"/>
                <a:ea typeface="Ruluko"/>
                <a:cs typeface="Ruluko"/>
                <a:sym typeface="Ruluko"/>
              </a:rPr>
              <a:t>Pupils will know/ can explain: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That a ‘device’ means equipment created for a certain purpose or job and that monitoring devices observe and record.</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That a sensor is a tool or device that is designed to monitor, detect and respond to changes for a purpose.</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uluko"/>
                <a:ea typeface="Ruluko"/>
                <a:cs typeface="Ruluko"/>
                <a:sym typeface="Ruluko"/>
              </a:rPr>
              <a:t>That conditional statements (and, or, if booleans) in programming are a set of rules which are followed if certain conditions are met.</a:t>
            </a:r>
            <a:endParaRPr b="0"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100" u="none" cap="none" strike="noStrike">
              <a:solidFill>
                <a:srgbClr val="000000"/>
              </a:solidFill>
              <a:latin typeface="Ruluko"/>
              <a:ea typeface="Ruluko"/>
              <a:cs typeface="Ruluko"/>
              <a:sym typeface="Ruluko"/>
            </a:endParaRPr>
          </a:p>
        </p:txBody>
      </p:sp>
      <p:pic>
        <p:nvPicPr>
          <p:cNvPr id="1079" name="Google Shape;1079;g282707cdc84_0_27"/>
          <p:cNvPicPr preferRelativeResize="0"/>
          <p:nvPr/>
        </p:nvPicPr>
        <p:blipFill rotWithShape="1">
          <a:blip r:embed="rId4">
            <a:alphaModFix/>
          </a:blip>
          <a:srcRect b="0" l="0" r="0" t="0"/>
          <a:stretch/>
        </p:blipFill>
        <p:spPr>
          <a:xfrm>
            <a:off x="6516216" y="188640"/>
            <a:ext cx="1296144" cy="840663"/>
          </a:xfrm>
          <a:prstGeom prst="rect">
            <a:avLst/>
          </a:prstGeom>
          <a:noFill/>
          <a:ln>
            <a:noFill/>
          </a:ln>
        </p:spPr>
      </p:pic>
      <p:sp>
        <p:nvSpPr>
          <p:cNvPr id="1080" name="Google Shape;1080;g282707cdc84_0_27"/>
          <p:cNvSpPr/>
          <p:nvPr/>
        </p:nvSpPr>
        <p:spPr>
          <a:xfrm>
            <a:off x="4991100" y="4052950"/>
            <a:ext cx="4038600" cy="26166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Questions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900" u="none" cap="none" strike="noStrike">
                <a:solidFill>
                  <a:srgbClr val="000000"/>
                </a:solidFill>
                <a:latin typeface="Ruluko"/>
                <a:ea typeface="Ruluko"/>
                <a:cs typeface="Ruluko"/>
                <a:sym typeface="Ruluko"/>
              </a:rPr>
              <a:t>What is a monitoring device? Name some examples and explain how they work.How have thermometers evolved since 1709? How do monitoring devices gather their data?(sensors)Define the keywords ‘monitor’, ‘sensor’, ‘electronic’ and ‘device. Why are monitoring devices essential? </a:t>
            </a:r>
            <a:endParaRPr b="0" i="0" sz="9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900" u="none" cap="none" strike="noStrike">
                <a:solidFill>
                  <a:srgbClr val="000000"/>
                </a:solidFill>
                <a:latin typeface="Ruluko"/>
                <a:ea typeface="Ruluko"/>
                <a:cs typeface="Ruluko"/>
                <a:sym typeface="Ruluko"/>
              </a:rPr>
              <a:t>How did your monitoring device improve the life of an animal?</a:t>
            </a:r>
            <a:endParaRPr b="0" i="0" sz="9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Ruluko"/>
                <a:ea typeface="Ruluko"/>
                <a:cs typeface="Ruluko"/>
                <a:sym typeface="Ruluko"/>
              </a:rPr>
              <a:t>What must your program do to be successful? (Monitor the ambient temperature and respond with an alert when the temperature rises above or falls below the specified optimal temperature range.) Why was your animal research important ? What does your program do that an animal cannot? (Inform the owner when it is too hot or cold to feel comfortable or remain healthy.) Explain what a program comment is and why it is useful (To label and explain key functions within your program.)</a:t>
            </a:r>
            <a:endParaRPr b="0" i="0" sz="9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Ruluko"/>
                <a:ea typeface="Ruluko"/>
                <a:cs typeface="Ruluko"/>
                <a:sym typeface="Ruluko"/>
              </a:rPr>
              <a:t>What are plastics? (Plastics are man-made, synthetic materials.) How has the way we use plastic changed? (We have single-use plastic products) How can we improve our habits to avoid throwing away plastic?</a:t>
            </a:r>
            <a:endParaRPr b="0" i="0" sz="9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Ruluko"/>
                <a:ea typeface="Ruluko"/>
                <a:cs typeface="Ruluko"/>
                <a:sym typeface="Ruluko"/>
              </a:rPr>
              <a:t>What did we model, why and with what? (Various micro:bit case, stand and holder ideas for the animal monitor by repurposing/reusing building bricks.)</a:t>
            </a:r>
            <a:endParaRPr b="0" i="0" sz="9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000" u="none" cap="none" strike="noStrike">
                <a:solidFill>
                  <a:srgbClr val="000000"/>
                </a:solidFill>
                <a:latin typeface="Ruluko"/>
                <a:ea typeface="Ruluko"/>
                <a:cs typeface="Ruluko"/>
                <a:sym typeface="Ruluko"/>
              </a:rPr>
              <a:t> </a:t>
            </a:r>
            <a:endParaRPr b="0"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br>
              <a:rPr b="0" i="0" lang="en-GB" sz="1000" u="none" cap="none" strike="noStrike">
                <a:solidFill>
                  <a:srgbClr val="000000"/>
                </a:solidFill>
                <a:latin typeface="Ruluko"/>
                <a:ea typeface="Ruluko"/>
                <a:cs typeface="Ruluko"/>
                <a:sym typeface="Ruluko"/>
              </a:rPr>
            </a:br>
            <a:endParaRPr b="0" i="0" sz="1000" u="none" cap="none" strike="noStrike">
              <a:solidFill>
                <a:srgbClr val="000000"/>
              </a:solidFill>
              <a:latin typeface="Ruluko"/>
              <a:ea typeface="Ruluko"/>
              <a:cs typeface="Ruluko"/>
              <a:sym typeface="Ruluko"/>
            </a:endParaRPr>
          </a:p>
        </p:txBody>
      </p:sp>
      <p:pic>
        <p:nvPicPr>
          <p:cNvPr id="1081" name="Google Shape;1081;g282707cdc84_0_27"/>
          <p:cNvPicPr preferRelativeResize="0"/>
          <p:nvPr/>
        </p:nvPicPr>
        <p:blipFill rotWithShape="1">
          <a:blip r:embed="rId5">
            <a:alphaModFix/>
          </a:blip>
          <a:srcRect b="0" l="0" r="0" t="0"/>
          <a:stretch/>
        </p:blipFill>
        <p:spPr>
          <a:xfrm>
            <a:off x="6047351" y="257873"/>
            <a:ext cx="1734349" cy="722025"/>
          </a:xfrm>
          <a:prstGeom prst="rect">
            <a:avLst/>
          </a:prstGeom>
          <a:noFill/>
          <a:ln>
            <a:noFill/>
          </a:ln>
        </p:spPr>
      </p:pic>
      <p:pic>
        <p:nvPicPr>
          <p:cNvPr id="1082" name="Google Shape;1082;g282707cdc84_0_27"/>
          <p:cNvPicPr preferRelativeResize="0"/>
          <p:nvPr/>
        </p:nvPicPr>
        <p:blipFill rotWithShape="1">
          <a:blip r:embed="rId6">
            <a:alphaModFix/>
          </a:blip>
          <a:srcRect b="0" l="0" r="0" t="0"/>
          <a:stretch/>
        </p:blipFill>
        <p:spPr>
          <a:xfrm>
            <a:off x="179500" y="188650"/>
            <a:ext cx="1352325" cy="621200"/>
          </a:xfrm>
          <a:prstGeom prst="rect">
            <a:avLst/>
          </a:prstGeom>
          <a:noFill/>
          <a:ln>
            <a:noFill/>
          </a:ln>
        </p:spPr>
      </p:pic>
      <p:pic>
        <p:nvPicPr>
          <p:cNvPr id="1083" name="Google Shape;1083;g282707cdc84_0_27"/>
          <p:cNvPicPr preferRelativeResize="0"/>
          <p:nvPr/>
        </p:nvPicPr>
        <p:blipFill rotWithShape="1">
          <a:blip r:embed="rId7">
            <a:alphaModFix/>
          </a:blip>
          <a:srcRect b="0" l="0" r="0" t="0"/>
          <a:stretch/>
        </p:blipFill>
        <p:spPr>
          <a:xfrm>
            <a:off x="3900500" y="1362525"/>
            <a:ext cx="4852975" cy="26164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2023-06-21T15:32:00Z</dcterms:created>
  <dc:creator>user</dc:creator>
</cp:coreProperties>
</file>