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Lst>
  <p:sldSz cy="5143500" cx="9144000"/>
  <p:notesSz cx="6858000" cy="9144000"/>
  <p:embeddedFontLst>
    <p:embeddedFont>
      <p:font typeface="Comfortaa"/>
      <p:regular r:id="rId78"/>
      <p:bold r:id="rId7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E62D766-70E6-44A9-9765-D2ED8A47D65D}">
  <a:tblStyle styleId="{DE62D766-70E6-44A9-9765-D2ED8A47D65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23B85550-F408-4E46-8A54-221530D57DFE}" styleName="Table_1">
    <a:wholeTbl>
      <a:tcTxStyle>
        <a:font>
          <a:latin typeface="Arial"/>
          <a:ea typeface="Arial"/>
          <a:cs typeface="Arial"/>
        </a:font>
        <a:srgbClr val="000000"/>
      </a:tcTxStyle>
      <a:tcStyle>
        <a:tcBdr>
          <a:left>
            <a:ln cap="flat" cmpd="sng">
              <a:solidFill>
                <a:srgbClr val="808080"/>
              </a:solidFill>
              <a:prstDash val="solid"/>
              <a:round/>
              <a:headEnd len="sm" w="sm" type="none"/>
              <a:tailEnd len="sm" w="sm" type="none"/>
            </a:ln>
          </a:left>
          <a:right>
            <a:ln cap="flat" cmpd="sng">
              <a:solidFill>
                <a:srgbClr val="808080"/>
              </a:solidFill>
              <a:prstDash val="solid"/>
              <a:round/>
              <a:headEnd len="sm" w="sm" type="none"/>
              <a:tailEnd len="sm" w="sm" type="none"/>
            </a:ln>
          </a:right>
          <a:top>
            <a:ln cap="flat" cmpd="sng">
              <a:solidFill>
                <a:srgbClr val="808080"/>
              </a:solidFill>
              <a:prstDash val="solid"/>
              <a:round/>
              <a:headEnd len="sm" w="sm" type="none"/>
              <a:tailEnd len="sm" w="sm" type="none"/>
            </a:ln>
          </a:top>
          <a:bottom>
            <a:ln cap="flat" cmpd="sng">
              <a:solidFill>
                <a:srgbClr val="808080"/>
              </a:solidFill>
              <a:prstDash val="solid"/>
              <a:round/>
              <a:headEnd len="sm" w="sm" type="none"/>
              <a:tailEnd len="sm" w="sm" type="none"/>
            </a:ln>
          </a:bottom>
          <a:insideH>
            <a:ln cap="flat" cmpd="sng">
              <a:solidFill>
                <a:srgbClr val="808080"/>
              </a:solidFill>
              <a:prstDash val="solid"/>
              <a:round/>
              <a:headEnd len="sm" w="sm" type="none"/>
              <a:tailEnd len="sm" w="sm" type="none"/>
            </a:ln>
          </a:insideH>
          <a:insideV>
            <a:ln cap="flat" cmpd="sng">
              <a:solidFill>
                <a:srgbClr val="80808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CC6CCEB9-1A9C-4DE0-B6F4-765A092455F4}" styleName="Table_2">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font" Target="fonts/Comfortaa-bold.fntdata"/><Relationship Id="rId34" Type="http://schemas.openxmlformats.org/officeDocument/2006/relationships/slide" Target="slides/slide28.xml"/><Relationship Id="rId78" Type="http://schemas.openxmlformats.org/officeDocument/2006/relationships/font" Target="fonts/Comfortaa-regular.fntdata"/><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dfdabd5ea9_1_20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dfdabd5ea9_1_20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dfdabd5ea9_0_4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dfdabd5ea9_0_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dfdabd5ea9_0_5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dfdabd5ea9_0_5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dfdabd5ea9_0_6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dfdabd5ea9_0_6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dfdabd5ea9_0_6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dfdabd5ea9_0_6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dfdabd5ea9_0_6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dfdabd5ea9_0_6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dfdabd5ea9_0_6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3dfdabd5ea9_0_6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dfdabd5ea9_0_7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3dfdabd5ea9_0_7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dfdabd5ea9_0_7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3dfdabd5ea9_0_7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dfdabd5ea9_0_7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dfdabd5ea9_0_7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dfdabd5ea9_0_7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3dfdabd5ea9_0_7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dfdabd5ea9_1_20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dfdabd5ea9_1_20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3dfdabd5ea9_0_7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3dfdabd5ea9_0_7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3dfdabd5ea9_0_7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3dfdabd5ea9_0_7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dfdabd5ea9_0_7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3dfdabd5ea9_0_7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3dfdabd5ea9_0_8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3dfdabd5ea9_0_8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dfdabd5ea9_0_8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3dfdabd5ea9_0_8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dfdabd5ea9_0_8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3dfdabd5ea9_0_8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3dfdabd5ea9_1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3dfdabd5ea9_1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3dfdabd5ea9_0_8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3dfdabd5ea9_0_8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3dfdabd5ea9_0_8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3dfdabd5ea9_0_8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3dfdabd5ea9_0_8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3dfdabd5ea9_0_8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dfdabd5ea9_1_6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dfdabd5ea9_1_6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3dfdabd5ea9_0_9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3dfdabd5ea9_0_9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3dfdabd5ea9_0_9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3dfdabd5ea9_0_9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3dfdabd5ea9_0_9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3dfdabd5ea9_0_9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3dfdabd5ea9_0_9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3dfdabd5ea9_0_9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3dfdabd5ea9_0_9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3dfdabd5ea9_0_9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3dfdabd5ea9_1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3dfdabd5ea9_1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3dfdabd5ea9_1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3dfdabd5ea9_1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3dfdabd5ea9_1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3dfdabd5ea9_1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3dfdabd5ea9_1_5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2" name="Google Shape;622;g3dfdabd5ea9_1_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3dfdabd5ea9_1_5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6" name="Google Shape;636;g3dfdabd5ea9_1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dfdabd5ea9_1_6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dfdabd5ea9_1_6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3dfdabd5ea9_1_6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0" name="Google Shape;650;g3dfdabd5ea9_1_6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3dfdabd5ea9_1_6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3dfdabd5ea9_1_6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3dfdabd5ea9_1_8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1" name="Google Shape;681;g3dfdabd5ea9_1_8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3dfdabd5ea9_1_8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8" name="Google Shape;698;g3dfdabd5ea9_1_8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3dfdabd5ea9_1_10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5" name="Google Shape;715;g3dfdabd5ea9_1_10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3dfdabd5ea9_1_1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2" name="Google Shape;732;g3dfdabd5ea9_1_1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g3dfdabd5ea9_1_1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9" name="Google Shape;749;g3dfdabd5ea9_1_1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3dfdabd5ea9_1_1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6" name="Google Shape;766;g3dfdabd5ea9_1_1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g3dfdabd5ea9_1_10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3" name="Google Shape;783;g3dfdabd5ea9_1_10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g3dfdabd5ea9_1_10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0" name="Google Shape;800;g3dfdabd5ea9_1_10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dfdabd5ea9_1_6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dfdabd5ea9_1_6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g3dfdabd5ea9_1_10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7" name="Google Shape;817;g3dfdabd5ea9_1_10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g3dfdabd5ea9_1_10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4" name="Google Shape;834;g3dfdabd5ea9_1_10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g3dfdabd5ea9_1_1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1" name="Google Shape;851;g3dfdabd5ea9_1_1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3dfdabd5ea9_1_1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8" name="Google Shape;868;g3dfdabd5ea9_1_1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3dfdabd5ea9_1_1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5" name="Google Shape;885;g3dfdabd5ea9_1_1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 name="Shape 900"/>
        <p:cNvGrpSpPr/>
        <p:nvPr/>
      </p:nvGrpSpPr>
      <p:grpSpPr>
        <a:xfrm>
          <a:off x="0" y="0"/>
          <a:ext cx="0" cy="0"/>
          <a:chOff x="0" y="0"/>
          <a:chExt cx="0" cy="0"/>
        </a:xfrm>
      </p:grpSpPr>
      <p:sp>
        <p:nvSpPr>
          <p:cNvPr id="901" name="Google Shape;901;g3dfdabd5ea9_1_15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2" name="Google Shape;902;g3dfdabd5ea9_1_15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g3dfdabd5ea9_1_15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9" name="Google Shape;919;g3dfdabd5ea9_1_1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g3dfdabd5ea9_1_15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6" name="Google Shape;936;g3dfdabd5ea9_1_15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g3dfdabd5ea9_1_14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3" name="Google Shape;953;g3dfdabd5ea9_1_1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g3dfdabd5ea9_1_1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0" name="Google Shape;970;g3dfdabd5ea9_1_1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dfdabd5ea9_1_6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dfdabd5ea9_1_6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g3dfdabd5ea9_1_14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7" name="Google Shape;987;g3dfdabd5ea9_1_1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 name="Shape 1002"/>
        <p:cNvGrpSpPr/>
        <p:nvPr/>
      </p:nvGrpSpPr>
      <p:grpSpPr>
        <a:xfrm>
          <a:off x="0" y="0"/>
          <a:ext cx="0" cy="0"/>
          <a:chOff x="0" y="0"/>
          <a:chExt cx="0" cy="0"/>
        </a:xfrm>
      </p:grpSpPr>
      <p:sp>
        <p:nvSpPr>
          <p:cNvPr id="1003" name="Google Shape;1003;g3dfdabd5ea9_1_10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4" name="Google Shape;1004;g3dfdabd5ea9_1_10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g3dfdabd5ea9_1_16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1" name="Google Shape;1021;g3dfdabd5ea9_1_16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g3dfdabd5ea9_1_16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8" name="Google Shape;1038;g3dfdabd5ea9_1_16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3" name="Shape 1053"/>
        <p:cNvGrpSpPr/>
        <p:nvPr/>
      </p:nvGrpSpPr>
      <p:grpSpPr>
        <a:xfrm>
          <a:off x="0" y="0"/>
          <a:ext cx="0" cy="0"/>
          <a:chOff x="0" y="0"/>
          <a:chExt cx="0" cy="0"/>
        </a:xfrm>
      </p:grpSpPr>
      <p:sp>
        <p:nvSpPr>
          <p:cNvPr id="1054" name="Google Shape;1054;g3dfdabd5ea9_1_16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5" name="Google Shape;1055;g3dfdabd5ea9_1_16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0" name="Shape 1070"/>
        <p:cNvGrpSpPr/>
        <p:nvPr/>
      </p:nvGrpSpPr>
      <p:grpSpPr>
        <a:xfrm>
          <a:off x="0" y="0"/>
          <a:ext cx="0" cy="0"/>
          <a:chOff x="0" y="0"/>
          <a:chExt cx="0" cy="0"/>
        </a:xfrm>
      </p:grpSpPr>
      <p:sp>
        <p:nvSpPr>
          <p:cNvPr id="1071" name="Google Shape;1071;g3dfdabd5ea9_1_17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2" name="Google Shape;1072;g3dfdabd5ea9_1_17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7" name="Shape 1087"/>
        <p:cNvGrpSpPr/>
        <p:nvPr/>
      </p:nvGrpSpPr>
      <p:grpSpPr>
        <a:xfrm>
          <a:off x="0" y="0"/>
          <a:ext cx="0" cy="0"/>
          <a:chOff x="0" y="0"/>
          <a:chExt cx="0" cy="0"/>
        </a:xfrm>
      </p:grpSpPr>
      <p:sp>
        <p:nvSpPr>
          <p:cNvPr id="1088" name="Google Shape;1088;g3dfdabd5ea9_1_17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9" name="Google Shape;1089;g3dfdabd5ea9_1_17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g3dfdabd5ea9_1_20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6" name="Google Shape;1106;g3dfdabd5ea9_1_20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8" name="Shape 1118"/>
        <p:cNvGrpSpPr/>
        <p:nvPr/>
      </p:nvGrpSpPr>
      <p:grpSpPr>
        <a:xfrm>
          <a:off x="0" y="0"/>
          <a:ext cx="0" cy="0"/>
          <a:chOff x="0" y="0"/>
          <a:chExt cx="0" cy="0"/>
        </a:xfrm>
      </p:grpSpPr>
      <p:sp>
        <p:nvSpPr>
          <p:cNvPr id="1119" name="Google Shape;1119;g3dfdabd5ea9_1_20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0" name="Google Shape;1120;g3dfdabd5ea9_1_20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g3dfdabd5ea9_1_20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4" name="Google Shape;1134;g3dfdabd5ea9_1_2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dfdabd5ea9_1_7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dfdabd5ea9_1_7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g3dfdabd5ea9_1_18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7" name="Google Shape;1147;g3dfdabd5ea9_1_18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2" name="Shape 1162"/>
        <p:cNvGrpSpPr/>
        <p:nvPr/>
      </p:nvGrpSpPr>
      <p:grpSpPr>
        <a:xfrm>
          <a:off x="0" y="0"/>
          <a:ext cx="0" cy="0"/>
          <a:chOff x="0" y="0"/>
          <a:chExt cx="0" cy="0"/>
        </a:xfrm>
      </p:grpSpPr>
      <p:sp>
        <p:nvSpPr>
          <p:cNvPr id="1163" name="Google Shape;1163;g3dfdabd5ea9_1_18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4" name="Google Shape;1164;g3dfdabd5ea9_1_18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dfdabd5ea9_0_5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dfdabd5ea9_0_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5.png"/><Relationship Id="rId5" Type="http://schemas.openxmlformats.org/officeDocument/2006/relationships/slide" Target="/ppt/slides/slide4.xml"/><Relationship Id="rId6" Type="http://schemas.openxmlformats.org/officeDocument/2006/relationships/slide" Target="/ppt/slides/slide5.xml"/><Relationship Id="rId7" Type="http://schemas.openxmlformats.org/officeDocument/2006/relationships/slide" Target="/ppt/slides/slide6.xml"/><Relationship Id="rId8" Type="http://schemas.openxmlformats.org/officeDocument/2006/relationships/slide" Target="/ppt/slides/slide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jp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jp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8.png"/><Relationship Id="rId5"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jp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7.png"/><Relationship Id="rId5"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1.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1.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1.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1.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1.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1.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1.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1.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1.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11.png"/><Relationship Id="rId5"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1.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1.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1.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1.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1.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1.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1.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1.jpg"/><Relationship Id="rId4" Type="http://schemas.openxmlformats.org/officeDocument/2006/relationships/image" Target="../media/image15.png"/><Relationship Id="rId5" Type="http://schemas.openxmlformats.org/officeDocument/2006/relationships/image" Target="../media/image24.png"/><Relationship Id="rId6" Type="http://schemas.openxmlformats.org/officeDocument/2006/relationships/image" Target="../media/image2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1.jpg"/><Relationship Id="rId4" Type="http://schemas.openxmlformats.org/officeDocument/2006/relationships/image" Target="../media/image18.png"/><Relationship Id="rId5" Type="http://schemas.openxmlformats.org/officeDocument/2006/relationships/image" Target="../media/image26.png"/><Relationship Id="rId6" Type="http://schemas.openxmlformats.org/officeDocument/2006/relationships/image" Target="../media/image2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1.jpg"/><Relationship Id="rId4" Type="http://schemas.openxmlformats.org/officeDocument/2006/relationships/image" Target="../media/image21.png"/><Relationship Id="rId5"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14.png"/><Relationship Id="rId5" Type="http://schemas.openxmlformats.org/officeDocument/2006/relationships/image" Target="../media/image1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1.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338075" y="89225"/>
            <a:ext cx="687365" cy="484675"/>
          </a:xfrm>
          <a:prstGeom prst="rect">
            <a:avLst/>
          </a:prstGeom>
          <a:noFill/>
          <a:ln>
            <a:noFill/>
          </a:ln>
        </p:spPr>
      </p:pic>
      <p:sp>
        <p:nvSpPr>
          <p:cNvPr id="55" name="Google Shape;55;p13"/>
          <p:cNvSpPr txBox="1"/>
          <p:nvPr/>
        </p:nvSpPr>
        <p:spPr>
          <a:xfrm>
            <a:off x="1405900" y="162300"/>
            <a:ext cx="7063800" cy="4116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Comfortaa"/>
                <a:ea typeface="Comfortaa"/>
                <a:cs typeface="Comfortaa"/>
                <a:sym typeface="Comfortaa"/>
              </a:rPr>
              <a:t>The Brow Resource Base Curriculum</a:t>
            </a:r>
            <a:endParaRPr>
              <a:solidFill>
                <a:schemeClr val="dk2"/>
              </a:solidFill>
              <a:latin typeface="Comfortaa"/>
              <a:ea typeface="Comfortaa"/>
              <a:cs typeface="Comfortaa"/>
              <a:sym typeface="Comfortaa"/>
            </a:endParaRPr>
          </a:p>
        </p:txBody>
      </p:sp>
      <p:sp>
        <p:nvSpPr>
          <p:cNvPr id="56" name="Google Shape;56;p13"/>
          <p:cNvSpPr txBox="1"/>
          <p:nvPr/>
        </p:nvSpPr>
        <p:spPr>
          <a:xfrm>
            <a:off x="302850" y="646174"/>
            <a:ext cx="8538300" cy="1454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latin typeface="Comfortaa"/>
                <a:ea typeface="Comfortaa"/>
                <a:cs typeface="Comfortaa"/>
                <a:sym typeface="Comfortaa"/>
              </a:rPr>
              <a:t>Our Resource Base learning journeys are designed to mirror the themes, topics and wider experiences taught within the mainstream curriculum so that pupils remain connected to whole-school learning. While mainstream learning journeys focus primarily on the progressive development of subject knowledge and skills, Resource Base learning journeys prioritise the developmental skills pupils need in order to access learning successfully. Each topic is adapted through the five curriculum strands — Engagement, Exploration &amp; Cognition, Communication, Independence, and Understanding &amp; Application — ensuring pupils can participate in meaningful learning experiences appropriate to their individual developmental stage while still accessing the same broad curriculum themes as their peers. </a:t>
            </a:r>
            <a:endParaRPr sz="1100">
              <a:solidFill>
                <a:schemeClr val="dk2"/>
              </a:solidFill>
              <a:latin typeface="Comfortaa"/>
              <a:ea typeface="Comfortaa"/>
              <a:cs typeface="Comfortaa"/>
              <a:sym typeface="Comfortaa"/>
            </a:endParaRPr>
          </a:p>
        </p:txBody>
      </p:sp>
      <p:graphicFrame>
        <p:nvGraphicFramePr>
          <p:cNvPr id="57" name="Google Shape;57;p13"/>
          <p:cNvGraphicFramePr/>
          <p:nvPr/>
        </p:nvGraphicFramePr>
        <p:xfrm>
          <a:off x="200888" y="2461225"/>
          <a:ext cx="3000000" cy="3000000"/>
        </p:xfrm>
        <a:graphic>
          <a:graphicData uri="http://schemas.openxmlformats.org/drawingml/2006/table">
            <a:tbl>
              <a:tblPr>
                <a:noFill/>
                <a:tableStyleId>{DE62D766-70E6-44A9-9765-D2ED8A47D65D}</a:tableStyleId>
              </a:tblPr>
              <a:tblGrid>
                <a:gridCol w="2914075"/>
                <a:gridCol w="2914075"/>
                <a:gridCol w="2914075"/>
              </a:tblGrid>
              <a:tr h="188475">
                <a:tc>
                  <a:txBody>
                    <a:bodyPr/>
                    <a:lstStyle/>
                    <a:p>
                      <a:pPr indent="0" lvl="0" marL="0" rtl="0" algn="l">
                        <a:spcBef>
                          <a:spcPts val="0"/>
                        </a:spcBef>
                        <a:spcAft>
                          <a:spcPts val="0"/>
                        </a:spcAft>
                        <a:buClr>
                          <a:srgbClr val="000000"/>
                        </a:buClr>
                        <a:buSzPts val="1100"/>
                        <a:buFont typeface="Arial"/>
                        <a:buNone/>
                      </a:pPr>
                      <a:r>
                        <a:t/>
                      </a:r>
                      <a:endParaRPr>
                        <a:solidFill>
                          <a:srgbClr val="000000"/>
                        </a:solidFill>
                      </a:endParaRPr>
                    </a:p>
                    <a:p>
                      <a:pPr indent="0" lvl="0" marL="0" rtl="0" algn="l">
                        <a:spcBef>
                          <a:spcPts val="0"/>
                        </a:spcBef>
                        <a:spcAft>
                          <a:spcPts val="0"/>
                        </a:spcAft>
                        <a:buClr>
                          <a:srgbClr val="000000"/>
                        </a:buClr>
                        <a:buSzPts val="1100"/>
                        <a:buFont typeface="Arial"/>
                        <a:buNone/>
                      </a:pPr>
                      <a:r>
                        <a:t/>
                      </a:r>
                      <a:endParaRPr>
                        <a:solidFill>
                          <a:srgbClr val="000000"/>
                        </a:solidFill>
                      </a:endParaRPr>
                    </a:p>
                    <a:p>
                      <a:pPr indent="0" lvl="0" marL="0" rtl="0" algn="l">
                        <a:spcBef>
                          <a:spcPts val="0"/>
                        </a:spcBef>
                        <a:spcAft>
                          <a:spcPts val="0"/>
                        </a:spcAft>
                        <a:buClr>
                          <a:srgbClr val="000000"/>
                        </a:buClr>
                        <a:buSzPts val="1100"/>
                        <a:buFont typeface="Arial"/>
                        <a:buNone/>
                      </a:pPr>
                      <a:r>
                        <a:t/>
                      </a:r>
                      <a:endParaRPr>
                        <a:solidFill>
                          <a:srgbClr val="000000"/>
                        </a:solidFill>
                      </a:endParaRPr>
                    </a:p>
                    <a:p>
                      <a:pPr indent="0" lvl="0" marL="0" rtl="0" algn="l">
                        <a:spcBef>
                          <a:spcPts val="0"/>
                        </a:spcBef>
                        <a:spcAft>
                          <a:spcPts val="0"/>
                        </a:spcAft>
                        <a:buClr>
                          <a:srgbClr val="000000"/>
                        </a:buClr>
                        <a:buSzPts val="1100"/>
                        <a:buFont typeface="Arial"/>
                        <a:buNone/>
                      </a:pPr>
                      <a:r>
                        <a:t/>
                      </a:r>
                      <a:endParaRPr>
                        <a:solidFill>
                          <a:srgbClr val="000000"/>
                        </a:solidFill>
                      </a:endParaRPr>
                    </a:p>
                  </a:txBody>
                  <a:tcPr marT="91425" marB="91425" marR="91425" marL="91425"/>
                </a:tc>
                <a:tc>
                  <a:txBody>
                    <a:bodyPr/>
                    <a:lstStyle/>
                    <a:p>
                      <a:pPr indent="0" lvl="0" marL="0" rtl="0" algn="l">
                        <a:spcBef>
                          <a:spcPts val="0"/>
                        </a:spcBef>
                        <a:spcAft>
                          <a:spcPts val="0"/>
                        </a:spcAft>
                        <a:buClr>
                          <a:srgbClr val="000000"/>
                        </a:buClr>
                        <a:buSzPts val="1100"/>
                        <a:buFont typeface="Arial"/>
                        <a:buNone/>
                      </a:pPr>
                      <a:r>
                        <a:t/>
                      </a:r>
                      <a:endParaRPr>
                        <a:solidFill>
                          <a:srgbClr val="000000"/>
                        </a:solidFill>
                      </a:endParaRPr>
                    </a:p>
                  </a:txBody>
                  <a:tcPr marT="91425" marB="91425" marR="91425" marL="91425"/>
                </a:tc>
                <a:tc>
                  <a:txBody>
                    <a:bodyPr/>
                    <a:lstStyle/>
                    <a:p>
                      <a:pPr indent="0" lvl="0" marL="0" rtl="0" algn="l">
                        <a:spcBef>
                          <a:spcPts val="0"/>
                        </a:spcBef>
                        <a:spcAft>
                          <a:spcPts val="0"/>
                        </a:spcAft>
                        <a:buClr>
                          <a:srgbClr val="000000"/>
                        </a:buClr>
                        <a:buSzPts val="1100"/>
                        <a:buFont typeface="Arial"/>
                        <a:buNone/>
                      </a:pPr>
                      <a:r>
                        <a:t/>
                      </a:r>
                      <a:endParaRPr>
                        <a:solidFill>
                          <a:srgbClr val="000000"/>
                        </a:solidFill>
                      </a:endParaRPr>
                    </a:p>
                  </a:txBody>
                  <a:tcPr marT="91425" marB="91425" marR="91425" marL="91425"/>
                </a:tc>
              </a:tr>
              <a:tr h="1570300">
                <a:tc>
                  <a:txBody>
                    <a:bodyPr/>
                    <a:lstStyle/>
                    <a:p>
                      <a:pPr indent="0" lvl="0" marL="0" rtl="0" algn="l">
                        <a:spcBef>
                          <a:spcPts val="0"/>
                        </a:spcBef>
                        <a:spcAft>
                          <a:spcPts val="0"/>
                        </a:spcAft>
                        <a:buClr>
                          <a:srgbClr val="000000"/>
                        </a:buClr>
                        <a:buSzPts val="1100"/>
                        <a:buFont typeface="Arial"/>
                        <a:buNone/>
                      </a:pPr>
                      <a:r>
                        <a:rPr lang="en" sz="800">
                          <a:latin typeface="Comfortaa"/>
                          <a:ea typeface="Comfortaa"/>
                          <a:cs typeface="Comfortaa"/>
                          <a:sym typeface="Comfortaa"/>
                        </a:rPr>
                        <a:t>All activities are delivered through a balance of adult-led and child-initiated activities.</a:t>
                      </a:r>
                      <a:endParaRPr sz="800">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rPr lang="en" sz="800">
                          <a:latin typeface="Comfortaa"/>
                          <a:ea typeface="Comfortaa"/>
                          <a:cs typeface="Comfortaa"/>
                          <a:sym typeface="Comfortaa"/>
                        </a:rPr>
                        <a:t>Activities are determined by the pupil’s individual needs and interests and learning is</a:t>
                      </a:r>
                      <a:endParaRPr sz="800">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rPr lang="en" sz="800">
                          <a:latin typeface="Comfortaa"/>
                          <a:ea typeface="Comfortaa"/>
                          <a:cs typeface="Comfortaa"/>
                          <a:sym typeface="Comfortaa"/>
                        </a:rPr>
                        <a:t>personalised. </a:t>
                      </a:r>
                      <a:endParaRPr sz="800">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rPr lang="en" sz="800">
                          <a:latin typeface="Comfortaa"/>
                          <a:ea typeface="Comfortaa"/>
                          <a:cs typeface="Comfortaa"/>
                          <a:sym typeface="Comfortaa"/>
                        </a:rPr>
                        <a:t>Activities may be linked to a theme or topic. </a:t>
                      </a:r>
                      <a:endParaRPr sz="800">
                        <a:latin typeface="Comfortaa"/>
                        <a:ea typeface="Comfortaa"/>
                        <a:cs typeface="Comfortaa"/>
                        <a:sym typeface="Comfortaa"/>
                      </a:endParaRPr>
                    </a:p>
                    <a:p>
                      <a:pPr indent="0" lvl="0" marL="0" rtl="0" algn="l">
                        <a:spcBef>
                          <a:spcPts val="0"/>
                        </a:spcBef>
                        <a:spcAft>
                          <a:spcPts val="0"/>
                        </a:spcAft>
                        <a:buNone/>
                      </a:pPr>
                      <a:r>
                        <a:t/>
                      </a:r>
                      <a:endParaRPr sz="8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Clr>
                          <a:srgbClr val="000000"/>
                        </a:buClr>
                        <a:buSzPts val="1100"/>
                        <a:buFont typeface="Arial"/>
                        <a:buNone/>
                      </a:pPr>
                      <a:r>
                        <a:rPr lang="en" sz="800">
                          <a:latin typeface="Comfortaa"/>
                          <a:ea typeface="Comfortaa"/>
                          <a:cs typeface="Comfortaa"/>
                          <a:sym typeface="Comfortaa"/>
                        </a:rPr>
                        <a:t>Our Knowledge Seeker pathway supports learners in focusing on developing social communication</a:t>
                      </a:r>
                      <a:endParaRPr sz="800">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rPr lang="en" sz="800">
                          <a:latin typeface="Comfortaa"/>
                          <a:ea typeface="Comfortaa"/>
                          <a:cs typeface="Comfortaa"/>
                          <a:sym typeface="Comfortaa"/>
                        </a:rPr>
                        <a:t>and supporting sensory processing difficulties. Pupils following this pathway learn best</a:t>
                      </a:r>
                      <a:endParaRPr sz="800">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rPr lang="en" sz="800">
                          <a:latin typeface="Comfortaa"/>
                          <a:ea typeface="Comfortaa"/>
                          <a:cs typeface="Comfortaa"/>
                          <a:sym typeface="Comfortaa"/>
                        </a:rPr>
                        <a:t>through real-life experiences. Some may learn through structured play; others will learn more effectively through functional activities; others will respond well to a topic-based</a:t>
                      </a:r>
                      <a:endParaRPr sz="800">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rPr lang="en" sz="800">
                          <a:latin typeface="Comfortaa"/>
                          <a:ea typeface="Comfortaa"/>
                          <a:cs typeface="Comfortaa"/>
                          <a:sym typeface="Comfortaa"/>
                        </a:rPr>
                        <a:t>approach. All children will work towards developing the prerequisite skills required to access the semi-formal curriculum.</a:t>
                      </a:r>
                      <a:endParaRPr sz="8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Clr>
                          <a:srgbClr val="000000"/>
                        </a:buClr>
                        <a:buSzPts val="1100"/>
                        <a:buFont typeface="Arial"/>
                        <a:buNone/>
                      </a:pPr>
                      <a:r>
                        <a:rPr lang="en" sz="800">
                          <a:latin typeface="Comfortaa"/>
                          <a:ea typeface="Comfortaa"/>
                          <a:cs typeface="Comfortaa"/>
                          <a:sym typeface="Comfortaa"/>
                        </a:rPr>
                        <a:t>Pupils following our semi-formal to formal curriculum pathway access the range of subjects</a:t>
                      </a:r>
                      <a:endParaRPr sz="800">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rPr lang="en" sz="800">
                          <a:latin typeface="Comfortaa"/>
                          <a:ea typeface="Comfortaa"/>
                          <a:cs typeface="Comfortaa"/>
                          <a:sym typeface="Comfortaa"/>
                        </a:rPr>
                        <a:t>modified in the light of their developmental level and special educational needs. This is</a:t>
                      </a:r>
                      <a:endParaRPr sz="800">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rPr lang="en" sz="800">
                          <a:latin typeface="Comfortaa"/>
                          <a:ea typeface="Comfortaa"/>
                          <a:cs typeface="Comfortaa"/>
                          <a:sym typeface="Comfortaa"/>
                        </a:rPr>
                        <a:t>designed to meet specific needs and pupils follow a personalised pathway which links to individual interests. Pupils will engage in subject-specific learning</a:t>
                      </a:r>
                      <a:endParaRPr sz="800">
                        <a:latin typeface="Comfortaa"/>
                        <a:ea typeface="Comfortaa"/>
                        <a:cs typeface="Comfortaa"/>
                        <a:sym typeface="Comfortaa"/>
                      </a:endParaRPr>
                    </a:p>
                    <a:p>
                      <a:pPr indent="0" lvl="0" marL="0" rtl="0" algn="l">
                        <a:spcBef>
                          <a:spcPts val="0"/>
                        </a:spcBef>
                        <a:spcAft>
                          <a:spcPts val="0"/>
                        </a:spcAft>
                        <a:buNone/>
                      </a:pPr>
                      <a:r>
                        <a:t/>
                      </a:r>
                      <a:endParaRPr sz="1000">
                        <a:latin typeface="Comfortaa"/>
                        <a:ea typeface="Comfortaa"/>
                        <a:cs typeface="Comfortaa"/>
                        <a:sym typeface="Comfortaa"/>
                      </a:endParaRPr>
                    </a:p>
                  </a:txBody>
                  <a:tcPr marT="91425" marB="91425" marR="91425" marL="91425"/>
                </a:tc>
              </a:tr>
            </a:tbl>
          </a:graphicData>
        </a:graphic>
      </p:graphicFrame>
      <p:pic>
        <p:nvPicPr>
          <p:cNvPr id="58" name="Google Shape;58;p13"/>
          <p:cNvPicPr preferRelativeResize="0"/>
          <p:nvPr/>
        </p:nvPicPr>
        <p:blipFill>
          <a:blip r:embed="rId4">
            <a:alphaModFix/>
          </a:blip>
          <a:stretch>
            <a:fillRect/>
          </a:stretch>
        </p:blipFill>
        <p:spPr>
          <a:xfrm>
            <a:off x="1060387" y="2532675"/>
            <a:ext cx="1176075" cy="950125"/>
          </a:xfrm>
          <a:prstGeom prst="rect">
            <a:avLst/>
          </a:prstGeom>
          <a:noFill/>
          <a:ln>
            <a:noFill/>
          </a:ln>
        </p:spPr>
      </p:pic>
      <p:pic>
        <p:nvPicPr>
          <p:cNvPr id="59" name="Google Shape;59;p13"/>
          <p:cNvPicPr preferRelativeResize="0"/>
          <p:nvPr/>
        </p:nvPicPr>
        <p:blipFill>
          <a:blip r:embed="rId5">
            <a:alphaModFix/>
          </a:blip>
          <a:stretch>
            <a:fillRect/>
          </a:stretch>
        </p:blipFill>
        <p:spPr>
          <a:xfrm>
            <a:off x="4120840" y="2532675"/>
            <a:ext cx="1043581" cy="950125"/>
          </a:xfrm>
          <a:prstGeom prst="rect">
            <a:avLst/>
          </a:prstGeom>
          <a:noFill/>
          <a:ln>
            <a:noFill/>
          </a:ln>
        </p:spPr>
      </p:pic>
      <p:pic>
        <p:nvPicPr>
          <p:cNvPr id="60" name="Google Shape;60;p13"/>
          <p:cNvPicPr preferRelativeResize="0"/>
          <p:nvPr/>
        </p:nvPicPr>
        <p:blipFill>
          <a:blip r:embed="rId6">
            <a:alphaModFix/>
          </a:blip>
          <a:stretch>
            <a:fillRect/>
          </a:stretch>
        </p:blipFill>
        <p:spPr>
          <a:xfrm>
            <a:off x="7048788" y="2558687"/>
            <a:ext cx="1043575" cy="898102"/>
          </a:xfrm>
          <a:prstGeom prst="rect">
            <a:avLst/>
          </a:prstGeom>
          <a:noFill/>
          <a:ln>
            <a:noFill/>
          </a:ln>
        </p:spPr>
      </p:pic>
      <p:sp>
        <p:nvSpPr>
          <p:cNvPr id="61" name="Google Shape;61;p13"/>
          <p:cNvSpPr txBox="1"/>
          <p:nvPr/>
        </p:nvSpPr>
        <p:spPr>
          <a:xfrm>
            <a:off x="917825" y="2175950"/>
            <a:ext cx="7063800" cy="2853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Comfortaa"/>
                <a:ea typeface="Comfortaa"/>
                <a:cs typeface="Comfortaa"/>
                <a:sym typeface="Comfortaa"/>
              </a:rPr>
              <a:t>The Brow Resource Base Curriculum  Pathways</a:t>
            </a:r>
            <a:endParaRPr sz="1200">
              <a:solidFill>
                <a:schemeClr val="dk2"/>
              </a:solidFill>
              <a:latin typeface="Comfortaa"/>
              <a:ea typeface="Comfortaa"/>
              <a:cs typeface="Comfortaa"/>
              <a:sym typeface="Comforta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2"/>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149" name="Google Shape;149;p22"/>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150" name="Google Shape;150;p22"/>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English - </a:t>
            </a:r>
            <a:r>
              <a:rPr lang="en" sz="900">
                <a:solidFill>
                  <a:schemeClr val="dk2"/>
                </a:solidFill>
                <a:latin typeface="Comfortaa"/>
                <a:ea typeface="Comfortaa"/>
                <a:cs typeface="Comfortaa"/>
                <a:sym typeface="Comfortaa"/>
              </a:rPr>
              <a:t>Rhymes &amp; Poems — Year A Summer — Weather &amp; Seasons </a:t>
            </a:r>
            <a:endParaRPr sz="900">
              <a:solidFill>
                <a:schemeClr val="dk2"/>
              </a:solidFill>
              <a:latin typeface="Comfortaa"/>
              <a:ea typeface="Comfortaa"/>
              <a:cs typeface="Comfortaa"/>
              <a:sym typeface="Comfortaa"/>
            </a:endParaRPr>
          </a:p>
        </p:txBody>
      </p:sp>
      <p:sp>
        <p:nvSpPr>
          <p:cNvPr id="151" name="Google Shape;151;p22"/>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 Pupils will develop communication, listening and early literacy skills through rhymes, poems and sensory exploration linked to weather, seasonal change and outdoor experiences. </a:t>
            </a:r>
            <a:endParaRPr sz="1000">
              <a:solidFill>
                <a:schemeClr val="dk2"/>
              </a:solidFill>
              <a:latin typeface="Comfortaa"/>
              <a:ea typeface="Comfortaa"/>
              <a:cs typeface="Comfortaa"/>
              <a:sym typeface="Comfortaa"/>
            </a:endParaRPr>
          </a:p>
        </p:txBody>
      </p:sp>
      <p:sp>
        <p:nvSpPr>
          <p:cNvPr id="152" name="Google Shape;152;p22"/>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rain • sun • wind • cold • hot • snow • wet • weather • more • finished </a:t>
            </a:r>
            <a:endParaRPr sz="900">
              <a:solidFill>
                <a:schemeClr val="dk2"/>
              </a:solidFill>
              <a:latin typeface="Comfortaa"/>
              <a:ea typeface="Comfortaa"/>
              <a:cs typeface="Comfortaa"/>
              <a:sym typeface="Comfortaa"/>
            </a:endParaRPr>
          </a:p>
        </p:txBody>
      </p:sp>
      <p:sp>
        <p:nvSpPr>
          <p:cNvPr id="153" name="Google Shape;153;p22"/>
          <p:cNvSpPr txBox="1"/>
          <p:nvPr/>
        </p:nvSpPr>
        <p:spPr>
          <a:xfrm>
            <a:off x="99900" y="754675"/>
            <a:ext cx="7188600" cy="258300"/>
          </a:xfrm>
          <a:prstGeom prst="rect">
            <a:avLst/>
          </a:prstGeom>
          <a:solidFill>
            <a:srgbClr val="D0E0E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154" name="Google Shape;154;p22"/>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155" name="Google Shape;155;p22"/>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songs, rhymes and sensory stimuli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familiar voices and sounds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seasonal objects and sensory materials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tolerates shared attention during rhymes and poems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weather-related experiences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repeated phrases and actions in rhymes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joins in with familiar actions, sounds or words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seasonal resources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songs or sensory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identifies familiar weather and seasonal objects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Clr>
                          <a:schemeClr val="dk1"/>
                        </a:buClr>
                        <a:buSzPts val="1100"/>
                        <a:buFont typeface="Arial"/>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shared poems and group sessions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weather and seasonal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about rhymes and poems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resources/books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recalls and discusses seasonal events and changes </a:t>
                      </a:r>
                      <a:endParaRPr sz="700">
                        <a:latin typeface="Comfortaa"/>
                        <a:ea typeface="Comfortaa"/>
                        <a:cs typeface="Comfortaa"/>
                        <a:sym typeface="Comfortaa"/>
                      </a:endParaRPr>
                    </a:p>
                  </a:txBody>
                  <a:tcPr marT="91425" marB="91425" marR="91425" marL="91425"/>
                </a:tc>
              </a:tr>
            </a:tbl>
          </a:graphicData>
        </a:graphic>
      </p:graphicFrame>
      <p:sp>
        <p:nvSpPr>
          <p:cNvPr id="156" name="Google Shape;156;p22"/>
          <p:cNvSpPr txBox="1"/>
          <p:nvPr/>
        </p:nvSpPr>
        <p:spPr>
          <a:xfrm>
            <a:off x="99925" y="3493275"/>
            <a:ext cx="5573400" cy="1560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Discussion &amp; Interaction (1b) — “I try to join in with action songs and rhymes.”</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Discussion &amp; Interaction (5a) — “I can join in with my group making sure I am taking turns and talking about the same thing.”</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Vocabulary (2a) — “I can use between 50 and 150 words including action words.”</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Vocabulary (5a) — “I know the words that show the order things happen.”</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Understanding (U1b) — “I have some favourite stories, rhymes, songs, poems or jingles and join in with the actions.”</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Understanding (U2c) — “I can say what I think is going to happen at the end of a story I know well.”</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Attitude to Reading (A2a) — “I join in with nursery rhymes and action songs.”</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Storytelling &amp; Narrative (4) — “I can tell you about things that have happened, are happening and are going to happen.”</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157" name="Google Shape;157;p22"/>
          <p:cNvSpPr txBox="1"/>
          <p:nvPr/>
        </p:nvSpPr>
        <p:spPr>
          <a:xfrm>
            <a:off x="7395075" y="2625749"/>
            <a:ext cx="1623900" cy="927600"/>
          </a:xfrm>
          <a:prstGeom prst="rect">
            <a:avLst/>
          </a:prstGeom>
          <a:solidFill>
            <a:srgbClr val="D0E0E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158" name="Google Shape;158;p22"/>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weather sensory trays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seasonal walks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rhyme bags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weather songs and poems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outdoor sensory exploration</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stories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music and movement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symbol and picture matching</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159" name="Google Shape;159;p22"/>
          <p:cNvSpPr txBox="1"/>
          <p:nvPr/>
        </p:nvSpPr>
        <p:spPr>
          <a:xfrm>
            <a:off x="5722238" y="3304950"/>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160" name="Google Shape;160;p22"/>
          <p:cNvGraphicFramePr/>
          <p:nvPr/>
        </p:nvGraphicFramePr>
        <p:xfrm>
          <a:off x="5770325" y="3605975"/>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rhymes and songs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repeated phrases/actions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engages with seasonal sensory experiences</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joins repeated words or actions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comments on weather experiences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responds to simple questions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identifies weather and seasonal changes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recognises familiar rhymes/poems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recalls seasonal events or experiences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3"/>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166" name="Google Shape;166;p23"/>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167" name="Google Shape;167;p23"/>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Maths - </a:t>
            </a:r>
            <a:r>
              <a:rPr lang="en" sz="900">
                <a:solidFill>
                  <a:schemeClr val="dk2"/>
                </a:solidFill>
                <a:latin typeface="Comfortaa"/>
                <a:ea typeface="Comfortaa"/>
                <a:cs typeface="Comfortaa"/>
                <a:sym typeface="Comfortaa"/>
              </a:rPr>
              <a:t>Number — Use &amp; Apply — Year A Autumn — Ourselves </a:t>
            </a:r>
            <a:endParaRPr sz="900">
              <a:solidFill>
                <a:schemeClr val="dk2"/>
              </a:solidFill>
              <a:latin typeface="Comfortaa"/>
              <a:ea typeface="Comfortaa"/>
              <a:cs typeface="Comfortaa"/>
              <a:sym typeface="Comfortaa"/>
            </a:endParaRPr>
          </a:p>
        </p:txBody>
      </p:sp>
      <p:sp>
        <p:nvSpPr>
          <p:cNvPr id="168" name="Google Shape;168;p23"/>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 Pupils will develop early mathematical thinking through practical exploration, sensory play, routines and shared experiences linked to themselves and familiar environments. </a:t>
            </a:r>
            <a:endParaRPr sz="1000">
              <a:solidFill>
                <a:schemeClr val="dk2"/>
              </a:solidFill>
              <a:latin typeface="Comfortaa"/>
              <a:ea typeface="Comfortaa"/>
              <a:cs typeface="Comfortaa"/>
              <a:sym typeface="Comfortaa"/>
            </a:endParaRPr>
          </a:p>
        </p:txBody>
      </p:sp>
      <p:sp>
        <p:nvSpPr>
          <p:cNvPr id="169" name="Google Shape;169;p23"/>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one • more • lots • count • same • different • big • little • number • stop </a:t>
            </a:r>
            <a:endParaRPr sz="900">
              <a:solidFill>
                <a:schemeClr val="dk2"/>
              </a:solidFill>
              <a:latin typeface="Comfortaa"/>
              <a:ea typeface="Comfortaa"/>
              <a:cs typeface="Comfortaa"/>
              <a:sym typeface="Comfortaa"/>
            </a:endParaRPr>
          </a:p>
        </p:txBody>
      </p:sp>
      <p:sp>
        <p:nvSpPr>
          <p:cNvPr id="170" name="Google Shape;170;p23"/>
          <p:cNvSpPr txBox="1"/>
          <p:nvPr/>
        </p:nvSpPr>
        <p:spPr>
          <a:xfrm>
            <a:off x="99900" y="754675"/>
            <a:ext cx="7188600" cy="258300"/>
          </a:xfrm>
          <a:prstGeom prst="rect">
            <a:avLst/>
          </a:prstGeom>
          <a:solidFill>
            <a:srgbClr val="D0E0E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171" name="Google Shape;171;p23"/>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172" name="Google Shape;172;p23"/>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number songs and counting routines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objects through touch and movement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repetitive counting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tidy-up and snack routines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one object and lots of objects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repeated counting activities and number rhymes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matches, groups and explores objects purposefully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more objects/items during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gives one object to each person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numbers and quantities in practical contexts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Clr>
                          <a:schemeClr val="dk1"/>
                        </a:buClr>
                        <a:buSzPts val="1100"/>
                        <a:buFont typeface="Arial"/>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practical counting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solves simple practical mathematical problems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mathematical questions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counts and matches objects independently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quantity and number relationships </a:t>
                      </a:r>
                      <a:endParaRPr sz="700">
                        <a:latin typeface="Comfortaa"/>
                        <a:ea typeface="Comfortaa"/>
                        <a:cs typeface="Comfortaa"/>
                        <a:sym typeface="Comfortaa"/>
                      </a:endParaRPr>
                    </a:p>
                  </a:txBody>
                  <a:tcPr marT="91425" marB="91425" marR="91425" marL="91425"/>
                </a:tc>
              </a:tr>
            </a:tbl>
          </a:graphicData>
        </a:graphic>
      </p:graphicFrame>
      <p:sp>
        <p:nvSpPr>
          <p:cNvPr id="173" name="Google Shape;173;p23"/>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Mastering Number (1d) — “I can spot the difference between ‘one’ and ‘lots’.”</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Mastering Number (1b) — “I can give one item to one person.”</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Mastering Number (2b) — “I can say number names to 5 in the correct order.”</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Mastering Number (3c) — “I can join in counting to 10.”</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Number &amp; Place Value (4b) — “I can recognise numerals from 1–5.”</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Number &amp; Place Value (4a) — “I can identify how many objects there are in a group of up to 10.”</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Addition (4a) — “I can add one object to the set and say how many there are.”</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Subtraction (4a) — “I can take one away from a number of objects and say how many.”</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174" name="Google Shape;174;p23"/>
          <p:cNvSpPr txBox="1"/>
          <p:nvPr/>
        </p:nvSpPr>
        <p:spPr>
          <a:xfrm>
            <a:off x="7395075" y="2625749"/>
            <a:ext cx="1623900" cy="927600"/>
          </a:xfrm>
          <a:prstGeom prst="rect">
            <a:avLst/>
          </a:prstGeom>
          <a:solidFill>
            <a:srgbClr val="D0E0E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175" name="Google Shape;175;p23"/>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counting songs and rhymes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trays with objects and numerals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parachute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puzzles and matching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snack routines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obstacle courses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sorting and grouping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practical counting activities</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176" name="Google Shape;176;p23"/>
          <p:cNvSpPr txBox="1"/>
          <p:nvPr/>
        </p:nvSpPr>
        <p:spPr>
          <a:xfrm>
            <a:off x="5722238" y="3304950"/>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177" name="Google Shape;177;p23"/>
          <p:cNvGraphicFramePr/>
          <p:nvPr/>
        </p:nvGraphicFramePr>
        <p:xfrm>
          <a:off x="5770325" y="3605975"/>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counting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familiar routines and songs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explores objects purposefully</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joins counting sequences or rhymes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requests more/finished</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responds to simple mathematical questions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recognises one and lots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matches numbers and quantities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counts objects in practical activities</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4"/>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183" name="Google Shape;183;p24"/>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184" name="Google Shape;184;p24"/>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Maths - Shape — 2D Shape — Year A Spring — Our School </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t/>
            </a:r>
            <a:endParaRPr sz="900">
              <a:solidFill>
                <a:schemeClr val="dk2"/>
              </a:solidFill>
              <a:latin typeface="Comfortaa"/>
              <a:ea typeface="Comfortaa"/>
              <a:cs typeface="Comfortaa"/>
              <a:sym typeface="Comfortaa"/>
            </a:endParaRPr>
          </a:p>
        </p:txBody>
      </p:sp>
      <p:sp>
        <p:nvSpPr>
          <p:cNvPr id="185" name="Google Shape;185;p24"/>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 Pupils will develop early mathematical understanding of shape, space and sorting through sensory exploration, practical investigation and familiar school-based experiences. </a:t>
            </a:r>
            <a:endParaRPr sz="1000">
              <a:solidFill>
                <a:schemeClr val="dk2"/>
              </a:solidFill>
              <a:latin typeface="Comfortaa"/>
              <a:ea typeface="Comfortaa"/>
              <a:cs typeface="Comfortaa"/>
              <a:sym typeface="Comfortaa"/>
            </a:endParaRPr>
          </a:p>
        </p:txBody>
      </p:sp>
      <p:sp>
        <p:nvSpPr>
          <p:cNvPr id="186" name="Google Shape;186;p24"/>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shape • circle • square • triangle • big • little • same • different • in • on </a:t>
            </a:r>
            <a:endParaRPr sz="900">
              <a:solidFill>
                <a:schemeClr val="dk2"/>
              </a:solidFill>
              <a:latin typeface="Comfortaa"/>
              <a:ea typeface="Comfortaa"/>
              <a:cs typeface="Comfortaa"/>
              <a:sym typeface="Comfortaa"/>
            </a:endParaRPr>
          </a:p>
        </p:txBody>
      </p:sp>
      <p:sp>
        <p:nvSpPr>
          <p:cNvPr id="187" name="Google Shape;187;p24"/>
          <p:cNvSpPr txBox="1"/>
          <p:nvPr/>
        </p:nvSpPr>
        <p:spPr>
          <a:xfrm>
            <a:off x="99900" y="754675"/>
            <a:ext cx="7188600" cy="258300"/>
          </a:xfrm>
          <a:prstGeom prst="rect">
            <a:avLst/>
          </a:prstGeom>
          <a:solidFill>
            <a:srgbClr val="D0E0E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188" name="Google Shape;188;p24"/>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189" name="Google Shape;189;p24"/>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lnR cap="flat" cmpd="sng" w="9525">
                      <a:solidFill>
                        <a:srgbClr val="9E9E9E"/>
                      </a:solidFill>
                      <a:prstDash val="solid"/>
                      <a:round/>
                      <a:headEnd len="sm" w="sm" type="none"/>
                      <a:tailEnd len="sm" w="sm" type="none"/>
                    </a:lnR>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shapes and contrasting objects </a:t>
                      </a:r>
                      <a:endParaRPr sz="700">
                        <a:latin typeface="Comfortaa"/>
                        <a:ea typeface="Comfortaa"/>
                        <a:cs typeface="Comfortaa"/>
                        <a:sym typeface="Comforta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700">
                          <a:latin typeface="Comfortaa"/>
                          <a:ea typeface="Comfortaa"/>
                          <a:cs typeface="Comfortaa"/>
                          <a:sym typeface="Comfortaa"/>
                        </a:rPr>
                        <a:t>explores objects through touch and movement </a:t>
                      </a:r>
                      <a:endParaRPr sz="700">
                        <a:latin typeface="Comfortaa"/>
                        <a:ea typeface="Comfortaa"/>
                        <a:cs typeface="Comfortaa"/>
                        <a:sym typeface="Comforta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700">
                          <a:latin typeface="Comfortaa"/>
                          <a:ea typeface="Comfortaa"/>
                          <a:cs typeface="Comfortaa"/>
                          <a:sym typeface="Comfortaa"/>
                        </a:rPr>
                        <a:t>responds to sensory shape experiences </a:t>
                      </a:r>
                      <a:endParaRPr sz="700">
                        <a:latin typeface="Comfortaa"/>
                        <a:ea typeface="Comfortaa"/>
                        <a:cs typeface="Comfortaa"/>
                        <a:sym typeface="Comforta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exploration activities </a:t>
                      </a:r>
                      <a:endParaRPr sz="700">
                        <a:latin typeface="Comfortaa"/>
                        <a:ea typeface="Comfortaa"/>
                        <a:cs typeface="Comfortaa"/>
                        <a:sym typeface="Comforta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different objects and shapes </a:t>
                      </a:r>
                      <a:endParaRPr sz="700">
                        <a:latin typeface="Comfortaa"/>
                        <a:ea typeface="Comfortaa"/>
                        <a:cs typeface="Comfortaa"/>
                        <a:sym typeface="Comforta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lnR cap="flat" cmpd="sng" w="9525">
                      <a:solidFill>
                        <a:srgbClr val="9E9E9E"/>
                      </a:solidFill>
                      <a:prstDash val="solid"/>
                      <a:round/>
                      <a:headEnd len="sm" w="sm" type="none"/>
                      <a:tailEnd len="sm" w="sm" type="none"/>
                    </a:lnR>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shape activities and routines </a:t>
                      </a:r>
                      <a:endParaRPr sz="700">
                        <a:latin typeface="Comfortaa"/>
                        <a:ea typeface="Comfortaa"/>
                        <a:cs typeface="Comfortaa"/>
                        <a:sym typeface="Comforta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700">
                          <a:latin typeface="Comfortaa"/>
                          <a:ea typeface="Comfortaa"/>
                          <a:cs typeface="Comfortaa"/>
                          <a:sym typeface="Comfortaa"/>
                        </a:rPr>
                        <a:t>sorts and groups objects with support </a:t>
                      </a:r>
                      <a:endParaRPr sz="700">
                        <a:latin typeface="Comfortaa"/>
                        <a:ea typeface="Comfortaa"/>
                        <a:cs typeface="Comfortaa"/>
                        <a:sym typeface="Comforta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700">
                          <a:latin typeface="Comfortaa"/>
                          <a:ea typeface="Comfortaa"/>
                          <a:cs typeface="Comfortaa"/>
                          <a:sym typeface="Comfortaa"/>
                        </a:rPr>
                        <a:t>explores shapes through puzzles and matching </a:t>
                      </a:r>
                      <a:endParaRPr sz="700">
                        <a:latin typeface="Comfortaa"/>
                        <a:ea typeface="Comfortaa"/>
                        <a:cs typeface="Comfortaa"/>
                        <a:sym typeface="Comforta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objects/resources </a:t>
                      </a:r>
                      <a:endParaRPr sz="700">
                        <a:latin typeface="Comfortaa"/>
                        <a:ea typeface="Comfortaa"/>
                        <a:cs typeface="Comfortaa"/>
                        <a:sym typeface="Comforta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shapes in practical contexts </a:t>
                      </a:r>
                      <a:endParaRPr sz="700">
                        <a:latin typeface="Comfortaa"/>
                        <a:ea typeface="Comfortaa"/>
                        <a:cs typeface="Comfortaa"/>
                        <a:sym typeface="Comforta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lnR cap="flat" cmpd="sng" w="9525">
                      <a:solidFill>
                        <a:srgbClr val="9E9E9E"/>
                      </a:solidFill>
                      <a:prstDash val="solid"/>
                      <a:round/>
                      <a:headEnd len="sm" w="sm" type="none"/>
                      <a:tailEnd len="sm" w="sm" type="none"/>
                    </a:lnR>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practical shape activities </a:t>
                      </a:r>
                      <a:endParaRPr sz="700">
                        <a:latin typeface="Comfortaa"/>
                        <a:ea typeface="Comfortaa"/>
                        <a:cs typeface="Comfortaa"/>
                        <a:sym typeface="Comforta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700">
                          <a:latin typeface="Comfortaa"/>
                          <a:ea typeface="Comfortaa"/>
                          <a:cs typeface="Comfortaa"/>
                          <a:sym typeface="Comfortaa"/>
                        </a:rPr>
                        <a:t>compares and sorts shapes purposefully </a:t>
                      </a:r>
                      <a:endParaRPr sz="700">
                        <a:latin typeface="Comfortaa"/>
                        <a:ea typeface="Comfortaa"/>
                        <a:cs typeface="Comfortaa"/>
                        <a:sym typeface="Comforta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about shapes and objects </a:t>
                      </a:r>
                      <a:endParaRPr sz="700">
                        <a:latin typeface="Comfortaa"/>
                        <a:ea typeface="Comfortaa"/>
                        <a:cs typeface="Comfortaa"/>
                        <a:sym typeface="Comforta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shape resources </a:t>
                      </a:r>
                      <a:endParaRPr sz="700">
                        <a:latin typeface="Comfortaa"/>
                        <a:ea typeface="Comfortaa"/>
                        <a:cs typeface="Comfortaa"/>
                        <a:sym typeface="Comforta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700">
                          <a:latin typeface="Comfortaa"/>
                          <a:ea typeface="Comfortaa"/>
                          <a:cs typeface="Comfortaa"/>
                          <a:sym typeface="Comfortaa"/>
                        </a:rPr>
                        <a:t>identifies and describes simple 2D shapes and properties </a:t>
                      </a:r>
                      <a:endParaRPr sz="700">
                        <a:latin typeface="Comfortaa"/>
                        <a:ea typeface="Comfortaa"/>
                        <a:cs typeface="Comfortaa"/>
                        <a:sym typeface="Comforta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90" name="Google Shape;190;p24"/>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P</a:t>
            </a:r>
            <a:r>
              <a:rPr b="1" lang="en" sz="800">
                <a:solidFill>
                  <a:schemeClr val="dk1"/>
                </a:solidFill>
                <a:latin typeface="Comfortaa"/>
                <a:ea typeface="Comfortaa"/>
                <a:cs typeface="Comfortaa"/>
                <a:sym typeface="Comfortaa"/>
              </a:rPr>
              <a:t>roperties of Shape (1) — “I can sort objects according to a stated characteristic.”</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Properties of Shape (1) — “I can join the dots to draw a square.”</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Properties of Shape (2) — “I can describe handled shapes by number of sides and corners.”</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Properties of Shape (2) — “I refer to a round shape using the term ‘circle’.”</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Properties of Shape (3) — “I can identify the 2D shapes.”</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Properties of Shape (3) — “I can sort and compare common 2D and 3D shapes.”</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Vocabulary (3) — “I can use words to describe things e.g. big, soft, lots.”</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Listening &amp; Understanding (5a) — “I can listen to and do what my teacher asks me.”</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191" name="Google Shape;191;p24"/>
          <p:cNvSpPr txBox="1"/>
          <p:nvPr/>
        </p:nvSpPr>
        <p:spPr>
          <a:xfrm>
            <a:off x="7395075" y="2625749"/>
            <a:ext cx="1623900" cy="927600"/>
          </a:xfrm>
          <a:prstGeom prst="rect">
            <a:avLst/>
          </a:prstGeom>
          <a:solidFill>
            <a:srgbClr val="D0E0E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192" name="Google Shape;192;p24"/>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shape hunts around school</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shape sorting trays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trays with shapes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puzzles and posting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shape songs and rhymes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playdough shape making</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matching and grouping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outdoor shape exploration</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193" name="Google Shape;193;p24"/>
          <p:cNvSpPr txBox="1"/>
          <p:nvPr/>
        </p:nvSpPr>
        <p:spPr>
          <a:xfrm>
            <a:off x="5722238" y="3304950"/>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194" name="Google Shape;194;p24"/>
          <p:cNvGraphicFramePr/>
          <p:nvPr/>
        </p:nvGraphicFramePr>
        <p:xfrm>
          <a:off x="5770325" y="3605975"/>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shape exploration</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explores objects purposefully</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anticipates familiar activities</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responds to questions about shapes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requests resources or objects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uses shape vocabulary or symbols</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sorts and matches shapes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identifies familiar 2D shapes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compares objects by shape or size</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5"/>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200" name="Google Shape;200;p25"/>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201" name="Google Shape;201;p25"/>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Maths - Measure — Time — Year A Summer — Weather &amp; Seasons </a:t>
            </a:r>
            <a:endParaRPr sz="900">
              <a:solidFill>
                <a:schemeClr val="dk2"/>
              </a:solidFill>
              <a:latin typeface="Comfortaa"/>
              <a:ea typeface="Comfortaa"/>
              <a:cs typeface="Comfortaa"/>
              <a:sym typeface="Comfortaa"/>
            </a:endParaRPr>
          </a:p>
        </p:txBody>
      </p:sp>
      <p:sp>
        <p:nvSpPr>
          <p:cNvPr id="202" name="Google Shape;202;p25"/>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 Pupils will develop awareness of time, sequence and daily routines through practical experiences, sensory exploration and seasonal activities linked to familiar events and changes. </a:t>
            </a:r>
            <a:endParaRPr sz="1000">
              <a:solidFill>
                <a:schemeClr val="dk2"/>
              </a:solidFill>
              <a:latin typeface="Comfortaa"/>
              <a:ea typeface="Comfortaa"/>
              <a:cs typeface="Comfortaa"/>
              <a:sym typeface="Comfortaa"/>
            </a:endParaRPr>
          </a:p>
        </p:txBody>
      </p:sp>
      <p:sp>
        <p:nvSpPr>
          <p:cNvPr id="203" name="Google Shape;203;p25"/>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now • next • finished • day • night • morning • weather • today • stop • go </a:t>
            </a:r>
            <a:endParaRPr sz="900">
              <a:solidFill>
                <a:schemeClr val="dk2"/>
              </a:solidFill>
              <a:latin typeface="Comfortaa"/>
              <a:ea typeface="Comfortaa"/>
              <a:cs typeface="Comfortaa"/>
              <a:sym typeface="Comfortaa"/>
            </a:endParaRPr>
          </a:p>
        </p:txBody>
      </p:sp>
      <p:sp>
        <p:nvSpPr>
          <p:cNvPr id="204" name="Google Shape;204;p25"/>
          <p:cNvSpPr txBox="1"/>
          <p:nvPr/>
        </p:nvSpPr>
        <p:spPr>
          <a:xfrm>
            <a:off x="99900" y="754675"/>
            <a:ext cx="7188600" cy="258300"/>
          </a:xfrm>
          <a:prstGeom prst="rect">
            <a:avLst/>
          </a:prstGeom>
          <a:solidFill>
            <a:srgbClr val="D0E0E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205" name="Google Shape;205;p25"/>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206" name="Google Shape;206;p25"/>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familiar routines and changes in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visual and auditory cues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objects and activities linked to routines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routine-based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familiar daily events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routines and transitions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sequences familiar activities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now/next routines and visual timetables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activities or routines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parts of the day and familiar events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sequencing and routine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discusses familiar routines and events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about time and sequence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follows familiar routines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daily events and simple time vocabulary </a:t>
                      </a:r>
                      <a:endParaRPr sz="700">
                        <a:latin typeface="Comfortaa"/>
                        <a:ea typeface="Comfortaa"/>
                        <a:cs typeface="Comfortaa"/>
                        <a:sym typeface="Comfortaa"/>
                      </a:endParaRPr>
                    </a:p>
                  </a:txBody>
                  <a:tcPr marT="91425" marB="91425" marR="91425" marL="91425"/>
                </a:tc>
              </a:tr>
            </a:tbl>
          </a:graphicData>
        </a:graphic>
      </p:graphicFrame>
      <p:sp>
        <p:nvSpPr>
          <p:cNvPr id="207" name="Google Shape;207;p25"/>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Measure: Time (PS1) — “I communicate about something I do during the day and night.”</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Measure: Time (PS1) — “I show anticipation due to daily schedule.”</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Measure: Time (PS2) — “I can sequence three pictures of daily events.”</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Measure: Time (PS2) — “I can talk simply about my daily routine.”</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Measure: Time (PS3) — “I use vocabulary to describe key parts of the day.”</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Vocabulary (5a) — “I know words that show the order things happen.”</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Listening &amp; Understanding (4) — “I can tell you about things that are happening and are going to happen.”</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Storytelling &amp; Narrative (4) — “I can tell you about things that have happened, are happening and are going to happen.”</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208" name="Google Shape;208;p25"/>
          <p:cNvSpPr txBox="1"/>
          <p:nvPr/>
        </p:nvSpPr>
        <p:spPr>
          <a:xfrm>
            <a:off x="7395075" y="2625749"/>
            <a:ext cx="1623900" cy="927600"/>
          </a:xfrm>
          <a:prstGeom prst="rect">
            <a:avLst/>
          </a:prstGeom>
          <a:solidFill>
            <a:srgbClr val="D0E0E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209" name="Google Shape;209;p25"/>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now/next boards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visual timetables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sequencing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daily routine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weather and seasonal routines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circuits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matching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songs about time and routines.</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210" name="Google Shape;210;p25"/>
          <p:cNvSpPr txBox="1"/>
          <p:nvPr/>
        </p:nvSpPr>
        <p:spPr>
          <a:xfrm>
            <a:off x="5722238" y="3304950"/>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211" name="Google Shape;211;p25"/>
          <p:cNvGraphicFramePr/>
          <p:nvPr/>
        </p:nvGraphicFramePr>
        <p:xfrm>
          <a:off x="5770325" y="3605975"/>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familiar routines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sequencing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responds to visual cues and transitions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comments on routines or events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responds to questions about time and sequence</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uses vocabulary linked to routines and order</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sequences familiar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recognises parts of the day</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follows familiar routines independently</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6"/>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217" name="Google Shape;217;p26"/>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218" name="Google Shape;218;p26"/>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Science - Humans — Teeth &amp; Eating — Year A Autumn — Ourselves </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t/>
            </a:r>
            <a:endParaRPr sz="900">
              <a:solidFill>
                <a:schemeClr val="dk2"/>
              </a:solidFill>
              <a:latin typeface="Comfortaa"/>
              <a:ea typeface="Comfortaa"/>
              <a:cs typeface="Comfortaa"/>
              <a:sym typeface="Comfortaa"/>
            </a:endParaRPr>
          </a:p>
        </p:txBody>
      </p:sp>
      <p:sp>
        <p:nvSpPr>
          <p:cNvPr id="219" name="Google Shape;219;p26"/>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Topic intent: Pupils will explore themselves, healthy routines and sensory experiences while developing communication, engagement and independence through practical activities linked to the body, eating and self-care. </a:t>
            </a:r>
            <a:endParaRPr sz="800">
              <a:solidFill>
                <a:schemeClr val="dk2"/>
              </a:solidFill>
              <a:latin typeface="Comfortaa"/>
              <a:ea typeface="Comfortaa"/>
              <a:cs typeface="Comfortaa"/>
              <a:sym typeface="Comfortaa"/>
            </a:endParaRPr>
          </a:p>
        </p:txBody>
      </p:sp>
      <p:sp>
        <p:nvSpPr>
          <p:cNvPr id="220" name="Google Shape;220;p26"/>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body • face • teeth • wash • brush • eat • drink • clean • healthy • help </a:t>
            </a:r>
            <a:endParaRPr sz="900">
              <a:solidFill>
                <a:schemeClr val="dk2"/>
              </a:solidFill>
              <a:latin typeface="Comfortaa"/>
              <a:ea typeface="Comfortaa"/>
              <a:cs typeface="Comfortaa"/>
              <a:sym typeface="Comfortaa"/>
            </a:endParaRPr>
          </a:p>
        </p:txBody>
      </p:sp>
      <p:sp>
        <p:nvSpPr>
          <p:cNvPr id="221" name="Google Shape;221;p26"/>
          <p:cNvSpPr txBox="1"/>
          <p:nvPr/>
        </p:nvSpPr>
        <p:spPr>
          <a:xfrm>
            <a:off x="99900" y="754675"/>
            <a:ext cx="7188600" cy="258300"/>
          </a:xfrm>
          <a:prstGeom prst="rect">
            <a:avLst/>
          </a:prstGeom>
          <a:solidFill>
            <a:srgbClr val="D0E0E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222" name="Google Shape;222;p26"/>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223" name="Google Shape;223;p26"/>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sensory experiences linked to food and self-care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body-related objects and textures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familiar routines and adults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tolerates hygiene and self-care routines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body parts and familiar objects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snack and hygiene routines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textures, tastes and materials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more/help/finished during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washing and brushing routines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identifies familiar body parts and healthy routines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practical science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compares textures, tastes and sensory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preferences and routines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follows hygiene routines with increasing independence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healthy habits and self-care </a:t>
                      </a:r>
                      <a:endParaRPr sz="700">
                        <a:latin typeface="Comfortaa"/>
                        <a:ea typeface="Comfortaa"/>
                        <a:cs typeface="Comfortaa"/>
                        <a:sym typeface="Comfortaa"/>
                      </a:endParaRPr>
                    </a:p>
                  </a:txBody>
                  <a:tcPr marT="91425" marB="91425" marR="91425" marL="91425"/>
                </a:tc>
              </a:tr>
            </a:tbl>
          </a:graphicData>
        </a:graphic>
      </p:graphicFrame>
      <p:sp>
        <p:nvSpPr>
          <p:cNvPr id="224" name="Google Shape;224;p26"/>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Vocabulary (1b) — “I know words to help me talk about things I can see and do.”</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Vocabulary (3) — “I can use words to describe things.”</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Listening &amp; Understanding (2) — “I can listen to and answer questions about what we’re doing now.”</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Discussion &amp; Interaction (2a) — “I can listen to people talking without getting side-tracked.”</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Storytelling &amp; Narrative (2) — “I can talk about something that has happened.”</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Understanding (U2b) — “I can point to pictures to answer questions about a story.”</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Discussion &amp; Interaction (5a) — “I can join in with my group making sure I am taking turns and talking about the same thing.”</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225" name="Google Shape;225;p26"/>
          <p:cNvSpPr txBox="1"/>
          <p:nvPr/>
        </p:nvSpPr>
        <p:spPr>
          <a:xfrm>
            <a:off x="7395075" y="2625749"/>
            <a:ext cx="1623900" cy="927600"/>
          </a:xfrm>
          <a:prstGeom prst="rect">
            <a:avLst/>
          </a:prstGeom>
          <a:solidFill>
            <a:srgbClr val="D0E0E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226" name="Google Shape;226;p26"/>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washing stations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mirrors and reflection play</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teeth brushing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food tasting</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texture exploration</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trays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role play hygiene routines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stories linked to the body</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227" name="Google Shape;227;p26"/>
          <p:cNvSpPr txBox="1"/>
          <p:nvPr/>
        </p:nvSpPr>
        <p:spPr>
          <a:xfrm>
            <a:off x="5722238" y="3304950"/>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228" name="Google Shape;228;p26"/>
          <p:cNvGraphicFramePr/>
          <p:nvPr/>
        </p:nvGraphicFramePr>
        <p:xfrm>
          <a:off x="5770325" y="3605975"/>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sensory exploration</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hygiene and snack routines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explores materials purposefully</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requests help/more/finished</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comments on textures, tastes or routines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responds to questions about activities</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identifies body parts and hygiene objects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participates in healthy routines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demonstrates understanding of self-care and healthy habits</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7"/>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234" name="Google Shape;234;p27"/>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235" name="Google Shape;235;p27"/>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Science - Living Things — Plants — Year A Spring — Our School </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t/>
            </a:r>
            <a:endParaRPr sz="900">
              <a:solidFill>
                <a:schemeClr val="dk2"/>
              </a:solidFill>
              <a:latin typeface="Comfortaa"/>
              <a:ea typeface="Comfortaa"/>
              <a:cs typeface="Comfortaa"/>
              <a:sym typeface="Comfortaa"/>
            </a:endParaRPr>
          </a:p>
        </p:txBody>
      </p:sp>
      <p:sp>
        <p:nvSpPr>
          <p:cNvPr id="236" name="Google Shape;236;p27"/>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 Pupils will explore plants, growth and changes in the natural world through sensory exploration, practical investigation and outdoor experiences linked to the school environment. </a:t>
            </a:r>
            <a:endParaRPr sz="1000">
              <a:solidFill>
                <a:schemeClr val="dk2"/>
              </a:solidFill>
              <a:latin typeface="Comfortaa"/>
              <a:ea typeface="Comfortaa"/>
              <a:cs typeface="Comfortaa"/>
              <a:sym typeface="Comfortaa"/>
            </a:endParaRPr>
          </a:p>
        </p:txBody>
      </p:sp>
      <p:sp>
        <p:nvSpPr>
          <p:cNvPr id="237" name="Google Shape;237;p27"/>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plant • flower • grow • leaf • seed • water • wet • soil • sun • roots </a:t>
            </a:r>
            <a:endParaRPr sz="900">
              <a:solidFill>
                <a:schemeClr val="dk2"/>
              </a:solidFill>
              <a:latin typeface="Comfortaa"/>
              <a:ea typeface="Comfortaa"/>
              <a:cs typeface="Comfortaa"/>
              <a:sym typeface="Comfortaa"/>
            </a:endParaRPr>
          </a:p>
        </p:txBody>
      </p:sp>
      <p:sp>
        <p:nvSpPr>
          <p:cNvPr id="238" name="Google Shape;238;p27"/>
          <p:cNvSpPr txBox="1"/>
          <p:nvPr/>
        </p:nvSpPr>
        <p:spPr>
          <a:xfrm>
            <a:off x="99900" y="754675"/>
            <a:ext cx="7188600" cy="258300"/>
          </a:xfrm>
          <a:prstGeom prst="rect">
            <a:avLst/>
          </a:prstGeom>
          <a:solidFill>
            <a:srgbClr val="D0E0E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239" name="Google Shape;239;p27"/>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240" name="Google Shape;240;p27"/>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natural materials and sensory changes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plants, soil and water through touch and movement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outdoor experiences and sensory stimuli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exploration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living things in the environment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gardening and outdoor routines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plants and natural materials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resources or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watering and planting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identifies familiar plants and changes in growth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practical investigations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compares plants, textures and changes over time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growth and seasonal changes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gardening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what plants need to grow </a:t>
                      </a:r>
                      <a:endParaRPr sz="700">
                        <a:latin typeface="Comfortaa"/>
                        <a:ea typeface="Comfortaa"/>
                        <a:cs typeface="Comfortaa"/>
                        <a:sym typeface="Comfortaa"/>
                      </a:endParaRPr>
                    </a:p>
                  </a:txBody>
                  <a:tcPr marT="91425" marB="91425" marR="91425" marL="91425"/>
                </a:tc>
              </a:tr>
            </a:tbl>
          </a:graphicData>
        </a:graphic>
      </p:graphicFrame>
      <p:sp>
        <p:nvSpPr>
          <p:cNvPr id="241" name="Google Shape;241;p27"/>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Vocabulary (1b) — “I know words to help me talk about things I can see and do.”</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Vocabulary (3) — “I can use words to describe things.”</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Discussion &amp; Interaction (2b) — “I try to join in when people are talking and can sometimes stay on the topic.”</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Listening &amp; Understanding (2) — “I can listen to and answer questions about what we’re doing now.”</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Storytelling &amp; Narrative (2) — “I can talk about something that has happened.”</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Understanding (U2a) — “I look at pictures in my book to see what happens next.”</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Understanding (U3a) — “I can say the main things that happen in a story I know well.”</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242" name="Google Shape;242;p27"/>
          <p:cNvSpPr txBox="1"/>
          <p:nvPr/>
        </p:nvSpPr>
        <p:spPr>
          <a:xfrm>
            <a:off x="7395075" y="2625749"/>
            <a:ext cx="1623900" cy="927600"/>
          </a:xfrm>
          <a:prstGeom prst="rect">
            <a:avLst/>
          </a:prstGeom>
          <a:solidFill>
            <a:srgbClr val="D0E0E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243" name="Google Shape;243;p27"/>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planting seeds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watering plants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trays with soil and leaves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outdoor exploration</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weather observations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sorting natural objects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stories linked to growth and nature</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gardening activities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244" name="Google Shape;244;p27"/>
          <p:cNvSpPr txBox="1"/>
          <p:nvPr/>
        </p:nvSpPr>
        <p:spPr>
          <a:xfrm>
            <a:off x="5722238" y="3304950"/>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245" name="Google Shape;245;p27"/>
          <p:cNvGraphicFramePr/>
          <p:nvPr/>
        </p:nvGraphicFramePr>
        <p:xfrm>
          <a:off x="5770325" y="3605975"/>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outdoor exploration</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familiar gardening routines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explores natural materials purposefully</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comments on plants and changes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requests tools or resources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responds to questions about activities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identifies familiar plants and natural objects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participates in planting and watering</a:t>
                      </a:r>
                      <a:endParaRPr sz="700">
                        <a:latin typeface="Comfortaa"/>
                        <a:ea typeface="Comfortaa"/>
                        <a:cs typeface="Comfortaa"/>
                        <a:sym typeface="Comfortaa"/>
                      </a:endParaRPr>
                    </a:p>
                    <a:p>
                      <a:pPr indent="0" lvl="0" marL="0" rtl="0" algn="l">
                        <a:spcBef>
                          <a:spcPts val="0"/>
                        </a:spcBef>
                        <a:spcAft>
                          <a:spcPts val="0"/>
                        </a:spcAft>
                        <a:buNone/>
                      </a:pPr>
                      <a:r>
                        <a:rPr lang="en" sz="700">
                          <a:latin typeface="Comfortaa"/>
                          <a:ea typeface="Comfortaa"/>
                          <a:cs typeface="Comfortaa"/>
                          <a:sym typeface="Comfortaa"/>
                        </a:rPr>
                        <a:t>demonstrates understanding that plants grow and change</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8"/>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251" name="Google Shape;251;p28"/>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252" name="Google Shape;252;p28"/>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The Brow CP School RB Curriculum.</a:t>
            </a:r>
            <a:endParaRPr sz="800">
              <a:solidFill>
                <a:schemeClr val="dk2"/>
              </a:solidFill>
              <a:latin typeface="Comfortaa"/>
              <a:ea typeface="Comfortaa"/>
              <a:cs typeface="Comfortaa"/>
              <a:sym typeface="Comfortaa"/>
            </a:endParaRPr>
          </a:p>
          <a:p>
            <a:pPr indent="0" lvl="0" marL="0" rtl="0" algn="l">
              <a:spcBef>
                <a:spcPts val="0"/>
              </a:spcBef>
              <a:spcAft>
                <a:spcPts val="0"/>
              </a:spcAft>
              <a:buNone/>
            </a:pPr>
            <a:r>
              <a:rPr lang="en" sz="800">
                <a:solidFill>
                  <a:schemeClr val="dk2"/>
                </a:solidFill>
                <a:latin typeface="Comfortaa"/>
                <a:ea typeface="Comfortaa"/>
                <a:cs typeface="Comfortaa"/>
                <a:sym typeface="Comfortaa"/>
              </a:rPr>
              <a:t>Science - Materials — Floating &amp; Sinking — Year A Summer — Weather &amp; Seasons </a:t>
            </a:r>
            <a:endParaRPr sz="800">
              <a:solidFill>
                <a:schemeClr val="dk2"/>
              </a:solidFill>
              <a:latin typeface="Comfortaa"/>
              <a:ea typeface="Comfortaa"/>
              <a:cs typeface="Comfortaa"/>
              <a:sym typeface="Comfortaa"/>
            </a:endParaRPr>
          </a:p>
        </p:txBody>
      </p:sp>
      <p:sp>
        <p:nvSpPr>
          <p:cNvPr id="253" name="Google Shape;253;p28"/>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 Pupils will explore materials, water and movement through sensory investigation and practical experiences linked to floating, sinking and seasonal outdoor play. </a:t>
            </a:r>
            <a:endParaRPr sz="1000">
              <a:solidFill>
                <a:schemeClr val="dk2"/>
              </a:solidFill>
              <a:latin typeface="Comfortaa"/>
              <a:ea typeface="Comfortaa"/>
              <a:cs typeface="Comfortaa"/>
              <a:sym typeface="Comfortaa"/>
            </a:endParaRPr>
          </a:p>
        </p:txBody>
      </p:sp>
      <p:sp>
        <p:nvSpPr>
          <p:cNvPr id="254" name="Google Shape;254;p28"/>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water • float • sink • wet • splash • heavy • light • in • on • under  </a:t>
            </a:r>
            <a:endParaRPr sz="900">
              <a:solidFill>
                <a:schemeClr val="dk2"/>
              </a:solidFill>
              <a:latin typeface="Comfortaa"/>
              <a:ea typeface="Comfortaa"/>
              <a:cs typeface="Comfortaa"/>
              <a:sym typeface="Comfortaa"/>
            </a:endParaRPr>
          </a:p>
        </p:txBody>
      </p:sp>
      <p:sp>
        <p:nvSpPr>
          <p:cNvPr id="255" name="Google Shape;255;p28"/>
          <p:cNvSpPr txBox="1"/>
          <p:nvPr/>
        </p:nvSpPr>
        <p:spPr>
          <a:xfrm>
            <a:off x="99900" y="754675"/>
            <a:ext cx="7188600" cy="258300"/>
          </a:xfrm>
          <a:prstGeom prst="rect">
            <a:avLst/>
          </a:prstGeom>
          <a:solidFill>
            <a:srgbClr val="D0E0E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256" name="Google Shape;256;p28"/>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257" name="Google Shape;257;p28"/>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water movement and sensory changes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objects through water play and touch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sensory stimuli linked to water and materials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exploration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different objects and textures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water play and investigation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materials and objects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resources or sensory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simple floating and sinking investigations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identifies differences between objects and materials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practical investigations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compares materials and objects during exploration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what happens during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that some objects float and some sink </a:t>
                      </a:r>
                      <a:endParaRPr sz="700">
                        <a:latin typeface="Comfortaa"/>
                        <a:ea typeface="Comfortaa"/>
                        <a:cs typeface="Comfortaa"/>
                        <a:sym typeface="Comfortaa"/>
                      </a:endParaRPr>
                    </a:p>
                  </a:txBody>
                  <a:tcPr marT="91425" marB="91425" marR="91425" marL="91425"/>
                </a:tc>
              </a:tr>
            </a:tbl>
          </a:graphicData>
        </a:graphic>
      </p:graphicFrame>
      <p:sp>
        <p:nvSpPr>
          <p:cNvPr id="258" name="Google Shape;258;p28"/>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Vocabulary (1b) — “I know words to help me talk about things I can see and do.”</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Vocabulary (3) — “I can use words to describe things.”</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Discussion &amp; Interaction (2b) — “I try to join in when people are talking and can sometimes stay on the topic.”</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Listening &amp; Understanding (2) — “I can listen to and answer questions about what we’re doing now.”</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Storytelling &amp; Narrative (2) — “I can talk about something that has happened.”</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Vocabulary (5b) — “I can tell people where things are using words like above and below.”</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Discussion &amp; Interaction (5a) — “I can join in with my group making sure I am taking turns and talking about the same thing.”</a:t>
            </a:r>
            <a:endParaRPr sz="800">
              <a:solidFill>
                <a:schemeClr val="dk2"/>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259" name="Google Shape;259;p28"/>
          <p:cNvSpPr txBox="1"/>
          <p:nvPr/>
        </p:nvSpPr>
        <p:spPr>
          <a:xfrm>
            <a:off x="7395075" y="2625749"/>
            <a:ext cx="1623900" cy="927600"/>
          </a:xfrm>
          <a:prstGeom prst="rect">
            <a:avLst/>
          </a:prstGeom>
          <a:solidFill>
            <a:srgbClr val="D0E0E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260" name="Google Shape;260;p28"/>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water trays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floating and sinking investigations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outdoor water play</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exploration of materials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pouring and filling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object sorting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seasonal outdoor exploration</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practical science investigations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261" name="Google Shape;261;p28"/>
          <p:cNvSpPr txBox="1"/>
          <p:nvPr/>
        </p:nvSpPr>
        <p:spPr>
          <a:xfrm>
            <a:off x="5722238" y="3304950"/>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262" name="Google Shape;262;p28"/>
          <p:cNvGraphicFramePr/>
          <p:nvPr/>
        </p:nvGraphicFramePr>
        <p:xfrm>
          <a:off x="5770325" y="3605975"/>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sustains attention during water exploration</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anticipates familiar sensory activities</a:t>
                      </a:r>
                      <a:endParaRPr sz="700">
                        <a:latin typeface="Comfortaa"/>
                        <a:ea typeface="Comfortaa"/>
                        <a:cs typeface="Comfortaa"/>
                        <a:sym typeface="Comfortaa"/>
                      </a:endParaRPr>
                    </a:p>
                    <a:p>
                      <a:pPr indent="0" lvl="0" marL="0" rtl="0" algn="l">
                        <a:spcBef>
                          <a:spcPts val="0"/>
                        </a:spcBef>
                        <a:spcAft>
                          <a:spcPts val="0"/>
                        </a:spcAft>
                        <a:buNone/>
                      </a:pPr>
                      <a:r>
                        <a:rPr lang="en" sz="700">
                          <a:latin typeface="Comfortaa"/>
                          <a:ea typeface="Comfortaa"/>
                          <a:cs typeface="Comfortaa"/>
                          <a:sym typeface="Comfortaa"/>
                        </a:rPr>
                        <a:t>explores materials purposefully</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comments on water and materials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requests resources or activities</a:t>
                      </a:r>
                      <a:endParaRPr sz="700">
                        <a:latin typeface="Comfortaa"/>
                        <a:ea typeface="Comfortaa"/>
                        <a:cs typeface="Comfortaa"/>
                        <a:sym typeface="Comfortaa"/>
                      </a:endParaRPr>
                    </a:p>
                    <a:p>
                      <a:pPr indent="0" lvl="0" marL="0" rtl="0" algn="l">
                        <a:spcBef>
                          <a:spcPts val="0"/>
                        </a:spcBef>
                        <a:spcAft>
                          <a:spcPts val="0"/>
                        </a:spcAft>
                        <a:buNone/>
                      </a:pPr>
                      <a:r>
                        <a:rPr lang="en" sz="700">
                          <a:latin typeface="Comfortaa"/>
                          <a:ea typeface="Comfortaa"/>
                          <a:cs typeface="Comfortaa"/>
                          <a:sym typeface="Comfortaa"/>
                        </a:rPr>
                        <a:t>responds to simple questions</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explores floating and sinking</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compares objects and materials</a:t>
                      </a:r>
                      <a:endParaRPr sz="700">
                        <a:latin typeface="Comfortaa"/>
                        <a:ea typeface="Comfortaa"/>
                        <a:cs typeface="Comfortaa"/>
                        <a:sym typeface="Comfortaa"/>
                      </a:endParaRPr>
                    </a:p>
                    <a:p>
                      <a:pPr indent="0" lvl="0" marL="0" rtl="0" algn="l">
                        <a:spcBef>
                          <a:spcPts val="0"/>
                        </a:spcBef>
                        <a:spcAft>
                          <a:spcPts val="0"/>
                        </a:spcAft>
                        <a:buNone/>
                      </a:pPr>
                      <a:r>
                        <a:rPr lang="en" sz="700">
                          <a:latin typeface="Comfortaa"/>
                          <a:ea typeface="Comfortaa"/>
                          <a:cs typeface="Comfortaa"/>
                          <a:sym typeface="Comfortaa"/>
                        </a:rPr>
                        <a:t>demonstrates understanding that materials behave differently</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9"/>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268" name="Google Shape;268;p29"/>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269" name="Google Shape;269;p29"/>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Computing - Cause &amp; Effect — Year A Autumn — Ourselves </a:t>
            </a:r>
            <a:endParaRPr sz="900">
              <a:solidFill>
                <a:schemeClr val="dk2"/>
              </a:solidFill>
              <a:latin typeface="Comfortaa"/>
              <a:ea typeface="Comfortaa"/>
              <a:cs typeface="Comfortaa"/>
              <a:sym typeface="Comfortaa"/>
            </a:endParaRPr>
          </a:p>
        </p:txBody>
      </p:sp>
      <p:sp>
        <p:nvSpPr>
          <p:cNvPr id="270" name="Google Shape;270;p29"/>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Topic intent: Pupils will develop awareness of cause and effect through sensory exploration, technology-based play and interaction with familiar devices and resources linked to themselves and their environment. </a:t>
            </a:r>
            <a:endParaRPr sz="800">
              <a:solidFill>
                <a:schemeClr val="dk2"/>
              </a:solidFill>
              <a:latin typeface="Comfortaa"/>
              <a:ea typeface="Comfortaa"/>
              <a:cs typeface="Comfortaa"/>
              <a:sym typeface="Comfortaa"/>
            </a:endParaRPr>
          </a:p>
        </p:txBody>
      </p:sp>
      <p:sp>
        <p:nvSpPr>
          <p:cNvPr id="271" name="Google Shape;271;p29"/>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press • on • off • more • stop • lights • sound • go • again • finished </a:t>
            </a:r>
            <a:endParaRPr sz="900">
              <a:solidFill>
                <a:schemeClr val="dk2"/>
              </a:solidFill>
              <a:latin typeface="Comfortaa"/>
              <a:ea typeface="Comfortaa"/>
              <a:cs typeface="Comfortaa"/>
              <a:sym typeface="Comfortaa"/>
            </a:endParaRPr>
          </a:p>
        </p:txBody>
      </p:sp>
      <p:sp>
        <p:nvSpPr>
          <p:cNvPr id="272" name="Google Shape;272;p29"/>
          <p:cNvSpPr txBox="1"/>
          <p:nvPr/>
        </p:nvSpPr>
        <p:spPr>
          <a:xfrm>
            <a:off x="99900" y="754675"/>
            <a:ext cx="7188600" cy="258300"/>
          </a:xfrm>
          <a:prstGeom prst="rect">
            <a:avLst/>
          </a:prstGeom>
          <a:solidFill>
            <a:srgbClr val="D0E0E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273" name="Google Shape;273;p29"/>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274" name="Google Shape;274;p29"/>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lights, sounds and movement from technology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switches, buttons and sensory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cause-and-effect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technology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changes in the environment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technology routines and outcomes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switches, toys and devices purposefully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resources or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activates familiar cause-and-effect equipment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that actions create changes or responses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technology-based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activates familiar devices and equipment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actions and outcomes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makes choices between resources or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simple cause-and-effect sequences </a:t>
                      </a:r>
                      <a:endParaRPr sz="700">
                        <a:latin typeface="Comfortaa"/>
                        <a:ea typeface="Comfortaa"/>
                        <a:cs typeface="Comfortaa"/>
                        <a:sym typeface="Comfortaa"/>
                      </a:endParaRPr>
                    </a:p>
                  </a:txBody>
                  <a:tcPr marT="91425" marB="91425" marR="91425" marL="91425"/>
                </a:tc>
              </a:tr>
            </a:tbl>
          </a:graphicData>
        </a:graphic>
      </p:graphicFrame>
      <p:sp>
        <p:nvSpPr>
          <p:cNvPr id="275" name="Google Shape;275;p29"/>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Discussion &amp; Interaction (1a) — “I like to listen to people talking for a short time.”</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Vocabulary (1b) — “I know words to help me talk about things I can see and do.”</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Listening &amp; Understanding (1) — “I can listen and do what my teacher asks when she says my name first.”</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Vocabulary (2b) — “I can use different words to help me ask for things I need.”</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Discussion &amp; Interaction (2b) — “I try to join in when people are talking and can sometimes stay on the topic.”</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Listening &amp; Understanding (5a) — “I can listen to and do what my teacher asks me.”</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Discussion &amp; Interaction (5a) — “I can join in with my group making sure I am taking turns and talking about the same thing.”</a:t>
            </a:r>
            <a:endParaRPr sz="800">
              <a:solidFill>
                <a:schemeClr val="dk2"/>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276" name="Google Shape;276;p29"/>
          <p:cNvSpPr txBox="1"/>
          <p:nvPr/>
        </p:nvSpPr>
        <p:spPr>
          <a:xfrm>
            <a:off x="7395075" y="2625749"/>
            <a:ext cx="1623900" cy="927600"/>
          </a:xfrm>
          <a:prstGeom prst="rect">
            <a:avLst/>
          </a:prstGeom>
          <a:solidFill>
            <a:srgbClr val="D0E0E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277" name="Google Shape;277;p29"/>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switch toys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interactive whiteboard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light and sound toys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cause-and-effect apps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technology resources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simple computer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interactive songs and rhymes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technology exploration stations</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278" name="Google Shape;278;p29"/>
          <p:cNvSpPr txBox="1"/>
          <p:nvPr/>
        </p:nvSpPr>
        <p:spPr>
          <a:xfrm>
            <a:off x="5722238" y="3447025"/>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279" name="Google Shape;279;p29"/>
          <p:cNvGraphicFramePr/>
          <p:nvPr/>
        </p:nvGraphicFramePr>
        <p:xfrm>
          <a:off x="5770325" y="3740750"/>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sustains attention during technology activities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anticipates familiar outcomes</a:t>
                      </a:r>
                      <a:endParaRPr sz="700">
                        <a:latin typeface="Comfortaa"/>
                        <a:ea typeface="Comfortaa"/>
                        <a:cs typeface="Comfortaa"/>
                        <a:sym typeface="Comfortaa"/>
                      </a:endParaRPr>
                    </a:p>
                    <a:p>
                      <a:pPr indent="0" lvl="0" marL="0" rtl="0" algn="l">
                        <a:spcBef>
                          <a:spcPts val="0"/>
                        </a:spcBef>
                        <a:spcAft>
                          <a:spcPts val="0"/>
                        </a:spcAft>
                        <a:buNone/>
                      </a:pPr>
                      <a:r>
                        <a:rPr lang="en" sz="700">
                          <a:latin typeface="Comfortaa"/>
                          <a:ea typeface="Comfortaa"/>
                          <a:cs typeface="Comfortaa"/>
                          <a:sym typeface="Comfortaa"/>
                        </a:rPr>
                        <a:t>explores switches and devices purposefully</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requests favourite activities/resources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comments on actions or outcomes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responds to instructions or questions</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activates cause-and-effect resources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makes choices independently</a:t>
                      </a:r>
                      <a:endParaRPr sz="700">
                        <a:latin typeface="Comfortaa"/>
                        <a:ea typeface="Comfortaa"/>
                        <a:cs typeface="Comfortaa"/>
                        <a:sym typeface="Comfortaa"/>
                      </a:endParaRPr>
                    </a:p>
                    <a:p>
                      <a:pPr indent="0" lvl="0" marL="0" rtl="0" algn="l">
                        <a:spcBef>
                          <a:spcPts val="0"/>
                        </a:spcBef>
                        <a:spcAft>
                          <a:spcPts val="0"/>
                        </a:spcAft>
                        <a:buNone/>
                      </a:pPr>
                      <a:r>
                        <a:rPr lang="en" sz="700">
                          <a:latin typeface="Comfortaa"/>
                          <a:ea typeface="Comfortaa"/>
                          <a:cs typeface="Comfortaa"/>
                          <a:sym typeface="Comfortaa"/>
                        </a:rPr>
                        <a:t>demonstrates understanding that actions create outcomes</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0"/>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285" name="Google Shape;285;p30"/>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286" name="Google Shape;286;p30"/>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Computing - Handling Information — Year A Spring — Our School </a:t>
            </a:r>
            <a:endParaRPr sz="900">
              <a:solidFill>
                <a:schemeClr val="dk2"/>
              </a:solidFill>
              <a:latin typeface="Comfortaa"/>
              <a:ea typeface="Comfortaa"/>
              <a:cs typeface="Comfortaa"/>
              <a:sym typeface="Comfortaa"/>
            </a:endParaRPr>
          </a:p>
        </p:txBody>
      </p:sp>
      <p:sp>
        <p:nvSpPr>
          <p:cNvPr id="287" name="Google Shape;287;p30"/>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Topic intent: Pupils will develop early information-handling and communication skills through exploring photographs, symbols, sounds and familiar digital resources linked to their school environment. </a:t>
            </a:r>
            <a:endParaRPr sz="800">
              <a:solidFill>
                <a:schemeClr val="dk2"/>
              </a:solidFill>
              <a:latin typeface="Comfortaa"/>
              <a:ea typeface="Comfortaa"/>
              <a:cs typeface="Comfortaa"/>
              <a:sym typeface="Comfortaa"/>
            </a:endParaRPr>
          </a:p>
        </p:txBody>
      </p:sp>
      <p:sp>
        <p:nvSpPr>
          <p:cNvPr id="288" name="Google Shape;288;p30"/>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Key vocab: photo • picture • sound • same • different • choose • computer • click • more • finished </a:t>
            </a:r>
            <a:endParaRPr sz="800">
              <a:solidFill>
                <a:schemeClr val="dk2"/>
              </a:solidFill>
              <a:latin typeface="Comfortaa"/>
              <a:ea typeface="Comfortaa"/>
              <a:cs typeface="Comfortaa"/>
              <a:sym typeface="Comfortaa"/>
            </a:endParaRPr>
          </a:p>
        </p:txBody>
      </p:sp>
      <p:sp>
        <p:nvSpPr>
          <p:cNvPr id="289" name="Google Shape;289;p30"/>
          <p:cNvSpPr txBox="1"/>
          <p:nvPr/>
        </p:nvSpPr>
        <p:spPr>
          <a:xfrm>
            <a:off x="99900" y="754675"/>
            <a:ext cx="7188600" cy="258300"/>
          </a:xfrm>
          <a:prstGeom prst="rect">
            <a:avLst/>
          </a:prstGeom>
          <a:solidFill>
            <a:srgbClr val="D0E0E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290" name="Google Shape;290;p30"/>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291" name="Google Shape;291;p30"/>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photographs, pictures and sounds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digital and sensory resources through touch and movement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familiar images and voices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technology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familiar people and objects in photographs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technology routines and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pictures, sounds and digital resources purposefully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resources or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matches or selects familiar pictures and sounds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people, places and objects using technology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digital and information-handling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resources and programmes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pictures, sounds and familiar events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makes choices between digital resources independently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matching, sorting and recognising information </a:t>
                      </a:r>
                      <a:endParaRPr sz="700">
                        <a:latin typeface="Comfortaa"/>
                        <a:ea typeface="Comfortaa"/>
                        <a:cs typeface="Comfortaa"/>
                        <a:sym typeface="Comfortaa"/>
                      </a:endParaRPr>
                    </a:p>
                  </a:txBody>
                  <a:tcPr marT="91425" marB="91425" marR="91425" marL="91425"/>
                </a:tc>
              </a:tr>
            </a:tbl>
          </a:graphicData>
        </a:graphic>
      </p:graphicFrame>
      <p:sp>
        <p:nvSpPr>
          <p:cNvPr id="292" name="Google Shape;292;p30"/>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Vocabulary (1b) — “I know words to help me talk about things I can see and do.”</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Vocabulary (3) — “I can use words to describe things.”</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Listening &amp; Understanding (2) — “I can listen to and answer questions about what we’re doing now.”</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Discussion &amp; Interaction (2b) — “I try to join in when people are talking and can sometimes stay on the topic.”</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Understanding (U2b) — “I can point to pictures to answer questions about a story.”</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Understanding (U4b) — “I can use a picture to help me talk about a person or something that happens.”</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Discussion &amp; Interaction (5a) — “I can join in with my group making sure I am taking turns and talking about the same thing.”</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293" name="Google Shape;293;p30"/>
          <p:cNvSpPr txBox="1"/>
          <p:nvPr/>
        </p:nvSpPr>
        <p:spPr>
          <a:xfrm>
            <a:off x="7395075" y="2625749"/>
            <a:ext cx="1623900" cy="927600"/>
          </a:xfrm>
          <a:prstGeom prst="rect">
            <a:avLst/>
          </a:prstGeom>
          <a:solidFill>
            <a:srgbClr val="D0E0E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294" name="Google Shape;294;p30"/>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photo matching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interactive whiteboard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sound buttons and recording devices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symbol matching</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choosing boards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simple computer programmes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technology exploration</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digital photo books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295" name="Google Shape;295;p30"/>
          <p:cNvSpPr txBox="1"/>
          <p:nvPr/>
        </p:nvSpPr>
        <p:spPr>
          <a:xfrm>
            <a:off x="5770313" y="3493275"/>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296" name="Google Shape;296;p30"/>
          <p:cNvGraphicFramePr/>
          <p:nvPr/>
        </p:nvGraphicFramePr>
        <p:xfrm>
          <a:off x="5770325" y="3787175"/>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sustains attention during  activities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anticipates familiar digital routines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explores pictures and sounds purposefully</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comments on familiar pictures or sounds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requests resources or activities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responds to questions about images or events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600">
                          <a:latin typeface="Comfortaa"/>
                          <a:ea typeface="Comfortaa"/>
                          <a:cs typeface="Comfortaa"/>
                          <a:sym typeface="Comfortaa"/>
                        </a:rPr>
                        <a:t>matches or recognises familiar pictures and sounds</a:t>
                      </a:r>
                      <a:endParaRPr sz="6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600">
                          <a:latin typeface="Comfortaa"/>
                          <a:ea typeface="Comfortaa"/>
                          <a:cs typeface="Comfortaa"/>
                          <a:sym typeface="Comfortaa"/>
                        </a:rPr>
                        <a:t>makes choices using digital resources</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demonstrates understanding of sorting and recognising information</a:t>
                      </a:r>
                      <a:endParaRPr sz="6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1"/>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302" name="Google Shape;302;p31"/>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303" name="Google Shape;303;p31"/>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Computing - Creating Media — Year A Summer — Weather &amp; Seasons </a:t>
            </a:r>
            <a:endParaRPr sz="900">
              <a:solidFill>
                <a:schemeClr val="dk2"/>
              </a:solidFill>
              <a:latin typeface="Comfortaa"/>
              <a:ea typeface="Comfortaa"/>
              <a:cs typeface="Comfortaa"/>
              <a:sym typeface="Comfortaa"/>
            </a:endParaRPr>
          </a:p>
        </p:txBody>
      </p:sp>
      <p:sp>
        <p:nvSpPr>
          <p:cNvPr id="304" name="Google Shape;304;p31"/>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 Pupils will develop early creative and communication skills through exploring sound, images, movement and simple digital media linked to seasonal experiences and outdoor learning. </a:t>
            </a:r>
            <a:endParaRPr sz="1000">
              <a:solidFill>
                <a:schemeClr val="dk2"/>
              </a:solidFill>
              <a:latin typeface="Comfortaa"/>
              <a:ea typeface="Comfortaa"/>
              <a:cs typeface="Comfortaa"/>
              <a:sym typeface="Comfortaa"/>
            </a:endParaRPr>
          </a:p>
        </p:txBody>
      </p:sp>
      <p:sp>
        <p:nvSpPr>
          <p:cNvPr id="305" name="Google Shape;305;p31"/>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photo • music • sound • weather • rain • sun • loud • quiet • play • stop </a:t>
            </a:r>
            <a:endParaRPr sz="900">
              <a:solidFill>
                <a:schemeClr val="dk2"/>
              </a:solidFill>
              <a:latin typeface="Comfortaa"/>
              <a:ea typeface="Comfortaa"/>
              <a:cs typeface="Comfortaa"/>
              <a:sym typeface="Comfortaa"/>
            </a:endParaRPr>
          </a:p>
        </p:txBody>
      </p:sp>
      <p:sp>
        <p:nvSpPr>
          <p:cNvPr id="306" name="Google Shape;306;p31"/>
          <p:cNvSpPr txBox="1"/>
          <p:nvPr/>
        </p:nvSpPr>
        <p:spPr>
          <a:xfrm>
            <a:off x="99900" y="754675"/>
            <a:ext cx="7188600" cy="258300"/>
          </a:xfrm>
          <a:prstGeom prst="rect">
            <a:avLst/>
          </a:prstGeom>
          <a:solidFill>
            <a:srgbClr val="D0E0E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307" name="Google Shape;307;p31"/>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308" name="Google Shape;308;p31"/>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sounds, music and visual effects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digital media through touch and movement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sensory experiences linked to sound and images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creative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changes in sound, light and movement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songs, sounds and digital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media resources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music, sounds or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making sounds, images or movements using technology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media linked to weather and seasons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creative ICT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digital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sounds, music and images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makes choices between media and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that technology can create sound, images and effects </a:t>
                      </a:r>
                      <a:endParaRPr sz="700">
                        <a:latin typeface="Comfortaa"/>
                        <a:ea typeface="Comfortaa"/>
                        <a:cs typeface="Comfortaa"/>
                        <a:sym typeface="Comfortaa"/>
                      </a:endParaRPr>
                    </a:p>
                  </a:txBody>
                  <a:tcPr marT="91425" marB="91425" marR="91425" marL="91425"/>
                </a:tc>
              </a:tr>
            </a:tbl>
          </a:graphicData>
        </a:graphic>
      </p:graphicFrame>
      <p:sp>
        <p:nvSpPr>
          <p:cNvPr id="309" name="Google Shape;309;p31"/>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Discussion &amp; Interaction (1b) — “I try to join in with action songs and rhymes.”</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Vocabulary (1b) — “I know words to help me talk about things I can see and do.”</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Vocabulary (3) — “I can use words to describe things.”</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Listening &amp; Understanding (2) — “I can listen to and answer questions about what we’re doing now.”</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Storytelling &amp; Narrative (2) — “I can talk about something that has happened.”</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Discussion &amp; Interaction (5a) — “I can join in with my group making sure I am taking turns and talking about the same thing.”</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Vocabulary (5a) — “I know the words that show the order things happen.”</a:t>
            </a:r>
            <a:endParaRPr sz="800">
              <a:solidFill>
                <a:schemeClr val="dk2"/>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310" name="Google Shape;310;p31"/>
          <p:cNvSpPr txBox="1"/>
          <p:nvPr/>
        </p:nvSpPr>
        <p:spPr>
          <a:xfrm>
            <a:off x="7395075" y="2625749"/>
            <a:ext cx="1623900" cy="927600"/>
          </a:xfrm>
          <a:prstGeom prst="rect">
            <a:avLst/>
          </a:prstGeom>
          <a:solidFill>
            <a:srgbClr val="D0E0E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311" name="Google Shape;311;p31"/>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sound buttons and musical toys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digital painting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photo taking</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music and movement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weather sound exploration</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interactive whiteboard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simple recording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outdoor seasonal media exploration</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312" name="Google Shape;312;p31"/>
          <p:cNvSpPr txBox="1"/>
          <p:nvPr/>
        </p:nvSpPr>
        <p:spPr>
          <a:xfrm>
            <a:off x="5722238" y="3447025"/>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313" name="Google Shape;313;p31"/>
          <p:cNvGraphicFramePr/>
          <p:nvPr/>
        </p:nvGraphicFramePr>
        <p:xfrm>
          <a:off x="5722250" y="3729525"/>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sustains attention during creative ICT activities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anticipates familiar songs or sounds</a:t>
                      </a:r>
                      <a:endParaRPr sz="700">
                        <a:latin typeface="Comfortaa"/>
                        <a:ea typeface="Comfortaa"/>
                        <a:cs typeface="Comfortaa"/>
                        <a:sym typeface="Comfortaa"/>
                      </a:endParaRPr>
                    </a:p>
                    <a:p>
                      <a:pPr indent="0" lvl="0" marL="0" rtl="0" algn="l">
                        <a:spcBef>
                          <a:spcPts val="0"/>
                        </a:spcBef>
                        <a:spcAft>
                          <a:spcPts val="0"/>
                        </a:spcAft>
                        <a:buNone/>
                      </a:pPr>
                      <a:r>
                        <a:rPr lang="en" sz="700">
                          <a:latin typeface="Comfortaa"/>
                          <a:ea typeface="Comfortaa"/>
                          <a:cs typeface="Comfortaa"/>
                          <a:sym typeface="Comfortaa"/>
                        </a:rPr>
                        <a:t>explores media resources purposefully</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comments on sounds, music or images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requests favourite activities/resources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responds to questions about experiences</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600">
                          <a:solidFill>
                            <a:schemeClr val="dk1"/>
                          </a:solidFill>
                          <a:latin typeface="Comfortaa"/>
                          <a:ea typeface="Comfortaa"/>
                          <a:cs typeface="Comfortaa"/>
                          <a:sym typeface="Comfortaa"/>
                        </a:rPr>
                        <a:t>explores sound and image creation</a:t>
                      </a:r>
                      <a:endParaRPr b="1" sz="6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600">
                          <a:solidFill>
                            <a:schemeClr val="dk1"/>
                          </a:solidFill>
                          <a:latin typeface="Comfortaa"/>
                          <a:ea typeface="Comfortaa"/>
                          <a:cs typeface="Comfortaa"/>
                          <a:sym typeface="Comfortaa"/>
                        </a:rPr>
                        <a:t>uses simple digital resources independently</a:t>
                      </a:r>
                      <a:endParaRPr b="1" sz="600">
                        <a:solidFill>
                          <a:schemeClr val="dk1"/>
                        </a:solidFill>
                        <a:latin typeface="Comfortaa"/>
                        <a:ea typeface="Comfortaa"/>
                        <a:cs typeface="Comfortaa"/>
                        <a:sym typeface="Comfortaa"/>
                      </a:endParaRPr>
                    </a:p>
                    <a:p>
                      <a:pPr indent="0" lvl="0" marL="0" rtl="0" algn="l">
                        <a:spcBef>
                          <a:spcPts val="0"/>
                        </a:spcBef>
                        <a:spcAft>
                          <a:spcPts val="0"/>
                        </a:spcAft>
                        <a:buNone/>
                      </a:pPr>
                      <a:r>
                        <a:rPr b="1" lang="en" sz="600">
                          <a:solidFill>
                            <a:schemeClr val="dk1"/>
                          </a:solidFill>
                          <a:latin typeface="Comfortaa"/>
                          <a:ea typeface="Comfortaa"/>
                          <a:cs typeface="Comfortaa"/>
                          <a:sym typeface="Comfortaa"/>
                        </a:rPr>
                        <a:t>demonstrates understanding that technology can create effects</a:t>
                      </a:r>
                      <a:endParaRPr sz="6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14"/>
          <p:cNvPicPr preferRelativeResize="0"/>
          <p:nvPr/>
        </p:nvPicPr>
        <p:blipFill>
          <a:blip r:embed="rId3">
            <a:alphaModFix/>
          </a:blip>
          <a:stretch>
            <a:fillRect/>
          </a:stretch>
        </p:blipFill>
        <p:spPr>
          <a:xfrm>
            <a:off x="981475" y="198125"/>
            <a:ext cx="7181052" cy="4838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2"/>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319" name="Google Shape;319;p32"/>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320" name="Google Shape;320;p32"/>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The Brow CP School RB Curriculum.</a:t>
            </a:r>
            <a:endParaRPr sz="800">
              <a:solidFill>
                <a:schemeClr val="dk2"/>
              </a:solidFill>
              <a:latin typeface="Comfortaa"/>
              <a:ea typeface="Comfortaa"/>
              <a:cs typeface="Comfortaa"/>
              <a:sym typeface="Comfortaa"/>
            </a:endParaRPr>
          </a:p>
          <a:p>
            <a:pPr indent="0" lvl="0" marL="0" rtl="0" algn="l">
              <a:spcBef>
                <a:spcPts val="0"/>
              </a:spcBef>
              <a:spcAft>
                <a:spcPts val="0"/>
              </a:spcAft>
              <a:buNone/>
            </a:pPr>
            <a:r>
              <a:rPr lang="en" sz="800">
                <a:solidFill>
                  <a:schemeClr val="dk2"/>
                </a:solidFill>
                <a:latin typeface="Comfortaa"/>
                <a:ea typeface="Comfortaa"/>
                <a:cs typeface="Comfortaa"/>
                <a:sym typeface="Comfortaa"/>
              </a:rPr>
              <a:t>Art - Self Portraits &amp; Exploring Materials — Year A Autumn — Ourselves </a:t>
            </a:r>
            <a:endParaRPr sz="800">
              <a:solidFill>
                <a:schemeClr val="dk2"/>
              </a:solidFill>
              <a:latin typeface="Comfortaa"/>
              <a:ea typeface="Comfortaa"/>
              <a:cs typeface="Comfortaa"/>
              <a:sym typeface="Comfortaa"/>
            </a:endParaRPr>
          </a:p>
        </p:txBody>
      </p:sp>
      <p:sp>
        <p:nvSpPr>
          <p:cNvPr id="321" name="Google Shape;321;p32"/>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  Pupils will develop sensory exploration, creativity and fine motor skills through investigating materials, tools and self-expression linked to themselves and familiar experiences. </a:t>
            </a:r>
            <a:endParaRPr sz="1000">
              <a:solidFill>
                <a:schemeClr val="dk2"/>
              </a:solidFill>
              <a:latin typeface="Comfortaa"/>
              <a:ea typeface="Comfortaa"/>
              <a:cs typeface="Comfortaa"/>
              <a:sym typeface="Comfortaa"/>
            </a:endParaRPr>
          </a:p>
        </p:txBody>
      </p:sp>
      <p:sp>
        <p:nvSpPr>
          <p:cNvPr id="322" name="Google Shape;322;p32"/>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paint • glue • paper • colour • face • eyes • hands • soft • hard • make </a:t>
            </a:r>
            <a:endParaRPr sz="900">
              <a:solidFill>
                <a:schemeClr val="dk2"/>
              </a:solidFill>
              <a:latin typeface="Comfortaa"/>
              <a:ea typeface="Comfortaa"/>
              <a:cs typeface="Comfortaa"/>
              <a:sym typeface="Comfortaa"/>
            </a:endParaRPr>
          </a:p>
        </p:txBody>
      </p:sp>
      <p:sp>
        <p:nvSpPr>
          <p:cNvPr id="323" name="Google Shape;323;p32"/>
          <p:cNvSpPr txBox="1"/>
          <p:nvPr/>
        </p:nvSpPr>
        <p:spPr>
          <a:xfrm>
            <a:off x="99900" y="754675"/>
            <a:ext cx="7188600" cy="258300"/>
          </a:xfrm>
          <a:prstGeom prst="rect">
            <a:avLst/>
          </a:prstGeom>
          <a:solidFill>
            <a:srgbClr val="D0E0E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324" name="Google Shape;324;p32"/>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325" name="Google Shape;325;p32"/>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colours, textures and materials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tools and materials through touch and movement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sensory art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creative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marks, textures and changes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art and making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materials and tools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resources or textures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creating marks, shapes and simple models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colours, textures and features linked to themselves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creative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materials and tools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textures, colours and creations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makes choices between resources and techniques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using materials and tools for a purpose </a:t>
                      </a:r>
                      <a:endParaRPr sz="700">
                        <a:latin typeface="Comfortaa"/>
                        <a:ea typeface="Comfortaa"/>
                        <a:cs typeface="Comfortaa"/>
                        <a:sym typeface="Comfortaa"/>
                      </a:endParaRPr>
                    </a:p>
                  </a:txBody>
                  <a:tcPr marT="91425" marB="91425" marR="91425" marL="91425"/>
                </a:tc>
              </a:tr>
            </a:tbl>
          </a:graphicData>
        </a:graphic>
      </p:graphicFrame>
      <p:sp>
        <p:nvSpPr>
          <p:cNvPr id="326" name="Google Shape;326;p32"/>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(1b) — “I know words to help me talk about things I can see and do.”</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(3) — “I can use words to describe things.”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(2b) — “I try to join in when people are talking and can sometimes stay on the topic.”</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(2) — “I can listen to and answer questions about what we’re doing now.”</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Composition (2b) — “I pretend to write in my play.”</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Handwriting (2a) — “I can hold pencils and crayons so I can use them to make marks.”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Handwriting (3a) — “When my teacher reminds me I can hold a pencil correctly.”</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(5a) — “I can join in with my group making sure I am taking turns and talking about the same thing.”</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327" name="Google Shape;327;p32"/>
          <p:cNvSpPr txBox="1"/>
          <p:nvPr/>
        </p:nvSpPr>
        <p:spPr>
          <a:xfrm>
            <a:off x="7395075" y="2625749"/>
            <a:ext cx="1623900" cy="927600"/>
          </a:xfrm>
          <a:prstGeom prst="rect">
            <a:avLst/>
          </a:prstGeom>
          <a:solidFill>
            <a:srgbClr val="D0E0E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328" name="Google Shape;328;p32"/>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self-portrait painting</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mirror exploration</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collage and texture work</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mark making</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playdough modelling</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cutting and sticking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art trays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junk modelling and construction</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329" name="Google Shape;329;p32"/>
          <p:cNvSpPr txBox="1"/>
          <p:nvPr/>
        </p:nvSpPr>
        <p:spPr>
          <a:xfrm>
            <a:off x="5722238" y="3304950"/>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330" name="Google Shape;330;p32"/>
          <p:cNvGraphicFramePr/>
          <p:nvPr/>
        </p:nvGraphicFramePr>
        <p:xfrm>
          <a:off x="5770325" y="3605975"/>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creative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explores materials purposefully</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anticipates familiar routines and resources</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comments on colours, textures or creations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requests materials or tools</a:t>
                      </a:r>
                      <a:endParaRPr sz="700">
                        <a:latin typeface="Comfortaa"/>
                        <a:ea typeface="Comfortaa"/>
                        <a:cs typeface="Comfortaa"/>
                        <a:sym typeface="Comfortaa"/>
                      </a:endParaRPr>
                    </a:p>
                    <a:p>
                      <a:pPr indent="0" lvl="0" marL="0" rtl="0" algn="l">
                        <a:spcBef>
                          <a:spcPts val="0"/>
                        </a:spcBef>
                        <a:spcAft>
                          <a:spcPts val="0"/>
                        </a:spcAft>
                        <a:buNone/>
                      </a:pPr>
                      <a:r>
                        <a:rPr lang="en" sz="700">
                          <a:latin typeface="Comfortaa"/>
                          <a:ea typeface="Comfortaa"/>
                          <a:cs typeface="Comfortaa"/>
                          <a:sym typeface="Comfortaa"/>
                        </a:rPr>
                        <a:t>responds to questions about activities</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explores a range of materials and tools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creates marks, shapes or models</a:t>
                      </a:r>
                      <a:endParaRPr sz="700">
                        <a:latin typeface="Comfortaa"/>
                        <a:ea typeface="Comfortaa"/>
                        <a:cs typeface="Comfortaa"/>
                        <a:sym typeface="Comfortaa"/>
                      </a:endParaRPr>
                    </a:p>
                    <a:p>
                      <a:pPr indent="0" lvl="0" marL="0" rtl="0" algn="l">
                        <a:spcBef>
                          <a:spcPts val="0"/>
                        </a:spcBef>
                        <a:spcAft>
                          <a:spcPts val="0"/>
                        </a:spcAft>
                        <a:buNone/>
                      </a:pPr>
                      <a:r>
                        <a:rPr lang="en" sz="700">
                          <a:latin typeface="Comfortaa"/>
                          <a:ea typeface="Comfortaa"/>
                          <a:cs typeface="Comfortaa"/>
                          <a:sym typeface="Comfortaa"/>
                        </a:rPr>
                        <a:t>demonstrates increasing control and choice in creative activities</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3"/>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336" name="Google Shape;336;p33"/>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337" name="Google Shape;337;p33"/>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DT - Materials &amp; Model Making — Year A Spring — Our School </a:t>
            </a:r>
            <a:endParaRPr sz="900">
              <a:solidFill>
                <a:schemeClr val="dk2"/>
              </a:solidFill>
              <a:latin typeface="Comfortaa"/>
              <a:ea typeface="Comfortaa"/>
              <a:cs typeface="Comfortaa"/>
              <a:sym typeface="Comfortaa"/>
            </a:endParaRPr>
          </a:p>
        </p:txBody>
      </p:sp>
      <p:sp>
        <p:nvSpPr>
          <p:cNvPr id="338" name="Google Shape;338;p33"/>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Topic intent: Pupils will develop creativity, fine motor skills and problem-solving through exploring materials, joining techniques and model making linked to familiar environments and experiences within school.  </a:t>
            </a:r>
            <a:endParaRPr sz="700">
              <a:solidFill>
                <a:schemeClr val="dk2"/>
              </a:solidFill>
              <a:latin typeface="Comfortaa"/>
              <a:ea typeface="Comfortaa"/>
              <a:cs typeface="Comfortaa"/>
              <a:sym typeface="Comfortaa"/>
            </a:endParaRPr>
          </a:p>
        </p:txBody>
      </p:sp>
      <p:sp>
        <p:nvSpPr>
          <p:cNvPr id="339" name="Google Shape;339;p33"/>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a:t>
            </a:r>
            <a:r>
              <a:rPr lang="en" sz="900">
                <a:solidFill>
                  <a:schemeClr val="dk2"/>
                </a:solidFill>
                <a:latin typeface="Comfortaa"/>
                <a:ea typeface="Comfortaa"/>
                <a:cs typeface="Comfortaa"/>
                <a:sym typeface="Comfortaa"/>
              </a:rPr>
              <a:t>build • join • stick • paper • box • shape • cut • roll • make • choose </a:t>
            </a:r>
            <a:r>
              <a:rPr lang="en" sz="900">
                <a:solidFill>
                  <a:schemeClr val="dk2"/>
                </a:solidFill>
                <a:latin typeface="Comfortaa"/>
                <a:ea typeface="Comfortaa"/>
                <a:cs typeface="Comfortaa"/>
                <a:sym typeface="Comfortaa"/>
              </a:rPr>
              <a:t> </a:t>
            </a:r>
            <a:endParaRPr sz="900">
              <a:solidFill>
                <a:schemeClr val="dk2"/>
              </a:solidFill>
              <a:latin typeface="Comfortaa"/>
              <a:ea typeface="Comfortaa"/>
              <a:cs typeface="Comfortaa"/>
              <a:sym typeface="Comfortaa"/>
            </a:endParaRPr>
          </a:p>
        </p:txBody>
      </p:sp>
      <p:sp>
        <p:nvSpPr>
          <p:cNvPr id="340" name="Google Shape;340;p33"/>
          <p:cNvSpPr txBox="1"/>
          <p:nvPr/>
        </p:nvSpPr>
        <p:spPr>
          <a:xfrm>
            <a:off x="99900" y="754675"/>
            <a:ext cx="7188600" cy="258300"/>
          </a:xfrm>
          <a:prstGeom prst="rect">
            <a:avLst/>
          </a:prstGeom>
          <a:solidFill>
            <a:srgbClr val="D0E0E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341" name="Google Shape;341;p33"/>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342" name="Google Shape;342;p33"/>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different materials, textures and shapes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tools and construction materials through touch and movement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sensory creative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making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how materials change and connect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creative and construction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materials and joining methods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resources or tools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building, sticking and shaping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shapes and materials in models and structures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creative and construction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materials and tools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models, materials and designs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makes choices between materials and techniques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building and joining for a purpose </a:t>
                      </a:r>
                      <a:endParaRPr sz="700">
                        <a:latin typeface="Comfortaa"/>
                        <a:ea typeface="Comfortaa"/>
                        <a:cs typeface="Comfortaa"/>
                        <a:sym typeface="Comfortaa"/>
                      </a:endParaRPr>
                    </a:p>
                  </a:txBody>
                  <a:tcPr marT="91425" marB="91425" marR="91425" marL="91425"/>
                </a:tc>
              </a:tr>
            </a:tbl>
          </a:graphicData>
        </a:graphic>
      </p:graphicFrame>
      <p:sp>
        <p:nvSpPr>
          <p:cNvPr id="343" name="Google Shape;343;p33"/>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(1b) — “I know words to help me talk about things I can see and do.”</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(3) — “I can use words to describe things.”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(2) — “I can listen to and answer questions about what we’re doing now.”</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(2b) — “I try to join in when people are talking and can sometimes stay on the topic.”</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Handwriting (2a) — “I can hold pencils and crayons so I can use them to make marks.”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Handwriting (3a) — “When my teacher reminds me I can hold a pencil correctly.”</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Composition (3a) — “I can choose to write for a purpose.”</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(5a) — “I can join in with my group making sure I am taking turns and talking about the same thing.”</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344" name="Google Shape;344;p33"/>
          <p:cNvSpPr txBox="1"/>
          <p:nvPr/>
        </p:nvSpPr>
        <p:spPr>
          <a:xfrm>
            <a:off x="7395075" y="2625749"/>
            <a:ext cx="1623900" cy="927600"/>
          </a:xfrm>
          <a:prstGeom prst="rect">
            <a:avLst/>
          </a:prstGeom>
          <a:solidFill>
            <a:srgbClr val="D0E0E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345" name="Google Shape;345;p33"/>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junk modelling</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box construction</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sticking and joining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playdough and clay modelling</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cutting and tearing paper</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shape printing</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collage work</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building with blocks and recycled materials</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346" name="Google Shape;346;p33"/>
          <p:cNvSpPr txBox="1"/>
          <p:nvPr/>
        </p:nvSpPr>
        <p:spPr>
          <a:xfrm>
            <a:off x="5722238" y="3390675"/>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347" name="Google Shape;347;p33"/>
          <p:cNvGraphicFramePr/>
          <p:nvPr/>
        </p:nvGraphicFramePr>
        <p:xfrm>
          <a:off x="5770325" y="3605975"/>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making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explores materials purposefully</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anticipates familiar creative routines</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comments on models or materials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requests tools or resources</a:t>
                      </a:r>
                      <a:endParaRPr sz="700">
                        <a:latin typeface="Comfortaa"/>
                        <a:ea typeface="Comfortaa"/>
                        <a:cs typeface="Comfortaa"/>
                        <a:sym typeface="Comfortaa"/>
                      </a:endParaRPr>
                    </a:p>
                    <a:p>
                      <a:pPr indent="0" lvl="0" marL="0" rtl="0" algn="l">
                        <a:spcBef>
                          <a:spcPts val="0"/>
                        </a:spcBef>
                        <a:spcAft>
                          <a:spcPts val="0"/>
                        </a:spcAft>
                        <a:buNone/>
                      </a:pPr>
                      <a:r>
                        <a:rPr lang="en" sz="700">
                          <a:latin typeface="Comfortaa"/>
                          <a:ea typeface="Comfortaa"/>
                          <a:cs typeface="Comfortaa"/>
                          <a:sym typeface="Comfortaa"/>
                        </a:rPr>
                        <a:t>responds to questions about creations</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joins and manipulates materials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creates simple models and structures</a:t>
                      </a:r>
                      <a:endParaRPr sz="700">
                        <a:latin typeface="Comfortaa"/>
                        <a:ea typeface="Comfortaa"/>
                        <a:cs typeface="Comfortaa"/>
                        <a:sym typeface="Comfortaa"/>
                      </a:endParaRPr>
                    </a:p>
                    <a:p>
                      <a:pPr indent="0" lvl="0" marL="0" rtl="0" algn="l">
                        <a:spcBef>
                          <a:spcPts val="0"/>
                        </a:spcBef>
                        <a:spcAft>
                          <a:spcPts val="0"/>
                        </a:spcAft>
                        <a:buNone/>
                      </a:pPr>
                      <a:r>
                        <a:rPr lang="en" sz="700">
                          <a:latin typeface="Comfortaa"/>
                          <a:ea typeface="Comfortaa"/>
                          <a:cs typeface="Comfortaa"/>
                          <a:sym typeface="Comfortaa"/>
                        </a:rPr>
                        <a:t>demonstrates increasing control when using tools and materials</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4"/>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353" name="Google Shape;353;p34"/>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354" name="Google Shape;354;p34"/>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The Brow CP School RB Curriculum.</a:t>
            </a:r>
            <a:endParaRPr sz="800">
              <a:solidFill>
                <a:schemeClr val="dk2"/>
              </a:solidFill>
              <a:latin typeface="Comfortaa"/>
              <a:ea typeface="Comfortaa"/>
              <a:cs typeface="Comfortaa"/>
              <a:sym typeface="Comfortaa"/>
            </a:endParaRPr>
          </a:p>
          <a:p>
            <a:pPr indent="0" lvl="0" marL="0" rtl="0" algn="l">
              <a:spcBef>
                <a:spcPts val="0"/>
              </a:spcBef>
              <a:spcAft>
                <a:spcPts val="0"/>
              </a:spcAft>
              <a:buNone/>
            </a:pPr>
            <a:r>
              <a:rPr lang="en" sz="800">
                <a:solidFill>
                  <a:schemeClr val="dk2"/>
                </a:solidFill>
                <a:latin typeface="Comfortaa"/>
                <a:ea typeface="Comfortaa"/>
                <a:cs typeface="Comfortaa"/>
                <a:sym typeface="Comfortaa"/>
              </a:rPr>
              <a:t>Art - Texture, Colour &amp; Seasonal Art — Year A Summer — Weather &amp; Seasons </a:t>
            </a:r>
            <a:endParaRPr sz="800">
              <a:solidFill>
                <a:schemeClr val="dk2"/>
              </a:solidFill>
              <a:latin typeface="Comfortaa"/>
              <a:ea typeface="Comfortaa"/>
              <a:cs typeface="Comfortaa"/>
              <a:sym typeface="Comfortaa"/>
            </a:endParaRPr>
          </a:p>
          <a:p>
            <a:pPr indent="0" lvl="0" marL="0" rtl="0" algn="l">
              <a:spcBef>
                <a:spcPts val="0"/>
              </a:spcBef>
              <a:spcAft>
                <a:spcPts val="0"/>
              </a:spcAft>
              <a:buNone/>
            </a:pPr>
            <a:r>
              <a:t/>
            </a:r>
            <a:endParaRPr sz="900">
              <a:solidFill>
                <a:schemeClr val="dk2"/>
              </a:solidFill>
              <a:latin typeface="Comfortaa"/>
              <a:ea typeface="Comfortaa"/>
              <a:cs typeface="Comfortaa"/>
              <a:sym typeface="Comfortaa"/>
            </a:endParaRPr>
          </a:p>
        </p:txBody>
      </p:sp>
      <p:sp>
        <p:nvSpPr>
          <p:cNvPr id="355" name="Google Shape;355;p34"/>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  Pupils will develop creativity, sensory exploration and fine motor skills through investigating colour, texture and seasonal materials linked to weather and outdoor experiences.  </a:t>
            </a:r>
            <a:endParaRPr sz="1000">
              <a:solidFill>
                <a:schemeClr val="dk2"/>
              </a:solidFill>
              <a:latin typeface="Comfortaa"/>
              <a:ea typeface="Comfortaa"/>
              <a:cs typeface="Comfortaa"/>
              <a:sym typeface="Comfortaa"/>
            </a:endParaRPr>
          </a:p>
        </p:txBody>
      </p:sp>
      <p:sp>
        <p:nvSpPr>
          <p:cNvPr id="356" name="Google Shape;356;p34"/>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colour • paint • wet • dry • soft • rough • sun • rain • mix • texture  </a:t>
            </a:r>
            <a:endParaRPr sz="900">
              <a:solidFill>
                <a:schemeClr val="dk2"/>
              </a:solidFill>
              <a:latin typeface="Comfortaa"/>
              <a:ea typeface="Comfortaa"/>
              <a:cs typeface="Comfortaa"/>
              <a:sym typeface="Comfortaa"/>
            </a:endParaRPr>
          </a:p>
        </p:txBody>
      </p:sp>
      <p:sp>
        <p:nvSpPr>
          <p:cNvPr id="357" name="Google Shape;357;p34"/>
          <p:cNvSpPr txBox="1"/>
          <p:nvPr/>
        </p:nvSpPr>
        <p:spPr>
          <a:xfrm>
            <a:off x="99900" y="754675"/>
            <a:ext cx="7188600" cy="258300"/>
          </a:xfrm>
          <a:prstGeom prst="rect">
            <a:avLst/>
          </a:prstGeom>
          <a:solidFill>
            <a:srgbClr val="D0E0E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358" name="Google Shape;358;p34"/>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359" name="Google Shape;359;p34"/>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colours, textures and sensory changes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materials through touch and movement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sensory creative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art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marks, textures and seasonal materials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art and sensory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materials and textures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resources or colours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painting, printing and collage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colours, textures and seasonal objects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creative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materials and tools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colours, textures and creations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makes choices between materials and techniques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using materials creatively to represent seasonal experiences </a:t>
                      </a:r>
                      <a:endParaRPr sz="700">
                        <a:latin typeface="Comfortaa"/>
                        <a:ea typeface="Comfortaa"/>
                        <a:cs typeface="Comfortaa"/>
                        <a:sym typeface="Comfortaa"/>
                      </a:endParaRPr>
                    </a:p>
                  </a:txBody>
                  <a:tcPr marT="91425" marB="91425" marR="91425" marL="91425"/>
                </a:tc>
              </a:tr>
            </a:tbl>
          </a:graphicData>
        </a:graphic>
      </p:graphicFrame>
      <p:sp>
        <p:nvSpPr>
          <p:cNvPr id="360" name="Google Shape;360;p34"/>
          <p:cNvSpPr txBox="1"/>
          <p:nvPr/>
        </p:nvSpPr>
        <p:spPr>
          <a:xfrm>
            <a:off x="99925" y="3493275"/>
            <a:ext cx="5573400" cy="160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(1b) — “I know words to help me talk about things I can see and do.”</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(3) — “I can use words to describe things.”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(2) — “I can listen to and answer questions about what we’re doing now.”</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(2b) — “I try to join in when people are talking and can sometimes stay on the topic.”</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Handwriting (2a) — “I can hold pencils and crayons so I can use them to make marks.”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Handwriting (3a) — “When my teacher reminds me I can hold a pencil correctly.”</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Composition (4a) — “I can use words I know how to spell to write a sentence about a picture I have drawn.”</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(5a) — “I can join in with my group making sure I am taking turns and talking about the same thing.”</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361" name="Google Shape;361;p34"/>
          <p:cNvSpPr txBox="1"/>
          <p:nvPr/>
        </p:nvSpPr>
        <p:spPr>
          <a:xfrm>
            <a:off x="7395075" y="2625749"/>
            <a:ext cx="1623900" cy="927600"/>
          </a:xfrm>
          <a:prstGeom prst="rect">
            <a:avLst/>
          </a:prstGeom>
          <a:solidFill>
            <a:srgbClr val="D0E0E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362" name="Google Shape;362;p34"/>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seasonal collage work</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texture exploration trays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painting and printing</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outdoor natural art</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mark making</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water painting</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colour mixing</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seasonal craft activities</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363" name="Google Shape;363;p34"/>
          <p:cNvSpPr txBox="1"/>
          <p:nvPr/>
        </p:nvSpPr>
        <p:spPr>
          <a:xfrm>
            <a:off x="5770313" y="3467000"/>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364" name="Google Shape;364;p34"/>
          <p:cNvGraphicFramePr/>
          <p:nvPr/>
        </p:nvGraphicFramePr>
        <p:xfrm>
          <a:off x="5770325" y="3745250"/>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sensory art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explores materials purposefully</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anticipates familiar creative routines</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comments on colours, textures or materials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requests tools or resources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responds to questions about creations</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explores colour and texture creatively</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creates marks, prints or collages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demonstrates increasing control and choice in creative activities</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5"/>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370" name="Google Shape;370;p35"/>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371" name="Google Shape;371;p35"/>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History - My Family &amp; Me — Year A Autumn — Ourselves </a:t>
            </a:r>
            <a:endParaRPr sz="900">
              <a:solidFill>
                <a:schemeClr val="dk2"/>
              </a:solidFill>
              <a:latin typeface="Comfortaa"/>
              <a:ea typeface="Comfortaa"/>
              <a:cs typeface="Comfortaa"/>
              <a:sym typeface="Comfortaa"/>
            </a:endParaRPr>
          </a:p>
        </p:txBody>
      </p:sp>
      <p:sp>
        <p:nvSpPr>
          <p:cNvPr id="372" name="Google Shape;372;p35"/>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Topic intent: Pupils will develop awareness of themselves, their family and familiar people through shared experiences, photographs, stories and sensory exploration linked to personal identity and belonging.  </a:t>
            </a:r>
            <a:endParaRPr sz="800">
              <a:solidFill>
                <a:schemeClr val="dk2"/>
              </a:solidFill>
              <a:latin typeface="Comfortaa"/>
              <a:ea typeface="Comfortaa"/>
              <a:cs typeface="Comfortaa"/>
              <a:sym typeface="Comfortaa"/>
            </a:endParaRPr>
          </a:p>
        </p:txBody>
      </p:sp>
      <p:sp>
        <p:nvSpPr>
          <p:cNvPr id="373" name="Google Shape;373;p35"/>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family • me • mum • dad • home • baby • photo • old • now • same  </a:t>
            </a:r>
            <a:endParaRPr sz="900">
              <a:solidFill>
                <a:schemeClr val="dk2"/>
              </a:solidFill>
              <a:latin typeface="Comfortaa"/>
              <a:ea typeface="Comfortaa"/>
              <a:cs typeface="Comfortaa"/>
              <a:sym typeface="Comfortaa"/>
            </a:endParaRPr>
          </a:p>
        </p:txBody>
      </p:sp>
      <p:sp>
        <p:nvSpPr>
          <p:cNvPr id="374" name="Google Shape;374;p35"/>
          <p:cNvSpPr txBox="1"/>
          <p:nvPr/>
        </p:nvSpPr>
        <p:spPr>
          <a:xfrm>
            <a:off x="99900" y="754675"/>
            <a:ext cx="7188600" cy="258300"/>
          </a:xfrm>
          <a:prstGeom prst="rect">
            <a:avLst/>
          </a:prstGeom>
          <a:solidFill>
            <a:srgbClr val="D0E0E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375" name="Google Shape;375;p35"/>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376" name="Google Shape;376;p35"/>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familiar people, voices and photographs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shared interactions and sensory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photographs and familiar objects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attention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familiar adults and routines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interactions and routines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photographs and personal objects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people, objects or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discussions about family and home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people and personal experiences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discussions and shared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familiar people and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about themselves and family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photographs and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family, past experiences and change over time </a:t>
                      </a:r>
                      <a:endParaRPr sz="700">
                        <a:latin typeface="Comfortaa"/>
                        <a:ea typeface="Comfortaa"/>
                        <a:cs typeface="Comfortaa"/>
                        <a:sym typeface="Comfortaa"/>
                      </a:endParaRPr>
                    </a:p>
                  </a:txBody>
                  <a:tcPr marT="91425" marB="91425" marR="91425" marL="91425"/>
                </a:tc>
              </a:tr>
            </a:tbl>
          </a:graphicData>
        </a:graphic>
      </p:graphicFrame>
      <p:sp>
        <p:nvSpPr>
          <p:cNvPr id="377" name="Google Shape;377;p35"/>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latin typeface="Comfortaa"/>
                <a:ea typeface="Comfortaa"/>
                <a:cs typeface="Comfortaa"/>
                <a:sym typeface="Comfortaa"/>
              </a:rPr>
              <a:t>Discussion &amp; Interaction (1a) — “I like to listen to people talking for a short time.”</a:t>
            </a:r>
            <a:endParaRPr sz="8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latin typeface="Comfortaa"/>
                <a:ea typeface="Comfortaa"/>
                <a:cs typeface="Comfortaa"/>
                <a:sym typeface="Comfortaa"/>
              </a:rPr>
              <a:t>Vocabulary (1b) — “I know words to help me talk about things I can see and do.”</a:t>
            </a:r>
            <a:endParaRPr sz="8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latin typeface="Comfortaa"/>
                <a:ea typeface="Comfortaa"/>
                <a:cs typeface="Comfortaa"/>
                <a:sym typeface="Comfortaa"/>
              </a:rPr>
              <a:t>Storytelling &amp; Narrative (2) — “I can talk about something that has happened.”</a:t>
            </a:r>
            <a:endParaRPr sz="8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latin typeface="Comfortaa"/>
                <a:ea typeface="Comfortaa"/>
                <a:cs typeface="Comfortaa"/>
                <a:sym typeface="Comfortaa"/>
              </a:rPr>
              <a:t>Listening &amp; Understanding (2) — “I can listen to and answer questions about what we’re doing now.”</a:t>
            </a:r>
            <a:endParaRPr sz="8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latin typeface="Comfortaa"/>
                <a:ea typeface="Comfortaa"/>
                <a:cs typeface="Comfortaa"/>
                <a:sym typeface="Comfortaa"/>
              </a:rPr>
              <a:t>Storytelling &amp; Narrative (4) — “I can tell you about things that have happened.”</a:t>
            </a:r>
            <a:endParaRPr sz="8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latin typeface="Comfortaa"/>
                <a:ea typeface="Comfortaa"/>
                <a:cs typeface="Comfortaa"/>
                <a:sym typeface="Comfortaa"/>
              </a:rPr>
              <a:t>Vocabulary (4) — “I can talk about colours, numbers and when things happen.”</a:t>
            </a:r>
            <a:endParaRPr sz="8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latin typeface="Comfortaa"/>
                <a:ea typeface="Comfortaa"/>
                <a:cs typeface="Comfortaa"/>
                <a:sym typeface="Comfortaa"/>
              </a:rPr>
              <a:t>Discussion &amp; Interaction (5a) — “I can join in with my group making sure I am taking turns and talking about the same thing.”</a:t>
            </a:r>
            <a:endParaRPr sz="800">
              <a:latin typeface="Comfortaa"/>
              <a:ea typeface="Comfortaa"/>
              <a:cs typeface="Comfortaa"/>
              <a:sym typeface="Comfortaa"/>
            </a:endParaRPr>
          </a:p>
          <a:p>
            <a:pPr indent="0" lvl="0" marL="0" rtl="0" algn="l">
              <a:spcBef>
                <a:spcPts val="0"/>
              </a:spcBef>
              <a:spcAft>
                <a:spcPts val="0"/>
              </a:spcAft>
              <a:buNone/>
            </a:pPr>
            <a:r>
              <a:t/>
            </a:r>
            <a:endParaRPr sz="800">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378" name="Google Shape;378;p35"/>
          <p:cNvSpPr txBox="1"/>
          <p:nvPr/>
        </p:nvSpPr>
        <p:spPr>
          <a:xfrm>
            <a:off x="7395075" y="2625749"/>
            <a:ext cx="1623900" cy="927600"/>
          </a:xfrm>
          <a:prstGeom prst="rect">
            <a:avLst/>
          </a:prstGeom>
          <a:solidFill>
            <a:srgbClr val="D0E0E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379" name="Google Shape;379;p35"/>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family photographs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mirrors and self-recognition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trays with familiar objects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discussions about home and family</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role play home experiences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photo matching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story books about families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shared memory activities</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380" name="Google Shape;380;p35"/>
          <p:cNvSpPr txBox="1"/>
          <p:nvPr/>
        </p:nvSpPr>
        <p:spPr>
          <a:xfrm>
            <a:off x="5722238" y="3454500"/>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381" name="Google Shape;381;p35"/>
          <p:cNvGraphicFramePr/>
          <p:nvPr/>
        </p:nvGraphicFramePr>
        <p:xfrm>
          <a:off x="5722250" y="3634550"/>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shared discussions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familiar routines and interactions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explores photographs and objects purposefully</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comments on family members or experiences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responds to questions about familiar people</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requests favourite people or objects</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recognises familiar people and photographs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talks about family and home experiences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demonstrates awareness of past and present experiences</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6"/>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387" name="Google Shape;387;p36"/>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388" name="Google Shape;388;p36"/>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Geography - Our School Environment — Year A Spring — Our School </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t/>
            </a:r>
            <a:endParaRPr sz="900">
              <a:solidFill>
                <a:schemeClr val="dk2"/>
              </a:solidFill>
              <a:latin typeface="Comfortaa"/>
              <a:ea typeface="Comfortaa"/>
              <a:cs typeface="Comfortaa"/>
              <a:sym typeface="Comfortaa"/>
            </a:endParaRPr>
          </a:p>
        </p:txBody>
      </p:sp>
      <p:sp>
        <p:nvSpPr>
          <p:cNvPr id="389" name="Google Shape;389;p36"/>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  Pupils will develop awareness of their immediate environment through exploring familiar places, routines and sensory experiences linked to school and the local environment. </a:t>
            </a:r>
            <a:endParaRPr sz="1000">
              <a:solidFill>
                <a:schemeClr val="dk2"/>
              </a:solidFill>
              <a:latin typeface="Comfortaa"/>
              <a:ea typeface="Comfortaa"/>
              <a:cs typeface="Comfortaa"/>
              <a:sym typeface="Comfortaa"/>
            </a:endParaRPr>
          </a:p>
        </p:txBody>
      </p:sp>
      <p:sp>
        <p:nvSpPr>
          <p:cNvPr id="390" name="Google Shape;390;p36"/>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school • classroom • outside • inside • playground • room • go • stop • near • here  </a:t>
            </a:r>
            <a:endParaRPr sz="900">
              <a:solidFill>
                <a:schemeClr val="dk2"/>
              </a:solidFill>
              <a:latin typeface="Comfortaa"/>
              <a:ea typeface="Comfortaa"/>
              <a:cs typeface="Comfortaa"/>
              <a:sym typeface="Comfortaa"/>
            </a:endParaRPr>
          </a:p>
        </p:txBody>
      </p:sp>
      <p:sp>
        <p:nvSpPr>
          <p:cNvPr id="391" name="Google Shape;391;p36"/>
          <p:cNvSpPr txBox="1"/>
          <p:nvPr/>
        </p:nvSpPr>
        <p:spPr>
          <a:xfrm>
            <a:off x="99900" y="754675"/>
            <a:ext cx="7188600" cy="258300"/>
          </a:xfrm>
          <a:prstGeom prst="rect">
            <a:avLst/>
          </a:prstGeom>
          <a:solidFill>
            <a:srgbClr val="D0E0E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392" name="Google Shape;392;p36"/>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393" name="Google Shape;393;p36"/>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familiar places and environmental changes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movement around school environments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indoor and outdoor spaces through sensory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exploration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familiar routines and locations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journeys and routines around school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spaces and resources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places or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exploring and identifying familiar areas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places and features within school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environmental exploration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familiar places and routines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about the school environment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areas and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location, movement and familiar environments </a:t>
                      </a:r>
                      <a:endParaRPr sz="700">
                        <a:latin typeface="Comfortaa"/>
                        <a:ea typeface="Comfortaa"/>
                        <a:cs typeface="Comfortaa"/>
                        <a:sym typeface="Comfortaa"/>
                      </a:endParaRPr>
                    </a:p>
                  </a:txBody>
                  <a:tcPr marT="91425" marB="91425" marR="91425" marL="91425"/>
                </a:tc>
              </a:tr>
            </a:tbl>
          </a:graphicData>
        </a:graphic>
      </p:graphicFrame>
      <p:sp>
        <p:nvSpPr>
          <p:cNvPr id="394" name="Google Shape;394;p36"/>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(1b) — “I know words to help me talk about things I can see and do.”</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(1) — “I can listen and do what my teacher asks when she says my name first.”</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(2a) — “I can listen to people talking without getting side-tracked.”</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Storytelling &amp; Narrative (2) — “I can talk about something that has happened.”</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(5b) — “I can tell people where things are using words like above and below.”</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(5a) — “I can listen to and do what my teacher asks me.”</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(5a) — “I can join in with my group making sure I am taking turns and talking about the same thing.”</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395" name="Google Shape;395;p36"/>
          <p:cNvSpPr txBox="1"/>
          <p:nvPr/>
        </p:nvSpPr>
        <p:spPr>
          <a:xfrm>
            <a:off x="7395075" y="2625749"/>
            <a:ext cx="1623900" cy="927600"/>
          </a:xfrm>
          <a:prstGeom prst="rect">
            <a:avLst/>
          </a:prstGeom>
          <a:solidFill>
            <a:srgbClr val="D0E0E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396" name="Google Shape;396;p36"/>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school environment walks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classroom exploration</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playground routines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outdoor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simple map and photo matching</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route finding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environmental print exploration</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role play journeys around school</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397" name="Google Shape;397;p36"/>
          <p:cNvSpPr txBox="1"/>
          <p:nvPr/>
        </p:nvSpPr>
        <p:spPr>
          <a:xfrm>
            <a:off x="5817488" y="3493275"/>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398" name="Google Shape;398;p36"/>
          <p:cNvGraphicFramePr/>
          <p:nvPr/>
        </p:nvGraphicFramePr>
        <p:xfrm>
          <a:off x="5722250" y="3748850"/>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exploration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familiar routines and journeys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explores environments purposefully</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comments on places or routines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responds to questions about locations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requests favourite places or activities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recognises familiar places in school</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follows familiar routes and routines</a:t>
                      </a:r>
                      <a:endParaRPr sz="700">
                        <a:latin typeface="Comfortaa"/>
                        <a:ea typeface="Comfortaa"/>
                        <a:cs typeface="Comfortaa"/>
                        <a:sym typeface="Comfortaa"/>
                      </a:endParaRPr>
                    </a:p>
                    <a:p>
                      <a:pPr indent="0" lvl="0" marL="0" rtl="0" algn="l">
                        <a:spcBef>
                          <a:spcPts val="0"/>
                        </a:spcBef>
                        <a:spcAft>
                          <a:spcPts val="0"/>
                        </a:spcAft>
                        <a:buNone/>
                      </a:pPr>
                      <a:r>
                        <a:rPr lang="en" sz="700">
                          <a:latin typeface="Comfortaa"/>
                          <a:ea typeface="Comfortaa"/>
                          <a:cs typeface="Comfortaa"/>
                          <a:sym typeface="Comfortaa"/>
                        </a:rPr>
                        <a:t>demonstrates awareness of location and environment</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37"/>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404" name="Google Shape;404;p37"/>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405" name="Google Shape;405;p37"/>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Geography - Weather &amp; Seasons — Year A Summer — Weather &amp; Seasons </a:t>
            </a:r>
            <a:endParaRPr sz="900">
              <a:solidFill>
                <a:schemeClr val="dk2"/>
              </a:solidFill>
              <a:latin typeface="Comfortaa"/>
              <a:ea typeface="Comfortaa"/>
              <a:cs typeface="Comfortaa"/>
              <a:sym typeface="Comfortaa"/>
            </a:endParaRPr>
          </a:p>
        </p:txBody>
      </p:sp>
      <p:sp>
        <p:nvSpPr>
          <p:cNvPr id="406" name="Google Shape;406;p37"/>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 Pupils will develop awareness of weather, seasonal change and the outdoor environment through sensory exploration, practical experiences and observation of the world around them.  </a:t>
            </a:r>
            <a:endParaRPr sz="1000">
              <a:solidFill>
                <a:schemeClr val="dk2"/>
              </a:solidFill>
              <a:latin typeface="Comfortaa"/>
              <a:ea typeface="Comfortaa"/>
              <a:cs typeface="Comfortaa"/>
              <a:sym typeface="Comfortaa"/>
            </a:endParaRPr>
          </a:p>
        </p:txBody>
      </p:sp>
      <p:sp>
        <p:nvSpPr>
          <p:cNvPr id="407" name="Google Shape;407;p37"/>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sun • rain • wind • hot • cold • snow • weather • outside • day • season  </a:t>
            </a:r>
            <a:endParaRPr sz="900">
              <a:solidFill>
                <a:schemeClr val="dk2"/>
              </a:solidFill>
              <a:latin typeface="Comfortaa"/>
              <a:ea typeface="Comfortaa"/>
              <a:cs typeface="Comfortaa"/>
              <a:sym typeface="Comfortaa"/>
            </a:endParaRPr>
          </a:p>
        </p:txBody>
      </p:sp>
      <p:sp>
        <p:nvSpPr>
          <p:cNvPr id="408" name="Google Shape;408;p37"/>
          <p:cNvSpPr txBox="1"/>
          <p:nvPr/>
        </p:nvSpPr>
        <p:spPr>
          <a:xfrm>
            <a:off x="99900" y="754675"/>
            <a:ext cx="7188600" cy="258300"/>
          </a:xfrm>
          <a:prstGeom prst="rect">
            <a:avLst/>
          </a:prstGeom>
          <a:solidFill>
            <a:srgbClr val="D0E0E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409" name="Google Shape;409;p37"/>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410" name="Google Shape;410;p37"/>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changes in weather and outdoor sensory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environmental sounds, light and movement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natural materials through touch and movement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outdoor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seasonal changes in the environment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outdoor and seasonal routines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weather and natural materials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outdoor activities or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seasonal exploration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weather patterns and seasonal features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outdoor investigations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weather and seasonal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about changes in the environment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outdoor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seasonal change and weather differences </a:t>
                      </a:r>
                      <a:endParaRPr sz="700">
                        <a:latin typeface="Comfortaa"/>
                        <a:ea typeface="Comfortaa"/>
                        <a:cs typeface="Comfortaa"/>
                        <a:sym typeface="Comfortaa"/>
                      </a:endParaRPr>
                    </a:p>
                  </a:txBody>
                  <a:tcPr marT="91425" marB="91425" marR="91425" marL="91425"/>
                </a:tc>
              </a:tr>
            </a:tbl>
          </a:graphicData>
        </a:graphic>
      </p:graphicFrame>
      <p:sp>
        <p:nvSpPr>
          <p:cNvPr id="411" name="Google Shape;411;p37"/>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(1b) — “I know words to help me talk about things I can see and do.”</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(3) — “I can use words to describe things.”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Storytelling &amp; Narrative (2) — “I can talk about something that has happened.”</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(2) — “I can listen to and answer questions about what we’re doing now.”</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(4) — “I can talk about colours, numbers and when things happen.”</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Storytelling &amp; Narrative (4) — “I can tell you about things that are happening and are going to happen.”</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(5a) — “I can join in with my group making sure I am taking turns and talking about the same thing.”</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412" name="Google Shape;412;p37"/>
          <p:cNvSpPr txBox="1"/>
          <p:nvPr/>
        </p:nvSpPr>
        <p:spPr>
          <a:xfrm>
            <a:off x="7395075" y="2625749"/>
            <a:ext cx="1623900" cy="927600"/>
          </a:xfrm>
          <a:prstGeom prst="rect">
            <a:avLst/>
          </a:prstGeom>
          <a:solidFill>
            <a:srgbClr val="D0E0E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413" name="Google Shape;413;p37"/>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weather walks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seasonal sensory trays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outdoor exploration</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weather symbols and charts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water and wind play</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seasonal stories and songs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natural material exploration</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gardening and outdoor routines</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414" name="Google Shape;414;p37"/>
          <p:cNvSpPr txBox="1"/>
          <p:nvPr/>
        </p:nvSpPr>
        <p:spPr>
          <a:xfrm>
            <a:off x="5722238" y="3304950"/>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415" name="Google Shape;415;p37"/>
          <p:cNvGraphicFramePr/>
          <p:nvPr/>
        </p:nvGraphicFramePr>
        <p:xfrm>
          <a:off x="5770325" y="3605975"/>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outdoor exploration</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familiar seasonal routines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explores natural materials purposefully</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comments on weather or seasonal changes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responds to questions about outdoor experiences</a:t>
                      </a:r>
                      <a:endParaRPr sz="700">
                        <a:latin typeface="Comfortaa"/>
                        <a:ea typeface="Comfortaa"/>
                        <a:cs typeface="Comfortaa"/>
                        <a:sym typeface="Comfortaa"/>
                      </a:endParaRPr>
                    </a:p>
                    <a:p>
                      <a:pPr indent="0" lvl="0" marL="0" rtl="0" algn="l">
                        <a:spcBef>
                          <a:spcPts val="0"/>
                        </a:spcBef>
                        <a:spcAft>
                          <a:spcPts val="0"/>
                        </a:spcAft>
                        <a:buNone/>
                      </a:pPr>
                      <a:r>
                        <a:rPr lang="en" sz="700">
                          <a:latin typeface="Comfortaa"/>
                          <a:ea typeface="Comfortaa"/>
                          <a:cs typeface="Comfortaa"/>
                          <a:sym typeface="Comfortaa"/>
                        </a:rPr>
                        <a:t>requests favourite activities or resources</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recognises different weather conditions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identifies seasonal changes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demonstrates awareness of the outdoor environment</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38"/>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421" name="Google Shape;421;p38"/>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422" name="Google Shape;422;p38"/>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PSHE - What Makes Me Unique? — Year A Autumn — Ourselves </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t/>
            </a:r>
            <a:endParaRPr sz="900">
              <a:solidFill>
                <a:schemeClr val="dk2"/>
              </a:solidFill>
              <a:latin typeface="Comfortaa"/>
              <a:ea typeface="Comfortaa"/>
              <a:cs typeface="Comfortaa"/>
              <a:sym typeface="Comfortaa"/>
            </a:endParaRPr>
          </a:p>
        </p:txBody>
      </p:sp>
      <p:sp>
        <p:nvSpPr>
          <p:cNvPr id="423" name="Google Shape;423;p38"/>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 Pupils will develop self-awareness, confidence and emotional understanding through exploring their preferences, identity, relationships and familiar experiences.  </a:t>
            </a:r>
            <a:endParaRPr sz="1000">
              <a:solidFill>
                <a:schemeClr val="dk2"/>
              </a:solidFill>
              <a:latin typeface="Comfortaa"/>
              <a:ea typeface="Comfortaa"/>
              <a:cs typeface="Comfortaa"/>
              <a:sym typeface="Comfortaa"/>
            </a:endParaRPr>
          </a:p>
        </p:txBody>
      </p:sp>
      <p:sp>
        <p:nvSpPr>
          <p:cNvPr id="424" name="Google Shape;424;p38"/>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me • mine • like • happy • sad • friend • family • choose • help • different  </a:t>
            </a:r>
            <a:endParaRPr sz="900">
              <a:solidFill>
                <a:schemeClr val="dk2"/>
              </a:solidFill>
              <a:latin typeface="Comfortaa"/>
              <a:ea typeface="Comfortaa"/>
              <a:cs typeface="Comfortaa"/>
              <a:sym typeface="Comfortaa"/>
            </a:endParaRPr>
          </a:p>
        </p:txBody>
      </p:sp>
      <p:sp>
        <p:nvSpPr>
          <p:cNvPr id="425" name="Google Shape;425;p38"/>
          <p:cNvSpPr txBox="1"/>
          <p:nvPr/>
        </p:nvSpPr>
        <p:spPr>
          <a:xfrm>
            <a:off x="99900" y="754675"/>
            <a:ext cx="7188600" cy="258300"/>
          </a:xfrm>
          <a:prstGeom prst="rect">
            <a:avLst/>
          </a:prstGeom>
          <a:solidFill>
            <a:srgbClr val="D0E0E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426" name="Google Shape;426;p38"/>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427" name="Google Shape;427;p38"/>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familiar people and comforting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praise, interaction and sensory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preferred objects and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social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familiar adults and routines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routines and interactions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preferences and choices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objects, people or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turn taking and group activities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themselves, familiar people and personal belongings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group and discussion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preferences, feelings and relationships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about themselves and others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makes choices during familiar routines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similarities, differences and personal identity </a:t>
                      </a:r>
                      <a:endParaRPr sz="700">
                        <a:latin typeface="Comfortaa"/>
                        <a:ea typeface="Comfortaa"/>
                        <a:cs typeface="Comfortaa"/>
                        <a:sym typeface="Comfortaa"/>
                      </a:endParaRPr>
                    </a:p>
                  </a:txBody>
                  <a:tcPr marT="91425" marB="91425" marR="91425" marL="91425"/>
                </a:tc>
              </a:tr>
            </a:tbl>
          </a:graphicData>
        </a:graphic>
      </p:graphicFrame>
      <p:sp>
        <p:nvSpPr>
          <p:cNvPr id="428" name="Google Shape;428;p38"/>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(1a) — “I like to listen to people talking for a short time.”</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(2b) — “I can use different words to help me ask for things I need.”</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Storytelling &amp; Narrative (2) — “I can talk about something that has happened.”</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(3b) — “I will start talking to someone I know well.”</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(3) — “I can use words to describe things.”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(4) — “I can tell you about things that have happened and are happening.”</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(5a) — “I can join in with my group making sure I am taking turns and talking about the same thing.”</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429" name="Google Shape;429;p38"/>
          <p:cNvSpPr txBox="1"/>
          <p:nvPr/>
        </p:nvSpPr>
        <p:spPr>
          <a:xfrm>
            <a:off x="7395075" y="2625749"/>
            <a:ext cx="1623900" cy="927600"/>
          </a:xfrm>
          <a:prstGeom prst="rect">
            <a:avLst/>
          </a:prstGeom>
          <a:solidFill>
            <a:srgbClr val="D0E0E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430" name="Google Shape;430;p38"/>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choosing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mirrors and self-recognition</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favourite object exploration</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group games and turn taking</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role play social situations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family photographs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emotion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exploration linked to preferences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431" name="Google Shape;431;p38"/>
          <p:cNvSpPr txBox="1"/>
          <p:nvPr/>
        </p:nvSpPr>
        <p:spPr>
          <a:xfrm>
            <a:off x="5722238" y="3493275"/>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432" name="Google Shape;432;p38"/>
          <p:cNvGraphicFramePr/>
          <p:nvPr/>
        </p:nvGraphicFramePr>
        <p:xfrm>
          <a:off x="5770325" y="3701950"/>
          <a:ext cx="3000000" cy="3000000"/>
        </p:xfrm>
        <a:graphic>
          <a:graphicData uri="http://schemas.openxmlformats.org/drawingml/2006/table">
            <a:tbl>
              <a:tblPr>
                <a:noFill/>
                <a:tableStyleId>{DE62D766-70E6-44A9-9765-D2ED8A47D65D}</a:tableStyleId>
              </a:tblPr>
              <a:tblGrid>
                <a:gridCol w="1082850"/>
                <a:gridCol w="1082850"/>
                <a:gridCol w="1082850"/>
              </a:tblGrid>
              <a:tr h="1323425">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social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familiar routines and interactions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explores preferred resources purposefully</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comments on likes/dislikes or feelings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requests favourite activities or objects</a:t>
                      </a:r>
                      <a:endParaRPr sz="700">
                        <a:latin typeface="Comfortaa"/>
                        <a:ea typeface="Comfortaa"/>
                        <a:cs typeface="Comfortaa"/>
                        <a:sym typeface="Comfortaa"/>
                      </a:endParaRPr>
                    </a:p>
                    <a:p>
                      <a:pPr indent="0" lvl="0" marL="0" rtl="0" algn="l">
                        <a:spcBef>
                          <a:spcPts val="0"/>
                        </a:spcBef>
                        <a:spcAft>
                          <a:spcPts val="0"/>
                        </a:spcAft>
                        <a:buNone/>
                      </a:pPr>
                      <a:r>
                        <a:rPr lang="en" sz="700">
                          <a:latin typeface="Comfortaa"/>
                          <a:ea typeface="Comfortaa"/>
                          <a:cs typeface="Comfortaa"/>
                          <a:sym typeface="Comfortaa"/>
                        </a:rPr>
                        <a:t>responds to questions about themselves or others</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recognises themselves and familiar people</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makes personal choices</a:t>
                      </a:r>
                      <a:endParaRPr sz="700">
                        <a:latin typeface="Comfortaa"/>
                        <a:ea typeface="Comfortaa"/>
                        <a:cs typeface="Comfortaa"/>
                        <a:sym typeface="Comfortaa"/>
                      </a:endParaRPr>
                    </a:p>
                    <a:p>
                      <a:pPr indent="0" lvl="0" marL="0" rtl="0" algn="l">
                        <a:spcBef>
                          <a:spcPts val="0"/>
                        </a:spcBef>
                        <a:spcAft>
                          <a:spcPts val="0"/>
                        </a:spcAft>
                        <a:buNone/>
                      </a:pPr>
                      <a:r>
                        <a:rPr lang="en" sz="700">
                          <a:latin typeface="Comfortaa"/>
                          <a:ea typeface="Comfortaa"/>
                          <a:cs typeface="Comfortaa"/>
                          <a:sym typeface="Comfortaa"/>
                        </a:rPr>
                        <a:t>demonstrates awareness of similarities and differences</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39"/>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438" name="Google Shape;438;p39"/>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439" name="Google Shape;439;p39"/>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RE - Myself — Who Am I? — Year A Autumn — Ourselves </a:t>
            </a:r>
            <a:endParaRPr sz="900">
              <a:solidFill>
                <a:schemeClr val="dk2"/>
              </a:solidFill>
              <a:latin typeface="Comfortaa"/>
              <a:ea typeface="Comfortaa"/>
              <a:cs typeface="Comfortaa"/>
              <a:sym typeface="Comfortaa"/>
            </a:endParaRPr>
          </a:p>
        </p:txBody>
      </p:sp>
      <p:sp>
        <p:nvSpPr>
          <p:cNvPr id="440" name="Google Shape;440;p39"/>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 Pupils will develop awareness of themselves, others and belonging through shared experiences, reflection and exploration of what makes each person special and unique.  </a:t>
            </a:r>
            <a:endParaRPr sz="1000">
              <a:solidFill>
                <a:schemeClr val="dk2"/>
              </a:solidFill>
              <a:latin typeface="Comfortaa"/>
              <a:ea typeface="Comfortaa"/>
              <a:cs typeface="Comfortaa"/>
              <a:sym typeface="Comfortaa"/>
            </a:endParaRPr>
          </a:p>
        </p:txBody>
      </p:sp>
      <p:sp>
        <p:nvSpPr>
          <p:cNvPr id="441" name="Google Shape;441;p39"/>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me • special • family • friend • kind • help • together • different • same • belong  </a:t>
            </a:r>
            <a:endParaRPr sz="900">
              <a:solidFill>
                <a:schemeClr val="dk2"/>
              </a:solidFill>
              <a:latin typeface="Comfortaa"/>
              <a:ea typeface="Comfortaa"/>
              <a:cs typeface="Comfortaa"/>
              <a:sym typeface="Comfortaa"/>
            </a:endParaRPr>
          </a:p>
        </p:txBody>
      </p:sp>
      <p:sp>
        <p:nvSpPr>
          <p:cNvPr id="442" name="Google Shape;442;p39"/>
          <p:cNvSpPr txBox="1"/>
          <p:nvPr/>
        </p:nvSpPr>
        <p:spPr>
          <a:xfrm>
            <a:off x="99900" y="754675"/>
            <a:ext cx="7188600" cy="258300"/>
          </a:xfrm>
          <a:prstGeom prst="rect">
            <a:avLst/>
          </a:prstGeom>
          <a:solidFill>
            <a:srgbClr val="D0E0E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443" name="Google Shape;443;p39"/>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444" name="Google Shape;444;p39"/>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familiar people, sounds and routines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shared sensory and social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objects, photographs and reflective materials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group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familiar adults and environments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group routines and interactions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personal and shared experiences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resources or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celebrations and reflection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people and experiences linked to belonging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stories, discussions and celebrations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themselves and others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about belonging and relationships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reflective or sensory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that people are unique and belong to groups and families </a:t>
                      </a:r>
                      <a:endParaRPr sz="700">
                        <a:latin typeface="Comfortaa"/>
                        <a:ea typeface="Comfortaa"/>
                        <a:cs typeface="Comfortaa"/>
                        <a:sym typeface="Comfortaa"/>
                      </a:endParaRPr>
                    </a:p>
                  </a:txBody>
                  <a:tcPr marT="91425" marB="91425" marR="91425" marL="91425"/>
                </a:tc>
              </a:tr>
            </a:tbl>
          </a:graphicData>
        </a:graphic>
      </p:graphicFrame>
      <p:sp>
        <p:nvSpPr>
          <p:cNvPr id="445" name="Google Shape;445;p39"/>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(1a) — “I like to listen to people talking for a short time.”</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(1b) — “I know words to help me talk about things I can see and do.”</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Storytelling &amp; Narrative (2) — “I can talk about something that has happened.”</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(3b) — “I will start talking to someone I know well.”</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(3) — “I can use words to describe things.”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(4) — “I can tell you about things that have happened and are happening.”</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(5a) — “I can join in with my group making sure I am taking turns and talking about the same thing.”</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446" name="Google Shape;446;p39"/>
          <p:cNvSpPr txBox="1"/>
          <p:nvPr/>
        </p:nvSpPr>
        <p:spPr>
          <a:xfrm>
            <a:off x="7395075" y="2625749"/>
            <a:ext cx="1623900" cy="927600"/>
          </a:xfrm>
          <a:prstGeom prst="rect">
            <a:avLst/>
          </a:prstGeom>
          <a:solidFill>
            <a:srgbClr val="D0E0E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447" name="Google Shape;447;p39"/>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reflection and mirror play</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stories about belonging and friendship</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group circle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celebration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family and friendship discussions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music and shared experiences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role play caring situations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photographs and personal objects</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448" name="Google Shape;448;p39"/>
          <p:cNvSpPr txBox="1"/>
          <p:nvPr/>
        </p:nvSpPr>
        <p:spPr>
          <a:xfrm>
            <a:off x="5722238" y="3400200"/>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449" name="Google Shape;449;p39"/>
          <p:cNvGraphicFramePr/>
          <p:nvPr/>
        </p:nvGraphicFramePr>
        <p:xfrm>
          <a:off x="5770325" y="3605975"/>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shared group experiences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familiar routines and celebrations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explores reflective and sensory materials purposefully</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comments on familiar people or experiences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responds to questions about belonging or relationships</a:t>
                      </a:r>
                      <a:endParaRPr sz="700">
                        <a:latin typeface="Comfortaa"/>
                        <a:ea typeface="Comfortaa"/>
                        <a:cs typeface="Comfortaa"/>
                        <a:sym typeface="Comfortaa"/>
                      </a:endParaRPr>
                    </a:p>
                    <a:p>
                      <a:pPr indent="0" lvl="0" marL="0" rtl="0" algn="l">
                        <a:spcBef>
                          <a:spcPts val="0"/>
                        </a:spcBef>
                        <a:spcAft>
                          <a:spcPts val="0"/>
                        </a:spcAft>
                        <a:buNone/>
                      </a:pPr>
                      <a:r>
                        <a:rPr lang="en" sz="700">
                          <a:latin typeface="Comfortaa"/>
                          <a:ea typeface="Comfortaa"/>
                          <a:cs typeface="Comfortaa"/>
                          <a:sym typeface="Comfortaa"/>
                        </a:rPr>
                        <a:t>requests favourite activities or objects</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recognises familiar people and groups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demonstrates awareness of belonging</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identifies similarities and differences between people</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40"/>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455" name="Google Shape;455;p40"/>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456" name="Google Shape;456;p40"/>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PSHE - My School &amp; Me — Year A Spring — Our School </a:t>
            </a:r>
            <a:endParaRPr sz="900">
              <a:solidFill>
                <a:schemeClr val="dk2"/>
              </a:solidFill>
              <a:latin typeface="Comfortaa"/>
              <a:ea typeface="Comfortaa"/>
              <a:cs typeface="Comfortaa"/>
              <a:sym typeface="Comfortaa"/>
            </a:endParaRPr>
          </a:p>
        </p:txBody>
      </p:sp>
      <p:sp>
        <p:nvSpPr>
          <p:cNvPr id="457" name="Google Shape;457;p40"/>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 Pupils will develop understanding of relationships, routines and belonging within the school community through shared experiences, play and communication.  </a:t>
            </a:r>
            <a:endParaRPr sz="1000">
              <a:solidFill>
                <a:schemeClr val="dk2"/>
              </a:solidFill>
              <a:latin typeface="Comfortaa"/>
              <a:ea typeface="Comfortaa"/>
              <a:cs typeface="Comfortaa"/>
              <a:sym typeface="Comfortaa"/>
            </a:endParaRPr>
          </a:p>
        </p:txBody>
      </p:sp>
      <p:sp>
        <p:nvSpPr>
          <p:cNvPr id="458" name="Google Shape;458;p40"/>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Key vocab: school • friend • teacher • help • together • share • turn • classroom • choose • kind  </a:t>
            </a:r>
            <a:endParaRPr sz="800">
              <a:solidFill>
                <a:schemeClr val="dk2"/>
              </a:solidFill>
              <a:latin typeface="Comfortaa"/>
              <a:ea typeface="Comfortaa"/>
              <a:cs typeface="Comfortaa"/>
              <a:sym typeface="Comfortaa"/>
            </a:endParaRPr>
          </a:p>
        </p:txBody>
      </p:sp>
      <p:sp>
        <p:nvSpPr>
          <p:cNvPr id="459" name="Google Shape;459;p40"/>
          <p:cNvSpPr txBox="1"/>
          <p:nvPr/>
        </p:nvSpPr>
        <p:spPr>
          <a:xfrm>
            <a:off x="99900" y="754675"/>
            <a:ext cx="7188600" cy="258300"/>
          </a:xfrm>
          <a:prstGeom prst="rect">
            <a:avLst/>
          </a:prstGeom>
          <a:solidFill>
            <a:srgbClr val="D0E0E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460" name="Google Shape;460;p40"/>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461" name="Google Shape;461;p40"/>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familiar people and routines in school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shared interactions and sensory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classroom environments and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group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familiar adults and peers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school routines and transitions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relationships and shared activities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people, resources or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turn taking and group activities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people, places and routines within school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group and social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friendships, routines and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about school life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routines and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belonging, sharing and working together </a:t>
                      </a:r>
                      <a:endParaRPr sz="700">
                        <a:latin typeface="Comfortaa"/>
                        <a:ea typeface="Comfortaa"/>
                        <a:cs typeface="Comfortaa"/>
                        <a:sym typeface="Comfortaa"/>
                      </a:endParaRPr>
                    </a:p>
                  </a:txBody>
                  <a:tcPr marT="91425" marB="91425" marR="91425" marL="91425"/>
                </a:tc>
              </a:tr>
            </a:tbl>
          </a:graphicData>
        </a:graphic>
      </p:graphicFrame>
      <p:sp>
        <p:nvSpPr>
          <p:cNvPr id="462" name="Google Shape;462;p40"/>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(1c) — “I try to join in with other children but usually play on my own or next to someone.”</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(2c) — “I am starting to play more with other children.”</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(3c) — “I play games with other children all the time.”</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(4a) — “With help from my teacher I can join in with children in my group and take turns.”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(2b) — “I can use different words to help me ask for things I need.”</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(5a) — “I can listen to and do what my teacher asks me.”</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(5a) — “I can join in with my group making sure I am taking turns and talking about the same thing.”</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463" name="Google Shape;463;p40"/>
          <p:cNvSpPr txBox="1"/>
          <p:nvPr/>
        </p:nvSpPr>
        <p:spPr>
          <a:xfrm>
            <a:off x="7395075" y="2625749"/>
            <a:ext cx="1623900" cy="927600"/>
          </a:xfrm>
          <a:prstGeom prst="rect">
            <a:avLst/>
          </a:prstGeom>
          <a:solidFill>
            <a:srgbClr val="D0E0E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464" name="Google Shape;464;p40"/>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turn taking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classroom routines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role play school experiences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circle time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group sensory play</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choosing and sharing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friendship stories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collaborative play experiences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465" name="Google Shape;465;p40"/>
          <p:cNvSpPr txBox="1"/>
          <p:nvPr/>
        </p:nvSpPr>
        <p:spPr>
          <a:xfrm>
            <a:off x="5722238" y="3304950"/>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466" name="Google Shape;466;p40"/>
          <p:cNvGraphicFramePr/>
          <p:nvPr/>
        </p:nvGraphicFramePr>
        <p:xfrm>
          <a:off x="5770325" y="3605975"/>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group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familiar school routines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engages with peers and adults purposefully</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comments on school experiences or friendships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requests help, resources or activities</a:t>
                      </a:r>
                      <a:endParaRPr sz="700">
                        <a:latin typeface="Comfortaa"/>
                        <a:ea typeface="Comfortaa"/>
                        <a:cs typeface="Comfortaa"/>
                        <a:sym typeface="Comfortaa"/>
                      </a:endParaRPr>
                    </a:p>
                    <a:p>
                      <a:pPr indent="0" lvl="0" marL="0" rtl="0" algn="l">
                        <a:spcBef>
                          <a:spcPts val="0"/>
                        </a:spcBef>
                        <a:spcAft>
                          <a:spcPts val="0"/>
                        </a:spcAft>
                        <a:buNone/>
                      </a:pPr>
                      <a:r>
                        <a:rPr lang="en" sz="700">
                          <a:latin typeface="Comfortaa"/>
                          <a:ea typeface="Comfortaa"/>
                          <a:cs typeface="Comfortaa"/>
                          <a:sym typeface="Comfortaa"/>
                        </a:rPr>
                        <a:t>responds to questions during group activities</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participates in sharing and turn taking</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recognises familiar routines and people</a:t>
                      </a:r>
                      <a:endParaRPr sz="700">
                        <a:latin typeface="Comfortaa"/>
                        <a:ea typeface="Comfortaa"/>
                        <a:cs typeface="Comfortaa"/>
                        <a:sym typeface="Comfortaa"/>
                      </a:endParaRPr>
                    </a:p>
                    <a:p>
                      <a:pPr indent="0" lvl="0" marL="0" rtl="0" algn="l">
                        <a:spcBef>
                          <a:spcPts val="0"/>
                        </a:spcBef>
                        <a:spcAft>
                          <a:spcPts val="0"/>
                        </a:spcAft>
                        <a:buNone/>
                      </a:pPr>
                      <a:r>
                        <a:rPr lang="en" sz="700">
                          <a:latin typeface="Comfortaa"/>
                          <a:ea typeface="Comfortaa"/>
                          <a:cs typeface="Comfortaa"/>
                          <a:sym typeface="Comfortaa"/>
                        </a:rPr>
                        <a:t>demonstrates awareness of belonging within school</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41"/>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472" name="Google Shape;472;p41"/>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473" name="Google Shape;473;p41"/>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RE - Special People &amp; Places — Year A Spring — Our School </a:t>
            </a:r>
            <a:endParaRPr sz="900">
              <a:solidFill>
                <a:schemeClr val="dk2"/>
              </a:solidFill>
              <a:latin typeface="Comfortaa"/>
              <a:ea typeface="Comfortaa"/>
              <a:cs typeface="Comfortaa"/>
              <a:sym typeface="Comfortaa"/>
            </a:endParaRPr>
          </a:p>
        </p:txBody>
      </p:sp>
      <p:sp>
        <p:nvSpPr>
          <p:cNvPr id="474" name="Google Shape;474;p41"/>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 Pupils will develop awareness of special people, places and shared experiences through stories, sensory exploration and reflection linked to belonging and community.  </a:t>
            </a:r>
            <a:endParaRPr sz="1000">
              <a:solidFill>
                <a:schemeClr val="dk2"/>
              </a:solidFill>
              <a:latin typeface="Comfortaa"/>
              <a:ea typeface="Comfortaa"/>
              <a:cs typeface="Comfortaa"/>
              <a:sym typeface="Comfortaa"/>
            </a:endParaRPr>
          </a:p>
        </p:txBody>
      </p:sp>
      <p:sp>
        <p:nvSpPr>
          <p:cNvPr id="475" name="Google Shape;475;p41"/>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special • place • people • church • family • friend • together • help • care • belong  </a:t>
            </a:r>
            <a:endParaRPr sz="900">
              <a:solidFill>
                <a:schemeClr val="dk2"/>
              </a:solidFill>
              <a:latin typeface="Comfortaa"/>
              <a:ea typeface="Comfortaa"/>
              <a:cs typeface="Comfortaa"/>
              <a:sym typeface="Comfortaa"/>
            </a:endParaRPr>
          </a:p>
        </p:txBody>
      </p:sp>
      <p:sp>
        <p:nvSpPr>
          <p:cNvPr id="476" name="Google Shape;476;p41"/>
          <p:cNvSpPr txBox="1"/>
          <p:nvPr/>
        </p:nvSpPr>
        <p:spPr>
          <a:xfrm>
            <a:off x="99900" y="754675"/>
            <a:ext cx="7188600" cy="258300"/>
          </a:xfrm>
          <a:prstGeom prst="rect">
            <a:avLst/>
          </a:prstGeom>
          <a:solidFill>
            <a:srgbClr val="D0E0E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477" name="Google Shape;477;p41"/>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478" name="Google Shape;478;p41"/>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familiar people, sounds and environments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shared sensory and social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special objects, places and photographs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group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familiar routines and environments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celebrations, routines and group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special people and places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resources or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stories and reflection activities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people and places linked to belonging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stories, celebrations and discussions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special people and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about belonging and community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reflective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that places and people can be important and special </a:t>
                      </a:r>
                      <a:endParaRPr sz="700">
                        <a:latin typeface="Comfortaa"/>
                        <a:ea typeface="Comfortaa"/>
                        <a:cs typeface="Comfortaa"/>
                        <a:sym typeface="Comfortaa"/>
                      </a:endParaRPr>
                    </a:p>
                  </a:txBody>
                  <a:tcPr marT="91425" marB="91425" marR="91425" marL="91425"/>
                </a:tc>
              </a:tr>
            </a:tbl>
          </a:graphicData>
        </a:graphic>
      </p:graphicFrame>
      <p:sp>
        <p:nvSpPr>
          <p:cNvPr id="479" name="Google Shape;479;p41"/>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(1a) — “I like to listen to people talking for a short time.”</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(1b) — “I know words to help me talk about things I can see and do.”</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Storytelling &amp; Narrative (2) — “I can talk about something that has happened.”</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(3b) — “I will start talking to someone I know well.”</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(4) — “I can tell you about things that have happened and are happening.”</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(4) — “I can talk about colours, numbers and when things happen.”</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(5a) — “I can join in with my group making sure I am taking turns and talking about the same thing.”</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480" name="Google Shape;480;p41"/>
          <p:cNvSpPr txBox="1"/>
          <p:nvPr/>
        </p:nvSpPr>
        <p:spPr>
          <a:xfrm>
            <a:off x="7395075" y="2625749"/>
            <a:ext cx="1623900" cy="927600"/>
          </a:xfrm>
          <a:prstGeom prst="rect">
            <a:avLst/>
          </a:prstGeom>
          <a:solidFill>
            <a:srgbClr val="D0E0E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481" name="Google Shape;481;p41"/>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stories about special people and places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celebration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reflection and quiet spaces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music and shared experiences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photographs and objects of significance</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role play caring experiences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group discussions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visits or virtual exploration of special places</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482" name="Google Shape;482;p41"/>
          <p:cNvSpPr txBox="1"/>
          <p:nvPr/>
        </p:nvSpPr>
        <p:spPr>
          <a:xfrm>
            <a:off x="5722238" y="3304950"/>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483" name="Google Shape;483;p41"/>
          <p:cNvGraphicFramePr/>
          <p:nvPr/>
        </p:nvGraphicFramePr>
        <p:xfrm>
          <a:off x="5770325" y="3605975"/>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shared experiences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familiar celebrations and routines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explores reflective resources purposefully</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comments on special people or places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responds to questions about experiences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requests favourite activities or resources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recognises familiar people and places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demonstrates awareness of belonging and community</a:t>
                      </a:r>
                      <a:endParaRPr sz="700">
                        <a:latin typeface="Comfortaa"/>
                        <a:ea typeface="Comfortaa"/>
                        <a:cs typeface="Comfortaa"/>
                        <a:sym typeface="Comfortaa"/>
                      </a:endParaRPr>
                    </a:p>
                    <a:p>
                      <a:pPr indent="0" lvl="0" marL="0" rtl="0" algn="l">
                        <a:spcBef>
                          <a:spcPts val="0"/>
                        </a:spcBef>
                        <a:spcAft>
                          <a:spcPts val="0"/>
                        </a:spcAft>
                        <a:buNone/>
                      </a:pPr>
                      <a:r>
                        <a:rPr lang="en" sz="700">
                          <a:latin typeface="Comfortaa"/>
                          <a:ea typeface="Comfortaa"/>
                          <a:cs typeface="Comfortaa"/>
                          <a:sym typeface="Comfortaa"/>
                        </a:rPr>
                        <a:t>identifies experiences that are important or special</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15"/>
          <p:cNvPicPr preferRelativeResize="0"/>
          <p:nvPr/>
        </p:nvPicPr>
        <p:blipFill>
          <a:blip r:embed="rId3">
            <a:alphaModFix/>
          </a:blip>
          <a:stretch>
            <a:fillRect/>
          </a:stretch>
        </p:blipFill>
        <p:spPr>
          <a:xfrm>
            <a:off x="233400" y="119275"/>
            <a:ext cx="1001025" cy="705850"/>
          </a:xfrm>
          <a:prstGeom prst="rect">
            <a:avLst/>
          </a:prstGeom>
          <a:noFill/>
          <a:ln>
            <a:noFill/>
          </a:ln>
        </p:spPr>
      </p:pic>
      <p:sp>
        <p:nvSpPr>
          <p:cNvPr id="72" name="Google Shape;72;p15"/>
          <p:cNvSpPr txBox="1"/>
          <p:nvPr/>
        </p:nvSpPr>
        <p:spPr>
          <a:xfrm>
            <a:off x="1405900" y="162300"/>
            <a:ext cx="7063800" cy="66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Comfortaa"/>
                <a:ea typeface="Comfortaa"/>
                <a:cs typeface="Comfortaa"/>
                <a:sym typeface="Comfortaa"/>
              </a:rPr>
              <a:t>The Brow Resource Base Curriculum</a:t>
            </a:r>
            <a:endParaRPr>
              <a:solidFill>
                <a:schemeClr val="dk2"/>
              </a:solidFill>
              <a:latin typeface="Comfortaa"/>
              <a:ea typeface="Comfortaa"/>
              <a:cs typeface="Comfortaa"/>
              <a:sym typeface="Comfortaa"/>
            </a:endParaRPr>
          </a:p>
          <a:p>
            <a:pPr indent="0" lvl="0" marL="0" rtl="0" algn="ctr">
              <a:spcBef>
                <a:spcPts val="0"/>
              </a:spcBef>
              <a:spcAft>
                <a:spcPts val="0"/>
              </a:spcAft>
              <a:buNone/>
            </a:pPr>
            <a:r>
              <a:rPr lang="en">
                <a:solidFill>
                  <a:schemeClr val="dk2"/>
                </a:solidFill>
                <a:latin typeface="Comfortaa"/>
                <a:ea typeface="Comfortaa"/>
                <a:cs typeface="Comfortaa"/>
                <a:sym typeface="Comfortaa"/>
              </a:rPr>
              <a:t>Long Term Topic Overview</a:t>
            </a:r>
            <a:endParaRPr>
              <a:solidFill>
                <a:schemeClr val="dk2"/>
              </a:solidFill>
              <a:latin typeface="Comfortaa"/>
              <a:ea typeface="Comfortaa"/>
              <a:cs typeface="Comfortaa"/>
              <a:sym typeface="Comfortaa"/>
            </a:endParaRPr>
          </a:p>
        </p:txBody>
      </p:sp>
      <p:pic>
        <p:nvPicPr>
          <p:cNvPr id="73" name="Google Shape;73;p15"/>
          <p:cNvPicPr preferRelativeResize="0"/>
          <p:nvPr/>
        </p:nvPicPr>
        <p:blipFill>
          <a:blip r:embed="rId4">
            <a:alphaModFix/>
          </a:blip>
          <a:stretch>
            <a:fillRect/>
          </a:stretch>
        </p:blipFill>
        <p:spPr>
          <a:xfrm>
            <a:off x="1043950" y="886250"/>
            <a:ext cx="7323841" cy="4013400"/>
          </a:xfrm>
          <a:prstGeom prst="rect">
            <a:avLst/>
          </a:prstGeom>
          <a:noFill/>
          <a:ln>
            <a:noFill/>
          </a:ln>
        </p:spPr>
      </p:pic>
      <p:sp>
        <p:nvSpPr>
          <p:cNvPr id="74" name="Google Shape;74;p15">
            <a:hlinkClick action="ppaction://hlinksldjump" r:id="rId5"/>
          </p:cNvPr>
          <p:cNvSpPr/>
          <p:nvPr/>
        </p:nvSpPr>
        <p:spPr>
          <a:xfrm>
            <a:off x="1234425" y="1979675"/>
            <a:ext cx="217200" cy="2286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 name="Google Shape;75;p15">
            <a:hlinkClick action="ppaction://hlinksldjump" r:id="rId6"/>
          </p:cNvPr>
          <p:cNvSpPr/>
          <p:nvPr/>
        </p:nvSpPr>
        <p:spPr>
          <a:xfrm>
            <a:off x="1234425" y="2778650"/>
            <a:ext cx="217200" cy="2286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 name="Google Shape;76;p15">
            <a:hlinkClick action="ppaction://hlinksldjump" r:id="rId7"/>
          </p:cNvPr>
          <p:cNvSpPr/>
          <p:nvPr/>
        </p:nvSpPr>
        <p:spPr>
          <a:xfrm>
            <a:off x="1234425" y="3577625"/>
            <a:ext cx="217200" cy="2286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7" name="Google Shape;77;p15">
            <a:hlinkClick action="ppaction://hlinksldjump" r:id="rId8"/>
          </p:cNvPr>
          <p:cNvSpPr/>
          <p:nvPr/>
        </p:nvSpPr>
        <p:spPr>
          <a:xfrm>
            <a:off x="1188700" y="4427250"/>
            <a:ext cx="217200" cy="2286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42"/>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489" name="Google Shape;489;p42"/>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490" name="Google Shape;490;p42"/>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PSHE - Healthy Me — Year A Summer — Weather &amp; Seasons </a:t>
            </a:r>
            <a:endParaRPr sz="900">
              <a:solidFill>
                <a:schemeClr val="dk2"/>
              </a:solidFill>
              <a:latin typeface="Comfortaa"/>
              <a:ea typeface="Comfortaa"/>
              <a:cs typeface="Comfortaa"/>
              <a:sym typeface="Comfortaa"/>
            </a:endParaRPr>
          </a:p>
        </p:txBody>
      </p:sp>
      <p:sp>
        <p:nvSpPr>
          <p:cNvPr id="491" name="Google Shape;491;p42"/>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 Pupils will develop awareness of healthy lifestyles, safety and wellbeing through practical experiences, outdoor exploration and sensory activities linked to summer, weather and self-care.  </a:t>
            </a:r>
            <a:endParaRPr sz="1000">
              <a:solidFill>
                <a:schemeClr val="dk2"/>
              </a:solidFill>
              <a:latin typeface="Comfortaa"/>
              <a:ea typeface="Comfortaa"/>
              <a:cs typeface="Comfortaa"/>
              <a:sym typeface="Comfortaa"/>
            </a:endParaRPr>
          </a:p>
        </p:txBody>
      </p:sp>
      <p:sp>
        <p:nvSpPr>
          <p:cNvPr id="492" name="Google Shape;492;p42"/>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healthy • drink • eat • wash • hot • cold • sun • help • safe • water  </a:t>
            </a:r>
            <a:endParaRPr sz="900">
              <a:solidFill>
                <a:schemeClr val="dk2"/>
              </a:solidFill>
              <a:latin typeface="Comfortaa"/>
              <a:ea typeface="Comfortaa"/>
              <a:cs typeface="Comfortaa"/>
              <a:sym typeface="Comfortaa"/>
            </a:endParaRPr>
          </a:p>
        </p:txBody>
      </p:sp>
      <p:sp>
        <p:nvSpPr>
          <p:cNvPr id="493" name="Google Shape;493;p42"/>
          <p:cNvSpPr txBox="1"/>
          <p:nvPr/>
        </p:nvSpPr>
        <p:spPr>
          <a:xfrm>
            <a:off x="99900" y="754675"/>
            <a:ext cx="7188600" cy="258300"/>
          </a:xfrm>
          <a:prstGeom prst="rect">
            <a:avLst/>
          </a:prstGeom>
          <a:solidFill>
            <a:srgbClr val="D0E0E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494" name="Google Shape;494;p42"/>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495" name="Google Shape;495;p42"/>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sensory experiences linked to outdoor play and self-care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familiar routines and comfort needs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healthy living resources and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routines and group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familiar safety and self-care routines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outdoor and self-care routines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healthy choices and sensory experiences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activities, food or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hygiene and healthy living activities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healthy routines and safety expectations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practical wellbeing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preferences, feelings and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about healthy choices and safety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follows familiar routines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healthy habits and personal wellbeing </a:t>
                      </a:r>
                      <a:endParaRPr sz="700">
                        <a:latin typeface="Comfortaa"/>
                        <a:ea typeface="Comfortaa"/>
                        <a:cs typeface="Comfortaa"/>
                        <a:sym typeface="Comfortaa"/>
                      </a:endParaRPr>
                    </a:p>
                  </a:txBody>
                  <a:tcPr marT="91425" marB="91425" marR="91425" marL="91425"/>
                </a:tc>
              </a:tr>
            </a:tbl>
          </a:graphicData>
        </a:graphic>
      </p:graphicFrame>
      <p:sp>
        <p:nvSpPr>
          <p:cNvPr id="496" name="Google Shape;496;p42"/>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(1b) — “I know words to help me talk about things I can see and do.”</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(2b) — “I can use different words to help me ask for things I need.”</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Storytelling &amp; Narrative (2) — “I can talk about something that has happened.”</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(4) — “I can tell you about things that have happened and are happening.”</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(4a) — “With help from my teacher I can join in with children in my group and take turns.”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(5a) — “I know words that show the order things happen.”</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(5a) — “I can join in with my group making sure I am taking turns and talking about the same thing.”</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497" name="Google Shape;497;p42"/>
          <p:cNvSpPr txBox="1"/>
          <p:nvPr/>
        </p:nvSpPr>
        <p:spPr>
          <a:xfrm>
            <a:off x="7395075" y="2625749"/>
            <a:ext cx="1623900" cy="927600"/>
          </a:xfrm>
          <a:prstGeom prst="rect">
            <a:avLst/>
          </a:prstGeom>
          <a:solidFill>
            <a:srgbClr val="D0E0E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498" name="Google Shape;498;p42"/>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outdoor sensory play</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healthy snack preparation</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water and sun safety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hygiene routines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circuits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role play healthy choices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seasonal outdoor exploration</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group wellbeing activities</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499" name="Google Shape;499;p42"/>
          <p:cNvSpPr txBox="1"/>
          <p:nvPr/>
        </p:nvSpPr>
        <p:spPr>
          <a:xfrm>
            <a:off x="5827013" y="3447025"/>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500" name="Google Shape;500;p42"/>
          <p:cNvGraphicFramePr/>
          <p:nvPr/>
        </p:nvGraphicFramePr>
        <p:xfrm>
          <a:off x="5770325" y="3720275"/>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wellbeing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familiar healthy routines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explores resources purposefully</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comments on preferences or feelings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requests help, food or resources</a:t>
                      </a:r>
                      <a:endParaRPr sz="700">
                        <a:latin typeface="Comfortaa"/>
                        <a:ea typeface="Comfortaa"/>
                        <a:cs typeface="Comfortaa"/>
                        <a:sym typeface="Comfortaa"/>
                      </a:endParaRPr>
                    </a:p>
                    <a:p>
                      <a:pPr indent="0" lvl="0" marL="0" rtl="0" algn="l">
                        <a:spcBef>
                          <a:spcPts val="0"/>
                        </a:spcBef>
                        <a:spcAft>
                          <a:spcPts val="0"/>
                        </a:spcAft>
                        <a:buNone/>
                      </a:pPr>
                      <a:r>
                        <a:rPr lang="en" sz="700">
                          <a:latin typeface="Comfortaa"/>
                          <a:ea typeface="Comfortaa"/>
                          <a:cs typeface="Comfortaa"/>
                          <a:sym typeface="Comfortaa"/>
                        </a:rPr>
                        <a:t>responds to questions about routines or safety</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participates in healthy routines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demonstrates awareness of safety and wellbeing</a:t>
                      </a:r>
                      <a:endParaRPr sz="700">
                        <a:latin typeface="Comfortaa"/>
                        <a:ea typeface="Comfortaa"/>
                        <a:cs typeface="Comfortaa"/>
                        <a:sym typeface="Comfortaa"/>
                      </a:endParaRPr>
                    </a:p>
                    <a:p>
                      <a:pPr indent="0" lvl="0" marL="0" rtl="0" algn="l">
                        <a:spcBef>
                          <a:spcPts val="0"/>
                        </a:spcBef>
                        <a:spcAft>
                          <a:spcPts val="0"/>
                        </a:spcAft>
                        <a:buNone/>
                      </a:pPr>
                      <a:r>
                        <a:rPr lang="en" sz="700">
                          <a:latin typeface="Comfortaa"/>
                          <a:ea typeface="Comfortaa"/>
                          <a:cs typeface="Comfortaa"/>
                          <a:sym typeface="Comfortaa"/>
                        </a:rPr>
                        <a:t>recognises healthy choices and self-care needs</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43"/>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506" name="Google Shape;506;p43"/>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507" name="Google Shape;507;p43"/>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The Brow CP School RB Curriculum.</a:t>
            </a:r>
            <a:endParaRPr sz="800">
              <a:solidFill>
                <a:schemeClr val="dk2"/>
              </a:solidFill>
              <a:latin typeface="Comfortaa"/>
              <a:ea typeface="Comfortaa"/>
              <a:cs typeface="Comfortaa"/>
              <a:sym typeface="Comfortaa"/>
            </a:endParaRPr>
          </a:p>
          <a:p>
            <a:pPr indent="0" lvl="0" marL="0" rtl="0" algn="l">
              <a:spcBef>
                <a:spcPts val="0"/>
              </a:spcBef>
              <a:spcAft>
                <a:spcPts val="0"/>
              </a:spcAft>
              <a:buNone/>
            </a:pPr>
            <a:r>
              <a:rPr lang="en" sz="800">
                <a:solidFill>
                  <a:schemeClr val="dk2"/>
                </a:solidFill>
                <a:latin typeface="Comfortaa"/>
                <a:ea typeface="Comfortaa"/>
                <a:cs typeface="Comfortaa"/>
                <a:sym typeface="Comfortaa"/>
              </a:rPr>
              <a:t>RE - Celebrations &amp; Seasonal Change — Year A Summer — Weather &amp; Seasons </a:t>
            </a:r>
            <a:endParaRPr sz="800">
              <a:solidFill>
                <a:schemeClr val="dk2"/>
              </a:solidFill>
              <a:latin typeface="Comfortaa"/>
              <a:ea typeface="Comfortaa"/>
              <a:cs typeface="Comfortaa"/>
              <a:sym typeface="Comfortaa"/>
            </a:endParaRPr>
          </a:p>
        </p:txBody>
      </p:sp>
      <p:sp>
        <p:nvSpPr>
          <p:cNvPr id="508" name="Google Shape;508;p43"/>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  Pupils will develop awareness of celebrations, seasonal change and shared experiences through stories, sensory exploration and participation in community events and traditions.  </a:t>
            </a:r>
            <a:endParaRPr sz="1000">
              <a:solidFill>
                <a:schemeClr val="dk2"/>
              </a:solidFill>
              <a:latin typeface="Comfortaa"/>
              <a:ea typeface="Comfortaa"/>
              <a:cs typeface="Comfortaa"/>
              <a:sym typeface="Comfortaa"/>
            </a:endParaRPr>
          </a:p>
        </p:txBody>
      </p:sp>
      <p:sp>
        <p:nvSpPr>
          <p:cNvPr id="509" name="Google Shape;509;p43"/>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celebrate • special • together • summer • light • music • family • happy • share • change  </a:t>
            </a:r>
            <a:endParaRPr sz="900">
              <a:solidFill>
                <a:schemeClr val="dk2"/>
              </a:solidFill>
              <a:latin typeface="Comfortaa"/>
              <a:ea typeface="Comfortaa"/>
              <a:cs typeface="Comfortaa"/>
              <a:sym typeface="Comfortaa"/>
            </a:endParaRPr>
          </a:p>
        </p:txBody>
      </p:sp>
      <p:sp>
        <p:nvSpPr>
          <p:cNvPr id="510" name="Google Shape;510;p43"/>
          <p:cNvSpPr txBox="1"/>
          <p:nvPr/>
        </p:nvSpPr>
        <p:spPr>
          <a:xfrm>
            <a:off x="99900" y="754675"/>
            <a:ext cx="7188600" cy="258300"/>
          </a:xfrm>
          <a:prstGeom prst="rect">
            <a:avLst/>
          </a:prstGeom>
          <a:solidFill>
            <a:srgbClr val="D0E0E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511" name="Google Shape;511;p43"/>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512" name="Google Shape;512;p43"/>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sensory experiences linked to celebrations and seasons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music, lights and shared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celebration objects and sensory materials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group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group activities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celebrations and seasonal events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celebration resources and traditions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songs, objects or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stories and celebration activities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celebrations, symbols and shared experiences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celebrations and group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special events and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about celebrations and traditions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about celebrations and traditions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that people celebrate and share experiences in different ways </a:t>
                      </a:r>
                      <a:endParaRPr sz="700">
                        <a:latin typeface="Comfortaa"/>
                        <a:ea typeface="Comfortaa"/>
                        <a:cs typeface="Comfortaa"/>
                        <a:sym typeface="Comfortaa"/>
                      </a:endParaRPr>
                    </a:p>
                  </a:txBody>
                  <a:tcPr marT="91425" marB="91425" marR="91425" marL="91425"/>
                </a:tc>
              </a:tr>
            </a:tbl>
          </a:graphicData>
        </a:graphic>
      </p:graphicFrame>
      <p:sp>
        <p:nvSpPr>
          <p:cNvPr id="513" name="Google Shape;513;p43"/>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(1b) — “I try to join in with action songs and rhymes.”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(1b) — “I know words to help me talk about things I can see and do.”</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Storytelling &amp; Narrative (2) — “I can talk about something that has happened.”</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(4) — “I can tell you about things that have happened and are happening.”</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(4) — “I can talk about colours, numbers and when things happen.”</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(5a) — “I can join in with my group making sure I am taking turns and talking about the same thing.”</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Storytelling &amp; Narrative (5a) — “I can talk about things that are not real or have not happened yet.”</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514" name="Google Shape;514;p43"/>
          <p:cNvSpPr txBox="1"/>
          <p:nvPr/>
        </p:nvSpPr>
        <p:spPr>
          <a:xfrm>
            <a:off x="7395075" y="2625749"/>
            <a:ext cx="1623900" cy="927600"/>
          </a:xfrm>
          <a:prstGeom prst="rect">
            <a:avLst/>
          </a:prstGeom>
          <a:solidFill>
            <a:srgbClr val="D0E0E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515" name="Google Shape;515;p43"/>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celebration sensory trays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music and movement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stories linked to celebrations and traditions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shared group events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light and colour exploration</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role play celebrations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outdoor seasonal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cultural songs and rhymes</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516" name="Google Shape;516;p43"/>
          <p:cNvSpPr txBox="1"/>
          <p:nvPr/>
        </p:nvSpPr>
        <p:spPr>
          <a:xfrm>
            <a:off x="5722238" y="3409725"/>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517" name="Google Shape;517;p43"/>
          <p:cNvGraphicFramePr/>
          <p:nvPr/>
        </p:nvGraphicFramePr>
        <p:xfrm>
          <a:off x="5770325" y="3605975"/>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celebration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familiar songs and routines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explores sensory resources purposefully</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comments on celebrations or experiences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responds to questions about stories or events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requests favourite activities or resources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recognises familiar celebrations and symbols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participates in shared traditions and events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demonstrates awareness that celebrations are special shared experiences</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44"/>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523" name="Google Shape;523;p44"/>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524" name="Google Shape;524;p44"/>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Music - Sounds, Songs &amp; Rhythm — Year A Autumn — Ourselves </a:t>
            </a:r>
            <a:endParaRPr sz="900">
              <a:solidFill>
                <a:schemeClr val="dk2"/>
              </a:solidFill>
              <a:latin typeface="Comfortaa"/>
              <a:ea typeface="Comfortaa"/>
              <a:cs typeface="Comfortaa"/>
              <a:sym typeface="Comfortaa"/>
            </a:endParaRPr>
          </a:p>
        </p:txBody>
      </p:sp>
      <p:sp>
        <p:nvSpPr>
          <p:cNvPr id="525" name="Google Shape;525;p44"/>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 Pupils will develop listening, communication and self-expression through exploring sounds, music, rhythm and familiar songs linked to themselves and their experiences. </a:t>
            </a:r>
            <a:endParaRPr sz="1000">
              <a:solidFill>
                <a:schemeClr val="dk2"/>
              </a:solidFill>
              <a:latin typeface="Comfortaa"/>
              <a:ea typeface="Comfortaa"/>
              <a:cs typeface="Comfortaa"/>
              <a:sym typeface="Comfortaa"/>
            </a:endParaRPr>
          </a:p>
        </p:txBody>
      </p:sp>
      <p:sp>
        <p:nvSpPr>
          <p:cNvPr id="526" name="Google Shape;526;p44"/>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music • sound • loud • quiet • stop • go • clap • sing • drum • listen  </a:t>
            </a:r>
            <a:endParaRPr sz="900">
              <a:solidFill>
                <a:schemeClr val="dk2"/>
              </a:solidFill>
              <a:latin typeface="Comfortaa"/>
              <a:ea typeface="Comfortaa"/>
              <a:cs typeface="Comfortaa"/>
              <a:sym typeface="Comfortaa"/>
            </a:endParaRPr>
          </a:p>
        </p:txBody>
      </p:sp>
      <p:sp>
        <p:nvSpPr>
          <p:cNvPr id="527" name="Google Shape;527;p44"/>
          <p:cNvSpPr txBox="1"/>
          <p:nvPr/>
        </p:nvSpPr>
        <p:spPr>
          <a:xfrm>
            <a:off x="99900" y="754675"/>
            <a:ext cx="7188600" cy="258300"/>
          </a:xfrm>
          <a:prstGeom prst="rect">
            <a:avLst/>
          </a:prstGeom>
          <a:solidFill>
            <a:srgbClr val="D0E0E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528" name="Google Shape;528;p44"/>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529" name="Google Shape;529;p44"/>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sounds, music and rhythm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familiar songs and voices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instruments and sound-making objects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musical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changes in sound and rhythm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songs and musical routines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instruments and sounds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songs or instruments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singing and rhythm activities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sounds, actions and musical patterns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musical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sounds, songs and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about music and rhythm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instruments and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rhythm, sound and musical interaction </a:t>
                      </a:r>
                      <a:endParaRPr sz="700">
                        <a:latin typeface="Comfortaa"/>
                        <a:ea typeface="Comfortaa"/>
                        <a:cs typeface="Comfortaa"/>
                        <a:sym typeface="Comfortaa"/>
                      </a:endParaRPr>
                    </a:p>
                  </a:txBody>
                  <a:tcPr marT="91425" marB="91425" marR="91425" marL="91425"/>
                </a:tc>
              </a:tr>
            </a:tbl>
          </a:graphicData>
        </a:graphic>
      </p:graphicFrame>
      <p:sp>
        <p:nvSpPr>
          <p:cNvPr id="530" name="Google Shape;530;p44"/>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(1b) — “I try to join in with action songs and rhymes.”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(1b) — “I know words to help me talk about things I can see and do.”</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(2) — “I can listen to and answer questions about what we’re doing now.”</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Storytelling &amp; Narrative (2) — “I can talk about something that has happened.”</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(4a) — “With help from my teacher I can join in with children in my group and take turns.”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(5a) — “I can join in with my group making sure I am taking turns and talking about the same thing.”</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531" name="Google Shape;531;p44"/>
          <p:cNvSpPr txBox="1"/>
          <p:nvPr/>
        </p:nvSpPr>
        <p:spPr>
          <a:xfrm>
            <a:off x="7395075" y="2625749"/>
            <a:ext cx="1623900" cy="927600"/>
          </a:xfrm>
          <a:prstGeom prst="rect">
            <a:avLst/>
          </a:prstGeom>
          <a:solidFill>
            <a:srgbClr val="D0E0E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532" name="Google Shape;532;p44"/>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singing familiar songs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instrument exploration</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rhythm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music and movement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sound exploration</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action rhymes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call and response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listening activities</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533" name="Google Shape;533;p44"/>
          <p:cNvSpPr txBox="1"/>
          <p:nvPr/>
        </p:nvSpPr>
        <p:spPr>
          <a:xfrm>
            <a:off x="5722238" y="3304950"/>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534" name="Google Shape;534;p44"/>
          <p:cNvGraphicFramePr/>
          <p:nvPr/>
        </p:nvGraphicFramePr>
        <p:xfrm>
          <a:off x="5770325" y="3605975"/>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musical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familiar songs and sounds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explores instruments purposefully</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 joins in with songs or actions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comments on sounds or music</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responds to musical cues or questions</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explores rhythm and sound</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participates in singing and music making</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demonstrates awareness of musical changes and patterns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45"/>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540" name="Google Shape;540;p45"/>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541" name="Google Shape;541;p45"/>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PE - Movement &amp; Ball Skills — Year A Autumn — Ourselves </a:t>
            </a:r>
            <a:endParaRPr sz="900">
              <a:solidFill>
                <a:schemeClr val="dk2"/>
              </a:solidFill>
              <a:latin typeface="Comfortaa"/>
              <a:ea typeface="Comfortaa"/>
              <a:cs typeface="Comfortaa"/>
              <a:sym typeface="Comfortaa"/>
            </a:endParaRPr>
          </a:p>
        </p:txBody>
      </p:sp>
      <p:sp>
        <p:nvSpPr>
          <p:cNvPr id="542" name="Google Shape;542;p45"/>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 Pupils will develop movement, coordination and physical confidence through sensory movement experiences, games and practical activities linked to themselves and familiar routines.  </a:t>
            </a:r>
            <a:endParaRPr sz="1000">
              <a:solidFill>
                <a:schemeClr val="dk2"/>
              </a:solidFill>
              <a:latin typeface="Comfortaa"/>
              <a:ea typeface="Comfortaa"/>
              <a:cs typeface="Comfortaa"/>
              <a:sym typeface="Comfortaa"/>
            </a:endParaRPr>
          </a:p>
        </p:txBody>
      </p:sp>
      <p:sp>
        <p:nvSpPr>
          <p:cNvPr id="543" name="Google Shape;543;p45"/>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move • stop • go • throw • catch • kick • roll • jump • balance • turn </a:t>
            </a:r>
            <a:endParaRPr sz="900">
              <a:solidFill>
                <a:schemeClr val="dk2"/>
              </a:solidFill>
              <a:latin typeface="Comfortaa"/>
              <a:ea typeface="Comfortaa"/>
              <a:cs typeface="Comfortaa"/>
              <a:sym typeface="Comfortaa"/>
            </a:endParaRPr>
          </a:p>
        </p:txBody>
      </p:sp>
      <p:sp>
        <p:nvSpPr>
          <p:cNvPr id="544" name="Google Shape;544;p45"/>
          <p:cNvSpPr txBox="1"/>
          <p:nvPr/>
        </p:nvSpPr>
        <p:spPr>
          <a:xfrm>
            <a:off x="99900" y="754675"/>
            <a:ext cx="7188600" cy="258300"/>
          </a:xfrm>
          <a:prstGeom prst="rect">
            <a:avLst/>
          </a:prstGeom>
          <a:solidFill>
            <a:srgbClr val="D0E0E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545" name="Google Shape;545;p45"/>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546" name="Google Shape;546;p45"/>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movement and physical sensory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physical prompts and familiar routines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balls, equipment and movement through play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movement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movement and space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movement routines and games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equipment and movement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activities or equipment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movement and ball activities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simple movement patterns and routines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physical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movement and games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during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equipment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increasing coordination, balance and control </a:t>
                      </a:r>
                      <a:endParaRPr sz="700">
                        <a:latin typeface="Comfortaa"/>
                        <a:ea typeface="Comfortaa"/>
                        <a:cs typeface="Comfortaa"/>
                        <a:sym typeface="Comfortaa"/>
                      </a:endParaRPr>
                    </a:p>
                  </a:txBody>
                  <a:tcPr marT="91425" marB="91425" marR="91425" marL="91425"/>
                </a:tc>
              </a:tr>
            </a:tbl>
          </a:graphicData>
        </a:graphic>
      </p:graphicFrame>
      <p:sp>
        <p:nvSpPr>
          <p:cNvPr id="547" name="Google Shape;547;p45"/>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(1b) — “I try to join in with action songs and rhymes.”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(1) — “I can listen and do what my teacher asks when she says my name first.”</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(1b) — “I know words to help me talk about things I can see and do.”</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(5a) — “I can listen to and do what my teacher asks me.”</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(4a) — “With help from my teacher I can join in with children in my group and take turns.”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(5a) — “I can join in with my group making sure I am taking turns and talking about the same thing.”</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548" name="Google Shape;548;p45"/>
          <p:cNvSpPr txBox="1"/>
          <p:nvPr/>
        </p:nvSpPr>
        <p:spPr>
          <a:xfrm>
            <a:off x="7395075" y="2625749"/>
            <a:ext cx="1623900" cy="927600"/>
          </a:xfrm>
          <a:prstGeom prst="rect">
            <a:avLst/>
          </a:prstGeom>
          <a:solidFill>
            <a:srgbClr val="D0E0E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549" name="Google Shape;549;p45"/>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obstacle courses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ball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movement circuits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action songs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parachute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balance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movement play</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turn taking games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550" name="Google Shape;550;p45"/>
          <p:cNvSpPr txBox="1"/>
          <p:nvPr/>
        </p:nvSpPr>
        <p:spPr>
          <a:xfrm>
            <a:off x="5673313" y="3447025"/>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551" name="Google Shape;551;p45"/>
          <p:cNvGraphicFramePr/>
          <p:nvPr/>
        </p:nvGraphicFramePr>
        <p:xfrm>
          <a:off x="5770325" y="3605975"/>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a:t>
                      </a:r>
                      <a:r>
                        <a:rPr b="1" lang="en" sz="700">
                          <a:solidFill>
                            <a:schemeClr val="dk1"/>
                          </a:solidFill>
                          <a:latin typeface="Comfortaa"/>
                          <a:ea typeface="Comfortaa"/>
                          <a:cs typeface="Comfortaa"/>
                          <a:sym typeface="Comfortaa"/>
                        </a:rPr>
                        <a:t>ustains attention during movement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familiar routines and games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explores equipment purposefully</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responds to movement instructions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comments during physical play</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requests activities or equipment</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develops movement and coordination skills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participates in games and routines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demonstrates increasing balance and control</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46"/>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557" name="Google Shape;557;p46"/>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558" name="Google Shape;558;p46"/>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The Brow CP School RB Curriculum.</a:t>
            </a:r>
            <a:endParaRPr sz="800">
              <a:solidFill>
                <a:schemeClr val="dk2"/>
              </a:solidFill>
              <a:latin typeface="Comfortaa"/>
              <a:ea typeface="Comfortaa"/>
              <a:cs typeface="Comfortaa"/>
              <a:sym typeface="Comfortaa"/>
            </a:endParaRPr>
          </a:p>
          <a:p>
            <a:pPr indent="0" lvl="0" marL="0" rtl="0" algn="l">
              <a:spcBef>
                <a:spcPts val="0"/>
              </a:spcBef>
              <a:spcAft>
                <a:spcPts val="0"/>
              </a:spcAft>
              <a:buNone/>
            </a:pPr>
            <a:r>
              <a:rPr lang="en" sz="800">
                <a:solidFill>
                  <a:schemeClr val="dk2"/>
                </a:solidFill>
                <a:latin typeface="Comfortaa"/>
                <a:ea typeface="Comfortaa"/>
                <a:cs typeface="Comfortaa"/>
                <a:sym typeface="Comfortaa"/>
              </a:rPr>
              <a:t>Music - Rhythm, Instruments &amp; Listening — Year A Spring — Our School </a:t>
            </a:r>
            <a:endParaRPr sz="800">
              <a:solidFill>
                <a:schemeClr val="dk2"/>
              </a:solidFill>
              <a:latin typeface="Comfortaa"/>
              <a:ea typeface="Comfortaa"/>
              <a:cs typeface="Comfortaa"/>
              <a:sym typeface="Comfortaa"/>
            </a:endParaRPr>
          </a:p>
        </p:txBody>
      </p:sp>
      <p:sp>
        <p:nvSpPr>
          <p:cNvPr id="559" name="Google Shape;559;p46"/>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Topic intent: Pupils will develop listening, communication and musical awareness through exploring rhythm, instruments and shared musical experiences linked to familiar routines and environments.  </a:t>
            </a:r>
            <a:endParaRPr sz="800">
              <a:solidFill>
                <a:schemeClr val="dk2"/>
              </a:solidFill>
              <a:latin typeface="Comfortaa"/>
              <a:ea typeface="Comfortaa"/>
              <a:cs typeface="Comfortaa"/>
              <a:sym typeface="Comfortaa"/>
            </a:endParaRPr>
          </a:p>
        </p:txBody>
      </p:sp>
      <p:sp>
        <p:nvSpPr>
          <p:cNvPr id="560" name="Google Shape;560;p46"/>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music • beat • fast • slow • loud • quiet • shake • tap • listen • stop  </a:t>
            </a:r>
            <a:endParaRPr sz="900">
              <a:solidFill>
                <a:schemeClr val="dk2"/>
              </a:solidFill>
              <a:latin typeface="Comfortaa"/>
              <a:ea typeface="Comfortaa"/>
              <a:cs typeface="Comfortaa"/>
              <a:sym typeface="Comfortaa"/>
            </a:endParaRPr>
          </a:p>
        </p:txBody>
      </p:sp>
      <p:sp>
        <p:nvSpPr>
          <p:cNvPr id="561" name="Google Shape;561;p46"/>
          <p:cNvSpPr txBox="1"/>
          <p:nvPr/>
        </p:nvSpPr>
        <p:spPr>
          <a:xfrm>
            <a:off x="99900" y="754675"/>
            <a:ext cx="7188600" cy="258300"/>
          </a:xfrm>
          <a:prstGeom prst="rect">
            <a:avLst/>
          </a:prstGeom>
          <a:solidFill>
            <a:srgbClr val="D0E0E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562" name="Google Shape;562;p46"/>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563" name="Google Shape;563;p46"/>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sounds, rhythm and musical changes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familiar songs and sound patterns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instruments and sensory sound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musical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changes in sound and movement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songs, rhythms and routines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instruments and sound-making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songs or instruments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rhythm and listening games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musical patterns and actions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musical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rhythm, sound and musical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about music and instruments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musical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beat, rhythm and musical interaction </a:t>
                      </a:r>
                      <a:endParaRPr sz="700">
                        <a:latin typeface="Comfortaa"/>
                        <a:ea typeface="Comfortaa"/>
                        <a:cs typeface="Comfortaa"/>
                        <a:sym typeface="Comfortaa"/>
                      </a:endParaRPr>
                    </a:p>
                  </a:txBody>
                  <a:tcPr marT="91425" marB="91425" marR="91425" marL="91425"/>
                </a:tc>
              </a:tr>
            </a:tbl>
          </a:graphicData>
        </a:graphic>
      </p:graphicFrame>
      <p:sp>
        <p:nvSpPr>
          <p:cNvPr id="564" name="Google Shape;564;p46"/>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(1b) — “I try to join in with action songs and rhymes.”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(1b) — “I know words to help me talk about things I can see and do.”</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(2) — “I can listen to and answer questions about what we’re doing now.”</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(2b) — “I try to join in when people are talking and can sometimes stay on the topic.”</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(3) — “I can use words to describe things.”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(5a) — “I can join in with my group making sure I am taking turns and talking about the same thing.”</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565" name="Google Shape;565;p46"/>
          <p:cNvSpPr txBox="1"/>
          <p:nvPr/>
        </p:nvSpPr>
        <p:spPr>
          <a:xfrm>
            <a:off x="7395075" y="2625749"/>
            <a:ext cx="1623900" cy="927600"/>
          </a:xfrm>
          <a:prstGeom prst="rect">
            <a:avLst/>
          </a:prstGeom>
          <a:solidFill>
            <a:srgbClr val="D0E0E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566" name="Google Shape;566;p46"/>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rhythm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instrument exploration</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listening walks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action songs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sound matching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music and movement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call and response songs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sound exploration</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567" name="Google Shape;567;p46"/>
          <p:cNvSpPr txBox="1"/>
          <p:nvPr/>
        </p:nvSpPr>
        <p:spPr>
          <a:xfrm>
            <a:off x="5722238" y="3304950"/>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568" name="Google Shape;568;p46"/>
          <p:cNvGraphicFramePr/>
          <p:nvPr/>
        </p:nvGraphicFramePr>
        <p:xfrm>
          <a:off x="5770325" y="3605975"/>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musical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familiar songs and rhythms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explores instruments purposefully</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joins in with sounds, songs or actions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comments on music or instruments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responds to musical instructions or questions</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explores rhythm and beat</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participates in music-making activities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demonstrates awareness of musical changes and patterns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47"/>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574" name="Google Shape;574;p47"/>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575" name="Google Shape;575;p47"/>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PE - Movement, Balance &amp; Games — Year A Spring — Our School </a:t>
            </a:r>
            <a:endParaRPr sz="900">
              <a:solidFill>
                <a:schemeClr val="dk2"/>
              </a:solidFill>
              <a:latin typeface="Comfortaa"/>
              <a:ea typeface="Comfortaa"/>
              <a:cs typeface="Comfortaa"/>
              <a:sym typeface="Comfortaa"/>
            </a:endParaRPr>
          </a:p>
        </p:txBody>
      </p:sp>
      <p:sp>
        <p:nvSpPr>
          <p:cNvPr id="576" name="Google Shape;576;p47"/>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Topic intent: Pupils will develop movement, coordination and physical confidence through games, balance activities and structured movement experiences linked to familiar routines and environments.  </a:t>
            </a:r>
            <a:endParaRPr sz="800">
              <a:solidFill>
                <a:schemeClr val="dk2"/>
              </a:solidFill>
              <a:latin typeface="Comfortaa"/>
              <a:ea typeface="Comfortaa"/>
              <a:cs typeface="Comfortaa"/>
              <a:sym typeface="Comfortaa"/>
            </a:endParaRPr>
          </a:p>
        </p:txBody>
      </p:sp>
      <p:sp>
        <p:nvSpPr>
          <p:cNvPr id="577" name="Google Shape;577;p47"/>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run • jump • balance • stop • go • throw • catch • turn • move • fast  </a:t>
            </a:r>
            <a:endParaRPr sz="900">
              <a:solidFill>
                <a:schemeClr val="dk2"/>
              </a:solidFill>
              <a:latin typeface="Comfortaa"/>
              <a:ea typeface="Comfortaa"/>
              <a:cs typeface="Comfortaa"/>
              <a:sym typeface="Comfortaa"/>
            </a:endParaRPr>
          </a:p>
        </p:txBody>
      </p:sp>
      <p:sp>
        <p:nvSpPr>
          <p:cNvPr id="578" name="Google Shape;578;p47"/>
          <p:cNvSpPr txBox="1"/>
          <p:nvPr/>
        </p:nvSpPr>
        <p:spPr>
          <a:xfrm>
            <a:off x="99900" y="754675"/>
            <a:ext cx="7188600" cy="258300"/>
          </a:xfrm>
          <a:prstGeom prst="rect">
            <a:avLst/>
          </a:prstGeom>
          <a:solidFill>
            <a:srgbClr val="D0E0E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579" name="Google Shape;579;p47"/>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580" name="Google Shape;580;p47"/>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movement and physical changes in the environment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physical prompts and movement routines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equipment and movement through sensory play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movement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movement and space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games and movement routines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movement and equipment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activities or equipment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balancing, throwing and movement games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movement patterns and routines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physical activities and games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movement and physical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during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equipment and routines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increasing coordination, balance and control </a:t>
                      </a:r>
                      <a:endParaRPr sz="700">
                        <a:latin typeface="Comfortaa"/>
                        <a:ea typeface="Comfortaa"/>
                        <a:cs typeface="Comfortaa"/>
                        <a:sym typeface="Comfortaa"/>
                      </a:endParaRPr>
                    </a:p>
                  </a:txBody>
                  <a:tcPr marT="91425" marB="91425" marR="91425" marL="91425"/>
                </a:tc>
              </a:tr>
            </a:tbl>
          </a:graphicData>
        </a:graphic>
      </p:graphicFrame>
      <p:sp>
        <p:nvSpPr>
          <p:cNvPr id="581" name="Google Shape;581;p47"/>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(1) — “I can listen and do what my teacher asks when she says my name first.”</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(1b) — “I know words to help me talk about things I can see and do.”</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(2c) — “I am starting to play more with other children.”</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(5a) — “I can listen to and do what my teacher asks me.”</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(4a) — “With help from my teacher I can join in with children in my group and take turns.”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(5a) — “I can join in with my group making sure I am taking turns and talking about the same thing.”</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582" name="Google Shape;582;p47"/>
          <p:cNvSpPr txBox="1"/>
          <p:nvPr/>
        </p:nvSpPr>
        <p:spPr>
          <a:xfrm>
            <a:off x="7395075" y="2625749"/>
            <a:ext cx="1623900" cy="927600"/>
          </a:xfrm>
          <a:prstGeom prst="rect">
            <a:avLst/>
          </a:prstGeom>
          <a:solidFill>
            <a:srgbClr val="D0E0E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583" name="Google Shape;583;p47"/>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obstacle courses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balancing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throwing and catching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parachute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movement circuits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action songs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turn taking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movement play</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584" name="Google Shape;584;p47"/>
          <p:cNvSpPr txBox="1"/>
          <p:nvPr/>
        </p:nvSpPr>
        <p:spPr>
          <a:xfrm>
            <a:off x="5722238" y="3304950"/>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585" name="Google Shape;585;p47"/>
          <p:cNvGraphicFramePr/>
          <p:nvPr/>
        </p:nvGraphicFramePr>
        <p:xfrm>
          <a:off x="5770325" y="3605975"/>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movement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familiar games and routines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explores equipment purposefully</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responds to movement instructions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comments during physical activities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requests equipment or activities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develops balance and coordination</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participates in games and movement routines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demonstrates increasing physical control</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48"/>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591" name="Google Shape;591;p48"/>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592" name="Google Shape;592;p48"/>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The Brow CP School RB Curriculum.</a:t>
            </a:r>
            <a:endParaRPr sz="800">
              <a:solidFill>
                <a:schemeClr val="dk2"/>
              </a:solidFill>
              <a:latin typeface="Comfortaa"/>
              <a:ea typeface="Comfortaa"/>
              <a:cs typeface="Comfortaa"/>
              <a:sym typeface="Comfortaa"/>
            </a:endParaRPr>
          </a:p>
          <a:p>
            <a:pPr indent="0" lvl="0" marL="0" rtl="0" algn="l">
              <a:spcBef>
                <a:spcPts val="0"/>
              </a:spcBef>
              <a:spcAft>
                <a:spcPts val="0"/>
              </a:spcAft>
              <a:buNone/>
            </a:pPr>
            <a:r>
              <a:rPr lang="en" sz="800">
                <a:solidFill>
                  <a:schemeClr val="dk2"/>
                </a:solidFill>
                <a:latin typeface="Comfortaa"/>
                <a:ea typeface="Comfortaa"/>
                <a:cs typeface="Comfortaa"/>
                <a:sym typeface="Comfortaa"/>
              </a:rPr>
              <a:t>Music - Weather Sounds &amp; Musical Exploration — Year A Summer — Weather &amp; Seasons </a:t>
            </a:r>
            <a:endParaRPr sz="800">
              <a:solidFill>
                <a:schemeClr val="dk2"/>
              </a:solidFill>
              <a:latin typeface="Comfortaa"/>
              <a:ea typeface="Comfortaa"/>
              <a:cs typeface="Comfortaa"/>
              <a:sym typeface="Comfortaa"/>
            </a:endParaRPr>
          </a:p>
        </p:txBody>
      </p:sp>
      <p:sp>
        <p:nvSpPr>
          <p:cNvPr id="593" name="Google Shape;593;p48"/>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 Pupils will develop listening, communication and creative expression through exploring weather sounds, rhythm, movement and seasonal musical experiences.  </a:t>
            </a:r>
            <a:endParaRPr sz="1000">
              <a:solidFill>
                <a:schemeClr val="dk2"/>
              </a:solidFill>
              <a:latin typeface="Comfortaa"/>
              <a:ea typeface="Comfortaa"/>
              <a:cs typeface="Comfortaa"/>
              <a:sym typeface="Comfortaa"/>
            </a:endParaRPr>
          </a:p>
        </p:txBody>
      </p:sp>
      <p:sp>
        <p:nvSpPr>
          <p:cNvPr id="594" name="Google Shape;594;p48"/>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rain • wind • sun • loud • quiet • fast • slow • shake • stop • listen  </a:t>
            </a:r>
            <a:endParaRPr sz="900">
              <a:solidFill>
                <a:schemeClr val="dk2"/>
              </a:solidFill>
              <a:latin typeface="Comfortaa"/>
              <a:ea typeface="Comfortaa"/>
              <a:cs typeface="Comfortaa"/>
              <a:sym typeface="Comfortaa"/>
            </a:endParaRPr>
          </a:p>
        </p:txBody>
      </p:sp>
      <p:sp>
        <p:nvSpPr>
          <p:cNvPr id="595" name="Google Shape;595;p48"/>
          <p:cNvSpPr txBox="1"/>
          <p:nvPr/>
        </p:nvSpPr>
        <p:spPr>
          <a:xfrm>
            <a:off x="99900" y="754675"/>
            <a:ext cx="7188600" cy="258300"/>
          </a:xfrm>
          <a:prstGeom prst="rect">
            <a:avLst/>
          </a:prstGeom>
          <a:solidFill>
            <a:srgbClr val="D0E0E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596" name="Google Shape;596;p48"/>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597" name="Google Shape;597;p48"/>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environmental sounds and musical changes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familiar songs and sensory sound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instruments and sound-making objects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musical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changes in sound, rhythm and movement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songs, sound effects and routines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instruments and weather sounds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songs or instruments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rhythm and movement activities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musical patterns linked to weather and seasons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musical and sensory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sounds, music and seasonal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about music and rhythm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instruments and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sound, rhythm and musical expression </a:t>
                      </a:r>
                      <a:endParaRPr sz="700">
                        <a:latin typeface="Comfortaa"/>
                        <a:ea typeface="Comfortaa"/>
                        <a:cs typeface="Comfortaa"/>
                        <a:sym typeface="Comfortaa"/>
                      </a:endParaRPr>
                    </a:p>
                  </a:txBody>
                  <a:tcPr marT="91425" marB="91425" marR="91425" marL="91425"/>
                </a:tc>
              </a:tr>
            </a:tbl>
          </a:graphicData>
        </a:graphic>
      </p:graphicFrame>
      <p:sp>
        <p:nvSpPr>
          <p:cNvPr id="598" name="Google Shape;598;p48"/>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  </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(1b) — “I try to join in with action songs and rhymes.”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(1b) — “I know words to help me talk about things I can see and do.”</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(3) — “I can use words to describe things.”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(2) — “I can listen to and answer questions about what we’re doing now.”</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Storytelling &amp; Narrative (2) — “I can talk about something that has happened.”</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(5a) — “I can join in with my group making sure I am taking turns and talking about the same thing.”</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599" name="Google Shape;599;p48"/>
          <p:cNvSpPr txBox="1"/>
          <p:nvPr/>
        </p:nvSpPr>
        <p:spPr>
          <a:xfrm>
            <a:off x="7395075" y="2625749"/>
            <a:ext cx="1623900" cy="927600"/>
          </a:xfrm>
          <a:prstGeom prst="rect">
            <a:avLst/>
          </a:prstGeom>
          <a:solidFill>
            <a:srgbClr val="D0E0E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600" name="Google Shape;600;p48"/>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weather sound exploration</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instrument play</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music and movement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seasonal songs and rhymes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sound matching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outdoor listening walks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rhythm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music experiences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601" name="Google Shape;601;p48"/>
          <p:cNvSpPr txBox="1"/>
          <p:nvPr/>
        </p:nvSpPr>
        <p:spPr>
          <a:xfrm>
            <a:off x="5673313" y="3447025"/>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602" name="Google Shape;602;p48"/>
          <p:cNvGraphicFramePr/>
          <p:nvPr/>
        </p:nvGraphicFramePr>
        <p:xfrm>
          <a:off x="5770325" y="3605975"/>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musical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familiar songs and sound routines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explores instruments purposefully</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joins in with songs or actions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comments on sounds or music</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responds to musical instructions or questions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explores rhythm and weather sounds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participates in music-making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demonstrates awareness of musical changes and patterns</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49"/>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608" name="Google Shape;608;p49"/>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609" name="Google Shape;609;p49"/>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The Brow CP School RB Curriculum.</a:t>
            </a:r>
            <a:endParaRPr sz="800">
              <a:solidFill>
                <a:schemeClr val="dk2"/>
              </a:solidFill>
              <a:latin typeface="Comfortaa"/>
              <a:ea typeface="Comfortaa"/>
              <a:cs typeface="Comfortaa"/>
              <a:sym typeface="Comfortaa"/>
            </a:endParaRPr>
          </a:p>
          <a:p>
            <a:pPr indent="0" lvl="0" marL="0" rtl="0" algn="l">
              <a:spcBef>
                <a:spcPts val="0"/>
              </a:spcBef>
              <a:spcAft>
                <a:spcPts val="0"/>
              </a:spcAft>
              <a:buNone/>
            </a:pPr>
            <a:r>
              <a:rPr lang="en" sz="800">
                <a:solidFill>
                  <a:schemeClr val="dk2"/>
                </a:solidFill>
                <a:latin typeface="Comfortaa"/>
                <a:ea typeface="Comfortaa"/>
                <a:cs typeface="Comfortaa"/>
                <a:sym typeface="Comfortaa"/>
              </a:rPr>
              <a:t>PE - Athletics, Movement &amp; Outdoor Games — Year A Summer — Weather &amp; Seasons </a:t>
            </a:r>
            <a:endParaRPr sz="800">
              <a:solidFill>
                <a:schemeClr val="dk2"/>
              </a:solidFill>
              <a:latin typeface="Comfortaa"/>
              <a:ea typeface="Comfortaa"/>
              <a:cs typeface="Comfortaa"/>
              <a:sym typeface="Comfortaa"/>
            </a:endParaRPr>
          </a:p>
        </p:txBody>
      </p:sp>
      <p:sp>
        <p:nvSpPr>
          <p:cNvPr id="610" name="Google Shape;610;p49"/>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Topic intent: Pupils will develop movement, coordination and physical confidence through outdoor games, athletics and sensory movement experiences linked to seasonal exploration and active play.  </a:t>
            </a:r>
            <a:endParaRPr sz="800">
              <a:solidFill>
                <a:schemeClr val="dk2"/>
              </a:solidFill>
              <a:latin typeface="Comfortaa"/>
              <a:ea typeface="Comfortaa"/>
              <a:cs typeface="Comfortaa"/>
              <a:sym typeface="Comfortaa"/>
            </a:endParaRPr>
          </a:p>
        </p:txBody>
      </p:sp>
      <p:sp>
        <p:nvSpPr>
          <p:cNvPr id="611" name="Google Shape;611;p49"/>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run • jump • throw • roll • stop • go • balance • fast • slow • outside   </a:t>
            </a:r>
            <a:endParaRPr sz="900">
              <a:solidFill>
                <a:schemeClr val="dk2"/>
              </a:solidFill>
              <a:latin typeface="Comfortaa"/>
              <a:ea typeface="Comfortaa"/>
              <a:cs typeface="Comfortaa"/>
              <a:sym typeface="Comfortaa"/>
            </a:endParaRPr>
          </a:p>
        </p:txBody>
      </p:sp>
      <p:sp>
        <p:nvSpPr>
          <p:cNvPr id="612" name="Google Shape;612;p49"/>
          <p:cNvSpPr txBox="1"/>
          <p:nvPr/>
        </p:nvSpPr>
        <p:spPr>
          <a:xfrm>
            <a:off x="99900" y="754675"/>
            <a:ext cx="7188600" cy="258300"/>
          </a:xfrm>
          <a:prstGeom prst="rect">
            <a:avLst/>
          </a:prstGeom>
          <a:solidFill>
            <a:srgbClr val="D0E0E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613" name="Google Shape;613;p49"/>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614" name="Google Shape;614;p49"/>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movement and outdoor sensory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physical prompts and familiar routines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equipment and outdoor movement through play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physical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movement and space outdoors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games and outdoor routines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movement and equipment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activities or equipment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running, throwing and balancing activities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movement patterns and routines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outdoor games and athletics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movement and physical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during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equipment and routines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increasing coordination, balance and control in outdoor activities </a:t>
                      </a:r>
                      <a:endParaRPr sz="700">
                        <a:latin typeface="Comfortaa"/>
                        <a:ea typeface="Comfortaa"/>
                        <a:cs typeface="Comfortaa"/>
                        <a:sym typeface="Comfortaa"/>
                      </a:endParaRPr>
                    </a:p>
                  </a:txBody>
                  <a:tcPr marT="91425" marB="91425" marR="91425" marL="91425"/>
                </a:tc>
              </a:tr>
            </a:tbl>
          </a:graphicData>
        </a:graphic>
      </p:graphicFrame>
      <p:sp>
        <p:nvSpPr>
          <p:cNvPr id="615" name="Google Shape;615;p49"/>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(1) — “I can listen and do what my teacher asks when she says my name first.”</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(1b) — “I know words to help me talk about things I can see and do.”</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(2c) — “I am starting to play more with other children.”</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(5a) — “I can listen to and do what my teacher asks me.”</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(4a) — “With help from my teacher I can join in with children in my group and take turns.”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(5a) — “I can join in with my group making sure I am taking turns and talking about the same thing.”</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616" name="Google Shape;616;p49"/>
          <p:cNvSpPr txBox="1"/>
          <p:nvPr/>
        </p:nvSpPr>
        <p:spPr>
          <a:xfrm>
            <a:off x="7395075" y="2625749"/>
            <a:ext cx="1623900" cy="927600"/>
          </a:xfrm>
          <a:prstGeom prst="rect">
            <a:avLst/>
          </a:prstGeom>
          <a:solidFill>
            <a:srgbClr val="D0E0E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617" name="Google Shape;617;p49"/>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outdoor obstacle courses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running and jumping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throwing and rolling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balance challenges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parachute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movement circuits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turn taking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outdoor team activities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618" name="Google Shape;618;p49"/>
          <p:cNvSpPr txBox="1"/>
          <p:nvPr/>
        </p:nvSpPr>
        <p:spPr>
          <a:xfrm>
            <a:off x="5673313" y="3428775"/>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619" name="Google Shape;619;p49"/>
          <p:cNvGraphicFramePr/>
          <p:nvPr/>
        </p:nvGraphicFramePr>
        <p:xfrm>
          <a:off x="5770325" y="3605975"/>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outdoor movement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familiar games and routines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explores equipment purposefully</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responds to movement instructions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comments during physical activities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requests equipment or activities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develops coordination and balance</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participates in outdoor games and athletics</a:t>
                      </a:r>
                      <a:endParaRPr sz="700">
                        <a:latin typeface="Comfortaa"/>
                        <a:ea typeface="Comfortaa"/>
                        <a:cs typeface="Comfortaa"/>
                        <a:sym typeface="Comfortaa"/>
                      </a:endParaRPr>
                    </a:p>
                    <a:p>
                      <a:pPr indent="0" lvl="0" marL="0" rtl="0" algn="l">
                        <a:spcBef>
                          <a:spcPts val="0"/>
                        </a:spcBef>
                        <a:spcAft>
                          <a:spcPts val="0"/>
                        </a:spcAft>
                        <a:buNone/>
                      </a:pPr>
                      <a:r>
                        <a:rPr lang="en" sz="700">
                          <a:latin typeface="Comfortaa"/>
                          <a:ea typeface="Comfortaa"/>
                          <a:cs typeface="Comfortaa"/>
                          <a:sym typeface="Comfortaa"/>
                        </a:rPr>
                        <a:t>demonstrates increasing physical control and confidence</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pic>
        <p:nvPicPr>
          <p:cNvPr id="624" name="Google Shape;624;p50"/>
          <p:cNvPicPr preferRelativeResize="0"/>
          <p:nvPr/>
        </p:nvPicPr>
        <p:blipFill>
          <a:blip r:embed="rId3">
            <a:alphaModFix/>
          </a:blip>
          <a:stretch>
            <a:fillRect/>
          </a:stretch>
        </p:blipFill>
        <p:spPr>
          <a:xfrm>
            <a:off x="130550" y="164875"/>
            <a:ext cx="757250" cy="533950"/>
          </a:xfrm>
          <a:prstGeom prst="rect">
            <a:avLst/>
          </a:prstGeom>
          <a:noFill/>
          <a:ln>
            <a:noFill/>
          </a:ln>
        </p:spPr>
      </p:pic>
      <p:pic>
        <p:nvPicPr>
          <p:cNvPr id="625" name="Google Shape;625;p50"/>
          <p:cNvPicPr preferRelativeResize="0"/>
          <p:nvPr/>
        </p:nvPicPr>
        <p:blipFill>
          <a:blip r:embed="rId4">
            <a:alphaModFix/>
          </a:blip>
          <a:stretch>
            <a:fillRect/>
          </a:stretch>
        </p:blipFill>
        <p:spPr>
          <a:xfrm>
            <a:off x="960175" y="85000"/>
            <a:ext cx="757250" cy="693705"/>
          </a:xfrm>
          <a:prstGeom prst="rect">
            <a:avLst/>
          </a:prstGeom>
          <a:noFill/>
          <a:ln>
            <a:noFill/>
          </a:ln>
        </p:spPr>
      </p:pic>
      <p:pic>
        <p:nvPicPr>
          <p:cNvPr id="626" name="Google Shape;626;p50"/>
          <p:cNvPicPr preferRelativeResize="0"/>
          <p:nvPr/>
        </p:nvPicPr>
        <p:blipFill>
          <a:blip r:embed="rId5">
            <a:alphaModFix/>
          </a:blip>
          <a:stretch>
            <a:fillRect/>
          </a:stretch>
        </p:blipFill>
        <p:spPr>
          <a:xfrm>
            <a:off x="1805775" y="762402"/>
            <a:ext cx="757250" cy="692343"/>
          </a:xfrm>
          <a:prstGeom prst="rect">
            <a:avLst/>
          </a:prstGeom>
          <a:noFill/>
          <a:ln>
            <a:noFill/>
          </a:ln>
        </p:spPr>
      </p:pic>
      <p:sp>
        <p:nvSpPr>
          <p:cNvPr id="627" name="Google Shape;627;p50"/>
          <p:cNvSpPr txBox="1"/>
          <p:nvPr/>
        </p:nvSpPr>
        <p:spPr>
          <a:xfrm>
            <a:off x="1885950" y="164875"/>
            <a:ext cx="6999000" cy="4794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Comfortaa"/>
                <a:ea typeface="Comfortaa"/>
                <a:cs typeface="Comfortaa"/>
                <a:sym typeface="Comfortaa"/>
              </a:rPr>
              <a:t>The Brow CP School Resource Base Curriculum Overlap Map</a:t>
            </a:r>
            <a:endParaRPr sz="1200">
              <a:solidFill>
                <a:schemeClr val="dk2"/>
              </a:solidFill>
              <a:latin typeface="Comfortaa"/>
              <a:ea typeface="Comfortaa"/>
              <a:cs typeface="Comfortaa"/>
              <a:sym typeface="Comfortaa"/>
            </a:endParaRPr>
          </a:p>
        </p:txBody>
      </p:sp>
      <p:sp>
        <p:nvSpPr>
          <p:cNvPr id="628" name="Google Shape;628;p50"/>
          <p:cNvSpPr txBox="1"/>
          <p:nvPr/>
        </p:nvSpPr>
        <p:spPr>
          <a:xfrm>
            <a:off x="130550" y="819175"/>
            <a:ext cx="1435200" cy="260100"/>
          </a:xfrm>
          <a:prstGeom prst="rect">
            <a:avLst/>
          </a:prstGeom>
          <a:solidFill>
            <a:schemeClr val="l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2"/>
                </a:solidFill>
                <a:latin typeface="Comfortaa"/>
                <a:ea typeface="Comfortaa"/>
                <a:cs typeface="Comfortaa"/>
                <a:sym typeface="Comfortaa"/>
              </a:rPr>
              <a:t>Key Vocabulary</a:t>
            </a:r>
            <a:endParaRPr sz="1000">
              <a:solidFill>
                <a:schemeClr val="dk2"/>
              </a:solidFill>
              <a:latin typeface="Comfortaa"/>
              <a:ea typeface="Comfortaa"/>
              <a:cs typeface="Comfortaa"/>
              <a:sym typeface="Comfortaa"/>
            </a:endParaRPr>
          </a:p>
        </p:txBody>
      </p:sp>
      <p:pic>
        <p:nvPicPr>
          <p:cNvPr id="629" name="Google Shape;629;p50"/>
          <p:cNvPicPr preferRelativeResize="0"/>
          <p:nvPr/>
        </p:nvPicPr>
        <p:blipFill>
          <a:blip r:embed="rId6">
            <a:alphaModFix/>
          </a:blip>
          <a:stretch>
            <a:fillRect/>
          </a:stretch>
        </p:blipFill>
        <p:spPr>
          <a:xfrm>
            <a:off x="130546" y="1122425"/>
            <a:ext cx="1435150" cy="3544825"/>
          </a:xfrm>
          <a:prstGeom prst="rect">
            <a:avLst/>
          </a:prstGeom>
          <a:noFill/>
          <a:ln>
            <a:noFill/>
          </a:ln>
        </p:spPr>
      </p:pic>
      <p:sp>
        <p:nvSpPr>
          <p:cNvPr id="630" name="Google Shape;630;p50"/>
          <p:cNvSpPr txBox="1"/>
          <p:nvPr/>
        </p:nvSpPr>
        <p:spPr>
          <a:xfrm>
            <a:off x="4443475" y="698825"/>
            <a:ext cx="2245500" cy="923400"/>
          </a:xfrm>
          <a:prstGeom prst="rect">
            <a:avLst/>
          </a:prstGeom>
          <a:solidFill>
            <a:schemeClr val="lt2"/>
          </a:solid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 CORE LEARNING THREADS</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rPr lang="en" sz="800">
                <a:solidFill>
                  <a:schemeClr val="dk1"/>
                </a:solidFill>
                <a:latin typeface="Comfortaa"/>
                <a:ea typeface="Comfortaa"/>
                <a:cs typeface="Comfortaa"/>
                <a:sym typeface="Comfortaa"/>
              </a:rPr>
              <a:t>🟣 Engagement &amp; Attention</a:t>
            </a:r>
            <a:br>
              <a:rPr lang="en" sz="800">
                <a:solidFill>
                  <a:schemeClr val="dk1"/>
                </a:solidFill>
                <a:latin typeface="Comfortaa"/>
                <a:ea typeface="Comfortaa"/>
                <a:cs typeface="Comfortaa"/>
                <a:sym typeface="Comfortaa"/>
              </a:rPr>
            </a:br>
            <a:r>
              <a:rPr lang="en" sz="800">
                <a:solidFill>
                  <a:schemeClr val="dk1"/>
                </a:solidFill>
                <a:latin typeface="Comfortaa"/>
                <a:ea typeface="Comfortaa"/>
                <a:cs typeface="Comfortaa"/>
                <a:sym typeface="Comfortaa"/>
              </a:rPr>
              <a:t>🔵 Exploration &amp; Cognition</a:t>
            </a:r>
            <a:br>
              <a:rPr lang="en" sz="800">
                <a:solidFill>
                  <a:schemeClr val="dk1"/>
                </a:solidFill>
                <a:latin typeface="Comfortaa"/>
                <a:ea typeface="Comfortaa"/>
                <a:cs typeface="Comfortaa"/>
                <a:sym typeface="Comfortaa"/>
              </a:rPr>
            </a:br>
            <a:r>
              <a:rPr lang="en" sz="800">
                <a:solidFill>
                  <a:schemeClr val="dk1"/>
                </a:solidFill>
                <a:latin typeface="Comfortaa"/>
                <a:ea typeface="Comfortaa"/>
                <a:cs typeface="Comfortaa"/>
                <a:sym typeface="Comfortaa"/>
              </a:rPr>
              <a:t>🟢 Communication &amp; Interaction</a:t>
            </a:r>
            <a:br>
              <a:rPr lang="en" sz="800">
                <a:solidFill>
                  <a:schemeClr val="dk1"/>
                </a:solidFill>
                <a:latin typeface="Comfortaa"/>
                <a:ea typeface="Comfortaa"/>
                <a:cs typeface="Comfortaa"/>
                <a:sym typeface="Comfortaa"/>
              </a:rPr>
            </a:br>
            <a:r>
              <a:rPr lang="en" sz="800">
                <a:solidFill>
                  <a:schemeClr val="dk1"/>
                </a:solidFill>
                <a:latin typeface="Comfortaa"/>
                <a:ea typeface="Comfortaa"/>
                <a:cs typeface="Comfortaa"/>
                <a:sym typeface="Comfortaa"/>
              </a:rPr>
              <a:t>🟠 Independence &amp; Self Help</a:t>
            </a:r>
            <a:br>
              <a:rPr lang="en" sz="800">
                <a:solidFill>
                  <a:schemeClr val="dk1"/>
                </a:solidFill>
                <a:latin typeface="Comfortaa"/>
                <a:ea typeface="Comfortaa"/>
                <a:cs typeface="Comfortaa"/>
                <a:sym typeface="Comfortaa"/>
              </a:rPr>
            </a:br>
            <a:r>
              <a:rPr lang="en" sz="800">
                <a:solidFill>
                  <a:schemeClr val="dk1"/>
                </a:solidFill>
                <a:latin typeface="Comfortaa"/>
                <a:ea typeface="Comfortaa"/>
                <a:cs typeface="Comfortaa"/>
                <a:sym typeface="Comfortaa"/>
              </a:rPr>
              <a:t>🩵 Curriculum Understanding</a:t>
            </a:r>
            <a:endParaRPr sz="800">
              <a:solidFill>
                <a:schemeClr val="dk1"/>
              </a:solidFill>
              <a:latin typeface="Comfortaa"/>
              <a:ea typeface="Comfortaa"/>
              <a:cs typeface="Comfortaa"/>
              <a:sym typeface="Comfortaa"/>
            </a:endParaRPr>
          </a:p>
        </p:txBody>
      </p:sp>
      <p:graphicFrame>
        <p:nvGraphicFramePr>
          <p:cNvPr id="631" name="Google Shape;631;p50"/>
          <p:cNvGraphicFramePr/>
          <p:nvPr/>
        </p:nvGraphicFramePr>
        <p:xfrm>
          <a:off x="1805775" y="1676775"/>
          <a:ext cx="3000000" cy="3000000"/>
        </p:xfrm>
        <a:graphic>
          <a:graphicData uri="http://schemas.openxmlformats.org/drawingml/2006/table">
            <a:tbl>
              <a:tblPr>
                <a:noFill/>
                <a:tableStyleId>{DE62D766-70E6-44A9-9765-D2ED8A47D65D}</a:tableStyleId>
              </a:tblPr>
              <a:tblGrid>
                <a:gridCol w="2333000"/>
                <a:gridCol w="2333000"/>
                <a:gridCol w="2333000"/>
              </a:tblGrid>
              <a:tr h="304550">
                <a:tc>
                  <a:txBody>
                    <a:bodyPr/>
                    <a:lstStyle/>
                    <a:p>
                      <a:pPr indent="0" lvl="0" marL="0" rtl="0" algn="ctr">
                        <a:spcBef>
                          <a:spcPts val="0"/>
                        </a:spcBef>
                        <a:spcAft>
                          <a:spcPts val="0"/>
                        </a:spcAft>
                        <a:buNone/>
                      </a:pPr>
                      <a:r>
                        <a:rPr lang="en" sz="1000">
                          <a:latin typeface="Comfortaa"/>
                          <a:ea typeface="Comfortaa"/>
                          <a:cs typeface="Comfortaa"/>
                          <a:sym typeface="Comfortaa"/>
                        </a:rPr>
                        <a:t>Experience</a:t>
                      </a:r>
                      <a:endParaRPr sz="1000">
                        <a:latin typeface="Comfortaa"/>
                        <a:ea typeface="Comfortaa"/>
                        <a:cs typeface="Comfortaa"/>
                        <a:sym typeface="Comfortaa"/>
                      </a:endParaRPr>
                    </a:p>
                  </a:txBody>
                  <a:tcPr marT="91425" marB="91425" marR="91425" marL="91425"/>
                </a:tc>
                <a:tc>
                  <a:txBody>
                    <a:bodyPr/>
                    <a:lstStyle/>
                    <a:p>
                      <a:pPr indent="0" lvl="0" marL="0" rtl="0" algn="ctr">
                        <a:spcBef>
                          <a:spcPts val="0"/>
                        </a:spcBef>
                        <a:spcAft>
                          <a:spcPts val="0"/>
                        </a:spcAft>
                        <a:buNone/>
                      </a:pPr>
                      <a:r>
                        <a:rPr lang="en" sz="1000">
                          <a:latin typeface="Comfortaa"/>
                          <a:ea typeface="Comfortaa"/>
                          <a:cs typeface="Comfortaa"/>
                          <a:sym typeface="Comfortaa"/>
                        </a:rPr>
                        <a:t>Subjects Linked</a:t>
                      </a:r>
                      <a:endParaRPr sz="1000">
                        <a:latin typeface="Comfortaa"/>
                        <a:ea typeface="Comfortaa"/>
                        <a:cs typeface="Comfortaa"/>
                        <a:sym typeface="Comfortaa"/>
                      </a:endParaRPr>
                    </a:p>
                  </a:txBody>
                  <a:tcPr marT="91425" marB="91425" marR="91425" marL="91425"/>
                </a:tc>
                <a:tc>
                  <a:txBody>
                    <a:bodyPr/>
                    <a:lstStyle/>
                    <a:p>
                      <a:pPr indent="0" lvl="0" marL="0" rtl="0" algn="ctr">
                        <a:spcBef>
                          <a:spcPts val="0"/>
                        </a:spcBef>
                        <a:spcAft>
                          <a:spcPts val="0"/>
                        </a:spcAft>
                        <a:buNone/>
                      </a:pPr>
                      <a:r>
                        <a:rPr lang="en" sz="900">
                          <a:latin typeface="Comfortaa"/>
                          <a:ea typeface="Comfortaa"/>
                          <a:cs typeface="Comfortaa"/>
                          <a:sym typeface="Comfortaa"/>
                        </a:rPr>
                        <a:t>Skills developed </a:t>
                      </a:r>
                      <a:r>
                        <a:rPr lang="en" sz="900">
                          <a:latin typeface="Comfortaa"/>
                          <a:ea typeface="Comfortaa"/>
                          <a:cs typeface="Comfortaa"/>
                          <a:sym typeface="Comfortaa"/>
                        </a:rPr>
                        <a:t>through</a:t>
                      </a:r>
                      <a:r>
                        <a:rPr lang="en" sz="900">
                          <a:latin typeface="Comfortaa"/>
                          <a:ea typeface="Comfortaa"/>
                          <a:cs typeface="Comfortaa"/>
                          <a:sym typeface="Comfortaa"/>
                        </a:rPr>
                        <a:t> experience</a:t>
                      </a:r>
                      <a:endParaRPr sz="900">
                        <a:latin typeface="Comfortaa"/>
                        <a:ea typeface="Comfortaa"/>
                        <a:cs typeface="Comfortaa"/>
                        <a:sym typeface="Comfortaa"/>
                      </a:endParaRPr>
                    </a:p>
                  </a:txBody>
                  <a:tcPr marT="91425" marB="91425" marR="91425" marL="91425"/>
                </a:tc>
              </a:tr>
              <a:tr h="292875">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Comfortaa"/>
                          <a:ea typeface="Comfortaa"/>
                          <a:cs typeface="Comfortaa"/>
                          <a:sym typeface="Comfortaa"/>
                        </a:rPr>
                        <a:t>🪞 Mirror Exploration</a:t>
                      </a:r>
                      <a:endParaRPr sz="8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Comfortaa"/>
                          <a:ea typeface="Comfortaa"/>
                          <a:cs typeface="Comfortaa"/>
                          <a:sym typeface="Comfortaa"/>
                        </a:rPr>
                        <a:t>Science • PSHE • Art • RE</a:t>
                      </a:r>
                      <a:endParaRPr sz="8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Comfortaa"/>
                          <a:ea typeface="Comfortaa"/>
                          <a:cs typeface="Comfortaa"/>
                          <a:sym typeface="Comfortaa"/>
                        </a:rPr>
                        <a:t>Self awareness • Communication • Sensory exploration</a:t>
                      </a:r>
                      <a:endParaRPr sz="800">
                        <a:latin typeface="Comfortaa"/>
                        <a:ea typeface="Comfortaa"/>
                        <a:cs typeface="Comfortaa"/>
                        <a:sym typeface="Comfortaa"/>
                      </a:endParaRPr>
                    </a:p>
                  </a:txBody>
                  <a:tcPr marT="91425" marB="91425" marR="91425" marL="91425"/>
                </a:tc>
              </a:tr>
              <a:tr h="292875">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Comfortaa"/>
                          <a:ea typeface="Comfortaa"/>
                          <a:cs typeface="Comfortaa"/>
                          <a:sym typeface="Comfortaa"/>
                        </a:rPr>
                        <a:t>🧼 Washing Stations</a:t>
                      </a:r>
                      <a:endParaRPr sz="8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Comfortaa"/>
                          <a:ea typeface="Comfortaa"/>
                          <a:cs typeface="Comfortaa"/>
                          <a:sym typeface="Comfortaa"/>
                        </a:rPr>
                        <a:t>Science • PSHE • PE  </a:t>
                      </a:r>
                      <a:endParaRPr sz="8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Comfortaa"/>
                          <a:ea typeface="Comfortaa"/>
                          <a:cs typeface="Comfortaa"/>
                          <a:sym typeface="Comfortaa"/>
                        </a:rPr>
                        <a:t> Hygiene • Sequencing • Independence</a:t>
                      </a:r>
                      <a:endParaRPr sz="800">
                        <a:latin typeface="Comfortaa"/>
                        <a:ea typeface="Comfortaa"/>
                        <a:cs typeface="Comfortaa"/>
                        <a:sym typeface="Comfortaa"/>
                      </a:endParaRPr>
                    </a:p>
                  </a:txBody>
                  <a:tcPr marT="91425" marB="91425" marR="91425" marL="91425"/>
                </a:tc>
              </a:tr>
              <a:tr h="292875">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Comfortaa"/>
                          <a:ea typeface="Comfortaa"/>
                          <a:cs typeface="Comfortaa"/>
                          <a:sym typeface="Comfortaa"/>
                        </a:rPr>
                        <a:t>👨‍👩‍👧 Family Photos</a:t>
                      </a:r>
                      <a:endParaRPr sz="8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Comfortaa"/>
                          <a:ea typeface="Comfortaa"/>
                          <a:cs typeface="Comfortaa"/>
                          <a:sym typeface="Comfortaa"/>
                        </a:rPr>
                        <a:t>History • RE • Communication</a:t>
                      </a:r>
                      <a:endParaRPr sz="8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Comfortaa"/>
                          <a:ea typeface="Comfortaa"/>
                          <a:cs typeface="Comfortaa"/>
                          <a:sym typeface="Comfortaa"/>
                        </a:rPr>
                        <a:t>Recognition • Relationships • Vocabulary</a:t>
                      </a:r>
                      <a:endParaRPr sz="800">
                        <a:latin typeface="Comfortaa"/>
                        <a:ea typeface="Comfortaa"/>
                        <a:cs typeface="Comfortaa"/>
                        <a:sym typeface="Comfortaa"/>
                      </a:endParaRPr>
                    </a:p>
                  </a:txBody>
                  <a:tcPr marT="91425" marB="91425" marR="91425" marL="91425"/>
                </a:tc>
              </a:tr>
              <a:tr h="292875">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Comfortaa"/>
                          <a:ea typeface="Comfortaa"/>
                          <a:cs typeface="Comfortaa"/>
                          <a:sym typeface="Comfortaa"/>
                        </a:rPr>
                        <a:t>🎨 Self Portraits  </a:t>
                      </a:r>
                      <a:endParaRPr sz="8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Comfortaa"/>
                          <a:ea typeface="Comfortaa"/>
                          <a:cs typeface="Comfortaa"/>
                          <a:sym typeface="Comfortaa"/>
                        </a:rPr>
                        <a:t>Art • Communication • PSHE </a:t>
                      </a:r>
                      <a:endParaRPr sz="8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Comfortaa"/>
                          <a:ea typeface="Comfortaa"/>
                          <a:cs typeface="Comfortaa"/>
                          <a:sym typeface="Comfortaa"/>
                        </a:rPr>
                        <a:t>Fine motor • Choice making • Identity </a:t>
                      </a:r>
                      <a:endParaRPr sz="800">
                        <a:latin typeface="Comfortaa"/>
                        <a:ea typeface="Comfortaa"/>
                        <a:cs typeface="Comfortaa"/>
                        <a:sym typeface="Comfortaa"/>
                      </a:endParaRPr>
                    </a:p>
                  </a:txBody>
                  <a:tcPr marT="91425" marB="91425" marR="91425" marL="91425"/>
                </a:tc>
              </a:tr>
              <a:tr h="292875">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Comfortaa"/>
                          <a:ea typeface="Comfortaa"/>
                          <a:cs typeface="Comfortaa"/>
                          <a:sym typeface="Comfortaa"/>
                        </a:rPr>
                        <a:t>🎵 Action Songs</a:t>
                      </a:r>
                      <a:endParaRPr sz="8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Comfortaa"/>
                          <a:ea typeface="Comfortaa"/>
                          <a:cs typeface="Comfortaa"/>
                          <a:sym typeface="Comfortaa"/>
                        </a:rPr>
                        <a:t>Music • PE • Communication </a:t>
                      </a:r>
                      <a:endParaRPr sz="8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Comfortaa"/>
                          <a:ea typeface="Comfortaa"/>
                          <a:cs typeface="Comfortaa"/>
                          <a:sym typeface="Comfortaa"/>
                        </a:rPr>
                        <a:t>Listening • Turn taking • Attention </a:t>
                      </a:r>
                      <a:endParaRPr sz="800">
                        <a:latin typeface="Comfortaa"/>
                        <a:ea typeface="Comfortaa"/>
                        <a:cs typeface="Comfortaa"/>
                        <a:sym typeface="Comfortaa"/>
                      </a:endParaRPr>
                    </a:p>
                  </a:txBody>
                  <a:tcPr marT="91425" marB="91425" marR="91425" marL="91425"/>
                </a:tc>
              </a:tr>
              <a:tr h="292875">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Comfortaa"/>
                          <a:ea typeface="Comfortaa"/>
                          <a:cs typeface="Comfortaa"/>
                          <a:sym typeface="Comfortaa"/>
                        </a:rPr>
                        <a:t>🧺 Texture Exploration </a:t>
                      </a:r>
                      <a:endParaRPr sz="8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Comfortaa"/>
                          <a:ea typeface="Comfortaa"/>
                          <a:cs typeface="Comfortaa"/>
                          <a:sym typeface="Comfortaa"/>
                        </a:rPr>
                        <a:t>Science • Art </a:t>
                      </a:r>
                      <a:endParaRPr sz="8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Comfortaa"/>
                          <a:ea typeface="Comfortaa"/>
                          <a:cs typeface="Comfortaa"/>
                          <a:sym typeface="Comfortaa"/>
                        </a:rPr>
                        <a:t>Curiosity • Describing • Sensory regulation</a:t>
                      </a:r>
                      <a:endParaRPr sz="800">
                        <a:latin typeface="Comfortaa"/>
                        <a:ea typeface="Comfortaa"/>
                        <a:cs typeface="Comfortaa"/>
                        <a:sym typeface="Comfortaa"/>
                      </a:endParaRPr>
                    </a:p>
                  </a:txBody>
                  <a:tcPr marT="91425" marB="91425" marR="91425" marL="91425"/>
                </a:tc>
              </a:tr>
              <a:tr h="292875">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Comfortaa"/>
                          <a:ea typeface="Comfortaa"/>
                          <a:cs typeface="Comfortaa"/>
                          <a:sym typeface="Comfortaa"/>
                        </a:rPr>
                        <a:t>💻 Cause &amp; Effect Technology</a:t>
                      </a:r>
                      <a:endParaRPr sz="8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Comfortaa"/>
                          <a:ea typeface="Comfortaa"/>
                          <a:cs typeface="Comfortaa"/>
                          <a:sym typeface="Comfortaa"/>
                        </a:rPr>
                        <a:t> Computing • Maths • Communication</a:t>
                      </a:r>
                      <a:endParaRPr sz="8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Comfortaa"/>
                          <a:ea typeface="Comfortaa"/>
                          <a:cs typeface="Comfortaa"/>
                          <a:sym typeface="Comfortaa"/>
                        </a:rPr>
                        <a:t>Anticipation • Problem solving</a:t>
                      </a:r>
                      <a:endParaRPr sz="800">
                        <a:latin typeface="Comfortaa"/>
                        <a:ea typeface="Comfortaa"/>
                        <a:cs typeface="Comfortaa"/>
                        <a:sym typeface="Comfortaa"/>
                      </a:endParaRPr>
                    </a:p>
                  </a:txBody>
                  <a:tcPr marT="91425" marB="91425" marR="91425" marL="91425"/>
                </a:tc>
              </a:tr>
              <a:tr h="292875">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Comfortaa"/>
                          <a:ea typeface="Comfortaa"/>
                          <a:cs typeface="Comfortaa"/>
                          <a:sym typeface="Comfortaa"/>
                        </a:rPr>
                        <a:t>🎭 Role Play</a:t>
                      </a:r>
                      <a:endParaRPr sz="800">
                        <a:solidFill>
                          <a:schemeClr val="dk1"/>
                        </a:solidFill>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Comfortaa"/>
                          <a:ea typeface="Comfortaa"/>
                          <a:cs typeface="Comfortaa"/>
                          <a:sym typeface="Comfortaa"/>
                        </a:rPr>
                        <a:t>PSHE • Communication</a:t>
                      </a:r>
                      <a:endParaRPr sz="800">
                        <a:solidFill>
                          <a:schemeClr val="dk1"/>
                        </a:solidFill>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Comfortaa"/>
                          <a:ea typeface="Comfortaa"/>
                          <a:cs typeface="Comfortaa"/>
                          <a:sym typeface="Comfortaa"/>
                        </a:rPr>
                        <a:t>Interaction • Imagination • Narrative </a:t>
                      </a:r>
                      <a:endParaRPr sz="800">
                        <a:solidFill>
                          <a:schemeClr val="dk1"/>
                        </a:solidFill>
                        <a:latin typeface="Comfortaa"/>
                        <a:ea typeface="Comfortaa"/>
                        <a:cs typeface="Comfortaa"/>
                        <a:sym typeface="Comfortaa"/>
                      </a:endParaRPr>
                    </a:p>
                  </a:txBody>
                  <a:tcPr marT="91425" marB="91425" marR="91425" marL="91425"/>
                </a:tc>
              </a:tr>
            </a:tbl>
          </a:graphicData>
        </a:graphic>
      </p:graphicFrame>
      <p:sp>
        <p:nvSpPr>
          <p:cNvPr id="632" name="Google Shape;632;p50"/>
          <p:cNvSpPr txBox="1"/>
          <p:nvPr/>
        </p:nvSpPr>
        <p:spPr>
          <a:xfrm>
            <a:off x="2617500" y="977675"/>
            <a:ext cx="1771500" cy="3657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Comfortaa"/>
                <a:ea typeface="Comfortaa"/>
                <a:cs typeface="Comfortaa"/>
                <a:sym typeface="Comfortaa"/>
              </a:rPr>
              <a:t>Year A Ourselves</a:t>
            </a:r>
            <a:endParaRPr sz="1200">
              <a:solidFill>
                <a:schemeClr val="dk2"/>
              </a:solidFill>
              <a:latin typeface="Comfortaa"/>
              <a:ea typeface="Comfortaa"/>
              <a:cs typeface="Comfortaa"/>
              <a:sym typeface="Comfortaa"/>
            </a:endParaRPr>
          </a:p>
        </p:txBody>
      </p:sp>
      <p:sp>
        <p:nvSpPr>
          <p:cNvPr id="633" name="Google Shape;633;p50"/>
          <p:cNvSpPr txBox="1"/>
          <p:nvPr/>
        </p:nvSpPr>
        <p:spPr>
          <a:xfrm>
            <a:off x="6938025" y="695175"/>
            <a:ext cx="1649700" cy="826800"/>
          </a:xfrm>
          <a:prstGeom prst="rect">
            <a:avLst/>
          </a:prstGeom>
          <a:solidFill>
            <a:srgbClr val="D0E0E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Evidence opportunities</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 Observation </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 Communication </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 Curriculum </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 Independence </a:t>
            </a:r>
            <a:endParaRPr sz="900">
              <a:solidFill>
                <a:schemeClr val="dk2"/>
              </a:solidFill>
              <a:latin typeface="Comfortaa"/>
              <a:ea typeface="Comfortaa"/>
              <a:cs typeface="Comfortaa"/>
              <a:sym typeface="Comfortaa"/>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pic>
        <p:nvPicPr>
          <p:cNvPr id="638" name="Google Shape;638;p51"/>
          <p:cNvPicPr preferRelativeResize="0"/>
          <p:nvPr/>
        </p:nvPicPr>
        <p:blipFill>
          <a:blip r:embed="rId3">
            <a:alphaModFix/>
          </a:blip>
          <a:stretch>
            <a:fillRect/>
          </a:stretch>
        </p:blipFill>
        <p:spPr>
          <a:xfrm>
            <a:off x="130550" y="164875"/>
            <a:ext cx="757250" cy="533950"/>
          </a:xfrm>
          <a:prstGeom prst="rect">
            <a:avLst/>
          </a:prstGeom>
          <a:noFill/>
          <a:ln>
            <a:noFill/>
          </a:ln>
        </p:spPr>
      </p:pic>
      <p:sp>
        <p:nvSpPr>
          <p:cNvPr id="639" name="Google Shape;639;p51"/>
          <p:cNvSpPr txBox="1"/>
          <p:nvPr/>
        </p:nvSpPr>
        <p:spPr>
          <a:xfrm>
            <a:off x="1885950" y="60975"/>
            <a:ext cx="6999000" cy="4794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Comfortaa"/>
                <a:ea typeface="Comfortaa"/>
                <a:cs typeface="Comfortaa"/>
                <a:sym typeface="Comfortaa"/>
              </a:rPr>
              <a:t>The Brow CP School Resource Base Curriculum Overlap Map</a:t>
            </a:r>
            <a:endParaRPr sz="1200">
              <a:solidFill>
                <a:schemeClr val="dk2"/>
              </a:solidFill>
              <a:latin typeface="Comfortaa"/>
              <a:ea typeface="Comfortaa"/>
              <a:cs typeface="Comfortaa"/>
              <a:sym typeface="Comfortaa"/>
            </a:endParaRPr>
          </a:p>
        </p:txBody>
      </p:sp>
      <p:sp>
        <p:nvSpPr>
          <p:cNvPr id="640" name="Google Shape;640;p51"/>
          <p:cNvSpPr txBox="1"/>
          <p:nvPr/>
        </p:nvSpPr>
        <p:spPr>
          <a:xfrm>
            <a:off x="130550" y="819175"/>
            <a:ext cx="1435200" cy="260100"/>
          </a:xfrm>
          <a:prstGeom prst="rect">
            <a:avLst/>
          </a:prstGeom>
          <a:solidFill>
            <a:schemeClr val="l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2"/>
                </a:solidFill>
                <a:latin typeface="Comfortaa"/>
                <a:ea typeface="Comfortaa"/>
                <a:cs typeface="Comfortaa"/>
                <a:sym typeface="Comfortaa"/>
              </a:rPr>
              <a:t>Key Vocabulary</a:t>
            </a:r>
            <a:endParaRPr sz="1000">
              <a:solidFill>
                <a:schemeClr val="dk2"/>
              </a:solidFill>
              <a:latin typeface="Comfortaa"/>
              <a:ea typeface="Comfortaa"/>
              <a:cs typeface="Comfortaa"/>
              <a:sym typeface="Comfortaa"/>
            </a:endParaRPr>
          </a:p>
        </p:txBody>
      </p:sp>
      <p:sp>
        <p:nvSpPr>
          <p:cNvPr id="641" name="Google Shape;641;p51"/>
          <p:cNvSpPr txBox="1"/>
          <p:nvPr/>
        </p:nvSpPr>
        <p:spPr>
          <a:xfrm>
            <a:off x="4443500" y="578925"/>
            <a:ext cx="2245500" cy="923400"/>
          </a:xfrm>
          <a:prstGeom prst="rect">
            <a:avLst/>
          </a:prstGeom>
          <a:solidFill>
            <a:schemeClr val="lt2"/>
          </a:solid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 CORE LEARNING THREADS</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rPr lang="en" sz="800">
                <a:solidFill>
                  <a:schemeClr val="dk1"/>
                </a:solidFill>
                <a:latin typeface="Comfortaa"/>
                <a:ea typeface="Comfortaa"/>
                <a:cs typeface="Comfortaa"/>
                <a:sym typeface="Comfortaa"/>
              </a:rPr>
              <a:t>🟣 Engagement &amp; Attention</a:t>
            </a:r>
            <a:br>
              <a:rPr lang="en" sz="800">
                <a:solidFill>
                  <a:schemeClr val="dk1"/>
                </a:solidFill>
                <a:latin typeface="Comfortaa"/>
                <a:ea typeface="Comfortaa"/>
                <a:cs typeface="Comfortaa"/>
                <a:sym typeface="Comfortaa"/>
              </a:rPr>
            </a:br>
            <a:r>
              <a:rPr lang="en" sz="800">
                <a:solidFill>
                  <a:schemeClr val="dk1"/>
                </a:solidFill>
                <a:latin typeface="Comfortaa"/>
                <a:ea typeface="Comfortaa"/>
                <a:cs typeface="Comfortaa"/>
                <a:sym typeface="Comfortaa"/>
              </a:rPr>
              <a:t>🔵 Exploration &amp; Cognition</a:t>
            </a:r>
            <a:br>
              <a:rPr lang="en" sz="800">
                <a:solidFill>
                  <a:schemeClr val="dk1"/>
                </a:solidFill>
                <a:latin typeface="Comfortaa"/>
                <a:ea typeface="Comfortaa"/>
                <a:cs typeface="Comfortaa"/>
                <a:sym typeface="Comfortaa"/>
              </a:rPr>
            </a:br>
            <a:r>
              <a:rPr lang="en" sz="800">
                <a:solidFill>
                  <a:schemeClr val="dk1"/>
                </a:solidFill>
                <a:latin typeface="Comfortaa"/>
                <a:ea typeface="Comfortaa"/>
                <a:cs typeface="Comfortaa"/>
                <a:sym typeface="Comfortaa"/>
              </a:rPr>
              <a:t>🟢 Communication &amp; Interaction</a:t>
            </a:r>
            <a:br>
              <a:rPr lang="en" sz="800">
                <a:solidFill>
                  <a:schemeClr val="dk1"/>
                </a:solidFill>
                <a:latin typeface="Comfortaa"/>
                <a:ea typeface="Comfortaa"/>
                <a:cs typeface="Comfortaa"/>
                <a:sym typeface="Comfortaa"/>
              </a:rPr>
            </a:br>
            <a:r>
              <a:rPr lang="en" sz="800">
                <a:solidFill>
                  <a:schemeClr val="dk1"/>
                </a:solidFill>
                <a:latin typeface="Comfortaa"/>
                <a:ea typeface="Comfortaa"/>
                <a:cs typeface="Comfortaa"/>
                <a:sym typeface="Comfortaa"/>
              </a:rPr>
              <a:t>🟠 Independence &amp; Self Help</a:t>
            </a:r>
            <a:br>
              <a:rPr lang="en" sz="800">
                <a:solidFill>
                  <a:schemeClr val="dk1"/>
                </a:solidFill>
                <a:latin typeface="Comfortaa"/>
                <a:ea typeface="Comfortaa"/>
                <a:cs typeface="Comfortaa"/>
                <a:sym typeface="Comfortaa"/>
              </a:rPr>
            </a:br>
            <a:r>
              <a:rPr lang="en" sz="800">
                <a:solidFill>
                  <a:schemeClr val="dk1"/>
                </a:solidFill>
                <a:latin typeface="Comfortaa"/>
                <a:ea typeface="Comfortaa"/>
                <a:cs typeface="Comfortaa"/>
                <a:sym typeface="Comfortaa"/>
              </a:rPr>
              <a:t>🩵 Curriculum Understanding</a:t>
            </a:r>
            <a:endParaRPr sz="800">
              <a:solidFill>
                <a:schemeClr val="dk1"/>
              </a:solidFill>
              <a:latin typeface="Comfortaa"/>
              <a:ea typeface="Comfortaa"/>
              <a:cs typeface="Comfortaa"/>
              <a:sym typeface="Comfortaa"/>
            </a:endParaRPr>
          </a:p>
        </p:txBody>
      </p:sp>
      <p:sp>
        <p:nvSpPr>
          <p:cNvPr id="642" name="Google Shape;642;p51"/>
          <p:cNvSpPr txBox="1"/>
          <p:nvPr/>
        </p:nvSpPr>
        <p:spPr>
          <a:xfrm>
            <a:off x="2615988" y="778300"/>
            <a:ext cx="1771500" cy="3657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Comfortaa"/>
                <a:ea typeface="Comfortaa"/>
                <a:cs typeface="Comfortaa"/>
                <a:sym typeface="Comfortaa"/>
              </a:rPr>
              <a:t>Year A Our School</a:t>
            </a:r>
            <a:endParaRPr sz="1200">
              <a:solidFill>
                <a:schemeClr val="dk2"/>
              </a:solidFill>
              <a:latin typeface="Comfortaa"/>
              <a:ea typeface="Comfortaa"/>
              <a:cs typeface="Comfortaa"/>
              <a:sym typeface="Comfortaa"/>
            </a:endParaRPr>
          </a:p>
        </p:txBody>
      </p:sp>
      <p:sp>
        <p:nvSpPr>
          <p:cNvPr id="643" name="Google Shape;643;p51"/>
          <p:cNvSpPr txBox="1"/>
          <p:nvPr/>
        </p:nvSpPr>
        <p:spPr>
          <a:xfrm>
            <a:off x="7166625" y="547750"/>
            <a:ext cx="1649700" cy="826800"/>
          </a:xfrm>
          <a:prstGeom prst="rect">
            <a:avLst/>
          </a:prstGeom>
          <a:solidFill>
            <a:srgbClr val="D0E0E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Evidence opportunities</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 Observation </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 Communication </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 Curriculum </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 Independence </a:t>
            </a:r>
            <a:endParaRPr sz="900">
              <a:solidFill>
                <a:schemeClr val="dk2"/>
              </a:solidFill>
              <a:latin typeface="Comfortaa"/>
              <a:ea typeface="Comfortaa"/>
              <a:cs typeface="Comfortaa"/>
              <a:sym typeface="Comfortaa"/>
            </a:endParaRPr>
          </a:p>
        </p:txBody>
      </p:sp>
      <p:pic>
        <p:nvPicPr>
          <p:cNvPr id="644" name="Google Shape;644;p51"/>
          <p:cNvPicPr preferRelativeResize="0"/>
          <p:nvPr/>
        </p:nvPicPr>
        <p:blipFill>
          <a:blip r:embed="rId4">
            <a:alphaModFix/>
          </a:blip>
          <a:stretch>
            <a:fillRect/>
          </a:stretch>
        </p:blipFill>
        <p:spPr>
          <a:xfrm>
            <a:off x="1028525" y="76850"/>
            <a:ext cx="716700" cy="709992"/>
          </a:xfrm>
          <a:prstGeom prst="rect">
            <a:avLst/>
          </a:prstGeom>
          <a:noFill/>
          <a:ln>
            <a:noFill/>
          </a:ln>
        </p:spPr>
      </p:pic>
      <p:pic>
        <p:nvPicPr>
          <p:cNvPr id="645" name="Google Shape;645;p51"/>
          <p:cNvPicPr preferRelativeResize="0"/>
          <p:nvPr/>
        </p:nvPicPr>
        <p:blipFill>
          <a:blip r:embed="rId5">
            <a:alphaModFix/>
          </a:blip>
          <a:stretch>
            <a:fillRect/>
          </a:stretch>
        </p:blipFill>
        <p:spPr>
          <a:xfrm>
            <a:off x="1802747" y="578925"/>
            <a:ext cx="757250" cy="764462"/>
          </a:xfrm>
          <a:prstGeom prst="rect">
            <a:avLst/>
          </a:prstGeom>
          <a:noFill/>
          <a:ln>
            <a:noFill/>
          </a:ln>
        </p:spPr>
      </p:pic>
      <p:pic>
        <p:nvPicPr>
          <p:cNvPr id="646" name="Google Shape;646;p51"/>
          <p:cNvPicPr preferRelativeResize="0"/>
          <p:nvPr/>
        </p:nvPicPr>
        <p:blipFill>
          <a:blip r:embed="rId6">
            <a:alphaModFix/>
          </a:blip>
          <a:stretch>
            <a:fillRect/>
          </a:stretch>
        </p:blipFill>
        <p:spPr>
          <a:xfrm>
            <a:off x="130550" y="1199625"/>
            <a:ext cx="1435200" cy="3470575"/>
          </a:xfrm>
          <a:prstGeom prst="rect">
            <a:avLst/>
          </a:prstGeom>
          <a:noFill/>
          <a:ln>
            <a:noFill/>
          </a:ln>
        </p:spPr>
      </p:pic>
      <p:graphicFrame>
        <p:nvGraphicFramePr>
          <p:cNvPr id="647" name="Google Shape;647;p51"/>
          <p:cNvGraphicFramePr/>
          <p:nvPr/>
        </p:nvGraphicFramePr>
        <p:xfrm>
          <a:off x="1745213" y="1583588"/>
          <a:ext cx="3000000" cy="3000000"/>
        </p:xfrm>
        <a:graphic>
          <a:graphicData uri="http://schemas.openxmlformats.org/drawingml/2006/table">
            <a:tbl>
              <a:tblPr>
                <a:noFill/>
                <a:tableStyleId>{23B85550-F408-4E46-8A54-221530D57DFE}</a:tableStyleId>
              </a:tblPr>
              <a:tblGrid>
                <a:gridCol w="1745350"/>
                <a:gridCol w="2272375"/>
                <a:gridCol w="3166050"/>
              </a:tblGrid>
              <a:tr h="252125">
                <a:tc>
                  <a:txBody>
                    <a:bodyPr/>
                    <a:lstStyle/>
                    <a:p>
                      <a:pPr indent="0" lvl="0" marL="0" rtl="0" algn="ctr">
                        <a:spcBef>
                          <a:spcPts val="0"/>
                        </a:spcBef>
                        <a:spcAft>
                          <a:spcPts val="0"/>
                        </a:spcAft>
                        <a:buNone/>
                      </a:pPr>
                      <a:r>
                        <a:rPr b="1" lang="en" sz="800">
                          <a:latin typeface="Comfortaa"/>
                          <a:ea typeface="Comfortaa"/>
                          <a:cs typeface="Comfortaa"/>
                          <a:sym typeface="Comfortaa"/>
                        </a:rPr>
                        <a:t>Experience</a:t>
                      </a:r>
                      <a:endParaRPr sz="800">
                        <a:latin typeface="Comfortaa"/>
                        <a:ea typeface="Comfortaa"/>
                        <a:cs typeface="Comfortaa"/>
                        <a:sym typeface="Comfortaa"/>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800">
                          <a:latin typeface="Comfortaa"/>
                          <a:ea typeface="Comfortaa"/>
                          <a:cs typeface="Comfortaa"/>
                          <a:sym typeface="Comfortaa"/>
                        </a:rPr>
                        <a:t>Subjects Linked</a:t>
                      </a:r>
                      <a:endParaRPr sz="800">
                        <a:latin typeface="Comfortaa"/>
                        <a:ea typeface="Comfortaa"/>
                        <a:cs typeface="Comfortaa"/>
                        <a:sym typeface="Comfortaa"/>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800">
                          <a:latin typeface="Comfortaa"/>
                          <a:ea typeface="Comfortaa"/>
                          <a:cs typeface="Comfortaa"/>
                          <a:sym typeface="Comfortaa"/>
                        </a:rPr>
                        <a:t>Skills developed through experience</a:t>
                      </a:r>
                      <a:endParaRPr sz="800">
                        <a:latin typeface="Comfortaa"/>
                        <a:ea typeface="Comfortaa"/>
                        <a:cs typeface="Comfortaa"/>
                        <a:sym typeface="Comfortaa"/>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5850">
                <a:tc>
                  <a:txBody>
                    <a:bodyPr/>
                    <a:lstStyle/>
                    <a:p>
                      <a:pPr indent="0" lvl="0" marL="0" rtl="0" algn="l">
                        <a:spcBef>
                          <a:spcPts val="0"/>
                        </a:spcBef>
                        <a:spcAft>
                          <a:spcPts val="0"/>
                        </a:spcAft>
                        <a:buNone/>
                      </a:pPr>
                      <a:r>
                        <a:rPr lang="en" sz="800">
                          <a:latin typeface="Comfortaa"/>
                          <a:ea typeface="Comfortaa"/>
                          <a:cs typeface="Comfortaa"/>
                          <a:sym typeface="Comfortaa"/>
                        </a:rPr>
                        <a:t>🏫 School Walks</a:t>
                      </a:r>
                      <a:endParaRPr sz="800">
                        <a:latin typeface="Comfortaa"/>
                        <a:ea typeface="Comfortaa"/>
                        <a:cs typeface="Comfortaa"/>
                        <a:sym typeface="Comfortaa"/>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Geography • Communication • PSHE</a:t>
                      </a:r>
                      <a:endParaRPr sz="800">
                        <a:latin typeface="Comfortaa"/>
                        <a:ea typeface="Comfortaa"/>
                        <a:cs typeface="Comfortaa"/>
                        <a:sym typeface="Comfortaa"/>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Following routines • Environmental awareness • Vocabulary</a:t>
                      </a:r>
                      <a:endParaRPr sz="800">
                        <a:latin typeface="Comfortaa"/>
                        <a:ea typeface="Comfortaa"/>
                        <a:cs typeface="Comfortaa"/>
                        <a:sym typeface="Comfortaa"/>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5850">
                <a:tc>
                  <a:txBody>
                    <a:bodyPr/>
                    <a:lstStyle/>
                    <a:p>
                      <a:pPr indent="0" lvl="0" marL="0" rtl="0" algn="l">
                        <a:spcBef>
                          <a:spcPts val="0"/>
                        </a:spcBef>
                        <a:spcAft>
                          <a:spcPts val="0"/>
                        </a:spcAft>
                        <a:buNone/>
                      </a:pPr>
                      <a:r>
                        <a:rPr lang="en" sz="800">
                          <a:latin typeface="Comfortaa"/>
                          <a:ea typeface="Comfortaa"/>
                          <a:cs typeface="Comfortaa"/>
                          <a:sym typeface="Comfortaa"/>
                        </a:rPr>
                        <a:t>👥 Group Games</a:t>
                      </a:r>
                      <a:endParaRPr sz="800">
                        <a:latin typeface="Comfortaa"/>
                        <a:ea typeface="Comfortaa"/>
                        <a:cs typeface="Comfortaa"/>
                        <a:sym typeface="Comfortaa"/>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PE • PSHE • Communication</a:t>
                      </a:r>
                      <a:endParaRPr sz="800">
                        <a:latin typeface="Comfortaa"/>
                        <a:ea typeface="Comfortaa"/>
                        <a:cs typeface="Comfortaa"/>
                        <a:sym typeface="Comfortaa"/>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Turn taking • Cooperation • Regulation</a:t>
                      </a:r>
                      <a:endParaRPr sz="800">
                        <a:latin typeface="Comfortaa"/>
                        <a:ea typeface="Comfortaa"/>
                        <a:cs typeface="Comfortaa"/>
                        <a:sym typeface="Comfortaa"/>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82400">
                <a:tc>
                  <a:txBody>
                    <a:bodyPr/>
                    <a:lstStyle/>
                    <a:p>
                      <a:pPr indent="0" lvl="0" marL="0" rtl="0" algn="l">
                        <a:spcBef>
                          <a:spcPts val="0"/>
                        </a:spcBef>
                        <a:spcAft>
                          <a:spcPts val="0"/>
                        </a:spcAft>
                        <a:buNone/>
                      </a:pPr>
                      <a:r>
                        <a:rPr lang="en" sz="800">
                          <a:latin typeface="Comfortaa"/>
                          <a:ea typeface="Comfortaa"/>
                          <a:cs typeface="Comfortaa"/>
                          <a:sym typeface="Comfortaa"/>
                        </a:rPr>
                        <a:t>🎵 Rhythm Games</a:t>
                      </a:r>
                      <a:endParaRPr sz="800">
                        <a:latin typeface="Comfortaa"/>
                        <a:ea typeface="Comfortaa"/>
                        <a:cs typeface="Comfortaa"/>
                        <a:sym typeface="Comfortaa"/>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Music • Maths • PE</a:t>
                      </a:r>
                      <a:endParaRPr sz="800">
                        <a:latin typeface="Comfortaa"/>
                        <a:ea typeface="Comfortaa"/>
                        <a:cs typeface="Comfortaa"/>
                        <a:sym typeface="Comfortaa"/>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Listening • Timing • Coordination</a:t>
                      </a:r>
                      <a:endParaRPr sz="800">
                        <a:latin typeface="Comfortaa"/>
                        <a:ea typeface="Comfortaa"/>
                        <a:cs typeface="Comfortaa"/>
                        <a:sym typeface="Comfortaa"/>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5850">
                <a:tc>
                  <a:txBody>
                    <a:bodyPr/>
                    <a:lstStyle/>
                    <a:p>
                      <a:pPr indent="0" lvl="0" marL="0" rtl="0" algn="l">
                        <a:spcBef>
                          <a:spcPts val="0"/>
                        </a:spcBef>
                        <a:spcAft>
                          <a:spcPts val="0"/>
                        </a:spcAft>
                        <a:buNone/>
                      </a:pPr>
                      <a:r>
                        <a:rPr lang="en" sz="800">
                          <a:latin typeface="Comfortaa"/>
                          <a:ea typeface="Comfortaa"/>
                          <a:cs typeface="Comfortaa"/>
                          <a:sym typeface="Comfortaa"/>
                        </a:rPr>
                        <a:t>🧱 Model Building</a:t>
                      </a:r>
                      <a:endParaRPr sz="800">
                        <a:latin typeface="Comfortaa"/>
                        <a:ea typeface="Comfortaa"/>
                        <a:cs typeface="Comfortaa"/>
                        <a:sym typeface="Comfortaa"/>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Art/DT • Maths • Communication</a:t>
                      </a:r>
                      <a:endParaRPr sz="800">
                        <a:latin typeface="Comfortaa"/>
                        <a:ea typeface="Comfortaa"/>
                        <a:cs typeface="Comfortaa"/>
                        <a:sym typeface="Comfortaa"/>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Construction • Problem solving • Fine motor</a:t>
                      </a:r>
                      <a:endParaRPr sz="800">
                        <a:latin typeface="Comfortaa"/>
                        <a:ea typeface="Comfortaa"/>
                        <a:cs typeface="Comfortaa"/>
                        <a:sym typeface="Comfortaa"/>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8550">
                <a:tc>
                  <a:txBody>
                    <a:bodyPr/>
                    <a:lstStyle/>
                    <a:p>
                      <a:pPr indent="0" lvl="0" marL="0" rtl="0" algn="l">
                        <a:spcBef>
                          <a:spcPts val="0"/>
                        </a:spcBef>
                        <a:spcAft>
                          <a:spcPts val="0"/>
                        </a:spcAft>
                        <a:buNone/>
                      </a:pPr>
                      <a:r>
                        <a:rPr lang="en" sz="800">
                          <a:latin typeface="Comfortaa"/>
                          <a:ea typeface="Comfortaa"/>
                          <a:cs typeface="Comfortaa"/>
                          <a:sym typeface="Comfortaa"/>
                        </a:rPr>
                        <a:t>💻 Interactive Technology</a:t>
                      </a:r>
                      <a:endParaRPr sz="800">
                        <a:latin typeface="Comfortaa"/>
                        <a:ea typeface="Comfortaa"/>
                        <a:cs typeface="Comfortaa"/>
                        <a:sym typeface="Comfortaa"/>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Computing • Communication • Maths</a:t>
                      </a:r>
                      <a:endParaRPr sz="800">
                        <a:latin typeface="Comfortaa"/>
                        <a:ea typeface="Comfortaa"/>
                        <a:cs typeface="Comfortaa"/>
                        <a:sym typeface="Comfortaa"/>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Cause &amp; effect • Attention • Choice making</a:t>
                      </a:r>
                      <a:endParaRPr sz="800">
                        <a:latin typeface="Comfortaa"/>
                        <a:ea typeface="Comfortaa"/>
                        <a:cs typeface="Comfortaa"/>
                        <a:sym typeface="Comfortaa"/>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5850">
                <a:tc>
                  <a:txBody>
                    <a:bodyPr/>
                    <a:lstStyle/>
                    <a:p>
                      <a:pPr indent="0" lvl="0" marL="0" rtl="0" algn="l">
                        <a:spcBef>
                          <a:spcPts val="0"/>
                        </a:spcBef>
                        <a:spcAft>
                          <a:spcPts val="0"/>
                        </a:spcAft>
                        <a:buNone/>
                      </a:pPr>
                      <a:r>
                        <a:rPr lang="en" sz="800">
                          <a:latin typeface="Comfortaa"/>
                          <a:ea typeface="Comfortaa"/>
                          <a:cs typeface="Comfortaa"/>
                          <a:sym typeface="Comfortaa"/>
                        </a:rPr>
                        <a:t>📚 Story Sessions</a:t>
                      </a:r>
                      <a:endParaRPr sz="800">
                        <a:latin typeface="Comfortaa"/>
                        <a:ea typeface="Comfortaa"/>
                        <a:cs typeface="Comfortaa"/>
                        <a:sym typeface="Comfortaa"/>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English • RE • Communication</a:t>
                      </a:r>
                      <a:endParaRPr sz="800">
                        <a:latin typeface="Comfortaa"/>
                        <a:ea typeface="Comfortaa"/>
                        <a:cs typeface="Comfortaa"/>
                        <a:sym typeface="Comfortaa"/>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Listening • Narrative • Sequencing</a:t>
                      </a:r>
                      <a:endParaRPr sz="800">
                        <a:latin typeface="Comfortaa"/>
                        <a:ea typeface="Comfortaa"/>
                        <a:cs typeface="Comfortaa"/>
                        <a:sym typeface="Comfortaa"/>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5850">
                <a:tc>
                  <a:txBody>
                    <a:bodyPr/>
                    <a:lstStyle/>
                    <a:p>
                      <a:pPr indent="0" lvl="0" marL="0" rtl="0" algn="l">
                        <a:spcBef>
                          <a:spcPts val="0"/>
                        </a:spcBef>
                        <a:spcAft>
                          <a:spcPts val="0"/>
                        </a:spcAft>
                        <a:buNone/>
                      </a:pPr>
                      <a:r>
                        <a:rPr lang="en" sz="800">
                          <a:latin typeface="Comfortaa"/>
                          <a:ea typeface="Comfortaa"/>
                          <a:cs typeface="Comfortaa"/>
                          <a:sym typeface="Comfortaa"/>
                        </a:rPr>
                        <a:t>⚡ Sensory Circuits</a:t>
                      </a:r>
                      <a:endParaRPr sz="800">
                        <a:latin typeface="Comfortaa"/>
                        <a:ea typeface="Comfortaa"/>
                        <a:cs typeface="Comfortaa"/>
                        <a:sym typeface="Comfortaa"/>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PE • PSHE</a:t>
                      </a:r>
                      <a:endParaRPr sz="800">
                        <a:latin typeface="Comfortaa"/>
                        <a:ea typeface="Comfortaa"/>
                        <a:cs typeface="Comfortaa"/>
                        <a:sym typeface="Comfortaa"/>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Body awareness • Regulation • Movement</a:t>
                      </a:r>
                      <a:endParaRPr sz="800">
                        <a:latin typeface="Comfortaa"/>
                        <a:ea typeface="Comfortaa"/>
                        <a:cs typeface="Comfortaa"/>
                        <a:sym typeface="Comfortaa"/>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8550">
                <a:tc>
                  <a:txBody>
                    <a:bodyPr/>
                    <a:lstStyle/>
                    <a:p>
                      <a:pPr indent="0" lvl="0" marL="0" rtl="0" algn="l">
                        <a:spcBef>
                          <a:spcPts val="0"/>
                        </a:spcBef>
                        <a:spcAft>
                          <a:spcPts val="0"/>
                        </a:spcAft>
                        <a:buNone/>
                      </a:pPr>
                      <a:r>
                        <a:rPr lang="en" sz="800">
                          <a:latin typeface="Comfortaa"/>
                          <a:ea typeface="Comfortaa"/>
                          <a:cs typeface="Comfortaa"/>
                          <a:sym typeface="Comfortaa"/>
                        </a:rPr>
                        <a:t>🍎 Snack &amp; Café Role Play</a:t>
                      </a:r>
                      <a:endParaRPr sz="800">
                        <a:latin typeface="Comfortaa"/>
                        <a:ea typeface="Comfortaa"/>
                        <a:cs typeface="Comfortaa"/>
                        <a:sym typeface="Comfortaa"/>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PSHE • Maths • Communication</a:t>
                      </a:r>
                      <a:endParaRPr sz="800">
                        <a:latin typeface="Comfortaa"/>
                        <a:ea typeface="Comfortaa"/>
                        <a:cs typeface="Comfortaa"/>
                        <a:sym typeface="Comfortaa"/>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Requesting • Counting • Independence</a:t>
                      </a:r>
                      <a:endParaRPr sz="800">
                        <a:latin typeface="Comfortaa"/>
                        <a:ea typeface="Comfortaa"/>
                        <a:cs typeface="Comfortaa"/>
                        <a:sym typeface="Comfortaa"/>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233400" y="119275"/>
            <a:ext cx="1001025" cy="705850"/>
          </a:xfrm>
          <a:prstGeom prst="rect">
            <a:avLst/>
          </a:prstGeom>
          <a:noFill/>
          <a:ln>
            <a:noFill/>
          </a:ln>
        </p:spPr>
      </p:pic>
      <p:sp>
        <p:nvSpPr>
          <p:cNvPr id="83" name="Google Shape;83;p16"/>
          <p:cNvSpPr txBox="1"/>
          <p:nvPr/>
        </p:nvSpPr>
        <p:spPr>
          <a:xfrm>
            <a:off x="1405900" y="162300"/>
            <a:ext cx="7063800" cy="66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Comfortaa"/>
                <a:ea typeface="Comfortaa"/>
                <a:cs typeface="Comfortaa"/>
                <a:sym typeface="Comfortaa"/>
              </a:rPr>
              <a:t>The Brow Resource Base Curriculum</a:t>
            </a:r>
            <a:endParaRPr>
              <a:solidFill>
                <a:schemeClr val="dk2"/>
              </a:solidFill>
              <a:latin typeface="Comfortaa"/>
              <a:ea typeface="Comfortaa"/>
              <a:cs typeface="Comfortaa"/>
              <a:sym typeface="Comfortaa"/>
            </a:endParaRPr>
          </a:p>
          <a:p>
            <a:pPr indent="0" lvl="0" marL="0" rtl="0" algn="ctr">
              <a:spcBef>
                <a:spcPts val="0"/>
              </a:spcBef>
              <a:spcAft>
                <a:spcPts val="0"/>
              </a:spcAft>
              <a:buNone/>
            </a:pPr>
            <a:r>
              <a:rPr lang="en">
                <a:solidFill>
                  <a:schemeClr val="dk2"/>
                </a:solidFill>
                <a:latin typeface="Comfortaa"/>
                <a:ea typeface="Comfortaa"/>
                <a:cs typeface="Comfortaa"/>
                <a:sym typeface="Comfortaa"/>
              </a:rPr>
              <a:t>Year A Topic Overview</a:t>
            </a:r>
            <a:endParaRPr>
              <a:solidFill>
                <a:schemeClr val="dk2"/>
              </a:solidFill>
              <a:latin typeface="Comfortaa"/>
              <a:ea typeface="Comfortaa"/>
              <a:cs typeface="Comfortaa"/>
              <a:sym typeface="Comfortaa"/>
            </a:endParaRPr>
          </a:p>
        </p:txBody>
      </p:sp>
      <p:pic>
        <p:nvPicPr>
          <p:cNvPr id="84" name="Google Shape;84;p16"/>
          <p:cNvPicPr preferRelativeResize="0"/>
          <p:nvPr/>
        </p:nvPicPr>
        <p:blipFill>
          <a:blip r:embed="rId4">
            <a:alphaModFix/>
          </a:blip>
          <a:stretch>
            <a:fillRect/>
          </a:stretch>
        </p:blipFill>
        <p:spPr>
          <a:xfrm>
            <a:off x="2171700" y="1067325"/>
            <a:ext cx="6652251" cy="3649450"/>
          </a:xfrm>
          <a:prstGeom prst="rect">
            <a:avLst/>
          </a:prstGeom>
          <a:noFill/>
          <a:ln>
            <a:noFill/>
          </a:ln>
        </p:spPr>
      </p:pic>
      <p:pic>
        <p:nvPicPr>
          <p:cNvPr id="85" name="Google Shape;85;p16"/>
          <p:cNvPicPr preferRelativeResize="0"/>
          <p:nvPr/>
        </p:nvPicPr>
        <p:blipFill>
          <a:blip r:embed="rId5">
            <a:alphaModFix/>
          </a:blip>
          <a:stretch>
            <a:fillRect/>
          </a:stretch>
        </p:blipFill>
        <p:spPr>
          <a:xfrm>
            <a:off x="511475" y="1979650"/>
            <a:ext cx="1660225" cy="27371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pic>
        <p:nvPicPr>
          <p:cNvPr id="652" name="Google Shape;652;p52"/>
          <p:cNvPicPr preferRelativeResize="0"/>
          <p:nvPr/>
        </p:nvPicPr>
        <p:blipFill>
          <a:blip r:embed="rId3">
            <a:alphaModFix/>
          </a:blip>
          <a:stretch>
            <a:fillRect/>
          </a:stretch>
        </p:blipFill>
        <p:spPr>
          <a:xfrm>
            <a:off x="130550" y="164875"/>
            <a:ext cx="757250" cy="533950"/>
          </a:xfrm>
          <a:prstGeom prst="rect">
            <a:avLst/>
          </a:prstGeom>
          <a:noFill/>
          <a:ln>
            <a:noFill/>
          </a:ln>
        </p:spPr>
      </p:pic>
      <p:sp>
        <p:nvSpPr>
          <p:cNvPr id="653" name="Google Shape;653;p52"/>
          <p:cNvSpPr txBox="1"/>
          <p:nvPr/>
        </p:nvSpPr>
        <p:spPr>
          <a:xfrm>
            <a:off x="1885950" y="60975"/>
            <a:ext cx="6999000" cy="4794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Comfortaa"/>
                <a:ea typeface="Comfortaa"/>
                <a:cs typeface="Comfortaa"/>
                <a:sym typeface="Comfortaa"/>
              </a:rPr>
              <a:t>The Brow CP School Resource Base Curriculum Overlap Map</a:t>
            </a:r>
            <a:endParaRPr sz="1200">
              <a:solidFill>
                <a:schemeClr val="dk2"/>
              </a:solidFill>
              <a:latin typeface="Comfortaa"/>
              <a:ea typeface="Comfortaa"/>
              <a:cs typeface="Comfortaa"/>
              <a:sym typeface="Comfortaa"/>
            </a:endParaRPr>
          </a:p>
        </p:txBody>
      </p:sp>
      <p:sp>
        <p:nvSpPr>
          <p:cNvPr id="654" name="Google Shape;654;p52"/>
          <p:cNvSpPr txBox="1"/>
          <p:nvPr/>
        </p:nvSpPr>
        <p:spPr>
          <a:xfrm>
            <a:off x="130550" y="819175"/>
            <a:ext cx="1435200" cy="260100"/>
          </a:xfrm>
          <a:prstGeom prst="rect">
            <a:avLst/>
          </a:prstGeom>
          <a:solidFill>
            <a:schemeClr val="l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2"/>
                </a:solidFill>
                <a:latin typeface="Comfortaa"/>
                <a:ea typeface="Comfortaa"/>
                <a:cs typeface="Comfortaa"/>
                <a:sym typeface="Comfortaa"/>
              </a:rPr>
              <a:t>Key Vocabulary</a:t>
            </a:r>
            <a:endParaRPr sz="1000">
              <a:solidFill>
                <a:schemeClr val="dk2"/>
              </a:solidFill>
              <a:latin typeface="Comfortaa"/>
              <a:ea typeface="Comfortaa"/>
              <a:cs typeface="Comfortaa"/>
              <a:sym typeface="Comfortaa"/>
            </a:endParaRPr>
          </a:p>
        </p:txBody>
      </p:sp>
      <p:sp>
        <p:nvSpPr>
          <p:cNvPr id="655" name="Google Shape;655;p52"/>
          <p:cNvSpPr txBox="1"/>
          <p:nvPr/>
        </p:nvSpPr>
        <p:spPr>
          <a:xfrm>
            <a:off x="4740700" y="578925"/>
            <a:ext cx="2245500" cy="923400"/>
          </a:xfrm>
          <a:prstGeom prst="rect">
            <a:avLst/>
          </a:prstGeom>
          <a:solidFill>
            <a:schemeClr val="lt2"/>
          </a:solid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 CORE LEARNING THREADS</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rPr lang="en" sz="800">
                <a:solidFill>
                  <a:schemeClr val="dk1"/>
                </a:solidFill>
                <a:latin typeface="Comfortaa"/>
                <a:ea typeface="Comfortaa"/>
                <a:cs typeface="Comfortaa"/>
                <a:sym typeface="Comfortaa"/>
              </a:rPr>
              <a:t>🟣 Engagement &amp; Attention</a:t>
            </a:r>
            <a:br>
              <a:rPr lang="en" sz="800">
                <a:solidFill>
                  <a:schemeClr val="dk1"/>
                </a:solidFill>
                <a:latin typeface="Comfortaa"/>
                <a:ea typeface="Comfortaa"/>
                <a:cs typeface="Comfortaa"/>
                <a:sym typeface="Comfortaa"/>
              </a:rPr>
            </a:br>
            <a:r>
              <a:rPr lang="en" sz="800">
                <a:solidFill>
                  <a:schemeClr val="dk1"/>
                </a:solidFill>
                <a:latin typeface="Comfortaa"/>
                <a:ea typeface="Comfortaa"/>
                <a:cs typeface="Comfortaa"/>
                <a:sym typeface="Comfortaa"/>
              </a:rPr>
              <a:t>🔵 Exploration &amp; Cognition</a:t>
            </a:r>
            <a:br>
              <a:rPr lang="en" sz="800">
                <a:solidFill>
                  <a:schemeClr val="dk1"/>
                </a:solidFill>
                <a:latin typeface="Comfortaa"/>
                <a:ea typeface="Comfortaa"/>
                <a:cs typeface="Comfortaa"/>
                <a:sym typeface="Comfortaa"/>
              </a:rPr>
            </a:br>
            <a:r>
              <a:rPr lang="en" sz="800">
                <a:solidFill>
                  <a:schemeClr val="dk1"/>
                </a:solidFill>
                <a:latin typeface="Comfortaa"/>
                <a:ea typeface="Comfortaa"/>
                <a:cs typeface="Comfortaa"/>
                <a:sym typeface="Comfortaa"/>
              </a:rPr>
              <a:t>🟢 Communication &amp; Interaction</a:t>
            </a:r>
            <a:br>
              <a:rPr lang="en" sz="800">
                <a:solidFill>
                  <a:schemeClr val="dk1"/>
                </a:solidFill>
                <a:latin typeface="Comfortaa"/>
                <a:ea typeface="Comfortaa"/>
                <a:cs typeface="Comfortaa"/>
                <a:sym typeface="Comfortaa"/>
              </a:rPr>
            </a:br>
            <a:r>
              <a:rPr lang="en" sz="800">
                <a:solidFill>
                  <a:schemeClr val="dk1"/>
                </a:solidFill>
                <a:latin typeface="Comfortaa"/>
                <a:ea typeface="Comfortaa"/>
                <a:cs typeface="Comfortaa"/>
                <a:sym typeface="Comfortaa"/>
              </a:rPr>
              <a:t>🟠 Independence &amp; Self Help</a:t>
            </a:r>
            <a:br>
              <a:rPr lang="en" sz="800">
                <a:solidFill>
                  <a:schemeClr val="dk1"/>
                </a:solidFill>
                <a:latin typeface="Comfortaa"/>
                <a:ea typeface="Comfortaa"/>
                <a:cs typeface="Comfortaa"/>
                <a:sym typeface="Comfortaa"/>
              </a:rPr>
            </a:br>
            <a:r>
              <a:rPr lang="en" sz="800">
                <a:solidFill>
                  <a:schemeClr val="dk1"/>
                </a:solidFill>
                <a:latin typeface="Comfortaa"/>
                <a:ea typeface="Comfortaa"/>
                <a:cs typeface="Comfortaa"/>
                <a:sym typeface="Comfortaa"/>
              </a:rPr>
              <a:t>🩵 Curriculum Understanding</a:t>
            </a:r>
            <a:endParaRPr sz="800">
              <a:solidFill>
                <a:schemeClr val="dk1"/>
              </a:solidFill>
              <a:latin typeface="Comfortaa"/>
              <a:ea typeface="Comfortaa"/>
              <a:cs typeface="Comfortaa"/>
              <a:sym typeface="Comfortaa"/>
            </a:endParaRPr>
          </a:p>
        </p:txBody>
      </p:sp>
      <p:sp>
        <p:nvSpPr>
          <p:cNvPr id="656" name="Google Shape;656;p52"/>
          <p:cNvSpPr txBox="1"/>
          <p:nvPr/>
        </p:nvSpPr>
        <p:spPr>
          <a:xfrm>
            <a:off x="2597950" y="578925"/>
            <a:ext cx="1771500" cy="9234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Comfortaa"/>
                <a:ea typeface="Comfortaa"/>
                <a:cs typeface="Comfortaa"/>
                <a:sym typeface="Comfortaa"/>
              </a:rPr>
              <a:t>Year A </a:t>
            </a:r>
            <a:endParaRPr sz="1200">
              <a:solidFill>
                <a:schemeClr val="dk2"/>
              </a:solidFill>
              <a:latin typeface="Comfortaa"/>
              <a:ea typeface="Comfortaa"/>
              <a:cs typeface="Comfortaa"/>
              <a:sym typeface="Comfortaa"/>
            </a:endParaRPr>
          </a:p>
          <a:p>
            <a:pPr indent="0" lvl="0" marL="0" rtl="0" algn="ctr">
              <a:spcBef>
                <a:spcPts val="0"/>
              </a:spcBef>
              <a:spcAft>
                <a:spcPts val="0"/>
              </a:spcAft>
              <a:buNone/>
            </a:pPr>
            <a:r>
              <a:rPr lang="en" sz="1200">
                <a:solidFill>
                  <a:schemeClr val="dk2"/>
                </a:solidFill>
                <a:latin typeface="Comfortaa"/>
                <a:ea typeface="Comfortaa"/>
                <a:cs typeface="Comfortaa"/>
                <a:sym typeface="Comfortaa"/>
              </a:rPr>
              <a:t>Weather and Seasons</a:t>
            </a:r>
            <a:endParaRPr sz="1200">
              <a:solidFill>
                <a:schemeClr val="dk2"/>
              </a:solidFill>
              <a:latin typeface="Comfortaa"/>
              <a:ea typeface="Comfortaa"/>
              <a:cs typeface="Comfortaa"/>
              <a:sym typeface="Comfortaa"/>
            </a:endParaRPr>
          </a:p>
        </p:txBody>
      </p:sp>
      <p:sp>
        <p:nvSpPr>
          <p:cNvPr id="657" name="Google Shape;657;p52"/>
          <p:cNvSpPr txBox="1"/>
          <p:nvPr/>
        </p:nvSpPr>
        <p:spPr>
          <a:xfrm>
            <a:off x="7235250" y="681850"/>
            <a:ext cx="1649700" cy="826800"/>
          </a:xfrm>
          <a:prstGeom prst="rect">
            <a:avLst/>
          </a:prstGeom>
          <a:solidFill>
            <a:srgbClr val="D0E0E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Evidence opportunities</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 Observation </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 Communication </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 Curriculum </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 Independence </a:t>
            </a:r>
            <a:endParaRPr sz="900">
              <a:solidFill>
                <a:schemeClr val="dk2"/>
              </a:solidFill>
              <a:latin typeface="Comfortaa"/>
              <a:ea typeface="Comfortaa"/>
              <a:cs typeface="Comfortaa"/>
              <a:sym typeface="Comfortaa"/>
            </a:endParaRPr>
          </a:p>
        </p:txBody>
      </p:sp>
      <p:pic>
        <p:nvPicPr>
          <p:cNvPr id="658" name="Google Shape;658;p52"/>
          <p:cNvPicPr preferRelativeResize="0"/>
          <p:nvPr/>
        </p:nvPicPr>
        <p:blipFill>
          <a:blip r:embed="rId4">
            <a:alphaModFix/>
          </a:blip>
          <a:stretch>
            <a:fillRect/>
          </a:stretch>
        </p:blipFill>
        <p:spPr>
          <a:xfrm>
            <a:off x="1018927" y="49624"/>
            <a:ext cx="628413" cy="652814"/>
          </a:xfrm>
          <a:prstGeom prst="rect">
            <a:avLst/>
          </a:prstGeom>
          <a:noFill/>
          <a:ln>
            <a:noFill/>
          </a:ln>
        </p:spPr>
      </p:pic>
      <p:pic>
        <p:nvPicPr>
          <p:cNvPr id="659" name="Google Shape;659;p52"/>
          <p:cNvPicPr preferRelativeResize="0"/>
          <p:nvPr/>
        </p:nvPicPr>
        <p:blipFill>
          <a:blip r:embed="rId5">
            <a:alphaModFix/>
          </a:blip>
          <a:stretch>
            <a:fillRect/>
          </a:stretch>
        </p:blipFill>
        <p:spPr>
          <a:xfrm>
            <a:off x="130550" y="1144000"/>
            <a:ext cx="1435200" cy="3508267"/>
          </a:xfrm>
          <a:prstGeom prst="rect">
            <a:avLst/>
          </a:prstGeom>
          <a:noFill/>
          <a:ln>
            <a:noFill/>
          </a:ln>
        </p:spPr>
      </p:pic>
      <p:graphicFrame>
        <p:nvGraphicFramePr>
          <p:cNvPr id="660" name="Google Shape;660;p52"/>
          <p:cNvGraphicFramePr/>
          <p:nvPr/>
        </p:nvGraphicFramePr>
        <p:xfrm>
          <a:off x="1657375" y="1775450"/>
          <a:ext cx="3000000" cy="3000000"/>
        </p:xfrm>
        <a:graphic>
          <a:graphicData uri="http://schemas.openxmlformats.org/drawingml/2006/table">
            <a:tbl>
              <a:tblPr>
                <a:noFill/>
                <a:tableStyleId>{CC6CCEB9-1A9C-4DE0-B6F4-765A092455F4}</a:tableStyleId>
              </a:tblPr>
              <a:tblGrid>
                <a:gridCol w="1579525"/>
                <a:gridCol w="2491925"/>
                <a:gridCol w="3384700"/>
              </a:tblGrid>
              <a:tr h="190500">
                <a:tc>
                  <a:txBody>
                    <a:bodyPr/>
                    <a:lstStyle/>
                    <a:p>
                      <a:pPr indent="0" lvl="0" marL="0" rtl="0" algn="ctr">
                        <a:lnSpc>
                          <a:spcPct val="115000"/>
                        </a:lnSpc>
                        <a:spcBef>
                          <a:spcPts val="0"/>
                        </a:spcBef>
                        <a:spcAft>
                          <a:spcPts val="0"/>
                        </a:spcAft>
                        <a:buNone/>
                      </a:pPr>
                      <a:r>
                        <a:rPr b="1" lang="en" sz="800">
                          <a:latin typeface="Comfortaa"/>
                          <a:ea typeface="Comfortaa"/>
                          <a:cs typeface="Comfortaa"/>
                          <a:sym typeface="Comfortaa"/>
                        </a:rPr>
                        <a:t>Experience</a:t>
                      </a:r>
                      <a:endParaRPr b="1"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latin typeface="Comfortaa"/>
                          <a:ea typeface="Comfortaa"/>
                          <a:cs typeface="Comfortaa"/>
                          <a:sym typeface="Comfortaa"/>
                        </a:rPr>
                        <a:t>Subjects Linked</a:t>
                      </a:r>
                      <a:endParaRPr b="1"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latin typeface="Comfortaa"/>
                          <a:ea typeface="Comfortaa"/>
                          <a:cs typeface="Comfortaa"/>
                          <a:sym typeface="Comfortaa"/>
                        </a:rPr>
                        <a:t>Skills developed through experience</a:t>
                      </a:r>
                      <a:endParaRPr b="1"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8600">
                <a:tc>
                  <a:txBody>
                    <a:bodyPr/>
                    <a:lstStyle/>
                    <a:p>
                      <a:pPr indent="0" lvl="0" marL="0" rtl="0" algn="l">
                        <a:spcBef>
                          <a:spcPts val="0"/>
                        </a:spcBef>
                        <a:spcAft>
                          <a:spcPts val="0"/>
                        </a:spcAft>
                        <a:buNone/>
                      </a:pPr>
                      <a:r>
                        <a:rPr lang="en" sz="800">
                          <a:latin typeface="Comfortaa"/>
                          <a:ea typeface="Comfortaa"/>
                          <a:cs typeface="Comfortaa"/>
                          <a:sym typeface="Comfortaa"/>
                        </a:rPr>
                        <a:t>🌦 Weather Walks</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Geography • Science • Communication</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Observation • Vocabulary • Environmental awareness</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8600">
                <a:tc>
                  <a:txBody>
                    <a:bodyPr/>
                    <a:lstStyle/>
                    <a:p>
                      <a:pPr indent="0" lvl="0" marL="0" rtl="0" algn="l">
                        <a:spcBef>
                          <a:spcPts val="0"/>
                        </a:spcBef>
                        <a:spcAft>
                          <a:spcPts val="0"/>
                        </a:spcAft>
                        <a:buNone/>
                      </a:pPr>
                      <a:r>
                        <a:rPr lang="en" sz="800">
                          <a:latin typeface="Comfortaa"/>
                          <a:ea typeface="Comfortaa"/>
                          <a:cs typeface="Comfortaa"/>
                          <a:sym typeface="Comfortaa"/>
                        </a:rPr>
                        <a:t>💦 Water Play</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Science • Maths • PE</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Exploration • Coordination • Problem solving</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8600">
                <a:tc>
                  <a:txBody>
                    <a:bodyPr/>
                    <a:lstStyle/>
                    <a:p>
                      <a:pPr indent="0" lvl="0" marL="0" rtl="0" algn="l">
                        <a:spcBef>
                          <a:spcPts val="0"/>
                        </a:spcBef>
                        <a:spcAft>
                          <a:spcPts val="0"/>
                        </a:spcAft>
                        <a:buNone/>
                      </a:pPr>
                      <a:r>
                        <a:rPr lang="en" sz="800">
                          <a:latin typeface="Comfortaa"/>
                          <a:ea typeface="Comfortaa"/>
                          <a:cs typeface="Comfortaa"/>
                          <a:sym typeface="Comfortaa"/>
                        </a:rPr>
                        <a:t>🌿 Nature Collage</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Art • Science</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Creativity • Texture exploration • Fine motor</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8600">
                <a:tc>
                  <a:txBody>
                    <a:bodyPr/>
                    <a:lstStyle/>
                    <a:p>
                      <a:pPr indent="0" lvl="0" marL="0" rtl="0" algn="l">
                        <a:spcBef>
                          <a:spcPts val="0"/>
                        </a:spcBef>
                        <a:spcAft>
                          <a:spcPts val="0"/>
                        </a:spcAft>
                        <a:buNone/>
                      </a:pPr>
                      <a:r>
                        <a:rPr lang="en" sz="800">
                          <a:latin typeface="Comfortaa"/>
                          <a:ea typeface="Comfortaa"/>
                          <a:cs typeface="Comfortaa"/>
                          <a:sym typeface="Comfortaa"/>
                        </a:rPr>
                        <a:t>🎵 Seasonal Music</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Music • RE • Communication</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Listening • Participation • Anticipation</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8600">
                <a:tc>
                  <a:txBody>
                    <a:bodyPr/>
                    <a:lstStyle/>
                    <a:p>
                      <a:pPr indent="0" lvl="0" marL="0" rtl="0" algn="l">
                        <a:spcBef>
                          <a:spcPts val="0"/>
                        </a:spcBef>
                        <a:spcAft>
                          <a:spcPts val="0"/>
                        </a:spcAft>
                        <a:buNone/>
                      </a:pPr>
                      <a:r>
                        <a:rPr lang="en" sz="800">
                          <a:latin typeface="Comfortaa"/>
                          <a:ea typeface="Comfortaa"/>
                          <a:cs typeface="Comfortaa"/>
                          <a:sym typeface="Comfortaa"/>
                        </a:rPr>
                        <a:t>🏃 Outdoor Games</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PE • PSHE</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Balance • Coordination • Turn taking</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8600">
                <a:tc>
                  <a:txBody>
                    <a:bodyPr/>
                    <a:lstStyle/>
                    <a:p>
                      <a:pPr indent="0" lvl="0" marL="0" rtl="0" algn="l">
                        <a:spcBef>
                          <a:spcPts val="0"/>
                        </a:spcBef>
                        <a:spcAft>
                          <a:spcPts val="0"/>
                        </a:spcAft>
                        <a:buNone/>
                      </a:pPr>
                      <a:r>
                        <a:rPr lang="en" sz="800">
                          <a:latin typeface="Comfortaa"/>
                          <a:ea typeface="Comfortaa"/>
                          <a:cs typeface="Comfortaa"/>
                          <a:sym typeface="Comfortaa"/>
                        </a:rPr>
                        <a:t>🌱 Gardening Activities</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Science • Maths • PSHE</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Care routines • Counting • Independence</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8600">
                <a:tc>
                  <a:txBody>
                    <a:bodyPr/>
                    <a:lstStyle/>
                    <a:p>
                      <a:pPr indent="0" lvl="0" marL="0" rtl="0" algn="l">
                        <a:spcBef>
                          <a:spcPts val="0"/>
                        </a:spcBef>
                        <a:spcAft>
                          <a:spcPts val="0"/>
                        </a:spcAft>
                        <a:buNone/>
                      </a:pPr>
                      <a:r>
                        <a:rPr lang="en" sz="800">
                          <a:latin typeface="Comfortaa"/>
                          <a:ea typeface="Comfortaa"/>
                          <a:cs typeface="Comfortaa"/>
                          <a:sym typeface="Comfortaa"/>
                        </a:rPr>
                        <a:t>📖 Seasonal Stories</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English • Communication • RE</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Vocabulary • Sequencing • Understanding</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8600">
                <a:tc>
                  <a:txBody>
                    <a:bodyPr/>
                    <a:lstStyle/>
                    <a:p>
                      <a:pPr indent="0" lvl="0" marL="0" rtl="0" algn="l">
                        <a:spcBef>
                          <a:spcPts val="0"/>
                        </a:spcBef>
                        <a:spcAft>
                          <a:spcPts val="0"/>
                        </a:spcAft>
                        <a:buNone/>
                      </a:pPr>
                      <a:r>
                        <a:rPr lang="en" sz="800">
                          <a:latin typeface="Comfortaa"/>
                          <a:ea typeface="Comfortaa"/>
                          <a:cs typeface="Comfortaa"/>
                          <a:sym typeface="Comfortaa"/>
                        </a:rPr>
                        <a:t>💻 Weather Technology</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Computing • Science • Communication</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Cause &amp; effect • Attention • Interaction</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pic>
        <p:nvPicPr>
          <p:cNvPr id="661" name="Google Shape;661;p52"/>
          <p:cNvPicPr preferRelativeResize="0"/>
          <p:nvPr/>
        </p:nvPicPr>
        <p:blipFill>
          <a:blip r:embed="rId6">
            <a:alphaModFix/>
          </a:blip>
          <a:stretch>
            <a:fillRect/>
          </a:stretch>
        </p:blipFill>
        <p:spPr>
          <a:xfrm>
            <a:off x="1778475" y="681839"/>
            <a:ext cx="745437" cy="71757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665" name="Shape 665"/>
        <p:cNvGrpSpPr/>
        <p:nvPr/>
      </p:nvGrpSpPr>
      <p:grpSpPr>
        <a:xfrm>
          <a:off x="0" y="0"/>
          <a:ext cx="0" cy="0"/>
          <a:chOff x="0" y="0"/>
          <a:chExt cx="0" cy="0"/>
        </a:xfrm>
      </p:grpSpPr>
      <p:sp>
        <p:nvSpPr>
          <p:cNvPr id="666" name="Google Shape;666;p53"/>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667" name="Google Shape;667;p53"/>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668" name="Google Shape;668;p53"/>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English — Traditional Tales &amp; Play Stories — Year B Autumn — Toys </a:t>
            </a:r>
            <a:endParaRPr sz="900">
              <a:solidFill>
                <a:schemeClr val="dk2"/>
              </a:solidFill>
              <a:latin typeface="Comfortaa"/>
              <a:ea typeface="Comfortaa"/>
              <a:cs typeface="Comfortaa"/>
              <a:sym typeface="Comfortaa"/>
            </a:endParaRPr>
          </a:p>
        </p:txBody>
      </p:sp>
      <p:sp>
        <p:nvSpPr>
          <p:cNvPr id="669" name="Google Shape;669;p53"/>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 Pupils will develop communication, listening, early literacy and storytelling skills through exploring familiar and old toys, sensory stories and imaginative play experiences. : </a:t>
            </a:r>
            <a:endParaRPr sz="1000">
              <a:solidFill>
                <a:schemeClr val="dk2"/>
              </a:solidFill>
              <a:latin typeface="Comfortaa"/>
              <a:ea typeface="Comfortaa"/>
              <a:cs typeface="Comfortaa"/>
              <a:sym typeface="Comfortaa"/>
            </a:endParaRPr>
          </a:p>
        </p:txBody>
      </p:sp>
      <p:sp>
        <p:nvSpPr>
          <p:cNvPr id="670" name="Google Shape;670;p53"/>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toy • old • new • play • teddy • car • train • turn • stop • go </a:t>
            </a:r>
            <a:endParaRPr sz="900">
              <a:solidFill>
                <a:schemeClr val="dk2"/>
              </a:solidFill>
              <a:latin typeface="Comfortaa"/>
              <a:ea typeface="Comfortaa"/>
              <a:cs typeface="Comfortaa"/>
              <a:sym typeface="Comfortaa"/>
            </a:endParaRPr>
          </a:p>
        </p:txBody>
      </p:sp>
      <p:sp>
        <p:nvSpPr>
          <p:cNvPr id="671" name="Google Shape;671;p53"/>
          <p:cNvSpPr txBox="1"/>
          <p:nvPr/>
        </p:nvSpPr>
        <p:spPr>
          <a:xfrm>
            <a:off x="99900" y="754675"/>
            <a:ext cx="7188600" cy="258300"/>
          </a:xfrm>
          <a:prstGeom prst="rect">
            <a:avLst/>
          </a:prstGeom>
          <a:solidFill>
            <a:srgbClr val="C9DAF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672" name="Google Shape;672;p53"/>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673" name="Google Shape;673;p53"/>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familiar toys and sensory story objects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familiar voices, songs and repetitive language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books and story props through touch and movement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attention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familiar routines and repeated phrases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stories and songs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books, props and role play resources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stories, toys or characters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storytelling and role play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words, symbols and story sequences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stories and group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characters, toys and events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about stories and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books and communication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sequencing and imaginative play </a:t>
                      </a:r>
                      <a:endParaRPr sz="700">
                        <a:latin typeface="Comfortaa"/>
                        <a:ea typeface="Comfortaa"/>
                        <a:cs typeface="Comfortaa"/>
                        <a:sym typeface="Comfortaa"/>
                      </a:endParaRPr>
                    </a:p>
                  </a:txBody>
                  <a:tcPr marT="91425" marB="91425" marR="91425" marL="91425"/>
                </a:tc>
              </a:tr>
            </a:tbl>
          </a:graphicData>
        </a:graphic>
      </p:graphicFrame>
      <p:sp>
        <p:nvSpPr>
          <p:cNvPr id="674" name="Google Shape;674;p53"/>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(1b) — joins in with songs and rhymes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(1b) — uses words linked to familiar objects and actions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(2) — responds to questions about activities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Storytelling &amp; Narrative (2) — talks about familiar experiences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Storytelling &amp; Narrative (3) — retells simple events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(4a) — takes turns in group interaction</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(5a) — uses words linked to sequence and order</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675" name="Google Shape;675;p53"/>
          <p:cNvSpPr txBox="1"/>
          <p:nvPr/>
        </p:nvSpPr>
        <p:spPr>
          <a:xfrm>
            <a:off x="7395075" y="2625749"/>
            <a:ext cx="1623900" cy="927600"/>
          </a:xfrm>
          <a:prstGeom prst="rect">
            <a:avLst/>
          </a:prstGeom>
          <a:solidFill>
            <a:srgbClr val="CFE2F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676" name="Google Shape;676;p53"/>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toy stories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toy shop role play</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puppet play</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action songs and rhymes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story sacks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cause and effect toys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sequencing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communication games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677" name="Google Shape;677;p53"/>
          <p:cNvSpPr txBox="1"/>
          <p:nvPr/>
        </p:nvSpPr>
        <p:spPr>
          <a:xfrm>
            <a:off x="5722238" y="3304950"/>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678" name="Google Shape;678;p53"/>
          <p:cNvGraphicFramePr/>
          <p:nvPr/>
        </p:nvGraphicFramePr>
        <p:xfrm>
          <a:off x="5770325" y="3605975"/>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stories and songs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repeated story events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explores books and props purposefully</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comments on toys or stories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requests favourite objects or books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responds to questions and instructions</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participates in storytelling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recognises familiar characters or symbols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demonstrates understanding of simple sequencing</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682" name="Shape 682"/>
        <p:cNvGrpSpPr/>
        <p:nvPr/>
      </p:nvGrpSpPr>
      <p:grpSpPr>
        <a:xfrm>
          <a:off x="0" y="0"/>
          <a:ext cx="0" cy="0"/>
          <a:chOff x="0" y="0"/>
          <a:chExt cx="0" cy="0"/>
        </a:xfrm>
      </p:grpSpPr>
      <p:sp>
        <p:nvSpPr>
          <p:cNvPr id="683" name="Google Shape;683;p54"/>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684" name="Google Shape;684;p54"/>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685" name="Google Shape;685;p54"/>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English — Growth Stories &amp; Poems — Year B Spring — Spring and Growth </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t/>
            </a:r>
            <a:endParaRPr sz="900">
              <a:solidFill>
                <a:schemeClr val="dk2"/>
              </a:solidFill>
              <a:latin typeface="Comfortaa"/>
              <a:ea typeface="Comfortaa"/>
              <a:cs typeface="Comfortaa"/>
              <a:sym typeface="Comfortaa"/>
            </a:endParaRPr>
          </a:p>
        </p:txBody>
      </p:sp>
      <p:sp>
        <p:nvSpPr>
          <p:cNvPr id="686" name="Google Shape;686;p54"/>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 Pupils will develop communication, vocabulary and understanding through stories, poems and sensory exploration linked to growth, plants, animals and seasonal change. </a:t>
            </a:r>
            <a:endParaRPr sz="1000">
              <a:solidFill>
                <a:schemeClr val="dk2"/>
              </a:solidFill>
              <a:latin typeface="Comfortaa"/>
              <a:ea typeface="Comfortaa"/>
              <a:cs typeface="Comfortaa"/>
              <a:sym typeface="Comfortaa"/>
            </a:endParaRPr>
          </a:p>
        </p:txBody>
      </p:sp>
      <p:sp>
        <p:nvSpPr>
          <p:cNvPr id="687" name="Google Shape;687;p54"/>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plant • grow • flower • seed • baby • rain • sun • big • small • more </a:t>
            </a:r>
            <a:endParaRPr sz="900">
              <a:solidFill>
                <a:schemeClr val="dk2"/>
              </a:solidFill>
              <a:latin typeface="Comfortaa"/>
              <a:ea typeface="Comfortaa"/>
              <a:cs typeface="Comfortaa"/>
              <a:sym typeface="Comfortaa"/>
            </a:endParaRPr>
          </a:p>
        </p:txBody>
      </p:sp>
      <p:sp>
        <p:nvSpPr>
          <p:cNvPr id="688" name="Google Shape;688;p54"/>
          <p:cNvSpPr txBox="1"/>
          <p:nvPr/>
        </p:nvSpPr>
        <p:spPr>
          <a:xfrm>
            <a:off x="99900" y="754675"/>
            <a:ext cx="7188600" cy="258300"/>
          </a:xfrm>
          <a:prstGeom prst="rect">
            <a:avLst/>
          </a:prstGeom>
          <a:solidFill>
            <a:srgbClr val="C9DAF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689" name="Google Shape;689;p54"/>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690" name="Google Shape;690;p54"/>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sensory changes in stories and environments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familiar songs, rhymes and repetitive language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books and natural objects through sensory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storytelling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familiar routines and story patterns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stories and songs linked to growth and change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books, props and sensory resources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stories, songs or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reading and role play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vocabulary and story sequences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stories and group discussions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characters, changes and events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about stories and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books and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sequencing and change over time </a:t>
                      </a:r>
                      <a:endParaRPr sz="700">
                        <a:latin typeface="Comfortaa"/>
                        <a:ea typeface="Comfortaa"/>
                        <a:cs typeface="Comfortaa"/>
                        <a:sym typeface="Comfortaa"/>
                      </a:endParaRPr>
                    </a:p>
                  </a:txBody>
                  <a:tcPr marT="91425" marB="91425" marR="91425" marL="91425"/>
                </a:tc>
              </a:tr>
            </a:tbl>
          </a:graphicData>
        </a:graphic>
      </p:graphicFrame>
      <p:sp>
        <p:nvSpPr>
          <p:cNvPr id="691" name="Google Shape;691;p54"/>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(1b) — uses words linked to objects and actions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(2) — answers questions about current activities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Storytelling &amp; Narrative (2) — talks about familiar experiences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(3) — uses descriptive language</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Storytelling &amp; Narrative (4) — talks about things that have happened and are happening</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(5a) — uses sequencing vocabulary</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(5a) — participates in group discussion and turn taking</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692" name="Google Shape;692;p54"/>
          <p:cNvSpPr txBox="1"/>
          <p:nvPr/>
        </p:nvSpPr>
        <p:spPr>
          <a:xfrm>
            <a:off x="7395075" y="2625749"/>
            <a:ext cx="1623900" cy="927600"/>
          </a:xfrm>
          <a:prstGeom prst="rect">
            <a:avLst/>
          </a:prstGeom>
          <a:solidFill>
            <a:srgbClr val="C9DAF8"/>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693" name="Google Shape;693;p54"/>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stories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planting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rhymes and poems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sequencing cards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small world play</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gardening role play</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story sacks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outdoor storytelling</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694" name="Google Shape;694;p54"/>
          <p:cNvSpPr txBox="1"/>
          <p:nvPr/>
        </p:nvSpPr>
        <p:spPr>
          <a:xfrm>
            <a:off x="5436488" y="3447025"/>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695" name="Google Shape;695;p54"/>
          <p:cNvGraphicFramePr/>
          <p:nvPr/>
        </p:nvGraphicFramePr>
        <p:xfrm>
          <a:off x="5770325" y="3605975"/>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storytelling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repeated story patterns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explores books and resources purposefully</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comments on stories or experiences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requests favourite books or songs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responds to questions about characters or events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participates in storytelling and sequencing</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recognises vocabulary linked to growth and change</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demonstrates understanding of simple narrative structure</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699" name="Shape 699"/>
        <p:cNvGrpSpPr/>
        <p:nvPr/>
      </p:nvGrpSpPr>
      <p:grpSpPr>
        <a:xfrm>
          <a:off x="0" y="0"/>
          <a:ext cx="0" cy="0"/>
          <a:chOff x="0" y="0"/>
          <a:chExt cx="0" cy="0"/>
        </a:xfrm>
      </p:grpSpPr>
      <p:sp>
        <p:nvSpPr>
          <p:cNvPr id="700" name="Google Shape;700;p55"/>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701" name="Google Shape;701;p55"/>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702" name="Google Shape;702;p55"/>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English — Animal Stories &amp; Rhymes — Year B Summer — Creatures Great and Small </a:t>
            </a:r>
            <a:endParaRPr sz="900">
              <a:solidFill>
                <a:schemeClr val="dk2"/>
              </a:solidFill>
              <a:latin typeface="Comfortaa"/>
              <a:ea typeface="Comfortaa"/>
              <a:cs typeface="Comfortaa"/>
              <a:sym typeface="Comfortaa"/>
            </a:endParaRPr>
          </a:p>
        </p:txBody>
      </p:sp>
      <p:sp>
        <p:nvSpPr>
          <p:cNvPr id="703" name="Google Shape;703;p55"/>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 Pupils will develop communication, listening and imaginative skills through stories, poems and sensory exploration linked to animals, minibeasts and habitats.  </a:t>
            </a:r>
            <a:endParaRPr sz="1000">
              <a:solidFill>
                <a:schemeClr val="dk2"/>
              </a:solidFill>
              <a:latin typeface="Comfortaa"/>
              <a:ea typeface="Comfortaa"/>
              <a:cs typeface="Comfortaa"/>
              <a:sym typeface="Comfortaa"/>
            </a:endParaRPr>
          </a:p>
        </p:txBody>
      </p:sp>
      <p:sp>
        <p:nvSpPr>
          <p:cNvPr id="704" name="Google Shape;704;p55"/>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bug • animal • big • small • wings • crawl • fly • habitat • noisy • quiet </a:t>
            </a:r>
            <a:endParaRPr sz="900">
              <a:solidFill>
                <a:schemeClr val="dk2"/>
              </a:solidFill>
              <a:latin typeface="Comfortaa"/>
              <a:ea typeface="Comfortaa"/>
              <a:cs typeface="Comfortaa"/>
              <a:sym typeface="Comfortaa"/>
            </a:endParaRPr>
          </a:p>
        </p:txBody>
      </p:sp>
      <p:sp>
        <p:nvSpPr>
          <p:cNvPr id="705" name="Google Shape;705;p55"/>
          <p:cNvSpPr txBox="1"/>
          <p:nvPr/>
        </p:nvSpPr>
        <p:spPr>
          <a:xfrm>
            <a:off x="99900" y="754675"/>
            <a:ext cx="7188600" cy="258300"/>
          </a:xfrm>
          <a:prstGeom prst="rect">
            <a:avLst/>
          </a:prstGeom>
          <a:solidFill>
            <a:srgbClr val="C9DAF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706" name="Google Shape;706;p55"/>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707" name="Google Shape;707;p55"/>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sounds, textures and movement linked to stories and animals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familiar songs, rhymes and repeated language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books and sensory props through touch and movement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attention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familiar story routines and sounds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stories and songs about creatures and animals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books, puppets and sensory resources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stories, characters or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role play and storytelling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animal vocabulary and story patterns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storytelling and group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creatures, habitats and story events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about characters and settings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books and communication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sequencing and imaginative narrative </a:t>
                      </a:r>
                      <a:endParaRPr sz="700">
                        <a:latin typeface="Comfortaa"/>
                        <a:ea typeface="Comfortaa"/>
                        <a:cs typeface="Comfortaa"/>
                        <a:sym typeface="Comfortaa"/>
                      </a:endParaRPr>
                    </a:p>
                  </a:txBody>
                  <a:tcPr marT="91425" marB="91425" marR="91425" marL="91425"/>
                </a:tc>
              </a:tr>
            </a:tbl>
          </a:graphicData>
        </a:graphic>
      </p:graphicFrame>
      <p:sp>
        <p:nvSpPr>
          <p:cNvPr id="708" name="Google Shape;708;p55"/>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(1b) — joins in with songs and rhymes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(1b) — uses words linked to familiar objects and actions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Storytelling &amp; Narrative (2) — talks about familiar experiences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(3) — uses descriptive words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Storytelling &amp; Narrative (3) — retells simple events in order</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(5a) — follows simple instructions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(5a) — participates in group interaction and discussion</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709" name="Google Shape;709;p55"/>
          <p:cNvSpPr txBox="1"/>
          <p:nvPr/>
        </p:nvSpPr>
        <p:spPr>
          <a:xfrm>
            <a:off x="7395075" y="2625749"/>
            <a:ext cx="1623900" cy="927600"/>
          </a:xfrm>
          <a:prstGeom prst="rect">
            <a:avLst/>
          </a:prstGeom>
          <a:solidFill>
            <a:srgbClr val="C9DAF8"/>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710" name="Google Shape;710;p55"/>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animal stories and poems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trays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puppet storytelling</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small world habitats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minibeast hunts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role play vet/animal care</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rhymes and action songs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sequencing activities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711" name="Google Shape;711;p55"/>
          <p:cNvSpPr txBox="1"/>
          <p:nvPr/>
        </p:nvSpPr>
        <p:spPr>
          <a:xfrm>
            <a:off x="5673313" y="3419250"/>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712" name="Google Shape;712;p55"/>
          <p:cNvGraphicFramePr/>
          <p:nvPr/>
        </p:nvGraphicFramePr>
        <p:xfrm>
          <a:off x="5770325" y="3605975"/>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stories and songs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repeated story events and sounds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explores books and props purposefully</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Comments on creatures or stories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requests favourite books or activities</a:t>
                      </a:r>
                      <a:endParaRPr sz="700">
                        <a:latin typeface="Comfortaa"/>
                        <a:ea typeface="Comfortaa"/>
                        <a:cs typeface="Comfortaa"/>
                        <a:sym typeface="Comfortaa"/>
                      </a:endParaRPr>
                    </a:p>
                    <a:p>
                      <a:pPr indent="0" lvl="0" marL="0" rtl="0" algn="l">
                        <a:spcBef>
                          <a:spcPts val="0"/>
                        </a:spcBef>
                        <a:spcAft>
                          <a:spcPts val="0"/>
                        </a:spcAft>
                        <a:buNone/>
                      </a:pPr>
                      <a:r>
                        <a:rPr lang="en" sz="700">
                          <a:latin typeface="Comfortaa"/>
                          <a:ea typeface="Comfortaa"/>
                          <a:cs typeface="Comfortaa"/>
                          <a:sym typeface="Comfortaa"/>
                        </a:rPr>
                        <a:t>responds to questions about characters and events</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participates</a:t>
                      </a:r>
                      <a:r>
                        <a:rPr lang="en" sz="700">
                          <a:latin typeface="Comfortaa"/>
                          <a:ea typeface="Comfortaa"/>
                          <a:cs typeface="Comfortaa"/>
                          <a:sym typeface="Comfortaa"/>
                        </a:rPr>
                        <a:t> in storytelling and role play</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recognises familiar vocabulary linked to animals and habitats</a:t>
                      </a:r>
                      <a:endParaRPr sz="700">
                        <a:latin typeface="Comfortaa"/>
                        <a:ea typeface="Comfortaa"/>
                        <a:cs typeface="Comfortaa"/>
                        <a:sym typeface="Comfortaa"/>
                      </a:endParaRPr>
                    </a:p>
                    <a:p>
                      <a:pPr indent="0" lvl="0" marL="0" rtl="0" algn="l">
                        <a:spcBef>
                          <a:spcPts val="0"/>
                        </a:spcBef>
                        <a:spcAft>
                          <a:spcPts val="0"/>
                        </a:spcAft>
                        <a:buNone/>
                      </a:pPr>
                      <a:r>
                        <a:rPr lang="en" sz="700">
                          <a:latin typeface="Comfortaa"/>
                          <a:ea typeface="Comfortaa"/>
                          <a:cs typeface="Comfortaa"/>
                          <a:sym typeface="Comfortaa"/>
                        </a:rPr>
                        <a:t>demonstrates understanding of sequencing and imaginative play</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716" name="Shape 716"/>
        <p:cNvGrpSpPr/>
        <p:nvPr/>
      </p:nvGrpSpPr>
      <p:grpSpPr>
        <a:xfrm>
          <a:off x="0" y="0"/>
          <a:ext cx="0" cy="0"/>
          <a:chOff x="0" y="0"/>
          <a:chExt cx="0" cy="0"/>
        </a:xfrm>
      </p:grpSpPr>
      <p:sp>
        <p:nvSpPr>
          <p:cNvPr id="717" name="Google Shape;717;p56"/>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718" name="Google Shape;718;p56"/>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719" name="Google Shape;719;p56"/>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The Brow CP School RB Curriculum.</a:t>
            </a:r>
            <a:endParaRPr sz="800">
              <a:solidFill>
                <a:schemeClr val="dk2"/>
              </a:solidFill>
              <a:latin typeface="Comfortaa"/>
              <a:ea typeface="Comfortaa"/>
              <a:cs typeface="Comfortaa"/>
              <a:sym typeface="Comfortaa"/>
            </a:endParaRPr>
          </a:p>
          <a:p>
            <a:pPr indent="0" lvl="0" marL="0" rtl="0" algn="l">
              <a:spcBef>
                <a:spcPts val="0"/>
              </a:spcBef>
              <a:spcAft>
                <a:spcPts val="0"/>
              </a:spcAft>
              <a:buNone/>
            </a:pPr>
            <a:r>
              <a:rPr lang="en" sz="800">
                <a:solidFill>
                  <a:schemeClr val="dk2"/>
                </a:solidFill>
                <a:latin typeface="Comfortaa"/>
                <a:ea typeface="Comfortaa"/>
                <a:cs typeface="Comfortaa"/>
                <a:sym typeface="Comfortaa"/>
              </a:rPr>
              <a:t>Maths — Sorting, Matching &amp; Counting Toys — Year B Autumn — Toys </a:t>
            </a:r>
            <a:endParaRPr sz="800">
              <a:solidFill>
                <a:schemeClr val="dk2"/>
              </a:solidFill>
              <a:latin typeface="Comfortaa"/>
              <a:ea typeface="Comfortaa"/>
              <a:cs typeface="Comfortaa"/>
              <a:sym typeface="Comfortaa"/>
            </a:endParaRPr>
          </a:p>
        </p:txBody>
      </p:sp>
      <p:sp>
        <p:nvSpPr>
          <p:cNvPr id="720" name="Google Shape;720;p56"/>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intent:Pupils will develop early mathematical understanding through practical exploration of toys, matching, sorting, counting and pattern activities linked to play experiences.  </a:t>
            </a:r>
            <a:endParaRPr sz="1000">
              <a:solidFill>
                <a:schemeClr val="dk2"/>
              </a:solidFill>
              <a:latin typeface="Comfortaa"/>
              <a:ea typeface="Comfortaa"/>
              <a:cs typeface="Comfortaa"/>
              <a:sym typeface="Comfortaa"/>
            </a:endParaRPr>
          </a:p>
        </p:txBody>
      </p:sp>
      <p:sp>
        <p:nvSpPr>
          <p:cNvPr id="721" name="Google Shape;721;p56"/>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more • less • same • count • big • small • one • two • match • group  </a:t>
            </a:r>
            <a:endParaRPr sz="900">
              <a:solidFill>
                <a:schemeClr val="dk2"/>
              </a:solidFill>
              <a:latin typeface="Comfortaa"/>
              <a:ea typeface="Comfortaa"/>
              <a:cs typeface="Comfortaa"/>
              <a:sym typeface="Comfortaa"/>
            </a:endParaRPr>
          </a:p>
        </p:txBody>
      </p:sp>
      <p:sp>
        <p:nvSpPr>
          <p:cNvPr id="722" name="Google Shape;722;p56"/>
          <p:cNvSpPr txBox="1"/>
          <p:nvPr/>
        </p:nvSpPr>
        <p:spPr>
          <a:xfrm>
            <a:off x="99900" y="754675"/>
            <a:ext cx="7188600" cy="258300"/>
          </a:xfrm>
          <a:prstGeom prst="rect">
            <a:avLst/>
          </a:prstGeom>
          <a:solidFill>
            <a:srgbClr val="C9DAF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723" name="Google Shape;723;p56"/>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724" name="Google Shape;724;p56"/>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differences in size, shape and quantity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counting songs and repetitive number language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objects through filling, emptying and grouping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matching and sorting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quantity through sensory experiences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counting routines and number songs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shape, size and quantity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resources or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counting and matching games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numbers, patterns and groups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practical maths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quantity, size and number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about counting and groups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maths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matching, sorting and simple counting </a:t>
                      </a:r>
                      <a:endParaRPr sz="700">
                        <a:latin typeface="Comfortaa"/>
                        <a:ea typeface="Comfortaa"/>
                        <a:cs typeface="Comfortaa"/>
                        <a:sym typeface="Comfortaa"/>
                      </a:endParaRPr>
                    </a:p>
                  </a:txBody>
                  <a:tcPr marT="91425" marB="91425" marR="91425" marL="91425"/>
                </a:tc>
              </a:tr>
            </a:tbl>
          </a:graphicData>
        </a:graphic>
      </p:graphicFrame>
      <p:sp>
        <p:nvSpPr>
          <p:cNvPr id="725" name="Google Shape;725;p56"/>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MN 1d — spots the difference between ‘one’ and ‘lots’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MN 2b — says number names to 5 in order</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MN 3b — shows 5 objects in different arrangements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MN 4a — identifies how many objects there are up to 10</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MN 5d — says which group is bigger or smaller</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MN 5a — joins in counting to 20 and places numbers in order</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726" name="Google Shape;726;p56"/>
          <p:cNvSpPr txBox="1"/>
          <p:nvPr/>
        </p:nvSpPr>
        <p:spPr>
          <a:xfrm>
            <a:off x="7395075" y="2625749"/>
            <a:ext cx="1623900" cy="927600"/>
          </a:xfrm>
          <a:prstGeom prst="rect">
            <a:avLst/>
          </a:prstGeom>
          <a:solidFill>
            <a:srgbClr val="C9DAF8"/>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727" name="Google Shape;727;p56"/>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sorting toy groups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counting songs and rhymes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matching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toy shop role play</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shape exploration</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number stories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counting trays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pattern activities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728" name="Google Shape;728;p56"/>
          <p:cNvSpPr txBox="1"/>
          <p:nvPr/>
        </p:nvSpPr>
        <p:spPr>
          <a:xfrm>
            <a:off x="5673313" y="3347675"/>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729" name="Google Shape;729;p56"/>
          <p:cNvGraphicFramePr/>
          <p:nvPr/>
        </p:nvGraphicFramePr>
        <p:xfrm>
          <a:off x="5770325" y="3605975"/>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practical maths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counting routines and songs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explores objects and number resources purposefully</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comments on quantity, size or groups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requests resources or activities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responds to number questions and instructions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participates in sorting and counting activities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recognises familiar numbers or groups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demonstrates understanding of matching and quantity</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733" name="Shape 733"/>
        <p:cNvGrpSpPr/>
        <p:nvPr/>
      </p:nvGrpSpPr>
      <p:grpSpPr>
        <a:xfrm>
          <a:off x="0" y="0"/>
          <a:ext cx="0" cy="0"/>
          <a:chOff x="0" y="0"/>
          <a:chExt cx="0" cy="0"/>
        </a:xfrm>
      </p:grpSpPr>
      <p:sp>
        <p:nvSpPr>
          <p:cNvPr id="734" name="Google Shape;734;p57"/>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735" name="Google Shape;735;p57"/>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736" name="Google Shape;736;p57"/>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Maths — Growth, Measure &amp; Number — Year B Spring — Spring and Growth </a:t>
            </a:r>
            <a:endParaRPr sz="900">
              <a:solidFill>
                <a:schemeClr val="dk2"/>
              </a:solidFill>
              <a:latin typeface="Comfortaa"/>
              <a:ea typeface="Comfortaa"/>
              <a:cs typeface="Comfortaa"/>
              <a:sym typeface="Comfortaa"/>
            </a:endParaRPr>
          </a:p>
        </p:txBody>
      </p:sp>
      <p:sp>
        <p:nvSpPr>
          <p:cNvPr id="737" name="Google Shape;737;p57"/>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 Pupils will develop mathematical understanding through practical exploration of growth, measure, counting and comparison linked to plants, animals and seasonal change.  </a:t>
            </a:r>
            <a:endParaRPr sz="1000">
              <a:solidFill>
                <a:schemeClr val="dk2"/>
              </a:solidFill>
              <a:latin typeface="Comfortaa"/>
              <a:ea typeface="Comfortaa"/>
              <a:cs typeface="Comfortaa"/>
              <a:sym typeface="Comfortaa"/>
            </a:endParaRPr>
          </a:p>
        </p:txBody>
      </p:sp>
      <p:sp>
        <p:nvSpPr>
          <p:cNvPr id="738" name="Google Shape;738;p57"/>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grow • tall • short • more • less • count • big • small • heavy • light  </a:t>
            </a:r>
            <a:endParaRPr sz="900">
              <a:solidFill>
                <a:schemeClr val="dk2"/>
              </a:solidFill>
              <a:latin typeface="Comfortaa"/>
              <a:ea typeface="Comfortaa"/>
              <a:cs typeface="Comfortaa"/>
              <a:sym typeface="Comfortaa"/>
            </a:endParaRPr>
          </a:p>
        </p:txBody>
      </p:sp>
      <p:sp>
        <p:nvSpPr>
          <p:cNvPr id="739" name="Google Shape;739;p57"/>
          <p:cNvSpPr txBox="1"/>
          <p:nvPr/>
        </p:nvSpPr>
        <p:spPr>
          <a:xfrm>
            <a:off x="99900" y="754675"/>
            <a:ext cx="7188600" cy="258300"/>
          </a:xfrm>
          <a:prstGeom prst="rect">
            <a:avLst/>
          </a:prstGeom>
          <a:solidFill>
            <a:srgbClr val="C9DAF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740" name="Google Shape;740;p57"/>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741" name="Google Shape;741;p57"/>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changes in size, shape and quantity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counting songs and repetitive number language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natural objects through filling, emptying and comparing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matching and sorting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measure and quantity through sensory experiences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counting routines and mathematical language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size, quantity and measure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resources or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counting and comparing activities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numbers, patterns and quantities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practical maths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quantity, size and change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about measure and number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maths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counting, comparison and simple measure </a:t>
                      </a:r>
                      <a:endParaRPr sz="700">
                        <a:latin typeface="Comfortaa"/>
                        <a:ea typeface="Comfortaa"/>
                        <a:cs typeface="Comfortaa"/>
                        <a:sym typeface="Comfortaa"/>
                      </a:endParaRPr>
                    </a:p>
                  </a:txBody>
                  <a:tcPr marT="91425" marB="91425" marR="91425" marL="91425"/>
                </a:tc>
              </a:tr>
            </a:tbl>
          </a:graphicData>
        </a:graphic>
      </p:graphicFrame>
      <p:sp>
        <p:nvSpPr>
          <p:cNvPr id="742" name="Google Shape;742;p57"/>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MN 2b — says number names to 5 in order</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MN 3a — shows when there is ‘more’</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MN 4a — identifies how many objects there are up to 10</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MN 5d — says which group is bigger or smaller</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MN 5e — estimates how many then checks by counting</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MN 6d — shows that quantity remains the same when rearranged</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743" name="Google Shape;743;p57"/>
          <p:cNvSpPr txBox="1"/>
          <p:nvPr/>
        </p:nvSpPr>
        <p:spPr>
          <a:xfrm>
            <a:off x="7395075" y="2625749"/>
            <a:ext cx="1623900" cy="927600"/>
          </a:xfrm>
          <a:prstGeom prst="rect">
            <a:avLst/>
          </a:prstGeom>
          <a:solidFill>
            <a:srgbClr val="C9DAF8"/>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744" name="Google Shape;744;p57"/>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planting and counting seeds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comparing plant growth</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water play and measuring</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sorting natural objects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counting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pattern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number songs and rhymes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maths trays</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745" name="Google Shape;745;p57"/>
          <p:cNvSpPr txBox="1"/>
          <p:nvPr/>
        </p:nvSpPr>
        <p:spPr>
          <a:xfrm>
            <a:off x="5586013" y="3447025"/>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746" name="Google Shape;746;p57"/>
          <p:cNvGraphicFramePr/>
          <p:nvPr/>
        </p:nvGraphicFramePr>
        <p:xfrm>
          <a:off x="5770325" y="3605975"/>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practical maths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counting routines and games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explores natural and mathematical resources purposefully</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comments on size, quantity or change</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requests resources or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responds to questions about number and measure</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participates in counting and comparison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recognises familiar quantities and patterns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demonstrates understanding of simple measure and numbe</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750" name="Shape 750"/>
        <p:cNvGrpSpPr/>
        <p:nvPr/>
      </p:nvGrpSpPr>
      <p:grpSpPr>
        <a:xfrm>
          <a:off x="0" y="0"/>
          <a:ext cx="0" cy="0"/>
          <a:chOff x="0" y="0"/>
          <a:chExt cx="0" cy="0"/>
        </a:xfrm>
      </p:grpSpPr>
      <p:sp>
        <p:nvSpPr>
          <p:cNvPr id="751" name="Google Shape;751;p58"/>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752" name="Google Shape;752;p58"/>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753" name="Google Shape;753;p58"/>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Science — Toys, Materials &amp; Movement — Year B Autumn — Toys </a:t>
            </a:r>
            <a:endParaRPr sz="900">
              <a:solidFill>
                <a:schemeClr val="dk2"/>
              </a:solidFill>
              <a:latin typeface="Comfortaa"/>
              <a:ea typeface="Comfortaa"/>
              <a:cs typeface="Comfortaa"/>
              <a:sym typeface="Comfortaa"/>
            </a:endParaRPr>
          </a:p>
        </p:txBody>
      </p:sp>
      <p:sp>
        <p:nvSpPr>
          <p:cNvPr id="754" name="Google Shape;754;p58"/>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 Pupils will develop curiosity and scientific exploration skills through investigating toys, materials, movement and cause-and-effect experiences using practical and sensory activities.  </a:t>
            </a:r>
            <a:endParaRPr sz="1000">
              <a:solidFill>
                <a:schemeClr val="dk2"/>
              </a:solidFill>
              <a:latin typeface="Comfortaa"/>
              <a:ea typeface="Comfortaa"/>
              <a:cs typeface="Comfortaa"/>
              <a:sym typeface="Comfortaa"/>
            </a:endParaRPr>
          </a:p>
        </p:txBody>
      </p:sp>
      <p:sp>
        <p:nvSpPr>
          <p:cNvPr id="755" name="Google Shape;755;p58"/>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toy • push • pull • hard • soft • move • stop • spin • fast • slow </a:t>
            </a:r>
            <a:endParaRPr sz="900">
              <a:solidFill>
                <a:schemeClr val="dk2"/>
              </a:solidFill>
              <a:latin typeface="Comfortaa"/>
              <a:ea typeface="Comfortaa"/>
              <a:cs typeface="Comfortaa"/>
              <a:sym typeface="Comfortaa"/>
            </a:endParaRPr>
          </a:p>
        </p:txBody>
      </p:sp>
      <p:sp>
        <p:nvSpPr>
          <p:cNvPr id="756" name="Google Shape;756;p58"/>
          <p:cNvSpPr txBox="1"/>
          <p:nvPr/>
        </p:nvSpPr>
        <p:spPr>
          <a:xfrm>
            <a:off x="99900" y="754675"/>
            <a:ext cx="7188600" cy="258300"/>
          </a:xfrm>
          <a:prstGeom prst="rect">
            <a:avLst/>
          </a:prstGeom>
          <a:solidFill>
            <a:srgbClr val="C9DAF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757" name="Google Shape;757;p58"/>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758" name="Google Shape;758;p58"/>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movement, texture and sensory changes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cause-and-effect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toys and materials through touch and movement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investigation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changes in movement and sound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routines and scientific exploration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materials and moving toys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toys or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simple investigations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properties, actions and changes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investigations and experiments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movement, materials and changes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about toys and materials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science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movement, texture and simple cause and effect </a:t>
                      </a:r>
                      <a:endParaRPr sz="700">
                        <a:latin typeface="Comfortaa"/>
                        <a:ea typeface="Comfortaa"/>
                        <a:cs typeface="Comfortaa"/>
                        <a:sym typeface="Comfortaa"/>
                      </a:endParaRPr>
                    </a:p>
                  </a:txBody>
                  <a:tcPr marT="91425" marB="91425" marR="91425" marL="91425"/>
                </a:tc>
              </a:tr>
            </a:tbl>
          </a:graphicData>
        </a:graphic>
      </p:graphicFrame>
      <p:sp>
        <p:nvSpPr>
          <p:cNvPr id="759" name="Google Shape;759;p58"/>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(1b) — uses words linked to familiar objects and actions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(2) — responds to questions about activities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(3) — uses descriptive words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Storytelling &amp; Narrative (3) — talks about familiar experiences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(5b) — uses positional language</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(5a) — participates in group discussion and activities</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760" name="Google Shape;760;p58"/>
          <p:cNvSpPr txBox="1"/>
          <p:nvPr/>
        </p:nvSpPr>
        <p:spPr>
          <a:xfrm>
            <a:off x="7395075" y="2625749"/>
            <a:ext cx="1623900" cy="927600"/>
          </a:xfrm>
          <a:prstGeom prst="rect">
            <a:avLst/>
          </a:prstGeom>
          <a:solidFill>
            <a:srgbClr val="C9DAF8"/>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761" name="Google Shape;761;p58"/>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push and pull toys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texture exploration</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floating and sinking toys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investigation trays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toy ramps and movement</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sorting materials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cause-and-effect toys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water and sand exploration</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762" name="Google Shape;762;p58"/>
          <p:cNvSpPr txBox="1"/>
          <p:nvPr/>
        </p:nvSpPr>
        <p:spPr>
          <a:xfrm>
            <a:off x="5527913" y="3447025"/>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763" name="Google Shape;763;p58"/>
          <p:cNvGraphicFramePr/>
          <p:nvPr/>
        </p:nvGraphicFramePr>
        <p:xfrm>
          <a:off x="5770325" y="3605975"/>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investigations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familiar scientific routines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explores toys and materials purposefully</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comments on movement or materials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requests resources or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responds to questions during investigations</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participates in scientific exploration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recognises different materials and movements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demonstrates understanding of simple cause and effect</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767" name="Shape 767"/>
        <p:cNvGrpSpPr/>
        <p:nvPr/>
      </p:nvGrpSpPr>
      <p:grpSpPr>
        <a:xfrm>
          <a:off x="0" y="0"/>
          <a:ext cx="0" cy="0"/>
          <a:chOff x="0" y="0"/>
          <a:chExt cx="0" cy="0"/>
        </a:xfrm>
      </p:grpSpPr>
      <p:sp>
        <p:nvSpPr>
          <p:cNvPr id="768" name="Google Shape;768;p59"/>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769" name="Google Shape;769;p59"/>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770" name="Google Shape;770;p59"/>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Science — Plants, Growth &amp; Change — Year B Spring </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t/>
            </a:r>
            <a:endParaRPr sz="900">
              <a:solidFill>
                <a:schemeClr val="dk2"/>
              </a:solidFill>
              <a:latin typeface="Comfortaa"/>
              <a:ea typeface="Comfortaa"/>
              <a:cs typeface="Comfortaa"/>
              <a:sym typeface="Comfortaa"/>
            </a:endParaRPr>
          </a:p>
        </p:txBody>
      </p:sp>
      <p:sp>
        <p:nvSpPr>
          <p:cNvPr id="771" name="Google Shape;771;p59"/>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 Pupils will develop scientific curiosity and understanding through exploring plants, growth, life cycles and seasonal change using practical and sensory experiences. </a:t>
            </a:r>
            <a:endParaRPr sz="1000">
              <a:solidFill>
                <a:schemeClr val="dk2"/>
              </a:solidFill>
              <a:latin typeface="Comfortaa"/>
              <a:ea typeface="Comfortaa"/>
              <a:cs typeface="Comfortaa"/>
              <a:sym typeface="Comfortaa"/>
            </a:endParaRPr>
          </a:p>
        </p:txBody>
      </p:sp>
      <p:sp>
        <p:nvSpPr>
          <p:cNvPr id="772" name="Google Shape;772;p59"/>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plant • grow • flower • seed • water • sun • leaf • root • change • alive : </a:t>
            </a:r>
            <a:endParaRPr sz="900">
              <a:solidFill>
                <a:schemeClr val="dk2"/>
              </a:solidFill>
              <a:latin typeface="Comfortaa"/>
              <a:ea typeface="Comfortaa"/>
              <a:cs typeface="Comfortaa"/>
              <a:sym typeface="Comfortaa"/>
            </a:endParaRPr>
          </a:p>
        </p:txBody>
      </p:sp>
      <p:sp>
        <p:nvSpPr>
          <p:cNvPr id="773" name="Google Shape;773;p59"/>
          <p:cNvSpPr txBox="1"/>
          <p:nvPr/>
        </p:nvSpPr>
        <p:spPr>
          <a:xfrm>
            <a:off x="99900" y="754675"/>
            <a:ext cx="7188600" cy="258300"/>
          </a:xfrm>
          <a:prstGeom prst="rect">
            <a:avLst/>
          </a:prstGeom>
          <a:solidFill>
            <a:srgbClr val="C9DAF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774" name="Google Shape;774;p59"/>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775" name="Google Shape;775;p59"/>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changes in plants, weather and natural materials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sensory experiences linked to growth and change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natural objects through touch, smell and movement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investigation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environmental changes and routines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science routines and exploration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plants and natural materials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activities or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simple investigations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vocabulary linked to growth and life processes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investigations and outdoor exploration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growth, plants and seasonal changes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about living things and change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science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growth, care and change over time </a:t>
                      </a:r>
                      <a:endParaRPr sz="700">
                        <a:latin typeface="Comfortaa"/>
                        <a:ea typeface="Comfortaa"/>
                        <a:cs typeface="Comfortaa"/>
                        <a:sym typeface="Comfortaa"/>
                      </a:endParaRPr>
                    </a:p>
                  </a:txBody>
                  <a:tcPr marT="91425" marB="91425" marR="91425" marL="91425"/>
                </a:tc>
              </a:tr>
            </a:tbl>
          </a:graphicData>
        </a:graphic>
      </p:graphicFrame>
      <p:sp>
        <p:nvSpPr>
          <p:cNvPr id="776" name="Google Shape;776;p59"/>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Vocabulary (1b) — uses words linked to familiar objects and actions</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Storytelling &amp; Narrative (2) — talks about familiar experiences</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Vocabulary (3) — uses descriptive words</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Listening &amp; Understanding (4) — talks about things that are happening</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Vocabulary (5a) — uses sequencing vocabulary</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Discussion &amp; Interaction (5a) — participates in group activities and discussion</a:t>
            </a:r>
            <a:endParaRPr sz="800">
              <a:solidFill>
                <a:schemeClr val="dk2"/>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777" name="Google Shape;777;p59"/>
          <p:cNvSpPr txBox="1"/>
          <p:nvPr/>
        </p:nvSpPr>
        <p:spPr>
          <a:xfrm>
            <a:off x="7395075" y="2625749"/>
            <a:ext cx="1623900" cy="927600"/>
          </a:xfrm>
          <a:prstGeom prst="rect">
            <a:avLst/>
          </a:prstGeom>
          <a:solidFill>
            <a:srgbClr val="C9DAF8"/>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778" name="Google Shape;778;p59"/>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planting seeds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watering plants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gardening</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exploring flowers and leaves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outdoor investigations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life cycle stories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sorting natural materials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seasonal walks</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779" name="Google Shape;779;p59"/>
          <p:cNvSpPr txBox="1"/>
          <p:nvPr/>
        </p:nvSpPr>
        <p:spPr>
          <a:xfrm>
            <a:off x="5527938" y="3447025"/>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780" name="Google Shape;780;p59"/>
          <p:cNvGraphicFramePr/>
          <p:nvPr/>
        </p:nvGraphicFramePr>
        <p:xfrm>
          <a:off x="5770325" y="3605975"/>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600">
                          <a:solidFill>
                            <a:schemeClr val="dk1"/>
                          </a:solidFill>
                          <a:latin typeface="Comfortaa"/>
                          <a:ea typeface="Comfortaa"/>
                          <a:cs typeface="Comfortaa"/>
                          <a:sym typeface="Comfortaa"/>
                        </a:rPr>
                        <a:t>sustains attention during investigations and outdoor exploration</a:t>
                      </a:r>
                      <a:endParaRPr b="1" sz="6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600">
                          <a:solidFill>
                            <a:schemeClr val="dk1"/>
                          </a:solidFill>
                          <a:latin typeface="Comfortaa"/>
                          <a:ea typeface="Comfortaa"/>
                          <a:cs typeface="Comfortaa"/>
                          <a:sym typeface="Comfortaa"/>
                        </a:rPr>
                        <a:t>anticipates familiar routines and activities</a:t>
                      </a:r>
                      <a:endParaRPr b="1" sz="6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600">
                          <a:solidFill>
                            <a:schemeClr val="dk1"/>
                          </a:solidFill>
                          <a:latin typeface="Comfortaa"/>
                          <a:ea typeface="Comfortaa"/>
                          <a:cs typeface="Comfortaa"/>
                          <a:sym typeface="Comfortaa"/>
                        </a:rPr>
                        <a:t>explores plants and natural materials purposefully</a:t>
                      </a:r>
                      <a:endParaRPr b="1" sz="6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comments on plants, growth or change</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requests resources or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responds to questions during investigations</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participates in scientific exploration activities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recognises features of plants and growth</a:t>
                      </a:r>
                      <a:endParaRPr sz="700">
                        <a:latin typeface="Comfortaa"/>
                        <a:ea typeface="Comfortaa"/>
                        <a:cs typeface="Comfortaa"/>
                        <a:sym typeface="Comfortaa"/>
                      </a:endParaRPr>
                    </a:p>
                    <a:p>
                      <a:pPr indent="0" lvl="0" marL="0" rtl="0" algn="l">
                        <a:spcBef>
                          <a:spcPts val="0"/>
                        </a:spcBef>
                        <a:spcAft>
                          <a:spcPts val="0"/>
                        </a:spcAft>
                        <a:buNone/>
                      </a:pPr>
                      <a:r>
                        <a:rPr lang="en" sz="700">
                          <a:latin typeface="Comfortaa"/>
                          <a:ea typeface="Comfortaa"/>
                          <a:cs typeface="Comfortaa"/>
                          <a:sym typeface="Comfortaa"/>
                        </a:rPr>
                        <a:t>demonstrates understanding of change and care routines</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784" name="Shape 784"/>
        <p:cNvGrpSpPr/>
        <p:nvPr/>
      </p:nvGrpSpPr>
      <p:grpSpPr>
        <a:xfrm>
          <a:off x="0" y="0"/>
          <a:ext cx="0" cy="0"/>
          <a:chOff x="0" y="0"/>
          <a:chExt cx="0" cy="0"/>
        </a:xfrm>
      </p:grpSpPr>
      <p:sp>
        <p:nvSpPr>
          <p:cNvPr id="785" name="Google Shape;785;p60"/>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786" name="Google Shape;786;p60"/>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787" name="Google Shape;787;p60"/>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The Brow CP School RB Curriculum.</a:t>
            </a:r>
            <a:endParaRPr sz="800">
              <a:solidFill>
                <a:schemeClr val="dk2"/>
              </a:solidFill>
              <a:latin typeface="Comfortaa"/>
              <a:ea typeface="Comfortaa"/>
              <a:cs typeface="Comfortaa"/>
              <a:sym typeface="Comfortaa"/>
            </a:endParaRPr>
          </a:p>
          <a:p>
            <a:pPr indent="0" lvl="0" marL="0" rtl="0" algn="l">
              <a:spcBef>
                <a:spcPts val="0"/>
              </a:spcBef>
              <a:spcAft>
                <a:spcPts val="0"/>
              </a:spcAft>
              <a:buNone/>
            </a:pPr>
            <a:r>
              <a:rPr lang="en" sz="800">
                <a:solidFill>
                  <a:schemeClr val="dk2"/>
                </a:solidFill>
                <a:latin typeface="Comfortaa"/>
                <a:ea typeface="Comfortaa"/>
                <a:cs typeface="Comfortaa"/>
                <a:sym typeface="Comfortaa"/>
              </a:rPr>
              <a:t>Science — Animals, Minibeasts &amp; Habitats — Year B Summer — Creatures Great and Small </a:t>
            </a:r>
            <a:endParaRPr sz="800">
              <a:solidFill>
                <a:schemeClr val="dk2"/>
              </a:solidFill>
              <a:latin typeface="Comfortaa"/>
              <a:ea typeface="Comfortaa"/>
              <a:cs typeface="Comfortaa"/>
              <a:sym typeface="Comfortaa"/>
            </a:endParaRPr>
          </a:p>
        </p:txBody>
      </p:sp>
      <p:sp>
        <p:nvSpPr>
          <p:cNvPr id="788" name="Google Shape;788;p60"/>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 </a:t>
            </a:r>
            <a:r>
              <a:rPr lang="en" sz="900">
                <a:solidFill>
                  <a:schemeClr val="dk2"/>
                </a:solidFill>
                <a:latin typeface="Comfortaa"/>
                <a:ea typeface="Comfortaa"/>
                <a:cs typeface="Comfortaa"/>
                <a:sym typeface="Comfortaa"/>
              </a:rPr>
              <a:t>Pupils will develop scientific curiosity and understanding through exploring animals, minibeasts, habitats and living things using practical and sensory experiences. </a:t>
            </a:r>
            <a:r>
              <a:rPr lang="en" sz="900">
                <a:solidFill>
                  <a:schemeClr val="dk2"/>
                </a:solidFill>
                <a:latin typeface="Comfortaa"/>
                <a:ea typeface="Comfortaa"/>
                <a:cs typeface="Comfortaa"/>
                <a:sym typeface="Comfortaa"/>
              </a:rPr>
              <a:t> </a:t>
            </a:r>
            <a:endParaRPr sz="1000">
              <a:solidFill>
                <a:schemeClr val="dk2"/>
              </a:solidFill>
              <a:latin typeface="Comfortaa"/>
              <a:ea typeface="Comfortaa"/>
              <a:cs typeface="Comfortaa"/>
              <a:sym typeface="Comfortaa"/>
            </a:endParaRPr>
          </a:p>
        </p:txBody>
      </p:sp>
      <p:sp>
        <p:nvSpPr>
          <p:cNvPr id="789" name="Google Shape;789;p60"/>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animal • bug • wings • legs • crawl • fly • habitat • alive • small • big  </a:t>
            </a:r>
            <a:endParaRPr sz="900">
              <a:solidFill>
                <a:schemeClr val="dk2"/>
              </a:solidFill>
              <a:latin typeface="Comfortaa"/>
              <a:ea typeface="Comfortaa"/>
              <a:cs typeface="Comfortaa"/>
              <a:sym typeface="Comfortaa"/>
            </a:endParaRPr>
          </a:p>
        </p:txBody>
      </p:sp>
      <p:sp>
        <p:nvSpPr>
          <p:cNvPr id="790" name="Google Shape;790;p60"/>
          <p:cNvSpPr txBox="1"/>
          <p:nvPr/>
        </p:nvSpPr>
        <p:spPr>
          <a:xfrm>
            <a:off x="99900" y="754675"/>
            <a:ext cx="7188600" cy="258300"/>
          </a:xfrm>
          <a:prstGeom prst="rect">
            <a:avLst/>
          </a:prstGeom>
          <a:solidFill>
            <a:srgbClr val="C9DAF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791" name="Google Shape;791;p60"/>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792" name="Google Shape;792;p60"/>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movement, sounds and textures linked to animals and minibeasts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sensory experiences and environmental changes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natural materials and creature resources through touch and movement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investigation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living things and outdoor environments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science routines and exploration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animals, minibeasts and habitats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activities or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simple investigations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vocabulary linked to animals and living things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investigations and outdoor exploration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creatures, habitats and movement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about living things and environments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science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habitats, features and care of living things </a:t>
                      </a:r>
                      <a:endParaRPr sz="700">
                        <a:latin typeface="Comfortaa"/>
                        <a:ea typeface="Comfortaa"/>
                        <a:cs typeface="Comfortaa"/>
                        <a:sym typeface="Comfortaa"/>
                      </a:endParaRPr>
                    </a:p>
                  </a:txBody>
                  <a:tcPr marT="91425" marB="91425" marR="91425" marL="91425"/>
                </a:tc>
              </a:tr>
            </a:tbl>
          </a:graphicData>
        </a:graphic>
      </p:graphicFrame>
      <p:sp>
        <p:nvSpPr>
          <p:cNvPr id="793" name="Google Shape;793;p60"/>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Vocabulary (1b) — uses words linked to familiar objects and actions</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Storytelling &amp; Narrative (2) — talks about familiar experiences</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Vocabulary (3) — uses descriptive words</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Listening &amp; Understanding (4) — talks about things that are happening</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Vocabulary (5b) — uses positional language</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Discussion &amp; Interaction (5a) — participates in group activities and discussion</a:t>
            </a:r>
            <a:endParaRPr sz="800">
              <a:solidFill>
                <a:schemeClr val="dk2"/>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794" name="Google Shape;794;p60"/>
          <p:cNvSpPr txBox="1"/>
          <p:nvPr/>
        </p:nvSpPr>
        <p:spPr>
          <a:xfrm>
            <a:off x="7395075" y="2625749"/>
            <a:ext cx="1623900" cy="927600"/>
          </a:xfrm>
          <a:prstGeom prst="rect">
            <a:avLst/>
          </a:prstGeom>
          <a:solidFill>
            <a:srgbClr val="C9DAF8"/>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795" name="Google Shape;795;p60"/>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minibeast hunts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animal sensory trays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habitat exploration</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sorting animals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outdoor investigations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puppet play and storytelling</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life cycle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exploration of natural materials</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796" name="Google Shape;796;p60"/>
          <p:cNvSpPr txBox="1"/>
          <p:nvPr/>
        </p:nvSpPr>
        <p:spPr>
          <a:xfrm>
            <a:off x="5722238" y="3442125"/>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797" name="Google Shape;797;p60"/>
          <p:cNvGraphicFramePr/>
          <p:nvPr/>
        </p:nvGraphicFramePr>
        <p:xfrm>
          <a:off x="5770325" y="3605975"/>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600">
                          <a:solidFill>
                            <a:schemeClr val="dk1"/>
                          </a:solidFill>
                          <a:latin typeface="Comfortaa"/>
                          <a:ea typeface="Comfortaa"/>
                          <a:cs typeface="Comfortaa"/>
                          <a:sym typeface="Comfortaa"/>
                        </a:rPr>
                        <a:t>sustains attention during investigations and outdoor exploration</a:t>
                      </a:r>
                      <a:endParaRPr b="1" sz="6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600">
                          <a:solidFill>
                            <a:schemeClr val="dk1"/>
                          </a:solidFill>
                          <a:latin typeface="Comfortaa"/>
                          <a:ea typeface="Comfortaa"/>
                          <a:cs typeface="Comfortaa"/>
                          <a:sym typeface="Comfortaa"/>
                        </a:rPr>
                        <a:t>anticipates familiar science routines</a:t>
                      </a:r>
                      <a:endParaRPr b="1" sz="6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600">
                          <a:solidFill>
                            <a:schemeClr val="dk1"/>
                          </a:solidFill>
                          <a:latin typeface="Comfortaa"/>
                          <a:ea typeface="Comfortaa"/>
                          <a:cs typeface="Comfortaa"/>
                          <a:sym typeface="Comfortaa"/>
                        </a:rPr>
                        <a:t>explores creatures and natural materials purposefully</a:t>
                      </a:r>
                      <a:endParaRPr b="1" sz="6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6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comments on animals or habitats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requests resources or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responds to questions during investigations</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participates in scientific exploration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recognises features of animals and habitats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demonstrates understanding of living things and environments</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801" name="Shape 801"/>
        <p:cNvGrpSpPr/>
        <p:nvPr/>
      </p:nvGrpSpPr>
      <p:grpSpPr>
        <a:xfrm>
          <a:off x="0" y="0"/>
          <a:ext cx="0" cy="0"/>
          <a:chOff x="0" y="0"/>
          <a:chExt cx="0" cy="0"/>
        </a:xfrm>
      </p:grpSpPr>
      <p:sp>
        <p:nvSpPr>
          <p:cNvPr id="802" name="Google Shape;802;p61"/>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803" name="Google Shape;803;p61"/>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804" name="Google Shape;804;p61"/>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Computing — Sorting &amp; Recording Data — Year B Autumn — Toys </a:t>
            </a:r>
            <a:endParaRPr sz="900">
              <a:solidFill>
                <a:schemeClr val="dk2"/>
              </a:solidFill>
              <a:latin typeface="Comfortaa"/>
              <a:ea typeface="Comfortaa"/>
              <a:cs typeface="Comfortaa"/>
              <a:sym typeface="Comfortaa"/>
            </a:endParaRPr>
          </a:p>
        </p:txBody>
      </p:sp>
      <p:sp>
        <p:nvSpPr>
          <p:cNvPr id="805" name="Google Shape;805;p61"/>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Topic intent: Pupils will develop early computing and problem-solving skills through sorting, matching, categorising and recording information linked to toys and play experiences using practical and interactive activities. </a:t>
            </a:r>
            <a:endParaRPr sz="800">
              <a:solidFill>
                <a:schemeClr val="dk2"/>
              </a:solidFill>
              <a:latin typeface="Comfortaa"/>
              <a:ea typeface="Comfortaa"/>
              <a:cs typeface="Comfortaa"/>
              <a:sym typeface="Comfortaa"/>
            </a:endParaRPr>
          </a:p>
        </p:txBody>
      </p:sp>
      <p:sp>
        <p:nvSpPr>
          <p:cNvPr id="806" name="Google Shape;806;p61"/>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sort • same • different • match • group • choose • count • picture • toy • record   </a:t>
            </a:r>
            <a:endParaRPr sz="900">
              <a:solidFill>
                <a:schemeClr val="dk2"/>
              </a:solidFill>
              <a:latin typeface="Comfortaa"/>
              <a:ea typeface="Comfortaa"/>
              <a:cs typeface="Comfortaa"/>
              <a:sym typeface="Comfortaa"/>
            </a:endParaRPr>
          </a:p>
        </p:txBody>
      </p:sp>
      <p:sp>
        <p:nvSpPr>
          <p:cNvPr id="807" name="Google Shape;807;p61"/>
          <p:cNvSpPr txBox="1"/>
          <p:nvPr/>
        </p:nvSpPr>
        <p:spPr>
          <a:xfrm>
            <a:off x="99900" y="754675"/>
            <a:ext cx="7188600" cy="258300"/>
          </a:xfrm>
          <a:prstGeom prst="rect">
            <a:avLst/>
          </a:prstGeom>
          <a:solidFill>
            <a:srgbClr val="C9DAF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808" name="Google Shape;808;p61"/>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809" name="Google Shape;809;p61"/>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similarities and differences between objects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interactive sorting and matching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toys and technology through touch and movement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categorising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cause and effect during interactive play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sorting and matching routines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objects, pictures and categories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activities or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simple data and sorting activities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groups, patterns and categories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computing and sorting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similarities, differences and groups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about sorting and categorising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technology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sorting, matching and simple recording of information </a:t>
                      </a:r>
                      <a:endParaRPr sz="700">
                        <a:latin typeface="Comfortaa"/>
                        <a:ea typeface="Comfortaa"/>
                        <a:cs typeface="Comfortaa"/>
                        <a:sym typeface="Comfortaa"/>
                      </a:endParaRPr>
                    </a:p>
                  </a:txBody>
                  <a:tcPr marT="91425" marB="91425" marR="91425" marL="91425"/>
                </a:tc>
              </a:tr>
            </a:tbl>
          </a:graphicData>
        </a:graphic>
      </p:graphicFrame>
      <p:sp>
        <p:nvSpPr>
          <p:cNvPr id="810" name="Google Shape;810;p61"/>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Vocabulary (1b) — uses words linked to familiar objects and actions</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Listening &amp; Understanding (2) — responds to questions about activities</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Vocabulary (3) — uses descriptive words</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Discussion &amp; Interaction (4a) — joins in with group activities and takes turns</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Vocabulary (5a) — uses sequencing and ordering vocabulary</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Discussion &amp; Interaction (5a) — participates in group discussion and activities</a:t>
            </a:r>
            <a:endParaRPr sz="800">
              <a:solidFill>
                <a:schemeClr val="dk2"/>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811" name="Google Shape;811;p61"/>
          <p:cNvSpPr txBox="1"/>
          <p:nvPr/>
        </p:nvSpPr>
        <p:spPr>
          <a:xfrm>
            <a:off x="7395075" y="2625749"/>
            <a:ext cx="1623900" cy="927600"/>
          </a:xfrm>
          <a:prstGeom prst="rect">
            <a:avLst/>
          </a:prstGeom>
          <a:solidFill>
            <a:srgbClr val="C9DAF8"/>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812" name="Google Shape;812;p61"/>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sorting toy groups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matching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simple pictograms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interactive sorting software</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colour and shape sorting</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yes/no categorising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drag-and-drop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recording favourite toys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813" name="Google Shape;813;p61"/>
          <p:cNvSpPr txBox="1"/>
          <p:nvPr/>
        </p:nvSpPr>
        <p:spPr>
          <a:xfrm>
            <a:off x="5770313" y="3493275"/>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814" name="Google Shape;814;p61"/>
          <p:cNvGraphicFramePr/>
          <p:nvPr/>
        </p:nvGraphicFramePr>
        <p:xfrm>
          <a:off x="5770325" y="3800300"/>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sorting and ICT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familiar routines and games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explores resources purposefully</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comments on groups, pictures or categories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requests resources or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responds to questions during activities</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600">
                          <a:solidFill>
                            <a:schemeClr val="dk1"/>
                          </a:solidFill>
                          <a:latin typeface="Comfortaa"/>
                          <a:ea typeface="Comfortaa"/>
                          <a:cs typeface="Comfortaa"/>
                          <a:sym typeface="Comfortaa"/>
                        </a:rPr>
                        <a:t>participates in sorting and categorising activities</a:t>
                      </a:r>
                      <a:endParaRPr b="1" sz="6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600">
                          <a:solidFill>
                            <a:schemeClr val="dk1"/>
                          </a:solidFill>
                          <a:latin typeface="Comfortaa"/>
                          <a:ea typeface="Comfortaa"/>
                          <a:cs typeface="Comfortaa"/>
                          <a:sym typeface="Comfortaa"/>
                        </a:rPr>
                        <a:t>recognises similarities and differences</a:t>
                      </a:r>
                      <a:endParaRPr b="1" sz="6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600">
                          <a:solidFill>
                            <a:schemeClr val="dk1"/>
                          </a:solidFill>
                          <a:latin typeface="Comfortaa"/>
                          <a:ea typeface="Comfortaa"/>
                          <a:cs typeface="Comfortaa"/>
                          <a:sym typeface="Comfortaa"/>
                        </a:rPr>
                        <a:t>demonstrates understanding of simple data handling and recording</a:t>
                      </a:r>
                      <a:endParaRPr b="1" sz="6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6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7"/>
          <p:cNvPicPr preferRelativeResize="0"/>
          <p:nvPr/>
        </p:nvPicPr>
        <p:blipFill>
          <a:blip r:embed="rId3">
            <a:alphaModFix/>
          </a:blip>
          <a:stretch>
            <a:fillRect/>
          </a:stretch>
        </p:blipFill>
        <p:spPr>
          <a:xfrm>
            <a:off x="233400" y="119275"/>
            <a:ext cx="1001025" cy="705850"/>
          </a:xfrm>
          <a:prstGeom prst="rect">
            <a:avLst/>
          </a:prstGeom>
          <a:noFill/>
          <a:ln>
            <a:noFill/>
          </a:ln>
        </p:spPr>
      </p:pic>
      <p:sp>
        <p:nvSpPr>
          <p:cNvPr id="91" name="Google Shape;91;p17"/>
          <p:cNvSpPr txBox="1"/>
          <p:nvPr/>
        </p:nvSpPr>
        <p:spPr>
          <a:xfrm>
            <a:off x="1405900" y="162300"/>
            <a:ext cx="7063800" cy="66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Comfortaa"/>
                <a:ea typeface="Comfortaa"/>
                <a:cs typeface="Comfortaa"/>
                <a:sym typeface="Comfortaa"/>
              </a:rPr>
              <a:t>The Brow Resource Base Curriculum</a:t>
            </a:r>
            <a:endParaRPr>
              <a:solidFill>
                <a:schemeClr val="dk2"/>
              </a:solidFill>
              <a:latin typeface="Comfortaa"/>
              <a:ea typeface="Comfortaa"/>
              <a:cs typeface="Comfortaa"/>
              <a:sym typeface="Comfortaa"/>
            </a:endParaRPr>
          </a:p>
          <a:p>
            <a:pPr indent="0" lvl="0" marL="0" rtl="0" algn="ctr">
              <a:spcBef>
                <a:spcPts val="0"/>
              </a:spcBef>
              <a:spcAft>
                <a:spcPts val="0"/>
              </a:spcAft>
              <a:buNone/>
            </a:pPr>
            <a:r>
              <a:rPr lang="en">
                <a:solidFill>
                  <a:schemeClr val="dk2"/>
                </a:solidFill>
                <a:latin typeface="Comfortaa"/>
                <a:ea typeface="Comfortaa"/>
                <a:cs typeface="Comfortaa"/>
                <a:sym typeface="Comfortaa"/>
              </a:rPr>
              <a:t>Year B Topic Overview</a:t>
            </a:r>
            <a:endParaRPr>
              <a:solidFill>
                <a:schemeClr val="dk2"/>
              </a:solidFill>
              <a:latin typeface="Comfortaa"/>
              <a:ea typeface="Comfortaa"/>
              <a:cs typeface="Comfortaa"/>
              <a:sym typeface="Comfortaa"/>
            </a:endParaRPr>
          </a:p>
        </p:txBody>
      </p:sp>
      <p:pic>
        <p:nvPicPr>
          <p:cNvPr id="92" name="Google Shape;92;p17"/>
          <p:cNvPicPr preferRelativeResize="0"/>
          <p:nvPr/>
        </p:nvPicPr>
        <p:blipFill>
          <a:blip r:embed="rId4">
            <a:alphaModFix/>
          </a:blip>
          <a:stretch>
            <a:fillRect/>
          </a:stretch>
        </p:blipFill>
        <p:spPr>
          <a:xfrm>
            <a:off x="460620" y="1853950"/>
            <a:ext cx="1608205" cy="2690075"/>
          </a:xfrm>
          <a:prstGeom prst="rect">
            <a:avLst/>
          </a:prstGeom>
          <a:noFill/>
          <a:ln>
            <a:noFill/>
          </a:ln>
        </p:spPr>
      </p:pic>
      <p:pic>
        <p:nvPicPr>
          <p:cNvPr id="93" name="Google Shape;93;p17"/>
          <p:cNvPicPr preferRelativeResize="0"/>
          <p:nvPr/>
        </p:nvPicPr>
        <p:blipFill>
          <a:blip r:embed="rId5">
            <a:alphaModFix/>
          </a:blip>
          <a:stretch>
            <a:fillRect/>
          </a:stretch>
        </p:blipFill>
        <p:spPr>
          <a:xfrm>
            <a:off x="2068825" y="943425"/>
            <a:ext cx="6591300" cy="3600598"/>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818" name="Shape 818"/>
        <p:cNvGrpSpPr/>
        <p:nvPr/>
      </p:nvGrpSpPr>
      <p:grpSpPr>
        <a:xfrm>
          <a:off x="0" y="0"/>
          <a:ext cx="0" cy="0"/>
          <a:chOff x="0" y="0"/>
          <a:chExt cx="0" cy="0"/>
        </a:xfrm>
      </p:grpSpPr>
      <p:sp>
        <p:nvSpPr>
          <p:cNvPr id="819" name="Google Shape;819;p62"/>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820" name="Google Shape;820;p62"/>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821" name="Google Shape;821;p62"/>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Computing — Cause &amp; Effect ICT — Year B Spring — Spring and Growth </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t/>
            </a:r>
            <a:endParaRPr sz="900">
              <a:solidFill>
                <a:schemeClr val="dk2"/>
              </a:solidFill>
              <a:latin typeface="Comfortaa"/>
              <a:ea typeface="Comfortaa"/>
              <a:cs typeface="Comfortaa"/>
              <a:sym typeface="Comfortaa"/>
            </a:endParaRPr>
          </a:p>
        </p:txBody>
      </p:sp>
      <p:sp>
        <p:nvSpPr>
          <p:cNvPr id="822" name="Google Shape;822;p62"/>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Topic intent: Pupils will develop early computing and problem-solving skills through exploring cause-and-effect technology, interactive resources and sensory ICT experiences linked to growth, nature and seasonal change. </a:t>
            </a:r>
            <a:endParaRPr sz="800">
              <a:solidFill>
                <a:schemeClr val="dk2"/>
              </a:solidFill>
              <a:latin typeface="Comfortaa"/>
              <a:ea typeface="Comfortaa"/>
              <a:cs typeface="Comfortaa"/>
              <a:sym typeface="Comfortaa"/>
            </a:endParaRPr>
          </a:p>
        </p:txBody>
      </p:sp>
      <p:sp>
        <p:nvSpPr>
          <p:cNvPr id="823" name="Google Shape;823;p62"/>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press • touch • on • off • sound • light • grow • move • stop • go </a:t>
            </a:r>
            <a:endParaRPr sz="900">
              <a:solidFill>
                <a:schemeClr val="dk2"/>
              </a:solidFill>
              <a:latin typeface="Comfortaa"/>
              <a:ea typeface="Comfortaa"/>
              <a:cs typeface="Comfortaa"/>
              <a:sym typeface="Comfortaa"/>
            </a:endParaRPr>
          </a:p>
        </p:txBody>
      </p:sp>
      <p:sp>
        <p:nvSpPr>
          <p:cNvPr id="824" name="Google Shape;824;p62"/>
          <p:cNvSpPr txBox="1"/>
          <p:nvPr/>
        </p:nvSpPr>
        <p:spPr>
          <a:xfrm>
            <a:off x="99900" y="754675"/>
            <a:ext cx="7188600" cy="258300"/>
          </a:xfrm>
          <a:prstGeom prst="rect">
            <a:avLst/>
          </a:prstGeom>
          <a:solidFill>
            <a:srgbClr val="C9DAF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825" name="Google Shape;825;p62"/>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826" name="Google Shape;826;p62"/>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lights, sounds and movement from technology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cause-and-effect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switches and interactive resources through touch and movement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ICT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changes caused by actions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routines and interactive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switches and simple technology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ICT resources or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interactive games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cause-and-effect patterns and routines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ICT activities and games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sounds, lights and actions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during interactive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technology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simple cause and effect and purposeful interaction </a:t>
                      </a:r>
                      <a:endParaRPr sz="700">
                        <a:latin typeface="Comfortaa"/>
                        <a:ea typeface="Comfortaa"/>
                        <a:cs typeface="Comfortaa"/>
                        <a:sym typeface="Comfortaa"/>
                      </a:endParaRPr>
                    </a:p>
                  </a:txBody>
                  <a:tcPr marT="91425" marB="91425" marR="91425" marL="91425"/>
                </a:tc>
              </a:tr>
            </a:tbl>
          </a:graphicData>
        </a:graphic>
      </p:graphicFrame>
      <p:sp>
        <p:nvSpPr>
          <p:cNvPr id="827" name="Google Shape;827;p62"/>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(1b) — uses words linked to familiar objects and actions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(2) — responds to questions about activities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(2b) — joins in when people are talking</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(3) — uses descriptive words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(5a) — follows simple instructions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(5a) — participates in group activities and turn taking</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828" name="Google Shape;828;p62"/>
          <p:cNvSpPr txBox="1"/>
          <p:nvPr/>
        </p:nvSpPr>
        <p:spPr>
          <a:xfrm>
            <a:off x="7395075" y="2625749"/>
            <a:ext cx="1623900" cy="927600"/>
          </a:xfrm>
          <a:prstGeom prst="rect">
            <a:avLst/>
          </a:prstGeom>
          <a:solidFill>
            <a:srgbClr val="C9DAF8"/>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829" name="Google Shape;829;p62"/>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switch toys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interactive whiteboard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light and sound exploration</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cause-and-effect apps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spring-themed sensory technology</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communication switches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interactive story buttons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simple programmable toys</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830" name="Google Shape;830;p62"/>
          <p:cNvSpPr txBox="1"/>
          <p:nvPr/>
        </p:nvSpPr>
        <p:spPr>
          <a:xfrm>
            <a:off x="5722238" y="3443650"/>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831" name="Google Shape;831;p62"/>
          <p:cNvGraphicFramePr/>
          <p:nvPr/>
        </p:nvGraphicFramePr>
        <p:xfrm>
          <a:off x="5770425" y="3701950"/>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ICT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familiar interactive routines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explores technology resources purposefully</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comments on sounds, lights or movement</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requests favourite resources or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responds to questions during ICT activities</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participates in cause-and-effect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recognises simple technology functions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demonstrates understanding of purposeful interaction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835" name="Shape 835"/>
        <p:cNvGrpSpPr/>
        <p:nvPr/>
      </p:nvGrpSpPr>
      <p:grpSpPr>
        <a:xfrm>
          <a:off x="0" y="0"/>
          <a:ext cx="0" cy="0"/>
          <a:chOff x="0" y="0"/>
          <a:chExt cx="0" cy="0"/>
        </a:xfrm>
      </p:grpSpPr>
      <p:sp>
        <p:nvSpPr>
          <p:cNvPr id="836" name="Google Shape;836;p63"/>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837" name="Google Shape;837;p63"/>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838" name="Google Shape;838;p63"/>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The Brow CP School RB Curriculum.</a:t>
            </a:r>
            <a:endParaRPr sz="800">
              <a:solidFill>
                <a:schemeClr val="dk2"/>
              </a:solidFill>
              <a:latin typeface="Comfortaa"/>
              <a:ea typeface="Comfortaa"/>
              <a:cs typeface="Comfortaa"/>
              <a:sym typeface="Comfortaa"/>
            </a:endParaRPr>
          </a:p>
          <a:p>
            <a:pPr indent="0" lvl="0" marL="0" rtl="0" algn="l">
              <a:spcBef>
                <a:spcPts val="0"/>
              </a:spcBef>
              <a:spcAft>
                <a:spcPts val="0"/>
              </a:spcAft>
              <a:buNone/>
            </a:pPr>
            <a:r>
              <a:rPr lang="en" sz="800">
                <a:solidFill>
                  <a:schemeClr val="dk2"/>
                </a:solidFill>
                <a:latin typeface="Comfortaa"/>
                <a:ea typeface="Comfortaa"/>
                <a:cs typeface="Comfortaa"/>
                <a:sym typeface="Comfortaa"/>
              </a:rPr>
              <a:t>Computing — Using ICT Independently — Year B Summer — Creatures Great and Small </a:t>
            </a:r>
            <a:endParaRPr sz="800">
              <a:solidFill>
                <a:schemeClr val="dk2"/>
              </a:solidFill>
              <a:latin typeface="Comfortaa"/>
              <a:ea typeface="Comfortaa"/>
              <a:cs typeface="Comfortaa"/>
              <a:sym typeface="Comfortaa"/>
            </a:endParaRPr>
          </a:p>
          <a:p>
            <a:pPr indent="0" lvl="0" marL="0" rtl="0" algn="l">
              <a:spcBef>
                <a:spcPts val="0"/>
              </a:spcBef>
              <a:spcAft>
                <a:spcPts val="0"/>
              </a:spcAft>
              <a:buNone/>
            </a:pPr>
            <a:r>
              <a:t/>
            </a:r>
            <a:endParaRPr sz="900">
              <a:solidFill>
                <a:schemeClr val="dk2"/>
              </a:solidFill>
              <a:latin typeface="Comfortaa"/>
              <a:ea typeface="Comfortaa"/>
              <a:cs typeface="Comfortaa"/>
              <a:sym typeface="Comfortaa"/>
            </a:endParaRPr>
          </a:p>
        </p:txBody>
      </p:sp>
      <p:sp>
        <p:nvSpPr>
          <p:cNvPr id="839" name="Google Shape;839;p63"/>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Topic intent: Pupils will develop independence and confidence in using technology through accessing simple ICT resources, interactive programs and communication tools linked to animals, habitats and sensory exploration.  </a:t>
            </a:r>
            <a:endParaRPr sz="800">
              <a:solidFill>
                <a:schemeClr val="dk2"/>
              </a:solidFill>
              <a:latin typeface="Comfortaa"/>
              <a:ea typeface="Comfortaa"/>
              <a:cs typeface="Comfortaa"/>
              <a:sym typeface="Comfortaa"/>
            </a:endParaRPr>
          </a:p>
        </p:txBody>
      </p:sp>
      <p:sp>
        <p:nvSpPr>
          <p:cNvPr id="840" name="Google Shape;840;p63"/>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touch • choose • press • open • play • stop • sound • picture • animal • screen </a:t>
            </a:r>
            <a:endParaRPr sz="900">
              <a:solidFill>
                <a:schemeClr val="dk2"/>
              </a:solidFill>
              <a:latin typeface="Comfortaa"/>
              <a:ea typeface="Comfortaa"/>
              <a:cs typeface="Comfortaa"/>
              <a:sym typeface="Comfortaa"/>
            </a:endParaRPr>
          </a:p>
        </p:txBody>
      </p:sp>
      <p:sp>
        <p:nvSpPr>
          <p:cNvPr id="841" name="Google Shape;841;p63"/>
          <p:cNvSpPr txBox="1"/>
          <p:nvPr/>
        </p:nvSpPr>
        <p:spPr>
          <a:xfrm>
            <a:off x="99900" y="754675"/>
            <a:ext cx="7188600" cy="258300"/>
          </a:xfrm>
          <a:prstGeom prst="rect">
            <a:avLst/>
          </a:prstGeom>
          <a:solidFill>
            <a:srgbClr val="C9DAF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842" name="Google Shape;842;p63"/>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843" name="Google Shape;843;p63"/>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sounds, lights and movement from technology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interactive ICT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switches, screens and devices through touch and movement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ICT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cause and effect through technology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ICT routines and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interactive programs and devices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ICT resources or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simple independent ICT tasks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icons, pictures and interactive patterns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ICT activities and games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actions, pictures and sounds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during ICT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technology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simple independent technology use and purposeful interaction </a:t>
                      </a:r>
                      <a:endParaRPr sz="700">
                        <a:latin typeface="Comfortaa"/>
                        <a:ea typeface="Comfortaa"/>
                        <a:cs typeface="Comfortaa"/>
                        <a:sym typeface="Comfortaa"/>
                      </a:endParaRPr>
                    </a:p>
                  </a:txBody>
                  <a:tcPr marT="91425" marB="91425" marR="91425" marL="91425"/>
                </a:tc>
              </a:tr>
            </a:tbl>
          </a:graphicData>
        </a:graphic>
      </p:graphicFrame>
      <p:sp>
        <p:nvSpPr>
          <p:cNvPr id="844" name="Google Shape;844;p63"/>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(1b) — uses words linked to familiar objects and actions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(2) — responds to questions about activities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(2b) — joins in when people are talking</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(3) — uses descriptive words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(5a) — follows simple instructions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(5a) — participates in group activities and turn taking</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845" name="Google Shape;845;p63"/>
          <p:cNvSpPr txBox="1"/>
          <p:nvPr/>
        </p:nvSpPr>
        <p:spPr>
          <a:xfrm>
            <a:off x="7395075" y="2625749"/>
            <a:ext cx="1623900" cy="927600"/>
          </a:xfrm>
          <a:prstGeom prst="rect">
            <a:avLst/>
          </a:prstGeom>
          <a:solidFill>
            <a:srgbClr val="C9DAF8"/>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846" name="Google Shape;846;p63"/>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touchscreen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interactive animal software</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communication switches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simple programmable toys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choosing apps independently</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interactive stories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technology trays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using headphones and devices</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847" name="Google Shape;847;p63"/>
          <p:cNvSpPr txBox="1"/>
          <p:nvPr/>
        </p:nvSpPr>
        <p:spPr>
          <a:xfrm>
            <a:off x="5673313" y="3493275"/>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848" name="Google Shape;848;p63"/>
          <p:cNvGraphicFramePr/>
          <p:nvPr/>
        </p:nvGraphicFramePr>
        <p:xfrm>
          <a:off x="5770425" y="3678675"/>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ICT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familiar technology routines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explores ICT resources purposefully</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comments on pictures, sounds or actions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requests favourite programs or devices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responds to questions during ICT activities</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participates in independent ICT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recognises familiar icons and functions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demonstrates understanding of purposeful technology use</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852" name="Shape 852"/>
        <p:cNvGrpSpPr/>
        <p:nvPr/>
      </p:nvGrpSpPr>
      <p:grpSpPr>
        <a:xfrm>
          <a:off x="0" y="0"/>
          <a:ext cx="0" cy="0"/>
          <a:chOff x="0" y="0"/>
          <a:chExt cx="0" cy="0"/>
        </a:xfrm>
      </p:grpSpPr>
      <p:sp>
        <p:nvSpPr>
          <p:cNvPr id="853" name="Google Shape;853;p64"/>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854" name="Google Shape;854;p64"/>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855" name="Google Shape;855;p64"/>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History — Toys Old and New — Year B Autumn — Toys </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t/>
            </a:r>
            <a:endParaRPr sz="900">
              <a:solidFill>
                <a:schemeClr val="dk2"/>
              </a:solidFill>
              <a:latin typeface="Comfortaa"/>
              <a:ea typeface="Comfortaa"/>
              <a:cs typeface="Comfortaa"/>
              <a:sym typeface="Comfortaa"/>
            </a:endParaRPr>
          </a:p>
        </p:txBody>
      </p:sp>
      <p:sp>
        <p:nvSpPr>
          <p:cNvPr id="856" name="Google Shape;856;p64"/>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 Pupils will develop awareness of past and present through exploring old and new toys, familiar experiences and changes over time using practical, sensory and play-based activities.</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 </a:t>
            </a:r>
            <a:endParaRPr sz="1000">
              <a:solidFill>
                <a:schemeClr val="dk2"/>
              </a:solidFill>
              <a:latin typeface="Comfortaa"/>
              <a:ea typeface="Comfortaa"/>
              <a:cs typeface="Comfortaa"/>
              <a:sym typeface="Comfortaa"/>
            </a:endParaRPr>
          </a:p>
        </p:txBody>
      </p:sp>
      <p:sp>
        <p:nvSpPr>
          <p:cNvPr id="857" name="Google Shape;857;p64"/>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old • new • toy • past • now • teddy • car • train • different • same  </a:t>
            </a:r>
            <a:endParaRPr sz="900">
              <a:solidFill>
                <a:schemeClr val="dk2"/>
              </a:solidFill>
              <a:latin typeface="Comfortaa"/>
              <a:ea typeface="Comfortaa"/>
              <a:cs typeface="Comfortaa"/>
              <a:sym typeface="Comfortaa"/>
            </a:endParaRPr>
          </a:p>
        </p:txBody>
      </p:sp>
      <p:sp>
        <p:nvSpPr>
          <p:cNvPr id="858" name="Google Shape;858;p64"/>
          <p:cNvSpPr txBox="1"/>
          <p:nvPr/>
        </p:nvSpPr>
        <p:spPr>
          <a:xfrm>
            <a:off x="99900" y="754675"/>
            <a:ext cx="7188600" cy="258300"/>
          </a:xfrm>
          <a:prstGeom prst="rect">
            <a:avLst/>
          </a:prstGeom>
          <a:solidFill>
            <a:srgbClr val="C9DAF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859" name="Google Shape;859;p64"/>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860" name="Google Shape;860;p64"/>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differences between objects and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stories, songs and sensory experiences linked to toys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old and new toys through touch and movement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exploration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familiar objects and routines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routines and toy exploration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similarities and differences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toys or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comparing and sorting activities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vocabulary linked to past and present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discussions and exploration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toys, similarities and differences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about old and new objects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resources and role play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simple change over time and past/present differences </a:t>
                      </a:r>
                      <a:endParaRPr sz="700">
                        <a:latin typeface="Comfortaa"/>
                        <a:ea typeface="Comfortaa"/>
                        <a:cs typeface="Comfortaa"/>
                        <a:sym typeface="Comfortaa"/>
                      </a:endParaRPr>
                    </a:p>
                  </a:txBody>
                  <a:tcPr marT="91425" marB="91425" marR="91425" marL="91425"/>
                </a:tc>
              </a:tr>
            </a:tbl>
          </a:graphicData>
        </a:graphic>
      </p:graphicFrame>
      <p:sp>
        <p:nvSpPr>
          <p:cNvPr id="861" name="Google Shape;861;p64"/>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(1b) — uses words linked to familiar objects and actions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Storytelling &amp; Narrative (2) — talks about familiar experiences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(3) — uses descriptive words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(4) — talks about things that have happened</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(5a) — uses sequencing vocabulary</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(5a) — participates in group discussion and activities</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862" name="Google Shape;862;p64"/>
          <p:cNvSpPr txBox="1"/>
          <p:nvPr/>
        </p:nvSpPr>
        <p:spPr>
          <a:xfrm>
            <a:off x="7395075" y="2625749"/>
            <a:ext cx="1623900" cy="927600"/>
          </a:xfrm>
          <a:prstGeom prst="rect">
            <a:avLst/>
          </a:prstGeom>
          <a:solidFill>
            <a:srgbClr val="C9DAF8"/>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863" name="Google Shape;863;p64"/>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exploring old and new toys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sorting toys by type or age</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toy investigation</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family photographs and discussions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toy shop role play</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comparing materials and movement</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storytelling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sequencing past and present pictures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864" name="Google Shape;864;p64"/>
          <p:cNvSpPr txBox="1"/>
          <p:nvPr/>
        </p:nvSpPr>
        <p:spPr>
          <a:xfrm>
            <a:off x="5722238" y="3493275"/>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865" name="Google Shape;865;p64"/>
          <p:cNvGraphicFramePr/>
          <p:nvPr/>
        </p:nvGraphicFramePr>
        <p:xfrm>
          <a:off x="5848025" y="3731675"/>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exploration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familiar routines and discussions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explores toys and artefacts purposefully</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comments on toys or experiences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requests favourite resources or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responds to questions about similarities and differences</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participates in comparing old and new toys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recognises simple differences between past and present</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demonstrates awareness of change over time</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869" name="Shape 869"/>
        <p:cNvGrpSpPr/>
        <p:nvPr/>
      </p:nvGrpSpPr>
      <p:grpSpPr>
        <a:xfrm>
          <a:off x="0" y="0"/>
          <a:ext cx="0" cy="0"/>
          <a:chOff x="0" y="0"/>
          <a:chExt cx="0" cy="0"/>
        </a:xfrm>
      </p:grpSpPr>
      <p:sp>
        <p:nvSpPr>
          <p:cNvPr id="870" name="Google Shape;870;p65"/>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871" name="Google Shape;871;p65"/>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872" name="Google Shape;872;p65"/>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Geography — Water Sources — Year B Spring — Spring and Growth </a:t>
            </a:r>
            <a:endParaRPr sz="900">
              <a:solidFill>
                <a:schemeClr val="dk2"/>
              </a:solidFill>
              <a:latin typeface="Comfortaa"/>
              <a:ea typeface="Comfortaa"/>
              <a:cs typeface="Comfortaa"/>
              <a:sym typeface="Comfortaa"/>
            </a:endParaRPr>
          </a:p>
        </p:txBody>
      </p:sp>
      <p:sp>
        <p:nvSpPr>
          <p:cNvPr id="873" name="Google Shape;873;p65"/>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 Pupils will develop awareness of water in the environment through sensory exploration, outdoor learning and practical experiences linked to growth, weather and seasonal change.  </a:t>
            </a:r>
            <a:endParaRPr sz="1000">
              <a:solidFill>
                <a:schemeClr val="dk2"/>
              </a:solidFill>
              <a:latin typeface="Comfortaa"/>
              <a:ea typeface="Comfortaa"/>
              <a:cs typeface="Comfortaa"/>
              <a:sym typeface="Comfortaa"/>
            </a:endParaRPr>
          </a:p>
        </p:txBody>
      </p:sp>
      <p:sp>
        <p:nvSpPr>
          <p:cNvPr id="874" name="Google Shape;874;p65"/>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water • rain • river • puddle • wet • pour • splash • full • empty • flow  </a:t>
            </a:r>
            <a:endParaRPr sz="900">
              <a:solidFill>
                <a:schemeClr val="dk2"/>
              </a:solidFill>
              <a:latin typeface="Comfortaa"/>
              <a:ea typeface="Comfortaa"/>
              <a:cs typeface="Comfortaa"/>
              <a:sym typeface="Comfortaa"/>
            </a:endParaRPr>
          </a:p>
        </p:txBody>
      </p:sp>
      <p:sp>
        <p:nvSpPr>
          <p:cNvPr id="875" name="Google Shape;875;p65"/>
          <p:cNvSpPr txBox="1"/>
          <p:nvPr/>
        </p:nvSpPr>
        <p:spPr>
          <a:xfrm>
            <a:off x="99900" y="754675"/>
            <a:ext cx="7188600" cy="258300"/>
          </a:xfrm>
          <a:prstGeom prst="rect">
            <a:avLst/>
          </a:prstGeom>
          <a:solidFill>
            <a:srgbClr val="C9DAF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876" name="Google Shape;876;p65"/>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877" name="Google Shape;877;p65"/>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water through sensory experiences and environmental changes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water play, sounds and movement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water through touch, pouring and movement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outdoor and sensory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wet and dry experiences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water play and outdoor routines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water movement and sources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activities or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water exploration activities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vocabulary linked to water and weather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outdoor exploration and investigations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water, weather and movement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about water and environments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resources and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water sources and simple environmental features </a:t>
                      </a:r>
                      <a:endParaRPr sz="700">
                        <a:latin typeface="Comfortaa"/>
                        <a:ea typeface="Comfortaa"/>
                        <a:cs typeface="Comfortaa"/>
                        <a:sym typeface="Comfortaa"/>
                      </a:endParaRPr>
                    </a:p>
                  </a:txBody>
                  <a:tcPr marT="91425" marB="91425" marR="91425" marL="91425"/>
                </a:tc>
              </a:tr>
            </a:tbl>
          </a:graphicData>
        </a:graphic>
      </p:graphicFrame>
      <p:sp>
        <p:nvSpPr>
          <p:cNvPr id="878" name="Google Shape;878;p65"/>
          <p:cNvSpPr txBox="1"/>
          <p:nvPr/>
        </p:nvSpPr>
        <p:spPr>
          <a:xfrm>
            <a:off x="99925" y="3493275"/>
            <a:ext cx="49200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Vocabulary (1b) — uses words linked to familiar objects and actions</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Listening &amp; Understanding (2) — responds to questions about activities</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Vocabulary (3) — uses descriptive words</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Storytelling &amp; Narrative (4) — talks about things that are happening</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Vocabulary (5b) — uses positional language</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Discussion &amp; Interaction (5a) — participates in group activities and discussion</a:t>
            </a:r>
            <a:endParaRPr sz="800">
              <a:solidFill>
                <a:schemeClr val="dk2"/>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879" name="Google Shape;879;p65"/>
          <p:cNvSpPr txBox="1"/>
          <p:nvPr/>
        </p:nvSpPr>
        <p:spPr>
          <a:xfrm>
            <a:off x="7395075" y="2625749"/>
            <a:ext cx="1623900" cy="927600"/>
          </a:xfrm>
          <a:prstGeom prst="rect">
            <a:avLst/>
          </a:prstGeom>
          <a:solidFill>
            <a:srgbClr val="C9DAF8"/>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880" name="Google Shape;880;p65"/>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water play</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puddle exploration</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rain investigations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pouring and measuring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outdoor water walks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trays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weather observations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simple map and picture activities</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881" name="Google Shape;881;p65"/>
          <p:cNvSpPr txBox="1"/>
          <p:nvPr/>
        </p:nvSpPr>
        <p:spPr>
          <a:xfrm>
            <a:off x="5459338" y="3471650"/>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882" name="Google Shape;882;p65"/>
          <p:cNvGraphicFramePr/>
          <p:nvPr/>
        </p:nvGraphicFramePr>
        <p:xfrm>
          <a:off x="5221700" y="3754575"/>
          <a:ext cx="3000000" cy="3000000"/>
        </p:xfrm>
        <a:graphic>
          <a:graphicData uri="http://schemas.openxmlformats.org/drawingml/2006/table">
            <a:tbl>
              <a:tblPr>
                <a:noFill/>
                <a:tableStyleId>{DE62D766-70E6-44A9-9765-D2ED8A47D65D}</a:tableStyleId>
              </a:tblPr>
              <a:tblGrid>
                <a:gridCol w="1265725"/>
                <a:gridCol w="1265725"/>
                <a:gridCol w="1265725"/>
              </a:tblGrid>
              <a:tr h="152775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water exploration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familiar routines and investigations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explores water and outdoor environments purposefully</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comments on water, rain or movement</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requests resources or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responds to questions during investigations</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participates in water exploration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recognises simple water sources and features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demonstrates awareness of environmental change and weather</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886" name="Shape 886"/>
        <p:cNvGrpSpPr/>
        <p:nvPr/>
      </p:nvGrpSpPr>
      <p:grpSpPr>
        <a:xfrm>
          <a:off x="0" y="0"/>
          <a:ext cx="0" cy="0"/>
          <a:chOff x="0" y="0"/>
          <a:chExt cx="0" cy="0"/>
        </a:xfrm>
      </p:grpSpPr>
      <p:sp>
        <p:nvSpPr>
          <p:cNvPr id="887" name="Google Shape;887;p66"/>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888" name="Google Shape;888;p66"/>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889" name="Google Shape;889;p66"/>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The Brow CP School RB Curriculum.</a:t>
            </a:r>
            <a:endParaRPr sz="800">
              <a:solidFill>
                <a:schemeClr val="dk2"/>
              </a:solidFill>
              <a:latin typeface="Comfortaa"/>
              <a:ea typeface="Comfortaa"/>
              <a:cs typeface="Comfortaa"/>
              <a:sym typeface="Comfortaa"/>
            </a:endParaRPr>
          </a:p>
          <a:p>
            <a:pPr indent="0" lvl="0" marL="0" rtl="0" algn="l">
              <a:spcBef>
                <a:spcPts val="0"/>
              </a:spcBef>
              <a:spcAft>
                <a:spcPts val="0"/>
              </a:spcAft>
              <a:buNone/>
            </a:pPr>
            <a:r>
              <a:rPr lang="en" sz="800">
                <a:solidFill>
                  <a:schemeClr val="dk2"/>
                </a:solidFill>
                <a:latin typeface="Comfortaa"/>
                <a:ea typeface="Comfortaa"/>
                <a:cs typeface="Comfortaa"/>
                <a:sym typeface="Comfortaa"/>
              </a:rPr>
              <a:t>Geography — Natural Environment &amp; Countryside — Year B Summer — Creatures Great and Small </a:t>
            </a:r>
            <a:endParaRPr sz="800">
              <a:solidFill>
                <a:schemeClr val="dk2"/>
              </a:solidFill>
              <a:latin typeface="Comfortaa"/>
              <a:ea typeface="Comfortaa"/>
              <a:cs typeface="Comfortaa"/>
              <a:sym typeface="Comfortaa"/>
            </a:endParaRPr>
          </a:p>
        </p:txBody>
      </p:sp>
      <p:sp>
        <p:nvSpPr>
          <p:cNvPr id="890" name="Google Shape;890;p66"/>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Topic intent: Pupils will develop awareness of the natural environment and countryside through outdoor exploration, sensory experiences and practical activities linked to animals, habitats and seasonal change.</a:t>
            </a:r>
            <a:endParaRPr sz="800">
              <a:solidFill>
                <a:schemeClr val="dk2"/>
              </a:solidFill>
              <a:latin typeface="Comfortaa"/>
              <a:ea typeface="Comfortaa"/>
              <a:cs typeface="Comfortaa"/>
              <a:sym typeface="Comfortaa"/>
            </a:endParaRPr>
          </a:p>
          <a:p>
            <a:pPr indent="0" lvl="0" marL="0" rtl="0" algn="l">
              <a:spcBef>
                <a:spcPts val="0"/>
              </a:spcBef>
              <a:spcAft>
                <a:spcPts val="0"/>
              </a:spcAft>
              <a:buNone/>
            </a:pPr>
            <a:r>
              <a:rPr lang="en" sz="800">
                <a:solidFill>
                  <a:schemeClr val="dk2"/>
                </a:solidFill>
                <a:latin typeface="Comfortaa"/>
                <a:ea typeface="Comfortaa"/>
                <a:cs typeface="Comfortaa"/>
                <a:sym typeface="Comfortaa"/>
              </a:rPr>
              <a:t> </a:t>
            </a:r>
            <a:endParaRPr sz="800">
              <a:solidFill>
                <a:schemeClr val="dk2"/>
              </a:solidFill>
              <a:latin typeface="Comfortaa"/>
              <a:ea typeface="Comfortaa"/>
              <a:cs typeface="Comfortaa"/>
              <a:sym typeface="Comfortaa"/>
            </a:endParaRPr>
          </a:p>
        </p:txBody>
      </p:sp>
      <p:sp>
        <p:nvSpPr>
          <p:cNvPr id="891" name="Google Shape;891;p66"/>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grass • tree • field • bug • animal • mud • flower • outside • habitat • countryside  </a:t>
            </a:r>
            <a:endParaRPr sz="900">
              <a:solidFill>
                <a:schemeClr val="dk2"/>
              </a:solidFill>
              <a:latin typeface="Comfortaa"/>
              <a:ea typeface="Comfortaa"/>
              <a:cs typeface="Comfortaa"/>
              <a:sym typeface="Comfortaa"/>
            </a:endParaRPr>
          </a:p>
        </p:txBody>
      </p:sp>
      <p:sp>
        <p:nvSpPr>
          <p:cNvPr id="892" name="Google Shape;892;p66"/>
          <p:cNvSpPr txBox="1"/>
          <p:nvPr/>
        </p:nvSpPr>
        <p:spPr>
          <a:xfrm>
            <a:off x="99900" y="754675"/>
            <a:ext cx="7188600" cy="258300"/>
          </a:xfrm>
          <a:prstGeom prst="rect">
            <a:avLst/>
          </a:prstGeom>
          <a:solidFill>
            <a:srgbClr val="C9DAF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893" name="Google Shape;893;p66"/>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894" name="Google Shape;894;p66"/>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natural objects, textures and outdoor environments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sensory experiences linked to nature and weather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natural materials through touch and movement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outdoor exploration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changes in the environment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outdoor routines and exploration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natural environments and habitats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activities or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simple outdoor investigations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vocabulary linked to nature and countryside environments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outdoor exploration and investigations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natural features, animals and habitats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about outdoor environments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outdoor resources and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natural environments and simple geographical features </a:t>
                      </a:r>
                      <a:endParaRPr sz="700">
                        <a:latin typeface="Comfortaa"/>
                        <a:ea typeface="Comfortaa"/>
                        <a:cs typeface="Comfortaa"/>
                        <a:sym typeface="Comfortaa"/>
                      </a:endParaRPr>
                    </a:p>
                  </a:txBody>
                  <a:tcPr marT="91425" marB="91425" marR="91425" marL="91425"/>
                </a:tc>
              </a:tr>
            </a:tbl>
          </a:graphicData>
        </a:graphic>
      </p:graphicFrame>
      <p:sp>
        <p:nvSpPr>
          <p:cNvPr id="895" name="Google Shape;895;p66"/>
          <p:cNvSpPr txBox="1"/>
          <p:nvPr/>
        </p:nvSpPr>
        <p:spPr>
          <a:xfrm>
            <a:off x="99925" y="3493275"/>
            <a:ext cx="49749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(1b) — uses words linked to familiar objects and actions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Storytelling &amp; Narrative (2) — talks about familiar experiences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(3) — uses descriptive words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(4) — talks about things that are happening</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(5b) — uses positional language</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(5a) — participates in group discussion and activities</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896" name="Google Shape;896;p66"/>
          <p:cNvSpPr txBox="1"/>
          <p:nvPr/>
        </p:nvSpPr>
        <p:spPr>
          <a:xfrm>
            <a:off x="7395075" y="2625749"/>
            <a:ext cx="1623900" cy="927600"/>
          </a:xfrm>
          <a:prstGeom prst="rect">
            <a:avLst/>
          </a:prstGeom>
          <a:solidFill>
            <a:srgbClr val="C9DAF8"/>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897" name="Google Shape;897;p66"/>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nature walks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minibeast hunts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nature trays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exploring natural materials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outdoor storytelling</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habitat exploration</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gardening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weather observations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898" name="Google Shape;898;p66"/>
          <p:cNvSpPr txBox="1"/>
          <p:nvPr/>
        </p:nvSpPr>
        <p:spPr>
          <a:xfrm>
            <a:off x="5586013" y="3660375"/>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899" name="Google Shape;899;p66"/>
          <p:cNvGraphicFramePr/>
          <p:nvPr/>
        </p:nvGraphicFramePr>
        <p:xfrm>
          <a:off x="4925900" y="3808625"/>
          <a:ext cx="3000000" cy="3000000"/>
        </p:xfrm>
        <a:graphic>
          <a:graphicData uri="http://schemas.openxmlformats.org/drawingml/2006/table">
            <a:tbl>
              <a:tblPr>
                <a:noFill/>
                <a:tableStyleId>{DE62D766-70E6-44A9-9765-D2ED8A47D65D}</a:tableStyleId>
              </a:tblPr>
              <a:tblGrid>
                <a:gridCol w="1364350"/>
                <a:gridCol w="1364350"/>
                <a:gridCol w="13643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600">
                          <a:solidFill>
                            <a:schemeClr val="dk1"/>
                          </a:solidFill>
                          <a:latin typeface="Comfortaa"/>
                          <a:ea typeface="Comfortaa"/>
                          <a:cs typeface="Comfortaa"/>
                          <a:sym typeface="Comfortaa"/>
                        </a:rPr>
                        <a:t>sustains attention during outdoor exploration</a:t>
                      </a:r>
                      <a:endParaRPr b="1" sz="6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600">
                          <a:solidFill>
                            <a:schemeClr val="dk1"/>
                          </a:solidFill>
                          <a:latin typeface="Comfortaa"/>
                          <a:ea typeface="Comfortaa"/>
                          <a:cs typeface="Comfortaa"/>
                          <a:sym typeface="Comfortaa"/>
                        </a:rPr>
                        <a:t>anticipates familiar outdoor routines and activities</a:t>
                      </a:r>
                      <a:endParaRPr b="1" sz="6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600">
                          <a:solidFill>
                            <a:schemeClr val="dk1"/>
                          </a:solidFill>
                          <a:latin typeface="Comfortaa"/>
                          <a:ea typeface="Comfortaa"/>
                          <a:cs typeface="Comfortaa"/>
                          <a:sym typeface="Comfortaa"/>
                        </a:rPr>
                        <a:t>explores natural materials and environments purposefully</a:t>
                      </a:r>
                      <a:endParaRPr b="1" sz="6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comments on nature, animals or habitats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requests resources or activities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responds to questions during outdoor learning</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participates in exploration of natural environments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recognises simple countryside features and habitats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demonstrates awareness of outdoor environments and seasonal change</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903" name="Shape 903"/>
        <p:cNvGrpSpPr/>
        <p:nvPr/>
      </p:nvGrpSpPr>
      <p:grpSpPr>
        <a:xfrm>
          <a:off x="0" y="0"/>
          <a:ext cx="0" cy="0"/>
          <a:chOff x="0" y="0"/>
          <a:chExt cx="0" cy="0"/>
        </a:xfrm>
      </p:grpSpPr>
      <p:sp>
        <p:nvSpPr>
          <p:cNvPr id="904" name="Google Shape;904;p67"/>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905" name="Google Shape;905;p67"/>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906" name="Google Shape;906;p67"/>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PSHE — Sharing &amp; Daily Routines — Year B Autumn — Toys </a:t>
            </a:r>
            <a:endParaRPr sz="900">
              <a:solidFill>
                <a:schemeClr val="dk2"/>
              </a:solidFill>
              <a:latin typeface="Comfortaa"/>
              <a:ea typeface="Comfortaa"/>
              <a:cs typeface="Comfortaa"/>
              <a:sym typeface="Comfortaa"/>
            </a:endParaRPr>
          </a:p>
        </p:txBody>
      </p:sp>
      <p:sp>
        <p:nvSpPr>
          <p:cNvPr id="907" name="Google Shape;907;p67"/>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Topic intent: Pupils will develop independence, cooperation and social understanding through sharing, turn taking and participating in familiar daily routines linked to play and classroom </a:t>
            </a:r>
            <a:r>
              <a:rPr lang="en" sz="900">
                <a:solidFill>
                  <a:schemeClr val="dk2"/>
                </a:solidFill>
                <a:latin typeface="Comfortaa"/>
                <a:ea typeface="Comfortaa"/>
                <a:cs typeface="Comfortaa"/>
                <a:sym typeface="Comfortaa"/>
              </a:rPr>
              <a:t>experiences.  </a:t>
            </a:r>
            <a:endParaRPr sz="1000">
              <a:solidFill>
                <a:schemeClr val="dk2"/>
              </a:solidFill>
              <a:latin typeface="Comfortaa"/>
              <a:ea typeface="Comfortaa"/>
              <a:cs typeface="Comfortaa"/>
              <a:sym typeface="Comfortaa"/>
            </a:endParaRPr>
          </a:p>
        </p:txBody>
      </p:sp>
      <p:sp>
        <p:nvSpPr>
          <p:cNvPr id="908" name="Google Shape;908;p67"/>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share • turn • help • play • tidy • friend • choose • stop • go • routine </a:t>
            </a:r>
            <a:endParaRPr sz="900">
              <a:solidFill>
                <a:schemeClr val="dk2"/>
              </a:solidFill>
              <a:latin typeface="Comfortaa"/>
              <a:ea typeface="Comfortaa"/>
              <a:cs typeface="Comfortaa"/>
              <a:sym typeface="Comfortaa"/>
            </a:endParaRPr>
          </a:p>
        </p:txBody>
      </p:sp>
      <p:sp>
        <p:nvSpPr>
          <p:cNvPr id="909" name="Google Shape;909;p67"/>
          <p:cNvSpPr txBox="1"/>
          <p:nvPr/>
        </p:nvSpPr>
        <p:spPr>
          <a:xfrm>
            <a:off x="99900" y="754675"/>
            <a:ext cx="7188600" cy="258300"/>
          </a:xfrm>
          <a:prstGeom prst="rect">
            <a:avLst/>
          </a:prstGeom>
          <a:solidFill>
            <a:srgbClr val="C9DAF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910" name="Google Shape;910;p67"/>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911" name="Google Shape;911;p67"/>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familiar people, routines and shared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praise, interaction and sensory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toys and classroom resources alongside others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routines and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familiar adults and peers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routines and transitions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social interaction and shared play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toys or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turn taking and group activities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routines, expectations and classroom rules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group activities and routines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routines, choices and social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about sharing and classroom expectations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follows familiar routines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cooperation, turn taking and independence </a:t>
                      </a:r>
                      <a:endParaRPr sz="700">
                        <a:latin typeface="Comfortaa"/>
                        <a:ea typeface="Comfortaa"/>
                        <a:cs typeface="Comfortaa"/>
                        <a:sym typeface="Comfortaa"/>
                      </a:endParaRPr>
                    </a:p>
                  </a:txBody>
                  <a:tcPr marT="91425" marB="91425" marR="91425" marL="91425"/>
                </a:tc>
              </a:tr>
            </a:tbl>
          </a:graphicData>
        </a:graphic>
      </p:graphicFrame>
      <p:sp>
        <p:nvSpPr>
          <p:cNvPr id="912" name="Google Shape;912;p67"/>
          <p:cNvSpPr txBox="1"/>
          <p:nvPr/>
        </p:nvSpPr>
        <p:spPr>
          <a:xfrm>
            <a:off x="99925" y="3493275"/>
            <a:ext cx="44721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(1c) — tries to join in with other children</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(2c) — starting to play more with other children</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(2) — responds to questions about current activities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(4a) — joins in with children in a group and takes turns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(5a) — follows simple instructions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(5a) — participates in group interaction and discussion</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913" name="Google Shape;913;p67"/>
          <p:cNvSpPr txBox="1"/>
          <p:nvPr/>
        </p:nvSpPr>
        <p:spPr>
          <a:xfrm>
            <a:off x="7395075" y="2625749"/>
            <a:ext cx="1623900" cy="927600"/>
          </a:xfrm>
          <a:prstGeom prst="rect">
            <a:avLst/>
          </a:prstGeom>
          <a:solidFill>
            <a:srgbClr val="C9DAF8"/>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914" name="Google Shape;914;p67"/>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turn taking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toy sharing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classroom jobs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visual routines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role play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group snack times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tidy up routines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choosing activities independently</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915" name="Google Shape;915;p67"/>
          <p:cNvSpPr txBox="1"/>
          <p:nvPr/>
        </p:nvSpPr>
        <p:spPr>
          <a:xfrm>
            <a:off x="4572013" y="3518300"/>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916" name="Google Shape;916;p67"/>
          <p:cNvGraphicFramePr/>
          <p:nvPr/>
        </p:nvGraphicFramePr>
        <p:xfrm>
          <a:off x="4661600" y="3743125"/>
          <a:ext cx="3000000" cy="3000000"/>
        </p:xfrm>
        <a:graphic>
          <a:graphicData uri="http://schemas.openxmlformats.org/drawingml/2006/table">
            <a:tbl>
              <a:tblPr>
                <a:noFill/>
                <a:tableStyleId>{DE62D766-70E6-44A9-9765-D2ED8A47D65D}</a:tableStyleId>
              </a:tblPr>
              <a:tblGrid>
                <a:gridCol w="1452425"/>
                <a:gridCol w="1452425"/>
                <a:gridCol w="1452425"/>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routines and group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familiar classroom routines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engages purposefully alongside peers</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comments on routines or activities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requests help, resources or turns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responds to questions during group activities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participates in sharing and turn taking</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follows familiar routines with support</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demonstrates awareness of classroom expectations</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920" name="Shape 920"/>
        <p:cNvGrpSpPr/>
        <p:nvPr/>
      </p:nvGrpSpPr>
      <p:grpSpPr>
        <a:xfrm>
          <a:off x="0" y="0"/>
          <a:ext cx="0" cy="0"/>
          <a:chOff x="0" y="0"/>
          <a:chExt cx="0" cy="0"/>
        </a:xfrm>
      </p:grpSpPr>
      <p:sp>
        <p:nvSpPr>
          <p:cNvPr id="921" name="Google Shape;921;p68"/>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922" name="Google Shape;922;p68"/>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923" name="Google Shape;923;p68"/>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RE — Celebrations &amp; Festivals — Year B Autumn — Toys </a:t>
            </a:r>
            <a:endParaRPr sz="900">
              <a:solidFill>
                <a:schemeClr val="dk2"/>
              </a:solidFill>
              <a:latin typeface="Comfortaa"/>
              <a:ea typeface="Comfortaa"/>
              <a:cs typeface="Comfortaa"/>
              <a:sym typeface="Comfortaa"/>
            </a:endParaRPr>
          </a:p>
        </p:txBody>
      </p:sp>
      <p:sp>
        <p:nvSpPr>
          <p:cNvPr id="924" name="Google Shape;924;p68"/>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Topic intent: Pupils will develop awareness of celebrations, festivals and shared experiences through stories, sensory exploration and participation in familiar cultural and community events. </a:t>
            </a:r>
            <a:endParaRPr sz="800">
              <a:solidFill>
                <a:schemeClr val="dk2"/>
              </a:solidFill>
              <a:latin typeface="Comfortaa"/>
              <a:ea typeface="Comfortaa"/>
              <a:cs typeface="Comfortaa"/>
              <a:sym typeface="Comfortaa"/>
            </a:endParaRPr>
          </a:p>
        </p:txBody>
      </p:sp>
      <p:sp>
        <p:nvSpPr>
          <p:cNvPr id="925" name="Google Shape;925;p68"/>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celebrate • special • party • music • light • family • together • happy • gift • festival </a:t>
            </a:r>
            <a:endParaRPr sz="900">
              <a:solidFill>
                <a:schemeClr val="dk2"/>
              </a:solidFill>
              <a:latin typeface="Comfortaa"/>
              <a:ea typeface="Comfortaa"/>
              <a:cs typeface="Comfortaa"/>
              <a:sym typeface="Comfortaa"/>
            </a:endParaRPr>
          </a:p>
        </p:txBody>
      </p:sp>
      <p:sp>
        <p:nvSpPr>
          <p:cNvPr id="926" name="Google Shape;926;p68"/>
          <p:cNvSpPr txBox="1"/>
          <p:nvPr/>
        </p:nvSpPr>
        <p:spPr>
          <a:xfrm>
            <a:off x="99900" y="754675"/>
            <a:ext cx="7188600" cy="258300"/>
          </a:xfrm>
          <a:prstGeom prst="rect">
            <a:avLst/>
          </a:prstGeom>
          <a:solidFill>
            <a:srgbClr val="C9DAF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927" name="Google Shape;927;p68"/>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928" name="Google Shape;928;p68"/>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sensory experiences linked to celebrations and festivals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music, lights and shared social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celebration objects and sensory materials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group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familiar routines and celebrations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celebrations and special events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celebration objects and traditions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songs, objects or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stories and celebration activities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symbols, songs and celebration routines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celebrations and storytelling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special events and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about celebrations and traditions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celebration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that people celebrate and share experiences in different ways </a:t>
                      </a:r>
                      <a:endParaRPr sz="700">
                        <a:latin typeface="Comfortaa"/>
                        <a:ea typeface="Comfortaa"/>
                        <a:cs typeface="Comfortaa"/>
                        <a:sym typeface="Comfortaa"/>
                      </a:endParaRPr>
                    </a:p>
                  </a:txBody>
                  <a:tcPr marT="91425" marB="91425" marR="91425" marL="91425"/>
                </a:tc>
              </a:tr>
            </a:tbl>
          </a:graphicData>
        </a:graphic>
      </p:graphicFrame>
      <p:sp>
        <p:nvSpPr>
          <p:cNvPr id="929" name="Google Shape;929;p68"/>
          <p:cNvSpPr txBox="1"/>
          <p:nvPr/>
        </p:nvSpPr>
        <p:spPr>
          <a:xfrm>
            <a:off x="51325" y="3553350"/>
            <a:ext cx="42348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Discussion &amp; Interaction (1b) — joins in with songs and rhymes</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Vocabulary (1b) — uses words linked to familiar objects and actions</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Storytelling &amp; Narrative (2) — talks about familiar experiences</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Vocabulary (3) — uses descriptive words</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Listening &amp; Understanding (4) — talks about things that are happening</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Discussion &amp; Interaction (5a) — participates in group activities and discussion</a:t>
            </a:r>
            <a:endParaRPr sz="800">
              <a:solidFill>
                <a:schemeClr val="dk2"/>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930" name="Google Shape;930;p68"/>
          <p:cNvSpPr txBox="1"/>
          <p:nvPr/>
        </p:nvSpPr>
        <p:spPr>
          <a:xfrm>
            <a:off x="7395075" y="2625749"/>
            <a:ext cx="1623900" cy="927600"/>
          </a:xfrm>
          <a:prstGeom prst="rect">
            <a:avLst/>
          </a:prstGeom>
          <a:solidFill>
            <a:srgbClr val="C9DAF8"/>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931" name="Google Shape;931;p68"/>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celebration sensory trays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music and movement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stories linked to festivals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role play celebrations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light and colour exploration</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shared group events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cultural songs and rhymes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food tasting activities</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932" name="Google Shape;932;p68"/>
          <p:cNvSpPr txBox="1"/>
          <p:nvPr/>
        </p:nvSpPr>
        <p:spPr>
          <a:xfrm>
            <a:off x="5327663" y="3553350"/>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933" name="Google Shape;933;p68"/>
          <p:cNvGraphicFramePr/>
          <p:nvPr/>
        </p:nvGraphicFramePr>
        <p:xfrm>
          <a:off x="4286150" y="3800275"/>
          <a:ext cx="3000000" cy="3000000"/>
        </p:xfrm>
        <a:graphic>
          <a:graphicData uri="http://schemas.openxmlformats.org/drawingml/2006/table">
            <a:tbl>
              <a:tblPr>
                <a:noFill/>
                <a:tableStyleId>{DE62D766-70E6-44A9-9765-D2ED8A47D65D}</a:tableStyleId>
              </a:tblPr>
              <a:tblGrid>
                <a:gridCol w="1561550"/>
                <a:gridCol w="1561550"/>
                <a:gridCol w="15615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celebration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familiar songs and routines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explores sensory resources purposefully</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comments on celebrations or experiences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requests favourite activities or resources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responds to questions during stories and discussions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participates in shared celebrations and festivals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recognises familiar symbols or traditions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demonstrates awareness of special events and community experiences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937" name="Shape 937"/>
        <p:cNvGrpSpPr/>
        <p:nvPr/>
      </p:nvGrpSpPr>
      <p:grpSpPr>
        <a:xfrm>
          <a:off x="0" y="0"/>
          <a:ext cx="0" cy="0"/>
          <a:chOff x="0" y="0"/>
          <a:chExt cx="0" cy="0"/>
        </a:xfrm>
      </p:grpSpPr>
      <p:sp>
        <p:nvSpPr>
          <p:cNvPr id="938" name="Google Shape;938;p69"/>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939" name="Google Shape;939;p69"/>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940" name="Google Shape;940;p69"/>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PSHE — Looking After Myself — Year B Spring — Spring and Growth </a:t>
            </a:r>
            <a:endParaRPr sz="900">
              <a:solidFill>
                <a:schemeClr val="dk2"/>
              </a:solidFill>
              <a:latin typeface="Comfortaa"/>
              <a:ea typeface="Comfortaa"/>
              <a:cs typeface="Comfortaa"/>
              <a:sym typeface="Comfortaa"/>
            </a:endParaRPr>
          </a:p>
        </p:txBody>
      </p:sp>
      <p:sp>
        <p:nvSpPr>
          <p:cNvPr id="941" name="Google Shape;941;p69"/>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 Pupils will develop independence, self-awareness and wellbeing skills through daily routines, healthy choices and sensory experiences linked to personal care and growing independence. </a:t>
            </a:r>
            <a:endParaRPr sz="1000">
              <a:solidFill>
                <a:schemeClr val="dk2"/>
              </a:solidFill>
              <a:latin typeface="Comfortaa"/>
              <a:ea typeface="Comfortaa"/>
              <a:cs typeface="Comfortaa"/>
              <a:sym typeface="Comfortaa"/>
            </a:endParaRPr>
          </a:p>
        </p:txBody>
      </p:sp>
      <p:sp>
        <p:nvSpPr>
          <p:cNvPr id="942" name="Google Shape;942;p69"/>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wash • clean • help • healthy • brush • tidy • body • eat • drink • routine  </a:t>
            </a:r>
            <a:endParaRPr sz="900">
              <a:solidFill>
                <a:schemeClr val="dk2"/>
              </a:solidFill>
              <a:latin typeface="Comfortaa"/>
              <a:ea typeface="Comfortaa"/>
              <a:cs typeface="Comfortaa"/>
              <a:sym typeface="Comfortaa"/>
            </a:endParaRPr>
          </a:p>
        </p:txBody>
      </p:sp>
      <p:sp>
        <p:nvSpPr>
          <p:cNvPr id="943" name="Google Shape;943;p69"/>
          <p:cNvSpPr txBox="1"/>
          <p:nvPr/>
        </p:nvSpPr>
        <p:spPr>
          <a:xfrm>
            <a:off x="99900" y="754675"/>
            <a:ext cx="7188600" cy="258300"/>
          </a:xfrm>
          <a:prstGeom prst="rect">
            <a:avLst/>
          </a:prstGeom>
          <a:solidFill>
            <a:srgbClr val="C9DAF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944" name="Google Shape;944;p69"/>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945" name="Google Shape;945;p69"/>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familiar routines and personal care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sensory experiences linked to self-care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objects and routines through touch and movement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daily routines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familiar adults and environments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routines and self-care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personal care resources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help, objects or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hygiene and independence routines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vocabulary linked to self-care and wellbeing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routines and group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routines, feelings and choices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about healthy choices and self-care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resources and routines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personal care, independence and wellbeing </a:t>
                      </a:r>
                      <a:endParaRPr sz="700">
                        <a:latin typeface="Comfortaa"/>
                        <a:ea typeface="Comfortaa"/>
                        <a:cs typeface="Comfortaa"/>
                        <a:sym typeface="Comfortaa"/>
                      </a:endParaRPr>
                    </a:p>
                  </a:txBody>
                  <a:tcPr marT="91425" marB="91425" marR="91425" marL="91425"/>
                </a:tc>
              </a:tr>
            </a:tbl>
          </a:graphicData>
        </a:graphic>
      </p:graphicFrame>
      <p:sp>
        <p:nvSpPr>
          <p:cNvPr id="946" name="Google Shape;946;p69"/>
          <p:cNvSpPr txBox="1"/>
          <p:nvPr/>
        </p:nvSpPr>
        <p:spPr>
          <a:xfrm>
            <a:off x="99925" y="3493275"/>
            <a:ext cx="44721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(1c) — tries to join in with other children</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(2) — responds to questions about activities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(3) — uses descriptive words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(4a) — joins in with group activities and takes turns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(5a) — follows instructions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(5a) — participates in group interaction and discussion</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947" name="Google Shape;947;p69"/>
          <p:cNvSpPr txBox="1"/>
          <p:nvPr/>
        </p:nvSpPr>
        <p:spPr>
          <a:xfrm>
            <a:off x="7395075" y="2625749"/>
            <a:ext cx="1623900" cy="927600"/>
          </a:xfrm>
          <a:prstGeom prst="rect">
            <a:avLst/>
          </a:prstGeom>
          <a:solidFill>
            <a:srgbClr val="C9DAF8"/>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948" name="Google Shape;948;p69"/>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949" name="Google Shape;949;p69"/>
          <p:cNvSpPr txBox="1"/>
          <p:nvPr/>
        </p:nvSpPr>
        <p:spPr>
          <a:xfrm>
            <a:off x="5664588" y="3553688"/>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950" name="Google Shape;950;p69"/>
          <p:cNvGraphicFramePr/>
          <p:nvPr/>
        </p:nvGraphicFramePr>
        <p:xfrm>
          <a:off x="4571975" y="3812000"/>
          <a:ext cx="3000000" cy="3000000"/>
        </p:xfrm>
        <a:graphic>
          <a:graphicData uri="http://schemas.openxmlformats.org/drawingml/2006/table">
            <a:tbl>
              <a:tblPr>
                <a:noFill/>
                <a:tableStyleId>{DE62D766-70E6-44A9-9765-D2ED8A47D65D}</a:tableStyleId>
              </a:tblPr>
              <a:tblGrid>
                <a:gridCol w="1421375"/>
                <a:gridCol w="1421375"/>
                <a:gridCol w="1421375"/>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routines and self-care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familiar routines and transitions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engages purposefully in independence tasks</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comments on routines or choices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requests help or resources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responds to questions during activities</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participates in personal care routines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demonstrates awareness of healthy choices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develops independence in daily tasks</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954" name="Shape 954"/>
        <p:cNvGrpSpPr/>
        <p:nvPr/>
      </p:nvGrpSpPr>
      <p:grpSpPr>
        <a:xfrm>
          <a:off x="0" y="0"/>
          <a:ext cx="0" cy="0"/>
          <a:chOff x="0" y="0"/>
          <a:chExt cx="0" cy="0"/>
        </a:xfrm>
      </p:grpSpPr>
      <p:sp>
        <p:nvSpPr>
          <p:cNvPr id="955" name="Google Shape;955;p70"/>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956" name="Google Shape;956;p70"/>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957" name="Google Shape;957;p70"/>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RE — Easter — Year B Spring — Spring and Growth </a:t>
            </a:r>
            <a:endParaRPr sz="900">
              <a:solidFill>
                <a:schemeClr val="dk2"/>
              </a:solidFill>
              <a:latin typeface="Comfortaa"/>
              <a:ea typeface="Comfortaa"/>
              <a:cs typeface="Comfortaa"/>
              <a:sym typeface="Comfortaa"/>
            </a:endParaRPr>
          </a:p>
        </p:txBody>
      </p:sp>
      <p:sp>
        <p:nvSpPr>
          <p:cNvPr id="958" name="Google Shape;958;p70"/>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 Pupils will develop awareness of Easter and special celebrations through stories, sensory exploration and shared experiences linked to spring, new life and celebration. </a:t>
            </a:r>
            <a:endParaRPr sz="1000">
              <a:solidFill>
                <a:schemeClr val="dk2"/>
              </a:solidFill>
              <a:latin typeface="Comfortaa"/>
              <a:ea typeface="Comfortaa"/>
              <a:cs typeface="Comfortaa"/>
              <a:sym typeface="Comfortaa"/>
            </a:endParaRPr>
          </a:p>
        </p:txBody>
      </p:sp>
      <p:sp>
        <p:nvSpPr>
          <p:cNvPr id="959" name="Google Shape;959;p70"/>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Key vocab: Easter • egg • cross • celebrate • spring • special • church • family • happy • together </a:t>
            </a:r>
            <a:endParaRPr sz="800">
              <a:solidFill>
                <a:schemeClr val="dk2"/>
              </a:solidFill>
              <a:latin typeface="Comfortaa"/>
              <a:ea typeface="Comfortaa"/>
              <a:cs typeface="Comfortaa"/>
              <a:sym typeface="Comfortaa"/>
            </a:endParaRPr>
          </a:p>
        </p:txBody>
      </p:sp>
      <p:sp>
        <p:nvSpPr>
          <p:cNvPr id="960" name="Google Shape;960;p70"/>
          <p:cNvSpPr txBox="1"/>
          <p:nvPr/>
        </p:nvSpPr>
        <p:spPr>
          <a:xfrm>
            <a:off x="99900" y="754675"/>
            <a:ext cx="7188600" cy="258300"/>
          </a:xfrm>
          <a:prstGeom prst="rect">
            <a:avLst/>
          </a:prstGeom>
          <a:solidFill>
            <a:srgbClr val="C9DAF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961" name="Google Shape;961;p70"/>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962" name="Google Shape;962;p70"/>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sensory experiences linked to Easter and celebrations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music, lights, textures and shared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celebration objects and sensory materials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group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familiar routines and celebrations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Easter stories and celebration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Easter objects and traditions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songs, objects or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stories and celebration activities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symbols, songs and celebration routines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storytelling and celebration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celebrations and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about Easter and traditions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celebration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that Easter is a special celebration for many people </a:t>
                      </a:r>
                      <a:endParaRPr sz="700">
                        <a:latin typeface="Comfortaa"/>
                        <a:ea typeface="Comfortaa"/>
                        <a:cs typeface="Comfortaa"/>
                        <a:sym typeface="Comfortaa"/>
                      </a:endParaRPr>
                    </a:p>
                  </a:txBody>
                  <a:tcPr marT="91425" marB="91425" marR="91425" marL="91425"/>
                </a:tc>
              </a:tr>
            </a:tbl>
          </a:graphicData>
        </a:graphic>
      </p:graphicFrame>
      <p:sp>
        <p:nvSpPr>
          <p:cNvPr id="963" name="Google Shape;963;p70"/>
          <p:cNvSpPr txBox="1"/>
          <p:nvPr/>
        </p:nvSpPr>
        <p:spPr>
          <a:xfrm>
            <a:off x="99925" y="3493275"/>
            <a:ext cx="440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(1b) — joins in with songs and rhymes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(1b) — uses words linked to familiar objects and actions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Storytelling &amp; Narrative (2) — talks about familiar experiences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(3) — uses descriptive words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(4) — talks about things that are happening</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(5a) — participates in group activities and discussion</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964" name="Google Shape;964;p70"/>
          <p:cNvSpPr txBox="1"/>
          <p:nvPr/>
        </p:nvSpPr>
        <p:spPr>
          <a:xfrm>
            <a:off x="7395075" y="2625749"/>
            <a:ext cx="1623900" cy="927600"/>
          </a:xfrm>
          <a:prstGeom prst="rect">
            <a:avLst/>
          </a:prstGeom>
          <a:solidFill>
            <a:srgbClr val="C9DAF8"/>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965" name="Google Shape;965;p70"/>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Easter sensory trays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Easter stories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music and movement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egg hunts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spring crafts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role play celebrations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exploring symbols and colours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food tasting activities</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966" name="Google Shape;966;p70"/>
          <p:cNvSpPr txBox="1"/>
          <p:nvPr/>
        </p:nvSpPr>
        <p:spPr>
          <a:xfrm>
            <a:off x="5586013" y="3447025"/>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967" name="Google Shape;967;p70"/>
          <p:cNvGraphicFramePr/>
          <p:nvPr/>
        </p:nvGraphicFramePr>
        <p:xfrm>
          <a:off x="4503350" y="3747250"/>
          <a:ext cx="3000000" cy="3000000"/>
        </p:xfrm>
        <a:graphic>
          <a:graphicData uri="http://schemas.openxmlformats.org/drawingml/2006/table">
            <a:tbl>
              <a:tblPr>
                <a:noFill/>
                <a:tableStyleId>{DE62D766-70E6-44A9-9765-D2ED8A47D65D}</a:tableStyleId>
              </a:tblPr>
              <a:tblGrid>
                <a:gridCol w="1505175"/>
                <a:gridCol w="1505175"/>
                <a:gridCol w="1505175"/>
              </a:tblGrid>
              <a:tr h="430175">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celebration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familiar songs and routines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explores sensory resources purposefully</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comments on celebrations or experiences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requests favourite activities or resources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responds to questions during stories and discussions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participates in shared celebrations and activities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recognises familiar Easter symbols or traditions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demonstrates awareness of special events and community experiences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971" name="Shape 971"/>
        <p:cNvGrpSpPr/>
        <p:nvPr/>
      </p:nvGrpSpPr>
      <p:grpSpPr>
        <a:xfrm>
          <a:off x="0" y="0"/>
          <a:ext cx="0" cy="0"/>
          <a:chOff x="0" y="0"/>
          <a:chExt cx="0" cy="0"/>
        </a:xfrm>
      </p:grpSpPr>
      <p:sp>
        <p:nvSpPr>
          <p:cNvPr id="972" name="Google Shape;972;p71"/>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973" name="Google Shape;973;p71"/>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974" name="Google Shape;974;p71"/>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The Brow CP School RB Curriculum.</a:t>
            </a:r>
            <a:endParaRPr sz="800">
              <a:solidFill>
                <a:schemeClr val="dk2"/>
              </a:solidFill>
              <a:latin typeface="Comfortaa"/>
              <a:ea typeface="Comfortaa"/>
              <a:cs typeface="Comfortaa"/>
              <a:sym typeface="Comfortaa"/>
            </a:endParaRPr>
          </a:p>
          <a:p>
            <a:pPr indent="0" lvl="0" marL="0" rtl="0" algn="l">
              <a:spcBef>
                <a:spcPts val="0"/>
              </a:spcBef>
              <a:spcAft>
                <a:spcPts val="0"/>
              </a:spcAft>
              <a:buNone/>
            </a:pPr>
            <a:r>
              <a:rPr lang="en" sz="800">
                <a:solidFill>
                  <a:schemeClr val="dk2"/>
                </a:solidFill>
                <a:latin typeface="Comfortaa"/>
                <a:ea typeface="Comfortaa"/>
                <a:cs typeface="Comfortaa"/>
                <a:sym typeface="Comfortaa"/>
              </a:rPr>
              <a:t>PSHE — Caring for Animals &amp; Plants — Year B Summer — Creatures Great and Small </a:t>
            </a:r>
            <a:endParaRPr sz="800">
              <a:solidFill>
                <a:schemeClr val="dk2"/>
              </a:solidFill>
              <a:latin typeface="Comfortaa"/>
              <a:ea typeface="Comfortaa"/>
              <a:cs typeface="Comfortaa"/>
              <a:sym typeface="Comfortaa"/>
            </a:endParaRPr>
          </a:p>
        </p:txBody>
      </p:sp>
      <p:sp>
        <p:nvSpPr>
          <p:cNvPr id="975" name="Google Shape;975;p71"/>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 Pupils will develop empathy, responsibility and independence through caring for animals, plants and living things using practical, sensory and outdoor experiences. </a:t>
            </a:r>
            <a:endParaRPr sz="1000">
              <a:solidFill>
                <a:schemeClr val="dk2"/>
              </a:solidFill>
              <a:latin typeface="Comfortaa"/>
              <a:ea typeface="Comfortaa"/>
              <a:cs typeface="Comfortaa"/>
              <a:sym typeface="Comfortaa"/>
            </a:endParaRPr>
          </a:p>
        </p:txBody>
      </p:sp>
      <p:sp>
        <p:nvSpPr>
          <p:cNvPr id="976" name="Google Shape;976;p71"/>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care • animal • plant • water • help • gentle • grow • feed • safe • kind</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 </a:t>
            </a:r>
            <a:endParaRPr sz="900">
              <a:solidFill>
                <a:schemeClr val="dk2"/>
              </a:solidFill>
              <a:latin typeface="Comfortaa"/>
              <a:ea typeface="Comfortaa"/>
              <a:cs typeface="Comfortaa"/>
              <a:sym typeface="Comfortaa"/>
            </a:endParaRPr>
          </a:p>
        </p:txBody>
      </p:sp>
      <p:sp>
        <p:nvSpPr>
          <p:cNvPr id="977" name="Google Shape;977;p71"/>
          <p:cNvSpPr txBox="1"/>
          <p:nvPr/>
        </p:nvSpPr>
        <p:spPr>
          <a:xfrm>
            <a:off x="99900" y="754675"/>
            <a:ext cx="7188600" cy="258300"/>
          </a:xfrm>
          <a:prstGeom prst="rect">
            <a:avLst/>
          </a:prstGeom>
          <a:solidFill>
            <a:srgbClr val="C9DAF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978" name="Google Shape;978;p71"/>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979" name="Google Shape;979;p71"/>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animals, plants and natural environments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sensory experiences linked to living things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natural materials and care routines through touch and movement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outdoor and caring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familiar routines and living things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routines linked to caring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animals and plants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activities or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simple caring routines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vocabulary linked to care and living things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caring and outdoor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animals, plants and routines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about care and safety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resources and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kindness, responsibility and caring for living things </a:t>
                      </a:r>
                      <a:endParaRPr sz="700">
                        <a:latin typeface="Comfortaa"/>
                        <a:ea typeface="Comfortaa"/>
                        <a:cs typeface="Comfortaa"/>
                        <a:sym typeface="Comfortaa"/>
                      </a:endParaRPr>
                    </a:p>
                  </a:txBody>
                  <a:tcPr marT="91425" marB="91425" marR="91425" marL="91425"/>
                </a:tc>
              </a:tr>
            </a:tbl>
          </a:graphicData>
        </a:graphic>
      </p:graphicFrame>
      <p:sp>
        <p:nvSpPr>
          <p:cNvPr id="980" name="Google Shape;980;p71"/>
          <p:cNvSpPr txBox="1"/>
          <p:nvPr/>
        </p:nvSpPr>
        <p:spPr>
          <a:xfrm>
            <a:off x="99925" y="3493275"/>
            <a:ext cx="44721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(1c) — tries to join in with other children</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(2) — responds to questions about activities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(3) — uses descriptive words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Storytelling &amp; Narrative (4) — talks about things that are happening</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(5a) — follows instructions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(5a) — participates in group interaction and discussion</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981" name="Google Shape;981;p71"/>
          <p:cNvSpPr txBox="1"/>
          <p:nvPr/>
        </p:nvSpPr>
        <p:spPr>
          <a:xfrm>
            <a:off x="7395075" y="2625749"/>
            <a:ext cx="1623900" cy="927600"/>
          </a:xfrm>
          <a:prstGeom prst="rect">
            <a:avLst/>
          </a:prstGeom>
          <a:solidFill>
            <a:srgbClr val="C9DAF8"/>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982" name="Google Shape;982;p71"/>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watering plants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feeding role play animals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gardening</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outdoor exploration</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caring routines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animal small world play</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kindness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planting and growing experiences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983" name="Google Shape;983;p71"/>
          <p:cNvSpPr txBox="1"/>
          <p:nvPr/>
        </p:nvSpPr>
        <p:spPr>
          <a:xfrm>
            <a:off x="5770413" y="3493275"/>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984" name="Google Shape;984;p71"/>
          <p:cNvGraphicFramePr/>
          <p:nvPr/>
        </p:nvGraphicFramePr>
        <p:xfrm>
          <a:off x="4627425" y="3777425"/>
          <a:ext cx="3000000" cy="3000000"/>
        </p:xfrm>
        <a:graphic>
          <a:graphicData uri="http://schemas.openxmlformats.org/drawingml/2006/table">
            <a:tbl>
              <a:tblPr>
                <a:noFill/>
                <a:tableStyleId>{DE62D766-70E6-44A9-9765-D2ED8A47D65D}</a:tableStyleId>
              </a:tblPr>
              <a:tblGrid>
                <a:gridCol w="1463850"/>
                <a:gridCol w="1463850"/>
                <a:gridCol w="1463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caring and outdoor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familiar routines and experiences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engages purposefully with natural resources and living things</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comments on animals, plants or activities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requests resources or help</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responds to questions during activities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participates in caring routines and activities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demonstrates awareness of kindness and responsibility</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recognises simple needs of living things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8"/>
          <p:cNvPicPr preferRelativeResize="0"/>
          <p:nvPr/>
        </p:nvPicPr>
        <p:blipFill>
          <a:blip r:embed="rId3">
            <a:alphaModFix/>
          </a:blip>
          <a:stretch>
            <a:fillRect/>
          </a:stretch>
        </p:blipFill>
        <p:spPr>
          <a:xfrm>
            <a:off x="233400" y="119275"/>
            <a:ext cx="1001025" cy="705850"/>
          </a:xfrm>
          <a:prstGeom prst="rect">
            <a:avLst/>
          </a:prstGeom>
          <a:noFill/>
          <a:ln>
            <a:noFill/>
          </a:ln>
        </p:spPr>
      </p:pic>
      <p:sp>
        <p:nvSpPr>
          <p:cNvPr id="99" name="Google Shape;99;p18"/>
          <p:cNvSpPr txBox="1"/>
          <p:nvPr/>
        </p:nvSpPr>
        <p:spPr>
          <a:xfrm>
            <a:off x="1405900" y="162300"/>
            <a:ext cx="7063800" cy="66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Comfortaa"/>
                <a:ea typeface="Comfortaa"/>
                <a:cs typeface="Comfortaa"/>
                <a:sym typeface="Comfortaa"/>
              </a:rPr>
              <a:t>The Brow Resource Base Curriculum</a:t>
            </a:r>
            <a:endParaRPr>
              <a:solidFill>
                <a:schemeClr val="dk2"/>
              </a:solidFill>
              <a:latin typeface="Comfortaa"/>
              <a:ea typeface="Comfortaa"/>
              <a:cs typeface="Comfortaa"/>
              <a:sym typeface="Comfortaa"/>
            </a:endParaRPr>
          </a:p>
          <a:p>
            <a:pPr indent="0" lvl="0" marL="0" rtl="0" algn="ctr">
              <a:spcBef>
                <a:spcPts val="0"/>
              </a:spcBef>
              <a:spcAft>
                <a:spcPts val="0"/>
              </a:spcAft>
              <a:buNone/>
            </a:pPr>
            <a:r>
              <a:rPr lang="en">
                <a:solidFill>
                  <a:schemeClr val="dk2"/>
                </a:solidFill>
                <a:latin typeface="Comfortaa"/>
                <a:ea typeface="Comfortaa"/>
                <a:cs typeface="Comfortaa"/>
                <a:sym typeface="Comfortaa"/>
              </a:rPr>
              <a:t>Year C Topic Overview</a:t>
            </a:r>
            <a:endParaRPr>
              <a:solidFill>
                <a:schemeClr val="dk2"/>
              </a:solidFill>
              <a:latin typeface="Comfortaa"/>
              <a:ea typeface="Comfortaa"/>
              <a:cs typeface="Comfortaa"/>
              <a:sym typeface="Comfortaa"/>
            </a:endParaRPr>
          </a:p>
        </p:txBody>
      </p:sp>
      <p:pic>
        <p:nvPicPr>
          <p:cNvPr id="100" name="Google Shape;100;p18"/>
          <p:cNvPicPr preferRelativeResize="0"/>
          <p:nvPr/>
        </p:nvPicPr>
        <p:blipFill>
          <a:blip r:embed="rId4">
            <a:alphaModFix/>
          </a:blip>
          <a:stretch>
            <a:fillRect/>
          </a:stretch>
        </p:blipFill>
        <p:spPr>
          <a:xfrm>
            <a:off x="449127" y="1743500"/>
            <a:ext cx="1617798" cy="2708550"/>
          </a:xfrm>
          <a:prstGeom prst="rect">
            <a:avLst/>
          </a:prstGeom>
          <a:noFill/>
          <a:ln>
            <a:noFill/>
          </a:ln>
        </p:spPr>
      </p:pic>
      <p:pic>
        <p:nvPicPr>
          <p:cNvPr id="101" name="Google Shape;101;p18"/>
          <p:cNvPicPr preferRelativeResize="0"/>
          <p:nvPr/>
        </p:nvPicPr>
        <p:blipFill>
          <a:blip r:embed="rId5">
            <a:alphaModFix/>
          </a:blip>
          <a:stretch>
            <a:fillRect/>
          </a:stretch>
        </p:blipFill>
        <p:spPr>
          <a:xfrm>
            <a:off x="2066925" y="886275"/>
            <a:ext cx="6581776" cy="3622928"/>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988" name="Shape 988"/>
        <p:cNvGrpSpPr/>
        <p:nvPr/>
      </p:nvGrpSpPr>
      <p:grpSpPr>
        <a:xfrm>
          <a:off x="0" y="0"/>
          <a:ext cx="0" cy="0"/>
          <a:chOff x="0" y="0"/>
          <a:chExt cx="0" cy="0"/>
        </a:xfrm>
      </p:grpSpPr>
      <p:sp>
        <p:nvSpPr>
          <p:cNvPr id="989" name="Google Shape;989;p72"/>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990" name="Google Shape;990;p72"/>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991" name="Google Shape;991;p72"/>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RE — Special Stories — Year B Summer — Creatures Great and Small </a:t>
            </a:r>
            <a:endParaRPr sz="900">
              <a:solidFill>
                <a:schemeClr val="dk2"/>
              </a:solidFill>
              <a:latin typeface="Comfortaa"/>
              <a:ea typeface="Comfortaa"/>
              <a:cs typeface="Comfortaa"/>
              <a:sym typeface="Comfortaa"/>
            </a:endParaRPr>
          </a:p>
        </p:txBody>
      </p:sp>
      <p:sp>
        <p:nvSpPr>
          <p:cNvPr id="992" name="Google Shape;992;p72"/>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 Pupils will develop awareness of special stories and shared beliefs through sensory storytelling, music and practical experiences linked to kindness, helping and caring for others.  </a:t>
            </a:r>
            <a:endParaRPr sz="1000">
              <a:solidFill>
                <a:schemeClr val="dk2"/>
              </a:solidFill>
              <a:latin typeface="Comfortaa"/>
              <a:ea typeface="Comfortaa"/>
              <a:cs typeface="Comfortaa"/>
              <a:sym typeface="Comfortaa"/>
            </a:endParaRPr>
          </a:p>
        </p:txBody>
      </p:sp>
      <p:sp>
        <p:nvSpPr>
          <p:cNvPr id="993" name="Google Shape;993;p72"/>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story • special • help • kind • friend • share • happy • together • care • listen  </a:t>
            </a:r>
            <a:endParaRPr sz="900">
              <a:solidFill>
                <a:schemeClr val="dk2"/>
              </a:solidFill>
              <a:latin typeface="Comfortaa"/>
              <a:ea typeface="Comfortaa"/>
              <a:cs typeface="Comfortaa"/>
              <a:sym typeface="Comfortaa"/>
            </a:endParaRPr>
          </a:p>
        </p:txBody>
      </p:sp>
      <p:sp>
        <p:nvSpPr>
          <p:cNvPr id="994" name="Google Shape;994;p72"/>
          <p:cNvSpPr txBox="1"/>
          <p:nvPr/>
        </p:nvSpPr>
        <p:spPr>
          <a:xfrm>
            <a:off x="99900" y="754675"/>
            <a:ext cx="7188600" cy="258300"/>
          </a:xfrm>
          <a:prstGeom prst="rect">
            <a:avLst/>
          </a:prstGeom>
          <a:solidFill>
            <a:srgbClr val="C9DAF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995" name="Google Shape;995;p72"/>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996" name="Google Shape;996;p72"/>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sensory experiences linked to stories and music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familiar voices, songs and repeated language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story props and sensory materials through touch and movement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storytelling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familiar routines and group experiences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stories and songs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story props and resources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stories or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storytelling and role play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vocabulary and repeated story patterns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stories and group discussions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stories and group discussions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about stories and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books and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kindness, helping and caring themes within stories </a:t>
                      </a:r>
                      <a:endParaRPr sz="700">
                        <a:latin typeface="Comfortaa"/>
                        <a:ea typeface="Comfortaa"/>
                        <a:cs typeface="Comfortaa"/>
                        <a:sym typeface="Comfortaa"/>
                      </a:endParaRPr>
                    </a:p>
                  </a:txBody>
                  <a:tcPr marT="91425" marB="91425" marR="91425" marL="91425"/>
                </a:tc>
              </a:tr>
            </a:tbl>
          </a:graphicData>
        </a:graphic>
      </p:graphicFrame>
      <p:sp>
        <p:nvSpPr>
          <p:cNvPr id="997" name="Google Shape;997;p72"/>
          <p:cNvSpPr txBox="1"/>
          <p:nvPr/>
        </p:nvSpPr>
        <p:spPr>
          <a:xfrm>
            <a:off x="99925" y="3493275"/>
            <a:ext cx="44721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(1b) — joins in with songs and rhymes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(1b) — uses words linked to familiar objects and actions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Storytelling &amp; Narrative (2) — talks about familiar experiences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(3) — uses descriptive words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Storytelling &amp; Narrative (3) — retells simple events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(5a) — participates in group activities and discussion</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998" name="Google Shape;998;p72"/>
          <p:cNvSpPr txBox="1"/>
          <p:nvPr/>
        </p:nvSpPr>
        <p:spPr>
          <a:xfrm>
            <a:off x="7395075" y="2625749"/>
            <a:ext cx="1623900" cy="927600"/>
          </a:xfrm>
          <a:prstGeom prst="rect">
            <a:avLst/>
          </a:prstGeom>
          <a:solidFill>
            <a:srgbClr val="C9DAF8"/>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999" name="Google Shape;999;p72"/>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storytelling</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puppet play</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role play stories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music and rhyme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story sacks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group discussion</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sequencing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exploring emotions through stories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1000" name="Google Shape;1000;p72"/>
          <p:cNvSpPr txBox="1"/>
          <p:nvPr/>
        </p:nvSpPr>
        <p:spPr>
          <a:xfrm>
            <a:off x="5714988" y="3553350"/>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1001" name="Google Shape;1001;p72"/>
          <p:cNvGraphicFramePr/>
          <p:nvPr/>
        </p:nvGraphicFramePr>
        <p:xfrm>
          <a:off x="4624475" y="3788850"/>
          <a:ext cx="3000000" cy="3000000"/>
        </p:xfrm>
        <a:graphic>
          <a:graphicData uri="http://schemas.openxmlformats.org/drawingml/2006/table">
            <a:tbl>
              <a:tblPr>
                <a:noFill/>
                <a:tableStyleId>{DE62D766-70E6-44A9-9765-D2ED8A47D65D}</a:tableStyleId>
              </a:tblPr>
              <a:tblGrid>
                <a:gridCol w="1490700"/>
                <a:gridCol w="1490700"/>
                <a:gridCol w="149070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storytelling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repeated story events and songs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explores books and props purposefully</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comments on stories or characters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requests favourite books or activities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responds to questions during storytelling</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participates in shared storytelling activities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recognises familiar story patterns and themes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demonstrates awareness of kindness and helping within stories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1005" name="Shape 1005"/>
        <p:cNvGrpSpPr/>
        <p:nvPr/>
      </p:nvGrpSpPr>
      <p:grpSpPr>
        <a:xfrm>
          <a:off x="0" y="0"/>
          <a:ext cx="0" cy="0"/>
          <a:chOff x="0" y="0"/>
          <a:chExt cx="0" cy="0"/>
        </a:xfrm>
      </p:grpSpPr>
      <p:sp>
        <p:nvSpPr>
          <p:cNvPr id="1006" name="Google Shape;1006;p73"/>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1007" name="Google Shape;1007;p73"/>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1008" name="Google Shape;1008;p73"/>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Music — Turn Taking &amp; Action Songs — Year B Autumn — Toys </a:t>
            </a:r>
            <a:endParaRPr sz="900">
              <a:solidFill>
                <a:schemeClr val="dk2"/>
              </a:solidFill>
              <a:latin typeface="Comfortaa"/>
              <a:ea typeface="Comfortaa"/>
              <a:cs typeface="Comfortaa"/>
              <a:sym typeface="Comfortaa"/>
            </a:endParaRPr>
          </a:p>
        </p:txBody>
      </p:sp>
      <p:sp>
        <p:nvSpPr>
          <p:cNvPr id="1009" name="Google Shape;1009;p73"/>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 Pupils will develop listening, communication and participation skills through turn taking, rhythm, action songs and musical play experiences linked to toys and familiar routines. </a:t>
            </a:r>
            <a:endParaRPr sz="1000">
              <a:solidFill>
                <a:schemeClr val="dk2"/>
              </a:solidFill>
              <a:latin typeface="Comfortaa"/>
              <a:ea typeface="Comfortaa"/>
              <a:cs typeface="Comfortaa"/>
              <a:sym typeface="Comfortaa"/>
            </a:endParaRPr>
          </a:p>
        </p:txBody>
      </p:sp>
      <p:sp>
        <p:nvSpPr>
          <p:cNvPr id="1010" name="Google Shape;1010;p73"/>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sing • stop • go • loud • quiet • turn • play • music • clap • shake  </a:t>
            </a:r>
            <a:endParaRPr sz="900">
              <a:solidFill>
                <a:schemeClr val="dk2"/>
              </a:solidFill>
              <a:latin typeface="Comfortaa"/>
              <a:ea typeface="Comfortaa"/>
              <a:cs typeface="Comfortaa"/>
              <a:sym typeface="Comfortaa"/>
            </a:endParaRPr>
          </a:p>
        </p:txBody>
      </p:sp>
      <p:sp>
        <p:nvSpPr>
          <p:cNvPr id="1011" name="Google Shape;1011;p73"/>
          <p:cNvSpPr txBox="1"/>
          <p:nvPr/>
        </p:nvSpPr>
        <p:spPr>
          <a:xfrm>
            <a:off x="99900" y="754675"/>
            <a:ext cx="7188600" cy="258300"/>
          </a:xfrm>
          <a:prstGeom prst="rect">
            <a:avLst/>
          </a:prstGeom>
          <a:solidFill>
            <a:srgbClr val="C9DAF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1012" name="Google Shape;1012;p73"/>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1013" name="Google Shape;1013;p73"/>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sounds, rhythm and movement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music, songs and repeated actions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instruments and sound-making objects through touch and movement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music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familiar songs and routines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songs and musical routines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instruments and sound patterns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songs or instruments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turn taking music activities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rhythm, sounds and musical cues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music and group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sounds, songs and actions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during music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musical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rhythm, participation and turn taking </a:t>
                      </a:r>
                      <a:endParaRPr sz="700">
                        <a:latin typeface="Comfortaa"/>
                        <a:ea typeface="Comfortaa"/>
                        <a:cs typeface="Comfortaa"/>
                        <a:sym typeface="Comfortaa"/>
                      </a:endParaRPr>
                    </a:p>
                  </a:txBody>
                  <a:tcPr marT="91425" marB="91425" marR="91425" marL="91425"/>
                </a:tc>
              </a:tr>
            </a:tbl>
          </a:graphicData>
        </a:graphic>
      </p:graphicFrame>
      <p:sp>
        <p:nvSpPr>
          <p:cNvPr id="1014" name="Google Shape;1014;p73"/>
          <p:cNvSpPr txBox="1"/>
          <p:nvPr/>
        </p:nvSpPr>
        <p:spPr>
          <a:xfrm>
            <a:off x="99925" y="3493275"/>
            <a:ext cx="44721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(1b) — joins in with songs and rhymes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(2) — responds to questions about activities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(4a) — joins in with group activities and takes turns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(3) — uses descriptive words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(5a) — follows instructions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(5a) — participates in group interaction and discussion</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1015" name="Google Shape;1015;p73"/>
          <p:cNvSpPr txBox="1"/>
          <p:nvPr/>
        </p:nvSpPr>
        <p:spPr>
          <a:xfrm>
            <a:off x="7395075" y="2625749"/>
            <a:ext cx="1623900" cy="927600"/>
          </a:xfrm>
          <a:prstGeom prst="rect">
            <a:avLst/>
          </a:prstGeom>
          <a:solidFill>
            <a:srgbClr val="C9DAF8"/>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1016" name="Google Shape;1016;p73"/>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action songs and rhymes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instrument exploration</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musical turn taking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rhythm copying</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music sessions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parachute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listening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musical movement activities</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1017" name="Google Shape;1017;p73"/>
          <p:cNvSpPr txBox="1"/>
          <p:nvPr/>
        </p:nvSpPr>
        <p:spPr>
          <a:xfrm>
            <a:off x="4853563" y="3447025"/>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1018" name="Google Shape;1018;p73"/>
          <p:cNvGraphicFramePr/>
          <p:nvPr/>
        </p:nvGraphicFramePr>
        <p:xfrm>
          <a:off x="4572000" y="3678675"/>
          <a:ext cx="3000000" cy="3000000"/>
        </p:xfrm>
        <a:graphic>
          <a:graphicData uri="http://schemas.openxmlformats.org/drawingml/2006/table">
            <a:tbl>
              <a:tblPr>
                <a:noFill/>
                <a:tableStyleId>{DE62D766-70E6-44A9-9765-D2ED8A47D65D}</a:tableStyleId>
              </a:tblPr>
              <a:tblGrid>
                <a:gridCol w="1482325"/>
                <a:gridCol w="1482325"/>
                <a:gridCol w="1482325"/>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music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familiar songs and routines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explores musical resources purposefully</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comments on sounds, songs or actions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requests favourite songs or instruments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responds to questions during music activities</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participates in musical turn taking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recognises familiar songs and rhythms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demonstrates awareness of musical cues and participation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1022" name="Shape 1022"/>
        <p:cNvGrpSpPr/>
        <p:nvPr/>
      </p:nvGrpSpPr>
      <p:grpSpPr>
        <a:xfrm>
          <a:off x="0" y="0"/>
          <a:ext cx="0" cy="0"/>
          <a:chOff x="0" y="0"/>
          <a:chExt cx="0" cy="0"/>
        </a:xfrm>
      </p:grpSpPr>
      <p:sp>
        <p:nvSpPr>
          <p:cNvPr id="1023" name="Google Shape;1023;p74"/>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1024" name="Google Shape;1024;p74"/>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1025" name="Google Shape;1025;p74"/>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PE — Imaginative Play &amp; Games — Year B Autumn — Toys </a:t>
            </a:r>
            <a:endParaRPr sz="900">
              <a:solidFill>
                <a:schemeClr val="dk2"/>
              </a:solidFill>
              <a:latin typeface="Comfortaa"/>
              <a:ea typeface="Comfortaa"/>
              <a:cs typeface="Comfortaa"/>
              <a:sym typeface="Comfortaa"/>
            </a:endParaRPr>
          </a:p>
        </p:txBody>
      </p:sp>
      <p:sp>
        <p:nvSpPr>
          <p:cNvPr id="1026" name="Google Shape;1026;p74"/>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 Pupils will develop movement, coordination and social interaction skills through imaginative play, games and physical activities linked to toys and familiar experiences. </a:t>
            </a:r>
            <a:endParaRPr sz="1000">
              <a:solidFill>
                <a:schemeClr val="dk2"/>
              </a:solidFill>
              <a:latin typeface="Comfortaa"/>
              <a:ea typeface="Comfortaa"/>
              <a:cs typeface="Comfortaa"/>
              <a:sym typeface="Comfortaa"/>
            </a:endParaRPr>
          </a:p>
        </p:txBody>
      </p:sp>
      <p:sp>
        <p:nvSpPr>
          <p:cNvPr id="1027" name="Google Shape;1027;p74"/>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run • jump • roll • stop • go • throw • catch • balance • play • turn </a:t>
            </a:r>
            <a:endParaRPr sz="900">
              <a:solidFill>
                <a:schemeClr val="dk2"/>
              </a:solidFill>
              <a:latin typeface="Comfortaa"/>
              <a:ea typeface="Comfortaa"/>
              <a:cs typeface="Comfortaa"/>
              <a:sym typeface="Comfortaa"/>
            </a:endParaRPr>
          </a:p>
        </p:txBody>
      </p:sp>
      <p:sp>
        <p:nvSpPr>
          <p:cNvPr id="1028" name="Google Shape;1028;p74"/>
          <p:cNvSpPr txBox="1"/>
          <p:nvPr/>
        </p:nvSpPr>
        <p:spPr>
          <a:xfrm>
            <a:off x="99900" y="754675"/>
            <a:ext cx="7188600" cy="258300"/>
          </a:xfrm>
          <a:prstGeom prst="rect">
            <a:avLst/>
          </a:prstGeom>
          <a:solidFill>
            <a:srgbClr val="C9DAF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1029" name="Google Shape;1029;p74"/>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1030" name="Google Shape;1030;p74"/>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movement, space and physical activity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movement games and sensory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equipment and movement through touch and action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physical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movement routines and transitions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movement routines and games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equipment and physical challenges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activities or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imaginative movement and games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movement patterns and instructions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PE and group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movement, actions and games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during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equipment and routines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movement, coordination and turn taking </a:t>
                      </a:r>
                      <a:endParaRPr sz="700">
                        <a:latin typeface="Comfortaa"/>
                        <a:ea typeface="Comfortaa"/>
                        <a:cs typeface="Comfortaa"/>
                        <a:sym typeface="Comfortaa"/>
                      </a:endParaRPr>
                    </a:p>
                  </a:txBody>
                  <a:tcPr marT="91425" marB="91425" marR="91425" marL="91425"/>
                </a:tc>
              </a:tr>
            </a:tbl>
          </a:graphicData>
        </a:graphic>
      </p:graphicFrame>
      <p:sp>
        <p:nvSpPr>
          <p:cNvPr id="1031" name="Google Shape;1031;p74"/>
          <p:cNvSpPr txBox="1"/>
          <p:nvPr/>
        </p:nvSpPr>
        <p:spPr>
          <a:xfrm>
            <a:off x="99925" y="3493275"/>
            <a:ext cx="44148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(1c) — tries to join in with other children</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(2) — responds to questions about activities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(2c) — starting to play more with other children</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(4a) — joins in with group activities and takes turns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(5a) — follows instructions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(5a) — participates in group interaction and discussion</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1032" name="Google Shape;1032;p74"/>
          <p:cNvSpPr txBox="1"/>
          <p:nvPr/>
        </p:nvSpPr>
        <p:spPr>
          <a:xfrm>
            <a:off x="7395075" y="2625749"/>
            <a:ext cx="1623900" cy="927600"/>
          </a:xfrm>
          <a:prstGeom prst="rect">
            <a:avLst/>
          </a:prstGeom>
          <a:solidFill>
            <a:srgbClr val="C9DAF8"/>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1033" name="Google Shape;1033;p74"/>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obstacle courses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imaginative movement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parachute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beanbag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ball rolling and throwing</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balance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movement to music</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turn taking games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1034" name="Google Shape;1034;p74"/>
          <p:cNvSpPr txBox="1"/>
          <p:nvPr/>
        </p:nvSpPr>
        <p:spPr>
          <a:xfrm>
            <a:off x="5271413" y="3493275"/>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1035" name="Google Shape;1035;p74"/>
          <p:cNvGraphicFramePr/>
          <p:nvPr/>
        </p:nvGraphicFramePr>
        <p:xfrm>
          <a:off x="4571975" y="3701950"/>
          <a:ext cx="3000000" cy="3000000"/>
        </p:xfrm>
        <a:graphic>
          <a:graphicData uri="http://schemas.openxmlformats.org/drawingml/2006/table">
            <a:tbl>
              <a:tblPr>
                <a:noFill/>
                <a:tableStyleId>{DE62D766-70E6-44A9-9765-D2ED8A47D65D}</a:tableStyleId>
              </a:tblPr>
              <a:tblGrid>
                <a:gridCol w="1508200"/>
                <a:gridCol w="1508200"/>
                <a:gridCol w="150820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movement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familiar games and routines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explores movement equipment purposefully</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comments on games or movement</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requests resources or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responds to questions during PE activities</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participates in games and imaginative movement</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demonstrates coordination and body awareness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develops turn taking and cooperation skills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1039" name="Shape 1039"/>
        <p:cNvGrpSpPr/>
        <p:nvPr/>
      </p:nvGrpSpPr>
      <p:grpSpPr>
        <a:xfrm>
          <a:off x="0" y="0"/>
          <a:ext cx="0" cy="0"/>
          <a:chOff x="0" y="0"/>
          <a:chExt cx="0" cy="0"/>
        </a:xfrm>
      </p:grpSpPr>
      <p:sp>
        <p:nvSpPr>
          <p:cNvPr id="1040" name="Google Shape;1040;p75"/>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1041" name="Google Shape;1041;p75"/>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1042" name="Google Shape;1042;p75"/>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Music — Loud &amp; Quiet Sounds — Year B Spring — Spring and Growth </a:t>
            </a:r>
            <a:endParaRPr sz="900">
              <a:solidFill>
                <a:schemeClr val="dk2"/>
              </a:solidFill>
              <a:latin typeface="Comfortaa"/>
              <a:ea typeface="Comfortaa"/>
              <a:cs typeface="Comfortaa"/>
              <a:sym typeface="Comfortaa"/>
            </a:endParaRPr>
          </a:p>
        </p:txBody>
      </p:sp>
      <p:sp>
        <p:nvSpPr>
          <p:cNvPr id="1043" name="Google Shape;1043;p75"/>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Topic intent: Pupils will develop listening, communication and musical awareness through exploring loud and quiet sounds, rhythm and musical patterns linked to spring, growth and sensory exploration. </a:t>
            </a:r>
            <a:endParaRPr sz="800">
              <a:solidFill>
                <a:schemeClr val="dk2"/>
              </a:solidFill>
              <a:latin typeface="Comfortaa"/>
              <a:ea typeface="Comfortaa"/>
              <a:cs typeface="Comfortaa"/>
              <a:sym typeface="Comfortaa"/>
            </a:endParaRPr>
          </a:p>
        </p:txBody>
      </p:sp>
      <p:sp>
        <p:nvSpPr>
          <p:cNvPr id="1044" name="Google Shape;1044;p75"/>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loud • quiet • sound • music • listen • stop • go • shake • tap • soft </a:t>
            </a:r>
            <a:endParaRPr sz="900">
              <a:solidFill>
                <a:schemeClr val="dk2"/>
              </a:solidFill>
              <a:latin typeface="Comfortaa"/>
              <a:ea typeface="Comfortaa"/>
              <a:cs typeface="Comfortaa"/>
              <a:sym typeface="Comfortaa"/>
            </a:endParaRPr>
          </a:p>
        </p:txBody>
      </p:sp>
      <p:sp>
        <p:nvSpPr>
          <p:cNvPr id="1045" name="Google Shape;1045;p75"/>
          <p:cNvSpPr txBox="1"/>
          <p:nvPr/>
        </p:nvSpPr>
        <p:spPr>
          <a:xfrm>
            <a:off x="99900" y="754675"/>
            <a:ext cx="7188600" cy="258300"/>
          </a:xfrm>
          <a:prstGeom prst="rect">
            <a:avLst/>
          </a:prstGeom>
          <a:solidFill>
            <a:srgbClr val="C9DAF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1046" name="Google Shape;1046;p75"/>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1047" name="Google Shape;1047;p75"/>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sounds, rhythm and changes in volume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music, songs and repeated sound patterns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instruments and sound-making objects through touch and movement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music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familiar songs and musical routines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songs and sound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instruments and volume changes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songs or instruments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musical games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sounds, rhythms and musical cues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music and group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sounds, rhythm and musical changes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during music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musical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loud/quiet sounds and musical participation </a:t>
                      </a:r>
                      <a:endParaRPr sz="700">
                        <a:latin typeface="Comfortaa"/>
                        <a:ea typeface="Comfortaa"/>
                        <a:cs typeface="Comfortaa"/>
                        <a:sym typeface="Comfortaa"/>
                      </a:endParaRPr>
                    </a:p>
                  </a:txBody>
                  <a:tcPr marT="91425" marB="91425" marR="91425" marL="91425"/>
                </a:tc>
              </a:tr>
            </a:tbl>
          </a:graphicData>
        </a:graphic>
      </p:graphicFrame>
      <p:sp>
        <p:nvSpPr>
          <p:cNvPr id="1048" name="Google Shape;1048;p75"/>
          <p:cNvSpPr txBox="1"/>
          <p:nvPr/>
        </p:nvSpPr>
        <p:spPr>
          <a:xfrm>
            <a:off x="99925" y="3624975"/>
            <a:ext cx="45522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(1b) — joins in with songs and rhymes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(2) — responds to questions about activities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(3) — uses descriptive words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(4a) — joins in with group activities and takes turns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(5a) — follows instructions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(5a) — participates in group interaction and discussion</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1049" name="Google Shape;1049;p75"/>
          <p:cNvSpPr txBox="1"/>
          <p:nvPr/>
        </p:nvSpPr>
        <p:spPr>
          <a:xfrm>
            <a:off x="7395075" y="2625749"/>
            <a:ext cx="1623900" cy="927600"/>
          </a:xfrm>
          <a:prstGeom prst="rect">
            <a:avLst/>
          </a:prstGeom>
          <a:solidFill>
            <a:srgbClr val="C9DAF8"/>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1050" name="Google Shape;1050;p75"/>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loud and quiet instrument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action songs and rhymes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rhythm copying</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music sessions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sound exploration</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listening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musical movement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spring-themed songs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1051" name="Google Shape;1051;p75"/>
          <p:cNvSpPr txBox="1"/>
          <p:nvPr/>
        </p:nvSpPr>
        <p:spPr>
          <a:xfrm>
            <a:off x="5770413" y="3507700"/>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1052" name="Google Shape;1052;p75"/>
          <p:cNvGraphicFramePr/>
          <p:nvPr/>
        </p:nvGraphicFramePr>
        <p:xfrm>
          <a:off x="4730325" y="3766000"/>
          <a:ext cx="3000000" cy="3000000"/>
        </p:xfrm>
        <a:graphic>
          <a:graphicData uri="http://schemas.openxmlformats.org/drawingml/2006/table">
            <a:tbl>
              <a:tblPr>
                <a:noFill/>
                <a:tableStyleId>{DE62D766-70E6-44A9-9765-D2ED8A47D65D}</a:tableStyleId>
              </a:tblPr>
              <a:tblGrid>
                <a:gridCol w="1429550"/>
                <a:gridCol w="1429550"/>
                <a:gridCol w="14295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sustains attention during music activities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anticipates familiar songs and sound changes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explores musical resources purposefully</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comments on sounds or music</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requests favourite songs or instruments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responds to questions during music activities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participates in musical listening and sound activities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recognises loud and quiet sounds</a:t>
                      </a:r>
                      <a:endParaRPr sz="700">
                        <a:latin typeface="Comfortaa"/>
                        <a:ea typeface="Comfortaa"/>
                        <a:cs typeface="Comfortaa"/>
                        <a:sym typeface="Comfortaa"/>
                      </a:endParaRPr>
                    </a:p>
                    <a:p>
                      <a:pPr indent="0" lvl="0" marL="0" rtl="0" algn="l">
                        <a:spcBef>
                          <a:spcPts val="0"/>
                        </a:spcBef>
                        <a:spcAft>
                          <a:spcPts val="0"/>
                        </a:spcAft>
                        <a:buNone/>
                      </a:pPr>
                      <a:r>
                        <a:rPr lang="en" sz="700">
                          <a:latin typeface="Comfortaa"/>
                          <a:ea typeface="Comfortaa"/>
                          <a:cs typeface="Comfortaa"/>
                          <a:sym typeface="Comfortaa"/>
                        </a:rPr>
                        <a:t>demonstrates awareness of rhythm and musical changes</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1056" name="Shape 1056"/>
        <p:cNvGrpSpPr/>
        <p:nvPr/>
      </p:nvGrpSpPr>
      <p:grpSpPr>
        <a:xfrm>
          <a:off x="0" y="0"/>
          <a:ext cx="0" cy="0"/>
          <a:chOff x="0" y="0"/>
          <a:chExt cx="0" cy="0"/>
        </a:xfrm>
      </p:grpSpPr>
      <p:sp>
        <p:nvSpPr>
          <p:cNvPr id="1057" name="Google Shape;1057;p76"/>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1058" name="Google Shape;1058;p76"/>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1059" name="Google Shape;1059;p76"/>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PE — Dance &amp; Gymnastics — Year B Spring — Spring and Growth </a:t>
            </a:r>
            <a:endParaRPr sz="900">
              <a:solidFill>
                <a:schemeClr val="dk2"/>
              </a:solidFill>
              <a:latin typeface="Comfortaa"/>
              <a:ea typeface="Comfortaa"/>
              <a:cs typeface="Comfortaa"/>
              <a:sym typeface="Comfortaa"/>
            </a:endParaRPr>
          </a:p>
        </p:txBody>
      </p:sp>
      <p:sp>
        <p:nvSpPr>
          <p:cNvPr id="1060" name="Google Shape;1060;p76"/>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 Pupils will develop coordination, balance and body awareness through dance, gymnastics and movement activities linked to growth, spring and imaginative exploration. </a:t>
            </a:r>
            <a:endParaRPr sz="1000">
              <a:solidFill>
                <a:schemeClr val="dk2"/>
              </a:solidFill>
              <a:latin typeface="Comfortaa"/>
              <a:ea typeface="Comfortaa"/>
              <a:cs typeface="Comfortaa"/>
              <a:sym typeface="Comfortaa"/>
            </a:endParaRPr>
          </a:p>
        </p:txBody>
      </p:sp>
      <p:sp>
        <p:nvSpPr>
          <p:cNvPr id="1061" name="Google Shape;1061;p76"/>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balance • jump • stretch • roll • move • stop • go • dance • twist • travel </a:t>
            </a:r>
            <a:endParaRPr sz="900">
              <a:solidFill>
                <a:schemeClr val="dk2"/>
              </a:solidFill>
              <a:latin typeface="Comfortaa"/>
              <a:ea typeface="Comfortaa"/>
              <a:cs typeface="Comfortaa"/>
              <a:sym typeface="Comfortaa"/>
            </a:endParaRPr>
          </a:p>
        </p:txBody>
      </p:sp>
      <p:sp>
        <p:nvSpPr>
          <p:cNvPr id="1062" name="Google Shape;1062;p76"/>
          <p:cNvSpPr txBox="1"/>
          <p:nvPr/>
        </p:nvSpPr>
        <p:spPr>
          <a:xfrm>
            <a:off x="99900" y="754675"/>
            <a:ext cx="7188600" cy="258300"/>
          </a:xfrm>
          <a:prstGeom prst="rect">
            <a:avLst/>
          </a:prstGeom>
          <a:solidFill>
            <a:srgbClr val="C9DAF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1063" name="Google Shape;1063;p76"/>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1064" name="Google Shape;1064;p76"/>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movement, music and space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movement activities and sensory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equipment and body movement through action and play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movement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movement routines and transitions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movement routines and dance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movement and equipment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activities or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dance and gymnastics activities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movement patterns and instructions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PE and movement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movement, actions and routines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during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equipment and routines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balance, coordination and movement sequences </a:t>
                      </a:r>
                      <a:endParaRPr sz="700">
                        <a:latin typeface="Comfortaa"/>
                        <a:ea typeface="Comfortaa"/>
                        <a:cs typeface="Comfortaa"/>
                        <a:sym typeface="Comfortaa"/>
                      </a:endParaRPr>
                    </a:p>
                  </a:txBody>
                  <a:tcPr marT="91425" marB="91425" marR="91425" marL="91425"/>
                </a:tc>
              </a:tr>
            </a:tbl>
          </a:graphicData>
        </a:graphic>
      </p:graphicFrame>
      <p:sp>
        <p:nvSpPr>
          <p:cNvPr id="1065" name="Google Shape;1065;p76"/>
          <p:cNvSpPr txBox="1"/>
          <p:nvPr/>
        </p:nvSpPr>
        <p:spPr>
          <a:xfrm>
            <a:off x="99925" y="3493275"/>
            <a:ext cx="44265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Discussion &amp; Interaction (1c) — tries to join in with other children</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Listening &amp; Understanding (2) — responds to questions about activities</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Discussion &amp; Interaction (2c) — starting to play more with other children</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Discussion &amp; Interaction (4a) — joins in with group activities and takes turns</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Listening &amp; Understanding (5a) — follows instructions</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Discussion &amp; Interaction (5a) — participates in group interaction and discussion</a:t>
            </a:r>
            <a:endParaRPr sz="800">
              <a:solidFill>
                <a:schemeClr val="dk2"/>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1066" name="Google Shape;1066;p76"/>
          <p:cNvSpPr txBox="1"/>
          <p:nvPr/>
        </p:nvSpPr>
        <p:spPr>
          <a:xfrm>
            <a:off x="7395075" y="2625749"/>
            <a:ext cx="1623900" cy="927600"/>
          </a:xfrm>
          <a:prstGeom prst="rect">
            <a:avLst/>
          </a:prstGeom>
          <a:solidFill>
            <a:srgbClr val="C9DAF8"/>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1067" name="Google Shape;1067;p76"/>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dance routines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ribbon and scarf movement</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obstacle courses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balance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stretching and rolling</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movement to music</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parachute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movement sessions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1068" name="Google Shape;1068;p76"/>
          <p:cNvSpPr txBox="1"/>
          <p:nvPr/>
        </p:nvSpPr>
        <p:spPr>
          <a:xfrm>
            <a:off x="5714988" y="3493275"/>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1069" name="Google Shape;1069;p76"/>
          <p:cNvGraphicFramePr/>
          <p:nvPr/>
        </p:nvGraphicFramePr>
        <p:xfrm>
          <a:off x="4571975" y="3811725"/>
          <a:ext cx="3000000" cy="3000000"/>
        </p:xfrm>
        <a:graphic>
          <a:graphicData uri="http://schemas.openxmlformats.org/drawingml/2006/table">
            <a:tbl>
              <a:tblPr>
                <a:noFill/>
                <a:tableStyleId>{DE62D766-70E6-44A9-9765-D2ED8A47D65D}</a:tableStyleId>
              </a:tblPr>
              <a:tblGrid>
                <a:gridCol w="1508200"/>
                <a:gridCol w="1508200"/>
                <a:gridCol w="150820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sustains attention during movement activities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anticipates familiar movement routines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explores movement equipment purposefully</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comments on movement or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requests resources or support</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responds to questions during PE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participates in dance and gymnastics activities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demonstrates coordination and body awareness</a:t>
                      </a:r>
                      <a:endParaRPr sz="700">
                        <a:latin typeface="Comfortaa"/>
                        <a:ea typeface="Comfortaa"/>
                        <a:cs typeface="Comfortaa"/>
                        <a:sym typeface="Comfortaa"/>
                      </a:endParaRPr>
                    </a:p>
                    <a:p>
                      <a:pPr indent="0" lvl="0" marL="0" rtl="0" algn="l">
                        <a:spcBef>
                          <a:spcPts val="0"/>
                        </a:spcBef>
                        <a:spcAft>
                          <a:spcPts val="0"/>
                        </a:spcAft>
                        <a:buNone/>
                      </a:pPr>
                      <a:r>
                        <a:rPr lang="en" sz="700">
                          <a:latin typeface="Comfortaa"/>
                          <a:ea typeface="Comfortaa"/>
                          <a:cs typeface="Comfortaa"/>
                          <a:sym typeface="Comfortaa"/>
                        </a:rPr>
                        <a:t>develops balance and movement control</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1073" name="Shape 1073"/>
        <p:cNvGrpSpPr/>
        <p:nvPr/>
      </p:nvGrpSpPr>
      <p:grpSpPr>
        <a:xfrm>
          <a:off x="0" y="0"/>
          <a:ext cx="0" cy="0"/>
          <a:chOff x="0" y="0"/>
          <a:chExt cx="0" cy="0"/>
        </a:xfrm>
      </p:grpSpPr>
      <p:sp>
        <p:nvSpPr>
          <p:cNvPr id="1074" name="Google Shape;1074;p77"/>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1075" name="Google Shape;1075;p77"/>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1076" name="Google Shape;1076;p77"/>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Music — Movement &amp; Space — Year B Summer — Creatures Great and Small </a:t>
            </a:r>
            <a:endParaRPr sz="900">
              <a:solidFill>
                <a:schemeClr val="dk2"/>
              </a:solidFill>
              <a:latin typeface="Comfortaa"/>
              <a:ea typeface="Comfortaa"/>
              <a:cs typeface="Comfortaa"/>
              <a:sym typeface="Comfortaa"/>
            </a:endParaRPr>
          </a:p>
        </p:txBody>
      </p:sp>
      <p:sp>
        <p:nvSpPr>
          <p:cNvPr id="1077" name="Google Shape;1077;p77"/>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 Pupils will develop listening, movement and musical awareness through exploring movement, space, rhythm and sensory music experiences linked to animals, habitats and outdoor exploration. </a:t>
            </a:r>
            <a:endParaRPr sz="1000">
              <a:solidFill>
                <a:schemeClr val="dk2"/>
              </a:solidFill>
              <a:latin typeface="Comfortaa"/>
              <a:ea typeface="Comfortaa"/>
              <a:cs typeface="Comfortaa"/>
              <a:sym typeface="Comfortaa"/>
            </a:endParaRPr>
          </a:p>
        </p:txBody>
      </p:sp>
      <p:sp>
        <p:nvSpPr>
          <p:cNvPr id="1078" name="Google Shape;1078;p77"/>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move • stop • go • fast • slow • music • space • dance • sound • rhythm </a:t>
            </a:r>
            <a:endParaRPr sz="900">
              <a:solidFill>
                <a:schemeClr val="dk2"/>
              </a:solidFill>
              <a:latin typeface="Comfortaa"/>
              <a:ea typeface="Comfortaa"/>
              <a:cs typeface="Comfortaa"/>
              <a:sym typeface="Comfortaa"/>
            </a:endParaRPr>
          </a:p>
        </p:txBody>
      </p:sp>
      <p:sp>
        <p:nvSpPr>
          <p:cNvPr id="1079" name="Google Shape;1079;p77"/>
          <p:cNvSpPr txBox="1"/>
          <p:nvPr/>
        </p:nvSpPr>
        <p:spPr>
          <a:xfrm>
            <a:off x="99900" y="754675"/>
            <a:ext cx="7188600" cy="258300"/>
          </a:xfrm>
          <a:prstGeom prst="rect">
            <a:avLst/>
          </a:prstGeom>
          <a:solidFill>
            <a:srgbClr val="C9DAF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1080" name="Google Shape;1080;p77"/>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1081" name="Google Shape;1081;p77"/>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sounds, movement and changes in space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music, rhythm and repeated actions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instruments and movement through touch and action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music and movement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familiar musical routines and transitions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songs and movement routines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movement and rhythm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songs or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musical movement activities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sounds, rhythms and movement patterns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music and movement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sounds, actions and space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during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musical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movement, rhythm and spatial awareness </a:t>
                      </a:r>
                      <a:endParaRPr sz="700">
                        <a:latin typeface="Comfortaa"/>
                        <a:ea typeface="Comfortaa"/>
                        <a:cs typeface="Comfortaa"/>
                        <a:sym typeface="Comfortaa"/>
                      </a:endParaRPr>
                    </a:p>
                  </a:txBody>
                  <a:tcPr marT="91425" marB="91425" marR="91425" marL="91425"/>
                </a:tc>
              </a:tr>
            </a:tbl>
          </a:graphicData>
        </a:graphic>
      </p:graphicFrame>
      <p:sp>
        <p:nvSpPr>
          <p:cNvPr id="1082" name="Google Shape;1082;p77"/>
          <p:cNvSpPr txBox="1"/>
          <p:nvPr/>
        </p:nvSpPr>
        <p:spPr>
          <a:xfrm>
            <a:off x="99925" y="3493275"/>
            <a:ext cx="45408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(1b) — joins in with songs and rhymes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(2) — responds to questions about activities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Vocabulary (3) — uses descriptive words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(4a) — joins in with group activities and takes turns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Listening &amp; Understanding (5a) — follows instructions</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Discussion &amp; Interaction (5a) — participates in group interaction and discussion</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1083" name="Google Shape;1083;p77"/>
          <p:cNvSpPr txBox="1"/>
          <p:nvPr/>
        </p:nvSpPr>
        <p:spPr>
          <a:xfrm>
            <a:off x="7395075" y="2625749"/>
            <a:ext cx="1623900" cy="927600"/>
          </a:xfrm>
          <a:prstGeom prst="rect">
            <a:avLst/>
          </a:prstGeom>
          <a:solidFill>
            <a:srgbClr val="C9DAF8"/>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1084" name="Google Shape;1084;p77"/>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movement to music</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rhythm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action songs and rhymes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music sessions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musical obstacle courses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parachute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listening and movement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animal movement songs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1085" name="Google Shape;1085;p77"/>
          <p:cNvSpPr txBox="1"/>
          <p:nvPr/>
        </p:nvSpPr>
        <p:spPr>
          <a:xfrm>
            <a:off x="5714988" y="3447025"/>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1086" name="Google Shape;1086;p77"/>
          <p:cNvGraphicFramePr/>
          <p:nvPr/>
        </p:nvGraphicFramePr>
        <p:xfrm>
          <a:off x="4718850" y="3788825"/>
          <a:ext cx="3000000" cy="3000000"/>
        </p:xfrm>
        <a:graphic>
          <a:graphicData uri="http://schemas.openxmlformats.org/drawingml/2006/table">
            <a:tbl>
              <a:tblPr>
                <a:noFill/>
                <a:tableStyleId>{DE62D766-70E6-44A9-9765-D2ED8A47D65D}</a:tableStyleId>
              </a:tblPr>
              <a:tblGrid>
                <a:gridCol w="1433375"/>
                <a:gridCol w="1433375"/>
                <a:gridCol w="1433375"/>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music and movement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familiar songs and routines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explores movement and musical resources purposefully</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comments on sounds, movement or activities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requests favourite songs or resources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responds to questions during music activities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participates in musical movement activities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recognises rhythm and movement changes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demonstrates awareness of movement and space</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1090" name="Shape 1090"/>
        <p:cNvGrpSpPr/>
        <p:nvPr/>
      </p:nvGrpSpPr>
      <p:grpSpPr>
        <a:xfrm>
          <a:off x="0" y="0"/>
          <a:ext cx="0" cy="0"/>
          <a:chOff x="0" y="0"/>
          <a:chExt cx="0" cy="0"/>
        </a:xfrm>
      </p:grpSpPr>
      <p:sp>
        <p:nvSpPr>
          <p:cNvPr id="1091" name="Google Shape;1091;p78"/>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1092" name="Google Shape;1092;p78"/>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1093" name="Google Shape;1093;p78"/>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PE — Athletics &amp; Balance — Year B Summer — Creatures Great and Small </a:t>
            </a:r>
            <a:endParaRPr sz="900">
              <a:solidFill>
                <a:schemeClr val="dk2"/>
              </a:solidFill>
              <a:latin typeface="Comfortaa"/>
              <a:ea typeface="Comfortaa"/>
              <a:cs typeface="Comfortaa"/>
              <a:sym typeface="Comfortaa"/>
            </a:endParaRPr>
          </a:p>
        </p:txBody>
      </p:sp>
      <p:sp>
        <p:nvSpPr>
          <p:cNvPr id="1094" name="Google Shape;1094;p78"/>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Topic intent: Pupils will develop movement, coordination, balance and physical confidence through athletics, outdoor games and sensory movement experiences linked to animals and outdoor exploration. </a:t>
            </a:r>
            <a:endParaRPr sz="800">
              <a:solidFill>
                <a:schemeClr val="dk2"/>
              </a:solidFill>
              <a:latin typeface="Comfortaa"/>
              <a:ea typeface="Comfortaa"/>
              <a:cs typeface="Comfortaa"/>
              <a:sym typeface="Comfortaa"/>
            </a:endParaRPr>
          </a:p>
        </p:txBody>
      </p:sp>
      <p:sp>
        <p:nvSpPr>
          <p:cNvPr id="1095" name="Google Shape;1095;p78"/>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run • jump • throw • catch • balance • fast • slow • stop • go • outside </a:t>
            </a:r>
            <a:endParaRPr sz="900">
              <a:solidFill>
                <a:schemeClr val="dk2"/>
              </a:solidFill>
              <a:latin typeface="Comfortaa"/>
              <a:ea typeface="Comfortaa"/>
              <a:cs typeface="Comfortaa"/>
              <a:sym typeface="Comfortaa"/>
            </a:endParaRPr>
          </a:p>
        </p:txBody>
      </p:sp>
      <p:sp>
        <p:nvSpPr>
          <p:cNvPr id="1096" name="Google Shape;1096;p78"/>
          <p:cNvSpPr txBox="1"/>
          <p:nvPr/>
        </p:nvSpPr>
        <p:spPr>
          <a:xfrm>
            <a:off x="99900" y="754675"/>
            <a:ext cx="7188600" cy="258300"/>
          </a:xfrm>
          <a:prstGeom prst="rect">
            <a:avLst/>
          </a:prstGeom>
          <a:solidFill>
            <a:srgbClr val="C9DAF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1097" name="Google Shape;1097;p78"/>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1098" name="Google Shape;1098;p78"/>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movement, space and physical activity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movement games and sensory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equipment and body movement through action and play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shared physical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movement routines and transitions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movement routines and outdoor games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investigates equipment and physical challenges with curiosity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activities or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participates in athletics and balance activities with support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recognises familiar movement patterns and instructions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PE and outdoor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movement, actions and games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simple questions during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equipment and routines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demonstrates understanding of coordination, balance and physical control </a:t>
                      </a:r>
                      <a:endParaRPr sz="700">
                        <a:latin typeface="Comfortaa"/>
                        <a:ea typeface="Comfortaa"/>
                        <a:cs typeface="Comfortaa"/>
                        <a:sym typeface="Comfortaa"/>
                      </a:endParaRPr>
                    </a:p>
                  </a:txBody>
                  <a:tcPr marT="91425" marB="91425" marR="91425" marL="91425"/>
                </a:tc>
              </a:tr>
            </a:tbl>
          </a:graphicData>
        </a:graphic>
      </p:graphicFrame>
      <p:sp>
        <p:nvSpPr>
          <p:cNvPr id="1099" name="Google Shape;1099;p78"/>
          <p:cNvSpPr txBox="1"/>
          <p:nvPr/>
        </p:nvSpPr>
        <p:spPr>
          <a:xfrm>
            <a:off x="99925" y="3493275"/>
            <a:ext cx="43920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Discussion &amp; Interaction (1c) — tries to join in with other children</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Listening &amp; Understanding (2) — responds to questions about activities</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Discussion &amp; Interaction (2c) — starting to play more with other children</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Discussion &amp; Interaction (4a) — joins in with group activities and takes turns</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Listening &amp; Understanding (5a) — follows instructions</a:t>
            </a:r>
            <a:endParaRPr sz="800">
              <a:solidFill>
                <a:schemeClr val="dk2"/>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800">
                <a:solidFill>
                  <a:schemeClr val="dk2"/>
                </a:solidFill>
                <a:latin typeface="Comfortaa"/>
                <a:ea typeface="Comfortaa"/>
                <a:cs typeface="Comfortaa"/>
                <a:sym typeface="Comfortaa"/>
              </a:rPr>
              <a:t>Discussion &amp; Interaction (5a) — participates in group interaction and discussion</a:t>
            </a:r>
            <a:endParaRPr sz="800">
              <a:solidFill>
                <a:schemeClr val="dk2"/>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1100" name="Google Shape;1100;p78"/>
          <p:cNvSpPr txBox="1"/>
          <p:nvPr/>
        </p:nvSpPr>
        <p:spPr>
          <a:xfrm>
            <a:off x="7395075" y="2625749"/>
            <a:ext cx="1623900" cy="927600"/>
          </a:xfrm>
          <a:prstGeom prst="rect">
            <a:avLst/>
          </a:prstGeom>
          <a:solidFill>
            <a:srgbClr val="C9DAF8"/>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1101" name="Google Shape;1101;p78"/>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obstacle courses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running and jumping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balancing activities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beanbag throwing</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outdoor movement trails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parachute games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animal movement challenges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movement circuits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1102" name="Google Shape;1102;p78"/>
          <p:cNvSpPr txBox="1"/>
          <p:nvPr/>
        </p:nvSpPr>
        <p:spPr>
          <a:xfrm>
            <a:off x="5770413" y="3420375"/>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1103" name="Google Shape;1103;p78"/>
          <p:cNvGraphicFramePr/>
          <p:nvPr/>
        </p:nvGraphicFramePr>
        <p:xfrm>
          <a:off x="4572000" y="3678675"/>
          <a:ext cx="3000000" cy="3000000"/>
        </p:xfrm>
        <a:graphic>
          <a:graphicData uri="http://schemas.openxmlformats.org/drawingml/2006/table">
            <a:tbl>
              <a:tblPr>
                <a:noFill/>
                <a:tableStyleId>{DE62D766-70E6-44A9-9765-D2ED8A47D65D}</a:tableStyleId>
              </a:tblPr>
              <a:tblGrid>
                <a:gridCol w="1482325"/>
                <a:gridCol w="1482325"/>
                <a:gridCol w="1482325"/>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movement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familiar outdoor routines and games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explores movement equipment purposefully</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comments on movement or activities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requests resources or support</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responds to questions during PE activities</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participates in athletics and balance activities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demonstrates coordination and body awareness</a:t>
                      </a:r>
                      <a:endParaRPr sz="700">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sz="700">
                          <a:latin typeface="Comfortaa"/>
                          <a:ea typeface="Comfortaa"/>
                          <a:cs typeface="Comfortaa"/>
                          <a:sym typeface="Comfortaa"/>
                        </a:rPr>
                        <a:t>develops balance, control and physical confidence</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1107" name="Shape 1107"/>
        <p:cNvGrpSpPr/>
        <p:nvPr/>
      </p:nvGrpSpPr>
      <p:grpSpPr>
        <a:xfrm>
          <a:off x="0" y="0"/>
          <a:ext cx="0" cy="0"/>
          <a:chOff x="0" y="0"/>
          <a:chExt cx="0" cy="0"/>
        </a:xfrm>
      </p:grpSpPr>
      <p:pic>
        <p:nvPicPr>
          <p:cNvPr id="1108" name="Google Shape;1108;p79"/>
          <p:cNvPicPr preferRelativeResize="0"/>
          <p:nvPr/>
        </p:nvPicPr>
        <p:blipFill>
          <a:blip r:embed="rId3">
            <a:alphaModFix/>
          </a:blip>
          <a:stretch>
            <a:fillRect/>
          </a:stretch>
        </p:blipFill>
        <p:spPr>
          <a:xfrm>
            <a:off x="130550" y="164875"/>
            <a:ext cx="757250" cy="533950"/>
          </a:xfrm>
          <a:prstGeom prst="rect">
            <a:avLst/>
          </a:prstGeom>
          <a:noFill/>
          <a:ln>
            <a:noFill/>
          </a:ln>
        </p:spPr>
      </p:pic>
      <p:pic>
        <p:nvPicPr>
          <p:cNvPr id="1109" name="Google Shape;1109;p79"/>
          <p:cNvPicPr preferRelativeResize="0"/>
          <p:nvPr/>
        </p:nvPicPr>
        <p:blipFill>
          <a:blip r:embed="rId4">
            <a:alphaModFix/>
          </a:blip>
          <a:stretch>
            <a:fillRect/>
          </a:stretch>
        </p:blipFill>
        <p:spPr>
          <a:xfrm>
            <a:off x="960175" y="85000"/>
            <a:ext cx="757250" cy="693705"/>
          </a:xfrm>
          <a:prstGeom prst="rect">
            <a:avLst/>
          </a:prstGeom>
          <a:noFill/>
          <a:ln>
            <a:noFill/>
          </a:ln>
        </p:spPr>
      </p:pic>
      <p:sp>
        <p:nvSpPr>
          <p:cNvPr id="1110" name="Google Shape;1110;p79"/>
          <p:cNvSpPr txBox="1"/>
          <p:nvPr/>
        </p:nvSpPr>
        <p:spPr>
          <a:xfrm>
            <a:off x="1885950" y="164875"/>
            <a:ext cx="6999000" cy="4794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Comfortaa"/>
                <a:ea typeface="Comfortaa"/>
                <a:cs typeface="Comfortaa"/>
                <a:sym typeface="Comfortaa"/>
              </a:rPr>
              <a:t>The Brow CP School Resource Base Curriculum Overlap Map</a:t>
            </a:r>
            <a:endParaRPr sz="1200">
              <a:solidFill>
                <a:schemeClr val="dk2"/>
              </a:solidFill>
              <a:latin typeface="Comfortaa"/>
              <a:ea typeface="Comfortaa"/>
              <a:cs typeface="Comfortaa"/>
              <a:sym typeface="Comfortaa"/>
            </a:endParaRPr>
          </a:p>
        </p:txBody>
      </p:sp>
      <p:sp>
        <p:nvSpPr>
          <p:cNvPr id="1111" name="Google Shape;1111;p79"/>
          <p:cNvSpPr txBox="1"/>
          <p:nvPr/>
        </p:nvSpPr>
        <p:spPr>
          <a:xfrm>
            <a:off x="130550" y="819175"/>
            <a:ext cx="1435200" cy="260100"/>
          </a:xfrm>
          <a:prstGeom prst="rect">
            <a:avLst/>
          </a:prstGeom>
          <a:solidFill>
            <a:schemeClr val="l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2"/>
                </a:solidFill>
                <a:latin typeface="Comfortaa"/>
                <a:ea typeface="Comfortaa"/>
                <a:cs typeface="Comfortaa"/>
                <a:sym typeface="Comfortaa"/>
              </a:rPr>
              <a:t>Key Vocabulary</a:t>
            </a:r>
            <a:endParaRPr sz="1000">
              <a:solidFill>
                <a:schemeClr val="dk2"/>
              </a:solidFill>
              <a:latin typeface="Comfortaa"/>
              <a:ea typeface="Comfortaa"/>
              <a:cs typeface="Comfortaa"/>
              <a:sym typeface="Comfortaa"/>
            </a:endParaRPr>
          </a:p>
        </p:txBody>
      </p:sp>
      <p:sp>
        <p:nvSpPr>
          <p:cNvPr id="1112" name="Google Shape;1112;p79"/>
          <p:cNvSpPr txBox="1"/>
          <p:nvPr/>
        </p:nvSpPr>
        <p:spPr>
          <a:xfrm>
            <a:off x="4443475" y="698825"/>
            <a:ext cx="2245500" cy="923400"/>
          </a:xfrm>
          <a:prstGeom prst="rect">
            <a:avLst/>
          </a:prstGeom>
          <a:solidFill>
            <a:schemeClr val="lt2"/>
          </a:solid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 CORE LEARNING THREADS</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rPr lang="en" sz="800">
                <a:solidFill>
                  <a:schemeClr val="dk1"/>
                </a:solidFill>
                <a:latin typeface="Comfortaa"/>
                <a:ea typeface="Comfortaa"/>
                <a:cs typeface="Comfortaa"/>
                <a:sym typeface="Comfortaa"/>
              </a:rPr>
              <a:t>🟣 Engagement &amp; Attention</a:t>
            </a:r>
            <a:br>
              <a:rPr lang="en" sz="800">
                <a:solidFill>
                  <a:schemeClr val="dk1"/>
                </a:solidFill>
                <a:latin typeface="Comfortaa"/>
                <a:ea typeface="Comfortaa"/>
                <a:cs typeface="Comfortaa"/>
                <a:sym typeface="Comfortaa"/>
              </a:rPr>
            </a:br>
            <a:r>
              <a:rPr lang="en" sz="800">
                <a:solidFill>
                  <a:schemeClr val="dk1"/>
                </a:solidFill>
                <a:latin typeface="Comfortaa"/>
                <a:ea typeface="Comfortaa"/>
                <a:cs typeface="Comfortaa"/>
                <a:sym typeface="Comfortaa"/>
              </a:rPr>
              <a:t>🔵 Exploration &amp; Cognition</a:t>
            </a:r>
            <a:br>
              <a:rPr lang="en" sz="800">
                <a:solidFill>
                  <a:schemeClr val="dk1"/>
                </a:solidFill>
                <a:latin typeface="Comfortaa"/>
                <a:ea typeface="Comfortaa"/>
                <a:cs typeface="Comfortaa"/>
                <a:sym typeface="Comfortaa"/>
              </a:rPr>
            </a:br>
            <a:r>
              <a:rPr lang="en" sz="800">
                <a:solidFill>
                  <a:schemeClr val="dk1"/>
                </a:solidFill>
                <a:latin typeface="Comfortaa"/>
                <a:ea typeface="Comfortaa"/>
                <a:cs typeface="Comfortaa"/>
                <a:sym typeface="Comfortaa"/>
              </a:rPr>
              <a:t>🟢 Communication &amp; Interaction</a:t>
            </a:r>
            <a:br>
              <a:rPr lang="en" sz="800">
                <a:solidFill>
                  <a:schemeClr val="dk1"/>
                </a:solidFill>
                <a:latin typeface="Comfortaa"/>
                <a:ea typeface="Comfortaa"/>
                <a:cs typeface="Comfortaa"/>
                <a:sym typeface="Comfortaa"/>
              </a:rPr>
            </a:br>
            <a:r>
              <a:rPr lang="en" sz="800">
                <a:solidFill>
                  <a:schemeClr val="dk1"/>
                </a:solidFill>
                <a:latin typeface="Comfortaa"/>
                <a:ea typeface="Comfortaa"/>
                <a:cs typeface="Comfortaa"/>
                <a:sym typeface="Comfortaa"/>
              </a:rPr>
              <a:t>🟠 Independence &amp; Self Help</a:t>
            </a:r>
            <a:br>
              <a:rPr lang="en" sz="800">
                <a:solidFill>
                  <a:schemeClr val="dk1"/>
                </a:solidFill>
                <a:latin typeface="Comfortaa"/>
                <a:ea typeface="Comfortaa"/>
                <a:cs typeface="Comfortaa"/>
                <a:sym typeface="Comfortaa"/>
              </a:rPr>
            </a:br>
            <a:r>
              <a:rPr lang="en" sz="800">
                <a:solidFill>
                  <a:schemeClr val="dk1"/>
                </a:solidFill>
                <a:latin typeface="Comfortaa"/>
                <a:ea typeface="Comfortaa"/>
                <a:cs typeface="Comfortaa"/>
                <a:sym typeface="Comfortaa"/>
              </a:rPr>
              <a:t>🩵 Curriculum Understanding</a:t>
            </a:r>
            <a:endParaRPr sz="800">
              <a:solidFill>
                <a:schemeClr val="dk1"/>
              </a:solidFill>
              <a:latin typeface="Comfortaa"/>
              <a:ea typeface="Comfortaa"/>
              <a:cs typeface="Comfortaa"/>
              <a:sym typeface="Comfortaa"/>
            </a:endParaRPr>
          </a:p>
        </p:txBody>
      </p:sp>
      <p:sp>
        <p:nvSpPr>
          <p:cNvPr id="1113" name="Google Shape;1113;p79"/>
          <p:cNvSpPr txBox="1"/>
          <p:nvPr/>
        </p:nvSpPr>
        <p:spPr>
          <a:xfrm>
            <a:off x="2617500" y="977675"/>
            <a:ext cx="1771500" cy="3657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Comfortaa"/>
                <a:ea typeface="Comfortaa"/>
                <a:cs typeface="Comfortaa"/>
                <a:sym typeface="Comfortaa"/>
              </a:rPr>
              <a:t>Year B Toys</a:t>
            </a:r>
            <a:endParaRPr sz="1200">
              <a:solidFill>
                <a:schemeClr val="dk2"/>
              </a:solidFill>
              <a:latin typeface="Comfortaa"/>
              <a:ea typeface="Comfortaa"/>
              <a:cs typeface="Comfortaa"/>
              <a:sym typeface="Comfortaa"/>
            </a:endParaRPr>
          </a:p>
        </p:txBody>
      </p:sp>
      <p:sp>
        <p:nvSpPr>
          <p:cNvPr id="1114" name="Google Shape;1114;p79"/>
          <p:cNvSpPr txBox="1"/>
          <p:nvPr/>
        </p:nvSpPr>
        <p:spPr>
          <a:xfrm>
            <a:off x="6938025" y="695175"/>
            <a:ext cx="1649700" cy="826800"/>
          </a:xfrm>
          <a:prstGeom prst="rect">
            <a:avLst/>
          </a:prstGeom>
          <a:solidFill>
            <a:srgbClr val="D0E0E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Evidence opportunities</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 Observation </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 Communication </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 Curriculum </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 Independence </a:t>
            </a:r>
            <a:endParaRPr sz="900">
              <a:solidFill>
                <a:schemeClr val="dk2"/>
              </a:solidFill>
              <a:latin typeface="Comfortaa"/>
              <a:ea typeface="Comfortaa"/>
              <a:cs typeface="Comfortaa"/>
              <a:sym typeface="Comfortaa"/>
            </a:endParaRPr>
          </a:p>
        </p:txBody>
      </p:sp>
      <p:pic>
        <p:nvPicPr>
          <p:cNvPr id="1115" name="Google Shape;1115;p79"/>
          <p:cNvPicPr preferRelativeResize="0"/>
          <p:nvPr/>
        </p:nvPicPr>
        <p:blipFill>
          <a:blip r:embed="rId5">
            <a:alphaModFix/>
          </a:blip>
          <a:stretch>
            <a:fillRect/>
          </a:stretch>
        </p:blipFill>
        <p:spPr>
          <a:xfrm>
            <a:off x="1754063" y="695175"/>
            <a:ext cx="826800" cy="826800"/>
          </a:xfrm>
          <a:prstGeom prst="rect">
            <a:avLst/>
          </a:prstGeom>
          <a:noFill/>
          <a:ln>
            <a:noFill/>
          </a:ln>
        </p:spPr>
      </p:pic>
      <p:pic>
        <p:nvPicPr>
          <p:cNvPr id="1116" name="Google Shape;1116;p79"/>
          <p:cNvPicPr preferRelativeResize="0"/>
          <p:nvPr/>
        </p:nvPicPr>
        <p:blipFill>
          <a:blip r:embed="rId6">
            <a:alphaModFix/>
          </a:blip>
          <a:stretch>
            <a:fillRect/>
          </a:stretch>
        </p:blipFill>
        <p:spPr>
          <a:xfrm>
            <a:off x="130550" y="1199627"/>
            <a:ext cx="1435200" cy="3528210"/>
          </a:xfrm>
          <a:prstGeom prst="rect">
            <a:avLst/>
          </a:prstGeom>
          <a:noFill/>
          <a:ln>
            <a:noFill/>
          </a:ln>
        </p:spPr>
      </p:pic>
      <p:graphicFrame>
        <p:nvGraphicFramePr>
          <p:cNvPr id="1117" name="Google Shape;1117;p79"/>
          <p:cNvGraphicFramePr/>
          <p:nvPr/>
        </p:nvGraphicFramePr>
        <p:xfrm>
          <a:off x="1751663" y="1676775"/>
          <a:ext cx="3000000" cy="3000000"/>
        </p:xfrm>
        <a:graphic>
          <a:graphicData uri="http://schemas.openxmlformats.org/drawingml/2006/table">
            <a:tbl>
              <a:tblPr>
                <a:noFill/>
                <a:tableStyleId>{CC6CCEB9-1A9C-4DE0-B6F4-765A092455F4}</a:tableStyleId>
              </a:tblPr>
              <a:tblGrid>
                <a:gridCol w="1914525"/>
                <a:gridCol w="2324100"/>
                <a:gridCol w="3028950"/>
              </a:tblGrid>
              <a:tr h="190500">
                <a:tc>
                  <a:txBody>
                    <a:bodyPr/>
                    <a:lstStyle/>
                    <a:p>
                      <a:pPr indent="0" lvl="0" marL="0" rtl="0" algn="ctr">
                        <a:lnSpc>
                          <a:spcPct val="115000"/>
                        </a:lnSpc>
                        <a:spcBef>
                          <a:spcPts val="0"/>
                        </a:spcBef>
                        <a:spcAft>
                          <a:spcPts val="0"/>
                        </a:spcAft>
                        <a:buNone/>
                      </a:pPr>
                      <a:r>
                        <a:rPr b="1" lang="en" sz="800">
                          <a:latin typeface="Comfortaa"/>
                          <a:ea typeface="Comfortaa"/>
                          <a:cs typeface="Comfortaa"/>
                          <a:sym typeface="Comfortaa"/>
                        </a:rPr>
                        <a:t>Experience</a:t>
                      </a:r>
                      <a:endParaRPr b="1"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latin typeface="Comfortaa"/>
                          <a:ea typeface="Comfortaa"/>
                          <a:cs typeface="Comfortaa"/>
                          <a:sym typeface="Comfortaa"/>
                        </a:rPr>
                        <a:t>Subjects Linked</a:t>
                      </a:r>
                      <a:endParaRPr b="1"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latin typeface="Comfortaa"/>
                          <a:ea typeface="Comfortaa"/>
                          <a:cs typeface="Comfortaa"/>
                          <a:sym typeface="Comfortaa"/>
                        </a:rPr>
                        <a:t>Skills Developed Through Experience</a:t>
                      </a:r>
                      <a:endParaRPr b="1"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8600">
                <a:tc>
                  <a:txBody>
                    <a:bodyPr/>
                    <a:lstStyle/>
                    <a:p>
                      <a:pPr indent="0" lvl="0" marL="0" rtl="0" algn="l">
                        <a:spcBef>
                          <a:spcPts val="0"/>
                        </a:spcBef>
                        <a:spcAft>
                          <a:spcPts val="0"/>
                        </a:spcAft>
                        <a:buNone/>
                      </a:pPr>
                      <a:r>
                        <a:rPr lang="en" sz="800">
                          <a:latin typeface="Comfortaa"/>
                          <a:ea typeface="Comfortaa"/>
                          <a:cs typeface="Comfortaa"/>
                          <a:sym typeface="Comfortaa"/>
                        </a:rPr>
                        <a:t>🧸 Toy Exploration</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History • Communication • PSHE</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Curiosity • Vocabulary • Shared attention</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8600">
                <a:tc>
                  <a:txBody>
                    <a:bodyPr/>
                    <a:lstStyle/>
                    <a:p>
                      <a:pPr indent="0" lvl="0" marL="0" rtl="0" algn="l">
                        <a:spcBef>
                          <a:spcPts val="0"/>
                        </a:spcBef>
                        <a:spcAft>
                          <a:spcPts val="0"/>
                        </a:spcAft>
                        <a:buNone/>
                      </a:pPr>
                      <a:r>
                        <a:rPr lang="en" sz="800">
                          <a:latin typeface="Comfortaa"/>
                          <a:ea typeface="Comfortaa"/>
                          <a:cs typeface="Comfortaa"/>
                          <a:sym typeface="Comfortaa"/>
                        </a:rPr>
                        <a:t>🛒 Toy Shop Role Play</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Maths • Communication • PSHE</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Turn taking • Counting • Social interaction</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8600">
                <a:tc>
                  <a:txBody>
                    <a:bodyPr/>
                    <a:lstStyle/>
                    <a:p>
                      <a:pPr indent="0" lvl="0" marL="0" rtl="0" algn="l">
                        <a:spcBef>
                          <a:spcPts val="0"/>
                        </a:spcBef>
                        <a:spcAft>
                          <a:spcPts val="0"/>
                        </a:spcAft>
                        <a:buNone/>
                      </a:pPr>
                      <a:r>
                        <a:rPr lang="en" sz="800">
                          <a:latin typeface="Comfortaa"/>
                          <a:ea typeface="Comfortaa"/>
                          <a:cs typeface="Comfortaa"/>
                          <a:sym typeface="Comfortaa"/>
                        </a:rPr>
                        <a:t>🚂 Moving Toys Investigation</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Science • Computing • Maths</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Cause &amp; effect • Prediction • Problem solving</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8600">
                <a:tc>
                  <a:txBody>
                    <a:bodyPr/>
                    <a:lstStyle/>
                    <a:p>
                      <a:pPr indent="0" lvl="0" marL="0" rtl="0" algn="l">
                        <a:spcBef>
                          <a:spcPts val="0"/>
                        </a:spcBef>
                        <a:spcAft>
                          <a:spcPts val="0"/>
                        </a:spcAft>
                        <a:buNone/>
                      </a:pPr>
                      <a:r>
                        <a:rPr lang="en" sz="800">
                          <a:latin typeface="Comfortaa"/>
                          <a:ea typeface="Comfortaa"/>
                          <a:cs typeface="Comfortaa"/>
                          <a:sym typeface="Comfortaa"/>
                        </a:rPr>
                        <a:t>🎵 Toy Songs &amp; Rhymes</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Music • Communication • PE</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Listening • Rhythm • Participation</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8600">
                <a:tc>
                  <a:txBody>
                    <a:bodyPr/>
                    <a:lstStyle/>
                    <a:p>
                      <a:pPr indent="0" lvl="0" marL="0" rtl="0" algn="l">
                        <a:spcBef>
                          <a:spcPts val="0"/>
                        </a:spcBef>
                        <a:spcAft>
                          <a:spcPts val="0"/>
                        </a:spcAft>
                        <a:buNone/>
                      </a:pPr>
                      <a:r>
                        <a:rPr lang="en" sz="800">
                          <a:latin typeface="Comfortaa"/>
                          <a:ea typeface="Comfortaa"/>
                          <a:cs typeface="Comfortaa"/>
                          <a:sym typeface="Comfortaa"/>
                        </a:rPr>
                        <a:t>🎨 Junk Model Toys</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Art/DT • Maths</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Fine motor • Creativity • Construction</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8600">
                <a:tc>
                  <a:txBody>
                    <a:bodyPr/>
                    <a:lstStyle/>
                    <a:p>
                      <a:pPr indent="0" lvl="0" marL="0" rtl="0" algn="l">
                        <a:spcBef>
                          <a:spcPts val="0"/>
                        </a:spcBef>
                        <a:spcAft>
                          <a:spcPts val="0"/>
                        </a:spcAft>
                        <a:buNone/>
                      </a:pPr>
                      <a:r>
                        <a:rPr lang="en" sz="800">
                          <a:latin typeface="Comfortaa"/>
                          <a:ea typeface="Comfortaa"/>
                          <a:cs typeface="Comfortaa"/>
                          <a:sym typeface="Comfortaa"/>
                        </a:rPr>
                        <a:t>💻 Sorting Toys on Screen</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Computing • Maths • Communication</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Categorising • Matching • Attention</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8600">
                <a:tc>
                  <a:txBody>
                    <a:bodyPr/>
                    <a:lstStyle/>
                    <a:p>
                      <a:pPr indent="0" lvl="0" marL="0" rtl="0" algn="l">
                        <a:spcBef>
                          <a:spcPts val="0"/>
                        </a:spcBef>
                        <a:spcAft>
                          <a:spcPts val="0"/>
                        </a:spcAft>
                        <a:buNone/>
                      </a:pPr>
                      <a:r>
                        <a:rPr lang="en" sz="800">
                          <a:latin typeface="Comfortaa"/>
                          <a:ea typeface="Comfortaa"/>
                          <a:cs typeface="Comfortaa"/>
                          <a:sym typeface="Comfortaa"/>
                        </a:rPr>
                        <a:t>📚 Traditional Toy Stories</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English • History • RE</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Sequencing • Storytelling • Discussion</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8600">
                <a:tc>
                  <a:txBody>
                    <a:bodyPr/>
                    <a:lstStyle/>
                    <a:p>
                      <a:pPr indent="0" lvl="0" marL="0" rtl="0" algn="l">
                        <a:spcBef>
                          <a:spcPts val="0"/>
                        </a:spcBef>
                        <a:spcAft>
                          <a:spcPts val="0"/>
                        </a:spcAft>
                        <a:buNone/>
                      </a:pPr>
                      <a:r>
                        <a:rPr lang="en" sz="800">
                          <a:latin typeface="Comfortaa"/>
                          <a:ea typeface="Comfortaa"/>
                          <a:cs typeface="Comfortaa"/>
                          <a:sym typeface="Comfortaa"/>
                        </a:rPr>
                        <a:t>⚽ Turn Taking Games</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PE • PSHE • Communication</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Cooperation • Regulation • Physical coordination</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1121" name="Shape 1121"/>
        <p:cNvGrpSpPr/>
        <p:nvPr/>
      </p:nvGrpSpPr>
      <p:grpSpPr>
        <a:xfrm>
          <a:off x="0" y="0"/>
          <a:ext cx="0" cy="0"/>
          <a:chOff x="0" y="0"/>
          <a:chExt cx="0" cy="0"/>
        </a:xfrm>
      </p:grpSpPr>
      <p:pic>
        <p:nvPicPr>
          <p:cNvPr id="1122" name="Google Shape;1122;p80"/>
          <p:cNvPicPr preferRelativeResize="0"/>
          <p:nvPr/>
        </p:nvPicPr>
        <p:blipFill>
          <a:blip r:embed="rId3">
            <a:alphaModFix/>
          </a:blip>
          <a:stretch>
            <a:fillRect/>
          </a:stretch>
        </p:blipFill>
        <p:spPr>
          <a:xfrm>
            <a:off x="130550" y="164875"/>
            <a:ext cx="757250" cy="533950"/>
          </a:xfrm>
          <a:prstGeom prst="rect">
            <a:avLst/>
          </a:prstGeom>
          <a:noFill/>
          <a:ln>
            <a:noFill/>
          </a:ln>
        </p:spPr>
      </p:pic>
      <p:sp>
        <p:nvSpPr>
          <p:cNvPr id="1123" name="Google Shape;1123;p80"/>
          <p:cNvSpPr txBox="1"/>
          <p:nvPr/>
        </p:nvSpPr>
        <p:spPr>
          <a:xfrm>
            <a:off x="1885950" y="60975"/>
            <a:ext cx="6999000" cy="4794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Comfortaa"/>
                <a:ea typeface="Comfortaa"/>
                <a:cs typeface="Comfortaa"/>
                <a:sym typeface="Comfortaa"/>
              </a:rPr>
              <a:t>The Brow CP School Resource Base Curriculum Overlap Map</a:t>
            </a:r>
            <a:endParaRPr sz="1200">
              <a:solidFill>
                <a:schemeClr val="dk2"/>
              </a:solidFill>
              <a:latin typeface="Comfortaa"/>
              <a:ea typeface="Comfortaa"/>
              <a:cs typeface="Comfortaa"/>
              <a:sym typeface="Comfortaa"/>
            </a:endParaRPr>
          </a:p>
        </p:txBody>
      </p:sp>
      <p:sp>
        <p:nvSpPr>
          <p:cNvPr id="1124" name="Google Shape;1124;p80"/>
          <p:cNvSpPr txBox="1"/>
          <p:nvPr/>
        </p:nvSpPr>
        <p:spPr>
          <a:xfrm>
            <a:off x="130550" y="819175"/>
            <a:ext cx="1435200" cy="260100"/>
          </a:xfrm>
          <a:prstGeom prst="rect">
            <a:avLst/>
          </a:prstGeom>
          <a:solidFill>
            <a:schemeClr val="l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2"/>
                </a:solidFill>
                <a:latin typeface="Comfortaa"/>
                <a:ea typeface="Comfortaa"/>
                <a:cs typeface="Comfortaa"/>
                <a:sym typeface="Comfortaa"/>
              </a:rPr>
              <a:t>Key Vocabulary</a:t>
            </a:r>
            <a:endParaRPr sz="1000">
              <a:solidFill>
                <a:schemeClr val="dk2"/>
              </a:solidFill>
              <a:latin typeface="Comfortaa"/>
              <a:ea typeface="Comfortaa"/>
              <a:cs typeface="Comfortaa"/>
              <a:sym typeface="Comfortaa"/>
            </a:endParaRPr>
          </a:p>
        </p:txBody>
      </p:sp>
      <p:sp>
        <p:nvSpPr>
          <p:cNvPr id="1125" name="Google Shape;1125;p80"/>
          <p:cNvSpPr txBox="1"/>
          <p:nvPr/>
        </p:nvSpPr>
        <p:spPr>
          <a:xfrm>
            <a:off x="4443500" y="578925"/>
            <a:ext cx="2245500" cy="923400"/>
          </a:xfrm>
          <a:prstGeom prst="rect">
            <a:avLst/>
          </a:prstGeom>
          <a:solidFill>
            <a:schemeClr val="lt2"/>
          </a:solid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 CORE LEARNING THREADS</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rPr lang="en" sz="800">
                <a:solidFill>
                  <a:schemeClr val="dk1"/>
                </a:solidFill>
                <a:latin typeface="Comfortaa"/>
                <a:ea typeface="Comfortaa"/>
                <a:cs typeface="Comfortaa"/>
                <a:sym typeface="Comfortaa"/>
              </a:rPr>
              <a:t>🟣 Engagement &amp; Attention</a:t>
            </a:r>
            <a:br>
              <a:rPr lang="en" sz="800">
                <a:solidFill>
                  <a:schemeClr val="dk1"/>
                </a:solidFill>
                <a:latin typeface="Comfortaa"/>
                <a:ea typeface="Comfortaa"/>
                <a:cs typeface="Comfortaa"/>
                <a:sym typeface="Comfortaa"/>
              </a:rPr>
            </a:br>
            <a:r>
              <a:rPr lang="en" sz="800">
                <a:solidFill>
                  <a:schemeClr val="dk1"/>
                </a:solidFill>
                <a:latin typeface="Comfortaa"/>
                <a:ea typeface="Comfortaa"/>
                <a:cs typeface="Comfortaa"/>
                <a:sym typeface="Comfortaa"/>
              </a:rPr>
              <a:t>🔵 Exploration &amp; Cognition</a:t>
            </a:r>
            <a:br>
              <a:rPr lang="en" sz="800">
                <a:solidFill>
                  <a:schemeClr val="dk1"/>
                </a:solidFill>
                <a:latin typeface="Comfortaa"/>
                <a:ea typeface="Comfortaa"/>
                <a:cs typeface="Comfortaa"/>
                <a:sym typeface="Comfortaa"/>
              </a:rPr>
            </a:br>
            <a:r>
              <a:rPr lang="en" sz="800">
                <a:solidFill>
                  <a:schemeClr val="dk1"/>
                </a:solidFill>
                <a:latin typeface="Comfortaa"/>
                <a:ea typeface="Comfortaa"/>
                <a:cs typeface="Comfortaa"/>
                <a:sym typeface="Comfortaa"/>
              </a:rPr>
              <a:t>🟢 Communication &amp; Interaction</a:t>
            </a:r>
            <a:br>
              <a:rPr lang="en" sz="800">
                <a:solidFill>
                  <a:schemeClr val="dk1"/>
                </a:solidFill>
                <a:latin typeface="Comfortaa"/>
                <a:ea typeface="Comfortaa"/>
                <a:cs typeface="Comfortaa"/>
                <a:sym typeface="Comfortaa"/>
              </a:rPr>
            </a:br>
            <a:r>
              <a:rPr lang="en" sz="800">
                <a:solidFill>
                  <a:schemeClr val="dk1"/>
                </a:solidFill>
                <a:latin typeface="Comfortaa"/>
                <a:ea typeface="Comfortaa"/>
                <a:cs typeface="Comfortaa"/>
                <a:sym typeface="Comfortaa"/>
              </a:rPr>
              <a:t>🟠 Independence &amp; Self Help</a:t>
            </a:r>
            <a:br>
              <a:rPr lang="en" sz="800">
                <a:solidFill>
                  <a:schemeClr val="dk1"/>
                </a:solidFill>
                <a:latin typeface="Comfortaa"/>
                <a:ea typeface="Comfortaa"/>
                <a:cs typeface="Comfortaa"/>
                <a:sym typeface="Comfortaa"/>
              </a:rPr>
            </a:br>
            <a:r>
              <a:rPr lang="en" sz="800">
                <a:solidFill>
                  <a:schemeClr val="dk1"/>
                </a:solidFill>
                <a:latin typeface="Comfortaa"/>
                <a:ea typeface="Comfortaa"/>
                <a:cs typeface="Comfortaa"/>
                <a:sym typeface="Comfortaa"/>
              </a:rPr>
              <a:t>🩵 Curriculum Understanding</a:t>
            </a:r>
            <a:endParaRPr sz="800">
              <a:solidFill>
                <a:schemeClr val="dk1"/>
              </a:solidFill>
              <a:latin typeface="Comfortaa"/>
              <a:ea typeface="Comfortaa"/>
              <a:cs typeface="Comfortaa"/>
              <a:sym typeface="Comfortaa"/>
            </a:endParaRPr>
          </a:p>
        </p:txBody>
      </p:sp>
      <p:sp>
        <p:nvSpPr>
          <p:cNvPr id="1126" name="Google Shape;1126;p80"/>
          <p:cNvSpPr txBox="1"/>
          <p:nvPr/>
        </p:nvSpPr>
        <p:spPr>
          <a:xfrm>
            <a:off x="2616000" y="778300"/>
            <a:ext cx="1771500" cy="4242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Comfortaa"/>
                <a:ea typeface="Comfortaa"/>
                <a:cs typeface="Comfortaa"/>
                <a:sym typeface="Comfortaa"/>
              </a:rPr>
              <a:t>Year B </a:t>
            </a:r>
            <a:endParaRPr sz="1200">
              <a:solidFill>
                <a:schemeClr val="dk2"/>
              </a:solidFill>
              <a:latin typeface="Comfortaa"/>
              <a:ea typeface="Comfortaa"/>
              <a:cs typeface="Comfortaa"/>
              <a:sym typeface="Comfortaa"/>
            </a:endParaRPr>
          </a:p>
          <a:p>
            <a:pPr indent="0" lvl="0" marL="0" rtl="0" algn="ctr">
              <a:spcBef>
                <a:spcPts val="0"/>
              </a:spcBef>
              <a:spcAft>
                <a:spcPts val="0"/>
              </a:spcAft>
              <a:buNone/>
            </a:pPr>
            <a:r>
              <a:rPr lang="en" sz="1200">
                <a:solidFill>
                  <a:schemeClr val="dk2"/>
                </a:solidFill>
                <a:latin typeface="Comfortaa"/>
                <a:ea typeface="Comfortaa"/>
                <a:cs typeface="Comfortaa"/>
                <a:sym typeface="Comfortaa"/>
              </a:rPr>
              <a:t>Spring &amp; Growth</a:t>
            </a:r>
            <a:endParaRPr sz="1200">
              <a:solidFill>
                <a:schemeClr val="dk2"/>
              </a:solidFill>
              <a:latin typeface="Comfortaa"/>
              <a:ea typeface="Comfortaa"/>
              <a:cs typeface="Comfortaa"/>
              <a:sym typeface="Comfortaa"/>
            </a:endParaRPr>
          </a:p>
        </p:txBody>
      </p:sp>
      <p:sp>
        <p:nvSpPr>
          <p:cNvPr id="1127" name="Google Shape;1127;p80"/>
          <p:cNvSpPr txBox="1"/>
          <p:nvPr/>
        </p:nvSpPr>
        <p:spPr>
          <a:xfrm>
            <a:off x="7166625" y="547750"/>
            <a:ext cx="1649700" cy="826800"/>
          </a:xfrm>
          <a:prstGeom prst="rect">
            <a:avLst/>
          </a:prstGeom>
          <a:solidFill>
            <a:srgbClr val="D0E0E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Evidence opportunities</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 Observation </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 Communication </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 Curriculum </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 Independence </a:t>
            </a:r>
            <a:endParaRPr sz="900">
              <a:solidFill>
                <a:schemeClr val="dk2"/>
              </a:solidFill>
              <a:latin typeface="Comfortaa"/>
              <a:ea typeface="Comfortaa"/>
              <a:cs typeface="Comfortaa"/>
              <a:sym typeface="Comfortaa"/>
            </a:endParaRPr>
          </a:p>
        </p:txBody>
      </p:sp>
      <p:pic>
        <p:nvPicPr>
          <p:cNvPr id="1128" name="Google Shape;1128;p80"/>
          <p:cNvPicPr preferRelativeResize="0"/>
          <p:nvPr/>
        </p:nvPicPr>
        <p:blipFill>
          <a:blip r:embed="rId4">
            <a:alphaModFix/>
          </a:blip>
          <a:stretch>
            <a:fillRect/>
          </a:stretch>
        </p:blipFill>
        <p:spPr>
          <a:xfrm>
            <a:off x="1028525" y="76850"/>
            <a:ext cx="716700" cy="709992"/>
          </a:xfrm>
          <a:prstGeom prst="rect">
            <a:avLst/>
          </a:prstGeom>
          <a:noFill/>
          <a:ln>
            <a:noFill/>
          </a:ln>
        </p:spPr>
      </p:pic>
      <p:pic>
        <p:nvPicPr>
          <p:cNvPr id="1129" name="Google Shape;1129;p80"/>
          <p:cNvPicPr preferRelativeResize="0"/>
          <p:nvPr/>
        </p:nvPicPr>
        <p:blipFill>
          <a:blip r:embed="rId5">
            <a:alphaModFix/>
          </a:blip>
          <a:stretch>
            <a:fillRect/>
          </a:stretch>
        </p:blipFill>
        <p:spPr>
          <a:xfrm>
            <a:off x="1885950" y="632450"/>
            <a:ext cx="633550" cy="633550"/>
          </a:xfrm>
          <a:prstGeom prst="rect">
            <a:avLst/>
          </a:prstGeom>
          <a:noFill/>
          <a:ln>
            <a:noFill/>
          </a:ln>
        </p:spPr>
      </p:pic>
      <p:pic>
        <p:nvPicPr>
          <p:cNvPr id="1130" name="Google Shape;1130;p80"/>
          <p:cNvPicPr preferRelativeResize="0"/>
          <p:nvPr/>
        </p:nvPicPr>
        <p:blipFill>
          <a:blip r:embed="rId6">
            <a:alphaModFix/>
          </a:blip>
          <a:stretch>
            <a:fillRect/>
          </a:stretch>
        </p:blipFill>
        <p:spPr>
          <a:xfrm>
            <a:off x="71011" y="1199625"/>
            <a:ext cx="1554275" cy="3810494"/>
          </a:xfrm>
          <a:prstGeom prst="rect">
            <a:avLst/>
          </a:prstGeom>
          <a:noFill/>
          <a:ln>
            <a:noFill/>
          </a:ln>
        </p:spPr>
      </p:pic>
      <p:graphicFrame>
        <p:nvGraphicFramePr>
          <p:cNvPr id="1131" name="Google Shape;1131;p80"/>
          <p:cNvGraphicFramePr/>
          <p:nvPr/>
        </p:nvGraphicFramePr>
        <p:xfrm>
          <a:off x="1921225" y="1866900"/>
          <a:ext cx="3000000" cy="3000000"/>
        </p:xfrm>
        <a:graphic>
          <a:graphicData uri="http://schemas.openxmlformats.org/drawingml/2006/table">
            <a:tbl>
              <a:tblPr>
                <a:noFill/>
                <a:tableStyleId>{CC6CCEB9-1A9C-4DE0-B6F4-765A092455F4}</a:tableStyleId>
              </a:tblPr>
              <a:tblGrid>
                <a:gridCol w="1848175"/>
                <a:gridCol w="2224800"/>
                <a:gridCol w="2855475"/>
              </a:tblGrid>
              <a:tr h="190500">
                <a:tc>
                  <a:txBody>
                    <a:bodyPr/>
                    <a:lstStyle/>
                    <a:p>
                      <a:pPr indent="0" lvl="0" marL="0" rtl="0" algn="ctr">
                        <a:lnSpc>
                          <a:spcPct val="115000"/>
                        </a:lnSpc>
                        <a:spcBef>
                          <a:spcPts val="0"/>
                        </a:spcBef>
                        <a:spcAft>
                          <a:spcPts val="0"/>
                        </a:spcAft>
                        <a:buNone/>
                      </a:pPr>
                      <a:r>
                        <a:rPr b="1" lang="en" sz="800">
                          <a:latin typeface="Comfortaa"/>
                          <a:ea typeface="Comfortaa"/>
                          <a:cs typeface="Comfortaa"/>
                          <a:sym typeface="Comfortaa"/>
                        </a:rPr>
                        <a:t>Experience</a:t>
                      </a:r>
                      <a:endParaRPr b="1"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latin typeface="Comfortaa"/>
                          <a:ea typeface="Comfortaa"/>
                          <a:cs typeface="Comfortaa"/>
                          <a:sym typeface="Comfortaa"/>
                        </a:rPr>
                        <a:t>Subjects Linked</a:t>
                      </a:r>
                      <a:endParaRPr b="1"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latin typeface="Comfortaa"/>
                          <a:ea typeface="Comfortaa"/>
                          <a:cs typeface="Comfortaa"/>
                          <a:sym typeface="Comfortaa"/>
                        </a:rPr>
                        <a:t>Skills Developed Through Experience</a:t>
                      </a:r>
                      <a:endParaRPr b="1"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8600">
                <a:tc>
                  <a:txBody>
                    <a:bodyPr/>
                    <a:lstStyle/>
                    <a:p>
                      <a:pPr indent="0" lvl="0" marL="0" rtl="0" algn="l">
                        <a:spcBef>
                          <a:spcPts val="0"/>
                        </a:spcBef>
                        <a:spcAft>
                          <a:spcPts val="0"/>
                        </a:spcAft>
                        <a:buNone/>
                      </a:pPr>
                      <a:r>
                        <a:rPr lang="en" sz="800">
                          <a:latin typeface="Comfortaa"/>
                          <a:ea typeface="Comfortaa"/>
                          <a:cs typeface="Comfortaa"/>
                          <a:sym typeface="Comfortaa"/>
                        </a:rPr>
                        <a:t>🌱 Planting Seeds</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Science • Maths • PSHE</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Care routines • Counting • Responsibility</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8600">
                <a:tc>
                  <a:txBody>
                    <a:bodyPr/>
                    <a:lstStyle/>
                    <a:p>
                      <a:pPr indent="0" lvl="0" marL="0" rtl="0" algn="l">
                        <a:spcBef>
                          <a:spcPts val="0"/>
                        </a:spcBef>
                        <a:spcAft>
                          <a:spcPts val="0"/>
                        </a:spcAft>
                        <a:buNone/>
                      </a:pPr>
                      <a:r>
                        <a:rPr lang="en" sz="800">
                          <a:latin typeface="Comfortaa"/>
                          <a:ea typeface="Comfortaa"/>
                          <a:cs typeface="Comfortaa"/>
                          <a:sym typeface="Comfortaa"/>
                        </a:rPr>
                        <a:t>💦 Water Exploration</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Geography • Science • Maths</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Measuring • Investigation • Sensory exploration</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8600">
                <a:tc>
                  <a:txBody>
                    <a:bodyPr/>
                    <a:lstStyle/>
                    <a:p>
                      <a:pPr indent="0" lvl="0" marL="0" rtl="0" algn="l">
                        <a:spcBef>
                          <a:spcPts val="0"/>
                        </a:spcBef>
                        <a:spcAft>
                          <a:spcPts val="0"/>
                        </a:spcAft>
                        <a:buNone/>
                      </a:pPr>
                      <a:r>
                        <a:rPr lang="en" sz="800">
                          <a:latin typeface="Comfortaa"/>
                          <a:ea typeface="Comfortaa"/>
                          <a:cs typeface="Comfortaa"/>
                          <a:sym typeface="Comfortaa"/>
                        </a:rPr>
                        <a:t>📖 Growth Stories &amp; Poems</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English • Communication • RE</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Listening • Vocabulary • Narrative</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8600">
                <a:tc>
                  <a:txBody>
                    <a:bodyPr/>
                    <a:lstStyle/>
                    <a:p>
                      <a:pPr indent="0" lvl="0" marL="0" rtl="0" algn="l">
                        <a:spcBef>
                          <a:spcPts val="0"/>
                        </a:spcBef>
                        <a:spcAft>
                          <a:spcPts val="0"/>
                        </a:spcAft>
                        <a:buNone/>
                      </a:pPr>
                      <a:r>
                        <a:rPr lang="en" sz="800">
                          <a:latin typeface="Comfortaa"/>
                          <a:ea typeface="Comfortaa"/>
                          <a:cs typeface="Comfortaa"/>
                          <a:sym typeface="Comfortaa"/>
                        </a:rPr>
                        <a:t>🎵 Loud &amp; Quiet Sound Games</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Music • Communication • PE</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Listening • Attention • Sound discrimination</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8600">
                <a:tc>
                  <a:txBody>
                    <a:bodyPr/>
                    <a:lstStyle/>
                    <a:p>
                      <a:pPr indent="0" lvl="0" marL="0" rtl="0" algn="l">
                        <a:spcBef>
                          <a:spcPts val="0"/>
                        </a:spcBef>
                        <a:spcAft>
                          <a:spcPts val="0"/>
                        </a:spcAft>
                        <a:buNone/>
                      </a:pPr>
                      <a:r>
                        <a:rPr lang="en" sz="800">
                          <a:latin typeface="Comfortaa"/>
                          <a:ea typeface="Comfortaa"/>
                          <a:cs typeface="Comfortaa"/>
                          <a:sym typeface="Comfortaa"/>
                        </a:rPr>
                        <a:t>🩰 Dance &amp; Movement</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PE • Music • PSHE</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Coordination • Balance • Confidence</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8600">
                <a:tc>
                  <a:txBody>
                    <a:bodyPr/>
                    <a:lstStyle/>
                    <a:p>
                      <a:pPr indent="0" lvl="0" marL="0" rtl="0" algn="l">
                        <a:spcBef>
                          <a:spcPts val="0"/>
                        </a:spcBef>
                        <a:spcAft>
                          <a:spcPts val="0"/>
                        </a:spcAft>
                        <a:buNone/>
                      </a:pPr>
                      <a:r>
                        <a:rPr lang="en" sz="800">
                          <a:latin typeface="Comfortaa"/>
                          <a:ea typeface="Comfortaa"/>
                          <a:cs typeface="Comfortaa"/>
                          <a:sym typeface="Comfortaa"/>
                        </a:rPr>
                        <a:t>💻 Cause &amp; Effect ICT</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Computing • Communication • Science</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Anticipation • Problem solving • Independence</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8600">
                <a:tc>
                  <a:txBody>
                    <a:bodyPr/>
                    <a:lstStyle/>
                    <a:p>
                      <a:pPr indent="0" lvl="0" marL="0" rtl="0" algn="l">
                        <a:spcBef>
                          <a:spcPts val="0"/>
                        </a:spcBef>
                        <a:spcAft>
                          <a:spcPts val="0"/>
                        </a:spcAft>
                        <a:buNone/>
                      </a:pPr>
                      <a:r>
                        <a:rPr lang="en" sz="800">
                          <a:latin typeface="Comfortaa"/>
                          <a:ea typeface="Comfortaa"/>
                          <a:cs typeface="Comfortaa"/>
                          <a:sym typeface="Comfortaa"/>
                        </a:rPr>
                        <a:t>🎨 Spring Art &amp; Collage</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Art/DT • Science</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Creativity • Fine motor • Observation</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8600">
                <a:tc>
                  <a:txBody>
                    <a:bodyPr/>
                    <a:lstStyle/>
                    <a:p>
                      <a:pPr indent="0" lvl="0" marL="0" rtl="0" algn="l">
                        <a:spcBef>
                          <a:spcPts val="0"/>
                        </a:spcBef>
                        <a:spcAft>
                          <a:spcPts val="0"/>
                        </a:spcAft>
                        <a:buNone/>
                      </a:pPr>
                      <a:r>
                        <a:rPr lang="en" sz="800">
                          <a:latin typeface="Comfortaa"/>
                          <a:ea typeface="Comfortaa"/>
                          <a:cs typeface="Comfortaa"/>
                          <a:sym typeface="Comfortaa"/>
                        </a:rPr>
                        <a:t>🌦 Weather Walks</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Geography • Science • Communication</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Environmental awareness • Vocabulary • Curiosity</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1135" name="Shape 1135"/>
        <p:cNvGrpSpPr/>
        <p:nvPr/>
      </p:nvGrpSpPr>
      <p:grpSpPr>
        <a:xfrm>
          <a:off x="0" y="0"/>
          <a:ext cx="0" cy="0"/>
          <a:chOff x="0" y="0"/>
          <a:chExt cx="0" cy="0"/>
        </a:xfrm>
      </p:grpSpPr>
      <p:pic>
        <p:nvPicPr>
          <p:cNvPr id="1136" name="Google Shape;1136;p81"/>
          <p:cNvPicPr preferRelativeResize="0"/>
          <p:nvPr/>
        </p:nvPicPr>
        <p:blipFill>
          <a:blip r:embed="rId3">
            <a:alphaModFix/>
          </a:blip>
          <a:stretch>
            <a:fillRect/>
          </a:stretch>
        </p:blipFill>
        <p:spPr>
          <a:xfrm>
            <a:off x="130550" y="164875"/>
            <a:ext cx="757250" cy="533950"/>
          </a:xfrm>
          <a:prstGeom prst="rect">
            <a:avLst/>
          </a:prstGeom>
          <a:noFill/>
          <a:ln>
            <a:noFill/>
          </a:ln>
        </p:spPr>
      </p:pic>
      <p:sp>
        <p:nvSpPr>
          <p:cNvPr id="1137" name="Google Shape;1137;p81"/>
          <p:cNvSpPr txBox="1"/>
          <p:nvPr/>
        </p:nvSpPr>
        <p:spPr>
          <a:xfrm>
            <a:off x="1885950" y="60975"/>
            <a:ext cx="6999000" cy="4794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Comfortaa"/>
                <a:ea typeface="Comfortaa"/>
                <a:cs typeface="Comfortaa"/>
                <a:sym typeface="Comfortaa"/>
              </a:rPr>
              <a:t>The Brow CP School Resource Base Curriculum Overlap Map</a:t>
            </a:r>
            <a:endParaRPr sz="1200">
              <a:solidFill>
                <a:schemeClr val="dk2"/>
              </a:solidFill>
              <a:latin typeface="Comfortaa"/>
              <a:ea typeface="Comfortaa"/>
              <a:cs typeface="Comfortaa"/>
              <a:sym typeface="Comfortaa"/>
            </a:endParaRPr>
          </a:p>
        </p:txBody>
      </p:sp>
      <p:sp>
        <p:nvSpPr>
          <p:cNvPr id="1138" name="Google Shape;1138;p81"/>
          <p:cNvSpPr txBox="1"/>
          <p:nvPr/>
        </p:nvSpPr>
        <p:spPr>
          <a:xfrm>
            <a:off x="130550" y="819175"/>
            <a:ext cx="1435200" cy="260100"/>
          </a:xfrm>
          <a:prstGeom prst="rect">
            <a:avLst/>
          </a:prstGeom>
          <a:solidFill>
            <a:schemeClr val="l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2"/>
                </a:solidFill>
                <a:latin typeface="Comfortaa"/>
                <a:ea typeface="Comfortaa"/>
                <a:cs typeface="Comfortaa"/>
                <a:sym typeface="Comfortaa"/>
              </a:rPr>
              <a:t>Key Vocabulary</a:t>
            </a:r>
            <a:endParaRPr sz="1000">
              <a:solidFill>
                <a:schemeClr val="dk2"/>
              </a:solidFill>
              <a:latin typeface="Comfortaa"/>
              <a:ea typeface="Comfortaa"/>
              <a:cs typeface="Comfortaa"/>
              <a:sym typeface="Comfortaa"/>
            </a:endParaRPr>
          </a:p>
        </p:txBody>
      </p:sp>
      <p:sp>
        <p:nvSpPr>
          <p:cNvPr id="1139" name="Google Shape;1139;p81"/>
          <p:cNvSpPr txBox="1"/>
          <p:nvPr/>
        </p:nvSpPr>
        <p:spPr>
          <a:xfrm>
            <a:off x="4740700" y="578925"/>
            <a:ext cx="2245500" cy="923400"/>
          </a:xfrm>
          <a:prstGeom prst="rect">
            <a:avLst/>
          </a:prstGeom>
          <a:solidFill>
            <a:schemeClr val="lt2"/>
          </a:solid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 CORE LEARNING THREADS</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rPr lang="en" sz="800">
                <a:solidFill>
                  <a:schemeClr val="dk1"/>
                </a:solidFill>
                <a:latin typeface="Comfortaa"/>
                <a:ea typeface="Comfortaa"/>
                <a:cs typeface="Comfortaa"/>
                <a:sym typeface="Comfortaa"/>
              </a:rPr>
              <a:t>🟣 Engagement &amp; Attention</a:t>
            </a:r>
            <a:br>
              <a:rPr lang="en" sz="800">
                <a:solidFill>
                  <a:schemeClr val="dk1"/>
                </a:solidFill>
                <a:latin typeface="Comfortaa"/>
                <a:ea typeface="Comfortaa"/>
                <a:cs typeface="Comfortaa"/>
                <a:sym typeface="Comfortaa"/>
              </a:rPr>
            </a:br>
            <a:r>
              <a:rPr lang="en" sz="800">
                <a:solidFill>
                  <a:schemeClr val="dk1"/>
                </a:solidFill>
                <a:latin typeface="Comfortaa"/>
                <a:ea typeface="Comfortaa"/>
                <a:cs typeface="Comfortaa"/>
                <a:sym typeface="Comfortaa"/>
              </a:rPr>
              <a:t>🔵 Exploration &amp; Cognition</a:t>
            </a:r>
            <a:br>
              <a:rPr lang="en" sz="800">
                <a:solidFill>
                  <a:schemeClr val="dk1"/>
                </a:solidFill>
                <a:latin typeface="Comfortaa"/>
                <a:ea typeface="Comfortaa"/>
                <a:cs typeface="Comfortaa"/>
                <a:sym typeface="Comfortaa"/>
              </a:rPr>
            </a:br>
            <a:r>
              <a:rPr lang="en" sz="800">
                <a:solidFill>
                  <a:schemeClr val="dk1"/>
                </a:solidFill>
                <a:latin typeface="Comfortaa"/>
                <a:ea typeface="Comfortaa"/>
                <a:cs typeface="Comfortaa"/>
                <a:sym typeface="Comfortaa"/>
              </a:rPr>
              <a:t>🟢 Communication &amp; Interaction</a:t>
            </a:r>
            <a:br>
              <a:rPr lang="en" sz="800">
                <a:solidFill>
                  <a:schemeClr val="dk1"/>
                </a:solidFill>
                <a:latin typeface="Comfortaa"/>
                <a:ea typeface="Comfortaa"/>
                <a:cs typeface="Comfortaa"/>
                <a:sym typeface="Comfortaa"/>
              </a:rPr>
            </a:br>
            <a:r>
              <a:rPr lang="en" sz="800">
                <a:solidFill>
                  <a:schemeClr val="dk1"/>
                </a:solidFill>
                <a:latin typeface="Comfortaa"/>
                <a:ea typeface="Comfortaa"/>
                <a:cs typeface="Comfortaa"/>
                <a:sym typeface="Comfortaa"/>
              </a:rPr>
              <a:t>🟠 Independence &amp; Self Help</a:t>
            </a:r>
            <a:br>
              <a:rPr lang="en" sz="800">
                <a:solidFill>
                  <a:schemeClr val="dk1"/>
                </a:solidFill>
                <a:latin typeface="Comfortaa"/>
                <a:ea typeface="Comfortaa"/>
                <a:cs typeface="Comfortaa"/>
                <a:sym typeface="Comfortaa"/>
              </a:rPr>
            </a:br>
            <a:r>
              <a:rPr lang="en" sz="800">
                <a:solidFill>
                  <a:schemeClr val="dk1"/>
                </a:solidFill>
                <a:latin typeface="Comfortaa"/>
                <a:ea typeface="Comfortaa"/>
                <a:cs typeface="Comfortaa"/>
                <a:sym typeface="Comfortaa"/>
              </a:rPr>
              <a:t>🩵 Curriculum Understanding</a:t>
            </a:r>
            <a:endParaRPr sz="800">
              <a:solidFill>
                <a:schemeClr val="dk1"/>
              </a:solidFill>
              <a:latin typeface="Comfortaa"/>
              <a:ea typeface="Comfortaa"/>
              <a:cs typeface="Comfortaa"/>
              <a:sym typeface="Comfortaa"/>
            </a:endParaRPr>
          </a:p>
        </p:txBody>
      </p:sp>
      <p:sp>
        <p:nvSpPr>
          <p:cNvPr id="1140" name="Google Shape;1140;p81"/>
          <p:cNvSpPr txBox="1"/>
          <p:nvPr/>
        </p:nvSpPr>
        <p:spPr>
          <a:xfrm>
            <a:off x="2597950" y="578925"/>
            <a:ext cx="1771500" cy="9234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Comfortaa"/>
                <a:ea typeface="Comfortaa"/>
                <a:cs typeface="Comfortaa"/>
                <a:sym typeface="Comfortaa"/>
              </a:rPr>
              <a:t>Year B </a:t>
            </a:r>
            <a:endParaRPr sz="1200">
              <a:solidFill>
                <a:schemeClr val="dk2"/>
              </a:solidFill>
              <a:latin typeface="Comfortaa"/>
              <a:ea typeface="Comfortaa"/>
              <a:cs typeface="Comfortaa"/>
              <a:sym typeface="Comfortaa"/>
            </a:endParaRPr>
          </a:p>
          <a:p>
            <a:pPr indent="0" lvl="0" marL="0" rtl="0" algn="ctr">
              <a:spcBef>
                <a:spcPts val="0"/>
              </a:spcBef>
              <a:spcAft>
                <a:spcPts val="0"/>
              </a:spcAft>
              <a:buNone/>
            </a:pPr>
            <a:r>
              <a:rPr lang="en" sz="1200">
                <a:solidFill>
                  <a:schemeClr val="dk2"/>
                </a:solidFill>
                <a:latin typeface="Comfortaa"/>
                <a:ea typeface="Comfortaa"/>
                <a:cs typeface="Comfortaa"/>
                <a:sym typeface="Comfortaa"/>
              </a:rPr>
              <a:t>Creatures</a:t>
            </a:r>
            <a:r>
              <a:rPr lang="en" sz="1200">
                <a:solidFill>
                  <a:schemeClr val="dk2"/>
                </a:solidFill>
                <a:latin typeface="Comfortaa"/>
                <a:ea typeface="Comfortaa"/>
                <a:cs typeface="Comfortaa"/>
                <a:sym typeface="Comfortaa"/>
              </a:rPr>
              <a:t> Great &amp; Small</a:t>
            </a:r>
            <a:endParaRPr sz="1200">
              <a:solidFill>
                <a:schemeClr val="dk2"/>
              </a:solidFill>
              <a:latin typeface="Comfortaa"/>
              <a:ea typeface="Comfortaa"/>
              <a:cs typeface="Comfortaa"/>
              <a:sym typeface="Comfortaa"/>
            </a:endParaRPr>
          </a:p>
        </p:txBody>
      </p:sp>
      <p:sp>
        <p:nvSpPr>
          <p:cNvPr id="1141" name="Google Shape;1141;p81"/>
          <p:cNvSpPr txBox="1"/>
          <p:nvPr/>
        </p:nvSpPr>
        <p:spPr>
          <a:xfrm>
            <a:off x="7235250" y="681850"/>
            <a:ext cx="1649700" cy="826800"/>
          </a:xfrm>
          <a:prstGeom prst="rect">
            <a:avLst/>
          </a:prstGeom>
          <a:solidFill>
            <a:srgbClr val="D0E0E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Evidence opportunities</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 Observation </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 Communication </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 Curriculum </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 Independence </a:t>
            </a:r>
            <a:endParaRPr sz="900">
              <a:solidFill>
                <a:schemeClr val="dk2"/>
              </a:solidFill>
              <a:latin typeface="Comfortaa"/>
              <a:ea typeface="Comfortaa"/>
              <a:cs typeface="Comfortaa"/>
              <a:sym typeface="Comfortaa"/>
            </a:endParaRPr>
          </a:p>
        </p:txBody>
      </p:sp>
      <p:pic>
        <p:nvPicPr>
          <p:cNvPr id="1142" name="Google Shape;1142;p81"/>
          <p:cNvPicPr preferRelativeResize="0"/>
          <p:nvPr/>
        </p:nvPicPr>
        <p:blipFill>
          <a:blip r:embed="rId4">
            <a:alphaModFix/>
          </a:blip>
          <a:stretch>
            <a:fillRect/>
          </a:stretch>
        </p:blipFill>
        <p:spPr>
          <a:xfrm>
            <a:off x="1018927" y="49624"/>
            <a:ext cx="628413" cy="652814"/>
          </a:xfrm>
          <a:prstGeom prst="rect">
            <a:avLst/>
          </a:prstGeom>
          <a:noFill/>
          <a:ln>
            <a:noFill/>
          </a:ln>
        </p:spPr>
      </p:pic>
      <p:pic>
        <p:nvPicPr>
          <p:cNvPr id="1143" name="Google Shape;1143;p81"/>
          <p:cNvPicPr preferRelativeResize="0"/>
          <p:nvPr/>
        </p:nvPicPr>
        <p:blipFill>
          <a:blip r:embed="rId5">
            <a:alphaModFix/>
          </a:blip>
          <a:stretch>
            <a:fillRect/>
          </a:stretch>
        </p:blipFill>
        <p:spPr>
          <a:xfrm>
            <a:off x="130550" y="1196000"/>
            <a:ext cx="1516800" cy="3711618"/>
          </a:xfrm>
          <a:prstGeom prst="rect">
            <a:avLst/>
          </a:prstGeom>
          <a:noFill/>
          <a:ln>
            <a:noFill/>
          </a:ln>
        </p:spPr>
      </p:pic>
      <p:graphicFrame>
        <p:nvGraphicFramePr>
          <p:cNvPr id="1144" name="Google Shape;1144;p81"/>
          <p:cNvGraphicFramePr/>
          <p:nvPr/>
        </p:nvGraphicFramePr>
        <p:xfrm>
          <a:off x="1885950" y="1662250"/>
          <a:ext cx="3000000" cy="3000000"/>
        </p:xfrm>
        <a:graphic>
          <a:graphicData uri="http://schemas.openxmlformats.org/drawingml/2006/table">
            <a:tbl>
              <a:tblPr>
                <a:noFill/>
                <a:tableStyleId>{CC6CCEB9-1A9C-4DE0-B6F4-765A092455F4}</a:tableStyleId>
              </a:tblPr>
              <a:tblGrid>
                <a:gridCol w="1911175"/>
                <a:gridCol w="2186650"/>
                <a:gridCol w="2901175"/>
              </a:tblGrid>
              <a:tr h="190500">
                <a:tc>
                  <a:txBody>
                    <a:bodyPr/>
                    <a:lstStyle/>
                    <a:p>
                      <a:pPr indent="0" lvl="0" marL="0" rtl="0" algn="ctr">
                        <a:lnSpc>
                          <a:spcPct val="115000"/>
                        </a:lnSpc>
                        <a:spcBef>
                          <a:spcPts val="0"/>
                        </a:spcBef>
                        <a:spcAft>
                          <a:spcPts val="0"/>
                        </a:spcAft>
                        <a:buNone/>
                      </a:pPr>
                      <a:r>
                        <a:rPr b="1" lang="en" sz="800">
                          <a:latin typeface="Comfortaa"/>
                          <a:ea typeface="Comfortaa"/>
                          <a:cs typeface="Comfortaa"/>
                          <a:sym typeface="Comfortaa"/>
                        </a:rPr>
                        <a:t>Experience</a:t>
                      </a:r>
                      <a:endParaRPr b="1"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latin typeface="Comfortaa"/>
                          <a:ea typeface="Comfortaa"/>
                          <a:cs typeface="Comfortaa"/>
                          <a:sym typeface="Comfortaa"/>
                        </a:rPr>
                        <a:t>Subjects Linked</a:t>
                      </a:r>
                      <a:endParaRPr b="1"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800">
                          <a:latin typeface="Comfortaa"/>
                          <a:ea typeface="Comfortaa"/>
                          <a:cs typeface="Comfortaa"/>
                          <a:sym typeface="Comfortaa"/>
                        </a:rPr>
                        <a:t>Skills Developed Through Experience</a:t>
                      </a:r>
                      <a:endParaRPr b="1"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8600">
                <a:tc>
                  <a:txBody>
                    <a:bodyPr/>
                    <a:lstStyle/>
                    <a:p>
                      <a:pPr indent="0" lvl="0" marL="0" rtl="0" algn="l">
                        <a:spcBef>
                          <a:spcPts val="0"/>
                        </a:spcBef>
                        <a:spcAft>
                          <a:spcPts val="0"/>
                        </a:spcAft>
                        <a:buNone/>
                      </a:pPr>
                      <a:r>
                        <a:rPr lang="en" sz="800">
                          <a:latin typeface="Comfortaa"/>
                          <a:ea typeface="Comfortaa"/>
                          <a:cs typeface="Comfortaa"/>
                          <a:sym typeface="Comfortaa"/>
                        </a:rPr>
                        <a:t>🐞 Minibeast Hunts</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Science • Geography • Communication</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Observation • Curiosity • Exploration</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8600">
                <a:tc>
                  <a:txBody>
                    <a:bodyPr/>
                    <a:lstStyle/>
                    <a:p>
                      <a:pPr indent="0" lvl="0" marL="0" rtl="0" algn="l">
                        <a:spcBef>
                          <a:spcPts val="0"/>
                        </a:spcBef>
                        <a:spcAft>
                          <a:spcPts val="0"/>
                        </a:spcAft>
                        <a:buNone/>
                      </a:pPr>
                      <a:r>
                        <a:rPr lang="en" sz="800">
                          <a:latin typeface="Comfortaa"/>
                          <a:ea typeface="Comfortaa"/>
                          <a:cs typeface="Comfortaa"/>
                          <a:sym typeface="Comfortaa"/>
                        </a:rPr>
                        <a:t>🌿 Nature Walks</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Geography • Science • PSHE</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Environmental awareness • Regulation • Vocabulary</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8600">
                <a:tc>
                  <a:txBody>
                    <a:bodyPr/>
                    <a:lstStyle/>
                    <a:p>
                      <a:pPr indent="0" lvl="0" marL="0" rtl="0" algn="l">
                        <a:spcBef>
                          <a:spcPts val="0"/>
                        </a:spcBef>
                        <a:spcAft>
                          <a:spcPts val="0"/>
                        </a:spcAft>
                        <a:buNone/>
                      </a:pPr>
                      <a:r>
                        <a:rPr lang="en" sz="800">
                          <a:latin typeface="Comfortaa"/>
                          <a:ea typeface="Comfortaa"/>
                          <a:cs typeface="Comfortaa"/>
                          <a:sym typeface="Comfortaa"/>
                        </a:rPr>
                        <a:t>📚 Animal Stories &amp; Rhymes</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English • Communication • RE</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Sequencing • Listening • Imagination</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8600">
                <a:tc>
                  <a:txBody>
                    <a:bodyPr/>
                    <a:lstStyle/>
                    <a:p>
                      <a:pPr indent="0" lvl="0" marL="0" rtl="0" algn="l">
                        <a:spcBef>
                          <a:spcPts val="0"/>
                        </a:spcBef>
                        <a:spcAft>
                          <a:spcPts val="0"/>
                        </a:spcAft>
                        <a:buNone/>
                      </a:pPr>
                      <a:r>
                        <a:rPr lang="en" sz="800">
                          <a:latin typeface="Comfortaa"/>
                          <a:ea typeface="Comfortaa"/>
                          <a:cs typeface="Comfortaa"/>
                          <a:sym typeface="Comfortaa"/>
                        </a:rPr>
                        <a:t>🎵 Movement &amp; Space Games</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Music • PE • Communication</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Spatial awareness • Rhythm • Participation</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8600">
                <a:tc>
                  <a:txBody>
                    <a:bodyPr/>
                    <a:lstStyle/>
                    <a:p>
                      <a:pPr indent="0" lvl="0" marL="0" rtl="0" algn="l">
                        <a:spcBef>
                          <a:spcPts val="0"/>
                        </a:spcBef>
                        <a:spcAft>
                          <a:spcPts val="0"/>
                        </a:spcAft>
                        <a:buNone/>
                      </a:pPr>
                      <a:r>
                        <a:rPr lang="en" sz="800">
                          <a:latin typeface="Comfortaa"/>
                          <a:ea typeface="Comfortaa"/>
                          <a:cs typeface="Comfortaa"/>
                          <a:sym typeface="Comfortaa"/>
                        </a:rPr>
                        <a:t>🏃 Athletics &amp; Balance Activities</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PE • PSHE • Communication</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Coordination • Confidence • Physical control</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8600">
                <a:tc>
                  <a:txBody>
                    <a:bodyPr/>
                    <a:lstStyle/>
                    <a:p>
                      <a:pPr indent="0" lvl="0" marL="0" rtl="0" algn="l">
                        <a:spcBef>
                          <a:spcPts val="0"/>
                        </a:spcBef>
                        <a:spcAft>
                          <a:spcPts val="0"/>
                        </a:spcAft>
                        <a:buNone/>
                      </a:pPr>
                      <a:r>
                        <a:rPr lang="en" sz="800">
                          <a:latin typeface="Comfortaa"/>
                          <a:ea typeface="Comfortaa"/>
                          <a:cs typeface="Comfortaa"/>
                          <a:sym typeface="Comfortaa"/>
                        </a:rPr>
                        <a:t>💻 Independent ICT Exploration</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Computing • Communication • Science</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Choice making • Independence • Problem solving</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8600">
                <a:tc>
                  <a:txBody>
                    <a:bodyPr/>
                    <a:lstStyle/>
                    <a:p>
                      <a:pPr indent="0" lvl="0" marL="0" rtl="0" algn="l">
                        <a:spcBef>
                          <a:spcPts val="0"/>
                        </a:spcBef>
                        <a:spcAft>
                          <a:spcPts val="0"/>
                        </a:spcAft>
                        <a:buNone/>
                      </a:pPr>
                      <a:r>
                        <a:rPr lang="en" sz="800">
                          <a:latin typeface="Comfortaa"/>
                          <a:ea typeface="Comfortaa"/>
                          <a:cs typeface="Comfortaa"/>
                          <a:sym typeface="Comfortaa"/>
                        </a:rPr>
                        <a:t>🎨 Animal Crafts &amp; Models</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Art/DT • Science</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Creativity • Fine motor • Design skills</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8600">
                <a:tc>
                  <a:txBody>
                    <a:bodyPr/>
                    <a:lstStyle/>
                    <a:p>
                      <a:pPr indent="0" lvl="0" marL="0" rtl="0" algn="l">
                        <a:spcBef>
                          <a:spcPts val="0"/>
                        </a:spcBef>
                        <a:spcAft>
                          <a:spcPts val="0"/>
                        </a:spcAft>
                        <a:buNone/>
                      </a:pPr>
                      <a:r>
                        <a:rPr lang="en" sz="800">
                          <a:latin typeface="Comfortaa"/>
                          <a:ea typeface="Comfortaa"/>
                          <a:cs typeface="Comfortaa"/>
                          <a:sym typeface="Comfortaa"/>
                        </a:rPr>
                        <a:t>🐾 Caring for Animals &amp; Plants</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PSHE • Science • RE</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Comfortaa"/>
                          <a:ea typeface="Comfortaa"/>
                          <a:cs typeface="Comfortaa"/>
                          <a:sym typeface="Comfortaa"/>
                        </a:rPr>
                        <a:t>Responsibility • Empathy • Independence</a:t>
                      </a:r>
                      <a:endParaRPr sz="800">
                        <a:latin typeface="Comfortaa"/>
                        <a:ea typeface="Comfortaa"/>
                        <a:cs typeface="Comfortaa"/>
                        <a:sym typeface="Comfortaa"/>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19"/>
          <p:cNvPicPr preferRelativeResize="0"/>
          <p:nvPr/>
        </p:nvPicPr>
        <p:blipFill>
          <a:blip r:embed="rId3">
            <a:alphaModFix/>
          </a:blip>
          <a:stretch>
            <a:fillRect/>
          </a:stretch>
        </p:blipFill>
        <p:spPr>
          <a:xfrm>
            <a:off x="233400" y="119275"/>
            <a:ext cx="1001025" cy="705850"/>
          </a:xfrm>
          <a:prstGeom prst="rect">
            <a:avLst/>
          </a:prstGeom>
          <a:noFill/>
          <a:ln>
            <a:noFill/>
          </a:ln>
        </p:spPr>
      </p:pic>
      <p:sp>
        <p:nvSpPr>
          <p:cNvPr id="107" name="Google Shape;107;p19"/>
          <p:cNvSpPr txBox="1"/>
          <p:nvPr/>
        </p:nvSpPr>
        <p:spPr>
          <a:xfrm>
            <a:off x="1405900" y="162300"/>
            <a:ext cx="7063800" cy="66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Comfortaa"/>
                <a:ea typeface="Comfortaa"/>
                <a:cs typeface="Comfortaa"/>
                <a:sym typeface="Comfortaa"/>
              </a:rPr>
              <a:t>The Brow Resource Base Curriculum</a:t>
            </a:r>
            <a:endParaRPr>
              <a:solidFill>
                <a:schemeClr val="dk2"/>
              </a:solidFill>
              <a:latin typeface="Comfortaa"/>
              <a:ea typeface="Comfortaa"/>
              <a:cs typeface="Comfortaa"/>
              <a:sym typeface="Comfortaa"/>
            </a:endParaRPr>
          </a:p>
          <a:p>
            <a:pPr indent="0" lvl="0" marL="0" rtl="0" algn="ctr">
              <a:spcBef>
                <a:spcPts val="0"/>
              </a:spcBef>
              <a:spcAft>
                <a:spcPts val="0"/>
              </a:spcAft>
              <a:buNone/>
            </a:pPr>
            <a:r>
              <a:rPr lang="en">
                <a:solidFill>
                  <a:schemeClr val="dk2"/>
                </a:solidFill>
                <a:latin typeface="Comfortaa"/>
                <a:ea typeface="Comfortaa"/>
                <a:cs typeface="Comfortaa"/>
                <a:sym typeface="Comfortaa"/>
              </a:rPr>
              <a:t>Year D Topic Overview</a:t>
            </a:r>
            <a:endParaRPr>
              <a:solidFill>
                <a:schemeClr val="dk2"/>
              </a:solidFill>
              <a:latin typeface="Comfortaa"/>
              <a:ea typeface="Comfortaa"/>
              <a:cs typeface="Comfortaa"/>
              <a:sym typeface="Comfortaa"/>
            </a:endParaRPr>
          </a:p>
        </p:txBody>
      </p:sp>
      <p:pic>
        <p:nvPicPr>
          <p:cNvPr id="108" name="Google Shape;108;p19"/>
          <p:cNvPicPr preferRelativeResize="0"/>
          <p:nvPr/>
        </p:nvPicPr>
        <p:blipFill>
          <a:blip r:embed="rId4">
            <a:alphaModFix/>
          </a:blip>
          <a:stretch>
            <a:fillRect/>
          </a:stretch>
        </p:blipFill>
        <p:spPr>
          <a:xfrm>
            <a:off x="233400" y="1743559"/>
            <a:ext cx="1654525" cy="2747566"/>
          </a:xfrm>
          <a:prstGeom prst="rect">
            <a:avLst/>
          </a:prstGeom>
          <a:noFill/>
          <a:ln>
            <a:noFill/>
          </a:ln>
        </p:spPr>
      </p:pic>
      <p:pic>
        <p:nvPicPr>
          <p:cNvPr id="109" name="Google Shape;109;p19"/>
          <p:cNvPicPr preferRelativeResize="0"/>
          <p:nvPr/>
        </p:nvPicPr>
        <p:blipFill>
          <a:blip r:embed="rId5">
            <a:alphaModFix/>
          </a:blip>
          <a:stretch>
            <a:fillRect/>
          </a:stretch>
        </p:blipFill>
        <p:spPr>
          <a:xfrm>
            <a:off x="1887925" y="897700"/>
            <a:ext cx="6581776" cy="3593414"/>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1148" name="Shape 1148"/>
        <p:cNvGrpSpPr/>
        <p:nvPr/>
      </p:nvGrpSpPr>
      <p:grpSpPr>
        <a:xfrm>
          <a:off x="0" y="0"/>
          <a:ext cx="0" cy="0"/>
          <a:chOff x="0" y="0"/>
          <a:chExt cx="0" cy="0"/>
        </a:xfrm>
      </p:grpSpPr>
      <p:sp>
        <p:nvSpPr>
          <p:cNvPr id="1149" name="Google Shape;1149;p82"/>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1150" name="Google Shape;1150;p82"/>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1151" name="Google Shape;1151;p82"/>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t/>
            </a:r>
            <a:endParaRPr sz="900">
              <a:solidFill>
                <a:schemeClr val="dk2"/>
              </a:solidFill>
              <a:latin typeface="Comfortaa"/>
              <a:ea typeface="Comfortaa"/>
              <a:cs typeface="Comfortaa"/>
              <a:sym typeface="Comfortaa"/>
            </a:endParaRPr>
          </a:p>
        </p:txBody>
      </p:sp>
      <p:sp>
        <p:nvSpPr>
          <p:cNvPr id="1152" name="Google Shape;1152;p82"/>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 </a:t>
            </a:r>
            <a:endParaRPr sz="1000">
              <a:solidFill>
                <a:schemeClr val="dk2"/>
              </a:solidFill>
              <a:latin typeface="Comfortaa"/>
              <a:ea typeface="Comfortaa"/>
              <a:cs typeface="Comfortaa"/>
              <a:sym typeface="Comfortaa"/>
            </a:endParaRPr>
          </a:p>
        </p:txBody>
      </p:sp>
      <p:sp>
        <p:nvSpPr>
          <p:cNvPr id="1153" name="Google Shape;1153;p82"/>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a:t>
            </a:r>
            <a:endParaRPr sz="900">
              <a:solidFill>
                <a:schemeClr val="dk2"/>
              </a:solidFill>
              <a:latin typeface="Comfortaa"/>
              <a:ea typeface="Comfortaa"/>
              <a:cs typeface="Comfortaa"/>
              <a:sym typeface="Comfortaa"/>
            </a:endParaRPr>
          </a:p>
        </p:txBody>
      </p:sp>
      <p:sp>
        <p:nvSpPr>
          <p:cNvPr id="1154" name="Google Shape;1154;p82"/>
          <p:cNvSpPr txBox="1"/>
          <p:nvPr/>
        </p:nvSpPr>
        <p:spPr>
          <a:xfrm>
            <a:off x="99900" y="754675"/>
            <a:ext cx="7188600" cy="258300"/>
          </a:xfrm>
          <a:prstGeom prst="rect">
            <a:avLst/>
          </a:prstGeom>
          <a:solidFill>
            <a:srgbClr val="C9DAF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1155" name="Google Shape;1155;p82"/>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1156" name="Google Shape;1156;p82"/>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bl>
          </a:graphicData>
        </a:graphic>
      </p:graphicFrame>
      <p:sp>
        <p:nvSpPr>
          <p:cNvPr id="1157" name="Google Shape;1157;p82"/>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1158" name="Google Shape;1158;p82"/>
          <p:cNvSpPr txBox="1"/>
          <p:nvPr/>
        </p:nvSpPr>
        <p:spPr>
          <a:xfrm>
            <a:off x="7395075" y="2625749"/>
            <a:ext cx="1623900" cy="927600"/>
          </a:xfrm>
          <a:prstGeom prst="rect">
            <a:avLst/>
          </a:prstGeom>
          <a:solidFill>
            <a:srgbClr val="C9DAF8"/>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1159" name="Google Shape;1159;p82"/>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1160" name="Google Shape;1160;p82"/>
          <p:cNvSpPr txBox="1"/>
          <p:nvPr/>
        </p:nvSpPr>
        <p:spPr>
          <a:xfrm>
            <a:off x="5722238" y="3304950"/>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1161" name="Google Shape;1161;p82"/>
          <p:cNvGraphicFramePr/>
          <p:nvPr/>
        </p:nvGraphicFramePr>
        <p:xfrm>
          <a:off x="5770325" y="3605975"/>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1165" name="Shape 1165"/>
        <p:cNvGrpSpPr/>
        <p:nvPr/>
      </p:nvGrpSpPr>
      <p:grpSpPr>
        <a:xfrm>
          <a:off x="0" y="0"/>
          <a:ext cx="0" cy="0"/>
          <a:chOff x="0" y="0"/>
          <a:chExt cx="0" cy="0"/>
        </a:xfrm>
      </p:grpSpPr>
      <p:sp>
        <p:nvSpPr>
          <p:cNvPr id="1166" name="Google Shape;1166;p83"/>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1167" name="Google Shape;1167;p83"/>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1168" name="Google Shape;1168;p83"/>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t/>
            </a:r>
            <a:endParaRPr sz="900">
              <a:solidFill>
                <a:schemeClr val="dk2"/>
              </a:solidFill>
              <a:latin typeface="Comfortaa"/>
              <a:ea typeface="Comfortaa"/>
              <a:cs typeface="Comfortaa"/>
              <a:sym typeface="Comfortaa"/>
            </a:endParaRPr>
          </a:p>
        </p:txBody>
      </p:sp>
      <p:sp>
        <p:nvSpPr>
          <p:cNvPr id="1169" name="Google Shape;1169;p83"/>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 </a:t>
            </a:r>
            <a:endParaRPr sz="1000">
              <a:solidFill>
                <a:schemeClr val="dk2"/>
              </a:solidFill>
              <a:latin typeface="Comfortaa"/>
              <a:ea typeface="Comfortaa"/>
              <a:cs typeface="Comfortaa"/>
              <a:sym typeface="Comfortaa"/>
            </a:endParaRPr>
          </a:p>
        </p:txBody>
      </p:sp>
      <p:sp>
        <p:nvSpPr>
          <p:cNvPr id="1170" name="Google Shape;1170;p83"/>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a:t>
            </a:r>
            <a:endParaRPr sz="900">
              <a:solidFill>
                <a:schemeClr val="dk2"/>
              </a:solidFill>
              <a:latin typeface="Comfortaa"/>
              <a:ea typeface="Comfortaa"/>
              <a:cs typeface="Comfortaa"/>
              <a:sym typeface="Comfortaa"/>
            </a:endParaRPr>
          </a:p>
        </p:txBody>
      </p:sp>
      <p:sp>
        <p:nvSpPr>
          <p:cNvPr id="1171" name="Google Shape;1171;p83"/>
          <p:cNvSpPr txBox="1"/>
          <p:nvPr/>
        </p:nvSpPr>
        <p:spPr>
          <a:xfrm>
            <a:off x="99900" y="754675"/>
            <a:ext cx="7188600" cy="258300"/>
          </a:xfrm>
          <a:prstGeom prst="rect">
            <a:avLst/>
          </a:prstGeom>
          <a:solidFill>
            <a:srgbClr val="C9DAF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1172" name="Google Shape;1172;p83"/>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1173" name="Google Shape;1173;p83"/>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bl>
          </a:graphicData>
        </a:graphic>
      </p:graphicFrame>
      <p:sp>
        <p:nvSpPr>
          <p:cNvPr id="1174" name="Google Shape;1174;p83"/>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1175" name="Google Shape;1175;p83"/>
          <p:cNvSpPr txBox="1"/>
          <p:nvPr/>
        </p:nvSpPr>
        <p:spPr>
          <a:xfrm>
            <a:off x="7395075" y="2625749"/>
            <a:ext cx="1623900" cy="927600"/>
          </a:xfrm>
          <a:prstGeom prst="rect">
            <a:avLst/>
          </a:prstGeom>
          <a:solidFill>
            <a:srgbClr val="C9DAF8"/>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1176" name="Google Shape;1176;p83"/>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1177" name="Google Shape;1177;p83"/>
          <p:cNvSpPr txBox="1"/>
          <p:nvPr/>
        </p:nvSpPr>
        <p:spPr>
          <a:xfrm>
            <a:off x="5722238" y="3304950"/>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1178" name="Google Shape;1178;p83"/>
          <p:cNvGraphicFramePr/>
          <p:nvPr/>
        </p:nvGraphicFramePr>
        <p:xfrm>
          <a:off x="5770325" y="3605975"/>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115" name="Google Shape;115;p20"/>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116" name="Google Shape;116;p20"/>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English - Modern Stories — Year A Autumn — Ourselves </a:t>
            </a:r>
            <a:endParaRPr sz="900">
              <a:solidFill>
                <a:schemeClr val="dk2"/>
              </a:solidFill>
              <a:latin typeface="Comfortaa"/>
              <a:ea typeface="Comfortaa"/>
              <a:cs typeface="Comfortaa"/>
              <a:sym typeface="Comfortaa"/>
            </a:endParaRPr>
          </a:p>
        </p:txBody>
      </p:sp>
      <p:sp>
        <p:nvSpPr>
          <p:cNvPr id="117" name="Google Shape;117;p20"/>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a:t>
            </a:r>
            <a:r>
              <a:rPr lang="en" sz="900">
                <a:solidFill>
                  <a:schemeClr val="dk2"/>
                </a:solidFill>
                <a:latin typeface="Comfortaa"/>
                <a:ea typeface="Comfortaa"/>
                <a:cs typeface="Comfortaa"/>
                <a:sym typeface="Comfortaa"/>
              </a:rPr>
              <a:t> intent: Pupils will develop communication, attention and early reading behaviours through shared stories, sensory exploration and interaction linked to themselves and familiar </a:t>
            </a:r>
            <a:r>
              <a:rPr lang="en" sz="1000">
                <a:solidFill>
                  <a:schemeClr val="dk2"/>
                </a:solidFill>
                <a:latin typeface="Comfortaa"/>
                <a:ea typeface="Comfortaa"/>
                <a:cs typeface="Comfortaa"/>
                <a:sym typeface="Comfortaa"/>
              </a:rPr>
              <a:t>experiences. </a:t>
            </a:r>
            <a:endParaRPr sz="1000">
              <a:solidFill>
                <a:schemeClr val="dk2"/>
              </a:solidFill>
              <a:latin typeface="Comfortaa"/>
              <a:ea typeface="Comfortaa"/>
              <a:cs typeface="Comfortaa"/>
              <a:sym typeface="Comfortaa"/>
            </a:endParaRPr>
          </a:p>
        </p:txBody>
      </p:sp>
      <p:sp>
        <p:nvSpPr>
          <p:cNvPr id="118" name="Google Shape;118;p20"/>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me • face • body • look • turn • story • book • more • finished • help </a:t>
            </a:r>
            <a:endParaRPr sz="900">
              <a:solidFill>
                <a:schemeClr val="dk2"/>
              </a:solidFill>
              <a:latin typeface="Comfortaa"/>
              <a:ea typeface="Comfortaa"/>
              <a:cs typeface="Comfortaa"/>
              <a:sym typeface="Comfortaa"/>
            </a:endParaRPr>
          </a:p>
        </p:txBody>
      </p:sp>
      <p:sp>
        <p:nvSpPr>
          <p:cNvPr id="119" name="Google Shape;119;p20"/>
          <p:cNvSpPr txBox="1"/>
          <p:nvPr/>
        </p:nvSpPr>
        <p:spPr>
          <a:xfrm>
            <a:off x="99900" y="754675"/>
            <a:ext cx="7188600" cy="258300"/>
          </a:xfrm>
          <a:prstGeom prst="rect">
            <a:avLst/>
          </a:prstGeom>
          <a:solidFill>
            <a:srgbClr val="D0E0E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120" name="Google Shape;120;p20"/>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121" name="Google Shape;121;p20"/>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a:t>
                      </a:r>
                      <a:r>
                        <a:rPr lang="en" sz="600">
                          <a:latin typeface="Comfortaa"/>
                          <a:ea typeface="Comfortaa"/>
                          <a:cs typeface="Comfortaa"/>
                          <a:sym typeface="Comfortaa"/>
                        </a:rPr>
                        <a:t>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a:t>
                      </a:r>
                      <a:r>
                        <a:rPr lang="en" sz="600">
                          <a:latin typeface="Comfortaa"/>
                          <a:ea typeface="Comfortaa"/>
                          <a:cs typeface="Comfortaa"/>
                          <a:sym typeface="Comfortaa"/>
                        </a:rPr>
                        <a:t>investigating</a:t>
                      </a:r>
                      <a:r>
                        <a:rPr lang="en" sz="600">
                          <a:latin typeface="Comfortaa"/>
                          <a:ea typeface="Comfortaa"/>
                          <a:cs typeface="Comfortaa"/>
                          <a:sym typeface="Comfortaa"/>
                        </a:rPr>
                        <a:t>,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stories, rhymes and sensory stimuli briefly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Explores books, props and pictures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Responds to familiar adult voice and shared stories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Tolerates shared reading experiences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Shows awareness of pictures and books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repeated phrases and favourite stories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Turns pages, explores story props and symbols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Requests favourite books, joins repeated phrases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Chooses books independently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Identifies familiar characters, pictures or objects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Applying and Extending </a:t>
                      </a:r>
                      <a:r>
                        <a:rPr lang="en" sz="700">
                          <a:latin typeface="Comfortaa"/>
                          <a:ea typeface="Comfortaa"/>
                          <a:cs typeface="Comfortaa"/>
                          <a:sym typeface="Comfortaa"/>
                        </a:rPr>
                        <a:t>(Extending)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shared/group stories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Predicts events, sequences familiar stories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answers questions and retells parts of stories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Accesses familiar books independently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Recalls, discusses and responds to stories with increasing understanding </a:t>
                      </a:r>
                      <a:endParaRPr sz="700">
                        <a:latin typeface="Comfortaa"/>
                        <a:ea typeface="Comfortaa"/>
                        <a:cs typeface="Comfortaa"/>
                        <a:sym typeface="Comfortaa"/>
                      </a:endParaRPr>
                    </a:p>
                  </a:txBody>
                  <a:tcPr marT="91425" marB="91425" marR="91425" marL="91425"/>
                </a:tc>
              </a:tr>
            </a:tbl>
          </a:graphicData>
        </a:graphic>
      </p:graphicFrame>
      <p:sp>
        <p:nvSpPr>
          <p:cNvPr id="122" name="Google Shape;122;p20"/>
          <p:cNvSpPr txBox="1"/>
          <p:nvPr/>
        </p:nvSpPr>
        <p:spPr>
          <a:xfrm>
            <a:off x="7395075" y="2625749"/>
            <a:ext cx="1623900" cy="927600"/>
          </a:xfrm>
          <a:prstGeom prst="rect">
            <a:avLst/>
          </a:prstGeom>
          <a:solidFill>
            <a:srgbClr val="D0E0E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123" name="Google Shape;123;p20"/>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stories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story sacks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mirrors and photographs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repeated rhymes and songs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interactive choosing boards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role play linked to stories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symbols and picture matching</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intensive interaction</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shared reading sessions</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124" name="Google Shape;124;p20"/>
          <p:cNvSpPr txBox="1"/>
          <p:nvPr/>
        </p:nvSpPr>
        <p:spPr>
          <a:xfrm>
            <a:off x="99925" y="3304950"/>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279400" lvl="0" marL="457200" rtl="0" algn="l">
              <a:lnSpc>
                <a:spcPct val="100000"/>
              </a:lnSpc>
              <a:spcBef>
                <a:spcPts val="0"/>
              </a:spcBef>
              <a:spcAft>
                <a:spcPts val="0"/>
              </a:spcAft>
              <a:buClr>
                <a:schemeClr val="dk1"/>
              </a:buClr>
              <a:buSzPts val="800"/>
              <a:buFont typeface="Comfortaa"/>
              <a:buChar char="●"/>
            </a:pPr>
            <a:r>
              <a:rPr lang="en" sz="800">
                <a:solidFill>
                  <a:schemeClr val="dk1"/>
                </a:solidFill>
                <a:latin typeface="Comfortaa"/>
                <a:ea typeface="Comfortaa"/>
                <a:cs typeface="Comfortaa"/>
                <a:sym typeface="Comfortaa"/>
              </a:rPr>
              <a:t>Discussion &amp; Interaction (1a) — “I like to listen to people talking for a short time.”</a:t>
            </a:r>
            <a:endParaRPr sz="800">
              <a:solidFill>
                <a:schemeClr val="dk1"/>
              </a:solidFill>
              <a:latin typeface="Comfortaa"/>
              <a:ea typeface="Comfortaa"/>
              <a:cs typeface="Comfortaa"/>
              <a:sym typeface="Comfortaa"/>
            </a:endParaRPr>
          </a:p>
          <a:p>
            <a:pPr indent="-279400" lvl="0" marL="457200" rtl="0" algn="l">
              <a:lnSpc>
                <a:spcPct val="100000"/>
              </a:lnSpc>
              <a:spcBef>
                <a:spcPts val="0"/>
              </a:spcBef>
              <a:spcAft>
                <a:spcPts val="0"/>
              </a:spcAft>
              <a:buClr>
                <a:schemeClr val="dk1"/>
              </a:buClr>
              <a:buSzPts val="800"/>
              <a:buFont typeface="Comfortaa"/>
              <a:buChar char="●"/>
            </a:pPr>
            <a:r>
              <a:rPr lang="en" sz="800">
                <a:solidFill>
                  <a:schemeClr val="dk1"/>
                </a:solidFill>
                <a:latin typeface="Comfortaa"/>
                <a:ea typeface="Comfortaa"/>
                <a:cs typeface="Comfortaa"/>
                <a:sym typeface="Comfortaa"/>
              </a:rPr>
              <a:t>Discussion &amp; Interaction (2b) — “I try to join in when people are talking and can sometimes stay on the topic.”</a:t>
            </a:r>
            <a:endParaRPr sz="800">
              <a:solidFill>
                <a:schemeClr val="dk1"/>
              </a:solidFill>
              <a:latin typeface="Comfortaa"/>
              <a:ea typeface="Comfortaa"/>
              <a:cs typeface="Comfortaa"/>
              <a:sym typeface="Comfortaa"/>
            </a:endParaRPr>
          </a:p>
          <a:p>
            <a:pPr indent="-279400" lvl="0" marL="457200" rtl="0" algn="l">
              <a:lnSpc>
                <a:spcPct val="100000"/>
              </a:lnSpc>
              <a:spcBef>
                <a:spcPts val="0"/>
              </a:spcBef>
              <a:spcAft>
                <a:spcPts val="0"/>
              </a:spcAft>
              <a:buClr>
                <a:schemeClr val="dk1"/>
              </a:buClr>
              <a:buSzPts val="800"/>
              <a:buFont typeface="Comfortaa"/>
              <a:buChar char="●"/>
            </a:pPr>
            <a:r>
              <a:rPr lang="en" sz="800">
                <a:solidFill>
                  <a:schemeClr val="dk1"/>
                </a:solidFill>
                <a:latin typeface="Comfortaa"/>
                <a:ea typeface="Comfortaa"/>
                <a:cs typeface="Comfortaa"/>
                <a:sym typeface="Comfortaa"/>
              </a:rPr>
              <a:t>Storytelling &amp; Narrative (2) — “I can talk about something that has happened.”</a:t>
            </a:r>
            <a:endParaRPr sz="800">
              <a:solidFill>
                <a:schemeClr val="dk1"/>
              </a:solidFill>
              <a:latin typeface="Comfortaa"/>
              <a:ea typeface="Comfortaa"/>
              <a:cs typeface="Comfortaa"/>
              <a:sym typeface="Comfortaa"/>
            </a:endParaRPr>
          </a:p>
          <a:p>
            <a:pPr indent="-279400" lvl="0" marL="457200" rtl="0" algn="l">
              <a:lnSpc>
                <a:spcPct val="100000"/>
              </a:lnSpc>
              <a:spcBef>
                <a:spcPts val="0"/>
              </a:spcBef>
              <a:spcAft>
                <a:spcPts val="0"/>
              </a:spcAft>
              <a:buClr>
                <a:schemeClr val="dk1"/>
              </a:buClr>
              <a:buSzPts val="800"/>
              <a:buFont typeface="Comfortaa"/>
              <a:buChar char="●"/>
            </a:pPr>
            <a:r>
              <a:rPr lang="en" sz="800">
                <a:solidFill>
                  <a:schemeClr val="dk1"/>
                </a:solidFill>
                <a:latin typeface="Comfortaa"/>
                <a:ea typeface="Comfortaa"/>
                <a:cs typeface="Comfortaa"/>
                <a:sym typeface="Comfortaa"/>
              </a:rPr>
              <a:t>Storytelling &amp; Narrative (3) — “I can tell a short story about something that has happened.”</a:t>
            </a:r>
            <a:endParaRPr sz="800">
              <a:solidFill>
                <a:schemeClr val="dk1"/>
              </a:solidFill>
              <a:latin typeface="Comfortaa"/>
              <a:ea typeface="Comfortaa"/>
              <a:cs typeface="Comfortaa"/>
              <a:sym typeface="Comfortaa"/>
            </a:endParaRPr>
          </a:p>
          <a:p>
            <a:pPr indent="-279400" lvl="0" marL="457200" rtl="0" algn="l">
              <a:lnSpc>
                <a:spcPct val="100000"/>
              </a:lnSpc>
              <a:spcBef>
                <a:spcPts val="0"/>
              </a:spcBef>
              <a:spcAft>
                <a:spcPts val="0"/>
              </a:spcAft>
              <a:buClr>
                <a:schemeClr val="dk1"/>
              </a:buClr>
              <a:buSzPts val="800"/>
              <a:buFont typeface="Comfortaa"/>
              <a:buChar char="●"/>
            </a:pPr>
            <a:r>
              <a:rPr lang="en" sz="800">
                <a:solidFill>
                  <a:schemeClr val="dk1"/>
                </a:solidFill>
                <a:latin typeface="Comfortaa"/>
                <a:ea typeface="Comfortaa"/>
                <a:cs typeface="Comfortaa"/>
                <a:sym typeface="Comfortaa"/>
              </a:rPr>
              <a:t>Reading Fluency (RF3) — “I can read up to 10 familiar words as soon as I see them.”</a:t>
            </a:r>
            <a:endParaRPr sz="800">
              <a:solidFill>
                <a:schemeClr val="dk1"/>
              </a:solidFill>
              <a:latin typeface="Comfortaa"/>
              <a:ea typeface="Comfortaa"/>
              <a:cs typeface="Comfortaa"/>
              <a:sym typeface="Comfortaa"/>
            </a:endParaRPr>
          </a:p>
          <a:p>
            <a:pPr indent="-279400" lvl="0" marL="457200" rtl="0" algn="l">
              <a:lnSpc>
                <a:spcPct val="100000"/>
              </a:lnSpc>
              <a:spcBef>
                <a:spcPts val="0"/>
              </a:spcBef>
              <a:spcAft>
                <a:spcPts val="0"/>
              </a:spcAft>
              <a:buClr>
                <a:schemeClr val="dk1"/>
              </a:buClr>
              <a:buSzPts val="800"/>
              <a:buFont typeface="Comfortaa"/>
              <a:buChar char="●"/>
            </a:pPr>
            <a:r>
              <a:rPr lang="en" sz="800">
                <a:solidFill>
                  <a:schemeClr val="dk1"/>
                </a:solidFill>
                <a:latin typeface="Comfortaa"/>
                <a:ea typeface="Comfortaa"/>
                <a:cs typeface="Comfortaa"/>
                <a:sym typeface="Comfortaa"/>
              </a:rPr>
              <a:t>Understanding (U2b) — “I can point to pictures to answer questions about a story.”</a:t>
            </a:r>
            <a:endParaRPr sz="800">
              <a:solidFill>
                <a:schemeClr val="dk1"/>
              </a:solidFill>
              <a:latin typeface="Comfortaa"/>
              <a:ea typeface="Comfortaa"/>
              <a:cs typeface="Comfortaa"/>
              <a:sym typeface="Comfortaa"/>
            </a:endParaRPr>
          </a:p>
          <a:p>
            <a:pPr indent="-279400" lvl="0" marL="457200" rtl="0" algn="l">
              <a:lnSpc>
                <a:spcPct val="100000"/>
              </a:lnSpc>
              <a:spcBef>
                <a:spcPts val="0"/>
              </a:spcBef>
              <a:spcAft>
                <a:spcPts val="0"/>
              </a:spcAft>
              <a:buClr>
                <a:schemeClr val="dk1"/>
              </a:buClr>
              <a:buSzPts val="800"/>
              <a:buFont typeface="Comfortaa"/>
              <a:buChar char="●"/>
            </a:pPr>
            <a:r>
              <a:rPr lang="en" sz="800">
                <a:solidFill>
                  <a:schemeClr val="dk1"/>
                </a:solidFill>
                <a:latin typeface="Comfortaa"/>
                <a:ea typeface="Comfortaa"/>
                <a:cs typeface="Comfortaa"/>
                <a:sym typeface="Comfortaa"/>
              </a:rPr>
              <a:t>Understanding (U3a) — “I can say the main things that happen in a story I know well.”</a:t>
            </a:r>
            <a:endParaRPr sz="800">
              <a:solidFill>
                <a:schemeClr val="dk1"/>
              </a:solidFill>
              <a:latin typeface="Comfortaa"/>
              <a:ea typeface="Comfortaa"/>
              <a:cs typeface="Comfortaa"/>
              <a:sym typeface="Comfortaa"/>
            </a:endParaRPr>
          </a:p>
          <a:p>
            <a:pPr indent="-279400" lvl="0" marL="457200" rtl="0" algn="l">
              <a:lnSpc>
                <a:spcPct val="100000"/>
              </a:lnSpc>
              <a:spcBef>
                <a:spcPts val="0"/>
              </a:spcBef>
              <a:spcAft>
                <a:spcPts val="0"/>
              </a:spcAft>
              <a:buClr>
                <a:schemeClr val="dk1"/>
              </a:buClr>
              <a:buSzPts val="800"/>
              <a:buFont typeface="Comfortaa"/>
              <a:buChar char="●"/>
            </a:pPr>
            <a:r>
              <a:rPr lang="en" sz="800">
                <a:solidFill>
                  <a:schemeClr val="dk1"/>
                </a:solidFill>
                <a:latin typeface="Comfortaa"/>
                <a:ea typeface="Comfortaa"/>
                <a:cs typeface="Comfortaa"/>
                <a:sym typeface="Comfortaa"/>
              </a:rPr>
              <a:t>Attitude to Reading (A1c) — “I like to look at books in the book corner by myself.”</a:t>
            </a:r>
            <a:endParaRPr sz="800">
              <a:solidFill>
                <a:schemeClr val="dk1"/>
              </a:solidFill>
              <a:latin typeface="Comfortaa"/>
              <a:ea typeface="Comfortaa"/>
              <a:cs typeface="Comfortaa"/>
              <a:sym typeface="Comfortaa"/>
            </a:endParaRPr>
          </a:p>
          <a:p>
            <a:pPr indent="-279400" lvl="0" marL="457200" rtl="0" algn="l">
              <a:lnSpc>
                <a:spcPct val="100000"/>
              </a:lnSpc>
              <a:spcBef>
                <a:spcPts val="0"/>
              </a:spcBef>
              <a:spcAft>
                <a:spcPts val="0"/>
              </a:spcAft>
              <a:buClr>
                <a:schemeClr val="dk1"/>
              </a:buClr>
              <a:buSzPts val="800"/>
              <a:buFont typeface="Comfortaa"/>
              <a:buChar char="●"/>
            </a:pPr>
            <a:r>
              <a:rPr lang="en" sz="800">
                <a:solidFill>
                  <a:schemeClr val="dk1"/>
                </a:solidFill>
                <a:latin typeface="Comfortaa"/>
                <a:ea typeface="Comfortaa"/>
                <a:cs typeface="Comfortaa"/>
                <a:sym typeface="Comfortaa"/>
              </a:rPr>
              <a:t>Attitude to Reading (A2b) — “I share books with my teacher.”</a:t>
            </a:r>
            <a:endParaRPr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125" name="Google Shape;125;p20"/>
          <p:cNvSpPr txBox="1"/>
          <p:nvPr/>
        </p:nvSpPr>
        <p:spPr>
          <a:xfrm>
            <a:off x="5722238" y="3304950"/>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126" name="Google Shape;126;p20"/>
          <p:cNvGraphicFramePr/>
          <p:nvPr/>
        </p:nvGraphicFramePr>
        <p:xfrm>
          <a:off x="5770325" y="3605975"/>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rPr lang="en" sz="700">
                          <a:solidFill>
                            <a:schemeClr val="dk1"/>
                          </a:solidFill>
                          <a:latin typeface="Comfortaa"/>
                          <a:ea typeface="Comfortaa"/>
                          <a:cs typeface="Comfortaa"/>
                          <a:sym typeface="Comfortaa"/>
                        </a:rPr>
                        <a:t>sustains attention</a:t>
                      </a:r>
                      <a:endParaRPr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rPr lang="en" sz="700">
                          <a:solidFill>
                            <a:schemeClr val="dk1"/>
                          </a:solidFill>
                          <a:latin typeface="Comfortaa"/>
                          <a:ea typeface="Comfortaa"/>
                          <a:cs typeface="Comfortaa"/>
                          <a:sym typeface="Comfortaa"/>
                        </a:rPr>
                        <a:t>anticipates familiar parts</a:t>
                      </a:r>
                      <a:endParaRPr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rPr lang="en" sz="700">
                          <a:solidFill>
                            <a:schemeClr val="dk1"/>
                          </a:solidFill>
                          <a:latin typeface="Comfortaa"/>
                          <a:ea typeface="Comfortaa"/>
                          <a:cs typeface="Comfortaa"/>
                          <a:sym typeface="Comfortaa"/>
                        </a:rPr>
                        <a:t>accesses books independently</a:t>
                      </a:r>
                      <a:endParaRPr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rPr lang="en" sz="700">
                          <a:solidFill>
                            <a:schemeClr val="dk1"/>
                          </a:solidFill>
                          <a:latin typeface="Comfortaa"/>
                          <a:ea typeface="Comfortaa"/>
                          <a:cs typeface="Comfortaa"/>
                          <a:sym typeface="Comfortaa"/>
                        </a:rPr>
                        <a:t>joins repeated phrases</a:t>
                      </a:r>
                      <a:endParaRPr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rPr lang="en" sz="700">
                          <a:solidFill>
                            <a:schemeClr val="dk1"/>
                          </a:solidFill>
                          <a:latin typeface="Comfortaa"/>
                          <a:ea typeface="Comfortaa"/>
                          <a:cs typeface="Comfortaa"/>
                          <a:sym typeface="Comfortaa"/>
                        </a:rPr>
                        <a:t>responds to questions</a:t>
                      </a:r>
                      <a:endParaRPr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rPr lang="en" sz="700">
                          <a:solidFill>
                            <a:schemeClr val="dk1"/>
                          </a:solidFill>
                          <a:latin typeface="Comfortaa"/>
                          <a:ea typeface="Comfortaa"/>
                          <a:cs typeface="Comfortaa"/>
                          <a:sym typeface="Comfortaa"/>
                        </a:rPr>
                        <a:t>retells using props/pictures</a:t>
                      </a:r>
                      <a:endParaRPr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rPr lang="en" sz="700">
                          <a:solidFill>
                            <a:schemeClr val="dk1"/>
                          </a:solidFill>
                          <a:latin typeface="Comfortaa"/>
                          <a:ea typeface="Comfortaa"/>
                          <a:cs typeface="Comfortaa"/>
                          <a:sym typeface="Comfortaa"/>
                        </a:rPr>
                        <a:t>identifies characters/events</a:t>
                      </a:r>
                      <a:endParaRPr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rPr lang="en" sz="700">
                          <a:solidFill>
                            <a:schemeClr val="dk1"/>
                          </a:solidFill>
                          <a:latin typeface="Comfortaa"/>
                          <a:ea typeface="Comfortaa"/>
                          <a:cs typeface="Comfortaa"/>
                          <a:sym typeface="Comfortaa"/>
                        </a:rPr>
                        <a:t>sequences story parts</a:t>
                      </a:r>
                      <a:endParaRPr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rPr lang="en" sz="700">
                          <a:solidFill>
                            <a:schemeClr val="dk1"/>
                          </a:solidFill>
                          <a:latin typeface="Comfortaa"/>
                          <a:ea typeface="Comfortaa"/>
                          <a:cs typeface="Comfortaa"/>
                          <a:sym typeface="Comfortaa"/>
                        </a:rPr>
                        <a:t>shows understanding through play/discussion</a:t>
                      </a:r>
                      <a:endParaRPr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nvSpPr>
        <p:spPr>
          <a:xfrm>
            <a:off x="51325" y="20625"/>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132" name="Google Shape;132;p21"/>
          <p:cNvPicPr preferRelativeResize="0"/>
          <p:nvPr/>
        </p:nvPicPr>
        <p:blipFill>
          <a:blip r:embed="rId3">
            <a:alphaModFix/>
          </a:blip>
          <a:stretch>
            <a:fillRect/>
          </a:stretch>
        </p:blipFill>
        <p:spPr>
          <a:xfrm>
            <a:off x="96250" y="85000"/>
            <a:ext cx="757250" cy="533950"/>
          </a:xfrm>
          <a:prstGeom prst="rect">
            <a:avLst/>
          </a:prstGeom>
          <a:noFill/>
          <a:ln>
            <a:noFill/>
          </a:ln>
        </p:spPr>
      </p:pic>
      <p:sp>
        <p:nvSpPr>
          <p:cNvPr id="133" name="Google Shape;133;p21"/>
          <p:cNvSpPr txBox="1"/>
          <p:nvPr/>
        </p:nvSpPr>
        <p:spPr>
          <a:xfrm>
            <a:off x="943350" y="92100"/>
            <a:ext cx="23922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The Brow CP School RB Curriculum.</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rPr lang="en" sz="900">
                <a:solidFill>
                  <a:schemeClr val="dk2"/>
                </a:solidFill>
                <a:latin typeface="Comfortaa"/>
                <a:ea typeface="Comfortaa"/>
                <a:cs typeface="Comfortaa"/>
                <a:sym typeface="Comfortaa"/>
              </a:rPr>
              <a:t>English - </a:t>
            </a:r>
            <a:r>
              <a:rPr lang="en" sz="900">
                <a:solidFill>
                  <a:schemeClr val="dk2"/>
                </a:solidFill>
                <a:latin typeface="Comfortaa"/>
                <a:ea typeface="Comfortaa"/>
                <a:cs typeface="Comfortaa"/>
                <a:sym typeface="Comfortaa"/>
              </a:rPr>
              <a:t>Non-Fiction — Year A Spring — Our School </a:t>
            </a:r>
            <a:endParaRPr sz="900">
              <a:solidFill>
                <a:schemeClr val="dk2"/>
              </a:solidFill>
              <a:latin typeface="Comfortaa"/>
              <a:ea typeface="Comfortaa"/>
              <a:cs typeface="Comfortaa"/>
              <a:sym typeface="Comfortaa"/>
            </a:endParaRPr>
          </a:p>
          <a:p>
            <a:pPr indent="0" lvl="0" marL="0" rtl="0" algn="l">
              <a:spcBef>
                <a:spcPts val="0"/>
              </a:spcBef>
              <a:spcAft>
                <a:spcPts val="0"/>
              </a:spcAft>
              <a:buNone/>
            </a:pPr>
            <a:r>
              <a:t/>
            </a:r>
            <a:endParaRPr sz="900">
              <a:solidFill>
                <a:schemeClr val="dk2"/>
              </a:solidFill>
              <a:latin typeface="Comfortaa"/>
              <a:ea typeface="Comfortaa"/>
              <a:cs typeface="Comfortaa"/>
              <a:sym typeface="Comfortaa"/>
            </a:endParaRPr>
          </a:p>
        </p:txBody>
      </p:sp>
      <p:sp>
        <p:nvSpPr>
          <p:cNvPr id="134" name="Google Shape;134;p21"/>
          <p:cNvSpPr txBox="1"/>
          <p:nvPr/>
        </p:nvSpPr>
        <p:spPr>
          <a:xfrm>
            <a:off x="3526325" y="58400"/>
            <a:ext cx="3369000" cy="6627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Topic intent: Pupils will develop communication, early reading behaviours and understanding of their environment through exploration of familiar people, places and objects within school.  </a:t>
            </a:r>
            <a:endParaRPr sz="1000">
              <a:solidFill>
                <a:schemeClr val="dk2"/>
              </a:solidFill>
              <a:latin typeface="Comfortaa"/>
              <a:ea typeface="Comfortaa"/>
              <a:cs typeface="Comfortaa"/>
              <a:sym typeface="Comfortaa"/>
            </a:endParaRPr>
          </a:p>
        </p:txBody>
      </p:sp>
      <p:sp>
        <p:nvSpPr>
          <p:cNvPr id="135" name="Google Shape;135;p21"/>
          <p:cNvSpPr txBox="1"/>
          <p:nvPr/>
        </p:nvSpPr>
        <p:spPr>
          <a:xfrm>
            <a:off x="6951575" y="80850"/>
            <a:ext cx="2145000" cy="591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Comfortaa"/>
                <a:ea typeface="Comfortaa"/>
                <a:cs typeface="Comfortaa"/>
                <a:sym typeface="Comfortaa"/>
              </a:rPr>
              <a:t>Key vocab: school • classroom • teacher • friend • book • look • go • stop • more • finished </a:t>
            </a:r>
            <a:endParaRPr sz="900">
              <a:solidFill>
                <a:schemeClr val="dk2"/>
              </a:solidFill>
              <a:latin typeface="Comfortaa"/>
              <a:ea typeface="Comfortaa"/>
              <a:cs typeface="Comfortaa"/>
              <a:sym typeface="Comfortaa"/>
            </a:endParaRPr>
          </a:p>
        </p:txBody>
      </p:sp>
      <p:sp>
        <p:nvSpPr>
          <p:cNvPr id="136" name="Google Shape;136;p21"/>
          <p:cNvSpPr txBox="1"/>
          <p:nvPr/>
        </p:nvSpPr>
        <p:spPr>
          <a:xfrm>
            <a:off x="99900" y="754675"/>
            <a:ext cx="7188600" cy="258300"/>
          </a:xfrm>
          <a:prstGeom prst="rect">
            <a:avLst/>
          </a:prstGeom>
          <a:solidFill>
            <a:srgbClr val="D0E0E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Comfortaa"/>
                <a:ea typeface="Comfortaa"/>
                <a:cs typeface="Comfortaa"/>
                <a:sym typeface="Comfortaa"/>
              </a:rPr>
              <a:t>Developmental Learning Journey                                                     The progression of skills and understanding through this topic</a:t>
            </a:r>
            <a:endParaRPr sz="800">
              <a:solidFill>
                <a:schemeClr val="dk2"/>
              </a:solidFill>
              <a:latin typeface="Comfortaa"/>
              <a:ea typeface="Comfortaa"/>
              <a:cs typeface="Comfortaa"/>
              <a:sym typeface="Comfortaa"/>
            </a:endParaRPr>
          </a:p>
        </p:txBody>
      </p:sp>
      <p:cxnSp>
        <p:nvCxnSpPr>
          <p:cNvPr id="137" name="Google Shape;137;p21"/>
          <p:cNvCxnSpPr/>
          <p:nvPr/>
        </p:nvCxnSpPr>
        <p:spPr>
          <a:xfrm>
            <a:off x="99913" y="1084250"/>
            <a:ext cx="7110000" cy="5700"/>
          </a:xfrm>
          <a:prstGeom prst="straightConnector1">
            <a:avLst/>
          </a:prstGeom>
          <a:noFill/>
          <a:ln cap="flat" cmpd="sng" w="38100">
            <a:solidFill>
              <a:srgbClr val="0000FF"/>
            </a:solidFill>
            <a:prstDash val="solid"/>
            <a:round/>
            <a:headEnd len="med" w="med" type="none"/>
            <a:tailEnd len="med" w="med" type="triangle"/>
          </a:ln>
        </p:spPr>
      </p:cxnSp>
      <p:graphicFrame>
        <p:nvGraphicFramePr>
          <p:cNvPr id="138" name="Google Shape;138;p21"/>
          <p:cNvGraphicFramePr/>
          <p:nvPr/>
        </p:nvGraphicFramePr>
        <p:xfrm>
          <a:off x="99900" y="1161225"/>
          <a:ext cx="3000000" cy="3000000"/>
        </p:xfrm>
        <a:graphic>
          <a:graphicData uri="http://schemas.openxmlformats.org/drawingml/2006/table">
            <a:tbl>
              <a:tblPr>
                <a:noFill/>
                <a:tableStyleId>{DE62D766-70E6-44A9-9765-D2ED8A47D65D}</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Engagement</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Attention, anticipation, curiosity</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Exploration &amp; Cognition</a:t>
                      </a:r>
                      <a:endParaRPr sz="600">
                        <a:latin typeface="Comfortaa"/>
                        <a:ea typeface="Comfortaa"/>
                        <a:cs typeface="Comfortaa"/>
                        <a:sym typeface="Comfortaa"/>
                      </a:endParaRPr>
                    </a:p>
                    <a:p>
                      <a:pPr indent="0" lvl="0" marL="0" rtl="0" algn="l">
                        <a:spcBef>
                          <a:spcPts val="0"/>
                        </a:spcBef>
                        <a:spcAft>
                          <a:spcPts val="0"/>
                        </a:spcAft>
                        <a:buNone/>
                      </a:pPr>
                      <a:r>
                        <a:rPr lang="en" sz="600">
                          <a:latin typeface="Comfortaa"/>
                          <a:ea typeface="Comfortaa"/>
                          <a:cs typeface="Comfortaa"/>
                          <a:sym typeface="Comfortaa"/>
                        </a:rPr>
                        <a:t>Exploring, investigating, making connections</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Communication</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Independence</a:t>
                      </a:r>
                      <a:endParaRPr sz="6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600">
                          <a:latin typeface="Comfortaa"/>
                          <a:ea typeface="Comfortaa"/>
                          <a:cs typeface="Comfortaa"/>
                          <a:sym typeface="Comfortaa"/>
                        </a:rPr>
                        <a:t>Understanding &amp; Application</a:t>
                      </a:r>
                      <a:endParaRPr sz="6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Early (exploring)</a:t>
                      </a:r>
                      <a:endParaRPr sz="700">
                        <a:latin typeface="Comfortaa"/>
                        <a:ea typeface="Comfortaa"/>
                        <a:cs typeface="Comfortaa"/>
                        <a:sym typeface="Comfortaa"/>
                      </a:endParaRPr>
                    </a:p>
                  </a:txBody>
                  <a:tcPr marT="91425" marB="91425" marR="91425" marL="91425">
                    <a:solidFill>
                      <a:srgbClr val="D9EAD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notices books, pictures and familiar objects</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700">
                          <a:solidFill>
                            <a:schemeClr val="dk1"/>
                          </a:solidFill>
                          <a:latin typeface="Comfortaa"/>
                          <a:ea typeface="Comfortaa"/>
                          <a:cs typeface="Comfortaa"/>
                          <a:sym typeface="Comfortaa"/>
                        </a:rPr>
                        <a:t>explores photographs and symbols linked to school</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700">
                          <a:solidFill>
                            <a:schemeClr val="dk1"/>
                          </a:solidFill>
                          <a:latin typeface="Comfortaa"/>
                          <a:ea typeface="Comfortaa"/>
                          <a:cs typeface="Comfortaa"/>
                          <a:sym typeface="Comfortaa"/>
                        </a:rPr>
                        <a:t>responds to familiar adults and routines</a:t>
                      </a:r>
                      <a:endParaRPr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tolerates shared attention during stories and activities</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700">
                          <a:solidFill>
                            <a:schemeClr val="dk1"/>
                          </a:solidFill>
                          <a:latin typeface="Comfortaa"/>
                          <a:ea typeface="Comfortaa"/>
                          <a:cs typeface="Comfortaa"/>
                          <a:sym typeface="Comfortaa"/>
                        </a:rPr>
                        <a:t>shows awareness of familiar environments</a:t>
                      </a:r>
                      <a:endParaRPr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None/>
                      </a:pPr>
                      <a:r>
                        <a:rPr lang="en" sz="700">
                          <a:latin typeface="Comfortaa"/>
                          <a:ea typeface="Comfortaa"/>
                          <a:cs typeface="Comfortaa"/>
                          <a:sym typeface="Comfortaa"/>
                        </a:rPr>
                        <a:t>Developing (Building)</a:t>
                      </a:r>
                      <a:endParaRPr sz="700">
                        <a:latin typeface="Comfortaa"/>
                        <a:ea typeface="Comfortaa"/>
                        <a:cs typeface="Comfortaa"/>
                        <a:sym typeface="Comfortaa"/>
                      </a:endParaRPr>
                    </a:p>
                  </a:txBody>
                  <a:tcPr marT="91425" marB="91425" marR="91425" marL="91425">
                    <a:solidFill>
                      <a:srgbClr val="FFF2CC"/>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anticipates familiar routines and repeated language</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explores books, symbols and photographs with interest</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700">
                          <a:solidFill>
                            <a:schemeClr val="dk1"/>
                          </a:solidFill>
                          <a:latin typeface="Comfortaa"/>
                          <a:ea typeface="Comfortaa"/>
                          <a:cs typeface="Comfortaa"/>
                          <a:sym typeface="Comfortaa"/>
                        </a:rPr>
                        <a:t>requests favourite resources or activities</a:t>
                      </a:r>
                      <a:endParaRPr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700">
                          <a:solidFill>
                            <a:schemeClr val="dk1"/>
                          </a:solidFill>
                          <a:latin typeface="Comfortaa"/>
                          <a:ea typeface="Comfortaa"/>
                          <a:cs typeface="Comfortaa"/>
                          <a:sym typeface="Comfortaa"/>
                        </a:rPr>
                        <a:t>chooses familiar books independently</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solidFill>
                            <a:schemeClr val="dk1"/>
                          </a:solidFill>
                          <a:latin typeface="Comfortaa"/>
                          <a:ea typeface="Comfortaa"/>
                          <a:cs typeface="Comfortaa"/>
                          <a:sym typeface="Comfortaa"/>
                        </a:rPr>
                        <a:t>identifies familiar people, places and objects in school</a:t>
                      </a:r>
                      <a:endParaRPr sz="700">
                        <a:latin typeface="Comfortaa"/>
                        <a:ea typeface="Comfortaa"/>
                        <a:cs typeface="Comfortaa"/>
                        <a:sym typeface="Comfortaa"/>
                      </a:endParaRPr>
                    </a:p>
                  </a:txBody>
                  <a:tcPr marT="91425" marB="91425" marR="91425" marL="91425"/>
                </a:tc>
              </a:tr>
              <a:tr h="381000">
                <a:tc>
                  <a:txBody>
                    <a:bodyPr/>
                    <a:lstStyle/>
                    <a:p>
                      <a:pPr indent="0" lvl="0" marL="0" rtl="0" algn="l">
                        <a:spcBef>
                          <a:spcPts val="0"/>
                        </a:spcBef>
                        <a:spcAft>
                          <a:spcPts val="0"/>
                        </a:spcAft>
                        <a:buClr>
                          <a:schemeClr val="dk1"/>
                        </a:buClr>
                        <a:buSzPts val="1100"/>
                        <a:buFont typeface="Arial"/>
                        <a:buNone/>
                      </a:pPr>
                      <a:r>
                        <a:rPr lang="en" sz="700">
                          <a:solidFill>
                            <a:schemeClr val="dk1"/>
                          </a:solidFill>
                          <a:latin typeface="Comfortaa"/>
                          <a:ea typeface="Comfortaa"/>
                          <a:cs typeface="Comfortaa"/>
                          <a:sym typeface="Comfortaa"/>
                        </a:rPr>
                        <a:t>Applying and Extending (Extending) </a:t>
                      </a:r>
                      <a:endParaRPr sz="700">
                        <a:latin typeface="Comfortaa"/>
                        <a:ea typeface="Comfortaa"/>
                        <a:cs typeface="Comfortaa"/>
                        <a:sym typeface="Comfortaa"/>
                      </a:endParaRPr>
                    </a:p>
                  </a:txBody>
                  <a:tcPr marT="91425" marB="91425" marR="91425" marL="91425">
                    <a:solidFill>
                      <a:srgbClr val="CFE2F3"/>
                    </a:solidFill>
                  </a:tcPr>
                </a:tc>
                <a:tc>
                  <a:txBody>
                    <a:bodyPr/>
                    <a:lstStyle/>
                    <a:p>
                      <a:pPr indent="0" lvl="0" marL="0" rtl="0" algn="l">
                        <a:spcBef>
                          <a:spcPts val="0"/>
                        </a:spcBef>
                        <a:spcAft>
                          <a:spcPts val="0"/>
                        </a:spcAft>
                        <a:buNone/>
                      </a:pPr>
                      <a:r>
                        <a:rPr lang="en" sz="700">
                          <a:latin typeface="Comfortaa"/>
                          <a:ea typeface="Comfortaa"/>
                          <a:cs typeface="Comfortaa"/>
                          <a:sym typeface="Comfortaa"/>
                        </a:rPr>
                        <a:t>sustains attention during group activities and discussions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comments on familiar experiences and routines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answers questions about school and classroom activities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independently accesses familiar resources </a:t>
                      </a:r>
                      <a:endParaRPr sz="700">
                        <a:latin typeface="Comfortaa"/>
                        <a:ea typeface="Comfortaa"/>
                        <a:cs typeface="Comfortaa"/>
                        <a:sym typeface="Comfortaa"/>
                      </a:endParaRPr>
                    </a:p>
                  </a:txBody>
                  <a:tcPr marT="91425" marB="91425" marR="91425" marL="91425"/>
                </a:tc>
                <a:tc>
                  <a:txBody>
                    <a:bodyPr/>
                    <a:lstStyle/>
                    <a:p>
                      <a:pPr indent="0" lvl="0" marL="0" rtl="0" algn="l">
                        <a:spcBef>
                          <a:spcPts val="0"/>
                        </a:spcBef>
                        <a:spcAft>
                          <a:spcPts val="0"/>
                        </a:spcAft>
                        <a:buNone/>
                      </a:pPr>
                      <a:r>
                        <a:rPr lang="en" sz="700">
                          <a:latin typeface="Comfortaa"/>
                          <a:ea typeface="Comfortaa"/>
                          <a:cs typeface="Comfortaa"/>
                          <a:sym typeface="Comfortaa"/>
                        </a:rPr>
                        <a:t>recalls and discusses familiar events and environments </a:t>
                      </a:r>
                      <a:endParaRPr sz="700">
                        <a:latin typeface="Comfortaa"/>
                        <a:ea typeface="Comfortaa"/>
                        <a:cs typeface="Comfortaa"/>
                        <a:sym typeface="Comfortaa"/>
                      </a:endParaRPr>
                    </a:p>
                  </a:txBody>
                  <a:tcPr marT="91425" marB="91425" marR="91425" marL="91425"/>
                </a:tc>
              </a:tr>
            </a:tbl>
          </a:graphicData>
        </a:graphic>
      </p:graphicFrame>
      <p:sp>
        <p:nvSpPr>
          <p:cNvPr id="139" name="Google Shape;139;p21"/>
          <p:cNvSpPr txBox="1"/>
          <p:nvPr/>
        </p:nvSpPr>
        <p:spPr>
          <a:xfrm>
            <a:off x="99925" y="3493275"/>
            <a:ext cx="5573400" cy="15321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solidFill>
                  <a:schemeClr val="dk1"/>
                </a:solidFill>
                <a:latin typeface="Comfortaa"/>
                <a:ea typeface="Comfortaa"/>
                <a:cs typeface="Comfortaa"/>
                <a:sym typeface="Comfortaa"/>
              </a:rPr>
              <a:t>Birmingham Toolkit Links:</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Discussion &amp; Interaction (1a) — “I like to listen to people talking for a short time.”</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Discussion &amp; Interaction (3a) — “I can listen to children in my group talking without getting side-tracked.”</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Vocabulary (1b) — “I know words to help me talk about things I can see and do.”</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Vocabulary (4) — “I can talk about colours, numbers and when things happen when I talk about things to an adult.”</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Understanding (U2b) — “I can point to pictures to answer questions about a story.”</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Understanding (U4b) — “I can use a picture to help me talk about a person in or something that happens in a story I know well.”</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Attitude to Reading (A2b) — “I share books with my teacher.”</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rPr b="1" lang="en" sz="800">
                <a:solidFill>
                  <a:schemeClr val="dk1"/>
                </a:solidFill>
                <a:latin typeface="Comfortaa"/>
                <a:ea typeface="Comfortaa"/>
                <a:cs typeface="Comfortaa"/>
                <a:sym typeface="Comfortaa"/>
              </a:rPr>
              <a:t>Attitude to Reading (A3a) — “When I share books, I always start on the left of the page.”</a:t>
            </a:r>
            <a:endParaRPr b="1" sz="8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800">
              <a:solidFill>
                <a:schemeClr val="dk2"/>
              </a:solidFill>
              <a:latin typeface="Comfortaa"/>
              <a:ea typeface="Comfortaa"/>
              <a:cs typeface="Comfortaa"/>
              <a:sym typeface="Comfortaa"/>
            </a:endParaRPr>
          </a:p>
        </p:txBody>
      </p:sp>
      <p:sp>
        <p:nvSpPr>
          <p:cNvPr id="140" name="Google Shape;140;p21"/>
          <p:cNvSpPr txBox="1"/>
          <p:nvPr/>
        </p:nvSpPr>
        <p:spPr>
          <a:xfrm>
            <a:off x="7395075" y="2625749"/>
            <a:ext cx="1623900" cy="927600"/>
          </a:xfrm>
          <a:prstGeom prst="rect">
            <a:avLst/>
          </a:prstGeom>
          <a:solidFill>
            <a:srgbClr val="D0E0E3"/>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Comfortaa"/>
                <a:ea typeface="Comfortaa"/>
                <a:cs typeface="Comfortaa"/>
                <a:sym typeface="Comfortaa"/>
              </a:rPr>
              <a:t>Developmental stages are flexible and pupils may work across stages simultaneously. Assessment is based on engagement, communication, independence and curriculum application across contexts. </a:t>
            </a:r>
            <a:endParaRPr sz="700">
              <a:solidFill>
                <a:schemeClr val="dk2"/>
              </a:solidFill>
              <a:latin typeface="Comfortaa"/>
              <a:ea typeface="Comfortaa"/>
              <a:cs typeface="Comfortaa"/>
              <a:sym typeface="Comfortaa"/>
            </a:endParaRPr>
          </a:p>
        </p:txBody>
      </p:sp>
      <p:graphicFrame>
        <p:nvGraphicFramePr>
          <p:cNvPr id="141" name="Google Shape;141;p21"/>
          <p:cNvGraphicFramePr/>
          <p:nvPr/>
        </p:nvGraphicFramePr>
        <p:xfrm>
          <a:off x="7395050" y="683388"/>
          <a:ext cx="3000000" cy="3000000"/>
        </p:xfrm>
        <a:graphic>
          <a:graphicData uri="http://schemas.openxmlformats.org/drawingml/2006/table">
            <a:tbl>
              <a:tblPr>
                <a:noFill/>
                <a:tableStyleId>{DE62D766-70E6-44A9-9765-D2ED8A47D65D}</a:tableStyleId>
              </a:tblPr>
              <a:tblGrid>
                <a:gridCol w="1623825"/>
              </a:tblGrid>
              <a:tr h="268425">
                <a:tc rowSpan="7">
                  <a:txBody>
                    <a:bodyPr/>
                    <a:lstStyle/>
                    <a:p>
                      <a:pPr indent="0" lvl="0" marL="0" rtl="0" algn="l">
                        <a:spcBef>
                          <a:spcPts val="0"/>
                        </a:spcBef>
                        <a:spcAft>
                          <a:spcPts val="0"/>
                        </a:spcAft>
                        <a:buNone/>
                      </a:pPr>
                      <a:r>
                        <a:rPr lang="en" sz="700">
                          <a:latin typeface="Comfortaa"/>
                          <a:ea typeface="Comfortaa"/>
                          <a:cs typeface="Comfortaa"/>
                          <a:sym typeface="Comfortaa"/>
                        </a:rPr>
                        <a:t>Learning Opportunities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school photo books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symbol and picture matching</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environmental print</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role play classroom routines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interactive choosing boards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sensory trays linked to school themes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group discussions</a:t>
                      </a:r>
                      <a:endParaRPr sz="700">
                        <a:latin typeface="Comfortaa"/>
                        <a:ea typeface="Comfortaa"/>
                        <a:cs typeface="Comfortaa"/>
                        <a:sym typeface="Comfortaa"/>
                      </a:endParaRPr>
                    </a:p>
                    <a:p>
                      <a:pPr indent="-273050" lvl="0" marL="457200" rtl="0" algn="l">
                        <a:spcBef>
                          <a:spcPts val="0"/>
                        </a:spcBef>
                        <a:spcAft>
                          <a:spcPts val="0"/>
                        </a:spcAft>
                        <a:buSzPts val="700"/>
                        <a:buFont typeface="Comfortaa"/>
                        <a:buChar char="●"/>
                      </a:pPr>
                      <a:r>
                        <a:rPr lang="en" sz="700">
                          <a:latin typeface="Comfortaa"/>
                          <a:ea typeface="Comfortaa"/>
                          <a:cs typeface="Comfortaa"/>
                          <a:sym typeface="Comfortaa"/>
                        </a:rPr>
                        <a:t>shared reading sessions</a:t>
                      </a:r>
                      <a:endParaRPr sz="700">
                        <a:latin typeface="Comfortaa"/>
                        <a:ea typeface="Comfortaa"/>
                        <a:cs typeface="Comfortaa"/>
                        <a:sym typeface="Comfortaa"/>
                      </a:endParaRPr>
                    </a:p>
                  </a:txBody>
                  <a:tcPr marT="91425" marB="91425" marR="91425" marL="91425"/>
                </a:tc>
              </a:tr>
              <a:tr h="258100">
                <a:tc vMerge="1"/>
              </a:tr>
              <a:tr h="258100">
                <a:tc vMerge="1"/>
              </a:tr>
              <a:tr h="258100">
                <a:tc vMerge="1"/>
              </a:tr>
              <a:tr h="258100">
                <a:tc vMerge="1"/>
              </a:tr>
              <a:tr h="258100">
                <a:tc vMerge="1"/>
              </a:tr>
              <a:tr h="258100">
                <a:tc vMerge="1"/>
              </a:tr>
            </a:tbl>
          </a:graphicData>
        </a:graphic>
      </p:graphicFrame>
      <p:sp>
        <p:nvSpPr>
          <p:cNvPr id="142" name="Google Shape;142;p21"/>
          <p:cNvSpPr txBox="1"/>
          <p:nvPr/>
        </p:nvSpPr>
        <p:spPr>
          <a:xfrm>
            <a:off x="5722238" y="3304950"/>
            <a:ext cx="1623900" cy="258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Comfortaa"/>
                <a:ea typeface="Comfortaa"/>
                <a:cs typeface="Comfortaa"/>
                <a:sym typeface="Comfortaa"/>
              </a:rPr>
              <a:t>Evidence of progress:</a:t>
            </a:r>
            <a:endParaRPr sz="800">
              <a:solidFill>
                <a:schemeClr val="dk2"/>
              </a:solidFill>
              <a:latin typeface="Comfortaa"/>
              <a:ea typeface="Comfortaa"/>
              <a:cs typeface="Comfortaa"/>
              <a:sym typeface="Comfortaa"/>
            </a:endParaRPr>
          </a:p>
        </p:txBody>
      </p:sp>
      <p:graphicFrame>
        <p:nvGraphicFramePr>
          <p:cNvPr id="143" name="Google Shape;143;p21"/>
          <p:cNvGraphicFramePr/>
          <p:nvPr/>
        </p:nvGraphicFramePr>
        <p:xfrm>
          <a:off x="5770325" y="3605975"/>
          <a:ext cx="3000000" cy="3000000"/>
        </p:xfrm>
        <a:graphic>
          <a:graphicData uri="http://schemas.openxmlformats.org/drawingml/2006/table">
            <a:tbl>
              <a:tblPr>
                <a:noFill/>
                <a:tableStyleId>{DE62D766-70E6-44A9-9765-D2ED8A47D65D}</a:tableStyleId>
              </a:tblPr>
              <a:tblGrid>
                <a:gridCol w="1082850"/>
                <a:gridCol w="1082850"/>
                <a:gridCol w="1082850"/>
              </a:tblGrid>
              <a:tr h="381000">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Observation: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sustains attention during shared activities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anticipates familiar routines</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 sz="700">
                          <a:solidFill>
                            <a:schemeClr val="dk1"/>
                          </a:solidFill>
                          <a:latin typeface="Comfortaa"/>
                          <a:ea typeface="Comfortaa"/>
                          <a:cs typeface="Comfortaa"/>
                          <a:sym typeface="Comfortaa"/>
                        </a:rPr>
                        <a:t>accesses books/resources independently</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Communication:</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responds to questions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comments on familiar people/places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requests resources or activities</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c>
                  <a:txBody>
                    <a:bodyPr/>
                    <a:lstStyle/>
                    <a:p>
                      <a:pPr indent="0" lvl="0" marL="0" rtl="0" algn="l">
                        <a:lnSpc>
                          <a:spcPct val="100000"/>
                        </a:lnSpc>
                        <a:spcBef>
                          <a:spcPts val="0"/>
                        </a:spcBef>
                        <a:spcAft>
                          <a:spcPts val="0"/>
                        </a:spcAft>
                        <a:buNone/>
                      </a:pPr>
                      <a:r>
                        <a:rPr b="1" lang="en" sz="700">
                          <a:solidFill>
                            <a:schemeClr val="dk1"/>
                          </a:solidFill>
                          <a:latin typeface="Comfortaa"/>
                          <a:ea typeface="Comfortaa"/>
                          <a:cs typeface="Comfortaa"/>
                          <a:sym typeface="Comfortaa"/>
                        </a:rPr>
                        <a:t>Curriculum:</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identifies familiar people and objects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recognises school routines</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sz="700">
                          <a:solidFill>
                            <a:schemeClr val="dk1"/>
                          </a:solidFill>
                          <a:latin typeface="Comfortaa"/>
                          <a:ea typeface="Comfortaa"/>
                          <a:cs typeface="Comfortaa"/>
                          <a:sym typeface="Comfortaa"/>
                        </a:rPr>
                        <a:t>recalls familiar events or experiences</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