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4" r:id="rId8"/>
    <p:sldId id="265" r:id="rId9"/>
    <p:sldId id="266" r:id="rId10"/>
    <p:sldId id="267" r:id="rId11"/>
    <p:sldId id="262" r:id="rId12"/>
    <p:sldId id="263"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B5EE59-7963-48F6-A8D5-50A48FB5B063}"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4462-1D24-448B-B83B-8CE34868CA3C}"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5EE59-7963-48F6-A8D5-50A48FB5B063}"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B5EE59-7963-48F6-A8D5-50A48FB5B063}"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B5EE59-7963-48F6-A8D5-50A48FB5B063}"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4462-1D24-448B-B83B-8CE34868CA3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5EE59-7963-48F6-A8D5-50A48FB5B063}" type="datetimeFigureOut">
              <a:rPr lang="en-GB" smtClean="0"/>
              <a:t>05/03/2018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B5EE59-7963-48F6-A8D5-50A48FB5B063}"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4462-1D24-448B-B83B-8CE34868CA3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B5EE59-7963-48F6-A8D5-50A48FB5B063}" type="datetimeFigureOut">
              <a:rPr lang="en-GB" smtClean="0"/>
              <a:t>05/03/2018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D64462-1D24-448B-B83B-8CE34868CA3C}"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B5EE59-7963-48F6-A8D5-50A48FB5B063}" type="datetimeFigureOut">
              <a:rPr lang="en-GB" smtClean="0"/>
              <a:t>05/03/2018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5EE59-7963-48F6-A8D5-50A48FB5B063}" type="datetimeFigureOut">
              <a:rPr lang="en-GB" smtClean="0"/>
              <a:t>05/03/2018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EE59-7963-48F6-A8D5-50A48FB5B063}"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4462-1D24-448B-B83B-8CE34868CA3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5EE59-7963-48F6-A8D5-50A48FB5B063}" type="datetimeFigureOut">
              <a:rPr lang="en-GB" smtClean="0"/>
              <a:t>05/03/2018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4462-1D24-448B-B83B-8CE34868CA3C}"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6B5EE59-7963-48F6-A8D5-50A48FB5B063}" type="datetimeFigureOut">
              <a:rPr lang="en-GB" smtClean="0"/>
              <a:t>05/03/2018</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D64462-1D24-448B-B83B-8CE34868CA3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moodcafe.co.uk/for-children-and-young-people/relaxation-for-children.aspx"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YPRV-Ynil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988840"/>
            <a:ext cx="8218915" cy="3384376"/>
          </a:xfrm>
        </p:spPr>
        <p:txBody>
          <a:bodyPr/>
          <a:lstStyle/>
          <a:p>
            <a:r>
              <a:rPr lang="en-GB" dirty="0" smtClean="0">
                <a:effectLst/>
              </a:rPr>
              <a:t>Emotional Wellbeing </a:t>
            </a:r>
            <a:endParaRPr lang="en-GB" dirty="0">
              <a:effectLst/>
            </a:endParaRPr>
          </a:p>
        </p:txBody>
      </p:sp>
      <p:pic>
        <p:nvPicPr>
          <p:cNvPr id="2050" name="Picture 2" descr="C:\Users\user\AppData\Local\Microsoft\Windows\INetCache\IE\P7YCIW91\Fotolia_32437147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40968"/>
            <a:ext cx="4247456" cy="274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4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lvl="0"/>
            <a:r>
              <a:rPr lang="en-GB" dirty="0"/>
              <a:t>When </a:t>
            </a:r>
            <a:r>
              <a:rPr lang="en-GB" dirty="0" smtClean="0"/>
              <a:t>the reptilian </a:t>
            </a:r>
            <a:r>
              <a:rPr lang="en-GB" dirty="0"/>
              <a:t>brain is over activated it separates </a:t>
            </a:r>
            <a:r>
              <a:rPr lang="en-GB" dirty="0" smtClean="0"/>
              <a:t>the child </a:t>
            </a:r>
            <a:r>
              <a:rPr lang="en-GB" dirty="0"/>
              <a:t>from other parts of the brain and functioning. System is flooded with cortisol – causes stress response. </a:t>
            </a:r>
            <a:endParaRPr lang="en-GB" dirty="0" smtClean="0"/>
          </a:p>
          <a:p>
            <a:pPr lvl="0"/>
            <a:r>
              <a:rPr lang="en-GB" dirty="0" smtClean="0"/>
              <a:t>Immune </a:t>
            </a:r>
            <a:r>
              <a:rPr lang="en-GB" dirty="0"/>
              <a:t>system suffers from prolonged exposure to cortisol, even at low levels.</a:t>
            </a:r>
          </a:p>
          <a:p>
            <a:pPr lvl="0"/>
            <a:r>
              <a:rPr lang="en-GB" sz="2400" dirty="0"/>
              <a:t>Impact on….emotional well-being, </a:t>
            </a:r>
          </a:p>
          <a:p>
            <a:pPr marL="0" lvl="0" indent="0">
              <a:buNone/>
            </a:pPr>
            <a:r>
              <a:rPr lang="en-GB" sz="2400" dirty="0"/>
              <a:t>    attendance, health, achievement, </a:t>
            </a:r>
          </a:p>
          <a:p>
            <a:pPr marL="0" lvl="0" indent="0">
              <a:buNone/>
            </a:pPr>
            <a:r>
              <a:rPr lang="en-GB" sz="2400" dirty="0"/>
              <a:t>    conduct, relationships….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789040"/>
            <a:ext cx="2861047" cy="286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Callout 4"/>
          <p:cNvSpPr/>
          <p:nvPr/>
        </p:nvSpPr>
        <p:spPr>
          <a:xfrm>
            <a:off x="179512" y="4077072"/>
            <a:ext cx="2376264"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can’t think!</a:t>
            </a:r>
            <a:endParaRPr lang="en-GB" dirty="0"/>
          </a:p>
        </p:txBody>
      </p:sp>
      <p:sp>
        <p:nvSpPr>
          <p:cNvPr id="7" name="Cloud Callout 6"/>
          <p:cNvSpPr/>
          <p:nvPr/>
        </p:nvSpPr>
        <p:spPr>
          <a:xfrm>
            <a:off x="3347864" y="4499483"/>
            <a:ext cx="2376264"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don’t know!</a:t>
            </a:r>
            <a:endParaRPr lang="en-GB" dirty="0"/>
          </a:p>
        </p:txBody>
      </p:sp>
      <p:sp>
        <p:nvSpPr>
          <p:cNvPr id="8" name="Cloud Callout 7"/>
          <p:cNvSpPr/>
          <p:nvPr/>
        </p:nvSpPr>
        <p:spPr>
          <a:xfrm>
            <a:off x="6489806" y="1988840"/>
            <a:ext cx="2376264"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can’t remember!</a:t>
            </a:r>
            <a:endParaRPr lang="en-GB" dirty="0"/>
          </a:p>
        </p:txBody>
      </p:sp>
    </p:spTree>
    <p:extLst>
      <p:ext uri="{BB962C8B-B14F-4D97-AF65-F5344CB8AC3E}">
        <p14:creationId xmlns:p14="http://schemas.microsoft.com/office/powerpoint/2010/main" val="11413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085184"/>
            <a:ext cx="6512511" cy="1143000"/>
          </a:xfrm>
        </p:spPr>
        <p:txBody>
          <a:bodyPr/>
          <a:lstStyle/>
          <a:p>
            <a:r>
              <a:rPr lang="en-GB" dirty="0" smtClean="0">
                <a:effectLst/>
              </a:rPr>
              <a:t>Physical symptoms of anxiety</a:t>
            </a:r>
            <a:endParaRPr lang="en-GB" dirty="0">
              <a:effectLst/>
            </a:endParaRPr>
          </a:p>
        </p:txBody>
      </p:sp>
      <p:sp>
        <p:nvSpPr>
          <p:cNvPr id="3" name="Content Placeholder 2"/>
          <p:cNvSpPr>
            <a:spLocks noGrp="1"/>
          </p:cNvSpPr>
          <p:nvPr>
            <p:ph sz="quarter" idx="13"/>
          </p:nvPr>
        </p:nvSpPr>
        <p:spPr>
          <a:xfrm>
            <a:off x="611560" y="731520"/>
            <a:ext cx="6932240" cy="4281656"/>
          </a:xfrm>
        </p:spPr>
        <p:txBody>
          <a:bodyPr>
            <a:normAutofit fontScale="77500" lnSpcReduction="20000"/>
          </a:bodyPr>
          <a:lstStyle/>
          <a:p>
            <a:pPr marL="45720" indent="0">
              <a:buNone/>
            </a:pPr>
            <a:endParaRPr lang="en-GB" dirty="0"/>
          </a:p>
          <a:p>
            <a:r>
              <a:rPr lang="en-GB" dirty="0" smtClean="0"/>
              <a:t>dizziness</a:t>
            </a:r>
            <a:endParaRPr lang="en-GB" dirty="0"/>
          </a:p>
          <a:p>
            <a:r>
              <a:rPr lang="en-GB" dirty="0" smtClean="0"/>
              <a:t>tiredness</a:t>
            </a:r>
            <a:endParaRPr lang="en-GB" dirty="0"/>
          </a:p>
          <a:p>
            <a:r>
              <a:rPr lang="en-GB" dirty="0"/>
              <a:t>muscle aches and tension</a:t>
            </a:r>
          </a:p>
          <a:p>
            <a:r>
              <a:rPr lang="en-GB" dirty="0"/>
              <a:t>trembling or shaking</a:t>
            </a:r>
          </a:p>
          <a:p>
            <a:r>
              <a:rPr lang="en-GB" dirty="0"/>
              <a:t>dry mouth</a:t>
            </a:r>
          </a:p>
          <a:p>
            <a:r>
              <a:rPr lang="en-GB" dirty="0"/>
              <a:t>excessive sweating</a:t>
            </a:r>
          </a:p>
          <a:p>
            <a:r>
              <a:rPr lang="en-GB" dirty="0"/>
              <a:t>shortness of breath</a:t>
            </a:r>
          </a:p>
          <a:p>
            <a:r>
              <a:rPr lang="en-GB" dirty="0"/>
              <a:t>stomach ache</a:t>
            </a:r>
          </a:p>
          <a:p>
            <a:r>
              <a:rPr lang="en-GB" dirty="0"/>
              <a:t>feeling sick</a:t>
            </a:r>
          </a:p>
          <a:p>
            <a:r>
              <a:rPr lang="en-GB" dirty="0"/>
              <a:t>headache</a:t>
            </a:r>
          </a:p>
          <a:p>
            <a:r>
              <a:rPr lang="en-GB" dirty="0"/>
              <a:t>pins and needles</a:t>
            </a:r>
          </a:p>
          <a:p>
            <a:r>
              <a:rPr lang="en-GB" dirty="0"/>
              <a:t>difficulty falling or staying asleep </a:t>
            </a:r>
          </a:p>
          <a:p>
            <a:endParaRPr lang="en-GB" dirty="0"/>
          </a:p>
        </p:txBody>
      </p:sp>
      <p:pic>
        <p:nvPicPr>
          <p:cNvPr id="7170" name="Picture 2" descr="C:\Users\user\AppData\Local\Microsoft\Windows\INetCache\IE\FKNBZCS6\anxiety__it_s_a_pain_in_the_neck__by_hotcheeto89-d8jgjzu[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692696"/>
            <a:ext cx="3121158" cy="390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5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437112"/>
            <a:ext cx="6512511" cy="1143000"/>
          </a:xfrm>
        </p:spPr>
        <p:txBody>
          <a:bodyPr/>
          <a:lstStyle/>
          <a:p>
            <a:r>
              <a:rPr lang="en-GB" dirty="0" smtClean="0">
                <a:effectLst/>
              </a:rPr>
              <a:t>Why is my child anxious?</a:t>
            </a:r>
            <a:endParaRPr lang="en-GB" dirty="0">
              <a:effectLst/>
            </a:endParaRPr>
          </a:p>
        </p:txBody>
      </p:sp>
      <p:sp>
        <p:nvSpPr>
          <p:cNvPr id="3" name="Content Placeholder 2"/>
          <p:cNvSpPr>
            <a:spLocks noGrp="1"/>
          </p:cNvSpPr>
          <p:nvPr>
            <p:ph sz="quarter" idx="13"/>
          </p:nvPr>
        </p:nvSpPr>
        <p:spPr>
          <a:xfrm>
            <a:off x="1143000" y="731520"/>
            <a:ext cx="6400800" cy="4137640"/>
          </a:xfrm>
        </p:spPr>
        <p:txBody>
          <a:bodyPr>
            <a:normAutofit/>
          </a:bodyPr>
          <a:lstStyle/>
          <a:p>
            <a:r>
              <a:rPr lang="en-GB" dirty="0"/>
              <a:t>Some children are more prone to worries and anxiety than others.</a:t>
            </a:r>
          </a:p>
          <a:p>
            <a:r>
              <a:rPr lang="en-GB" dirty="0"/>
              <a:t>Children often find change difficult and may become anxious following a house move or when starting a new school.</a:t>
            </a:r>
          </a:p>
          <a:p>
            <a:r>
              <a:rPr lang="en-GB" dirty="0"/>
              <a:t>Children who have had a distressing or traumatic experience, such as a car accident or house fire, may suffer with anxiety afterwards.</a:t>
            </a:r>
          </a:p>
          <a:p>
            <a:r>
              <a:rPr lang="en-GB" dirty="0"/>
              <a:t>Family arguments and conflict can also leave children feeling insecure and anxious.</a:t>
            </a:r>
          </a:p>
          <a:p>
            <a:endParaRPr lang="en-GB" dirty="0"/>
          </a:p>
        </p:txBody>
      </p:sp>
      <p:pic>
        <p:nvPicPr>
          <p:cNvPr id="8194" name="Picture 2" descr="C:\Users\user\AppData\Local\Microsoft\Windows\INetCache\IE\B6WNMVYJ\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8112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94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941168"/>
            <a:ext cx="6512511" cy="1143000"/>
          </a:xfrm>
        </p:spPr>
        <p:txBody>
          <a:bodyPr/>
          <a:lstStyle/>
          <a:p>
            <a:pPr algn="l"/>
            <a:r>
              <a:rPr lang="en-GB" dirty="0" smtClean="0">
                <a:effectLst/>
              </a:rPr>
              <a:t>How can I help my child?</a:t>
            </a:r>
            <a:endParaRPr lang="en-GB" dirty="0">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312" y="3789041"/>
            <a:ext cx="1937617" cy="291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1143000" y="731520"/>
            <a:ext cx="7245424" cy="4137640"/>
          </a:xfrm>
        </p:spPr>
        <p:txBody>
          <a:bodyPr>
            <a:normAutofit/>
          </a:bodyPr>
          <a:lstStyle/>
          <a:p>
            <a:pPr marL="45720" indent="0">
              <a:buNone/>
            </a:pPr>
            <a:r>
              <a:rPr lang="en-GB" b="1" dirty="0" smtClean="0"/>
              <a:t>WHAT IS IN THEIR EMOTIONAL BACKPACK?</a:t>
            </a:r>
          </a:p>
          <a:p>
            <a:r>
              <a:rPr lang="en-GB" dirty="0"/>
              <a:t>I</a:t>
            </a:r>
            <a:r>
              <a:rPr lang="en-GB" dirty="0" smtClean="0"/>
              <a:t>t's </a:t>
            </a:r>
            <a:r>
              <a:rPr lang="en-GB" dirty="0"/>
              <a:t>important to talk to your child about their anxiety or worries. Reassure them and show them you understand how they feel</a:t>
            </a:r>
            <a:r>
              <a:rPr lang="en-GB" dirty="0" smtClean="0"/>
              <a:t>.</a:t>
            </a:r>
          </a:p>
          <a:p>
            <a:r>
              <a:rPr lang="en-GB" dirty="0"/>
              <a:t>If your child is old enough, it may help to explain what anxiety is and the physical effects it has on our bodies. It may be helpful to describe anxiety as being like a wave that builds up and then ebbs away again</a:t>
            </a:r>
            <a:r>
              <a:rPr lang="en-GB" dirty="0" smtClean="0"/>
              <a:t>.</a:t>
            </a:r>
          </a:p>
          <a:p>
            <a:r>
              <a:rPr lang="en-GB" dirty="0"/>
              <a:t>As well as talking to your child about their worries and anxieties, it's important to help them find </a:t>
            </a:r>
            <a:r>
              <a:rPr lang="en-GB" dirty="0" smtClean="0"/>
              <a:t>solutions.</a:t>
            </a:r>
          </a:p>
          <a:p>
            <a:endParaRPr lang="en-GB" dirty="0"/>
          </a:p>
        </p:txBody>
      </p:sp>
    </p:spTree>
    <p:extLst>
      <p:ext uri="{BB962C8B-B14F-4D97-AF65-F5344CB8AC3E}">
        <p14:creationId xmlns:p14="http://schemas.microsoft.com/office/powerpoint/2010/main" val="1729444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3568" y="476672"/>
            <a:ext cx="6860232" cy="5616624"/>
          </a:xfrm>
        </p:spPr>
        <p:txBody>
          <a:bodyPr>
            <a:normAutofit lnSpcReduction="10000"/>
          </a:bodyPr>
          <a:lstStyle/>
          <a:p>
            <a:r>
              <a:rPr lang="en-GB" dirty="0"/>
              <a:t>Teach your child to recognise signs of anxiety in themselves and to ask for help when it strikes.</a:t>
            </a:r>
          </a:p>
          <a:p>
            <a:r>
              <a:rPr lang="en-GB" dirty="0"/>
              <a:t>Children of all ages find routines reassuring so try to stick to regular daily routines where possible.</a:t>
            </a:r>
          </a:p>
          <a:p>
            <a:r>
              <a:rPr lang="en-GB" dirty="0"/>
              <a:t>If your child is anxious because of distressing events, such as a </a:t>
            </a:r>
            <a:r>
              <a:rPr lang="en-GB" dirty="0" smtClean="0"/>
              <a:t>bereavement</a:t>
            </a:r>
            <a:r>
              <a:rPr lang="en-GB" dirty="0"/>
              <a:t> or separation, see if you can find books or films that will help them understand their feelings.</a:t>
            </a:r>
          </a:p>
          <a:p>
            <a:r>
              <a:rPr lang="en-GB" dirty="0"/>
              <a:t>If you know a change, such as a house move is coming up, prepare your child by talking to them about what is going to happen and why.</a:t>
            </a:r>
          </a:p>
          <a:p>
            <a:r>
              <a:rPr lang="en-GB" dirty="0"/>
              <a:t>Try not to become anxious yourself or overprotective – rather than doing things for your child or helping them to avoid anxiety-provoking situations, encourage your child to find ways to manage them.</a:t>
            </a:r>
          </a:p>
          <a:p>
            <a:endParaRPr lang="en-GB" dirty="0"/>
          </a:p>
        </p:txBody>
      </p:sp>
      <p:pic>
        <p:nvPicPr>
          <p:cNvPr id="4" name="Picture 2" descr="C:\Users\user\AppData\Local\Microsoft\Windows\INetCache\IE\P7YCIW91\help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88640"/>
            <a:ext cx="1295400" cy="112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5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013176"/>
            <a:ext cx="6512511" cy="1143000"/>
          </a:xfrm>
        </p:spPr>
        <p:txBody>
          <a:bodyPr/>
          <a:lstStyle/>
          <a:p>
            <a:r>
              <a:rPr lang="en-GB" dirty="0" smtClean="0">
                <a:effectLst/>
              </a:rPr>
              <a:t>Staying calm…not always easy</a:t>
            </a:r>
            <a:endParaRPr lang="en-GB" dirty="0">
              <a:effectLst/>
            </a:endParaRPr>
          </a:p>
        </p:txBody>
      </p:sp>
      <p:sp>
        <p:nvSpPr>
          <p:cNvPr id="3" name="Content Placeholder 2"/>
          <p:cNvSpPr>
            <a:spLocks noGrp="1"/>
          </p:cNvSpPr>
          <p:nvPr>
            <p:ph sz="quarter" idx="13"/>
          </p:nvPr>
        </p:nvSpPr>
        <p:spPr>
          <a:xfrm>
            <a:off x="683568" y="620688"/>
            <a:ext cx="6400800" cy="4608512"/>
          </a:xfrm>
        </p:spPr>
        <p:txBody>
          <a:bodyPr>
            <a:normAutofit fontScale="85000" lnSpcReduction="20000"/>
          </a:bodyPr>
          <a:lstStyle/>
          <a:p>
            <a:r>
              <a:rPr lang="en-GB" dirty="0"/>
              <a:t>When </a:t>
            </a:r>
            <a:r>
              <a:rPr lang="en-GB" dirty="0" smtClean="0"/>
              <a:t>they are </a:t>
            </a:r>
            <a:r>
              <a:rPr lang="en-GB" dirty="0"/>
              <a:t>overwhelmed emotionally (meltdown) that is </a:t>
            </a:r>
            <a:r>
              <a:rPr lang="en-GB" u="sng" dirty="0"/>
              <a:t>not the time to reason</a:t>
            </a:r>
            <a:r>
              <a:rPr lang="en-GB" dirty="0"/>
              <a:t>, ask them to remember what they’ve learned, talk at them etc. – that will be like pouring petrol on fire</a:t>
            </a:r>
            <a:r>
              <a:rPr lang="en-GB" dirty="0" smtClean="0"/>
              <a:t>.</a:t>
            </a:r>
            <a:endParaRPr lang="en-GB" dirty="0"/>
          </a:p>
          <a:p>
            <a:r>
              <a:rPr lang="en-GB" dirty="0"/>
              <a:t>That is the time to show you can cope with them – ‘I’m here, I can see you’re not coping so I’m going to give you a little bit of time to come back’. </a:t>
            </a:r>
            <a:r>
              <a:rPr lang="en-GB" b="1" dirty="0"/>
              <a:t>‘Radiator sitting technique’.</a:t>
            </a:r>
            <a:r>
              <a:rPr lang="en-GB" dirty="0"/>
              <a:t> </a:t>
            </a:r>
            <a:endParaRPr lang="en-GB" dirty="0" smtClean="0"/>
          </a:p>
          <a:p>
            <a:r>
              <a:rPr lang="en-GB" dirty="0" smtClean="0"/>
              <a:t>You may feel like they are a different child when like this–  a child </a:t>
            </a:r>
            <a:r>
              <a:rPr lang="en-GB" dirty="0"/>
              <a:t>may have no recollection of what has happened. When they are ‘up there’ language is ineffective, it just adds to the emotional overload. It’s your tone that matters- e.g. when a baby/toddler is upset- rocking, ‘there </a:t>
            </a:r>
            <a:r>
              <a:rPr lang="en-GB" dirty="0" err="1"/>
              <a:t>there</a:t>
            </a:r>
            <a:r>
              <a:rPr lang="en-GB" dirty="0"/>
              <a:t>’, patting, stroking back etc.- it’s not what you say it’s how you say it.</a:t>
            </a:r>
          </a:p>
          <a:p>
            <a:endParaRPr lang="en-GB" dirty="0" smtClean="0"/>
          </a:p>
          <a:p>
            <a:r>
              <a:rPr lang="en-GB" sz="2400" b="1" dirty="0">
                <a:solidFill>
                  <a:srgbClr val="F07F09">
                    <a:tint val="88000"/>
                    <a:satMod val="150000"/>
                  </a:srgbClr>
                </a:solidFill>
                <a:effectLst>
                  <a:outerShdw blurRad="53975" dist="22860" dir="5400000" algn="tl" rotWithShape="0">
                    <a:srgbClr val="000000">
                      <a:alpha val="55000"/>
                    </a:srgbClr>
                  </a:outerShdw>
                </a:effectLst>
              </a:rPr>
              <a:t>It’s all about finding the calm in the chaos</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7" y="1700808"/>
            <a:ext cx="1793141" cy="166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65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er\AppData\Local\Microsoft\Windows\INetCache\IE\0FOMU66Y\scol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988840"/>
            <a:ext cx="1310408" cy="135408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3"/>
          </p:nvPr>
        </p:nvSpPr>
        <p:spPr>
          <a:xfrm>
            <a:off x="467544" y="299263"/>
            <a:ext cx="6696744" cy="5001736"/>
          </a:xfrm>
        </p:spPr>
        <p:txBody>
          <a:bodyPr>
            <a:normAutofit fontScale="70000" lnSpcReduction="20000"/>
          </a:bodyPr>
          <a:lstStyle/>
          <a:p>
            <a:r>
              <a:rPr lang="en-GB" dirty="0"/>
              <a:t>Make sure they know you love them and are proud of them. Even when things are busy or stressful, and it feels like you are in survival mode, a word or a hug can reassure them a huge amount. Praise them for what they do well, and encourage them to try new things</a:t>
            </a:r>
            <a:r>
              <a:rPr lang="en-GB" dirty="0" smtClean="0"/>
              <a:t>.</a:t>
            </a:r>
          </a:p>
          <a:p>
            <a:pPr marL="45720" indent="0">
              <a:buNone/>
            </a:pPr>
            <a:endParaRPr lang="en-GB" sz="1100" dirty="0"/>
          </a:p>
          <a:p>
            <a:r>
              <a:rPr lang="en-GB" dirty="0"/>
              <a:t>Be honest about your feelings - you don’t have to be perfect. We all get things wrong and shout or say unkind things from time to time. If this happens, say sorry to your child afterwards and explain why it happened, They will learn from you that it’s OK to make mistakes and that it doesn’t make you a bad person</a:t>
            </a:r>
            <a:r>
              <a:rPr lang="en-GB" dirty="0" smtClean="0"/>
              <a:t>.</a:t>
            </a:r>
          </a:p>
          <a:p>
            <a:pPr marL="45720" indent="0">
              <a:buNone/>
            </a:pPr>
            <a:endParaRPr lang="en-GB" dirty="0"/>
          </a:p>
          <a:p>
            <a:r>
              <a:rPr lang="en-GB" dirty="0"/>
              <a:t>Be clear about what is and isn’t acceptable - and tell them why. Children need to know what is OK and what isn’t, and what will happen if they cross the line. Follow through on what you say as otherwise they may get confused or stop respecting the </a:t>
            </a:r>
            <a:r>
              <a:rPr lang="en-GB" b="1" dirty="0"/>
              <a:t>boundaries</a:t>
            </a:r>
            <a:r>
              <a:rPr lang="en-GB" b="1" dirty="0" smtClean="0"/>
              <a:t>.</a:t>
            </a:r>
          </a:p>
          <a:p>
            <a:endParaRPr lang="en-GB" dirty="0"/>
          </a:p>
          <a:p>
            <a:r>
              <a:rPr lang="en-GB" dirty="0"/>
              <a:t>Own your own role - you are the parent, so don’t be afraid to take tough decisions. If your child sees you are scared of their reaction and always give in to them, it can make them feel very powerful, which can be frightening. Children need to know that you are there to keep them safe.</a:t>
            </a:r>
          </a:p>
          <a:p>
            <a:endParaRPr lang="en-GB"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00" b="11852"/>
          <a:stretch/>
        </p:blipFill>
        <p:spPr bwMode="auto">
          <a:xfrm>
            <a:off x="7108179" y="260648"/>
            <a:ext cx="1798565" cy="142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7" t="31446" r="45021" b="27674"/>
          <a:stretch/>
        </p:blipFill>
        <p:spPr bwMode="auto">
          <a:xfrm>
            <a:off x="3635896" y="4473475"/>
            <a:ext cx="5279054" cy="230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C:\Users\user\AppData\Local\Microsoft\Windows\INetCache\IE\FKNBZCS6\Nurturing-Safely-Independent-Childre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9" y="4743750"/>
            <a:ext cx="2643188"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4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275"/>
          <a:stretch/>
        </p:blipFill>
        <p:spPr bwMode="auto">
          <a:xfrm>
            <a:off x="3203848" y="4040516"/>
            <a:ext cx="3200621" cy="261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a:xfrm>
            <a:off x="1143000" y="731520"/>
            <a:ext cx="7317432" cy="3474720"/>
          </a:xfrm>
        </p:spPr>
        <p:txBody>
          <a:bodyPr>
            <a:normAutofit fontScale="77500" lnSpcReduction="20000"/>
          </a:bodyPr>
          <a:lstStyle/>
          <a:p>
            <a:r>
              <a:rPr lang="en-GB" dirty="0"/>
              <a:t>Practice simple relaxation techniques with your child, such as taking three deep, slow breaths, breathing in for a count of three and out for three. You'll find more relaxation techniques for children on the </a:t>
            </a:r>
            <a:r>
              <a:rPr lang="en-GB" dirty="0" err="1">
                <a:hlinkClick r:id="rId3" tooltip="External website"/>
              </a:rPr>
              <a:t>Moodcafe</a:t>
            </a:r>
            <a:r>
              <a:rPr lang="en-GB" dirty="0">
                <a:hlinkClick r:id="rId3" tooltip="External website"/>
              </a:rPr>
              <a:t> website</a:t>
            </a:r>
            <a:r>
              <a:rPr lang="en-GB" dirty="0"/>
              <a:t>.</a:t>
            </a:r>
          </a:p>
          <a:p>
            <a:r>
              <a:rPr lang="en-GB" dirty="0"/>
              <a:t>Distraction can be helpful for young children. For example, if they are anxious about going to nursery, play games on the way there, such as seeing who can spot the most red cars.</a:t>
            </a:r>
          </a:p>
          <a:p>
            <a:r>
              <a:rPr lang="en-GB" dirty="0"/>
              <a:t>Turn an old tissue box into a "worry" box. Get your child to write down or draw their worries and post them into the box. Then you can sort through the box together at the end of the day or week</a:t>
            </a:r>
            <a:r>
              <a:rPr lang="en-GB" dirty="0" smtClean="0"/>
              <a:t>.</a:t>
            </a:r>
          </a:p>
          <a:p>
            <a:r>
              <a:rPr lang="en-GB" dirty="0" smtClean="0"/>
              <a:t>Walk together, go to the park – green spaces have a hugely positive impact on our emotional well-being.</a:t>
            </a:r>
          </a:p>
          <a:p>
            <a:r>
              <a:rPr lang="en-GB" dirty="0" smtClean="0"/>
              <a:t>Don’t forget to look after your own emotional well-being!</a:t>
            </a:r>
            <a:endParaRPr lang="en-GB" dirty="0"/>
          </a:p>
          <a:p>
            <a:endParaRPr lang="en-GB" dirty="0"/>
          </a:p>
        </p:txBody>
      </p:sp>
      <p:pic>
        <p:nvPicPr>
          <p:cNvPr id="13314" name="Picture 2" descr="C:\Users\user\AppData\Local\Microsoft\Windows\INetCache\IE\0FOMU66Y\calm-ic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867" y="4170732"/>
            <a:ext cx="2235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AppData\Local\Microsoft\Windows\INetCache\IE\P7YCIW91\keep-calm-and-carry-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727" y="4156133"/>
            <a:ext cx="1621954" cy="24329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 descr="Image result for young mi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73099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 less, move more…</a:t>
            </a:r>
            <a:endParaRPr lang="en-GB" dirty="0"/>
          </a:p>
        </p:txBody>
      </p:sp>
      <p:sp>
        <p:nvSpPr>
          <p:cNvPr id="3" name="Content Placeholder 2"/>
          <p:cNvSpPr>
            <a:spLocks noGrp="1"/>
          </p:cNvSpPr>
          <p:nvPr>
            <p:ph sz="quarter" idx="13"/>
          </p:nvPr>
        </p:nvSpPr>
        <p:spPr/>
        <p:txBody>
          <a:bodyPr/>
          <a:lstStyle/>
          <a:p>
            <a:r>
              <a:rPr lang="en-GB" dirty="0" smtClean="0">
                <a:hlinkClick r:id="rId2"/>
              </a:rPr>
              <a:t>KEEP IT SIMPLE…</a:t>
            </a:r>
          </a:p>
          <a:p>
            <a:endParaRPr lang="en-GB" dirty="0">
              <a:hlinkClick r:id="rId2"/>
            </a:endParaRPr>
          </a:p>
          <a:p>
            <a:r>
              <a:rPr lang="en-GB" dirty="0" smtClean="0">
                <a:hlinkClick r:id="rId2"/>
              </a:rPr>
              <a:t>https</a:t>
            </a:r>
            <a:r>
              <a:rPr lang="en-GB" dirty="0">
                <a:hlinkClick r:id="rId2"/>
              </a:rPr>
              <a:t>://www.youtube.com/watch?v=kYPRV-Ynilk</a:t>
            </a:r>
            <a:endParaRPr lang="en-GB" dirty="0"/>
          </a:p>
          <a:p>
            <a:endParaRPr lang="en-GB" dirty="0"/>
          </a:p>
        </p:txBody>
      </p:sp>
    </p:spTree>
    <p:extLst>
      <p:ext uri="{BB962C8B-B14F-4D97-AF65-F5344CB8AC3E}">
        <p14:creationId xmlns:p14="http://schemas.microsoft.com/office/powerpoint/2010/main" val="99130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Microsoft\Windows\INetCache\IE\B6WNMVYJ\keep-calm-we-re-here-to-help-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64704"/>
            <a:ext cx="4338807" cy="506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1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5724"/>
            <a:ext cx="8136904" cy="1457132"/>
          </a:xfrm>
        </p:spPr>
        <p:txBody>
          <a:bodyPr>
            <a:normAutofit fontScale="90000"/>
          </a:bodyPr>
          <a:lstStyle/>
          <a:p>
            <a:pPr marL="0" indent="0" algn="ctr">
              <a:buNone/>
            </a:pPr>
            <a:r>
              <a:rPr lang="en-GB" dirty="0" smtClean="0">
                <a:effectLst/>
              </a:rPr>
              <a:t>ANXIETY IN SCHOOL AGE CHILDREN</a:t>
            </a:r>
            <a:endParaRPr lang="en-GB" dirty="0">
              <a:effectLst/>
            </a:endParaRPr>
          </a:p>
        </p:txBody>
      </p:sp>
      <p:sp>
        <p:nvSpPr>
          <p:cNvPr id="3" name="Content Placeholder 2"/>
          <p:cNvSpPr>
            <a:spLocks noGrp="1"/>
          </p:cNvSpPr>
          <p:nvPr>
            <p:ph sz="quarter" idx="13"/>
          </p:nvPr>
        </p:nvSpPr>
        <p:spPr>
          <a:xfrm>
            <a:off x="1187624" y="2348880"/>
            <a:ext cx="6400800" cy="3474720"/>
          </a:xfrm>
        </p:spPr>
        <p:txBody>
          <a:bodyPr/>
          <a:lstStyle/>
          <a:p>
            <a:r>
              <a:rPr lang="en-GB" dirty="0"/>
              <a:t>Just like adults, children and young people feel worried and anxious at times</a:t>
            </a:r>
            <a:r>
              <a:rPr lang="en-GB" dirty="0" smtClean="0"/>
              <a:t>.</a:t>
            </a:r>
          </a:p>
          <a:p>
            <a:r>
              <a:rPr lang="en-GB" dirty="0"/>
              <a:t>Children tend to feel anxious about different things at different ages. Many of these worries are a normal part of growing up.</a:t>
            </a:r>
          </a:p>
          <a:p>
            <a:r>
              <a:rPr lang="en-GB" dirty="0"/>
              <a:t>But if your child's anxiety is starting to affect their wellbeing, they may need some help to overcome it.</a:t>
            </a:r>
          </a:p>
          <a:p>
            <a:endParaRPr lang="en-GB" dirty="0"/>
          </a:p>
        </p:txBody>
      </p:sp>
      <p:pic>
        <p:nvPicPr>
          <p:cNvPr id="3074" name="Picture 2" descr="C:\Users\user\AppData\Local\Microsoft\Windows\INetCache\IE\FKNBZCS6\Anxiety-wor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157192"/>
            <a:ext cx="1883701"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971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93" y="4941168"/>
            <a:ext cx="7262192" cy="1143000"/>
          </a:xfrm>
        </p:spPr>
        <p:txBody>
          <a:bodyPr/>
          <a:lstStyle/>
          <a:p>
            <a:r>
              <a:rPr lang="en-GB" dirty="0" smtClean="0">
                <a:effectLst/>
              </a:rPr>
              <a:t>What makes children anxious</a:t>
            </a:r>
            <a:r>
              <a:rPr lang="en-GB" dirty="0" smtClean="0"/>
              <a:t>?</a:t>
            </a:r>
            <a:endParaRPr lang="en-GB" dirty="0"/>
          </a:p>
        </p:txBody>
      </p:sp>
      <p:sp>
        <p:nvSpPr>
          <p:cNvPr id="3" name="Content Placeholder 2"/>
          <p:cNvSpPr>
            <a:spLocks noGrp="1"/>
          </p:cNvSpPr>
          <p:nvPr>
            <p:ph sz="quarter" idx="13"/>
          </p:nvPr>
        </p:nvSpPr>
        <p:spPr>
          <a:xfrm>
            <a:off x="683568" y="332656"/>
            <a:ext cx="6400800" cy="3474720"/>
          </a:xfrm>
        </p:spPr>
        <p:txBody>
          <a:bodyPr>
            <a:normAutofit fontScale="77500" lnSpcReduction="20000"/>
          </a:bodyPr>
          <a:lstStyle/>
          <a:p>
            <a:r>
              <a:rPr lang="en-GB" dirty="0"/>
              <a:t>From about eight months to three years, for example, it's very common for young children to have something called </a:t>
            </a:r>
            <a:r>
              <a:rPr lang="en-GB" dirty="0">
                <a:solidFill>
                  <a:schemeClr val="tx1"/>
                </a:solidFill>
              </a:rPr>
              <a:t>separation </a:t>
            </a:r>
            <a:r>
              <a:rPr lang="en-GB" dirty="0" smtClean="0">
                <a:solidFill>
                  <a:schemeClr val="tx1"/>
                </a:solidFill>
              </a:rPr>
              <a:t>anxiety. </a:t>
            </a:r>
            <a:r>
              <a:rPr lang="en-GB" dirty="0" smtClean="0"/>
              <a:t>They </a:t>
            </a:r>
            <a:r>
              <a:rPr lang="en-GB" dirty="0"/>
              <a:t>may become clingy and cry when separated from their parents or carers. This is a normal stage in children's development and tends to ease off at around </a:t>
            </a:r>
            <a:r>
              <a:rPr lang="en-GB" b="1" dirty="0"/>
              <a:t>age two to three</a:t>
            </a:r>
            <a:r>
              <a:rPr lang="en-GB" dirty="0" smtClean="0"/>
              <a:t>.</a:t>
            </a:r>
          </a:p>
          <a:p>
            <a:r>
              <a:rPr lang="en-GB" dirty="0"/>
              <a:t>It's also common for </a:t>
            </a:r>
            <a:r>
              <a:rPr lang="en-GB" b="1" dirty="0"/>
              <a:t>pre-school children </a:t>
            </a:r>
            <a:r>
              <a:rPr lang="en-GB" dirty="0"/>
              <a:t>to develop specific fears or phobias. Common fears in early childhood include animals, insects, storms, heights, water, blood, and the dark. These fears usually go away gradually on their own</a:t>
            </a:r>
            <a:r>
              <a:rPr lang="en-GB" dirty="0" smtClean="0"/>
              <a:t>.</a:t>
            </a:r>
          </a:p>
          <a:p>
            <a:r>
              <a:rPr lang="en-GB" dirty="0"/>
              <a:t>Throughout a child's life there will be other times when they feel anxiety. Lots of children feel anxious when going to a new school, for example, or before tests and exams. Some children feel shy in social situations and may need support with this.</a:t>
            </a:r>
          </a:p>
        </p:txBody>
      </p:sp>
      <p:pic>
        <p:nvPicPr>
          <p:cNvPr id="1026" name="Picture 2" descr="C:\Users\user\AppData\Local\Microsoft\Windows\INetCache\IE\0FOMU66Y\Picture_testanxiet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1080119" cy="125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04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When is anxiety a problem for children?</a:t>
            </a:r>
            <a:endParaRPr lang="en-GB" dirty="0">
              <a:effectLst/>
            </a:endParaRPr>
          </a:p>
        </p:txBody>
      </p:sp>
      <p:sp>
        <p:nvSpPr>
          <p:cNvPr id="3" name="Content Placeholder 2"/>
          <p:cNvSpPr>
            <a:spLocks noGrp="1"/>
          </p:cNvSpPr>
          <p:nvPr>
            <p:ph sz="quarter" idx="13"/>
          </p:nvPr>
        </p:nvSpPr>
        <p:spPr/>
        <p:txBody>
          <a:bodyPr>
            <a:normAutofit lnSpcReduction="10000"/>
          </a:bodyPr>
          <a:lstStyle/>
          <a:p>
            <a:r>
              <a:rPr lang="en-GB" dirty="0" smtClean="0"/>
              <a:t>We all get anxious at times and that is normal. </a:t>
            </a:r>
            <a:r>
              <a:rPr lang="en-GB" dirty="0"/>
              <a:t>Anxiety becomes a problem for children when it starts to get in the way of their day-to-day life</a:t>
            </a:r>
            <a:r>
              <a:rPr lang="en-GB" dirty="0" smtClean="0"/>
              <a:t>.</a:t>
            </a:r>
          </a:p>
          <a:p>
            <a:r>
              <a:rPr lang="en-GB" dirty="0" smtClean="0"/>
              <a:t>Severe </a:t>
            </a:r>
            <a:r>
              <a:rPr lang="en-GB" dirty="0"/>
              <a:t>anxiety like this can harm children's mental and emotional wellbeing, affecting </a:t>
            </a:r>
            <a:r>
              <a:rPr lang="en-GB" dirty="0" smtClean="0"/>
              <a:t>their</a:t>
            </a:r>
            <a:r>
              <a:rPr lang="en-GB" dirty="0"/>
              <a:t> </a:t>
            </a:r>
            <a:r>
              <a:rPr lang="en-GB" dirty="0" smtClean="0"/>
              <a:t>self-esteem and </a:t>
            </a:r>
            <a:r>
              <a:rPr lang="en-GB" dirty="0"/>
              <a:t>confidence. They may become withdrawn and go to great lengths to avoid things or situations that make them feel anxious.</a:t>
            </a:r>
          </a:p>
        </p:txBody>
      </p:sp>
      <p:pic>
        <p:nvPicPr>
          <p:cNvPr id="4098" name="Picture 2" descr="C:\Users\user\AppData\Local\Microsoft\Windows\INetCache\IE\B6WNMVYJ\anxiety_by_wendy_the_creeper-d7fkzw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05064"/>
            <a:ext cx="17907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8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13176"/>
            <a:ext cx="6512511" cy="1143000"/>
          </a:xfrm>
        </p:spPr>
        <p:txBody>
          <a:bodyPr/>
          <a:lstStyle/>
          <a:p>
            <a:r>
              <a:rPr lang="en-GB" dirty="0" smtClean="0">
                <a:effectLst/>
              </a:rPr>
              <a:t>Signs of anxiety in children</a:t>
            </a:r>
            <a:endParaRPr lang="en-GB" dirty="0">
              <a:effectLst/>
            </a:endParaRPr>
          </a:p>
        </p:txBody>
      </p:sp>
      <p:sp>
        <p:nvSpPr>
          <p:cNvPr id="3" name="Content Placeholder 2"/>
          <p:cNvSpPr>
            <a:spLocks noGrp="1"/>
          </p:cNvSpPr>
          <p:nvPr>
            <p:ph sz="quarter" idx="13"/>
          </p:nvPr>
        </p:nvSpPr>
        <p:spPr>
          <a:xfrm>
            <a:off x="1143000" y="731520"/>
            <a:ext cx="6400800" cy="4641696"/>
          </a:xfrm>
        </p:spPr>
        <p:txBody>
          <a:bodyPr/>
          <a:lstStyle/>
          <a:p>
            <a:pPr marL="45720" indent="0">
              <a:buNone/>
            </a:pPr>
            <a:r>
              <a:rPr lang="en-GB" dirty="0"/>
              <a:t>When young children feel anxious, they cannot always understand or express what they are feeling. You may notice that they:</a:t>
            </a:r>
          </a:p>
          <a:p>
            <a:r>
              <a:rPr lang="en-GB" dirty="0"/>
              <a:t>become irritable, tearful or clingy</a:t>
            </a:r>
          </a:p>
          <a:p>
            <a:r>
              <a:rPr lang="en-GB" dirty="0"/>
              <a:t>have difficulty sleeping</a:t>
            </a:r>
          </a:p>
          <a:p>
            <a:r>
              <a:rPr lang="en-GB" dirty="0"/>
              <a:t>wake in the night</a:t>
            </a:r>
          </a:p>
          <a:p>
            <a:r>
              <a:rPr lang="en-GB" dirty="0"/>
              <a:t>start </a:t>
            </a:r>
            <a:r>
              <a:rPr lang="en-GB" dirty="0" smtClean="0"/>
              <a:t>wetting the bed</a:t>
            </a:r>
          </a:p>
          <a:p>
            <a:r>
              <a:rPr lang="en-GB" dirty="0" smtClean="0"/>
              <a:t>have </a:t>
            </a:r>
            <a:r>
              <a:rPr lang="en-GB" dirty="0"/>
              <a:t>bad dreams</a:t>
            </a:r>
          </a:p>
          <a:p>
            <a:endParaRPr lang="en-GB" dirty="0"/>
          </a:p>
        </p:txBody>
      </p:sp>
      <p:pic>
        <p:nvPicPr>
          <p:cNvPr id="5122" name="Picture 2" descr="C:\Users\user\AppData\Local\Microsoft\Windows\INetCache\IE\0FOMU66Y\sleepless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66570"/>
            <a:ext cx="27813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6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31520"/>
            <a:ext cx="7920880" cy="4713704"/>
          </a:xfrm>
        </p:spPr>
        <p:txBody>
          <a:bodyPr>
            <a:normAutofit/>
          </a:bodyPr>
          <a:lstStyle/>
          <a:p>
            <a:pPr marL="45720" indent="0">
              <a:buNone/>
            </a:pPr>
            <a:r>
              <a:rPr lang="en-GB" dirty="0" smtClean="0"/>
              <a:t>In older children you might notice they:</a:t>
            </a:r>
          </a:p>
          <a:p>
            <a:r>
              <a:rPr lang="en-GB" dirty="0"/>
              <a:t>lack the confidence to try new things or seem unable to face simple, everyday challenges</a:t>
            </a:r>
          </a:p>
          <a:p>
            <a:r>
              <a:rPr lang="en-GB" dirty="0"/>
              <a:t>find it hard to concentrate</a:t>
            </a:r>
          </a:p>
          <a:p>
            <a:r>
              <a:rPr lang="en-GB" dirty="0"/>
              <a:t>have problems with sleeping or eating</a:t>
            </a:r>
          </a:p>
          <a:p>
            <a:r>
              <a:rPr lang="en-GB" dirty="0"/>
              <a:t>are prone to angry outbursts</a:t>
            </a:r>
          </a:p>
          <a:p>
            <a:r>
              <a:rPr lang="en-GB" dirty="0"/>
              <a:t>have negative thoughts going round and round their head, or keep thinking that bad things are going to happen</a:t>
            </a:r>
          </a:p>
          <a:p>
            <a:r>
              <a:rPr lang="en-GB" dirty="0"/>
              <a:t>start avoiding everyday activities, such as seeing friends, going out in public or attending school</a:t>
            </a:r>
          </a:p>
          <a:p>
            <a:endParaRPr lang="en-GB" dirty="0"/>
          </a:p>
        </p:txBody>
      </p:sp>
      <p:pic>
        <p:nvPicPr>
          <p:cNvPr id="6146" name="Picture 2" descr="C:\Users\user\AppData\Local\Microsoft\Windows\INetCache\IE\P7YCIW91\anxie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64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16876"/>
            <a:ext cx="6512511" cy="1143000"/>
          </a:xfrm>
        </p:spPr>
        <p:txBody>
          <a:bodyPr/>
          <a:lstStyle/>
          <a:p>
            <a:r>
              <a:rPr lang="en-GB" dirty="0" smtClean="0">
                <a:effectLst/>
              </a:rPr>
              <a:t>Angry outbursts and anxiety</a:t>
            </a:r>
            <a:endParaRPr lang="en-GB" dirty="0">
              <a:effectLst/>
            </a:endParaRPr>
          </a:p>
        </p:txBody>
      </p:sp>
      <p:sp>
        <p:nvSpPr>
          <p:cNvPr id="3" name="Content Placeholder 2"/>
          <p:cNvSpPr>
            <a:spLocks noGrp="1"/>
          </p:cNvSpPr>
          <p:nvPr>
            <p:ph sz="quarter" idx="13"/>
          </p:nvPr>
        </p:nvSpPr>
        <p:spPr/>
        <p:txBody>
          <a:bodyPr/>
          <a:lstStyle/>
          <a:p>
            <a:r>
              <a:rPr lang="en-GB" dirty="0" smtClean="0"/>
              <a:t>Anxiety does not always show itself in the way we would expect, which makes it difficult to identify.</a:t>
            </a:r>
          </a:p>
          <a:p>
            <a:r>
              <a:rPr lang="en-GB" dirty="0" smtClean="0"/>
              <a:t>At times of severe anxiety, children can display challenging, aggressive or disruptive behaviour.</a:t>
            </a:r>
          </a:p>
          <a:p>
            <a:r>
              <a:rPr lang="en-GB" dirty="0" smtClean="0"/>
              <a:t>WHY???</a:t>
            </a:r>
            <a:endParaRPr lang="en-GB" dirty="0"/>
          </a:p>
        </p:txBody>
      </p:sp>
      <p:pic>
        <p:nvPicPr>
          <p:cNvPr id="9218" name="Picture 2" descr="C:\Users\user\AppData\Local\Microsoft\Windows\INetCache\IE\FKNBZCS6\PManAngr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636912"/>
            <a:ext cx="2117181"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6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12511" cy="1143000"/>
          </a:xfrm>
        </p:spPr>
        <p:txBody>
          <a:bodyPr/>
          <a:lstStyle/>
          <a:p>
            <a:pPr algn="l"/>
            <a:r>
              <a:rPr lang="en-GB" dirty="0" smtClean="0">
                <a:effectLst/>
              </a:rPr>
              <a:t>The Science Bit!</a:t>
            </a:r>
            <a:endParaRPr lang="en-GB" dirty="0">
              <a:effectLst/>
            </a:endParaRPr>
          </a:p>
        </p:txBody>
      </p:sp>
      <p:pic>
        <p:nvPicPr>
          <p:cNvPr id="6"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0222" t="21918" r="24102" b="7047"/>
          <a:stretch/>
        </p:blipFill>
        <p:spPr bwMode="auto">
          <a:xfrm>
            <a:off x="323528" y="1991648"/>
            <a:ext cx="7987812" cy="485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564" y="116632"/>
            <a:ext cx="2308549" cy="18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9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27530" b="19861"/>
          <a:stretch/>
        </p:blipFill>
        <p:spPr bwMode="auto">
          <a:xfrm>
            <a:off x="323528" y="188640"/>
            <a:ext cx="4481767"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76056" y="260648"/>
            <a:ext cx="3816424" cy="5632311"/>
          </a:xfrm>
          <a:prstGeom prst="rect">
            <a:avLst/>
          </a:prstGeom>
          <a:noFill/>
        </p:spPr>
        <p:txBody>
          <a:bodyPr wrap="square" rtlCol="0">
            <a:spAutoFit/>
          </a:bodyPr>
          <a:lstStyle/>
          <a:p>
            <a:pPr marL="342900" lvl="0" indent="-342900">
              <a:buFont typeface="Wingdings" panose="05000000000000000000" pitchFamily="2" charset="2"/>
              <a:buChar char="v"/>
            </a:pPr>
            <a:r>
              <a:rPr lang="en-GB" sz="2000" dirty="0" smtClean="0"/>
              <a:t>Reptilian brain – instinct, survival, temperature, breathing, swallowing, heartbeat, startle response)</a:t>
            </a:r>
          </a:p>
          <a:p>
            <a:pPr marL="342900" lvl="0" indent="-342900">
              <a:buFont typeface="Wingdings" panose="05000000000000000000" pitchFamily="2" charset="2"/>
              <a:buChar char="v"/>
            </a:pPr>
            <a:r>
              <a:rPr lang="en-GB" sz="2000" dirty="0" smtClean="0"/>
              <a:t>If physical or emotional well-being is threatened – including self-esteem, </a:t>
            </a:r>
            <a:r>
              <a:rPr lang="en-GB" sz="2000" u="sng" dirty="0" smtClean="0"/>
              <a:t>Reptilian brain</a:t>
            </a:r>
            <a:r>
              <a:rPr lang="en-GB" sz="2000" dirty="0" smtClean="0"/>
              <a:t> is stimulated and results in one of 3 responses – fight, flight or freeze. This is to preserve self. E.g. child who has low self-esteem e.g. maths related, asked to answer a question, could cause confrontation to avoid, could flee – toilet, run out etc., or freeze.</a:t>
            </a:r>
            <a:endParaRPr lang="en-GB"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45023"/>
            <a:ext cx="3672408" cy="301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059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100</TotalTime>
  <Words>1004</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Emotional Wellbeing </vt:lpstr>
      <vt:lpstr>ANXIETY IN SCHOOL AGE CHILDREN</vt:lpstr>
      <vt:lpstr>What makes children anxious?</vt:lpstr>
      <vt:lpstr>When is anxiety a problem for children?</vt:lpstr>
      <vt:lpstr>Signs of anxiety in children</vt:lpstr>
      <vt:lpstr>PowerPoint Presentation</vt:lpstr>
      <vt:lpstr>Angry outbursts and anxiety</vt:lpstr>
      <vt:lpstr>The Science Bit!</vt:lpstr>
      <vt:lpstr>PowerPoint Presentation</vt:lpstr>
      <vt:lpstr>PowerPoint Presentation</vt:lpstr>
      <vt:lpstr>Physical symptoms of anxiety</vt:lpstr>
      <vt:lpstr>Why is my child anxious?</vt:lpstr>
      <vt:lpstr>How can I help my child?</vt:lpstr>
      <vt:lpstr>PowerPoint Presentation</vt:lpstr>
      <vt:lpstr>Staying calm…not always easy</vt:lpstr>
      <vt:lpstr>PowerPoint Presentation</vt:lpstr>
      <vt:lpstr>PowerPoint Presentation</vt:lpstr>
      <vt:lpstr>Sit less, move more…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Wellbeing</dc:title>
  <dc:creator>Windows User</dc:creator>
  <cp:lastModifiedBy>Windows User</cp:lastModifiedBy>
  <cp:revision>11</cp:revision>
  <dcterms:created xsi:type="dcterms:W3CDTF">2018-03-03T18:52:36Z</dcterms:created>
  <dcterms:modified xsi:type="dcterms:W3CDTF">2018-03-05T13:33:07Z</dcterms:modified>
</cp:coreProperties>
</file>