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</p:sldIdLst>
  <p:sldSz cy="7569200" cx="10693400"/>
  <p:notesSz cx="9926625" cy="6797675"/>
  <p:embeddedFontLst>
    <p:embeddedFont>
      <p:font typeface="Ruluko"/>
      <p:regular r:id="rId10"/>
    </p:embeddedFont>
    <p:embeddedFont>
      <p:font typeface="Gill Sans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13" roundtripDataSignature="AMtx7miLZJFXsFv/Qy+lDt5usx8iOD4GH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56848DE-9E77-459A-8763-CC1E2B3E37D7}">
  <a:tblStyle styleId="{F56848DE-9E77-459A-8763-CC1E2B3E37D7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GillSans-regular.fntdata"/><Relationship Id="rId10" Type="http://schemas.openxmlformats.org/officeDocument/2006/relationships/font" Target="fonts/Ruluko-regular.fntdata"/><Relationship Id="rId13" Type="http://customschemas.google.com/relationships/presentationmetadata" Target="metadata"/><Relationship Id="rId12" Type="http://schemas.openxmlformats.org/officeDocument/2006/relationships/font" Target="fonts/GillSans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654750" y="509825"/>
            <a:ext cx="6618075" cy="2549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92650" y="3228875"/>
            <a:ext cx="7941300" cy="305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/>
          <p:cNvSpPr txBox="1"/>
          <p:nvPr>
            <p:ph idx="1" type="body"/>
          </p:nvPr>
        </p:nvSpPr>
        <p:spPr>
          <a:xfrm>
            <a:off x="992650" y="3228875"/>
            <a:ext cx="7941300" cy="305895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1" name="Google Shape;41;p1:notes"/>
          <p:cNvSpPr/>
          <p:nvPr>
            <p:ph idx="2" type="sldImg"/>
          </p:nvPr>
        </p:nvSpPr>
        <p:spPr>
          <a:xfrm>
            <a:off x="1654750" y="509825"/>
            <a:ext cx="6618075" cy="25491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b81ed32597_0_2:notes"/>
          <p:cNvSpPr txBox="1"/>
          <p:nvPr>
            <p:ph idx="1" type="body"/>
          </p:nvPr>
        </p:nvSpPr>
        <p:spPr>
          <a:xfrm>
            <a:off x="992650" y="3228875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49" name="Google Shape;49;g3b81ed32597_0_2:notes"/>
          <p:cNvSpPr/>
          <p:nvPr>
            <p:ph idx="2" type="sldImg"/>
          </p:nvPr>
        </p:nvSpPr>
        <p:spPr>
          <a:xfrm>
            <a:off x="1654750" y="509825"/>
            <a:ext cx="6618000" cy="2549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a0f245ce1d_0_0:notes"/>
          <p:cNvSpPr/>
          <p:nvPr>
            <p:ph idx="2" type="sldImg"/>
          </p:nvPr>
        </p:nvSpPr>
        <p:spPr>
          <a:xfrm>
            <a:off x="1654750" y="509825"/>
            <a:ext cx="6618000" cy="2549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" name="Google Shape;57;g3a0f245ce1d_0_0:notes"/>
          <p:cNvSpPr txBox="1"/>
          <p:nvPr>
            <p:ph idx="1" type="body"/>
          </p:nvPr>
        </p:nvSpPr>
        <p:spPr>
          <a:xfrm>
            <a:off x="992650" y="3228875"/>
            <a:ext cx="7941300" cy="30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 txBox="1"/>
          <p:nvPr>
            <p:ph idx="11" type="ftr"/>
          </p:nvPr>
        </p:nvSpPr>
        <p:spPr>
          <a:xfrm>
            <a:off x="3635756" y="7039356"/>
            <a:ext cx="3421888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4"/>
          <p:cNvSpPr txBox="1"/>
          <p:nvPr>
            <p:ph idx="10" type="dt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2" type="sldNum"/>
          </p:nvPr>
        </p:nvSpPr>
        <p:spPr>
          <a:xfrm>
            <a:off x="7699248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5"/>
          <p:cNvSpPr txBox="1"/>
          <p:nvPr>
            <p:ph type="ctrTitle"/>
          </p:nvPr>
        </p:nvSpPr>
        <p:spPr>
          <a:xfrm>
            <a:off x="802005" y="2346452"/>
            <a:ext cx="9089390" cy="158953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5"/>
          <p:cNvSpPr txBox="1"/>
          <p:nvPr>
            <p:ph idx="1" type="subTitle"/>
          </p:nvPr>
        </p:nvSpPr>
        <p:spPr>
          <a:xfrm>
            <a:off x="1604010" y="4238752"/>
            <a:ext cx="7485380" cy="1892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1" type="ftr"/>
          </p:nvPr>
        </p:nvSpPr>
        <p:spPr>
          <a:xfrm>
            <a:off x="3635756" y="7039356"/>
            <a:ext cx="3421888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5"/>
          <p:cNvSpPr txBox="1"/>
          <p:nvPr>
            <p:ph idx="10" type="dt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12" type="sldNum"/>
          </p:nvPr>
        </p:nvSpPr>
        <p:spPr>
          <a:xfrm>
            <a:off x="7699248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6"/>
          <p:cNvSpPr txBox="1"/>
          <p:nvPr>
            <p:ph type="title"/>
          </p:nvPr>
        </p:nvSpPr>
        <p:spPr>
          <a:xfrm>
            <a:off x="534670" y="302768"/>
            <a:ext cx="9624060" cy="12110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" type="body"/>
          </p:nvPr>
        </p:nvSpPr>
        <p:spPr>
          <a:xfrm>
            <a:off x="534670" y="1740916"/>
            <a:ext cx="9624060" cy="49956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1" type="ftr"/>
          </p:nvPr>
        </p:nvSpPr>
        <p:spPr>
          <a:xfrm>
            <a:off x="3635756" y="7039356"/>
            <a:ext cx="3421888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6"/>
          <p:cNvSpPr txBox="1"/>
          <p:nvPr>
            <p:ph idx="10" type="dt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6"/>
          <p:cNvSpPr txBox="1"/>
          <p:nvPr>
            <p:ph idx="12" type="sldNum"/>
          </p:nvPr>
        </p:nvSpPr>
        <p:spPr>
          <a:xfrm>
            <a:off x="7699248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7"/>
          <p:cNvSpPr txBox="1"/>
          <p:nvPr>
            <p:ph type="title"/>
          </p:nvPr>
        </p:nvSpPr>
        <p:spPr>
          <a:xfrm>
            <a:off x="534670" y="302768"/>
            <a:ext cx="9624060" cy="12110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7"/>
          <p:cNvSpPr txBox="1"/>
          <p:nvPr>
            <p:ph idx="1" type="body"/>
          </p:nvPr>
        </p:nvSpPr>
        <p:spPr>
          <a:xfrm>
            <a:off x="534670" y="1740916"/>
            <a:ext cx="4651629" cy="49956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7"/>
          <p:cNvSpPr txBox="1"/>
          <p:nvPr>
            <p:ph idx="2" type="body"/>
          </p:nvPr>
        </p:nvSpPr>
        <p:spPr>
          <a:xfrm>
            <a:off x="5507101" y="1740916"/>
            <a:ext cx="4651629" cy="49956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7"/>
          <p:cNvSpPr txBox="1"/>
          <p:nvPr>
            <p:ph idx="11" type="ftr"/>
          </p:nvPr>
        </p:nvSpPr>
        <p:spPr>
          <a:xfrm>
            <a:off x="3635756" y="7039356"/>
            <a:ext cx="3421888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7"/>
          <p:cNvSpPr txBox="1"/>
          <p:nvPr>
            <p:ph idx="10" type="dt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7699248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534670" y="302768"/>
            <a:ext cx="9624060" cy="12110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8"/>
          <p:cNvSpPr txBox="1"/>
          <p:nvPr>
            <p:ph idx="11" type="ftr"/>
          </p:nvPr>
        </p:nvSpPr>
        <p:spPr>
          <a:xfrm>
            <a:off x="3635756" y="7039356"/>
            <a:ext cx="3421888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8"/>
          <p:cNvSpPr txBox="1"/>
          <p:nvPr>
            <p:ph idx="10" type="dt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7699248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534670" y="302768"/>
            <a:ext cx="9624060" cy="12110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534670" y="1740916"/>
            <a:ext cx="9624060" cy="499567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1" type="ftr"/>
          </p:nvPr>
        </p:nvSpPr>
        <p:spPr>
          <a:xfrm>
            <a:off x="3635756" y="7039356"/>
            <a:ext cx="3421888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0" type="dt"/>
          </p:nvPr>
        </p:nvSpPr>
        <p:spPr>
          <a:xfrm>
            <a:off x="534670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7699248" y="7039356"/>
            <a:ext cx="2459482" cy="3784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/>
          <p:cNvSpPr txBox="1"/>
          <p:nvPr/>
        </p:nvSpPr>
        <p:spPr>
          <a:xfrm>
            <a:off x="449519" y="210291"/>
            <a:ext cx="2262600" cy="2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3475">
            <a:spAutoFit/>
          </a:bodyPr>
          <a:lstStyle/>
          <a:p>
            <a:pPr indent="-72390" lvl="0" marL="84455" marR="508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Class 3C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Ruluko"/>
                <a:ea typeface="Ruluko"/>
                <a:cs typeface="Ruluko"/>
                <a:sym typeface="Ruluko"/>
              </a:rPr>
              <a:t>Timetable</a:t>
            </a:r>
            <a:endParaRPr b="0" i="0" sz="12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44" name="Google Shape;44;p1"/>
          <p:cNvSpPr txBox="1"/>
          <p:nvPr/>
        </p:nvSpPr>
        <p:spPr>
          <a:xfrm>
            <a:off x="5359400" y="221147"/>
            <a:ext cx="52578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11430" rtl="0" algn="ctr">
              <a:lnSpc>
                <a:spcPct val="11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Teacher: Mrs Cottam      TA: Miss Barton  Mrs Turner</a:t>
            </a:r>
            <a:endParaRPr b="0" i="0" sz="12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45" name="Google Shape;45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5280" y="5208470"/>
            <a:ext cx="100308" cy="7513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46" name="Google Shape;46;p1"/>
          <p:cNvGraphicFramePr/>
          <p:nvPr/>
        </p:nvGraphicFramePr>
        <p:xfrm>
          <a:off x="144462" y="58420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{F56848DE-9E77-459A-8763-CC1E2B3E37D7}</a:tableStyleId>
              </a:tblPr>
              <a:tblGrid>
                <a:gridCol w="248500"/>
                <a:gridCol w="638975"/>
                <a:gridCol w="638975"/>
                <a:gridCol w="638975"/>
                <a:gridCol w="472200"/>
                <a:gridCol w="324150"/>
                <a:gridCol w="324150"/>
                <a:gridCol w="552675"/>
                <a:gridCol w="324150"/>
                <a:gridCol w="324150"/>
                <a:gridCol w="568850"/>
                <a:gridCol w="800450"/>
                <a:gridCol w="471750"/>
                <a:gridCol w="1129150"/>
                <a:gridCol w="800450"/>
                <a:gridCol w="800450"/>
                <a:gridCol w="707375"/>
                <a:gridCol w="707375"/>
              </a:tblGrid>
              <a:tr h="31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520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8:40-9:05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2520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25m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9:05-9:15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9:20-10:00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40m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597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10:00 - 10:20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2597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10:20-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10:35am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15m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10:40-11:00am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089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11:00 - 11:40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2089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40m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84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11:40-12:10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12:40-1:1:00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1;00  -1:20m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 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1:20-1:50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30m 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1:50-2:10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2:10 -2:30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2:30-2.55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25m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2:55-3:05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3:05-3:15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3:20- 3:30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81375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Mon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8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Morning Activity</a:t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Breakfast </a:t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Movement</a:t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Self Regist</a:t>
                      </a:r>
                      <a:r>
                        <a:rPr lang="en-GB" sz="700" u="none" cap="none" strike="noStrike"/>
                        <a:t>er</a:t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Emotional check in</a:t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registers</a:t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English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Drawing Club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    Phonics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groups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44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FF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-1267" lvl="0" marL="154305" marR="136525" rtl="0" algn="just">
                        <a:lnSpc>
                          <a:spcPct val="1158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B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R</a:t>
                      </a:r>
                      <a:endParaRPr sz="700" u="none" cap="none" strike="noStrike"/>
                    </a:p>
                    <a:p>
                      <a:pPr indent="-1267" lvl="0" marL="154305" marR="13652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E</a:t>
                      </a:r>
                      <a:endParaRPr sz="700" u="none" cap="none" strike="noStrike"/>
                    </a:p>
                    <a:p>
                      <a:pPr indent="-1267" lvl="0" marL="154305" marR="13652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A</a:t>
                      </a:r>
                      <a:endParaRPr sz="700" u="none" cap="none" strike="noStrike"/>
                    </a:p>
                    <a:p>
                      <a:pPr indent="-1267" lvl="0" marL="154305" marR="13652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k</a:t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889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S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N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K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P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R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S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O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N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L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R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</a:t>
                      </a:r>
                      <a:endParaRPr sz="700" u="none" cap="none" strike="noStrike"/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</a:t>
                      </a:r>
                      <a:endParaRPr sz="700" u="none" cap="none" strike="noStrike"/>
                    </a:p>
                    <a:p>
                      <a:pPr indent="22860" lvl="0" marL="164465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  <a:p>
                      <a:pPr indent="0" lvl="0" marL="0" marR="181610" rtl="0" algn="l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 Nursery Rhymes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Music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4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Speech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L&amp;A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P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E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R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S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O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N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L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C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R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E</a:t>
                      </a:r>
                      <a:endParaRPr b="1" sz="700" u="none" cap="none" strike="noStrike">
                        <a:solidFill>
                          <a:schemeClr val="dk1"/>
                        </a:solidFill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P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Vocabulary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and language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     Building Chatty therapy 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Science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Technology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Assembly &amp;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PSHE / Virtues / thrive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S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O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R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Y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R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F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L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C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I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O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N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H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O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M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E</a:t>
                      </a:r>
                      <a:endParaRPr sz="700" u="none" cap="none" strike="noStrike"/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Emails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9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To do list jobs</a:t>
                      </a:r>
                      <a:endParaRPr sz="700" u="none" cap="none" strike="noStrike"/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81600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Tues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English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Drawing Club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    Phonics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  groups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-635" lvl="0" marL="221615" marR="208279" rtl="0" algn="ctr">
                        <a:lnSpc>
                          <a:spcPct val="110700"/>
                        </a:lnSpc>
                        <a:spcBef>
                          <a:spcPts val="80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022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FF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</a:t>
                      </a:r>
                      <a:endParaRPr sz="700" u="none" cap="none" strike="noStrike"/>
                    </a:p>
                    <a:p>
                      <a:pPr indent="22860" lvl="0" marL="164465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l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 Nursery Rhymes</a:t>
                      </a:r>
                      <a:endParaRPr sz="700" u="none" cap="none" strike="noStrike"/>
                    </a:p>
                    <a:p>
                      <a:pPr indent="0" lvl="0" marL="0" marR="133985" rtl="0" algn="l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Speech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L&amp;A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Vocabulary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and language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Building Chatty therapy </a:t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Foundation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/>
                        <a:t>Outdoor provision</a:t>
                      </a:r>
                      <a:endParaRPr sz="700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Turn taking Games</a:t>
                      </a:r>
                      <a:endParaRPr sz="700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Emails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To do list jobs</a:t>
                      </a:r>
                      <a:endParaRPr sz="700" u="none" cap="none" strike="noStrike"/>
                    </a:p>
                  </a:txBody>
                  <a:tcPr marT="63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64250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Wed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English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Drawing Club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     Phonics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3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groups 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</a:txBody>
                  <a:tcPr marT="1022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 </a:t>
                      </a:r>
                      <a:endParaRPr sz="700" u="none" cap="none" strike="noStrike"/>
                    </a:p>
                    <a:p>
                      <a:pPr indent="22860" lvl="0" marL="164465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 Nursery Rhymes</a:t>
                      </a:r>
                      <a:endParaRPr sz="700" u="none" cap="none" strike="noStrike"/>
                    </a:p>
                  </a:txBody>
                  <a:tcPr marT="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Bucket Therapy Stage 1 &amp; 2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/>
                        <a:t>Listening and attention</a:t>
                      </a:r>
                      <a:endParaRPr sz="700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/>
                        <a:t>Funky Fingers : fine motor</a:t>
                      </a:r>
                      <a:endParaRPr sz="7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/>
                    </a:p>
                    <a:p>
                      <a:pPr indent="36192" lvl="0" marL="137795" marR="133985" rtl="0" algn="l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/>
                        <a:t>PE </a:t>
                      </a:r>
                      <a:endParaRPr b="1" sz="7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/>
                        <a:t>Movement</a:t>
                      </a:r>
                      <a:endParaRPr b="1" sz="7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/>
                        <a:t>Sensory Circuits / Yoga / athletics</a:t>
                      </a:r>
                      <a:endParaRPr b="1" sz="700">
                        <a:solidFill>
                          <a:srgbClr val="FF0000"/>
                        </a:solidFill>
                      </a:endParaRPr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/>
                        <a:t>Singing  </a:t>
                      </a:r>
                      <a:endParaRPr sz="7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>
                          <a:solidFill>
                            <a:srgbClr val="FF0000"/>
                          </a:solidFill>
                        </a:rPr>
                        <a:t>1-1 speech Y2s</a:t>
                      </a:r>
                      <a:endParaRPr b="1" sz="700">
                        <a:solidFill>
                          <a:srgbClr val="FF0000"/>
                        </a:solidFill>
                      </a:endParaRPr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t/>
                      </a:r>
                      <a:endParaRPr sz="700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5A6BD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Staff Meeting</a:t>
                      </a:r>
                      <a:endParaRPr sz="700" u="none" cap="none" strike="noStrike"/>
                    </a:p>
                  </a:txBody>
                  <a:tcPr marT="63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79100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Thurs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LC PPA PM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-28575" lvl="0" marL="167005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-28575" lvl="0" marL="167005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Sensory story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Foundation</a:t>
                      </a:r>
                      <a:endParaRPr sz="7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/>
                        <a:t>Science  / RE</a:t>
                      </a:r>
                      <a:endParaRPr sz="700"/>
                    </a:p>
                    <a:p>
                      <a:pPr indent="0" lvl="0" marL="194945" marR="181610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    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</a:txBody>
                  <a:tcPr marT="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 </a:t>
                      </a:r>
                      <a:endParaRPr sz="700" u="none" cap="none" strike="noStrike"/>
                    </a:p>
                    <a:p>
                      <a:pPr indent="0" lvl="0" marL="0" marR="181610" rtl="0" algn="l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 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CP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</a:txBody>
                  <a:tcPr marT="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Nursery Rhymes</a:t>
                      </a:r>
                      <a:endParaRPr sz="700" u="none" cap="none" strike="noStrike"/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Speech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L&amp;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English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Reading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 groups 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Phonics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3 groups  Tricky words focus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/>
                        <a:t>  Wellcomm</a:t>
                      </a:r>
                      <a:endParaRPr sz="700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r>
                        <a:t/>
                      </a:r>
                      <a:endParaRPr sz="7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Emails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To do list jobs</a:t>
                      </a:r>
                      <a:endParaRPr sz="700" u="none" cap="none" strike="noStrike"/>
                    </a:p>
                  </a:txBody>
                  <a:tcPr marT="38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21850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Frid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00" u="none" cap="none" strike="noStrike"/>
                        <a:t>  </a:t>
                      </a:r>
                      <a:endParaRPr sz="700" u="none" cap="none" strike="noStrike"/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English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Reading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3 groups 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Core text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1-1 reads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Respond 1-1</a:t>
                      </a:r>
                      <a:endParaRPr sz="700" u="none" cap="none" strike="noStrike"/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    Phonics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 groups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57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 </a:t>
                      </a:r>
                      <a:endParaRPr sz="700" u="none" cap="none" strike="noStrike"/>
                    </a:p>
                    <a:p>
                      <a:pPr indent="22860" lvl="0" marL="164465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3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3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</a:txBody>
                  <a:tcPr marT="44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 Nursery Rhymes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&amp;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Library groups </a:t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36194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38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Speech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L&amp;A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E7CC3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Vocabulary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and language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Building Chatty therapy </a:t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Outdoor provision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OT  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solidFill>
                            <a:srgbClr val="FF0000"/>
                          </a:solidFill>
                        </a:rPr>
                        <a:t>1-1 speech Y2s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00" u="none" cap="none" strike="noStrike"/>
                        <a:t> </a:t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Celebration 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Assembly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Emails</a:t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To do list jobs</a:t>
                      </a:r>
                      <a:endParaRPr sz="700" u="none" cap="none" strike="noStrike"/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b81ed32597_0_2"/>
          <p:cNvSpPr txBox="1"/>
          <p:nvPr/>
        </p:nvSpPr>
        <p:spPr>
          <a:xfrm>
            <a:off x="449519" y="210291"/>
            <a:ext cx="2262600" cy="208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3475">
            <a:spAutoFit/>
          </a:bodyPr>
          <a:lstStyle/>
          <a:p>
            <a:pPr indent="-72390" lvl="0" marL="84455" marR="5080" rtl="0" algn="l">
              <a:lnSpc>
                <a:spcPct val="1158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Class 3C </a:t>
            </a:r>
            <a:r>
              <a:rPr b="0" i="0" lang="en-GB" sz="1200" u="none" cap="none" strike="noStrike">
                <a:solidFill>
                  <a:srgbClr val="000000"/>
                </a:solidFill>
                <a:latin typeface="Ruluko"/>
                <a:ea typeface="Ruluko"/>
                <a:cs typeface="Ruluko"/>
                <a:sym typeface="Ruluko"/>
              </a:rPr>
              <a:t>Timetable</a:t>
            </a:r>
            <a:endParaRPr b="0" i="0" sz="12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2" name="Google Shape;52;g3b81ed32597_0_2"/>
          <p:cNvSpPr txBox="1"/>
          <p:nvPr/>
        </p:nvSpPr>
        <p:spPr>
          <a:xfrm>
            <a:off x="5359400" y="221147"/>
            <a:ext cx="5257800" cy="1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700">
            <a:spAutoFit/>
          </a:bodyPr>
          <a:lstStyle/>
          <a:p>
            <a:pPr indent="0" lvl="0" marL="0" marR="11430" rtl="0" algn="ctr">
              <a:lnSpc>
                <a:spcPct val="117916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GB" sz="1200" u="none" cap="none" strike="noStrike">
                <a:solidFill>
                  <a:srgbClr val="000000"/>
                </a:solidFill>
                <a:latin typeface="Gill Sans"/>
                <a:ea typeface="Gill Sans"/>
                <a:cs typeface="Gill Sans"/>
                <a:sym typeface="Gill Sans"/>
              </a:rPr>
              <a:t>Teacher: Mrs Cottam      TA: Miss Barton  Mrs Turner</a:t>
            </a:r>
            <a:endParaRPr b="0" i="0" sz="1200" u="none" cap="none" strike="noStrike">
              <a:solidFill>
                <a:srgbClr val="000000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pic>
        <p:nvPicPr>
          <p:cNvPr id="53" name="Google Shape;53;g3b81ed32597_0_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5280" y="5208470"/>
            <a:ext cx="100308" cy="7513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4" name="Google Shape;54;g3b81ed32597_0_2"/>
          <p:cNvGraphicFramePr/>
          <p:nvPr/>
        </p:nvGraphicFramePr>
        <p:xfrm>
          <a:off x="144462" y="584200"/>
          <a:ext cx="3000000" cy="3000000"/>
        </p:xfrm>
        <a:graphic>
          <a:graphicData uri="http://schemas.openxmlformats.org/drawingml/2006/table">
            <a:tbl>
              <a:tblPr bandRow="1">
                <a:noFill/>
                <a:tableStyleId>{F56848DE-9E77-459A-8763-CC1E2B3E37D7}</a:tableStyleId>
              </a:tblPr>
              <a:tblGrid>
                <a:gridCol w="248500"/>
                <a:gridCol w="638975"/>
                <a:gridCol w="638975"/>
                <a:gridCol w="638975"/>
                <a:gridCol w="472200"/>
                <a:gridCol w="324150"/>
                <a:gridCol w="324150"/>
                <a:gridCol w="552675"/>
                <a:gridCol w="324150"/>
                <a:gridCol w="324150"/>
                <a:gridCol w="568850"/>
                <a:gridCol w="800450"/>
                <a:gridCol w="471750"/>
                <a:gridCol w="1129150"/>
                <a:gridCol w="800450"/>
                <a:gridCol w="800450"/>
                <a:gridCol w="707375"/>
                <a:gridCol w="707375"/>
              </a:tblGrid>
              <a:tr h="3154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520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8:40-9:05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25209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25m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9:05-9:15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9:20-10:00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922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40m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597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10:00 - 10:20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2597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10:20-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10:35am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15m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10:40-11:00am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0287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2089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11:00 - 11:40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20891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lang="en-GB" sz="6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40m</a:t>
                      </a:r>
                      <a:endParaRPr sz="6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98425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11:40-12:10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12:40-1:1:00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1;00  -1:20m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 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1:20-1:50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30m 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1:50-2:10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2:10 -2:30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2:30-2.55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25m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2:55-3:05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3:05-3:15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10m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3:20- 3:30</a:t>
                      </a:r>
                      <a:endParaRPr sz="8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69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1081375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Mon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8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Morning Activity</a:t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Breakfast </a:t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Movement</a:t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Self Regist</a:t>
                      </a:r>
                      <a:r>
                        <a:rPr lang="en-GB" sz="700" u="none" cap="none" strike="noStrike"/>
                        <a:t>er</a:t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Emotional check in</a:t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46050" marR="13906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registers</a:t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E49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5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6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English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Drawing Club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    Phonics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groups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44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FF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-1267" lvl="0" marL="154305" marR="136525" rtl="0" algn="just">
                        <a:lnSpc>
                          <a:spcPct val="115833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B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R</a:t>
                      </a:r>
                      <a:endParaRPr sz="700" u="none" cap="none" strike="noStrike"/>
                    </a:p>
                    <a:p>
                      <a:pPr indent="-1267" lvl="0" marL="154305" marR="13652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E</a:t>
                      </a:r>
                      <a:endParaRPr sz="700" u="none" cap="none" strike="noStrike"/>
                    </a:p>
                    <a:p>
                      <a:pPr indent="-1267" lvl="0" marL="154305" marR="13652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A</a:t>
                      </a:r>
                      <a:endParaRPr sz="700" u="none" cap="none" strike="noStrike"/>
                    </a:p>
                    <a:p>
                      <a:pPr indent="-1267" lvl="0" marL="154305" marR="13652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k</a:t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889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S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N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K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P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R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S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O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N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L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R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</a:t>
                      </a:r>
                      <a:endParaRPr sz="700" u="none" cap="none" strike="noStrike"/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</a:t>
                      </a:r>
                      <a:endParaRPr sz="700" u="none" cap="none" strike="noStrike"/>
                    </a:p>
                    <a:p>
                      <a:pPr indent="22860" lvl="0" marL="164465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  <a:p>
                      <a:pPr indent="0" lvl="0" marL="0" marR="181610" rtl="0" algn="l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5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H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A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N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D</a:t>
                      </a:r>
                      <a:br>
                        <a:rPr lang="en-GB" sz="700" u="none" cap="none" strike="noStrike"/>
                      </a:b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W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A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S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H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I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N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G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 &amp;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L</a:t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635" lvl="0" marL="148590" marR="14160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u n c h</a:t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635" lvl="0" marL="148590" marR="14160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635" lvl="0" marL="148590" marR="14160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&amp;</a:t>
                      </a:r>
                      <a:endParaRPr sz="700" u="none" cap="none" strike="noStrike"/>
                    </a:p>
                    <a:p>
                      <a:pPr indent="635" lvl="0" marL="148590" marR="14160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635" lvl="0" marL="148590" marR="141605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P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L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A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Y</a:t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1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4445" marR="0" rtl="0" algn="l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12700" lvl="0" marL="149225" marR="142240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rowSpan="5">
                  <a:txBody>
                    <a:bodyPr/>
                    <a:lstStyle/>
                    <a:p>
                      <a:pPr indent="0" lvl="0" marL="0" marR="3175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R</a:t>
                      </a:r>
                      <a:endParaRPr sz="700" u="none" cap="none" strike="noStrike"/>
                    </a:p>
                    <a:p>
                      <a:pPr indent="0" lvl="0" marL="0" marR="3175" rtl="0" algn="ctr">
                        <a:lnSpc>
                          <a:spcPct val="117916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E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G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I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S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T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R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A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T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I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O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N</a:t>
                      </a:r>
                      <a:endParaRPr sz="700" u="none" cap="none" strike="noStrike"/>
                    </a:p>
                    <a:p>
                      <a:pPr indent="6985" lvl="0" marL="144780" marR="147320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6985" lvl="0" marL="144780" marR="147320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M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A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K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A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T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O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N</a:t>
                      </a:r>
                      <a:endParaRPr sz="700" u="none" cap="none" strike="noStrike"/>
                    </a:p>
                    <a:p>
                      <a:pPr indent="6985" lvl="0" marL="144780" marR="147320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6985" lvl="0" marL="144780" marR="147320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</a:rPr>
                        <a:t> </a:t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6985" lvl="0" marL="144780" marR="147320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6985" lvl="0" marL="144780" marR="147320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6985" lvl="0" marL="144780" marR="147320" rtl="0" algn="just">
                        <a:lnSpc>
                          <a:spcPct val="115833"/>
                        </a:lnSpc>
                        <a:spcBef>
                          <a:spcPts val="6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700" u="none" cap="none" strike="noStrike"/>
                        <a:t>S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I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N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G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I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N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G</a:t>
                      </a:r>
                      <a:br>
                        <a:rPr lang="en-GB" sz="700" u="none" cap="none" strike="noStrike"/>
                      </a:b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M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U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S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I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C</a:t>
                      </a:r>
                      <a:endParaRPr sz="700" u="none" cap="none" strike="noStrike"/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 Nursery Rhymes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Music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3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Bucket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L&amp;A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P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E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R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S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O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N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L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C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A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R</a:t>
                      </a:r>
                      <a:b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E</a:t>
                      </a:r>
                      <a:endParaRPr b="1" sz="700" u="none" cap="none" strike="noStrike">
                        <a:solidFill>
                          <a:schemeClr val="dk1"/>
                        </a:solidFill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</a:t>
                      </a:r>
                      <a:b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</a:b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P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Vocabulary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and language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     Building Chatty therapy groups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Outdoor provision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( Science)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Assembly &amp;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Wellcomm / PSHE / Virtues / thrive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 rowSpan="5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</a:endParaRPr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S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O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R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Y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R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F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L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C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I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O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N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H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O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M</a:t>
                      </a:r>
                      <a:br>
                        <a:rPr lang="en-GB" sz="700" u="none" cap="none" strike="noStrike"/>
                      </a:br>
                      <a:r>
                        <a:rPr lang="en-GB" sz="700" u="none" cap="none" strike="noStrike"/>
                        <a:t>E</a:t>
                      </a:r>
                      <a:endParaRPr sz="700" u="none" cap="none" strike="noStrike"/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Emails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8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To do list jobs</a:t>
                      </a:r>
                      <a:endParaRPr sz="700" u="none" cap="none" strike="noStrike"/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81600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Tues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English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Drawing Club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    Phonics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  groups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-635" lvl="0" marL="221615" marR="208278" rtl="0" algn="ctr">
                        <a:lnSpc>
                          <a:spcPct val="110700"/>
                        </a:lnSpc>
                        <a:spcBef>
                          <a:spcPts val="80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022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CCCFF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</a:t>
                      </a:r>
                      <a:endParaRPr sz="700" u="none" cap="none" strike="noStrike"/>
                    </a:p>
                    <a:p>
                      <a:pPr indent="22860" lvl="0" marL="164465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l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2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 Nursery Rhymes</a:t>
                      </a:r>
                      <a:endParaRPr sz="700" u="none" cap="none" strike="noStrike"/>
                    </a:p>
                    <a:p>
                      <a:pPr indent="0" lvl="0" marL="0" marR="133985" rtl="0" algn="l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Anticipation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L&amp;A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Vocabulary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and language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Building Chatty therapy groups</a:t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00" u="none" cap="none" strike="noStrike"/>
                        <a:t>Outdoor provision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( Science)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Turn taking Games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Emails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To do list jobs</a:t>
                      </a:r>
                      <a:endParaRPr sz="700" u="none" cap="none" strike="noStrike"/>
                    </a:p>
                  </a:txBody>
                  <a:tcPr marT="63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64250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Wed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English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Drawing Club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     Phonics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3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groups 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</a:txBody>
                  <a:tcPr marT="1022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 </a:t>
                      </a:r>
                      <a:endParaRPr sz="700" u="none" cap="none" strike="noStrike"/>
                    </a:p>
                    <a:p>
                      <a:pPr indent="22860" lvl="0" marL="164465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2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 Nursery Rhymes</a:t>
                      </a:r>
                      <a:endParaRPr sz="700" u="none" cap="none" strike="noStrike"/>
                    </a:p>
                  </a:txBody>
                  <a:tcPr marT="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Bucket Therapy Stage 1 &amp; 2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00FFFF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36192" lvl="0" marL="137795" marR="133985" rtl="0" algn="l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PE </a:t>
                      </a:r>
                      <a:endParaRPr b="1"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Movement</a:t>
                      </a:r>
                      <a:endParaRPr b="1"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Sensory Circuits / </a:t>
                      </a:r>
                      <a:r>
                        <a:rPr b="1" lang="en-GB" sz="700"/>
                        <a:t>fundamental movements </a:t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99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Outdoor provisi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( fine motor and sp </a:t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Listening and attention groups stage 1 </a:t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92D050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Staff Meeting</a:t>
                      </a:r>
                      <a:endParaRPr sz="700" u="none" cap="none" strike="noStrike"/>
                    </a:p>
                  </a:txBody>
                  <a:tcPr marT="63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179100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Thurs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LC PPA AM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-28575" lvl="0" marL="167005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-28575" lvl="0" marL="167005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Sensory story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Foundation</a:t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Art Dt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    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</a:txBody>
                  <a:tcPr marT="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B4A7D6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 </a:t>
                      </a:r>
                      <a:endParaRPr sz="700" u="none" cap="none" strike="noStrike"/>
                    </a:p>
                    <a:p>
                      <a:pPr indent="0" lvl="0" marL="0" marR="181610" rtl="0" algn="l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 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CP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  <a:p>
                      <a:pPr indent="0" lvl="0" marL="194945" marR="181610" rtl="0" algn="ctr">
                        <a:lnSpc>
                          <a:spcPct val="102111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</a:txBody>
                  <a:tcPr marT="6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 Nursery Rhymes</a:t>
                      </a:r>
                      <a:endParaRPr sz="700" u="none" cap="none" strike="noStrike"/>
                    </a:p>
                  </a:txBody>
                  <a:tcPr marT="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Turn taking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L&amp;A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4"/>
                    </a:solidFill>
                  </a:tcPr>
                </a:tc>
                <a:tc vMerge="1"/>
                <a:tc gridSpan="2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English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Reading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 groups 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Phonics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>
                          <a:solidFill>
                            <a:schemeClr val="dk1"/>
                          </a:solidFill>
                          <a:latin typeface="Ruluko"/>
                          <a:ea typeface="Ruluko"/>
                          <a:cs typeface="Ruluko"/>
                          <a:sym typeface="Ruluko"/>
                        </a:rPr>
                        <a:t>3 groups  Tricky words focus</a:t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1900" marB="0" marR="0" marL="0" anchor="ctr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FF"/>
                    </a:solidFill>
                  </a:tcPr>
                </a:tc>
                <a:tc hMerge="1"/>
                <a:tc>
                  <a:txBody>
                    <a:bodyPr/>
                    <a:lstStyle/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Calibri"/>
                        <a:buNone/>
                      </a:pPr>
                      <a:r>
                        <a:rPr lang="en-GB" sz="700" u="none" cap="none" strike="noStrike"/>
                        <a:t>Outdoor provision 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solidFill>
                            <a:srgbClr val="FF0000"/>
                          </a:solidFill>
                        </a:rPr>
                        <a:t>1-1 speech Y2s</a:t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Emails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To do list jobs</a:t>
                      </a:r>
                      <a:endParaRPr sz="700" u="none" cap="none" strike="noStrike"/>
                    </a:p>
                  </a:txBody>
                  <a:tcPr marT="38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321850">
                <a:tc>
                  <a:txBody>
                    <a:bodyPr/>
                    <a:lstStyle/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u="none" cap="none" strike="noStrike">
                          <a:latin typeface="Gill Sans"/>
                          <a:ea typeface="Gill Sans"/>
                          <a:cs typeface="Gill Sans"/>
                          <a:sym typeface="Gill Sans"/>
                        </a:rPr>
                        <a:t>Frid</a:t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  <a:p>
                      <a:pPr indent="0" lvl="0" marL="254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Gill Sans"/>
                        <a:ea typeface="Gill Sans"/>
                        <a:cs typeface="Gill Sans"/>
                        <a:sym typeface="Gill Sans"/>
                      </a:endParaRPr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/>
                        <a:t>Handwriting</a:t>
                      </a:r>
                      <a:endParaRPr sz="700" u="none" cap="none" strike="noStrike"/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-28575" lvl="0" marL="167005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00" u="none" cap="none" strike="noStrike"/>
                        <a:t>  </a:t>
                      </a:r>
                      <a:endParaRPr sz="700" u="none" cap="none" strike="noStrike"/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English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Reading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3 groups 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Core text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1-1 reads</a:t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Respond 1-1</a:t>
                      </a:r>
                      <a:endParaRPr sz="700" u="none" cap="none" strike="noStrike"/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25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66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132080" rtl="0" algn="l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     Phonics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-28575" lvl="0" marL="167005" marR="132080" rtl="0" algn="ctr">
                        <a:lnSpc>
                          <a:spcPct val="110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3 groups </a:t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5715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572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Mastering Number  / Vocabulary and language building</a:t>
                      </a:r>
                      <a:endParaRPr sz="700" u="none" cap="none" strike="noStrike"/>
                    </a:p>
                    <a:p>
                      <a:pPr indent="22860" lvl="0" marL="164465" marR="0" rtl="0" algn="l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14874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latin typeface="Ruluko"/>
                          <a:ea typeface="Ruluko"/>
                          <a:cs typeface="Ruluko"/>
                          <a:sym typeface="Ruluko"/>
                        </a:rPr>
                        <a:t>CP</a:t>
                      </a:r>
                      <a:endParaRPr sz="700" u="none" cap="none" strike="noStrike"/>
                    </a:p>
                    <a:p>
                      <a:pPr indent="0" lvl="0" marL="194945" marR="181610" rtl="0" algn="ctr">
                        <a:lnSpc>
                          <a:spcPct val="13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latin typeface="Ruluko"/>
                        <a:ea typeface="Ruluko"/>
                        <a:cs typeface="Ruluko"/>
                        <a:sym typeface="Ruluko"/>
                      </a:endParaRPr>
                    </a:p>
                    <a:p>
                      <a:pPr indent="0" lvl="0" marL="194945" marR="181610" rtl="0" algn="ctr">
                        <a:lnSpc>
                          <a:spcPct val="13128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/>
                    </a:p>
                  </a:txBody>
                  <a:tcPr marT="445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0000"/>
                    </a:solidFill>
                  </a:tcPr>
                </a:tc>
                <a:tc vMerge="1"/>
                <a:tc vMerge="1"/>
                <a:tc>
                  <a:txBody>
                    <a:bodyPr/>
                    <a:lstStyle/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Phonics: Nursery Rhymes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&amp;</a:t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36192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Library groups </a:t>
                      </a:r>
                      <a:endParaRPr b="1" sz="700" u="none" cap="none" strike="noStrike">
                        <a:solidFill>
                          <a:srgbClr val="FF0000"/>
                        </a:solidFill>
                      </a:endParaRPr>
                    </a:p>
                    <a:p>
                      <a:pPr indent="36193" lvl="0" marL="137795" marR="133985" rtl="0" algn="ctr">
                        <a:lnSpc>
                          <a:spcPct val="1148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38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C8D9F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Anticipation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700"/>
                        <a:buFont typeface="Arial"/>
                        <a:buNone/>
                      </a:pPr>
                      <a:r>
                        <a:rPr lang="en-GB" sz="700" u="none" cap="none" strike="noStrike"/>
                        <a:t>L&amp;A</a:t>
                      </a:r>
                      <a:endParaRPr sz="700" u="none" cap="none" strike="noStrike"/>
                    </a:p>
                  </a:txBody>
                  <a:tcPr marT="1900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E7CC3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Vocabulary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and language    </a:t>
                      </a:r>
                      <a:endParaRPr sz="700" u="none" cap="none" strike="noStrike"/>
                    </a:p>
                    <a:p>
                      <a:pPr indent="0" lvl="0" marL="0" marR="95885" rtl="0" algn="ctr">
                        <a:lnSpc>
                          <a:spcPct val="266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     Building Chatty therapy groups / Maths</a:t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Outdoor provision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OT  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GB" sz="700" u="none" cap="none" strike="noStrike">
                          <a:solidFill>
                            <a:srgbClr val="FF0000"/>
                          </a:solidFill>
                        </a:rPr>
                        <a:t>1-1 speech Y2s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GB" sz="700" u="none" cap="none" strike="noStrike"/>
                        <a:t> </a:t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Celebration 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Ruluko"/>
                        <a:buNone/>
                      </a:pPr>
                      <a:r>
                        <a:rPr lang="en-GB" sz="700" u="none" cap="none" strike="noStrike"/>
                        <a:t>Assembly</a:t>
                      </a:r>
                      <a:endParaRPr sz="7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</a:txBody>
                  <a:tcPr marT="177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F00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Emails</a:t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/>
                    </a:p>
                    <a:p>
                      <a:pPr indent="0" lvl="0" marL="259077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700" u="none" cap="none" strike="noStrike"/>
                        <a:t>To do list jobs</a:t>
                      </a:r>
                      <a:endParaRPr sz="700" u="none" cap="none" strike="noStrike"/>
                    </a:p>
                  </a:txBody>
                  <a:tcPr marT="5075" marB="0" marR="0" marL="0">
                    <a:lnL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2022-09-19T20:10:02Z</dcterms:created>
  <dc:creator>user</dc:creator>
</cp:coreProperties>
</file>